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5"/>
  </p:notesMasterIdLst>
  <p:handoutMasterIdLst>
    <p:handoutMasterId r:id="rId26"/>
  </p:handoutMasterIdLst>
  <p:sldIdLst>
    <p:sldId id="256" r:id="rId2"/>
    <p:sldId id="257" r:id="rId3"/>
    <p:sldId id="289" r:id="rId4"/>
    <p:sldId id="266" r:id="rId5"/>
    <p:sldId id="267" r:id="rId6"/>
    <p:sldId id="288" r:id="rId7"/>
    <p:sldId id="268" r:id="rId8"/>
    <p:sldId id="269" r:id="rId9"/>
    <p:sldId id="270" r:id="rId10"/>
    <p:sldId id="290" r:id="rId11"/>
    <p:sldId id="259" r:id="rId12"/>
    <p:sldId id="263" r:id="rId13"/>
    <p:sldId id="260" r:id="rId14"/>
    <p:sldId id="264" r:id="rId15"/>
    <p:sldId id="271" r:id="rId16"/>
    <p:sldId id="285" r:id="rId17"/>
    <p:sldId id="286" r:id="rId18"/>
    <p:sldId id="284" r:id="rId19"/>
    <p:sldId id="272" r:id="rId20"/>
    <p:sldId id="261" r:id="rId21"/>
    <p:sldId id="287" r:id="rId22"/>
    <p:sldId id="262" r:id="rId23"/>
    <p:sldId id="280" r:id="rId2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370" autoAdjust="0"/>
    <p:restoredTop sz="80840" autoAdjust="0"/>
  </p:normalViewPr>
  <p:slideViewPr>
    <p:cSldViewPr>
      <p:cViewPr varScale="1">
        <p:scale>
          <a:sx n="62" d="100"/>
          <a:sy n="62" d="100"/>
        </p:scale>
        <p:origin x="-1104" y="-90"/>
      </p:cViewPr>
      <p:guideLst>
        <p:guide orient="horz" pos="2160"/>
        <p:guide pos="2880"/>
      </p:guideLst>
    </p:cSldViewPr>
  </p:slideViewPr>
  <p:notesTextViewPr>
    <p:cViewPr>
      <p:scale>
        <a:sx n="1" d="1"/>
        <a:sy n="1" d="1"/>
      </p:scale>
      <p:origin x="0" y="0"/>
    </p:cViewPr>
  </p:notesTextViewPr>
  <p:notesViewPr>
    <p:cSldViewPr>
      <p:cViewPr varScale="1">
        <p:scale>
          <a:sx n="59" d="100"/>
          <a:sy n="59" d="100"/>
        </p:scale>
        <p:origin x="-2556" y="-90"/>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5E5952DA-D40A-4D78-91B9-142030393430}" type="datetimeFigureOut">
              <a:rPr lang="en-US" smtClean="0"/>
              <a:t>9/2/2015</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8921FCEC-270B-4FD6-99F2-0D1983465261}" type="slidenum">
              <a:rPr lang="en-US" smtClean="0"/>
              <a:t>‹#›</a:t>
            </a:fld>
            <a:endParaRPr lang="en-US"/>
          </a:p>
        </p:txBody>
      </p:sp>
    </p:spTree>
    <p:extLst>
      <p:ext uri="{BB962C8B-B14F-4D97-AF65-F5344CB8AC3E}">
        <p14:creationId xmlns:p14="http://schemas.microsoft.com/office/powerpoint/2010/main" val="2122885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97C2C65A-459F-46D2-90F1-A22319AF3075}" type="datetimeFigureOut">
              <a:rPr lang="en-US" smtClean="0"/>
              <a:t>9/2/2015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B0A47B16-64DB-469E-9C73-3DE958940A1D}" type="slidenum">
              <a:rPr lang="en-US" smtClean="0"/>
              <a:t>‹#›</a:t>
            </a:fld>
            <a:endParaRPr lang="en-US"/>
          </a:p>
        </p:txBody>
      </p:sp>
    </p:spTree>
    <p:extLst>
      <p:ext uri="{BB962C8B-B14F-4D97-AF65-F5344CB8AC3E}">
        <p14:creationId xmlns:p14="http://schemas.microsoft.com/office/powerpoint/2010/main" val="189899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a:t>
            </a:fld>
            <a:endParaRPr lang="en-US"/>
          </a:p>
        </p:txBody>
      </p:sp>
    </p:spTree>
    <p:extLst>
      <p:ext uri="{BB962C8B-B14F-4D97-AF65-F5344CB8AC3E}">
        <p14:creationId xmlns:p14="http://schemas.microsoft.com/office/powerpoint/2010/main" val="21735366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10</a:t>
            </a:fld>
            <a:endParaRPr lang="en-US"/>
          </a:p>
        </p:txBody>
      </p:sp>
    </p:spTree>
    <p:extLst>
      <p:ext uri="{BB962C8B-B14F-4D97-AF65-F5344CB8AC3E}">
        <p14:creationId xmlns:p14="http://schemas.microsoft.com/office/powerpoint/2010/main" val="41791934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11</a:t>
            </a:fld>
            <a:endParaRPr lang="en-US"/>
          </a:p>
        </p:txBody>
      </p:sp>
    </p:spTree>
    <p:extLst>
      <p:ext uri="{BB962C8B-B14F-4D97-AF65-F5344CB8AC3E}">
        <p14:creationId xmlns:p14="http://schemas.microsoft.com/office/powerpoint/2010/main" val="699967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12</a:t>
            </a:fld>
            <a:endParaRPr lang="en-US"/>
          </a:p>
        </p:txBody>
      </p:sp>
    </p:spTree>
    <p:extLst>
      <p:ext uri="{BB962C8B-B14F-4D97-AF65-F5344CB8AC3E}">
        <p14:creationId xmlns:p14="http://schemas.microsoft.com/office/powerpoint/2010/main" val="23292418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13</a:t>
            </a:fld>
            <a:endParaRPr lang="en-US"/>
          </a:p>
        </p:txBody>
      </p:sp>
    </p:spTree>
    <p:extLst>
      <p:ext uri="{BB962C8B-B14F-4D97-AF65-F5344CB8AC3E}">
        <p14:creationId xmlns:p14="http://schemas.microsoft.com/office/powerpoint/2010/main" val="1017013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14</a:t>
            </a:fld>
            <a:endParaRPr lang="en-US"/>
          </a:p>
        </p:txBody>
      </p:sp>
    </p:spTree>
    <p:extLst>
      <p:ext uri="{BB962C8B-B14F-4D97-AF65-F5344CB8AC3E}">
        <p14:creationId xmlns:p14="http://schemas.microsoft.com/office/powerpoint/2010/main" val="2383165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15</a:t>
            </a:fld>
            <a:endParaRPr lang="en-US"/>
          </a:p>
        </p:txBody>
      </p:sp>
    </p:spTree>
    <p:extLst>
      <p:ext uri="{BB962C8B-B14F-4D97-AF65-F5344CB8AC3E}">
        <p14:creationId xmlns:p14="http://schemas.microsoft.com/office/powerpoint/2010/main" val="33866632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16</a:t>
            </a:fld>
            <a:endParaRPr lang="en-US"/>
          </a:p>
        </p:txBody>
      </p:sp>
    </p:spTree>
    <p:extLst>
      <p:ext uri="{BB962C8B-B14F-4D97-AF65-F5344CB8AC3E}">
        <p14:creationId xmlns:p14="http://schemas.microsoft.com/office/powerpoint/2010/main" val="1307203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17</a:t>
            </a:fld>
            <a:endParaRPr lang="en-US"/>
          </a:p>
        </p:txBody>
      </p:sp>
    </p:spTree>
    <p:extLst>
      <p:ext uri="{BB962C8B-B14F-4D97-AF65-F5344CB8AC3E}">
        <p14:creationId xmlns:p14="http://schemas.microsoft.com/office/powerpoint/2010/main" val="338770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18</a:t>
            </a:fld>
            <a:endParaRPr lang="en-US"/>
          </a:p>
        </p:txBody>
      </p:sp>
    </p:spTree>
    <p:extLst>
      <p:ext uri="{BB962C8B-B14F-4D97-AF65-F5344CB8AC3E}">
        <p14:creationId xmlns:p14="http://schemas.microsoft.com/office/powerpoint/2010/main" val="6369174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19</a:t>
            </a:fld>
            <a:endParaRPr lang="en-US"/>
          </a:p>
        </p:txBody>
      </p:sp>
    </p:spTree>
    <p:extLst>
      <p:ext uri="{BB962C8B-B14F-4D97-AF65-F5344CB8AC3E}">
        <p14:creationId xmlns:p14="http://schemas.microsoft.com/office/powerpoint/2010/main" val="3525779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a:t>
            </a:fld>
            <a:endParaRPr lang="en-US"/>
          </a:p>
        </p:txBody>
      </p:sp>
    </p:spTree>
    <p:extLst>
      <p:ext uri="{BB962C8B-B14F-4D97-AF65-F5344CB8AC3E}">
        <p14:creationId xmlns:p14="http://schemas.microsoft.com/office/powerpoint/2010/main" val="1855859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20</a:t>
            </a:fld>
            <a:endParaRPr lang="en-US"/>
          </a:p>
        </p:txBody>
      </p:sp>
    </p:spTree>
    <p:extLst>
      <p:ext uri="{BB962C8B-B14F-4D97-AF65-F5344CB8AC3E}">
        <p14:creationId xmlns:p14="http://schemas.microsoft.com/office/powerpoint/2010/main" val="41239058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21</a:t>
            </a:fld>
            <a:endParaRPr lang="en-US"/>
          </a:p>
        </p:txBody>
      </p:sp>
    </p:spTree>
    <p:extLst>
      <p:ext uri="{BB962C8B-B14F-4D97-AF65-F5344CB8AC3E}">
        <p14:creationId xmlns:p14="http://schemas.microsoft.com/office/powerpoint/2010/main" val="2711003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0A47B16-64DB-469E-9C73-3DE958940A1D}" type="slidenum">
              <a:rPr lang="en-US" smtClean="0"/>
              <a:t>22</a:t>
            </a:fld>
            <a:endParaRPr lang="en-US"/>
          </a:p>
        </p:txBody>
      </p:sp>
    </p:spTree>
    <p:extLst>
      <p:ext uri="{BB962C8B-B14F-4D97-AF65-F5344CB8AC3E}">
        <p14:creationId xmlns:p14="http://schemas.microsoft.com/office/powerpoint/2010/main" val="39830163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23</a:t>
            </a:fld>
            <a:endParaRPr lang="en-US"/>
          </a:p>
        </p:txBody>
      </p:sp>
    </p:spTree>
    <p:extLst>
      <p:ext uri="{BB962C8B-B14F-4D97-AF65-F5344CB8AC3E}">
        <p14:creationId xmlns:p14="http://schemas.microsoft.com/office/powerpoint/2010/main" val="1562070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3</a:t>
            </a:fld>
            <a:endParaRPr lang="en-US"/>
          </a:p>
        </p:txBody>
      </p:sp>
    </p:spTree>
    <p:extLst>
      <p:ext uri="{BB962C8B-B14F-4D97-AF65-F5344CB8AC3E}">
        <p14:creationId xmlns:p14="http://schemas.microsoft.com/office/powerpoint/2010/main" val="398271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15D64-9A60-4B8C-98F8-4D7EAB672861}" type="slidenum">
              <a:rPr lang="en-US" smtClean="0"/>
              <a:t>4</a:t>
            </a:fld>
            <a:endParaRPr lang="en-US"/>
          </a:p>
        </p:txBody>
      </p:sp>
    </p:spTree>
    <p:extLst>
      <p:ext uri="{BB962C8B-B14F-4D97-AF65-F5344CB8AC3E}">
        <p14:creationId xmlns:p14="http://schemas.microsoft.com/office/powerpoint/2010/main" val="2875268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5</a:t>
            </a:fld>
            <a:endParaRPr lang="en-US"/>
          </a:p>
        </p:txBody>
      </p:sp>
    </p:spTree>
    <p:extLst>
      <p:ext uri="{BB962C8B-B14F-4D97-AF65-F5344CB8AC3E}">
        <p14:creationId xmlns:p14="http://schemas.microsoft.com/office/powerpoint/2010/main" val="1871352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6</a:t>
            </a:fld>
            <a:endParaRPr lang="en-US"/>
          </a:p>
        </p:txBody>
      </p:sp>
    </p:spTree>
    <p:extLst>
      <p:ext uri="{BB962C8B-B14F-4D97-AF65-F5344CB8AC3E}">
        <p14:creationId xmlns:p14="http://schemas.microsoft.com/office/powerpoint/2010/main" val="3136012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7</a:t>
            </a:fld>
            <a:endParaRPr lang="en-US"/>
          </a:p>
        </p:txBody>
      </p:sp>
    </p:spTree>
    <p:extLst>
      <p:ext uri="{BB962C8B-B14F-4D97-AF65-F5344CB8AC3E}">
        <p14:creationId xmlns:p14="http://schemas.microsoft.com/office/powerpoint/2010/main" val="27976373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A47B16-64DB-469E-9C73-3DE958940A1D}" type="slidenum">
              <a:rPr lang="en-US" smtClean="0"/>
              <a:t>8</a:t>
            </a:fld>
            <a:endParaRPr lang="en-US"/>
          </a:p>
        </p:txBody>
      </p:sp>
    </p:spTree>
    <p:extLst>
      <p:ext uri="{BB962C8B-B14F-4D97-AF65-F5344CB8AC3E}">
        <p14:creationId xmlns:p14="http://schemas.microsoft.com/office/powerpoint/2010/main" val="22264524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7F15D64-9A60-4B8C-98F8-4D7EAB672861}" type="slidenum">
              <a:rPr lang="en-US" smtClean="0"/>
              <a:t>9</a:t>
            </a:fld>
            <a:endParaRPr lang="en-US"/>
          </a:p>
        </p:txBody>
      </p:sp>
    </p:spTree>
    <p:extLst>
      <p:ext uri="{BB962C8B-B14F-4D97-AF65-F5344CB8AC3E}">
        <p14:creationId xmlns:p14="http://schemas.microsoft.com/office/powerpoint/2010/main" val="2875268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82609A79-A8FC-4EBE-96DE-B893416BBDBA}" type="datetimeFigureOut">
              <a:rPr lang="en-US" smtClean="0"/>
              <a:t>9/2/2015</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78428A-9367-4C6A-BCC8-297D1A3D7B54}"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609A79-A8FC-4EBE-96DE-B893416BBDB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78428A-9367-4C6A-BCC8-297D1A3D7B54}"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4478428A-9367-4C6A-BCC8-297D1A3D7B54}"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2609A79-A8FC-4EBE-96DE-B893416BBDB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82609A79-A8FC-4EBE-96DE-B893416BBDBA}" type="datetimeFigureOut">
              <a:rPr lang="en-US" smtClean="0"/>
              <a:t>9/2/2015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4478428A-9367-4C6A-BCC8-297D1A3D7B54}"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82609A79-A8FC-4EBE-96DE-B893416BBDBA}" type="datetimeFigureOut">
              <a:rPr lang="en-US" smtClean="0"/>
              <a:t>9/2/2015</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4478428A-9367-4C6A-BCC8-297D1A3D7B54}"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2609A79-A8FC-4EBE-96DE-B893416BBDBA}" type="datetimeFigureOut">
              <a:rPr lang="en-US" smtClean="0"/>
              <a:t>9/2/2015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78428A-9367-4C6A-BCC8-297D1A3D7B54}"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609A79-A8FC-4EBE-96DE-B893416BBDBA}" type="datetimeFigureOut">
              <a:rPr lang="en-US" smtClean="0"/>
              <a:t>9/2/2015</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4478428A-9367-4C6A-BCC8-297D1A3D7B54}"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2609A79-A8FC-4EBE-96DE-B893416BBDBA}" type="datetimeFigureOut">
              <a:rPr lang="en-US" smtClean="0"/>
              <a:t>9/2/2015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4478428A-9367-4C6A-BCC8-297D1A3D7B5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82609A79-A8FC-4EBE-96DE-B893416BBDBA}" type="datetimeFigureOut">
              <a:rPr lang="en-US" smtClean="0"/>
              <a:t>9/2/2015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4478428A-9367-4C6A-BCC8-297D1A3D7B5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4478428A-9367-4C6A-BCC8-297D1A3D7B54}"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82609A79-A8FC-4EBE-96DE-B893416BBDBA}" type="datetimeFigureOut">
              <a:rPr lang="en-US" smtClean="0"/>
              <a:t>9/2/2015</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4478428A-9367-4C6A-BCC8-297D1A3D7B54}"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82609A79-A8FC-4EBE-96DE-B893416BBDBA}" type="datetimeFigureOut">
              <a:rPr lang="en-US" smtClean="0"/>
              <a:t>9/2/2015</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2609A79-A8FC-4EBE-96DE-B893416BBDBA}" type="datetimeFigureOut">
              <a:rPr lang="en-US" smtClean="0"/>
              <a:t>9/2/2015</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4478428A-9367-4C6A-BCC8-297D1A3D7B54}"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overstock.com/As-Seen-on-TV/As-Seen-on-TV-Fridge-Safe-Box-Locker/9459683/product.html"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www.nhchc.org/resources/clinical/tools-and-support/shelter-health/"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2895600"/>
            <a:ext cx="6400800" cy="762000"/>
          </a:xfrm>
        </p:spPr>
        <p:txBody>
          <a:bodyPr/>
          <a:lstStyle/>
          <a:p>
            <a:r>
              <a:rPr lang="en-US" dirty="0" smtClean="0"/>
              <a:t>John </a:t>
            </a:r>
            <a:r>
              <a:rPr lang="en-US" dirty="0" err="1" smtClean="0"/>
              <a:t>chiechi</a:t>
            </a:r>
            <a:r>
              <a:rPr lang="en-US" dirty="0" smtClean="0"/>
              <a:t>, </a:t>
            </a:r>
            <a:r>
              <a:rPr lang="en-US" dirty="0" err="1" smtClean="0"/>
              <a:t>Msw</a:t>
            </a:r>
            <a:r>
              <a:rPr lang="en-US" dirty="0" smtClean="0"/>
              <a:t>, LCSW</a:t>
            </a:r>
          </a:p>
          <a:p>
            <a:r>
              <a:rPr lang="en-US" dirty="0" smtClean="0"/>
              <a:t>Chaya </a:t>
            </a:r>
            <a:r>
              <a:rPr lang="en-US" dirty="0" err="1" smtClean="0"/>
              <a:t>sarah</a:t>
            </a:r>
            <a:r>
              <a:rPr lang="en-US" dirty="0" smtClean="0"/>
              <a:t> </a:t>
            </a:r>
            <a:r>
              <a:rPr lang="en-US" dirty="0" err="1" smtClean="0"/>
              <a:t>naiditch</a:t>
            </a:r>
            <a:r>
              <a:rPr lang="en-US" dirty="0" smtClean="0"/>
              <a:t>, </a:t>
            </a:r>
            <a:r>
              <a:rPr lang="en-US" dirty="0" err="1" smtClean="0"/>
              <a:t>bsn</a:t>
            </a:r>
            <a:r>
              <a:rPr lang="en-US" dirty="0" smtClean="0"/>
              <a:t>, RN</a:t>
            </a:r>
            <a:endParaRPr lang="en-US" dirty="0"/>
          </a:p>
        </p:txBody>
      </p:sp>
      <p:sp>
        <p:nvSpPr>
          <p:cNvPr id="2" name="Title 1"/>
          <p:cNvSpPr>
            <a:spLocks noGrp="1"/>
          </p:cNvSpPr>
          <p:nvPr>
            <p:ph type="ctrTitle"/>
          </p:nvPr>
        </p:nvSpPr>
        <p:spPr>
          <a:xfrm>
            <a:off x="685800" y="533400"/>
            <a:ext cx="7772400" cy="1219200"/>
          </a:xfrm>
        </p:spPr>
        <p:txBody>
          <a:bodyPr>
            <a:normAutofit/>
          </a:bodyPr>
          <a:lstStyle/>
          <a:p>
            <a:r>
              <a:rPr lang="en-US" sz="3600" dirty="0"/>
              <a:t>Medication Management and Storage in GPD Programs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1400" y="4184469"/>
            <a:ext cx="2028825" cy="1524000"/>
          </a:xfrm>
          <a:prstGeom prst="rect">
            <a:avLst/>
          </a:prstGeom>
        </p:spPr>
      </p:pic>
    </p:spTree>
    <p:extLst>
      <p:ext uri="{BB962C8B-B14F-4D97-AF65-F5344CB8AC3E}">
        <p14:creationId xmlns:p14="http://schemas.microsoft.com/office/powerpoint/2010/main" val="34186126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Medication Control Systems Used</a:t>
            </a:r>
            <a:endParaRPr lang="en-US" dirty="0"/>
          </a:p>
        </p:txBody>
      </p:sp>
      <p:pic>
        <p:nvPicPr>
          <p:cNvPr id="4" name="Content Placeholder 4"/>
          <p:cNvPicPr>
            <a:picLocks noGrp="1"/>
          </p:cNvPicPr>
          <p:nvPr>
            <p:ph sz="quarter" idx="1"/>
          </p:nvPr>
        </p:nvPicPr>
        <p:blipFill rotWithShape="1">
          <a:blip r:embed="rId3">
            <a:extLst>
              <a:ext uri="{28A0092B-C50C-407E-A947-70E740481C1C}">
                <a14:useLocalDpi xmlns:a14="http://schemas.microsoft.com/office/drawing/2010/main" val="0"/>
              </a:ext>
            </a:extLst>
          </a:blip>
          <a:srcRect l="8291" t="39630" r="23515" b="38022"/>
          <a:stretch/>
        </p:blipFill>
        <p:spPr bwMode="auto">
          <a:xfrm>
            <a:off x="152400" y="1676400"/>
            <a:ext cx="8839200" cy="2286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730851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Individual </a:t>
            </a:r>
            <a:r>
              <a:rPr lang="en-US" dirty="0" smtClean="0"/>
              <a:t>Storage</a:t>
            </a:r>
            <a:endParaRPr lang="en-US" dirty="0"/>
          </a:p>
        </p:txBody>
      </p:sp>
      <p:sp>
        <p:nvSpPr>
          <p:cNvPr id="3" name="Content Placeholder 2"/>
          <p:cNvSpPr>
            <a:spLocks noGrp="1"/>
          </p:cNvSpPr>
          <p:nvPr>
            <p:ph sz="quarter" idx="1"/>
          </p:nvPr>
        </p:nvSpPr>
        <p:spPr/>
        <p:txBody>
          <a:bodyPr/>
          <a:lstStyle/>
          <a:p>
            <a:r>
              <a:rPr lang="en-US" dirty="0" smtClean="0"/>
              <a:t>“Special emphasis should be given to those GPD sites that use individual storage by Veteran residents to ensure medications are secured and not easily removed”</a:t>
            </a:r>
          </a:p>
          <a:p>
            <a:r>
              <a:rPr lang="en-US" dirty="0" smtClean="0"/>
              <a:t>“Secured storage should include the ability to limit access to the medication to the Veteran (i.e. lock boxes that are mounted, use of storage lockers, footlockers with locks, dressers with locks)”</a:t>
            </a:r>
          </a:p>
          <a:p>
            <a:pPr marL="594360" lvl="2" indent="0">
              <a:buNone/>
            </a:pPr>
            <a:r>
              <a:rPr lang="en-US" dirty="0" smtClean="0"/>
              <a:t>- GPD memorandum</a:t>
            </a:r>
            <a:endParaRPr lang="en-US" dirty="0"/>
          </a:p>
        </p:txBody>
      </p:sp>
    </p:spTree>
    <p:extLst>
      <p:ext uri="{BB962C8B-B14F-4D97-AF65-F5344CB8AC3E}">
        <p14:creationId xmlns:p14="http://schemas.microsoft.com/office/powerpoint/2010/main" val="2437895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Individual Storage</a:t>
            </a:r>
            <a:endParaRPr lang="en-US" dirty="0"/>
          </a:p>
        </p:txBody>
      </p:sp>
      <p:sp>
        <p:nvSpPr>
          <p:cNvPr id="3" name="Content Placeholder 2"/>
          <p:cNvSpPr>
            <a:spLocks noGrp="1"/>
          </p:cNvSpPr>
          <p:nvPr>
            <p:ph sz="quarter" idx="1"/>
          </p:nvPr>
        </p:nvSpPr>
        <p:spPr>
          <a:xfrm>
            <a:off x="152400" y="2514600"/>
            <a:ext cx="8839200" cy="3886200"/>
          </a:xfrm>
        </p:spPr>
        <p:txBody>
          <a:bodyPr>
            <a:normAutofit fontScale="92500"/>
          </a:bodyPr>
          <a:lstStyle/>
          <a:p>
            <a:r>
              <a:rPr lang="en-US" sz="2000" dirty="0" smtClean="0"/>
              <a:t>Nurse </a:t>
            </a:r>
            <a:r>
              <a:rPr lang="en-US" sz="2000" dirty="0"/>
              <a:t>is looking for: </a:t>
            </a:r>
          </a:p>
          <a:p>
            <a:pPr lvl="1"/>
            <a:r>
              <a:rPr lang="en-US" sz="1600" dirty="0"/>
              <a:t>That the facility has a medication storage and management policy</a:t>
            </a:r>
          </a:p>
          <a:p>
            <a:pPr lvl="1"/>
            <a:r>
              <a:rPr lang="en-US" sz="1600" dirty="0"/>
              <a:t>Medications are locked in a secured box or cabinet. </a:t>
            </a:r>
          </a:p>
          <a:p>
            <a:r>
              <a:rPr lang="en-US" sz="2000" dirty="0"/>
              <a:t>Reasons for not passing inspection:</a:t>
            </a:r>
          </a:p>
          <a:p>
            <a:pPr lvl="1"/>
            <a:r>
              <a:rPr lang="en-US" sz="1600" dirty="0"/>
              <a:t>Medications were not stored in locked boxes. Locked boxes are not required if the veterans live alone in their own room and no one else has access to that room.</a:t>
            </a:r>
          </a:p>
          <a:p>
            <a:pPr lvl="1"/>
            <a:r>
              <a:rPr lang="en-US" sz="1600" dirty="0"/>
              <a:t>Medications were seen on dresser tops and in unlocked drawers. This was in congregate living arrangements.</a:t>
            </a:r>
          </a:p>
          <a:p>
            <a:pPr lvl="1"/>
            <a:r>
              <a:rPr lang="en-US" sz="1600" dirty="0" smtClean="0"/>
              <a:t>Veterans </a:t>
            </a:r>
            <a:r>
              <a:rPr lang="en-US" sz="1600" dirty="0"/>
              <a:t>had been provided with lock boxes, but they were too small to hold medication bottles. </a:t>
            </a:r>
            <a:endParaRPr lang="en-US" sz="1600" dirty="0" smtClean="0"/>
          </a:p>
          <a:p>
            <a:pPr lvl="1"/>
            <a:r>
              <a:rPr lang="en-US" sz="1600" dirty="0"/>
              <a:t>There is also no written medication policy. This </a:t>
            </a:r>
            <a:r>
              <a:rPr lang="en-US" sz="1600" dirty="0" smtClean="0"/>
              <a:t>must </a:t>
            </a:r>
            <a:r>
              <a:rPr lang="en-US" sz="1600" dirty="0"/>
              <a:t>be provided for staff and Veteran clarification and safety</a:t>
            </a:r>
            <a:r>
              <a:rPr lang="en-US" sz="1600" dirty="0" smtClean="0"/>
              <a:t>.</a:t>
            </a:r>
          </a:p>
          <a:p>
            <a:pPr lvl="1"/>
            <a:r>
              <a:rPr lang="en-US" sz="1600" dirty="0"/>
              <a:t> Medications are stored in a safe that uses a code. When asked staff confirmed that this code is not changed between residents. Code needs to be changed between residents to prevent unauthorized access to medications</a:t>
            </a:r>
            <a:endParaRPr lang="en-US" sz="1600" dirty="0" smtClean="0"/>
          </a:p>
          <a:p>
            <a:pPr lvl="1"/>
            <a:endParaRPr lang="en-US" dirty="0"/>
          </a:p>
          <a:p>
            <a:pPr lvl="1"/>
            <a:endParaRPr lang="en-US" dirty="0" smtClean="0"/>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609" t="47615" r="16764" b="40249"/>
          <a:stretch/>
        </p:blipFill>
        <p:spPr bwMode="auto">
          <a:xfrm>
            <a:off x="152400" y="1600200"/>
            <a:ext cx="8839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8136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Medication </a:t>
            </a:r>
            <a:r>
              <a:rPr lang="en-US" dirty="0" smtClean="0"/>
              <a:t>Monitoring</a:t>
            </a:r>
            <a:endParaRPr lang="en-US" dirty="0"/>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31331" r="16715" b="60574"/>
          <a:stretch/>
        </p:blipFill>
        <p:spPr bwMode="auto">
          <a:xfrm>
            <a:off x="152400" y="1527049"/>
            <a:ext cx="8839200" cy="6827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371600"/>
            <a:ext cx="8839200" cy="369332"/>
          </a:xfrm>
          <a:prstGeom prst="rect">
            <a:avLst/>
          </a:prstGeom>
          <a:noFill/>
        </p:spPr>
        <p:txBody>
          <a:bodyPr wrap="square" rtlCol="0">
            <a:spAutoFit/>
          </a:bodyPr>
          <a:lstStyle/>
          <a:p>
            <a:endParaRPr lang="en-US" dirty="0"/>
          </a:p>
        </p:txBody>
      </p:sp>
      <p:sp>
        <p:nvSpPr>
          <p:cNvPr id="10" name="Content Placeholder 2"/>
          <p:cNvSpPr txBox="1">
            <a:spLocks/>
          </p:cNvSpPr>
          <p:nvPr/>
        </p:nvSpPr>
        <p:spPr>
          <a:xfrm>
            <a:off x="152400" y="1403866"/>
            <a:ext cx="8839200" cy="4996934"/>
          </a:xfrm>
          <a:prstGeom prst="rect">
            <a:avLst/>
          </a:prstGeom>
        </p:spPr>
        <p:txBody>
          <a:bodyPr vert="horz">
            <a:normAutofit fontScale="25000" lnSpcReduction="2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n-US" sz="1800" dirty="0" smtClean="0"/>
          </a:p>
          <a:p>
            <a:endParaRPr lang="en-US" dirty="0" smtClean="0"/>
          </a:p>
          <a:p>
            <a:endParaRPr lang="en-US" dirty="0" smtClean="0"/>
          </a:p>
          <a:p>
            <a:endParaRPr lang="en-US" sz="2900" dirty="0" smtClean="0"/>
          </a:p>
          <a:p>
            <a:endParaRPr lang="en-US" sz="2900" dirty="0" smtClean="0"/>
          </a:p>
          <a:p>
            <a:endParaRPr lang="en-US" sz="7200" dirty="0" smtClean="0"/>
          </a:p>
          <a:p>
            <a:r>
              <a:rPr lang="en-US" sz="7200" dirty="0" smtClean="0"/>
              <a:t>Nurse </a:t>
            </a:r>
            <a:r>
              <a:rPr lang="en-US" sz="7200" dirty="0"/>
              <a:t>is looking for: </a:t>
            </a:r>
          </a:p>
          <a:p>
            <a:pPr lvl="1"/>
            <a:r>
              <a:rPr lang="en-US" sz="6400" dirty="0"/>
              <a:t>A list of all prescribed, over the counter, and herbal medications.</a:t>
            </a:r>
          </a:p>
          <a:p>
            <a:pPr lvl="1"/>
            <a:r>
              <a:rPr lang="en-US" sz="6400" dirty="0"/>
              <a:t>The list should have:</a:t>
            </a:r>
          </a:p>
          <a:p>
            <a:pPr lvl="2"/>
            <a:r>
              <a:rPr lang="en-US" sz="6400" dirty="0"/>
              <a:t>Veterans name</a:t>
            </a:r>
          </a:p>
          <a:p>
            <a:pPr lvl="2"/>
            <a:r>
              <a:rPr lang="en-US" sz="6400" dirty="0" smtClean="0"/>
              <a:t>Allergies </a:t>
            </a:r>
            <a:r>
              <a:rPr lang="en-US" sz="6400" dirty="0" smtClean="0">
                <a:sym typeface="Wingdings" panose="05000000000000000000" pitchFamily="2" charset="2"/>
              </a:rPr>
              <a:t>----- VIP</a:t>
            </a:r>
            <a:endParaRPr lang="en-US" sz="6400" dirty="0"/>
          </a:p>
          <a:p>
            <a:pPr lvl="2"/>
            <a:r>
              <a:rPr lang="en-US" sz="6400" dirty="0"/>
              <a:t>Medication name</a:t>
            </a:r>
          </a:p>
          <a:p>
            <a:pPr lvl="2"/>
            <a:r>
              <a:rPr lang="en-US" sz="6400" dirty="0"/>
              <a:t>Medication </a:t>
            </a:r>
            <a:r>
              <a:rPr lang="en-US" sz="6400" dirty="0" smtClean="0"/>
              <a:t> strength and dosage </a:t>
            </a:r>
            <a:r>
              <a:rPr lang="en-US" sz="6400" dirty="0"/>
              <a:t>and how it should be taken (route)</a:t>
            </a:r>
          </a:p>
          <a:p>
            <a:pPr lvl="2"/>
            <a:r>
              <a:rPr lang="en-US" sz="6400" dirty="0"/>
              <a:t>Medication </a:t>
            </a:r>
            <a:r>
              <a:rPr lang="en-US" sz="6400" dirty="0" smtClean="0"/>
              <a:t>frequency </a:t>
            </a:r>
            <a:endParaRPr lang="en-US" sz="6400" dirty="0"/>
          </a:p>
          <a:p>
            <a:pPr lvl="2"/>
            <a:r>
              <a:rPr lang="en-US" sz="6400" dirty="0"/>
              <a:t>Prescribing physicians name</a:t>
            </a:r>
          </a:p>
          <a:p>
            <a:pPr lvl="2"/>
            <a:r>
              <a:rPr lang="en-US" sz="6400" dirty="0"/>
              <a:t>Medication expiration date</a:t>
            </a:r>
          </a:p>
          <a:p>
            <a:pPr lvl="2"/>
            <a:r>
              <a:rPr lang="en-US" sz="6400" dirty="0"/>
              <a:t>Possible side effects</a:t>
            </a:r>
          </a:p>
          <a:p>
            <a:pPr lvl="2"/>
            <a:r>
              <a:rPr lang="en-US" sz="6400" dirty="0"/>
              <a:t>Disposal/Discontinue date and amount </a:t>
            </a:r>
            <a:r>
              <a:rPr lang="en-US" sz="6400" dirty="0" smtClean="0"/>
              <a:t>disposed – policy if Veteran does not return</a:t>
            </a:r>
          </a:p>
          <a:p>
            <a:pPr lvl="2"/>
            <a:r>
              <a:rPr lang="en-US" sz="5600" dirty="0" smtClean="0"/>
              <a:t>Date the list was last updated</a:t>
            </a:r>
            <a:endParaRPr lang="en-US" sz="5600" dirty="0"/>
          </a:p>
          <a:p>
            <a:r>
              <a:rPr lang="en-US" sz="7200" dirty="0"/>
              <a:t>Reasons for not passing inspection</a:t>
            </a:r>
            <a:r>
              <a:rPr lang="en-US" sz="7200" dirty="0" smtClean="0"/>
              <a:t>:</a:t>
            </a:r>
          </a:p>
          <a:p>
            <a:pPr lvl="1"/>
            <a:r>
              <a:rPr lang="en-US" sz="6000" dirty="0" smtClean="0"/>
              <a:t>Medications </a:t>
            </a:r>
            <a:r>
              <a:rPr lang="en-US" sz="6000" dirty="0"/>
              <a:t>in med box did not match med </a:t>
            </a:r>
            <a:r>
              <a:rPr lang="en-US" sz="6000" dirty="0" smtClean="0"/>
              <a:t>list  (there were either missing meds or had undocumented meds, OTC </a:t>
            </a:r>
            <a:r>
              <a:rPr lang="en-US" sz="6000" dirty="0"/>
              <a:t>and herbal supplements were not </a:t>
            </a:r>
            <a:r>
              <a:rPr lang="en-US" sz="6000" dirty="0" smtClean="0"/>
              <a:t>listed)</a:t>
            </a:r>
            <a:endParaRPr lang="en-US" sz="6000" dirty="0"/>
          </a:p>
          <a:p>
            <a:pPr lvl="1"/>
            <a:r>
              <a:rPr lang="en-US" sz="6000" dirty="0"/>
              <a:t>Med list did not have the name, dose, or route of medication it just said pain relief</a:t>
            </a:r>
            <a:r>
              <a:rPr lang="en-US" sz="6000" dirty="0" smtClean="0"/>
              <a:t>.</a:t>
            </a:r>
          </a:p>
          <a:p>
            <a:pPr lvl="1"/>
            <a:endParaRPr lang="en-US" sz="2900" dirty="0"/>
          </a:p>
          <a:p>
            <a:endParaRPr lang="en-US" sz="2900" dirty="0" smtClean="0"/>
          </a:p>
        </p:txBody>
      </p:sp>
    </p:spTree>
    <p:extLst>
      <p:ext uri="{BB962C8B-B14F-4D97-AF65-F5344CB8AC3E}">
        <p14:creationId xmlns:p14="http://schemas.microsoft.com/office/powerpoint/2010/main" val="127109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Monitoring</a:t>
            </a:r>
            <a:endParaRPr lang="en-US" dirty="0"/>
          </a:p>
        </p:txBody>
      </p:sp>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39585" r="16715" b="52698"/>
          <a:stretch/>
        </p:blipFill>
        <p:spPr bwMode="auto">
          <a:xfrm>
            <a:off x="152400" y="1600200"/>
            <a:ext cx="883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52400" y="1527048"/>
            <a:ext cx="8839200" cy="4949952"/>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pPr marL="0" indent="0">
              <a:buFont typeface="Wingdings 2"/>
              <a:buNone/>
            </a:pPr>
            <a:endParaRPr lang="en-US" sz="1800" dirty="0" smtClean="0"/>
          </a:p>
          <a:p>
            <a:endParaRPr lang="en-US" dirty="0" smtClean="0"/>
          </a:p>
          <a:p>
            <a:r>
              <a:rPr lang="en-US" dirty="0"/>
              <a:t>Nurse is looking for: </a:t>
            </a:r>
          </a:p>
          <a:p>
            <a:pPr lvl="1"/>
            <a:r>
              <a:rPr lang="en-US" dirty="0"/>
              <a:t>Policy that covers the above requirements.</a:t>
            </a:r>
          </a:p>
          <a:p>
            <a:pPr lvl="1"/>
            <a:r>
              <a:rPr lang="en-US" dirty="0"/>
              <a:t>Medications are safely stored</a:t>
            </a:r>
          </a:p>
          <a:p>
            <a:pPr lvl="1"/>
            <a:r>
              <a:rPr lang="en-US" dirty="0"/>
              <a:t>Documentation of medications being </a:t>
            </a:r>
            <a:r>
              <a:rPr lang="en-US" dirty="0" smtClean="0"/>
              <a:t>taken or refused</a:t>
            </a:r>
            <a:endParaRPr lang="en-US" dirty="0"/>
          </a:p>
          <a:p>
            <a:r>
              <a:rPr lang="en-US" dirty="0"/>
              <a:t>Reasons for not passing inspection:</a:t>
            </a:r>
          </a:p>
          <a:p>
            <a:pPr lvl="1"/>
            <a:r>
              <a:rPr lang="en-US" dirty="0"/>
              <a:t>Facility did not have a written policy</a:t>
            </a:r>
          </a:p>
          <a:p>
            <a:pPr lvl="1"/>
            <a:r>
              <a:rPr lang="en-US" dirty="0"/>
              <a:t>No sharps box on </a:t>
            </a:r>
            <a:r>
              <a:rPr lang="en-US" dirty="0" smtClean="0"/>
              <a:t>site or address disposal in their policy</a:t>
            </a:r>
            <a:endParaRPr lang="en-US" dirty="0"/>
          </a:p>
          <a:p>
            <a:r>
              <a:rPr lang="en-US" dirty="0" smtClean="0"/>
              <a:t>Recommendations</a:t>
            </a:r>
          </a:p>
          <a:p>
            <a:pPr lvl="1"/>
            <a:r>
              <a:rPr lang="en-US" dirty="0" smtClean="0"/>
              <a:t>Staff should have gloves available to handle medications</a:t>
            </a:r>
          </a:p>
          <a:p>
            <a:pPr lvl="1"/>
            <a:endParaRPr lang="en-US" dirty="0" smtClean="0"/>
          </a:p>
          <a:p>
            <a:pPr lvl="1"/>
            <a:endParaRPr lang="en-US" dirty="0" smtClean="0"/>
          </a:p>
        </p:txBody>
      </p:sp>
    </p:spTree>
    <p:extLst>
      <p:ext uri="{BB962C8B-B14F-4D97-AF65-F5344CB8AC3E}">
        <p14:creationId xmlns:p14="http://schemas.microsoft.com/office/powerpoint/2010/main" val="1865421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Monitoring</a:t>
            </a:r>
            <a:endParaRPr lang="en-US" dirty="0"/>
          </a:p>
        </p:txBody>
      </p:sp>
      <p:sp>
        <p:nvSpPr>
          <p:cNvPr id="3" name="Content Placeholder 2"/>
          <p:cNvSpPr>
            <a:spLocks noGrp="1"/>
          </p:cNvSpPr>
          <p:nvPr>
            <p:ph sz="quarter" idx="1"/>
          </p:nvPr>
        </p:nvSpPr>
        <p:spPr>
          <a:xfrm>
            <a:off x="301752" y="3200400"/>
            <a:ext cx="8503920" cy="2898648"/>
          </a:xfrm>
        </p:spPr>
        <p:txBody>
          <a:bodyPr/>
          <a:lstStyle/>
          <a:p>
            <a:r>
              <a:rPr lang="en-US" dirty="0" smtClean="0"/>
              <a:t>Nurse is looking for</a:t>
            </a:r>
          </a:p>
          <a:p>
            <a:pPr lvl="1"/>
            <a:r>
              <a:rPr lang="en-US" dirty="0" smtClean="0"/>
              <a:t>Medication area should be locked and only accessible to staff</a:t>
            </a:r>
          </a:p>
          <a:p>
            <a:r>
              <a:rPr lang="en-US" dirty="0" smtClean="0"/>
              <a:t>Reasons for not passing</a:t>
            </a:r>
          </a:p>
          <a:p>
            <a:pPr lvl="1"/>
            <a:r>
              <a:rPr lang="en-US" dirty="0" smtClean="0"/>
              <a:t>Every site has passed </a:t>
            </a:r>
          </a:p>
          <a:p>
            <a:pPr lvl="1"/>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47339" r="16715" b="46836"/>
          <a:stretch/>
        </p:blipFill>
        <p:spPr bwMode="auto">
          <a:xfrm>
            <a:off x="152400" y="1524000"/>
            <a:ext cx="8839200"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53351" r="16715" b="41226"/>
          <a:stretch/>
        </p:blipFill>
        <p:spPr bwMode="auto">
          <a:xfrm>
            <a:off x="152400" y="2362200"/>
            <a:ext cx="8839200" cy="5943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46677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Monitoring</a:t>
            </a:r>
            <a:endParaRPr lang="en-US" dirty="0"/>
          </a:p>
        </p:txBody>
      </p:sp>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59191" r="16715" b="33092"/>
          <a:stretch/>
        </p:blipFill>
        <p:spPr bwMode="auto">
          <a:xfrm>
            <a:off x="152400" y="1600200"/>
            <a:ext cx="88392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a:xfrm>
            <a:off x="152400" y="2514600"/>
            <a:ext cx="8839200" cy="3962400"/>
          </a:xfrm>
          <a:prstGeom prst="rect">
            <a:avLst/>
          </a:prstGeom>
        </p:spPr>
        <p:txBody>
          <a:bodyPr vert="horz">
            <a:normAutofit lnSpcReduction="100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Nurse is looking for</a:t>
            </a:r>
          </a:p>
          <a:p>
            <a:pPr lvl="1"/>
            <a:r>
              <a:rPr lang="en-US" dirty="0" smtClean="0"/>
              <a:t>System for tracking medication expiration.</a:t>
            </a:r>
          </a:p>
          <a:p>
            <a:pPr marL="274320" lvl="1">
              <a:buClr>
                <a:schemeClr val="accent1"/>
              </a:buClr>
              <a:buSzPct val="85000"/>
              <a:buFont typeface="Wingdings 2"/>
              <a:buChar char=""/>
            </a:pPr>
            <a:r>
              <a:rPr lang="en-US" sz="2700" dirty="0">
                <a:solidFill>
                  <a:schemeClr val="tx1"/>
                </a:solidFill>
              </a:rPr>
              <a:t>Reasons for not passing</a:t>
            </a:r>
            <a:r>
              <a:rPr lang="en-US" dirty="0" smtClean="0"/>
              <a:t/>
            </a:r>
            <a:br>
              <a:rPr lang="en-US" dirty="0" smtClean="0"/>
            </a:br>
            <a:r>
              <a:rPr lang="en-US" dirty="0"/>
              <a:t>Staff did not have sheet showing medications are checked for expiration, and staff   </a:t>
            </a:r>
            <a:r>
              <a:rPr lang="en-US" dirty="0" smtClean="0"/>
              <a:t>member </a:t>
            </a:r>
            <a:r>
              <a:rPr lang="en-US" dirty="0"/>
              <a:t>did not verbalize doing this as part of routine medication monitoring. </a:t>
            </a:r>
            <a:endParaRPr lang="en-US" sz="2700" dirty="0">
              <a:solidFill>
                <a:schemeClr val="tx1"/>
              </a:solidFill>
            </a:endParaRPr>
          </a:p>
          <a:p>
            <a:r>
              <a:rPr lang="en-US" dirty="0" smtClean="0"/>
              <a:t>Recommendations</a:t>
            </a:r>
          </a:p>
          <a:p>
            <a:pPr lvl="1"/>
            <a:r>
              <a:rPr lang="en-US" dirty="0"/>
              <a:t>Suggest </a:t>
            </a:r>
            <a:r>
              <a:rPr lang="en-US" dirty="0" smtClean="0"/>
              <a:t>having </a:t>
            </a:r>
            <a:r>
              <a:rPr lang="en-US" dirty="0"/>
              <a:t>medication expiration date on each medication sheet, when staff initial that </a:t>
            </a:r>
            <a:r>
              <a:rPr lang="en-US" dirty="0" smtClean="0"/>
              <a:t>for </a:t>
            </a:r>
            <a:r>
              <a:rPr lang="en-US" dirty="0"/>
              <a:t>witnessing medication </a:t>
            </a:r>
            <a:r>
              <a:rPr lang="en-US" dirty="0" smtClean="0"/>
              <a:t>self administration by Veteran, </a:t>
            </a:r>
            <a:r>
              <a:rPr lang="en-US" dirty="0"/>
              <a:t>they would initial that they checked expiration as well.  </a:t>
            </a:r>
          </a:p>
        </p:txBody>
      </p:sp>
    </p:spTree>
    <p:extLst>
      <p:ext uri="{BB962C8B-B14F-4D97-AF65-F5344CB8AC3E}">
        <p14:creationId xmlns:p14="http://schemas.microsoft.com/office/powerpoint/2010/main" val="3937325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Monitoring</a:t>
            </a:r>
            <a:endParaRPr lang="en-US" dirty="0"/>
          </a:p>
        </p:txBody>
      </p:sp>
      <p:pic>
        <p:nvPicPr>
          <p:cNvPr id="4"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67117" r="16715" b="24957"/>
          <a:stretch/>
        </p:blipFill>
        <p:spPr bwMode="auto">
          <a:xfrm>
            <a:off x="152400" y="1600200"/>
            <a:ext cx="883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152400" y="2362200"/>
            <a:ext cx="8839200" cy="4267200"/>
          </a:xfrm>
          <a:prstGeom prst="rect">
            <a:avLst/>
          </a:prstGeom>
        </p:spPr>
        <p:txBody>
          <a:bodyPr vert="horz">
            <a:normAutofit/>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Nurse is looking for</a:t>
            </a:r>
          </a:p>
          <a:p>
            <a:pPr lvl="1"/>
            <a:r>
              <a:rPr lang="en-US" dirty="0" smtClean="0"/>
              <a:t>Refrigeration as needed, and reasonable room temperature</a:t>
            </a:r>
          </a:p>
          <a:p>
            <a:r>
              <a:rPr lang="en-US" dirty="0" smtClean="0"/>
              <a:t>Reasons for not passing</a:t>
            </a:r>
            <a:endParaRPr lang="en-US" dirty="0"/>
          </a:p>
          <a:p>
            <a:pPr lvl="1"/>
            <a:r>
              <a:rPr lang="en-US" dirty="0" smtClean="0"/>
              <a:t>Insulin was </a:t>
            </a:r>
            <a:r>
              <a:rPr lang="en-US" dirty="0"/>
              <a:t>stored in the fridge after it was opened. Package directions read that medication should not be stored in fridge after opening. </a:t>
            </a:r>
            <a:endParaRPr lang="en-US" dirty="0" smtClean="0"/>
          </a:p>
          <a:p>
            <a:r>
              <a:rPr lang="en-US" dirty="0" smtClean="0"/>
              <a:t>Recommendations</a:t>
            </a:r>
          </a:p>
          <a:p>
            <a:pPr lvl="1"/>
            <a:r>
              <a:rPr lang="en-US" dirty="0"/>
              <a:t>Suggest in house staff education on  medication storage and management.</a:t>
            </a:r>
          </a:p>
          <a:p>
            <a:pPr marL="274320" lvl="1" indent="0">
              <a:buNone/>
            </a:pPr>
            <a:endParaRPr lang="en-US" dirty="0"/>
          </a:p>
        </p:txBody>
      </p:sp>
    </p:spTree>
    <p:extLst>
      <p:ext uri="{BB962C8B-B14F-4D97-AF65-F5344CB8AC3E}">
        <p14:creationId xmlns:p14="http://schemas.microsoft.com/office/powerpoint/2010/main" val="323236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Monitoring</a:t>
            </a:r>
            <a:endParaRPr lang="en-US" dirty="0"/>
          </a:p>
        </p:txBody>
      </p:sp>
      <p:pic>
        <p:nvPicPr>
          <p:cNvPr id="8"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8821" t="75043" r="16715" b="17031"/>
          <a:stretch/>
        </p:blipFill>
        <p:spPr bwMode="auto">
          <a:xfrm>
            <a:off x="152400" y="1676400"/>
            <a:ext cx="88392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Content Placeholder 2"/>
          <p:cNvSpPr txBox="1">
            <a:spLocks/>
          </p:cNvSpPr>
          <p:nvPr/>
        </p:nvSpPr>
        <p:spPr>
          <a:xfrm>
            <a:off x="286512" y="2514600"/>
            <a:ext cx="8503920" cy="3886200"/>
          </a:xfrm>
          <a:prstGeom prst="rect">
            <a:avLst/>
          </a:prstGeom>
        </p:spPr>
        <p:txBody>
          <a:bodyPr vert="horz">
            <a:normAutofit fontScale="92500"/>
          </a:bodyPr>
          <a:lst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a:lstStyle>
          <a:p>
            <a:r>
              <a:rPr lang="en-US" dirty="0" smtClean="0"/>
              <a:t>Nurse is looking for</a:t>
            </a:r>
          </a:p>
          <a:p>
            <a:pPr lvl="1"/>
            <a:r>
              <a:rPr lang="en-US" dirty="0" smtClean="0"/>
              <a:t>Staff know how to find reliable medication information if needed. </a:t>
            </a:r>
          </a:p>
          <a:p>
            <a:r>
              <a:rPr lang="en-US" dirty="0" smtClean="0"/>
              <a:t>Reasons for not passing</a:t>
            </a:r>
            <a:endParaRPr lang="en-US" dirty="0"/>
          </a:p>
          <a:p>
            <a:pPr lvl="1"/>
            <a:r>
              <a:rPr lang="en-US" dirty="0" smtClean="0"/>
              <a:t>Staff </a:t>
            </a:r>
            <a:r>
              <a:rPr lang="en-US" dirty="0"/>
              <a:t>not familiar with medications </a:t>
            </a:r>
            <a:r>
              <a:rPr lang="en-US" dirty="0" smtClean="0"/>
              <a:t>stocked</a:t>
            </a:r>
            <a:r>
              <a:rPr lang="en-US" dirty="0"/>
              <a:t> </a:t>
            </a:r>
            <a:r>
              <a:rPr lang="en-US" dirty="0" smtClean="0"/>
              <a:t>and referred to unreliable sources such as </a:t>
            </a:r>
            <a:r>
              <a:rPr lang="en-US" dirty="0" err="1" smtClean="0"/>
              <a:t>wikipedia</a:t>
            </a:r>
            <a:r>
              <a:rPr lang="en-US" dirty="0" smtClean="0"/>
              <a:t> for more information</a:t>
            </a:r>
          </a:p>
          <a:p>
            <a:r>
              <a:rPr lang="en-US" dirty="0" smtClean="0"/>
              <a:t>Recommendations</a:t>
            </a:r>
          </a:p>
          <a:p>
            <a:pPr lvl="1"/>
            <a:r>
              <a:rPr lang="en-US" dirty="0"/>
              <a:t>Suggest minimum of having drug book on hand for reference and posted phone number of local pharmacy</a:t>
            </a:r>
            <a:r>
              <a:rPr lang="en-US" dirty="0" smtClean="0"/>
              <a:t>. </a:t>
            </a:r>
          </a:p>
          <a:p>
            <a:pPr lvl="1"/>
            <a:r>
              <a:rPr lang="en-US" dirty="0" smtClean="0"/>
              <a:t>Ideally the policy should provide some direction for this such as to call the local pharmacy, use a drug guide book, or specific websites</a:t>
            </a:r>
            <a:endParaRPr lang="en-US" dirty="0"/>
          </a:p>
          <a:p>
            <a:pPr lvl="1"/>
            <a:endParaRPr lang="en-US" dirty="0"/>
          </a:p>
        </p:txBody>
      </p:sp>
    </p:spTree>
    <p:extLst>
      <p:ext uri="{BB962C8B-B14F-4D97-AF65-F5344CB8AC3E}">
        <p14:creationId xmlns:p14="http://schemas.microsoft.com/office/powerpoint/2010/main" val="178734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Monitoring</a:t>
            </a:r>
            <a:endParaRPr lang="en-US" dirty="0"/>
          </a:p>
        </p:txBody>
      </p:sp>
      <p:sp>
        <p:nvSpPr>
          <p:cNvPr id="3" name="Content Placeholder 2"/>
          <p:cNvSpPr>
            <a:spLocks noGrp="1"/>
          </p:cNvSpPr>
          <p:nvPr>
            <p:ph sz="quarter" idx="1"/>
          </p:nvPr>
        </p:nvSpPr>
        <p:spPr>
          <a:xfrm>
            <a:off x="167640" y="2438400"/>
            <a:ext cx="8823960" cy="3962400"/>
          </a:xfrm>
        </p:spPr>
        <p:txBody>
          <a:bodyPr>
            <a:normAutofit fontScale="92500"/>
          </a:bodyPr>
          <a:lstStyle/>
          <a:p>
            <a:r>
              <a:rPr lang="en-US" dirty="0" smtClean="0"/>
              <a:t>Nurse is looking for</a:t>
            </a:r>
          </a:p>
          <a:p>
            <a:pPr lvl="1"/>
            <a:r>
              <a:rPr lang="en-US" dirty="0" smtClean="0"/>
              <a:t>Documentation of continuing education or in-services</a:t>
            </a:r>
          </a:p>
          <a:p>
            <a:r>
              <a:rPr lang="en-US" dirty="0" smtClean="0"/>
              <a:t>Reasons for not passing</a:t>
            </a:r>
          </a:p>
          <a:p>
            <a:pPr lvl="1"/>
            <a:r>
              <a:rPr lang="en-US" dirty="0"/>
              <a:t>No documentation indicating education. Staff member actually monitoring self-administration of the  medications did not verbalize understanding of basic conditions such as </a:t>
            </a:r>
            <a:r>
              <a:rPr lang="en-US" dirty="0" smtClean="0"/>
              <a:t>hypoglycemia.</a:t>
            </a:r>
          </a:p>
          <a:p>
            <a:pPr lvl="1"/>
            <a:r>
              <a:rPr lang="en-US" dirty="0" smtClean="0"/>
              <a:t>Staff </a:t>
            </a:r>
            <a:r>
              <a:rPr lang="en-US" dirty="0"/>
              <a:t>member verbalized that not all staff  members received training.</a:t>
            </a:r>
            <a:endParaRPr lang="en-US" dirty="0" smtClean="0"/>
          </a:p>
          <a:p>
            <a:r>
              <a:rPr lang="en-US" dirty="0" smtClean="0"/>
              <a:t>Recommendations</a:t>
            </a:r>
          </a:p>
          <a:p>
            <a:pPr lvl="1"/>
            <a:r>
              <a:rPr lang="en-US" dirty="0" smtClean="0"/>
              <a:t>Staff should ideally be familiar with symptoms of heart attack, stroke, seizure, hyper/hypoglycemia and know how to respond.</a:t>
            </a:r>
          </a:p>
          <a:p>
            <a:pPr lvl="1"/>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821" t="83072" r="16715" b="9688"/>
          <a:stretch/>
        </p:blipFill>
        <p:spPr bwMode="auto">
          <a:xfrm>
            <a:off x="152400" y="1676399"/>
            <a:ext cx="8839200" cy="762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9173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sz="quarter" idx="1"/>
          </p:nvPr>
        </p:nvSpPr>
        <p:spPr/>
        <p:txBody>
          <a:bodyPr/>
          <a:lstStyle/>
          <a:p>
            <a:r>
              <a:rPr lang="en-US" dirty="0" smtClean="0"/>
              <a:t>National Context/OIG reports</a:t>
            </a:r>
          </a:p>
          <a:p>
            <a:r>
              <a:rPr lang="en-US" dirty="0" smtClean="0"/>
              <a:t>GPD Response to OIG reports</a:t>
            </a:r>
            <a:endParaRPr lang="en-US" dirty="0"/>
          </a:p>
          <a:p>
            <a:r>
              <a:rPr lang="en-US" dirty="0"/>
              <a:t>Individual Storage</a:t>
            </a:r>
          </a:p>
          <a:p>
            <a:r>
              <a:rPr lang="en-US" dirty="0"/>
              <a:t>Medication Monitoring</a:t>
            </a:r>
          </a:p>
          <a:p>
            <a:r>
              <a:rPr lang="en-US" dirty="0"/>
              <a:t>Medication Distribution</a:t>
            </a:r>
          </a:p>
          <a:p>
            <a:r>
              <a:rPr lang="en-US" dirty="0"/>
              <a:t>Other recommendations	</a:t>
            </a:r>
          </a:p>
          <a:p>
            <a:pPr lvl="1"/>
            <a:r>
              <a:rPr lang="en-US" dirty="0"/>
              <a:t>Infection Control</a:t>
            </a:r>
          </a:p>
          <a:p>
            <a:pPr lvl="1"/>
            <a:r>
              <a:rPr lang="en-US" dirty="0"/>
              <a:t>Staff Training</a:t>
            </a:r>
          </a:p>
          <a:p>
            <a:endParaRPr lang="en-US" dirty="0"/>
          </a:p>
        </p:txBody>
      </p:sp>
    </p:spTree>
    <p:extLst>
      <p:ext uri="{BB962C8B-B14F-4D97-AF65-F5344CB8AC3E}">
        <p14:creationId xmlns:p14="http://schemas.microsoft.com/office/powerpoint/2010/main" val="2667571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Medication </a:t>
            </a:r>
            <a:r>
              <a:rPr lang="en-US" dirty="0" smtClean="0"/>
              <a:t>Management</a:t>
            </a:r>
            <a:endParaRPr lang="en-US" dirty="0"/>
          </a:p>
        </p:txBody>
      </p:sp>
      <p:pic>
        <p:nvPicPr>
          <p:cNvPr id="1026"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9598" t="32413" r="37478" b="39939"/>
          <a:stretch/>
        </p:blipFill>
        <p:spPr bwMode="auto">
          <a:xfrm>
            <a:off x="152400" y="1600200"/>
            <a:ext cx="88392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4982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Medication Management</a:t>
            </a:r>
            <a:endParaRPr lang="en-US" dirty="0"/>
          </a:p>
        </p:txBody>
      </p:sp>
      <p:pic>
        <p:nvPicPr>
          <p:cNvPr id="2050" name="Picture 2"/>
          <p:cNvPicPr>
            <a:picLocks noGrp="1" noChangeAspect="1" noChangeArrowheads="1"/>
          </p:cNvPicPr>
          <p:nvPr>
            <p:ph sz="quarter" idx="1"/>
          </p:nvPr>
        </p:nvPicPr>
        <p:blipFill rotWithShape="1">
          <a:blip r:embed="rId3">
            <a:extLst>
              <a:ext uri="{28A0092B-C50C-407E-A947-70E740481C1C}">
                <a14:useLocalDpi xmlns:a14="http://schemas.microsoft.com/office/drawing/2010/main" val="0"/>
              </a:ext>
            </a:extLst>
          </a:blip>
          <a:srcRect l="19684" t="48372" r="37605" b="39302"/>
          <a:stretch/>
        </p:blipFill>
        <p:spPr bwMode="auto">
          <a:xfrm>
            <a:off x="121920" y="4876800"/>
            <a:ext cx="8945880" cy="167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9598" t="59747" r="37478" b="15747"/>
          <a:stretch/>
        </p:blipFill>
        <p:spPr bwMode="auto">
          <a:xfrm>
            <a:off x="111147" y="1524000"/>
            <a:ext cx="8945880" cy="3352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62071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recommendations</a:t>
            </a:r>
          </a:p>
        </p:txBody>
      </p:sp>
      <p:sp>
        <p:nvSpPr>
          <p:cNvPr id="3" name="Content Placeholder 2"/>
          <p:cNvSpPr>
            <a:spLocks noGrp="1"/>
          </p:cNvSpPr>
          <p:nvPr>
            <p:ph sz="quarter" idx="1"/>
          </p:nvPr>
        </p:nvSpPr>
        <p:spPr>
          <a:xfrm>
            <a:off x="304800" y="1371600"/>
            <a:ext cx="8686800" cy="5029200"/>
          </a:xfrm>
        </p:spPr>
        <p:txBody>
          <a:bodyPr>
            <a:normAutofit fontScale="92500" lnSpcReduction="10000"/>
          </a:bodyPr>
          <a:lstStyle/>
          <a:p>
            <a:r>
              <a:rPr lang="en-US" sz="2800" dirty="0"/>
              <a:t>Infection </a:t>
            </a:r>
            <a:r>
              <a:rPr lang="en-US" sz="2800" dirty="0" smtClean="0"/>
              <a:t>Control</a:t>
            </a:r>
            <a:endParaRPr lang="en-US" sz="2800" dirty="0"/>
          </a:p>
          <a:p>
            <a:pPr lvl="1"/>
            <a:r>
              <a:rPr lang="en-US" sz="2300" dirty="0"/>
              <a:t>Ensure that your shelter has a policy regarding blood borne pathogens control (“Standard Precautions in the Shelter Setting”) </a:t>
            </a:r>
          </a:p>
          <a:p>
            <a:pPr lvl="1"/>
            <a:r>
              <a:rPr lang="en-US" sz="2300" dirty="0"/>
              <a:t>Masks, gloves</a:t>
            </a:r>
            <a:r>
              <a:rPr lang="en-US" sz="2300" dirty="0" smtClean="0"/>
              <a:t>, tissues, disposable paper towels, bleach </a:t>
            </a:r>
            <a:r>
              <a:rPr lang="en-US" sz="2300" dirty="0"/>
              <a:t>wipes and hand sanitizing foam should be made available in common areas. Residents </a:t>
            </a:r>
            <a:r>
              <a:rPr lang="en-US" sz="2300" dirty="0" smtClean="0"/>
              <a:t>can protect themselves and others if they are sick and can </a:t>
            </a:r>
            <a:r>
              <a:rPr lang="en-US" sz="2300" dirty="0"/>
              <a:t>wipe down table</a:t>
            </a:r>
            <a:r>
              <a:rPr lang="en-US" sz="2300" dirty="0" smtClean="0"/>
              <a:t>, computer, </a:t>
            </a:r>
            <a:r>
              <a:rPr lang="en-US" sz="2300" dirty="0"/>
              <a:t>toys or other commonly used </a:t>
            </a:r>
            <a:r>
              <a:rPr lang="en-US" sz="2300" dirty="0" smtClean="0"/>
              <a:t>items. </a:t>
            </a:r>
            <a:endParaRPr lang="en-US" sz="2300" dirty="0"/>
          </a:p>
          <a:p>
            <a:pPr lvl="0"/>
            <a:r>
              <a:rPr lang="en-US" sz="2800" dirty="0" smtClean="0"/>
              <a:t>Staff Training</a:t>
            </a:r>
          </a:p>
          <a:p>
            <a:pPr lvl="1"/>
            <a:r>
              <a:rPr lang="en-US" dirty="0" smtClean="0"/>
              <a:t>CPR AED (training on how to use and how to check daily)</a:t>
            </a:r>
          </a:p>
          <a:p>
            <a:pPr lvl="1"/>
            <a:r>
              <a:rPr lang="en-US" dirty="0" err="1" smtClean="0"/>
              <a:t>Narcan</a:t>
            </a:r>
            <a:r>
              <a:rPr lang="en-US" smtClean="0"/>
              <a:t> training</a:t>
            </a:r>
            <a:endParaRPr lang="en-US" dirty="0" smtClean="0"/>
          </a:p>
          <a:p>
            <a:pPr lvl="1"/>
            <a:r>
              <a:rPr lang="en-US" dirty="0" smtClean="0"/>
              <a:t>Know to check equipment and supplies for expiration (AED, supplies in 1</a:t>
            </a:r>
            <a:r>
              <a:rPr lang="en-US" baseline="30000" dirty="0" smtClean="0"/>
              <a:t>st</a:t>
            </a:r>
            <a:r>
              <a:rPr lang="en-US" dirty="0" smtClean="0"/>
              <a:t> aid kit, drug testing kits, </a:t>
            </a:r>
            <a:r>
              <a:rPr lang="en-US" dirty="0" err="1" smtClean="0"/>
              <a:t>narcan</a:t>
            </a:r>
            <a:r>
              <a:rPr lang="en-US" dirty="0" smtClean="0"/>
              <a:t>)</a:t>
            </a:r>
          </a:p>
          <a:p>
            <a:pPr lvl="1"/>
            <a:r>
              <a:rPr lang="en-US" dirty="0" smtClean="0"/>
              <a:t>Common medical conditions and how to respond</a:t>
            </a:r>
            <a:endParaRPr lang="en-US" dirty="0"/>
          </a:p>
        </p:txBody>
      </p:sp>
    </p:spTree>
    <p:extLst>
      <p:ext uri="{BB962C8B-B14F-4D97-AF65-F5344CB8AC3E}">
        <p14:creationId xmlns:p14="http://schemas.microsoft.com/office/powerpoint/2010/main" val="11428369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resources</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Locked </a:t>
            </a:r>
            <a:r>
              <a:rPr lang="en-US" dirty="0" smtClean="0"/>
              <a:t>box </a:t>
            </a:r>
            <a:r>
              <a:rPr lang="en-US" dirty="0"/>
              <a:t>for </a:t>
            </a:r>
            <a:r>
              <a:rPr lang="en-US" dirty="0" smtClean="0"/>
              <a:t>refrigerator (use with a lock)</a:t>
            </a:r>
            <a:r>
              <a:rPr lang="en-US" dirty="0"/>
              <a:t/>
            </a:r>
            <a:br>
              <a:rPr lang="en-US" dirty="0"/>
            </a:br>
            <a:r>
              <a:rPr lang="en-US" dirty="0">
                <a:hlinkClick r:id="rId3"/>
              </a:rPr>
              <a:t>http://</a:t>
            </a:r>
            <a:r>
              <a:rPr lang="en-US" dirty="0" smtClean="0">
                <a:hlinkClick r:id="rId3"/>
              </a:rPr>
              <a:t>www.overstock.com/As-Seen-on-TV/As-Seen-on-TV-Fridge-Safe-Box-Locker/9459683/product.html</a:t>
            </a:r>
            <a:endParaRPr lang="en-US" dirty="0" smtClean="0"/>
          </a:p>
          <a:p>
            <a:r>
              <a:rPr lang="en-US">
                <a:hlinkClick r:id="rId4" tooltip="https://www.nhchc.org/resources/clinical/tools-and-support/shelter-health/"/>
              </a:rPr>
              <a:t>https://</a:t>
            </a:r>
            <a:r>
              <a:rPr lang="en-US">
                <a:hlinkClick r:id="rId4" tooltip="https://www.nhchc.org/resources/clinical/tools-and-support/shelter-health/"/>
              </a:rPr>
              <a:t>www.nhchc.org/resources/clinical/tools-and-support/shelter-health</a:t>
            </a:r>
            <a:r>
              <a:rPr lang="en-US" smtClean="0">
                <a:hlinkClick r:id="rId4" tooltip="https://www.nhchc.org/resources/clinical/tools-and-support/shelter-health/"/>
              </a:rPr>
              <a:t>/</a:t>
            </a:r>
            <a:endParaRPr lang="en-US" dirty="0" smtClean="0"/>
          </a:p>
          <a:p>
            <a:r>
              <a:rPr lang="en-US" dirty="0" smtClean="0"/>
              <a:t>Best practice guidelines/info on common medical conditions encountered in the shelter setting</a:t>
            </a:r>
          </a:p>
          <a:p>
            <a:pPr marL="274320" lvl="1" indent="0">
              <a:buNone/>
            </a:pPr>
            <a:r>
              <a:rPr lang="en-US" dirty="0" smtClean="0"/>
              <a:t>http</a:t>
            </a:r>
            <a:r>
              <a:rPr lang="en-US" dirty="0"/>
              <a:t>://www.google.com/url?sa=t&amp;rct=j&amp;q=&amp;esrc=s&amp;source=web&amp;cd=3&amp;cad=rja&amp;uact=8&amp;ved=0CDoQFjACahUKEwi5yYGX8MvHAhVMNz4KHfGSD50&amp;url=http%3A%2F%2Fwww.kingcounty.gov%2Fhealthservices%2Fhealth%2Fpersonal%2FHCHN%2F~%</a:t>
            </a:r>
            <a:r>
              <a:rPr lang="en-US" dirty="0" smtClean="0"/>
              <a:t>2Fmedia%2Fhealth%2Fpublichealth%2Fdocuments%2Fhchn%2Frecommended_shelter.ashx&amp;ei=LmHgVbn6IMzu-AHxpb7oCQ&amp;usg=AFQjCNHynsM9MH4Fui1ljFodzApSedwHew </a:t>
            </a:r>
            <a:endParaRPr lang="en-US" dirty="0"/>
          </a:p>
          <a:p>
            <a:pPr marL="274320" lvl="1" indent="0">
              <a:buNone/>
            </a:pPr>
            <a:endParaRPr lang="en-US" dirty="0" smtClean="0"/>
          </a:p>
          <a:p>
            <a:endParaRPr lang="en-US" dirty="0"/>
          </a:p>
          <a:p>
            <a:endParaRPr lang="en-US" dirty="0"/>
          </a:p>
        </p:txBody>
      </p:sp>
    </p:spTree>
    <p:extLst>
      <p:ext uri="{BB962C8B-B14F-4D97-AF65-F5344CB8AC3E}">
        <p14:creationId xmlns:p14="http://schemas.microsoft.com/office/powerpoint/2010/main" val="3880858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National Context</a:t>
            </a:r>
            <a:endParaRPr lang="en-US" dirty="0"/>
          </a:p>
        </p:txBody>
      </p:sp>
      <p:sp>
        <p:nvSpPr>
          <p:cNvPr id="3" name="Content Placeholder 2"/>
          <p:cNvSpPr>
            <a:spLocks noGrp="1"/>
          </p:cNvSpPr>
          <p:nvPr>
            <p:ph sz="quarter" idx="1"/>
          </p:nvPr>
        </p:nvSpPr>
        <p:spPr/>
        <p:txBody>
          <a:bodyPr/>
          <a:lstStyle/>
          <a:p>
            <a:r>
              <a:rPr lang="en-US" dirty="0" smtClean="0"/>
              <a:t>GPD providers should have policies and procedures in place, speaking to proper storage, handling and usage of medications.</a:t>
            </a:r>
          </a:p>
          <a:p>
            <a:r>
              <a:rPr lang="en-US" dirty="0" smtClean="0"/>
              <a:t>Policies should be reviewed/updated annually, in collaboration with GPD Liaison</a:t>
            </a:r>
            <a:endParaRPr lang="en-US" dirty="0"/>
          </a:p>
        </p:txBody>
      </p:sp>
    </p:spTree>
    <p:extLst>
      <p:ext uri="{BB962C8B-B14F-4D97-AF65-F5344CB8AC3E}">
        <p14:creationId xmlns:p14="http://schemas.microsoft.com/office/powerpoint/2010/main" val="2548120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8264"/>
            <a:ext cx="8229600" cy="762000"/>
          </a:xfrm>
        </p:spPr>
        <p:txBody>
          <a:bodyPr>
            <a:normAutofit/>
          </a:bodyPr>
          <a:lstStyle/>
          <a:p>
            <a:r>
              <a:rPr lang="en-US" dirty="0" smtClean="0"/>
              <a:t>OIG Report 2012</a:t>
            </a:r>
            <a:endParaRPr lang="en-US" dirty="0"/>
          </a:p>
        </p:txBody>
      </p:sp>
      <p:sp>
        <p:nvSpPr>
          <p:cNvPr id="3" name="Content Placeholder 2"/>
          <p:cNvSpPr>
            <a:spLocks noGrp="1"/>
          </p:cNvSpPr>
          <p:nvPr>
            <p:ph sz="quarter" idx="1"/>
          </p:nvPr>
        </p:nvSpPr>
        <p:spPr/>
        <p:txBody>
          <a:bodyPr/>
          <a:lstStyle/>
          <a:p>
            <a:r>
              <a:rPr lang="en-US" dirty="0"/>
              <a:t>2012 OIG </a:t>
            </a:r>
            <a:r>
              <a:rPr lang="en-US" dirty="0" smtClean="0"/>
              <a:t>report found that GPD providers “had various procedures for the storage of prescribed medications.”</a:t>
            </a:r>
          </a:p>
          <a:p>
            <a:r>
              <a:rPr lang="en-US" dirty="0" smtClean="0"/>
              <a:t>Generally, multi-occupant or barracks-style environments had only minor variations in storing medications.</a:t>
            </a:r>
          </a:p>
          <a:p>
            <a:r>
              <a:rPr lang="en-US" dirty="0" smtClean="0"/>
              <a:t>For example: </a:t>
            </a:r>
          </a:p>
          <a:p>
            <a:pPr lvl="1"/>
            <a:r>
              <a:rPr lang="en-US" dirty="0" smtClean="0"/>
              <a:t>unlocked meds in personal living area</a:t>
            </a:r>
          </a:p>
          <a:p>
            <a:pPr lvl="1"/>
            <a:r>
              <a:rPr lang="en-US" dirty="0" smtClean="0"/>
              <a:t>Providers did not have standards of storing/monitoring prescription meds</a:t>
            </a:r>
          </a:p>
        </p:txBody>
      </p:sp>
    </p:spTree>
    <p:extLst>
      <p:ext uri="{BB962C8B-B14F-4D97-AF65-F5344CB8AC3E}">
        <p14:creationId xmlns:p14="http://schemas.microsoft.com/office/powerpoint/2010/main" val="1374444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Report 2012</a:t>
            </a:r>
            <a:endParaRPr lang="en-US" dirty="0"/>
          </a:p>
        </p:txBody>
      </p:sp>
      <p:sp>
        <p:nvSpPr>
          <p:cNvPr id="3" name="Content Placeholder 2"/>
          <p:cNvSpPr>
            <a:spLocks noGrp="1"/>
          </p:cNvSpPr>
          <p:nvPr>
            <p:ph sz="quarter" idx="1"/>
          </p:nvPr>
        </p:nvSpPr>
        <p:spPr/>
        <p:txBody>
          <a:bodyPr>
            <a:normAutofit/>
          </a:bodyPr>
          <a:lstStyle/>
          <a:p>
            <a:r>
              <a:rPr lang="en-US" dirty="0" smtClean="0"/>
              <a:t>Veteran’s health/rehabilitation may be jeopardized if meds are lost/stolen</a:t>
            </a:r>
          </a:p>
          <a:p>
            <a:r>
              <a:rPr lang="en-US" dirty="0" smtClean="0"/>
              <a:t>OIG recommendations followed:</a:t>
            </a:r>
            <a:endParaRPr lang="en-US" dirty="0"/>
          </a:p>
          <a:p>
            <a:pPr lvl="1"/>
            <a:r>
              <a:rPr lang="en-US" dirty="0" smtClean="0"/>
              <a:t>“We </a:t>
            </a:r>
            <a:r>
              <a:rPr lang="en-US" dirty="0"/>
              <a:t>recommended the Under Secretary for Health publish standards on medication management to ensure the safe storage of medications in Grant and Per Diem Program facilities</a:t>
            </a:r>
            <a:r>
              <a:rPr lang="en-US" dirty="0" smtClean="0"/>
              <a:t>.” </a:t>
            </a:r>
            <a:endParaRPr lang="en-US" dirty="0"/>
          </a:p>
          <a:p>
            <a:pPr lvl="1"/>
            <a:r>
              <a:rPr lang="en-US" dirty="0" smtClean="0"/>
              <a:t>“We </a:t>
            </a:r>
            <a:r>
              <a:rPr lang="en-US" dirty="0"/>
              <a:t>recommended the Under Secretary for Health revise the Grant and Per Diem Program application process to ensure providers clearly state plans to address storage of medications</a:t>
            </a:r>
            <a:r>
              <a:rPr lang="en-US" dirty="0" smtClean="0"/>
              <a:t>.” </a:t>
            </a:r>
            <a:endParaRPr lang="en-US" dirty="0"/>
          </a:p>
          <a:p>
            <a:endParaRPr lang="en-US" dirty="0"/>
          </a:p>
        </p:txBody>
      </p:sp>
    </p:spTree>
    <p:extLst>
      <p:ext uri="{BB962C8B-B14F-4D97-AF65-F5344CB8AC3E}">
        <p14:creationId xmlns:p14="http://schemas.microsoft.com/office/powerpoint/2010/main" val="33339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 and Per Diem Program Response</a:t>
            </a:r>
            <a:endParaRPr lang="en-US" dirty="0"/>
          </a:p>
        </p:txBody>
      </p:sp>
      <p:sp>
        <p:nvSpPr>
          <p:cNvPr id="3" name="Content Placeholder 2"/>
          <p:cNvSpPr>
            <a:spLocks noGrp="1"/>
          </p:cNvSpPr>
          <p:nvPr>
            <p:ph sz="quarter" idx="1"/>
          </p:nvPr>
        </p:nvSpPr>
        <p:spPr/>
        <p:txBody>
          <a:bodyPr/>
          <a:lstStyle/>
          <a:p>
            <a:r>
              <a:rPr lang="en-US" dirty="0"/>
              <a:t>Annual medication inspection in GPD’s</a:t>
            </a:r>
          </a:p>
          <a:p>
            <a:pPr lvl="1"/>
            <a:r>
              <a:rPr lang="en-US" dirty="0" smtClean="0"/>
              <a:t>Individual Storage</a:t>
            </a:r>
          </a:p>
          <a:p>
            <a:pPr lvl="1"/>
            <a:r>
              <a:rPr lang="en-US" dirty="0" smtClean="0"/>
              <a:t>Medication M0nitoring</a:t>
            </a:r>
          </a:p>
          <a:p>
            <a:pPr lvl="1"/>
            <a:r>
              <a:rPr lang="en-US" dirty="0" smtClean="0"/>
              <a:t>Medication Management</a:t>
            </a:r>
          </a:p>
          <a:p>
            <a:pPr lvl="1"/>
            <a:endParaRPr lang="en-US" dirty="0"/>
          </a:p>
        </p:txBody>
      </p:sp>
    </p:spTree>
    <p:extLst>
      <p:ext uri="{BB962C8B-B14F-4D97-AF65-F5344CB8AC3E}">
        <p14:creationId xmlns:p14="http://schemas.microsoft.com/office/powerpoint/2010/main" val="4017803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Report 2014</a:t>
            </a:r>
            <a:endParaRPr lang="en-US" dirty="0"/>
          </a:p>
        </p:txBody>
      </p:sp>
      <p:sp>
        <p:nvSpPr>
          <p:cNvPr id="3" name="Content Placeholder 2"/>
          <p:cNvSpPr>
            <a:spLocks noGrp="1"/>
          </p:cNvSpPr>
          <p:nvPr>
            <p:ph sz="quarter" idx="1"/>
          </p:nvPr>
        </p:nvSpPr>
        <p:spPr/>
        <p:txBody>
          <a:bodyPr>
            <a:normAutofit/>
          </a:bodyPr>
          <a:lstStyle/>
          <a:p>
            <a:pPr lvl="0"/>
            <a:r>
              <a:rPr lang="en-US" dirty="0" smtClean="0"/>
              <a:t>2014 </a:t>
            </a:r>
            <a:r>
              <a:rPr lang="en-US" dirty="0"/>
              <a:t>OIG review of GPD programs noted insufficient risk management exercised in some programs with Veteran self-storage of meds</a:t>
            </a:r>
          </a:p>
          <a:p>
            <a:pPr lvl="1"/>
            <a:r>
              <a:rPr lang="en-US" dirty="0" smtClean="0">
                <a:solidFill>
                  <a:schemeClr val="tx1"/>
                </a:solidFill>
              </a:rPr>
              <a:t>For </a:t>
            </a:r>
            <a:r>
              <a:rPr lang="en-US" dirty="0">
                <a:solidFill>
                  <a:schemeClr val="tx1"/>
                </a:solidFill>
              </a:rPr>
              <a:t>example, one program had a resident with hydrocodone in an unlocked, transparent drawer.</a:t>
            </a:r>
          </a:p>
          <a:p>
            <a:pPr lvl="1"/>
            <a:r>
              <a:rPr lang="en-US" dirty="0" smtClean="0">
                <a:solidFill>
                  <a:schemeClr val="tx1"/>
                </a:solidFill>
              </a:rPr>
              <a:t>Three </a:t>
            </a:r>
            <a:r>
              <a:rPr lang="en-US" dirty="0">
                <a:solidFill>
                  <a:schemeClr val="tx1"/>
                </a:solidFill>
              </a:rPr>
              <a:t>providers provided lock boxes, though they were small and portable, thus subject to higher risk of theft.</a:t>
            </a:r>
          </a:p>
          <a:p>
            <a:pPr lvl="1"/>
            <a:endParaRPr lang="en-US" dirty="0"/>
          </a:p>
        </p:txBody>
      </p:sp>
    </p:spTree>
    <p:extLst>
      <p:ext uri="{BB962C8B-B14F-4D97-AF65-F5344CB8AC3E}">
        <p14:creationId xmlns:p14="http://schemas.microsoft.com/office/powerpoint/2010/main" val="3468313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OIG Report 2014</a:t>
            </a:r>
            <a:endParaRPr lang="en-US" dirty="0"/>
          </a:p>
        </p:txBody>
      </p:sp>
      <p:sp>
        <p:nvSpPr>
          <p:cNvPr id="3" name="Content Placeholder 2"/>
          <p:cNvSpPr>
            <a:spLocks noGrp="1"/>
          </p:cNvSpPr>
          <p:nvPr>
            <p:ph sz="quarter" idx="1"/>
          </p:nvPr>
        </p:nvSpPr>
        <p:spPr/>
        <p:txBody>
          <a:bodyPr/>
          <a:lstStyle/>
          <a:p>
            <a:r>
              <a:rPr lang="en-US" dirty="0" smtClean="0"/>
              <a:t>OIG Recommendations:</a:t>
            </a:r>
            <a:endParaRPr lang="en-US" dirty="0"/>
          </a:p>
          <a:p>
            <a:pPr lvl="1"/>
            <a:r>
              <a:rPr lang="en-US" dirty="0" smtClean="0"/>
              <a:t>“We </a:t>
            </a:r>
            <a:r>
              <a:rPr lang="en-US" dirty="0"/>
              <a:t>recommended the Interim Under Secretary for Health assess all medication security controls over controlled and non-controlled substances and conduct additional inspections at funded grantee facilities</a:t>
            </a:r>
            <a:r>
              <a:rPr lang="en-US" dirty="0" smtClean="0"/>
              <a:t>.” </a:t>
            </a:r>
            <a:endParaRPr lang="en-US" dirty="0"/>
          </a:p>
          <a:p>
            <a:pPr lvl="1"/>
            <a:r>
              <a:rPr lang="en-US" dirty="0" smtClean="0"/>
              <a:t>“We </a:t>
            </a:r>
            <a:r>
              <a:rPr lang="en-US" dirty="0"/>
              <a:t>recommended the Interim Under Secretary for Health ensure individually locked medications are safely secured in non-portable storage containers</a:t>
            </a:r>
            <a:r>
              <a:rPr lang="en-US" dirty="0" smtClean="0"/>
              <a:t>.” </a:t>
            </a:r>
            <a:endParaRPr lang="en-US" dirty="0"/>
          </a:p>
          <a:p>
            <a:endParaRPr lang="en-US" dirty="0"/>
          </a:p>
        </p:txBody>
      </p:sp>
    </p:spTree>
    <p:extLst>
      <p:ext uri="{BB962C8B-B14F-4D97-AF65-F5344CB8AC3E}">
        <p14:creationId xmlns:p14="http://schemas.microsoft.com/office/powerpoint/2010/main" val="1192160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a:bodyPr>
          <a:lstStyle/>
          <a:p>
            <a:r>
              <a:rPr lang="en-US" dirty="0" smtClean="0"/>
              <a:t>GPD Program Response</a:t>
            </a:r>
            <a:endParaRPr lang="en-US" dirty="0"/>
          </a:p>
        </p:txBody>
      </p:sp>
      <p:sp>
        <p:nvSpPr>
          <p:cNvPr id="3" name="Content Placeholder 2"/>
          <p:cNvSpPr>
            <a:spLocks noGrp="1"/>
          </p:cNvSpPr>
          <p:nvPr>
            <p:ph sz="quarter" idx="1"/>
          </p:nvPr>
        </p:nvSpPr>
        <p:spPr/>
        <p:txBody>
          <a:bodyPr/>
          <a:lstStyle/>
          <a:p>
            <a:r>
              <a:rPr lang="en-US" dirty="0"/>
              <a:t>One-time medication control system certification</a:t>
            </a:r>
          </a:p>
          <a:p>
            <a:pPr lvl="1"/>
            <a:r>
              <a:rPr lang="en-US" dirty="0"/>
              <a:t>Emphasis on reducing risk by ensuring safe and secure storage, particularly in congregate settings</a:t>
            </a:r>
          </a:p>
          <a:p>
            <a:pPr lvl="1"/>
            <a:r>
              <a:rPr lang="en-US" dirty="0"/>
              <a:t>Secured storage includes limiting access to other residents (</a:t>
            </a:r>
            <a:r>
              <a:rPr lang="en-US" dirty="0" err="1"/>
              <a:t>ie</a:t>
            </a:r>
            <a:r>
              <a:rPr lang="en-US" dirty="0"/>
              <a:t> lockable; accessible by Veteran and staff)</a:t>
            </a:r>
          </a:p>
          <a:p>
            <a:pPr lvl="1"/>
            <a:r>
              <a:rPr lang="en-US" dirty="0"/>
              <a:t>Storage must not be easily removed (</a:t>
            </a:r>
            <a:r>
              <a:rPr lang="en-US" dirty="0" err="1"/>
              <a:t>ie</a:t>
            </a:r>
            <a:r>
              <a:rPr lang="en-US" dirty="0"/>
              <a:t> mounted lock box; storage lockers; footlocker with lock; dresser with locks</a:t>
            </a:r>
            <a:r>
              <a:rPr lang="en-US" dirty="0" smtClean="0"/>
              <a:t>).</a:t>
            </a:r>
          </a:p>
          <a:p>
            <a:pPr lvl="1"/>
            <a:r>
              <a:rPr lang="en-US" dirty="0" smtClean="0"/>
              <a:t>Main issue is SAFETY</a:t>
            </a:r>
          </a:p>
          <a:p>
            <a:pPr marL="274320" lvl="1" indent="0">
              <a:buNone/>
            </a:pPr>
            <a:endParaRPr lang="en-US" dirty="0"/>
          </a:p>
          <a:p>
            <a:pPr lvl="1"/>
            <a:endParaRPr lang="en-US" dirty="0" smtClean="0"/>
          </a:p>
        </p:txBody>
      </p:sp>
    </p:spTree>
    <p:extLst>
      <p:ext uri="{BB962C8B-B14F-4D97-AF65-F5344CB8AC3E}">
        <p14:creationId xmlns:p14="http://schemas.microsoft.com/office/powerpoint/2010/main" val="6950197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10624</TotalTime>
  <Words>1233</Words>
  <Application>Microsoft Office PowerPoint</Application>
  <PresentationFormat>On-screen Show (4:3)</PresentationFormat>
  <Paragraphs>169</Paragraphs>
  <Slides>23</Slides>
  <Notes>23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Civic</vt:lpstr>
      <vt:lpstr>Medication Management and Storage in GPD Programs</vt:lpstr>
      <vt:lpstr>Outline</vt:lpstr>
      <vt:lpstr>National Context</vt:lpstr>
      <vt:lpstr>OIG Report 2012</vt:lpstr>
      <vt:lpstr>OIG Report 2012</vt:lpstr>
      <vt:lpstr>Grant and Per Diem Program Response</vt:lpstr>
      <vt:lpstr>OIG Report 2014</vt:lpstr>
      <vt:lpstr>OIG Report 2014</vt:lpstr>
      <vt:lpstr>GPD Program Response</vt:lpstr>
      <vt:lpstr>Types of Medication Control Systems Used</vt:lpstr>
      <vt:lpstr>Individual Storage</vt:lpstr>
      <vt:lpstr>Individual Storage</vt:lpstr>
      <vt:lpstr>Medication Monitoring</vt:lpstr>
      <vt:lpstr>Medication Monitoring</vt:lpstr>
      <vt:lpstr>Medication Monitoring</vt:lpstr>
      <vt:lpstr>Medication Monitoring</vt:lpstr>
      <vt:lpstr>Medication Monitoring</vt:lpstr>
      <vt:lpstr>Medication Monitoring</vt:lpstr>
      <vt:lpstr>Medication Monitoring</vt:lpstr>
      <vt:lpstr>Medication Management</vt:lpstr>
      <vt:lpstr>Medication Management</vt:lpstr>
      <vt:lpstr>Other recommendations</vt:lpstr>
      <vt:lpstr>Links to resources</vt:lpstr>
    </vt:vector>
  </TitlesOfParts>
  <Company>Veteran Affairs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Medication Management and Storage in the GPD Inspection Process</dc:title>
  <dc:creator>vhaconnaidic</dc:creator>
  <cp:lastModifiedBy>vhaconnaidic</cp:lastModifiedBy>
  <cp:revision>50</cp:revision>
  <cp:lastPrinted>2015-09-02T16:12:52Z</cp:lastPrinted>
  <dcterms:created xsi:type="dcterms:W3CDTF">2015-08-17T16:04:12Z</dcterms:created>
  <dcterms:modified xsi:type="dcterms:W3CDTF">2015-09-02T16:30:39Z</dcterms:modified>
</cp:coreProperties>
</file>