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8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55291" autoAdjust="0"/>
  </p:normalViewPr>
  <p:slideViewPr>
    <p:cSldViewPr>
      <p:cViewPr varScale="1">
        <p:scale>
          <a:sx n="47" d="100"/>
          <a:sy n="47" d="100"/>
        </p:scale>
        <p:origin x="-16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21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186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sz="1000" dirty="0" smtClean="0"/>
              <a:t>SSVF: Data Collection and Using Data for Program Monitoring and Decision Making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5C920074-4C63-4F1F-9E31-BD8EE2BC9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0875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EAA524E-8D2D-436D-895F-0B4E3FBDC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94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72A56F-A862-42DC-AEA1-981DA54419C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AA524E-8D2D-436D-895F-0B4E3FBDCE82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729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0" y="0"/>
            <a:ext cx="1600200" cy="6858000"/>
          </a:xfrm>
          <a:prstGeom prst="rect">
            <a:avLst/>
          </a:prstGeom>
          <a:solidFill>
            <a:srgbClr val="EAEAEA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  <a:cs typeface="+mn-cs"/>
            </a:endParaRPr>
          </a:p>
        </p:txBody>
      </p:sp>
      <p:pic>
        <p:nvPicPr>
          <p:cNvPr id="5" name="Picture 8"/>
          <p:cNvPicPr preferRelativeResize="0">
            <a:picLocks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0" y="1127938"/>
            <a:ext cx="1600200" cy="1157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9"/>
          <p:cNvPicPr preferRelativeResize="0">
            <a:picLocks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0" y="2293722"/>
            <a:ext cx="1600200" cy="1200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0"/>
          <p:cNvPicPr preferRelativeResize="0">
            <a:picLocks/>
          </p:cNvPicPr>
          <p:nvPr userDrawn="1"/>
        </p:nvPicPr>
        <p:blipFill>
          <a:blip r:embed="rId5" cstate="print">
            <a:extLst/>
          </a:blip>
          <a:stretch>
            <a:fillRect/>
          </a:stretch>
        </p:blipFill>
        <p:spPr>
          <a:xfrm>
            <a:off x="0" y="4576800"/>
            <a:ext cx="1600200" cy="2390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11"/>
          <p:cNvPicPr preferRelativeResize="0">
            <a:picLocks/>
          </p:cNvPicPr>
          <p:nvPr userDrawn="1"/>
        </p:nvPicPr>
        <p:blipFill>
          <a:blip r:embed="rId6" cstate="print">
            <a:extLst/>
          </a:blip>
          <a:stretch>
            <a:fillRect/>
          </a:stretch>
        </p:blipFill>
        <p:spPr>
          <a:xfrm>
            <a:off x="0" y="3501936"/>
            <a:ext cx="1600200" cy="106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13"/>
          <p:cNvPicPr>
            <a:picLocks noChangeAspect="1"/>
          </p:cNvPicPr>
          <p:nvPr userDrawn="1"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0" y="51816"/>
            <a:ext cx="1600200" cy="1068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143000"/>
            <a:ext cx="6248400" cy="1470025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124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B2FC6A00-26F7-45B6-AE4F-B6B5F14A7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17F3E-E6B0-4DF4-AAC2-84EE4993B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D143C-0A43-455A-A1F3-DEB240E0F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D86DA-65CC-497D-AE03-AB033C5317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2CF3-FA12-485D-878E-E44012CD0E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476250" y="1428750"/>
            <a:ext cx="8242300" cy="619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476250" y="1492250"/>
            <a:ext cx="8242300" cy="619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FFFFFF"/>
              </a:solidFill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92F7DE12-B652-4826-858E-97F86CB2B88D}" type="datetime1">
              <a:rPr lang="en-US"/>
              <a:pPr>
                <a:defRPr/>
              </a:pPr>
              <a:t>10/29/2013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8B8F5A4F-5F5B-4ACD-AE49-EE6A628F3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E0CC0-06CA-43CD-8E7F-1D3A4B616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FE5E-D70D-4CCE-B4F5-3D7BF3C25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DA89A-7B03-4D0C-BFF4-1DEEBBD2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2EE98-788E-4AC6-B5E2-30226669D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0D7FD-D23A-4B07-99C8-584114398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8115C-9F18-42F0-8C38-F0E9BFCD5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F6E6-CA08-477C-B52C-2A7FA47A2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8847B29-61DE-4B2E-B571-3355436F9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4724400"/>
            <a:ext cx="6248400" cy="14700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1800" dirty="0" smtClean="0"/>
              <a:t>SSVF Program Launch:</a:t>
            </a:r>
            <a:br>
              <a:rPr lang="en-US" sz="1800" dirty="0" smtClean="0"/>
            </a:br>
            <a:r>
              <a:rPr lang="en-US" sz="1800" dirty="0" smtClean="0"/>
              <a:t>Establishing Services in Compliance with Goals </a:t>
            </a:r>
            <a:br>
              <a:rPr lang="en-US" sz="1800" dirty="0" smtClean="0"/>
            </a:br>
            <a:r>
              <a:rPr lang="en-US" sz="1800" dirty="0" smtClean="0"/>
              <a:t>and Regulations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0" y="914400"/>
            <a:ext cx="6400800" cy="1752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3600" b="1" i="1" dirty="0" smtClean="0"/>
              <a:t>Practice Area 2: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3600" b="1" i="1" dirty="0" smtClean="0"/>
              <a:t>Assessment and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3600" b="1" i="1" dirty="0" smtClean="0"/>
              <a:t>the Housing Plan</a:t>
            </a:r>
            <a:endParaRPr lang="en-US" sz="3600" b="1" i="1" dirty="0"/>
          </a:p>
        </p:txBody>
      </p:sp>
      <p:pic>
        <p:nvPicPr>
          <p:cNvPr id="5" name="Picture 4" descr="icons-3-0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7000" y="3200400"/>
            <a:ext cx="5747658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Plan Tips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257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300" dirty="0" smtClean="0"/>
              <a:t>Plan to make </a:t>
            </a:r>
            <a:r>
              <a:rPr lang="en-US" sz="33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frequent revisions </a:t>
            </a:r>
            <a:r>
              <a:rPr lang="en-US" sz="3300" dirty="0" smtClean="0"/>
              <a:t>as actions and short-term goals are completed.</a:t>
            </a:r>
          </a:p>
          <a:p>
            <a:pPr>
              <a:lnSpc>
                <a:spcPct val="120000"/>
              </a:lnSpc>
            </a:pPr>
            <a:r>
              <a:rPr lang="en-US" sz="33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Reduce or increase expectations </a:t>
            </a:r>
            <a:r>
              <a:rPr lang="en-US" sz="3300" dirty="0" smtClean="0"/>
              <a:t>based upon participant’s stress level and follow-through.</a:t>
            </a:r>
          </a:p>
          <a:p>
            <a:pPr>
              <a:lnSpc>
                <a:spcPct val="120000"/>
              </a:lnSpc>
            </a:pPr>
            <a:r>
              <a:rPr lang="en-US" sz="3300" dirty="0" smtClean="0"/>
              <a:t>Participants </a:t>
            </a:r>
            <a:r>
              <a:rPr lang="en-US" sz="33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choose if, how and when to address other life issues</a:t>
            </a:r>
            <a:r>
              <a:rPr lang="en-US" sz="3300" dirty="0" smtClean="0"/>
              <a:t> --and are more likely to be willing/ able to do so </a:t>
            </a:r>
            <a:r>
              <a:rPr lang="en-US" sz="3300" i="1" u="sng" dirty="0" smtClean="0"/>
              <a:t>after</a:t>
            </a:r>
            <a:r>
              <a:rPr lang="en-US" sz="3300" dirty="0" smtClean="0"/>
              <a:t> their housing crisis is resolved.</a:t>
            </a:r>
          </a:p>
          <a:p>
            <a:pPr>
              <a:lnSpc>
                <a:spcPct val="120000"/>
              </a:lnSpc>
            </a:pPr>
            <a:r>
              <a:rPr lang="en-US" sz="3300" dirty="0" smtClean="0"/>
              <a:t>Remember that </a:t>
            </a:r>
            <a:r>
              <a:rPr lang="en-US" sz="33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most participants will successfully resolve their crisis</a:t>
            </a:r>
            <a:r>
              <a:rPr lang="en-US" sz="3300" dirty="0" smtClean="0"/>
              <a:t>, whether or not they significantly change their behavior or their income. </a:t>
            </a:r>
          </a:p>
          <a:p>
            <a:pPr>
              <a:lnSpc>
                <a:spcPct val="120000"/>
              </a:lnSpc>
            </a:pPr>
            <a:r>
              <a:rPr lang="en-US" sz="33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Update at exit: </a:t>
            </a:r>
            <a:r>
              <a:rPr lang="en-US" sz="3300" dirty="0" smtClean="0"/>
              <a:t>ongoing goals and plan for future crisis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Screening and Intake vs. </a:t>
            </a:r>
            <a:br>
              <a:rPr lang="en-US" dirty="0" smtClean="0"/>
            </a:br>
            <a:r>
              <a:rPr lang="en-US" dirty="0" smtClean="0"/>
              <a:t>Assessment and Housing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Screening:</a:t>
            </a:r>
            <a:r>
              <a:rPr lang="en-US" sz="2600" b="1" dirty="0" smtClean="0"/>
              <a:t>  </a:t>
            </a:r>
          </a:p>
          <a:p>
            <a:pPr marL="461963" indent="-230188">
              <a:lnSpc>
                <a:spcPct val="110000"/>
              </a:lnSpc>
              <a:spcBef>
                <a:spcPts val="0"/>
              </a:spcBef>
            </a:pPr>
            <a:r>
              <a:rPr lang="en-US" sz="2200" dirty="0" smtClean="0"/>
              <a:t>Determining whether the applicant is eligible for services and meets priorities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2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Admission and Intake:</a:t>
            </a:r>
          </a:p>
          <a:p>
            <a:pPr marL="461963" indent="-230188">
              <a:lnSpc>
                <a:spcPct val="110000"/>
              </a:lnSpc>
              <a:spcBef>
                <a:spcPts val="0"/>
              </a:spcBef>
            </a:pPr>
            <a:r>
              <a:rPr lang="en-US" sz="2200" dirty="0" smtClean="0"/>
              <a:t>Making the decision to open a case and collecting basic intake information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2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Assessment:</a:t>
            </a:r>
          </a:p>
          <a:p>
            <a:pPr marL="461963" indent="-230188">
              <a:lnSpc>
                <a:spcPct val="110000"/>
              </a:lnSpc>
              <a:spcBef>
                <a:spcPts val="0"/>
              </a:spcBef>
            </a:pPr>
            <a:r>
              <a:rPr lang="en-US" sz="2200" dirty="0" smtClean="0"/>
              <a:t>Identifying the participant’s barriers to getting and/or keeping housing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sz="22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6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Housing Plan:</a:t>
            </a:r>
          </a:p>
          <a:p>
            <a:pPr marL="461963" indent="-230188">
              <a:lnSpc>
                <a:spcPct val="110000"/>
              </a:lnSpc>
              <a:spcBef>
                <a:spcPts val="0"/>
              </a:spcBef>
            </a:pPr>
            <a:r>
              <a:rPr lang="en-US" sz="2200" dirty="0" smtClean="0"/>
              <a:t>The steps (including financial and non-financial assistance) the participant and program will utilize to obtain and/or retain housing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5151653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     Housing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Definition of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Housing Stability</a:t>
            </a:r>
            <a:r>
              <a:rPr lang="en-US" dirty="0" smtClean="0"/>
              <a:t>: Not just semantics</a:t>
            </a:r>
          </a:p>
          <a:p>
            <a:endParaRPr lang="en-US" dirty="0" smtClean="0"/>
          </a:p>
          <a:p>
            <a:r>
              <a:rPr lang="en-US" dirty="0" smtClean="0"/>
              <a:t>What you think should be assessed and how you think you should intervene will be influenced by your beliefs about:</a:t>
            </a:r>
          </a:p>
          <a:p>
            <a:pPr lvl="1"/>
            <a:r>
              <a:rPr lang="en-US" dirty="0" smtClean="0"/>
              <a:t>The causes of homelessness</a:t>
            </a:r>
          </a:p>
          <a:p>
            <a:pPr lvl="1"/>
            <a:r>
              <a:rPr lang="en-US" dirty="0" smtClean="0"/>
              <a:t>Poverty</a:t>
            </a:r>
          </a:p>
          <a:p>
            <a:pPr lvl="1"/>
            <a:r>
              <a:rPr lang="en-US" dirty="0" smtClean="0"/>
              <a:t>Disability</a:t>
            </a:r>
          </a:p>
          <a:p>
            <a:pPr lvl="1"/>
            <a:r>
              <a:rPr lang="en-US" dirty="0" smtClean="0"/>
              <a:t>Your professional role</a:t>
            </a:r>
          </a:p>
          <a:p>
            <a:pPr lvl="1"/>
            <a:endParaRPr lang="en-US" sz="20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299857" y="533400"/>
            <a:ext cx="457200" cy="60960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Progressive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Focus on the </a:t>
            </a:r>
            <a:r>
              <a:rPr lang="en-US" b="1" i="1" dirty="0" smtClean="0"/>
              <a:t>situation</a:t>
            </a:r>
            <a:r>
              <a:rPr lang="en-US" dirty="0" smtClean="0"/>
              <a:t>: what’s needed to get/keep housing: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Tenant Screening Barriers </a:t>
            </a:r>
            <a:r>
              <a:rPr lang="en-US" dirty="0" smtClean="0"/>
              <a:t>are critical to 	landlords and therefore directly affect access 	to housing.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2.  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Housing Retention Barriers </a:t>
            </a:r>
            <a:r>
              <a:rPr lang="en-US" dirty="0" smtClean="0"/>
              <a:t>are challenges 	that directly and imminently affect  a 	participant’s ability to retain housing.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079273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Tenant Screening Barriers (TSBs)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Assessment of the participant’s TSBs is used to match them to the most appropriate landlord, NOT to screen the participant out.</a:t>
            </a:r>
          </a:p>
          <a:p>
            <a:endParaRPr lang="en-US" dirty="0" smtClean="0"/>
          </a:p>
          <a:p>
            <a:r>
              <a:rPr lang="en-US" dirty="0" smtClean="0"/>
              <a:t>Buy and/or create the same screening “report” a landlord would see: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sz="2400" dirty="0" smtClean="0"/>
              <a:t>Income, Employment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-Credit History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-Criminal History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-Rental History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8727567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Retention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600" dirty="0" smtClean="0"/>
              <a:t>Avoid subjective (or stereotyped) assumptions about the impact of life or health problems on the participant’s ability to retain housing.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/>
              <a:t>However, if a participant’s housing history clearly shows housing loss was attributable to a life problem, it is a Housing Retention Barrier. 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/>
              <a:t>If the participant has had past housing crises, look for patterns of causation that may resurface.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Most common HRBs:</a:t>
            </a:r>
          </a:p>
          <a:p>
            <a:pPr marL="1146175" indent="-231775">
              <a:lnSpc>
                <a:spcPct val="120000"/>
              </a:lnSpc>
            </a:pPr>
            <a:r>
              <a:rPr lang="en-US" sz="2600" dirty="0" smtClean="0"/>
              <a:t>#1 </a:t>
            </a:r>
            <a:r>
              <a:rPr lang="en-US" sz="2600" b="1" u="sng" dirty="0" smtClean="0"/>
              <a:t>Lack of income (employment/benefits)</a:t>
            </a:r>
          </a:p>
          <a:p>
            <a:pPr marL="1146175" indent="-231775">
              <a:lnSpc>
                <a:spcPct val="120000"/>
              </a:lnSpc>
            </a:pPr>
            <a:r>
              <a:rPr lang="en-US" sz="2600" dirty="0" smtClean="0"/>
              <a:t>Lack of knowledge of landlord-tenant laws</a:t>
            </a:r>
          </a:p>
          <a:p>
            <a:pPr marL="1146175" indent="-231775">
              <a:lnSpc>
                <a:spcPct val="120000"/>
              </a:lnSpc>
            </a:pPr>
            <a:r>
              <a:rPr lang="en-US" sz="2600" dirty="0" smtClean="0"/>
              <a:t>Lack of information/skills to meet “quiet enjoyment” clause in the lease (behavior of guests, children, noise, conflict, etc.) 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888167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231775" indent="-231775">
              <a:lnSpc>
                <a:spcPct val="110000"/>
              </a:lnSpc>
            </a:pPr>
            <a:r>
              <a:rPr lang="en-US" sz="2400" dirty="0" smtClean="0"/>
              <a:t>Disability is rarely a cause of homelessness; most disabled people lose their housing for the same reasons as non-disabled people.</a:t>
            </a:r>
          </a:p>
          <a:p>
            <a:pPr marL="231775" indent="-231775">
              <a:lnSpc>
                <a:spcPct val="110000"/>
              </a:lnSpc>
            </a:pPr>
            <a:endParaRPr lang="en-US" sz="2400" dirty="0" smtClean="0"/>
          </a:p>
          <a:p>
            <a:pPr marL="231775" indent="-231775">
              <a:lnSpc>
                <a:spcPct val="110000"/>
              </a:lnSpc>
            </a:pPr>
            <a:r>
              <a:rPr lang="en-US" sz="2400" dirty="0" smtClean="0"/>
              <a:t>Disabled people are 200-300% over-represented among the lowest income groups—who are the participants most at risk of homelessness!</a:t>
            </a:r>
          </a:p>
          <a:p>
            <a:pPr marL="231775" indent="-231775">
              <a:lnSpc>
                <a:spcPct val="110000"/>
              </a:lnSpc>
            </a:pPr>
            <a:endParaRPr lang="en-US" sz="2400" dirty="0" smtClean="0"/>
          </a:p>
          <a:p>
            <a:pPr marL="231775" indent="-231775">
              <a:lnSpc>
                <a:spcPct val="110000"/>
              </a:lnSpc>
            </a:pPr>
            <a:r>
              <a:rPr lang="en-US" sz="2400" dirty="0" smtClean="0"/>
              <a:t>A person should not be </a:t>
            </a:r>
            <a:r>
              <a:rPr lang="en-US" sz="2400" u="sng" dirty="0" smtClean="0"/>
              <a:t>automatically</a:t>
            </a:r>
            <a:r>
              <a:rPr lang="en-US" sz="2400" dirty="0" smtClean="0"/>
              <a:t> assessed for a disability unless there is a specific reason: </a:t>
            </a:r>
          </a:p>
          <a:p>
            <a:pPr marL="631825" lvl="1" indent="-231775">
              <a:lnSpc>
                <a:spcPct val="110000"/>
              </a:lnSpc>
            </a:pPr>
            <a:r>
              <a:rPr lang="en-US" sz="2200" dirty="0" smtClean="0"/>
              <a:t>Rental history includes housing loss clearly due to inability to manage a disability such as substance abuse or mental illness;</a:t>
            </a:r>
          </a:p>
          <a:p>
            <a:pPr marL="631825" lvl="1" indent="-231775">
              <a:lnSpc>
                <a:spcPct val="110000"/>
              </a:lnSpc>
            </a:pPr>
            <a:r>
              <a:rPr lang="en-US" sz="2200" dirty="0" smtClean="0"/>
              <a:t>To obtain disability income supports or services/resources;  </a:t>
            </a:r>
          </a:p>
          <a:p>
            <a:pPr marL="631825" lvl="1" indent="-231775">
              <a:lnSpc>
                <a:spcPct val="110000"/>
              </a:lnSpc>
            </a:pPr>
            <a:r>
              <a:rPr lang="en-US" sz="2200" dirty="0" smtClean="0"/>
              <a:t>Because the participant wants help in this area.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019642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Must be 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consistent with the core principles</a:t>
            </a:r>
            <a:r>
              <a:rPr lang="en-US" sz="2400" dirty="0" smtClean="0"/>
              <a:t>: Housing First, crisis response, participant choice.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Focuses on 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rapidly resolving the immediate crisis:  the barriers to retaining or obtaining housing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/>
              <a:t>(e.g. payment of arrears, locating housing, financial assistance, connections to employment, debt renegotiation, benefits, free or reduced-cost services/commodities, etc.)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Limits the number of goals</a:t>
            </a:r>
            <a:r>
              <a:rPr lang="en-US" sz="2400" dirty="0" smtClean="0"/>
              <a:t>, particularly goals that require significant behavior change.  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Must be </a:t>
            </a:r>
            <a:r>
              <a:rPr lang="en-US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reasonable</a:t>
            </a:r>
            <a:r>
              <a:rPr lang="en-US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smtClean="0"/>
              <a:t>for the participant’s history and situation and for the local housing and employment markets.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7567760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Housing Plan…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en-US" dirty="0" smtClean="0"/>
              <a:t>Deals with </a:t>
            </a:r>
            <a:r>
              <a:rPr lang="en-US" u="sng" dirty="0" smtClean="0"/>
              <a:t>immediate</a:t>
            </a:r>
            <a:r>
              <a:rPr lang="en-US" dirty="0" smtClean="0"/>
              <a:t> issues related to retaining or obtaining housing</a:t>
            </a:r>
          </a:p>
          <a:p>
            <a:r>
              <a:rPr lang="en-US" dirty="0" smtClean="0"/>
              <a:t>Goals </a:t>
            </a:r>
            <a:r>
              <a:rPr lang="en-US" dirty="0"/>
              <a:t>are SMART—</a:t>
            </a:r>
            <a:r>
              <a:rPr lang="en-US" b="1" u="sng" dirty="0"/>
              <a:t>S</a:t>
            </a:r>
            <a:r>
              <a:rPr lang="en-US" dirty="0"/>
              <a:t>pecific, </a:t>
            </a:r>
            <a:r>
              <a:rPr lang="en-US" b="1" u="sng" dirty="0"/>
              <a:t>M</a:t>
            </a:r>
            <a:r>
              <a:rPr lang="en-US" dirty="0"/>
              <a:t>easurable, </a:t>
            </a:r>
            <a:r>
              <a:rPr lang="en-US" b="1" u="sng" dirty="0"/>
              <a:t>A</a:t>
            </a:r>
            <a:r>
              <a:rPr lang="en-US" dirty="0"/>
              <a:t>ttainable, </a:t>
            </a:r>
            <a:r>
              <a:rPr lang="en-US" b="1" u="sng" dirty="0"/>
              <a:t>R</a:t>
            </a:r>
            <a:r>
              <a:rPr lang="en-US" dirty="0"/>
              <a:t>ealistic and </a:t>
            </a:r>
            <a:r>
              <a:rPr lang="en-US" b="1" u="sng" dirty="0" smtClean="0"/>
              <a:t>T</a:t>
            </a:r>
            <a:r>
              <a:rPr lang="en-US" dirty="0" smtClean="0"/>
              <a:t>imely</a:t>
            </a:r>
            <a:endParaRPr lang="en-US" dirty="0"/>
          </a:p>
          <a:p>
            <a:r>
              <a:rPr lang="en-US" dirty="0" smtClean="0"/>
              <a:t>Has action steps leading to the goals</a:t>
            </a:r>
          </a:p>
          <a:p>
            <a:r>
              <a:rPr lang="en-US" dirty="0" smtClean="0"/>
              <a:t>Specifies who is responsible for each step—staff </a:t>
            </a:r>
            <a:r>
              <a:rPr lang="en-US" smtClean="0"/>
              <a:t>or participant</a:t>
            </a:r>
            <a:endParaRPr lang="en-US" dirty="0" smtClean="0"/>
          </a:p>
          <a:p>
            <a:r>
              <a:rPr lang="en-US" dirty="0" smtClean="0"/>
              <a:t>Includes a date for review of progress</a:t>
            </a:r>
          </a:p>
          <a:p>
            <a:r>
              <a:rPr lang="en-US" dirty="0" smtClean="0"/>
              <a:t>Is revised as needed until goals are met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9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941569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11254</TotalTime>
  <Words>650</Words>
  <Application>Microsoft Office PowerPoint</Application>
  <PresentationFormat>On-screen Show (4:3)</PresentationFormat>
  <Paragraphs>91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SSVF Program Launch: Establishing Services in Compliance with Goals  and Regulations</vt:lpstr>
      <vt:lpstr>Screening and Intake vs.  Assessment and Housing Plan</vt:lpstr>
      <vt:lpstr>Assessment      Housing Plan</vt:lpstr>
      <vt:lpstr>Progressive Assessment</vt:lpstr>
      <vt:lpstr>Tenant Screening Barriers (TSBs)</vt:lpstr>
      <vt:lpstr>Housing Retention Barriers</vt:lpstr>
      <vt:lpstr>Disability</vt:lpstr>
      <vt:lpstr>Housing Plan</vt:lpstr>
      <vt:lpstr>A Housing Plan…</vt:lpstr>
      <vt:lpstr>Housing Plan Tips</vt:lpstr>
    </vt:vector>
  </TitlesOfParts>
  <Company>Abt Associates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Targeting, Screening and Assessment</dc:title>
  <dc:creator>WherleyM</dc:creator>
  <cp:lastModifiedBy>Kyia Watkins</cp:lastModifiedBy>
  <cp:revision>436</cp:revision>
  <dcterms:created xsi:type="dcterms:W3CDTF">2011-08-18T20:58:12Z</dcterms:created>
  <dcterms:modified xsi:type="dcterms:W3CDTF">2013-10-29T20:07:31Z</dcterms:modified>
</cp:coreProperties>
</file>