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sldIdLst>
    <p:sldId id="312" r:id="rId5"/>
    <p:sldId id="297" r:id="rId6"/>
    <p:sldId id="298" r:id="rId7"/>
    <p:sldId id="299" r:id="rId8"/>
    <p:sldId id="300" r:id="rId9"/>
    <p:sldId id="301" r:id="rId10"/>
    <p:sldId id="315" r:id="rId11"/>
    <p:sldId id="302" r:id="rId12"/>
    <p:sldId id="303" r:id="rId13"/>
    <p:sldId id="304" r:id="rId14"/>
    <p:sldId id="306" r:id="rId15"/>
    <p:sldId id="307" r:id="rId16"/>
    <p:sldId id="305" r:id="rId17"/>
    <p:sldId id="310" r:id="rId18"/>
    <p:sldId id="314" r:id="rId19"/>
    <p:sldId id="296" r:id="rId20"/>
    <p:sldId id="311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 autoAdjust="0"/>
    <p:restoredTop sz="86404" autoAdjust="0"/>
  </p:normalViewPr>
  <p:slideViewPr>
    <p:cSldViewPr>
      <p:cViewPr varScale="1">
        <p:scale>
          <a:sx n="74" d="100"/>
          <a:sy n="74" d="100"/>
        </p:scale>
        <p:origin x="96" y="11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  <a:p>
            <a:r>
              <a:rPr lang="en-US" dirty="0"/>
              <a:t>Equipment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Equipment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Calibration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Technique</a:t>
            </a:r>
          </a:p>
          <a:p>
            <a:r>
              <a:rPr lang="en-US" dirty="0"/>
              <a:t>State licensure</a:t>
            </a:r>
          </a:p>
          <a:p>
            <a:r>
              <a:rPr lang="en-US" dirty="0"/>
              <a:t>Scope of practice</a:t>
            </a:r>
          </a:p>
          <a:p>
            <a:r>
              <a:rPr lang="en-US" dirty="0"/>
              <a:t>Certifications</a:t>
            </a:r>
          </a:p>
          <a:p>
            <a:r>
              <a:rPr lang="en-US" dirty="0"/>
              <a:t>Job descriptions</a:t>
            </a:r>
          </a:p>
          <a:p>
            <a:r>
              <a:rPr lang="en-US" dirty="0"/>
              <a:t>Documentation</a:t>
            </a:r>
          </a:p>
          <a:p>
            <a:r>
              <a:rPr lang="en-US" sz="1200" dirty="0"/>
              <a:t>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Know</a:t>
            </a:r>
            <a:r>
              <a:rPr lang="en-US" sz="1200" baseline="0" dirty="0"/>
              <a:t> who to call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Communicating with the patient/family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Pertinent information to communicate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/>
              <a:t>ISBAR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/>
              <a:t>Labs and diagnostics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Re-check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Verify</a:t>
            </a:r>
          </a:p>
          <a:p>
            <a:pPr lvl="0"/>
            <a:r>
              <a:rPr lang="en-US" sz="1200" dirty="0"/>
              <a:t>Safety check for insulin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2 licensed</a:t>
            </a:r>
            <a:r>
              <a:rPr lang="en-US" sz="1200" baseline="0" dirty="0"/>
              <a:t> nurses</a:t>
            </a:r>
            <a:endParaRPr lang="en-US" sz="1200" dirty="0"/>
          </a:p>
          <a:p>
            <a:pPr lvl="0"/>
            <a:r>
              <a:rPr lang="en-US" sz="1200" dirty="0"/>
              <a:t>Insulin administration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Sites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/>
              <a:t>Technique</a:t>
            </a:r>
          </a:p>
          <a:p>
            <a:r>
              <a:rPr lang="en-US" sz="1200" dirty="0"/>
              <a:t>Rights of medication administration</a:t>
            </a:r>
          </a:p>
          <a:p>
            <a:r>
              <a:rPr lang="en-US" sz="1200" dirty="0"/>
              <a:t>Nursing process: ADPIE</a:t>
            </a:r>
          </a:p>
          <a:p>
            <a:pPr lvl="1"/>
            <a:r>
              <a:rPr lang="en-US" sz="1200" b="1" dirty="0"/>
              <a:t>A</a:t>
            </a:r>
            <a:r>
              <a:rPr lang="en-US" sz="1200" dirty="0"/>
              <a:t>ssess; </a:t>
            </a:r>
            <a:r>
              <a:rPr lang="en-US" sz="1200" b="1" dirty="0"/>
              <a:t>D</a:t>
            </a:r>
            <a:r>
              <a:rPr lang="en-US" sz="1200" dirty="0"/>
              <a:t>iagnosis (Nursing); </a:t>
            </a:r>
            <a:r>
              <a:rPr lang="en-US" sz="1200" b="1" dirty="0"/>
              <a:t>P</a:t>
            </a:r>
            <a:r>
              <a:rPr lang="en-US" sz="1200" dirty="0"/>
              <a:t>lan; </a:t>
            </a:r>
            <a:r>
              <a:rPr lang="en-US" sz="1200" b="1" dirty="0"/>
              <a:t>I</a:t>
            </a:r>
            <a:r>
              <a:rPr lang="en-US" sz="1200" dirty="0"/>
              <a:t>mplement; </a:t>
            </a:r>
            <a:r>
              <a:rPr lang="en-US" sz="1200" b="1" dirty="0"/>
              <a:t>E</a:t>
            </a:r>
            <a:r>
              <a:rPr lang="en-US" sz="1200" dirty="0"/>
              <a:t>valuate</a:t>
            </a:r>
          </a:p>
          <a:p>
            <a:r>
              <a:rPr lang="en-US" sz="1200" dirty="0"/>
              <a:t>Re-assess after interventions</a:t>
            </a:r>
          </a:p>
          <a:p>
            <a:r>
              <a:rPr lang="en-US" sz="1200" dirty="0"/>
              <a:t>Recognize changes in the patient status</a:t>
            </a:r>
          </a:p>
          <a:p>
            <a:endParaRPr lang="en-US" sz="1200" dirty="0"/>
          </a:p>
          <a:p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3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Psychosocial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the care for this patient differ in an outpatient versus inpatient setting?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the interventions differ in a conscious versus unconscious patient?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complications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unit would the patient go to at your facility?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4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ISBAR </a:t>
            </a:r>
            <a:r>
              <a:rPr lang="en-US" baseline="0" dirty="0"/>
              <a:t> communication after patient introduction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American Diabetes Association Standards of Care in Diabetes-2016</a:t>
            </a:r>
          </a:p>
          <a:p>
            <a:r>
              <a:rPr lang="en-US" dirty="0"/>
              <a:t>Joint Commission: 2016 Hospital National Patient Safety Goals</a:t>
            </a:r>
          </a:p>
          <a:p>
            <a:r>
              <a:rPr lang="en-US" dirty="0"/>
              <a:t>MyHealthyvet.va.gov</a:t>
            </a:r>
          </a:p>
          <a:p>
            <a:r>
              <a:rPr lang="en-US" dirty="0"/>
              <a:t>VHA Directive 1164</a:t>
            </a:r>
          </a:p>
          <a:p>
            <a:r>
              <a:rPr lang="en-US" dirty="0"/>
              <a:t>VA Hypoglycemia Safety Initiative (HSI)</a:t>
            </a:r>
          </a:p>
          <a:p>
            <a:pPr lvl="1"/>
            <a:r>
              <a:rPr lang="en-US" dirty="0"/>
              <a:t>Choosing Wisely Task Force</a:t>
            </a:r>
          </a:p>
          <a:p>
            <a:r>
              <a:rPr lang="en-US" dirty="0"/>
              <a:t>VHA Handbook 1050.01</a:t>
            </a:r>
          </a:p>
          <a:p>
            <a:r>
              <a:rPr lang="en-US" dirty="0"/>
              <a:t>VA/DoD Clinical Practice Guideline : Management of Diabetes Mellitus (DM) 2010</a:t>
            </a:r>
          </a:p>
          <a:p>
            <a:r>
              <a:rPr lang="en-US" dirty="0"/>
              <a:t>Office of Nursing Services: Clinical Practice Program Products</a:t>
            </a:r>
          </a:p>
          <a:p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Close to 25% of all Veterans have Type 2 Diabetes (formerly known as Non-Insulin Dependent Diabetes Mellitus (NIDDM)</a:t>
            </a:r>
            <a:r>
              <a:rPr lang="en-US" baseline="0" dirty="0"/>
              <a:t> or adult-onset diabetes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Possibly</a:t>
            </a:r>
            <a:r>
              <a:rPr lang="en-US" baseline="0" dirty="0"/>
              <a:t> associated with exposure to pesticides and herbicides such as Agent Orange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Associated with being overweight or obesity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More than 70% of VA patients are considered overweight or obese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Causes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Can be caused by diabetes, medication, sepsis, stress, nutritional imbalances, etc.</a:t>
            </a:r>
            <a:endParaRPr lang="en-US" dirty="0"/>
          </a:p>
          <a:p>
            <a:r>
              <a:rPr lang="en-US" dirty="0"/>
              <a:t>Clinical manifestations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3 P’s Polyuria,</a:t>
            </a:r>
            <a:r>
              <a:rPr lang="en-US" baseline="0" dirty="0"/>
              <a:t> polyphagia, polydipsia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Extreme thirst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Blurred vision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Nausea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Confusion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Weakness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Fever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Dehydration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Diagnostics</a:t>
            </a:r>
          </a:p>
          <a:p>
            <a:r>
              <a:rPr lang="en-US" dirty="0"/>
              <a:t>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Diet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BMI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Exercise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Medication &lt;Discuss medication available</a:t>
            </a:r>
            <a:r>
              <a:rPr lang="en-US" i="0" baseline="0" dirty="0"/>
              <a:t> in formulary&gt;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Insulin &lt;May provide insulin handout&gt;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Oral agents such as metformin (</a:t>
            </a:r>
            <a:r>
              <a:rPr lang="en-US" i="0" baseline="0" dirty="0" err="1"/>
              <a:t>biguanide</a:t>
            </a:r>
            <a:r>
              <a:rPr lang="en-US" i="0" baseline="0" dirty="0"/>
              <a:t>), glipizide (</a:t>
            </a:r>
            <a:r>
              <a:rPr lang="en-US" i="0" baseline="0" dirty="0" err="1"/>
              <a:t>sulfonyureas</a:t>
            </a:r>
            <a:r>
              <a:rPr lang="en-US" i="0" baseline="0" dirty="0"/>
              <a:t>), and injectable </a:t>
            </a:r>
            <a:r>
              <a:rPr lang="en-US" i="0" baseline="0" dirty="0" err="1"/>
              <a:t>Liraglutide</a:t>
            </a:r>
            <a:r>
              <a:rPr lang="en-US" i="0" baseline="0" dirty="0"/>
              <a:t> aka </a:t>
            </a:r>
            <a:r>
              <a:rPr lang="en-US" i="0" baseline="0" dirty="0" err="1"/>
              <a:t>Victoza</a:t>
            </a:r>
            <a:r>
              <a:rPr lang="en-US" i="0" baseline="0" dirty="0"/>
              <a:t> (Injectable glucagon-</a:t>
            </a:r>
            <a:r>
              <a:rPr lang="en-US" i="0" baseline="0" dirty="0" err="1"/>
              <a:t>klike</a:t>
            </a:r>
            <a:r>
              <a:rPr lang="en-US" i="0" baseline="0" dirty="0"/>
              <a:t> peptide analog and agonist)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Injectable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Insulin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/>
              <a:t>Complications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Cardiovascular disease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Neuropathy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Renal</a:t>
            </a:r>
            <a:r>
              <a:rPr lang="en-US" baseline="0" dirty="0"/>
              <a:t> (kidney failure)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Vascular (eye-retinopathy) leading to blindness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Cataracts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Blood clots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Acidosis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Cerebral edema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Electrolyte</a:t>
            </a:r>
            <a:r>
              <a:rPr lang="en-US" baseline="0" dirty="0"/>
              <a:t> imbalances</a:t>
            </a: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Diabetic</a:t>
            </a:r>
            <a:r>
              <a:rPr lang="en-US" baseline="0" dirty="0"/>
              <a:t> ketoacidosis (DKA)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Fat used for fuel causing the spilling over of ketones in the urine from fat breakdown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Treated with IV fluids before insulin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Monitor potassium closely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Insulin drip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Monitored unit admission, usually intensive care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/>
              <a:t>Hyperosmolar hyperglycemic state (HHS)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Hyperglycemia causes severe dehydration and increases in serum </a:t>
            </a:r>
            <a:r>
              <a:rPr lang="en-US" baseline="0" dirty="0" err="1"/>
              <a:t>osmolarity</a:t>
            </a:r>
            <a:r>
              <a:rPr lang="en-US" baseline="0" dirty="0"/>
              <a:t> without ketoacidosis.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Usually with Type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Treated with IV fluids and not necessarily insulin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Correct hyperglycemia after rehydration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Monitored unit admission, usually intensive care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6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Insulin needle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Safety needle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Proper disposal</a:t>
            </a:r>
          </a:p>
          <a:p>
            <a:r>
              <a:rPr lang="en-US" dirty="0"/>
              <a:t>Safety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licensed nurse verification</a:t>
            </a:r>
          </a:p>
          <a:p>
            <a:r>
              <a:rPr lang="en-US" dirty="0"/>
              <a:t>Sites</a:t>
            </a:r>
          </a:p>
          <a:p>
            <a:r>
              <a:rPr lang="en-US" dirty="0"/>
              <a:t>Technique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Diabetes, medication, dialysis, sepsis, nutritional imbalances, etc.</a:t>
            </a:r>
            <a:endParaRPr lang="en-US" dirty="0"/>
          </a:p>
          <a:p>
            <a:r>
              <a:rPr lang="en-US" dirty="0"/>
              <a:t>Clinical manifestations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Diaphoresis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Anxiety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Dizziness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Hunger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Tachycardia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Impaired</a:t>
            </a:r>
            <a:r>
              <a:rPr lang="en-US" baseline="0" dirty="0"/>
              <a:t>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Fatigue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Headache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Irritability</a:t>
            </a:r>
            <a:endParaRPr lang="en-US" dirty="0"/>
          </a:p>
          <a:p>
            <a:r>
              <a:rPr lang="en-US" dirty="0"/>
              <a:t>Assessment</a:t>
            </a:r>
          </a:p>
          <a:p>
            <a:r>
              <a:rPr lang="en-US" dirty="0"/>
              <a:t>Diagnostics</a:t>
            </a:r>
          </a:p>
          <a:p>
            <a:r>
              <a:rPr lang="en-US" dirty="0"/>
              <a:t>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 the patient and family signs and symptoms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Teach the patient 15(30)15 Rule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Keep 15 grams of carbohydrate handy at all times in the form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 glucose tablets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baseline="0" dirty="0"/>
              <a:t> pieces of hard candy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1 tube of glucose gel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8 ounces of skim milk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One half of a 12 ounce can of regular soda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Complications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Seizures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6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 blood glucose 70-100 mg/</a:t>
            </a:r>
            <a:r>
              <a:rPr lang="en-US" dirty="0" err="1"/>
              <a:t>dL</a:t>
            </a:r>
            <a:r>
              <a:rPr lang="en-US" dirty="0"/>
              <a:t> according to the American Diabetes Association (ADA)</a:t>
            </a:r>
          </a:p>
          <a:p>
            <a:r>
              <a:rPr lang="en-US" dirty="0"/>
              <a:t>Blood glucose less than 70</a:t>
            </a:r>
          </a:p>
          <a:p>
            <a:pPr lvl="1"/>
            <a:r>
              <a:rPr lang="en-US" dirty="0"/>
              <a:t>Administer 15 grams of carbohydrate</a:t>
            </a:r>
          </a:p>
          <a:p>
            <a:pPr lvl="1"/>
            <a:r>
              <a:rPr lang="en-US" dirty="0"/>
              <a:t>15 grams of carbohydrate examples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4 glucose tablets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  <a:r>
              <a:rPr lang="en-US" baseline="0" dirty="0"/>
              <a:t> pieces of hard candy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1 tube of glucose gel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8 ounces of skim milk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One half of a 12 ounce can of regular soda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healthcare setting (One amp of Dextrose 50%=25 G dextrose IV would be appropriate if IV access is available and per protocol)</a:t>
            </a:r>
          </a:p>
          <a:p>
            <a:r>
              <a:rPr lang="en-US" dirty="0"/>
              <a:t>Wait 15 minutes to re-check blood sugar</a:t>
            </a:r>
          </a:p>
          <a:p>
            <a:pPr lvl="1"/>
            <a:r>
              <a:rPr lang="en-US" dirty="0"/>
              <a:t>If still below 70, add an additional 15 grams of carbohydrate</a:t>
            </a:r>
          </a:p>
          <a:p>
            <a:pPr lvl="1"/>
            <a:r>
              <a:rPr lang="en-US" dirty="0"/>
              <a:t>But, if blood glucose is below 50, add an additional 30 grams of carbohydrate</a:t>
            </a:r>
          </a:p>
          <a:p>
            <a:r>
              <a:rPr lang="en-US" dirty="0"/>
              <a:t>Wait another 15 minutes to re-check blood glucose</a:t>
            </a:r>
          </a:p>
          <a:p>
            <a:endParaRPr lang="en-US" dirty="0"/>
          </a:p>
          <a:p>
            <a:r>
              <a:rPr lang="en-US" b="1" dirty="0"/>
              <a:t>**Follow facility hypoglycemia protocol**</a:t>
            </a:r>
          </a:p>
          <a:p>
            <a:r>
              <a:rPr lang="en-US" b="0" i="1" dirty="0"/>
              <a:t>&lt;Provide</a:t>
            </a:r>
            <a:r>
              <a:rPr lang="en-US" b="0" i="1" baseline="0" dirty="0"/>
              <a:t> copies of facility specific hypoglycemia protocol</a:t>
            </a:r>
            <a:r>
              <a:rPr lang="en-US" b="0" i="1" dirty="0"/>
              <a:t>&gt;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Role of RN, LPN, UAP</a:t>
            </a:r>
          </a:p>
          <a:p>
            <a:r>
              <a:rPr lang="en-US" dirty="0"/>
              <a:t>Targeted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time the patient ate or drank anything</a:t>
            </a:r>
          </a:p>
          <a:p>
            <a:r>
              <a:rPr lang="en-US" dirty="0"/>
              <a:t>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List</a:t>
            </a:r>
            <a:r>
              <a:rPr lang="en-US" baseline="0" dirty="0"/>
              <a:t> of meds and when they were last taken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Role of RN, LPN, and UAP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Predisposing factors and considerations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Anticipate the need for equipment, supplies, and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Delegate where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Glucometer?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Labs?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Stretcher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IV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ECG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Oxygen </a:t>
            </a:r>
            <a:r>
              <a:rPr lang="en-US"/>
              <a:t>if appropriate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Rapid response activation</a:t>
            </a:r>
          </a:p>
          <a:p>
            <a:r>
              <a:rPr lang="en-US" sz="1200" dirty="0"/>
              <a:t>American Diabetes Association Standards</a:t>
            </a:r>
          </a:p>
          <a:p>
            <a:r>
              <a:rPr lang="en-US" sz="1200" dirty="0"/>
              <a:t>Apply oxygen for 93% sat or less per protocol</a:t>
            </a:r>
          </a:p>
          <a:p>
            <a:r>
              <a:rPr lang="en-US" sz="1200" dirty="0"/>
              <a:t>12 Lead ECG</a:t>
            </a:r>
          </a:p>
          <a:p>
            <a:r>
              <a:rPr lang="en-US" sz="1200" dirty="0"/>
              <a:t>Establish IV access</a:t>
            </a:r>
          </a:p>
          <a:p>
            <a:r>
              <a:rPr lang="en-US" sz="1200" dirty="0" err="1"/>
              <a:t>Fingerstick</a:t>
            </a:r>
            <a:r>
              <a:rPr lang="en-US" sz="1200" dirty="0"/>
              <a:t> blood sugar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Capillary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Variations. Good correlation.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Venous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More reliable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/>
              <a:t>Confirm</a:t>
            </a:r>
            <a:r>
              <a:rPr lang="en-US" sz="1200" baseline="0" dirty="0"/>
              <a:t> results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846868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40182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Focused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3962400" cy="3429000"/>
          </a:xfrm>
        </p:spPr>
        <p:txBody>
          <a:bodyPr>
            <a:noAutofit/>
          </a:bodyPr>
          <a:lstStyle/>
          <a:p>
            <a:r>
              <a:rPr lang="en-US" sz="2400" dirty="0"/>
              <a:t>Role of RN, LPN, UAP</a:t>
            </a:r>
          </a:p>
          <a:p>
            <a:r>
              <a:rPr lang="en-US" sz="2400" dirty="0"/>
              <a:t>Targeted history</a:t>
            </a:r>
          </a:p>
          <a:p>
            <a:pPr lvl="1"/>
            <a:r>
              <a:rPr lang="en-US" sz="2200" dirty="0"/>
              <a:t>Last time the patient ate or drank anything</a:t>
            </a:r>
          </a:p>
          <a:p>
            <a:r>
              <a:rPr lang="en-US" sz="2400" dirty="0"/>
              <a:t>Medications</a:t>
            </a:r>
          </a:p>
          <a:p>
            <a:pPr lvl="1"/>
            <a:r>
              <a:rPr lang="en-US" sz="2200" dirty="0"/>
              <a:t>List of medications and when they were last taken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4400" y="1047750"/>
            <a:ext cx="3962400" cy="3124200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Role of RN, LPN, and UAP</a:t>
            </a:r>
          </a:p>
          <a:p>
            <a:r>
              <a:rPr lang="en-US" sz="2400" dirty="0"/>
              <a:t>Predisposing factors and considerations</a:t>
            </a:r>
          </a:p>
          <a:p>
            <a:r>
              <a:rPr lang="en-US" sz="2400" dirty="0"/>
              <a:t>Anticipate the need for equipment, supplies, and medications</a:t>
            </a:r>
          </a:p>
          <a:p>
            <a:pPr lvl="1"/>
            <a:r>
              <a:rPr lang="en-US" sz="2200" dirty="0"/>
              <a:t>Delegate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313898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Hypoglycemia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486150"/>
          </a:xfrm>
        </p:spPr>
        <p:txBody>
          <a:bodyPr>
            <a:noAutofit/>
          </a:bodyPr>
          <a:lstStyle/>
          <a:p>
            <a:r>
              <a:rPr lang="en-US" sz="2400" dirty="0"/>
              <a:t>Rapid response activation</a:t>
            </a:r>
          </a:p>
          <a:p>
            <a:r>
              <a:rPr lang="en-US" sz="2400" dirty="0"/>
              <a:t>American Diabetes Association Standards</a:t>
            </a:r>
          </a:p>
          <a:p>
            <a:r>
              <a:rPr lang="en-US" sz="2400" dirty="0"/>
              <a:t>Apply oxygen for 93% sat or less per protocol</a:t>
            </a:r>
          </a:p>
          <a:p>
            <a:r>
              <a:rPr lang="en-US" sz="2400" dirty="0"/>
              <a:t>12 Lead ECG</a:t>
            </a:r>
          </a:p>
          <a:p>
            <a:r>
              <a:rPr lang="en-US" sz="2400" dirty="0"/>
              <a:t>Establish IV access</a:t>
            </a:r>
          </a:p>
          <a:p>
            <a:r>
              <a:rPr lang="en-US" sz="2400" dirty="0"/>
              <a:t>Fingerstick blood sugar</a:t>
            </a:r>
          </a:p>
          <a:p>
            <a:pPr lvl="1"/>
            <a:r>
              <a:rPr lang="en-US" sz="2200" dirty="0"/>
              <a:t>Capillary </a:t>
            </a:r>
          </a:p>
          <a:p>
            <a:pPr lvl="1"/>
            <a:r>
              <a:rPr lang="en-US" sz="2200" dirty="0"/>
              <a:t>Venous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5" name="Picture 4" descr="image of glucose meter receiving fingerstick bloo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9350"/>
            <a:ext cx="2133600" cy="1706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89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Facility 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5350"/>
            <a:ext cx="3657600" cy="3394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Protocols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Equipment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State licensure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Scope of practice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Certifications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Job descriptions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800600" y="895350"/>
            <a:ext cx="3657600" cy="3394472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600" dirty="0"/>
              <a:t>Documentation</a:t>
            </a:r>
          </a:p>
          <a:p>
            <a:pPr>
              <a:spcBef>
                <a:spcPts val="0"/>
              </a:spcBef>
            </a:pPr>
            <a:r>
              <a:rPr lang="en-US" sz="2600" dirty="0"/>
              <a:t>Communication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Know who to call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Communicating with the patient/family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Pertinent information to communicate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ISBAR</a:t>
            </a:r>
          </a:p>
          <a:p>
            <a:pPr marL="286985" lvl="1" indent="0">
              <a:spcBef>
                <a:spcPts val="0"/>
              </a:spcBef>
              <a:buNone/>
            </a:pP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56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5440"/>
            <a:ext cx="3657600" cy="3394472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Labs and diagnostics</a:t>
            </a:r>
          </a:p>
          <a:p>
            <a:pPr lvl="0"/>
            <a:r>
              <a:rPr lang="en-US" sz="2400" dirty="0"/>
              <a:t>Safety check for insulin</a:t>
            </a:r>
          </a:p>
          <a:p>
            <a:pPr lvl="0"/>
            <a:r>
              <a:rPr lang="en-US" sz="2400" dirty="0"/>
              <a:t>Insulin administration</a:t>
            </a:r>
          </a:p>
          <a:p>
            <a:pPr lvl="1"/>
            <a:r>
              <a:rPr lang="en-US" sz="2000" dirty="0"/>
              <a:t>Sites </a:t>
            </a:r>
          </a:p>
          <a:p>
            <a:pPr lvl="1"/>
            <a:r>
              <a:rPr lang="en-US" sz="2000" dirty="0"/>
              <a:t>Technique</a:t>
            </a:r>
          </a:p>
          <a:p>
            <a:r>
              <a:rPr lang="en-US" sz="2200" dirty="0"/>
              <a:t>Rights of medication administration</a:t>
            </a:r>
          </a:p>
          <a:p>
            <a:pPr lvl="1"/>
            <a:endParaRPr lang="en-US" sz="20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013372"/>
            <a:ext cx="4267200" cy="3394472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0F7FE-E732-497E-8472-F5B8FC591E10}"/>
              </a:ext>
            </a:extLst>
          </p:cNvPr>
          <p:cNvSpPr/>
          <p:nvPr/>
        </p:nvSpPr>
        <p:spPr>
          <a:xfrm>
            <a:off x="4259094" y="1130758"/>
            <a:ext cx="4572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238" indent="-21523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Rights of medication administration</a:t>
            </a:r>
          </a:p>
          <a:p>
            <a:pPr marL="215238" indent="-21523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Nursing process: ADPIE</a:t>
            </a:r>
          </a:p>
          <a:p>
            <a:pPr marL="215238" indent="-21523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Assess; Diagnosis (Nursing); Plan; Implement; Evaluate</a:t>
            </a:r>
          </a:p>
          <a:p>
            <a:pPr marL="215238" indent="-21523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Re-assess after interventions</a:t>
            </a:r>
          </a:p>
          <a:p>
            <a:pPr marL="215238" indent="-21523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/>
              <a:t>Recognize changes in the patient status</a:t>
            </a:r>
          </a:p>
        </p:txBody>
      </p:sp>
    </p:spTree>
    <p:extLst>
      <p:ext uri="{BB962C8B-B14F-4D97-AF65-F5344CB8AC3E}">
        <p14:creationId xmlns:p14="http://schemas.microsoft.com/office/powerpoint/2010/main" val="27368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22058"/>
            <a:ext cx="5393012" cy="720891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3950"/>
            <a:ext cx="4876800" cy="31658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Psychosocial</a:t>
            </a:r>
          </a:p>
          <a:p>
            <a:pPr lvl="0">
              <a:spcBef>
                <a:spcPts val="600"/>
              </a:spcBef>
            </a:pPr>
            <a:r>
              <a:rPr lang="en-US" sz="2800" dirty="0"/>
              <a:t>Outpatient versus inpatient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Conscious versus unconscious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Potential complications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Transfer to another unit/facility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Rectangle 6"/>
          <p:cNvSpPr/>
          <p:nvPr/>
        </p:nvSpPr>
        <p:spPr>
          <a:xfrm rot="20073020">
            <a:off x="4529700" y="1890933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299060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Discussed components of a focused assessment for the patient experiencing a reaction to hyper/hypoglycemia (LPN collects data)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Reviewed the steps required to provide safe and effective care for the patient with diabetes experiencing a hypo/hyperglycemic 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Discussed safe administration of a subcutaneous insulin injection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Provided communication techniques to utilize when managing the care of the patient with diabetes experiencing a hyper/hypoglycemic reaction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7048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uestion mark inside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12539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102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Diabetes: Outpatient or Inpatient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057" y="2038350"/>
            <a:ext cx="2767013" cy="1771651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b="1" dirty="0"/>
              <a:t>Past Medical History: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Type 2 diabetes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Hypertension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Past Surgical History: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Appendectomy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38350"/>
            <a:ext cx="4038600" cy="21371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Medications: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Insulin Glargine 23 units subcutaneously daily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Insulin </a:t>
            </a:r>
            <a:r>
              <a:rPr lang="en-US" sz="2000" dirty="0" err="1"/>
              <a:t>Aspart</a:t>
            </a:r>
            <a:r>
              <a:rPr lang="en-US" sz="2000" dirty="0"/>
              <a:t> 5 units subcutaneously with meals</a:t>
            </a:r>
          </a:p>
          <a:p>
            <a:pPr lvl="0">
              <a:spcBef>
                <a:spcPts val="0"/>
              </a:spcBef>
            </a:pPr>
            <a:r>
              <a:rPr lang="en-US" sz="2000" dirty="0"/>
              <a:t>Lisinopril 20 mg by mouth daily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Penicillin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742950"/>
            <a:ext cx="80772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/>
              <a:t>Robert Harris</a:t>
            </a:r>
          </a:p>
          <a:p>
            <a:pPr marL="0" indent="0">
              <a:buNone/>
            </a:pPr>
            <a:r>
              <a:rPr lang="en-US" sz="2000" dirty="0"/>
              <a:t>Fifty eight (58) year-old male with a complaint of </a:t>
            </a:r>
            <a:r>
              <a:rPr lang="en-US" sz="2000" dirty="0" err="1"/>
              <a:t>fingerstick</a:t>
            </a:r>
            <a:r>
              <a:rPr lang="en-US" sz="2000" dirty="0"/>
              <a:t> blood sugars (FSBS) above 375 mg/</a:t>
            </a:r>
            <a:r>
              <a:rPr lang="en-US" sz="2000" dirty="0" err="1"/>
              <a:t>dL</a:t>
            </a:r>
            <a:r>
              <a:rPr lang="en-US" sz="2000" dirty="0"/>
              <a:t> for the past “few days.”  His symptoms are fatigue, blurry vision, polydipsia, polyphagia, and polyuria.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88142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5484" y="1602254"/>
            <a:ext cx="7453066" cy="1938992"/>
          </a:xfrm>
          <a:prstGeom prst="rect">
            <a:avLst/>
          </a:prstGeom>
          <a:noFill/>
        </p:spPr>
        <p:txBody>
          <a:bodyPr wrap="none" lIns="91440" tIns="45720" rIns="91440" bIns="45720" anchor="ctr" anchorCtr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Diabetes: </a:t>
            </a:r>
          </a:p>
          <a:p>
            <a:pPr algn="ctr"/>
            <a:r>
              <a:rPr lang="en-US" sz="6000"/>
              <a:t>Outpatient or Inpatient</a:t>
            </a:r>
            <a:endParaRPr lang="en-US" sz="6000" dirty="0"/>
          </a:p>
        </p:txBody>
      </p:sp>
      <p:sp>
        <p:nvSpPr>
          <p:cNvPr id="4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90841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focused assessment for the patient experiencing a reaction to hyper/hypoglycemia (LPN collects data)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Demonstrate the steps required to provide safe and effective care for the patient with diabetes experiencing a hypo/hyperglycemic reaction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Perform </a:t>
            </a:r>
            <a:r>
              <a:rPr lang="en-US" dirty="0"/>
              <a:t>the safe administration of a subcutaneous insulin injection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Communicate effectively when managing the care of the patient with diabetes experiencing a hyper/hypoglycemic reaction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81373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5814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Approximately 25.8 million Americans have diabetes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8.3 percent of the U.S. population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Nearly 25% of all veterans have diabetes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National Patient Safety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MyHealthyvet.va.gov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VHA Directive 1164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VA Hypoglycemia Safety Initiative (HSI)</a:t>
            </a:r>
          </a:p>
          <a:p>
            <a:pPr marL="377538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05674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Veterans and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/>
          <a:lstStyle/>
          <a:p>
            <a:r>
              <a:rPr lang="en-US" sz="2800" dirty="0"/>
              <a:t>Close to 25% of all Veterans have Type 2 Diabetes</a:t>
            </a:r>
          </a:p>
          <a:p>
            <a:r>
              <a:rPr lang="en-US" sz="2800" dirty="0"/>
              <a:t>Associated with being overweight or obesity</a:t>
            </a:r>
          </a:p>
          <a:p>
            <a:r>
              <a:rPr lang="en-US" sz="2800" dirty="0"/>
              <a:t>Patients in VA facilities have a higher rate of obesity than the general population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3396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Hyperglycemia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47750"/>
            <a:ext cx="4191000" cy="33944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Management</a:t>
            </a:r>
          </a:p>
          <a:p>
            <a:r>
              <a:rPr lang="en-US" sz="2400" dirty="0"/>
              <a:t>Complications</a:t>
            </a:r>
          </a:p>
          <a:p>
            <a:r>
              <a:rPr lang="en-US" sz="2400" dirty="0"/>
              <a:t>Diabetic Ketoacidosis (DKA)</a:t>
            </a:r>
          </a:p>
          <a:p>
            <a:r>
              <a:rPr lang="en-US" sz="2400" dirty="0"/>
              <a:t>Hyperosmolar hyperglycemic state (HHS)</a:t>
            </a:r>
          </a:p>
          <a:p>
            <a:endParaRPr lang="en-US" sz="28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47750"/>
            <a:ext cx="3886200" cy="3429000"/>
          </a:xfrm>
          <a:prstGeom prst="rect">
            <a:avLst/>
          </a:prstGeom>
        </p:spPr>
        <p:txBody>
          <a:bodyPr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/>
              <a:t>Causes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Clinical manifestations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3 P’s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Assessment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Diagnostics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286985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456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Administration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428750"/>
            <a:ext cx="3588488" cy="2282190"/>
          </a:xfrm>
        </p:spPr>
        <p:txBody>
          <a:bodyPr/>
          <a:lstStyle/>
          <a:p>
            <a:r>
              <a:rPr lang="en-US" dirty="0"/>
              <a:t>Equipment</a:t>
            </a:r>
          </a:p>
          <a:p>
            <a:r>
              <a:rPr lang="en-US" dirty="0"/>
              <a:t>Safety check</a:t>
            </a:r>
          </a:p>
          <a:p>
            <a:r>
              <a:rPr lang="en-US" dirty="0"/>
              <a:t>Sites</a:t>
            </a:r>
          </a:p>
          <a:p>
            <a:r>
              <a:rPr lang="en-US" dirty="0"/>
              <a:t>Technique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19" name="Content Placeholder 13" descr="Image of needle being inserted in sk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83" y="1102231"/>
            <a:ext cx="1676400" cy="2024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front and back image of body diagram showing needle insertion poin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14550"/>
            <a:ext cx="2653305" cy="19594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0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3886200" cy="3394472"/>
          </a:xfrm>
        </p:spPr>
        <p:txBody>
          <a:bodyPr/>
          <a:lstStyle/>
          <a:p>
            <a:r>
              <a:rPr lang="en-US" sz="2800" dirty="0"/>
              <a:t>Causes</a:t>
            </a:r>
          </a:p>
          <a:p>
            <a:r>
              <a:rPr lang="en-US" sz="2800" dirty="0"/>
              <a:t>Clinical manifestations</a:t>
            </a:r>
          </a:p>
          <a:p>
            <a:r>
              <a:rPr lang="en-US" sz="2800" dirty="0"/>
              <a:t>Assessment</a:t>
            </a:r>
          </a:p>
          <a:p>
            <a:r>
              <a:rPr lang="en-US" sz="2800" dirty="0"/>
              <a:t>Diagnostics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955610"/>
            <a:ext cx="3886200" cy="3394472"/>
          </a:xfrm>
          <a:prstGeom prst="rect">
            <a:avLst/>
          </a:prstGeom>
        </p:spPr>
        <p:txBody>
          <a:bodyPr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Management</a:t>
            </a:r>
          </a:p>
          <a:p>
            <a:r>
              <a:rPr lang="en-US" sz="2800" dirty="0"/>
              <a:t>Complications</a:t>
            </a:r>
          </a:p>
          <a:p>
            <a:pPr lvl="1"/>
            <a:r>
              <a:rPr lang="en-US" sz="2600" dirty="0"/>
              <a:t>Seizure</a:t>
            </a:r>
          </a:p>
          <a:p>
            <a:pPr lvl="1"/>
            <a:r>
              <a:rPr lang="en-US" sz="2600" dirty="0"/>
              <a:t>Coma</a:t>
            </a:r>
          </a:p>
          <a:p>
            <a:pPr lvl="1"/>
            <a:r>
              <a:rPr lang="en-US" sz="2600" dirty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297939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15(30)/15 Rule for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394472"/>
          </a:xfrm>
        </p:spPr>
        <p:txBody>
          <a:bodyPr>
            <a:noAutofit/>
          </a:bodyPr>
          <a:lstStyle/>
          <a:p>
            <a:r>
              <a:rPr lang="en-US" dirty="0"/>
              <a:t>Normal blood glucose 70-100 mg/</a:t>
            </a:r>
            <a:r>
              <a:rPr lang="en-US" dirty="0" err="1"/>
              <a:t>dL</a:t>
            </a:r>
            <a:r>
              <a:rPr lang="en-US" dirty="0"/>
              <a:t> according to the American Diabetes Association (ADA)</a:t>
            </a:r>
          </a:p>
          <a:p>
            <a:pPr marL="0" indent="0">
              <a:buNone/>
            </a:pPr>
            <a:r>
              <a:rPr lang="en-US" dirty="0"/>
              <a:t>Blood glucose less than 70</a:t>
            </a:r>
          </a:p>
          <a:p>
            <a:pPr lvl="1"/>
            <a:r>
              <a:rPr lang="en-US" dirty="0"/>
              <a:t> Administer 15 grams of carbohydrate</a:t>
            </a:r>
          </a:p>
          <a:p>
            <a:pPr lvl="1"/>
            <a:r>
              <a:rPr lang="en-US" dirty="0"/>
              <a:t>15 grams of carbohydrate examples</a:t>
            </a:r>
          </a:p>
          <a:p>
            <a:r>
              <a:rPr lang="en-US" dirty="0"/>
              <a:t>Wait 15 minutes to re-check blood sugar</a:t>
            </a:r>
          </a:p>
          <a:p>
            <a:pPr lvl="1"/>
            <a:r>
              <a:rPr lang="en-US" dirty="0"/>
              <a:t>If still below 70, add an additional 15 grams of carbohydrate</a:t>
            </a:r>
          </a:p>
          <a:p>
            <a:pPr lvl="1"/>
            <a:r>
              <a:rPr lang="en-US" dirty="0"/>
              <a:t>But, if blood glucose is below 50, add an additional 30 grams of carbohydrate</a:t>
            </a:r>
          </a:p>
          <a:p>
            <a:r>
              <a:rPr lang="en-US" dirty="0"/>
              <a:t>Wait another 15 minutes to re-check blood glucose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7255717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9365-99F4-4C30-8153-2F6D715804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7CAD8-CCFD-4F72-AC4B-7A13FE93E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1425</Words>
  <Application>Microsoft Office PowerPoint</Application>
  <PresentationFormat>On-screen Show (16:9)</PresentationFormat>
  <Paragraphs>332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PowerPoint Presentation</vt:lpstr>
      <vt:lpstr>Learning Objectives</vt:lpstr>
      <vt:lpstr>Why?</vt:lpstr>
      <vt:lpstr>Veterans and Diabetes</vt:lpstr>
      <vt:lpstr>Hyperglycemia</vt:lpstr>
      <vt:lpstr>Insulin Administration</vt:lpstr>
      <vt:lpstr>Hypoglycemia</vt:lpstr>
      <vt:lpstr>15(30)/15 Rule for Hypoglycemia</vt:lpstr>
      <vt:lpstr>Focused Assessment</vt:lpstr>
      <vt:lpstr>Hypoglycemia Protocol</vt:lpstr>
      <vt:lpstr>Facility Specific</vt:lpstr>
      <vt:lpstr>Safety</vt:lpstr>
      <vt:lpstr>Potential Issues</vt:lpstr>
      <vt:lpstr>Summary</vt:lpstr>
      <vt:lpstr>PowerPoint Presentation</vt:lpstr>
      <vt:lpstr>Diabetes: Outpatient or Inpatient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65</cp:revision>
  <dcterms:created xsi:type="dcterms:W3CDTF">2017-03-13T17:13:11Z</dcterms:created>
  <dcterms:modified xsi:type="dcterms:W3CDTF">2020-09-16T12:57:08Z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