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89" r:id="rId2"/>
    <p:sldMasterId id="2147483712" r:id="rId3"/>
  </p:sldMasterIdLst>
  <p:notesMasterIdLst>
    <p:notesMasterId r:id="rId40"/>
  </p:notesMasterIdLst>
  <p:handoutMasterIdLst>
    <p:handoutMasterId r:id="rId41"/>
  </p:handoutMasterIdLst>
  <p:sldIdLst>
    <p:sldId id="256" r:id="rId4"/>
    <p:sldId id="291" r:id="rId5"/>
    <p:sldId id="293" r:id="rId6"/>
    <p:sldId id="296" r:id="rId7"/>
    <p:sldId id="339" r:id="rId8"/>
    <p:sldId id="340" r:id="rId9"/>
    <p:sldId id="341" r:id="rId10"/>
    <p:sldId id="342" r:id="rId11"/>
    <p:sldId id="343" r:id="rId12"/>
    <p:sldId id="344" r:id="rId13"/>
    <p:sldId id="322" r:id="rId14"/>
    <p:sldId id="317" r:id="rId15"/>
    <p:sldId id="320" r:id="rId16"/>
    <p:sldId id="326" r:id="rId17"/>
    <p:sldId id="337" r:id="rId18"/>
    <p:sldId id="331" r:id="rId19"/>
    <p:sldId id="332" r:id="rId20"/>
    <p:sldId id="345" r:id="rId21"/>
    <p:sldId id="335" r:id="rId22"/>
    <p:sldId id="348" r:id="rId23"/>
    <p:sldId id="334" r:id="rId24"/>
    <p:sldId id="336" r:id="rId25"/>
    <p:sldId id="350" r:id="rId26"/>
    <p:sldId id="351" r:id="rId27"/>
    <p:sldId id="352" r:id="rId28"/>
    <p:sldId id="353" r:id="rId29"/>
    <p:sldId id="354" r:id="rId30"/>
    <p:sldId id="349" r:id="rId31"/>
    <p:sldId id="355" r:id="rId32"/>
    <p:sldId id="356" r:id="rId33"/>
    <p:sldId id="357" r:id="rId34"/>
    <p:sldId id="358" r:id="rId35"/>
    <p:sldId id="359" r:id="rId36"/>
    <p:sldId id="360" r:id="rId37"/>
    <p:sldId id="361" r:id="rId38"/>
    <p:sldId id="362" r:id="rId39"/>
  </p:sldIdLst>
  <p:sldSz cx="9144000" cy="6858000" type="screen4x3"/>
  <p:notesSz cx="9296400" cy="7010400"/>
  <p:defaultTextStyle>
    <a:defPPr>
      <a:defRPr lang="en-US"/>
    </a:defPPr>
    <a:lvl1pPr algn="l" rtl="0" eaLnBrk="0" fontAlgn="base" hangingPunct="0">
      <a:spcBef>
        <a:spcPct val="0"/>
      </a:spcBef>
      <a:spcAft>
        <a:spcPct val="0"/>
      </a:spcAft>
      <a:defRPr sz="32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32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32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D4FF"/>
    <a:srgbClr val="86A4C8"/>
    <a:srgbClr val="1D3275"/>
    <a:srgbClr val="1F1F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87332" autoAdjust="0"/>
  </p:normalViewPr>
  <p:slideViewPr>
    <p:cSldViewPr>
      <p:cViewPr>
        <p:scale>
          <a:sx n="75" d="100"/>
          <a:sy n="75" d="100"/>
        </p:scale>
        <p:origin x="-95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1038" y="-96"/>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05AB3-D4B5-4E41-901C-54CACEB48C23}" type="doc">
      <dgm:prSet loTypeId="urn:microsoft.com/office/officeart/2005/8/layout/hList1" loCatId="list" qsTypeId="urn:microsoft.com/office/officeart/2005/8/quickstyle/simple1#1" qsCatId="simple" csTypeId="urn:microsoft.com/office/officeart/2005/8/colors/accent1_2" csCatId="accent1" phldr="1"/>
      <dgm:spPr/>
      <dgm:t>
        <a:bodyPr/>
        <a:lstStyle/>
        <a:p>
          <a:endParaRPr lang="en-US"/>
        </a:p>
      </dgm:t>
    </dgm:pt>
    <dgm:pt modelId="{C4CC2BD1-A7DB-44C6-8628-54C08E773293}">
      <dgm:prSet phldrT="[Text]"/>
      <dgm:spPr/>
      <dgm:t>
        <a:bodyPr/>
        <a:lstStyle/>
        <a:p>
          <a:r>
            <a:rPr lang="en-US" b="0" dirty="0" smtClean="0"/>
            <a:t>Helping disabled Veterans</a:t>
          </a:r>
          <a:endParaRPr lang="en-US" b="0" dirty="0"/>
        </a:p>
      </dgm:t>
    </dgm:pt>
    <dgm:pt modelId="{AFFE59F5-8A53-4B26-AFD0-B223C1C395E6}" type="parTrans" cxnId="{9C8096F8-3ABD-43A8-833A-BA6BE8A69B54}">
      <dgm:prSet/>
      <dgm:spPr/>
      <dgm:t>
        <a:bodyPr/>
        <a:lstStyle/>
        <a:p>
          <a:endParaRPr lang="en-US"/>
        </a:p>
      </dgm:t>
    </dgm:pt>
    <dgm:pt modelId="{CA7C533F-8792-4B4D-94BE-AA2FF885955A}" type="sibTrans" cxnId="{9C8096F8-3ABD-43A8-833A-BA6BE8A69B54}">
      <dgm:prSet/>
      <dgm:spPr/>
      <dgm:t>
        <a:bodyPr/>
        <a:lstStyle/>
        <a:p>
          <a:endParaRPr lang="en-US"/>
        </a:p>
      </dgm:t>
    </dgm:pt>
    <dgm:pt modelId="{AAD48C58-EC66-4C1E-B9A6-D9661F59EB32}">
      <dgm:prSet phldrT="[Text]" custT="1"/>
      <dgm:spPr/>
      <dgm:t>
        <a:bodyPr/>
        <a:lstStyle/>
        <a:p>
          <a:pPr>
            <a:lnSpc>
              <a:spcPct val="100000"/>
            </a:lnSpc>
            <a:spcBef>
              <a:spcPts val="600"/>
            </a:spcBef>
            <a:spcAft>
              <a:spcPts val="600"/>
            </a:spcAft>
          </a:pPr>
          <a:r>
            <a:rPr lang="en-US" sz="1800" b="0" dirty="0" smtClean="0"/>
            <a:t>Disability Compensation</a:t>
          </a:r>
          <a:endParaRPr lang="en-US" sz="1800" b="0" dirty="0"/>
        </a:p>
      </dgm:t>
    </dgm:pt>
    <dgm:pt modelId="{36B56E4A-4FF8-4D2C-9E3C-554C144D1305}" type="parTrans" cxnId="{95389C22-B2BA-4387-BA46-6600228D5C32}">
      <dgm:prSet/>
      <dgm:spPr/>
      <dgm:t>
        <a:bodyPr/>
        <a:lstStyle/>
        <a:p>
          <a:endParaRPr lang="en-US"/>
        </a:p>
      </dgm:t>
    </dgm:pt>
    <dgm:pt modelId="{50934D87-79A1-460F-A385-3B93D862DFE4}" type="sibTrans" cxnId="{95389C22-B2BA-4387-BA46-6600228D5C32}">
      <dgm:prSet/>
      <dgm:spPr/>
      <dgm:t>
        <a:bodyPr/>
        <a:lstStyle/>
        <a:p>
          <a:endParaRPr lang="en-US"/>
        </a:p>
      </dgm:t>
    </dgm:pt>
    <dgm:pt modelId="{4FF9193C-BBA1-4E38-801A-D7FC67AEE6F6}">
      <dgm:prSet phldrT="[Text]"/>
      <dgm:spPr/>
      <dgm:t>
        <a:bodyPr/>
        <a:lstStyle/>
        <a:p>
          <a:r>
            <a:rPr lang="en-US" dirty="0" smtClean="0"/>
            <a:t>Helping improve lives</a:t>
          </a:r>
          <a:endParaRPr lang="en-US" dirty="0"/>
        </a:p>
      </dgm:t>
    </dgm:pt>
    <dgm:pt modelId="{8E5CE152-489B-49D6-93DA-7E8754CD7FEE}" type="parTrans" cxnId="{F911A3B8-B255-40DE-910C-48EA7DF99F01}">
      <dgm:prSet/>
      <dgm:spPr/>
      <dgm:t>
        <a:bodyPr/>
        <a:lstStyle/>
        <a:p>
          <a:endParaRPr lang="en-US"/>
        </a:p>
      </dgm:t>
    </dgm:pt>
    <dgm:pt modelId="{70073854-167D-4235-993D-391E6326B14D}" type="sibTrans" cxnId="{F911A3B8-B255-40DE-910C-48EA7DF99F01}">
      <dgm:prSet/>
      <dgm:spPr/>
      <dgm:t>
        <a:bodyPr/>
        <a:lstStyle/>
        <a:p>
          <a:endParaRPr lang="en-US"/>
        </a:p>
      </dgm:t>
    </dgm:pt>
    <dgm:pt modelId="{5B321A19-ED38-4B93-A764-9720908B49DD}">
      <dgm:prSet phldrT="[Text]" custT="1"/>
      <dgm:spPr/>
      <dgm:t>
        <a:bodyPr/>
        <a:lstStyle/>
        <a:p>
          <a:pPr>
            <a:lnSpc>
              <a:spcPct val="100000"/>
            </a:lnSpc>
            <a:spcBef>
              <a:spcPts val="600"/>
            </a:spcBef>
            <a:spcAft>
              <a:spcPts val="600"/>
            </a:spcAft>
          </a:pPr>
          <a:r>
            <a:rPr lang="en-US" sz="1800" dirty="0" smtClean="0"/>
            <a:t>Home Loans</a:t>
          </a:r>
          <a:endParaRPr lang="en-US" sz="1800" dirty="0"/>
        </a:p>
      </dgm:t>
    </dgm:pt>
    <dgm:pt modelId="{4A7293CC-D644-4A3C-8138-999E7E352FFF}" type="parTrans" cxnId="{DE423F04-8539-4171-BF43-9DB8A24570F7}">
      <dgm:prSet/>
      <dgm:spPr/>
      <dgm:t>
        <a:bodyPr/>
        <a:lstStyle/>
        <a:p>
          <a:endParaRPr lang="en-US"/>
        </a:p>
      </dgm:t>
    </dgm:pt>
    <dgm:pt modelId="{4A6A3AFF-DB5E-47C6-A6C6-0FCA966E844F}" type="sibTrans" cxnId="{DE423F04-8539-4171-BF43-9DB8A24570F7}">
      <dgm:prSet/>
      <dgm:spPr/>
      <dgm:t>
        <a:bodyPr/>
        <a:lstStyle/>
        <a:p>
          <a:endParaRPr lang="en-US"/>
        </a:p>
      </dgm:t>
    </dgm:pt>
    <dgm:pt modelId="{534F9354-F6B3-4F18-99C4-606FCC408F3A}">
      <dgm:prSet phldrT="[Text]" custT="1"/>
      <dgm:spPr/>
      <dgm:t>
        <a:bodyPr/>
        <a:lstStyle/>
        <a:p>
          <a:pPr>
            <a:lnSpc>
              <a:spcPct val="100000"/>
            </a:lnSpc>
            <a:spcBef>
              <a:spcPts val="600"/>
            </a:spcBef>
            <a:spcAft>
              <a:spcPts val="600"/>
            </a:spcAft>
          </a:pPr>
          <a:r>
            <a:rPr lang="en-US" sz="1800" dirty="0" smtClean="0"/>
            <a:t>Education</a:t>
          </a:r>
          <a:endParaRPr lang="en-US" sz="1800" dirty="0"/>
        </a:p>
      </dgm:t>
    </dgm:pt>
    <dgm:pt modelId="{C8471DD3-49AF-45CA-BD81-17680B59B45F}" type="parTrans" cxnId="{BFC4578E-F6FA-4F97-8528-ADE164C6BC69}">
      <dgm:prSet/>
      <dgm:spPr/>
      <dgm:t>
        <a:bodyPr/>
        <a:lstStyle/>
        <a:p>
          <a:endParaRPr lang="en-US"/>
        </a:p>
      </dgm:t>
    </dgm:pt>
    <dgm:pt modelId="{42133321-521B-41BA-AC90-10A992F78802}" type="sibTrans" cxnId="{BFC4578E-F6FA-4F97-8528-ADE164C6BC69}">
      <dgm:prSet/>
      <dgm:spPr/>
      <dgm:t>
        <a:bodyPr/>
        <a:lstStyle/>
        <a:p>
          <a:endParaRPr lang="en-US"/>
        </a:p>
      </dgm:t>
    </dgm:pt>
    <dgm:pt modelId="{91849CD7-FB79-4B20-A0D0-6BD95B7A6BA7}">
      <dgm:prSet phldrT="[Text]"/>
      <dgm:spPr/>
      <dgm:t>
        <a:bodyPr/>
        <a:lstStyle/>
        <a:p>
          <a:r>
            <a:rPr lang="en-US" dirty="0" smtClean="0"/>
            <a:t>Helping through tough times</a:t>
          </a:r>
          <a:endParaRPr lang="en-US" dirty="0"/>
        </a:p>
      </dgm:t>
    </dgm:pt>
    <dgm:pt modelId="{5ED753E3-4155-49AE-8EAE-2AC35D842E1A}" type="parTrans" cxnId="{C9986EFC-7618-47C9-83B1-AD5D6D9C1042}">
      <dgm:prSet/>
      <dgm:spPr/>
      <dgm:t>
        <a:bodyPr/>
        <a:lstStyle/>
        <a:p>
          <a:endParaRPr lang="en-US"/>
        </a:p>
      </dgm:t>
    </dgm:pt>
    <dgm:pt modelId="{8980A562-97E5-4F6D-93A7-98737D0225CA}" type="sibTrans" cxnId="{C9986EFC-7618-47C9-83B1-AD5D6D9C1042}">
      <dgm:prSet/>
      <dgm:spPr/>
      <dgm:t>
        <a:bodyPr/>
        <a:lstStyle/>
        <a:p>
          <a:endParaRPr lang="en-US"/>
        </a:p>
      </dgm:t>
    </dgm:pt>
    <dgm:pt modelId="{6CBF44EF-C245-4583-9A50-3E83231D6D66}">
      <dgm:prSet phldrT="[Text]" custT="1"/>
      <dgm:spPr/>
      <dgm:t>
        <a:bodyPr/>
        <a:lstStyle/>
        <a:p>
          <a:pPr>
            <a:lnSpc>
              <a:spcPct val="100000"/>
            </a:lnSpc>
            <a:spcBef>
              <a:spcPts val="600"/>
            </a:spcBef>
            <a:spcAft>
              <a:spcPts val="600"/>
            </a:spcAft>
          </a:pPr>
          <a:r>
            <a:rPr lang="en-US" sz="1800" dirty="0" smtClean="0"/>
            <a:t>Pension</a:t>
          </a:r>
          <a:endParaRPr lang="en-US" sz="1800" dirty="0"/>
        </a:p>
      </dgm:t>
    </dgm:pt>
    <dgm:pt modelId="{005824B8-E903-4F3E-A548-F6F0328DAFBD}" type="parTrans" cxnId="{2C97C086-B798-4DF2-9691-64CD8843FBA3}">
      <dgm:prSet/>
      <dgm:spPr/>
      <dgm:t>
        <a:bodyPr/>
        <a:lstStyle/>
        <a:p>
          <a:endParaRPr lang="en-US"/>
        </a:p>
      </dgm:t>
    </dgm:pt>
    <dgm:pt modelId="{3944FBC0-6513-4190-9F9F-C5856D0802AF}" type="sibTrans" cxnId="{2C97C086-B798-4DF2-9691-64CD8843FBA3}">
      <dgm:prSet/>
      <dgm:spPr/>
      <dgm:t>
        <a:bodyPr/>
        <a:lstStyle/>
        <a:p>
          <a:endParaRPr lang="en-US"/>
        </a:p>
      </dgm:t>
    </dgm:pt>
    <dgm:pt modelId="{C26B979B-8B53-4D71-9D2A-37FD5D85D6D9}">
      <dgm:prSet phldrT="[Text]" custT="1"/>
      <dgm:spPr/>
      <dgm:t>
        <a:bodyPr/>
        <a:lstStyle/>
        <a:p>
          <a:pPr>
            <a:lnSpc>
              <a:spcPct val="100000"/>
            </a:lnSpc>
            <a:spcBef>
              <a:spcPts val="600"/>
            </a:spcBef>
            <a:spcAft>
              <a:spcPts val="600"/>
            </a:spcAft>
          </a:pPr>
          <a:r>
            <a:rPr lang="en-US" sz="1800" dirty="0" smtClean="0"/>
            <a:t>Veterans Retraining Assistance Program</a:t>
          </a:r>
          <a:endParaRPr lang="en-US" sz="1800" dirty="0"/>
        </a:p>
      </dgm:t>
    </dgm:pt>
    <dgm:pt modelId="{6375147F-79B5-4179-A93B-70AA68798715}" type="parTrans" cxnId="{3415CC01-32A3-4FDB-A2F3-2C00266FECC7}">
      <dgm:prSet/>
      <dgm:spPr/>
      <dgm:t>
        <a:bodyPr/>
        <a:lstStyle/>
        <a:p>
          <a:endParaRPr lang="en-US"/>
        </a:p>
      </dgm:t>
    </dgm:pt>
    <dgm:pt modelId="{1C6A1553-4B40-4620-9165-CFD4C4D4395E}" type="sibTrans" cxnId="{3415CC01-32A3-4FDB-A2F3-2C00266FECC7}">
      <dgm:prSet/>
      <dgm:spPr/>
      <dgm:t>
        <a:bodyPr/>
        <a:lstStyle/>
        <a:p>
          <a:endParaRPr lang="en-US"/>
        </a:p>
      </dgm:t>
    </dgm:pt>
    <dgm:pt modelId="{BA6D8D61-4CBB-4754-8CC0-615F70849708}">
      <dgm:prSet phldrT="[Text]" custT="1"/>
      <dgm:spPr/>
      <dgm:t>
        <a:bodyPr/>
        <a:lstStyle/>
        <a:p>
          <a:pPr>
            <a:lnSpc>
              <a:spcPct val="100000"/>
            </a:lnSpc>
            <a:spcBef>
              <a:spcPts val="600"/>
            </a:spcBef>
            <a:spcAft>
              <a:spcPts val="600"/>
            </a:spcAft>
          </a:pPr>
          <a:r>
            <a:rPr lang="en-US" sz="1800" dirty="0" smtClean="0"/>
            <a:t>Health Care</a:t>
          </a:r>
          <a:endParaRPr lang="en-US" sz="1800" dirty="0"/>
        </a:p>
      </dgm:t>
    </dgm:pt>
    <dgm:pt modelId="{B73927A0-D95D-4B10-8D78-9DB1C85DD2D5}" type="parTrans" cxnId="{D3894C39-A2E5-46DE-BEFF-3054AAB2C5FA}">
      <dgm:prSet/>
      <dgm:spPr/>
      <dgm:t>
        <a:bodyPr/>
        <a:lstStyle/>
        <a:p>
          <a:endParaRPr lang="en-US"/>
        </a:p>
      </dgm:t>
    </dgm:pt>
    <dgm:pt modelId="{83D5BF5E-C01A-4687-B9A8-5DEA51195001}" type="sibTrans" cxnId="{D3894C39-A2E5-46DE-BEFF-3054AAB2C5FA}">
      <dgm:prSet/>
      <dgm:spPr/>
      <dgm:t>
        <a:bodyPr/>
        <a:lstStyle/>
        <a:p>
          <a:endParaRPr lang="en-US"/>
        </a:p>
      </dgm:t>
    </dgm:pt>
    <dgm:pt modelId="{D453BEB9-DE9A-4911-B911-749B169BE17C}">
      <dgm:prSet phldrT="[Text]"/>
      <dgm:spPr/>
      <dgm:t>
        <a:bodyPr/>
        <a:lstStyle/>
        <a:p>
          <a:r>
            <a:rPr lang="en-US" dirty="0" smtClean="0"/>
            <a:t>Helping families</a:t>
          </a:r>
          <a:endParaRPr lang="en-US" dirty="0"/>
        </a:p>
      </dgm:t>
    </dgm:pt>
    <dgm:pt modelId="{48E09F31-BBE2-4A4C-B2A6-0919E9F1F822}" type="parTrans" cxnId="{ED4E4628-8C5F-469F-A7CB-BF383F8849F7}">
      <dgm:prSet/>
      <dgm:spPr/>
      <dgm:t>
        <a:bodyPr/>
        <a:lstStyle/>
        <a:p>
          <a:endParaRPr lang="en-US"/>
        </a:p>
      </dgm:t>
    </dgm:pt>
    <dgm:pt modelId="{8E9A208B-7505-41A9-88C1-B63766276B0E}" type="sibTrans" cxnId="{ED4E4628-8C5F-469F-A7CB-BF383F8849F7}">
      <dgm:prSet/>
      <dgm:spPr/>
      <dgm:t>
        <a:bodyPr/>
        <a:lstStyle/>
        <a:p>
          <a:endParaRPr lang="en-US"/>
        </a:p>
      </dgm:t>
    </dgm:pt>
    <dgm:pt modelId="{85D2CCDE-702D-4C2E-85B9-A1D1EE7C5725}">
      <dgm:prSet phldrT="[Text]" custT="1"/>
      <dgm:spPr/>
      <dgm:t>
        <a:bodyPr/>
        <a:lstStyle/>
        <a:p>
          <a:pPr>
            <a:lnSpc>
              <a:spcPct val="100000"/>
            </a:lnSpc>
            <a:spcBef>
              <a:spcPts val="600"/>
            </a:spcBef>
            <a:spcAft>
              <a:spcPts val="600"/>
            </a:spcAft>
          </a:pPr>
          <a:r>
            <a:rPr lang="en-US" sz="1800" dirty="0" smtClean="0"/>
            <a:t>Dependents &amp; Survivors</a:t>
          </a:r>
          <a:endParaRPr lang="en-US" sz="1800" dirty="0"/>
        </a:p>
      </dgm:t>
    </dgm:pt>
    <dgm:pt modelId="{6E0B532E-A559-4DDB-93A8-5CDFC5DFB126}" type="parTrans" cxnId="{923DA54E-C4B2-4D4B-B597-CEF6A0CDC29F}">
      <dgm:prSet/>
      <dgm:spPr/>
      <dgm:t>
        <a:bodyPr/>
        <a:lstStyle/>
        <a:p>
          <a:endParaRPr lang="en-US"/>
        </a:p>
      </dgm:t>
    </dgm:pt>
    <dgm:pt modelId="{651A5A0E-0A90-4250-A38D-2A1C66AD29E2}" type="sibTrans" cxnId="{923DA54E-C4B2-4D4B-B597-CEF6A0CDC29F}">
      <dgm:prSet/>
      <dgm:spPr/>
      <dgm:t>
        <a:bodyPr/>
        <a:lstStyle/>
        <a:p>
          <a:endParaRPr lang="en-US"/>
        </a:p>
      </dgm:t>
    </dgm:pt>
    <dgm:pt modelId="{E6E05728-91C2-41BF-9EB5-8F66851C20F0}">
      <dgm:prSet phldrT="[Text]" custT="1"/>
      <dgm:spPr/>
      <dgm:t>
        <a:bodyPr/>
        <a:lstStyle/>
        <a:p>
          <a:pPr>
            <a:lnSpc>
              <a:spcPct val="100000"/>
            </a:lnSpc>
            <a:spcBef>
              <a:spcPts val="600"/>
            </a:spcBef>
            <a:spcAft>
              <a:spcPts val="600"/>
            </a:spcAft>
          </a:pPr>
          <a:r>
            <a:rPr lang="en-US" sz="1800" dirty="0" smtClean="0"/>
            <a:t>Insurance</a:t>
          </a:r>
          <a:endParaRPr lang="en-US" sz="1800" dirty="0"/>
        </a:p>
      </dgm:t>
    </dgm:pt>
    <dgm:pt modelId="{991D1C20-FB24-40B6-8352-94CD0DADDEC6}" type="parTrans" cxnId="{B36D710C-451E-42BF-AE9F-5A677203F245}">
      <dgm:prSet/>
      <dgm:spPr/>
      <dgm:t>
        <a:bodyPr/>
        <a:lstStyle/>
        <a:p>
          <a:endParaRPr lang="en-US"/>
        </a:p>
      </dgm:t>
    </dgm:pt>
    <dgm:pt modelId="{DED81260-64BA-42C9-B65D-ECEBDF2FC809}" type="sibTrans" cxnId="{B36D710C-451E-42BF-AE9F-5A677203F245}">
      <dgm:prSet/>
      <dgm:spPr/>
      <dgm:t>
        <a:bodyPr/>
        <a:lstStyle/>
        <a:p>
          <a:endParaRPr lang="en-US"/>
        </a:p>
      </dgm:t>
    </dgm:pt>
    <dgm:pt modelId="{5865F437-58DF-4080-856F-26E447C60FDA}">
      <dgm:prSet phldrT="[Text]" custT="1"/>
      <dgm:spPr/>
      <dgm:t>
        <a:bodyPr/>
        <a:lstStyle/>
        <a:p>
          <a:pPr>
            <a:lnSpc>
              <a:spcPct val="100000"/>
            </a:lnSpc>
            <a:spcBef>
              <a:spcPts val="600"/>
            </a:spcBef>
            <a:spcAft>
              <a:spcPts val="600"/>
            </a:spcAft>
          </a:pPr>
          <a:r>
            <a:rPr lang="en-US" sz="1800" dirty="0" smtClean="0"/>
            <a:t>Burial</a:t>
          </a:r>
          <a:endParaRPr lang="en-US" sz="1800" dirty="0"/>
        </a:p>
      </dgm:t>
    </dgm:pt>
    <dgm:pt modelId="{94341CF7-0A1B-41B4-A9E5-8FF17D21204D}" type="parTrans" cxnId="{73CAA3F3-791D-405D-9FCB-98BB44BE0D91}">
      <dgm:prSet/>
      <dgm:spPr/>
      <dgm:t>
        <a:bodyPr/>
        <a:lstStyle/>
        <a:p>
          <a:endParaRPr lang="en-US"/>
        </a:p>
      </dgm:t>
    </dgm:pt>
    <dgm:pt modelId="{50FF2E71-17C8-44F6-8221-387C36A616ED}" type="sibTrans" cxnId="{73CAA3F3-791D-405D-9FCB-98BB44BE0D91}">
      <dgm:prSet/>
      <dgm:spPr/>
      <dgm:t>
        <a:bodyPr/>
        <a:lstStyle/>
        <a:p>
          <a:endParaRPr lang="en-US"/>
        </a:p>
      </dgm:t>
    </dgm:pt>
    <dgm:pt modelId="{D208B9EA-D83B-4C5D-911C-3E605B93041E}">
      <dgm:prSet phldrT="[Text]" custT="1"/>
      <dgm:spPr/>
      <dgm:t>
        <a:bodyPr/>
        <a:lstStyle/>
        <a:p>
          <a:pPr>
            <a:lnSpc>
              <a:spcPct val="100000"/>
            </a:lnSpc>
            <a:spcBef>
              <a:spcPts val="600"/>
            </a:spcBef>
            <a:spcAft>
              <a:spcPts val="600"/>
            </a:spcAft>
          </a:pPr>
          <a:r>
            <a:rPr lang="en-US" sz="1800" dirty="0" smtClean="0"/>
            <a:t>Vocational Rehabilitation &amp; Employment</a:t>
          </a:r>
          <a:endParaRPr lang="en-US" sz="1800" b="1" dirty="0"/>
        </a:p>
      </dgm:t>
    </dgm:pt>
    <dgm:pt modelId="{A6D43E8C-3A34-4923-822F-8308F307144C}" type="parTrans" cxnId="{B5CCEDAA-33A4-4650-95FF-7F86065BA2B4}">
      <dgm:prSet/>
      <dgm:spPr/>
      <dgm:t>
        <a:bodyPr/>
        <a:lstStyle/>
        <a:p>
          <a:endParaRPr lang="en-US"/>
        </a:p>
      </dgm:t>
    </dgm:pt>
    <dgm:pt modelId="{0F145449-7547-4747-9387-2E0574C4FA24}" type="sibTrans" cxnId="{B5CCEDAA-33A4-4650-95FF-7F86065BA2B4}">
      <dgm:prSet/>
      <dgm:spPr/>
      <dgm:t>
        <a:bodyPr/>
        <a:lstStyle/>
        <a:p>
          <a:endParaRPr lang="en-US"/>
        </a:p>
      </dgm:t>
    </dgm:pt>
    <dgm:pt modelId="{A5C5FC0F-91B6-40EC-B98F-05C74C9AE16E}" type="pres">
      <dgm:prSet presAssocID="{09005AB3-D4B5-4E41-901C-54CACEB48C23}" presName="Name0" presStyleCnt="0">
        <dgm:presLayoutVars>
          <dgm:dir/>
          <dgm:animLvl val="lvl"/>
          <dgm:resizeHandles val="exact"/>
        </dgm:presLayoutVars>
      </dgm:prSet>
      <dgm:spPr/>
      <dgm:t>
        <a:bodyPr/>
        <a:lstStyle/>
        <a:p>
          <a:endParaRPr lang="en-US"/>
        </a:p>
      </dgm:t>
    </dgm:pt>
    <dgm:pt modelId="{3F105C06-9CC5-43DB-A7D0-C8068E3FAD00}" type="pres">
      <dgm:prSet presAssocID="{C4CC2BD1-A7DB-44C6-8628-54C08E773293}" presName="composite" presStyleCnt="0"/>
      <dgm:spPr/>
      <dgm:t>
        <a:bodyPr/>
        <a:lstStyle/>
        <a:p>
          <a:endParaRPr lang="en-US"/>
        </a:p>
      </dgm:t>
    </dgm:pt>
    <dgm:pt modelId="{D970E95B-1876-4A2E-9FDB-4EF4F586FAC8}" type="pres">
      <dgm:prSet presAssocID="{C4CC2BD1-A7DB-44C6-8628-54C08E773293}" presName="parTx" presStyleLbl="alignNode1" presStyleIdx="0" presStyleCnt="4">
        <dgm:presLayoutVars>
          <dgm:chMax val="0"/>
          <dgm:chPref val="0"/>
          <dgm:bulletEnabled val="1"/>
        </dgm:presLayoutVars>
      </dgm:prSet>
      <dgm:spPr/>
      <dgm:t>
        <a:bodyPr/>
        <a:lstStyle/>
        <a:p>
          <a:endParaRPr lang="en-US"/>
        </a:p>
      </dgm:t>
    </dgm:pt>
    <dgm:pt modelId="{74F4473D-AF8E-4130-A006-21E586A2048A}" type="pres">
      <dgm:prSet presAssocID="{C4CC2BD1-A7DB-44C6-8628-54C08E773293}" presName="desTx" presStyleLbl="alignAccFollowNode1" presStyleIdx="0" presStyleCnt="4">
        <dgm:presLayoutVars>
          <dgm:bulletEnabled val="1"/>
        </dgm:presLayoutVars>
      </dgm:prSet>
      <dgm:spPr/>
      <dgm:t>
        <a:bodyPr/>
        <a:lstStyle/>
        <a:p>
          <a:endParaRPr lang="en-US"/>
        </a:p>
      </dgm:t>
    </dgm:pt>
    <dgm:pt modelId="{064024DE-23B3-419E-9F35-6F7F7BB27597}" type="pres">
      <dgm:prSet presAssocID="{CA7C533F-8792-4B4D-94BE-AA2FF885955A}" presName="space" presStyleCnt="0"/>
      <dgm:spPr/>
      <dgm:t>
        <a:bodyPr/>
        <a:lstStyle/>
        <a:p>
          <a:endParaRPr lang="en-US"/>
        </a:p>
      </dgm:t>
    </dgm:pt>
    <dgm:pt modelId="{9A9A0A0C-2C5E-42FC-BB43-FD02076193BF}" type="pres">
      <dgm:prSet presAssocID="{4FF9193C-BBA1-4E38-801A-D7FC67AEE6F6}" presName="composite" presStyleCnt="0"/>
      <dgm:spPr/>
      <dgm:t>
        <a:bodyPr/>
        <a:lstStyle/>
        <a:p>
          <a:endParaRPr lang="en-US"/>
        </a:p>
      </dgm:t>
    </dgm:pt>
    <dgm:pt modelId="{8BB3D8B1-8669-4FA6-90FC-F12A612663A9}" type="pres">
      <dgm:prSet presAssocID="{4FF9193C-BBA1-4E38-801A-D7FC67AEE6F6}" presName="parTx" presStyleLbl="alignNode1" presStyleIdx="1" presStyleCnt="4">
        <dgm:presLayoutVars>
          <dgm:chMax val="0"/>
          <dgm:chPref val="0"/>
          <dgm:bulletEnabled val="1"/>
        </dgm:presLayoutVars>
      </dgm:prSet>
      <dgm:spPr/>
      <dgm:t>
        <a:bodyPr/>
        <a:lstStyle/>
        <a:p>
          <a:endParaRPr lang="en-US"/>
        </a:p>
      </dgm:t>
    </dgm:pt>
    <dgm:pt modelId="{E98E27D1-5C32-4ACA-A4B8-76AB180BAF72}" type="pres">
      <dgm:prSet presAssocID="{4FF9193C-BBA1-4E38-801A-D7FC67AEE6F6}" presName="desTx" presStyleLbl="alignAccFollowNode1" presStyleIdx="1" presStyleCnt="4">
        <dgm:presLayoutVars>
          <dgm:bulletEnabled val="1"/>
        </dgm:presLayoutVars>
      </dgm:prSet>
      <dgm:spPr/>
      <dgm:t>
        <a:bodyPr/>
        <a:lstStyle/>
        <a:p>
          <a:endParaRPr lang="en-US"/>
        </a:p>
      </dgm:t>
    </dgm:pt>
    <dgm:pt modelId="{D1AB2FDD-ACB0-4FE8-BB5F-DED91554523B}" type="pres">
      <dgm:prSet presAssocID="{70073854-167D-4235-993D-391E6326B14D}" presName="space" presStyleCnt="0"/>
      <dgm:spPr/>
      <dgm:t>
        <a:bodyPr/>
        <a:lstStyle/>
        <a:p>
          <a:endParaRPr lang="en-US"/>
        </a:p>
      </dgm:t>
    </dgm:pt>
    <dgm:pt modelId="{79386E56-6465-42D8-8D14-B4BAE4970027}" type="pres">
      <dgm:prSet presAssocID="{91849CD7-FB79-4B20-A0D0-6BD95B7A6BA7}" presName="composite" presStyleCnt="0"/>
      <dgm:spPr/>
      <dgm:t>
        <a:bodyPr/>
        <a:lstStyle/>
        <a:p>
          <a:endParaRPr lang="en-US"/>
        </a:p>
      </dgm:t>
    </dgm:pt>
    <dgm:pt modelId="{B90D56DB-2C23-4B40-A405-6243801711F9}" type="pres">
      <dgm:prSet presAssocID="{91849CD7-FB79-4B20-A0D0-6BD95B7A6BA7}" presName="parTx" presStyleLbl="alignNode1" presStyleIdx="2" presStyleCnt="4">
        <dgm:presLayoutVars>
          <dgm:chMax val="0"/>
          <dgm:chPref val="0"/>
          <dgm:bulletEnabled val="1"/>
        </dgm:presLayoutVars>
      </dgm:prSet>
      <dgm:spPr/>
      <dgm:t>
        <a:bodyPr/>
        <a:lstStyle/>
        <a:p>
          <a:endParaRPr lang="en-US"/>
        </a:p>
      </dgm:t>
    </dgm:pt>
    <dgm:pt modelId="{7BAA14C8-D3DA-4773-98F2-DB444CE52155}" type="pres">
      <dgm:prSet presAssocID="{91849CD7-FB79-4B20-A0D0-6BD95B7A6BA7}" presName="desTx" presStyleLbl="alignAccFollowNode1" presStyleIdx="2" presStyleCnt="4" custLinFactNeighborY="-2938">
        <dgm:presLayoutVars>
          <dgm:bulletEnabled val="1"/>
        </dgm:presLayoutVars>
      </dgm:prSet>
      <dgm:spPr/>
      <dgm:t>
        <a:bodyPr/>
        <a:lstStyle/>
        <a:p>
          <a:endParaRPr lang="en-US"/>
        </a:p>
      </dgm:t>
    </dgm:pt>
    <dgm:pt modelId="{79948609-E104-4756-8D59-926D53F9554C}" type="pres">
      <dgm:prSet presAssocID="{8980A562-97E5-4F6D-93A7-98737D0225CA}" presName="space" presStyleCnt="0"/>
      <dgm:spPr/>
      <dgm:t>
        <a:bodyPr/>
        <a:lstStyle/>
        <a:p>
          <a:endParaRPr lang="en-US"/>
        </a:p>
      </dgm:t>
    </dgm:pt>
    <dgm:pt modelId="{5DE9B87B-EA37-4A7F-9295-6C039CB75630}" type="pres">
      <dgm:prSet presAssocID="{D453BEB9-DE9A-4911-B911-749B169BE17C}" presName="composite" presStyleCnt="0"/>
      <dgm:spPr/>
      <dgm:t>
        <a:bodyPr/>
        <a:lstStyle/>
        <a:p>
          <a:endParaRPr lang="en-US"/>
        </a:p>
      </dgm:t>
    </dgm:pt>
    <dgm:pt modelId="{89970652-CDE9-4B65-99A3-FE95E1AAEC7E}" type="pres">
      <dgm:prSet presAssocID="{D453BEB9-DE9A-4911-B911-749B169BE17C}" presName="parTx" presStyleLbl="alignNode1" presStyleIdx="3" presStyleCnt="4" custLinFactNeighborX="166">
        <dgm:presLayoutVars>
          <dgm:chMax val="0"/>
          <dgm:chPref val="0"/>
          <dgm:bulletEnabled val="1"/>
        </dgm:presLayoutVars>
      </dgm:prSet>
      <dgm:spPr/>
      <dgm:t>
        <a:bodyPr/>
        <a:lstStyle/>
        <a:p>
          <a:endParaRPr lang="en-US"/>
        </a:p>
      </dgm:t>
    </dgm:pt>
    <dgm:pt modelId="{56C10952-EAC7-419C-B062-2BFA69345C13}" type="pres">
      <dgm:prSet presAssocID="{D453BEB9-DE9A-4911-B911-749B169BE17C}" presName="desTx" presStyleLbl="alignAccFollowNode1" presStyleIdx="3" presStyleCnt="4">
        <dgm:presLayoutVars>
          <dgm:bulletEnabled val="1"/>
        </dgm:presLayoutVars>
      </dgm:prSet>
      <dgm:spPr/>
      <dgm:t>
        <a:bodyPr/>
        <a:lstStyle/>
        <a:p>
          <a:endParaRPr lang="en-US"/>
        </a:p>
      </dgm:t>
    </dgm:pt>
  </dgm:ptLst>
  <dgm:cxnLst>
    <dgm:cxn modelId="{BFC4578E-F6FA-4F97-8528-ADE164C6BC69}" srcId="{4FF9193C-BBA1-4E38-801A-D7FC67AEE6F6}" destId="{534F9354-F6B3-4F18-99C4-606FCC408F3A}" srcOrd="1" destOrd="0" parTransId="{C8471DD3-49AF-45CA-BD81-17680B59B45F}" sibTransId="{42133321-521B-41BA-AC90-10A992F78802}"/>
    <dgm:cxn modelId="{47024E36-F18F-43E2-95A0-8DEA51C6DF69}" type="presOf" srcId="{D453BEB9-DE9A-4911-B911-749B169BE17C}" destId="{89970652-CDE9-4B65-99A3-FE95E1AAEC7E}" srcOrd="0" destOrd="0" presId="urn:microsoft.com/office/officeart/2005/8/layout/hList1"/>
    <dgm:cxn modelId="{73CAA3F3-791D-405D-9FCB-98BB44BE0D91}" srcId="{D453BEB9-DE9A-4911-B911-749B169BE17C}" destId="{5865F437-58DF-4080-856F-26E447C60FDA}" srcOrd="2" destOrd="0" parTransId="{94341CF7-0A1B-41B4-A9E5-8FF17D21204D}" sibTransId="{50FF2E71-17C8-44F6-8221-387C36A616ED}"/>
    <dgm:cxn modelId="{6051ED9D-9C6E-4497-B675-5EDAE0942B71}" type="presOf" srcId="{85D2CCDE-702D-4C2E-85B9-A1D1EE7C5725}" destId="{56C10952-EAC7-419C-B062-2BFA69345C13}" srcOrd="0" destOrd="0" presId="urn:microsoft.com/office/officeart/2005/8/layout/hList1"/>
    <dgm:cxn modelId="{51AF723A-1F97-44C4-A86E-6F3BF2213FEA}" type="presOf" srcId="{D208B9EA-D83B-4C5D-911C-3E605B93041E}" destId="{74F4473D-AF8E-4130-A006-21E586A2048A}" srcOrd="0" destOrd="1" presId="urn:microsoft.com/office/officeart/2005/8/layout/hList1"/>
    <dgm:cxn modelId="{BF1B44A1-95CC-491F-A7ED-6D4DD3855E25}" type="presOf" srcId="{C4CC2BD1-A7DB-44C6-8628-54C08E773293}" destId="{D970E95B-1876-4A2E-9FDB-4EF4F586FAC8}" srcOrd="0" destOrd="0" presId="urn:microsoft.com/office/officeart/2005/8/layout/hList1"/>
    <dgm:cxn modelId="{5AFABAE0-0E2D-4CCF-8400-19C230C15224}" type="presOf" srcId="{09005AB3-D4B5-4E41-901C-54CACEB48C23}" destId="{A5C5FC0F-91B6-40EC-B98F-05C74C9AE16E}" srcOrd="0" destOrd="0" presId="urn:microsoft.com/office/officeart/2005/8/layout/hList1"/>
    <dgm:cxn modelId="{A6B90EDB-E714-4846-A8FE-AB1C2F2D33FF}" type="presOf" srcId="{534F9354-F6B3-4F18-99C4-606FCC408F3A}" destId="{E98E27D1-5C32-4ACA-A4B8-76AB180BAF72}" srcOrd="0" destOrd="1" presId="urn:microsoft.com/office/officeart/2005/8/layout/hList1"/>
    <dgm:cxn modelId="{2C97C086-B798-4DF2-9691-64CD8843FBA3}" srcId="{91849CD7-FB79-4B20-A0D0-6BD95B7A6BA7}" destId="{6CBF44EF-C245-4583-9A50-3E83231D6D66}" srcOrd="0" destOrd="0" parTransId="{005824B8-E903-4F3E-A548-F6F0328DAFBD}" sibTransId="{3944FBC0-6513-4190-9F9F-C5856D0802AF}"/>
    <dgm:cxn modelId="{72E865CB-09B6-43F3-9940-2C56A8615FF8}" type="presOf" srcId="{C26B979B-8B53-4D71-9D2A-37FD5D85D6D9}" destId="{7BAA14C8-D3DA-4773-98F2-DB444CE52155}" srcOrd="0" destOrd="1" presId="urn:microsoft.com/office/officeart/2005/8/layout/hList1"/>
    <dgm:cxn modelId="{A89C6829-9B98-48EA-BEB8-E0DA38D958E3}" type="presOf" srcId="{AAD48C58-EC66-4C1E-B9A6-D9661F59EB32}" destId="{74F4473D-AF8E-4130-A006-21E586A2048A}" srcOrd="0" destOrd="0" presId="urn:microsoft.com/office/officeart/2005/8/layout/hList1"/>
    <dgm:cxn modelId="{4A1D2B0C-DC0F-4F7F-82B3-B2559A9E7D2A}" type="presOf" srcId="{BA6D8D61-4CBB-4754-8CC0-615F70849708}" destId="{E98E27D1-5C32-4ACA-A4B8-76AB180BAF72}" srcOrd="0" destOrd="2" presId="urn:microsoft.com/office/officeart/2005/8/layout/hList1"/>
    <dgm:cxn modelId="{C9986EFC-7618-47C9-83B1-AD5D6D9C1042}" srcId="{09005AB3-D4B5-4E41-901C-54CACEB48C23}" destId="{91849CD7-FB79-4B20-A0D0-6BD95B7A6BA7}" srcOrd="2" destOrd="0" parTransId="{5ED753E3-4155-49AE-8EAE-2AC35D842E1A}" sibTransId="{8980A562-97E5-4F6D-93A7-98737D0225CA}"/>
    <dgm:cxn modelId="{F911A3B8-B255-40DE-910C-48EA7DF99F01}" srcId="{09005AB3-D4B5-4E41-901C-54CACEB48C23}" destId="{4FF9193C-BBA1-4E38-801A-D7FC67AEE6F6}" srcOrd="1" destOrd="0" parTransId="{8E5CE152-489B-49D6-93DA-7E8754CD7FEE}" sibTransId="{70073854-167D-4235-993D-391E6326B14D}"/>
    <dgm:cxn modelId="{224E286A-C14E-41A8-A017-9D74D1280AA3}" type="presOf" srcId="{E6E05728-91C2-41BF-9EB5-8F66851C20F0}" destId="{56C10952-EAC7-419C-B062-2BFA69345C13}" srcOrd="0" destOrd="1" presId="urn:microsoft.com/office/officeart/2005/8/layout/hList1"/>
    <dgm:cxn modelId="{3415CC01-32A3-4FDB-A2F3-2C00266FECC7}" srcId="{91849CD7-FB79-4B20-A0D0-6BD95B7A6BA7}" destId="{C26B979B-8B53-4D71-9D2A-37FD5D85D6D9}" srcOrd="1" destOrd="0" parTransId="{6375147F-79B5-4179-A93B-70AA68798715}" sibTransId="{1C6A1553-4B40-4620-9165-CFD4C4D4395E}"/>
    <dgm:cxn modelId="{9C8096F8-3ABD-43A8-833A-BA6BE8A69B54}" srcId="{09005AB3-D4B5-4E41-901C-54CACEB48C23}" destId="{C4CC2BD1-A7DB-44C6-8628-54C08E773293}" srcOrd="0" destOrd="0" parTransId="{AFFE59F5-8A53-4B26-AFD0-B223C1C395E6}" sibTransId="{CA7C533F-8792-4B4D-94BE-AA2FF885955A}"/>
    <dgm:cxn modelId="{C62C8471-259E-4888-A9B4-8E07216BCA0E}" type="presOf" srcId="{91849CD7-FB79-4B20-A0D0-6BD95B7A6BA7}" destId="{B90D56DB-2C23-4B40-A405-6243801711F9}" srcOrd="0" destOrd="0" presId="urn:microsoft.com/office/officeart/2005/8/layout/hList1"/>
    <dgm:cxn modelId="{923DA54E-C4B2-4D4B-B597-CEF6A0CDC29F}" srcId="{D453BEB9-DE9A-4911-B911-749B169BE17C}" destId="{85D2CCDE-702D-4C2E-85B9-A1D1EE7C5725}" srcOrd="0" destOrd="0" parTransId="{6E0B532E-A559-4DDB-93A8-5CDFC5DFB126}" sibTransId="{651A5A0E-0A90-4250-A38D-2A1C66AD29E2}"/>
    <dgm:cxn modelId="{95389C22-B2BA-4387-BA46-6600228D5C32}" srcId="{C4CC2BD1-A7DB-44C6-8628-54C08E773293}" destId="{AAD48C58-EC66-4C1E-B9A6-D9661F59EB32}" srcOrd="0" destOrd="0" parTransId="{36B56E4A-4FF8-4D2C-9E3C-554C144D1305}" sibTransId="{50934D87-79A1-460F-A385-3B93D862DFE4}"/>
    <dgm:cxn modelId="{57C34431-ED64-408A-B031-03D9BC8FE0B3}" type="presOf" srcId="{6CBF44EF-C245-4583-9A50-3E83231D6D66}" destId="{7BAA14C8-D3DA-4773-98F2-DB444CE52155}" srcOrd="0" destOrd="0" presId="urn:microsoft.com/office/officeart/2005/8/layout/hList1"/>
    <dgm:cxn modelId="{DE423F04-8539-4171-BF43-9DB8A24570F7}" srcId="{4FF9193C-BBA1-4E38-801A-D7FC67AEE6F6}" destId="{5B321A19-ED38-4B93-A764-9720908B49DD}" srcOrd="0" destOrd="0" parTransId="{4A7293CC-D644-4A3C-8138-999E7E352FFF}" sibTransId="{4A6A3AFF-DB5E-47C6-A6C6-0FCA966E844F}"/>
    <dgm:cxn modelId="{B5CCEDAA-33A4-4650-95FF-7F86065BA2B4}" srcId="{C4CC2BD1-A7DB-44C6-8628-54C08E773293}" destId="{D208B9EA-D83B-4C5D-911C-3E605B93041E}" srcOrd="1" destOrd="0" parTransId="{A6D43E8C-3A34-4923-822F-8308F307144C}" sibTransId="{0F145449-7547-4747-9387-2E0574C4FA24}"/>
    <dgm:cxn modelId="{C3C9FDCF-3D5C-4CC4-A492-8A53EDC4E09C}" type="presOf" srcId="{5865F437-58DF-4080-856F-26E447C60FDA}" destId="{56C10952-EAC7-419C-B062-2BFA69345C13}" srcOrd="0" destOrd="2" presId="urn:microsoft.com/office/officeart/2005/8/layout/hList1"/>
    <dgm:cxn modelId="{B36D710C-451E-42BF-AE9F-5A677203F245}" srcId="{D453BEB9-DE9A-4911-B911-749B169BE17C}" destId="{E6E05728-91C2-41BF-9EB5-8F66851C20F0}" srcOrd="1" destOrd="0" parTransId="{991D1C20-FB24-40B6-8352-94CD0DADDEC6}" sibTransId="{DED81260-64BA-42C9-B65D-ECEBDF2FC809}"/>
    <dgm:cxn modelId="{D3894C39-A2E5-46DE-BEFF-3054AAB2C5FA}" srcId="{4FF9193C-BBA1-4E38-801A-D7FC67AEE6F6}" destId="{BA6D8D61-4CBB-4754-8CC0-615F70849708}" srcOrd="2" destOrd="0" parTransId="{B73927A0-D95D-4B10-8D78-9DB1C85DD2D5}" sibTransId="{83D5BF5E-C01A-4687-B9A8-5DEA51195001}"/>
    <dgm:cxn modelId="{706B56DE-8F1E-4F1A-A64D-845151479A59}" type="presOf" srcId="{4FF9193C-BBA1-4E38-801A-D7FC67AEE6F6}" destId="{8BB3D8B1-8669-4FA6-90FC-F12A612663A9}" srcOrd="0" destOrd="0" presId="urn:microsoft.com/office/officeart/2005/8/layout/hList1"/>
    <dgm:cxn modelId="{ED4E4628-8C5F-469F-A7CB-BF383F8849F7}" srcId="{09005AB3-D4B5-4E41-901C-54CACEB48C23}" destId="{D453BEB9-DE9A-4911-B911-749B169BE17C}" srcOrd="3" destOrd="0" parTransId="{48E09F31-BBE2-4A4C-B2A6-0919E9F1F822}" sibTransId="{8E9A208B-7505-41A9-88C1-B63766276B0E}"/>
    <dgm:cxn modelId="{8F0FE47F-8EF1-42C7-AA02-96094EC353A9}" type="presOf" srcId="{5B321A19-ED38-4B93-A764-9720908B49DD}" destId="{E98E27D1-5C32-4ACA-A4B8-76AB180BAF72}" srcOrd="0" destOrd="0" presId="urn:microsoft.com/office/officeart/2005/8/layout/hList1"/>
    <dgm:cxn modelId="{37FE6BE0-7340-4D22-A523-91EC8D0AA78E}" type="presParOf" srcId="{A5C5FC0F-91B6-40EC-B98F-05C74C9AE16E}" destId="{3F105C06-9CC5-43DB-A7D0-C8068E3FAD00}" srcOrd="0" destOrd="0" presId="urn:microsoft.com/office/officeart/2005/8/layout/hList1"/>
    <dgm:cxn modelId="{1FC1CE9C-85D8-4C07-99AD-2381658E278A}" type="presParOf" srcId="{3F105C06-9CC5-43DB-A7D0-C8068E3FAD00}" destId="{D970E95B-1876-4A2E-9FDB-4EF4F586FAC8}" srcOrd="0" destOrd="0" presId="urn:microsoft.com/office/officeart/2005/8/layout/hList1"/>
    <dgm:cxn modelId="{3E24A085-95DB-401E-B155-F23A6401925E}" type="presParOf" srcId="{3F105C06-9CC5-43DB-A7D0-C8068E3FAD00}" destId="{74F4473D-AF8E-4130-A006-21E586A2048A}" srcOrd="1" destOrd="0" presId="urn:microsoft.com/office/officeart/2005/8/layout/hList1"/>
    <dgm:cxn modelId="{46EBA168-6B72-40EC-8952-11B22F2E78E3}" type="presParOf" srcId="{A5C5FC0F-91B6-40EC-B98F-05C74C9AE16E}" destId="{064024DE-23B3-419E-9F35-6F7F7BB27597}" srcOrd="1" destOrd="0" presId="urn:microsoft.com/office/officeart/2005/8/layout/hList1"/>
    <dgm:cxn modelId="{3BE41D19-8932-4124-B3DC-545BC95018FA}" type="presParOf" srcId="{A5C5FC0F-91B6-40EC-B98F-05C74C9AE16E}" destId="{9A9A0A0C-2C5E-42FC-BB43-FD02076193BF}" srcOrd="2" destOrd="0" presId="urn:microsoft.com/office/officeart/2005/8/layout/hList1"/>
    <dgm:cxn modelId="{6333EEA4-7A4B-421B-9299-4B7876F69C7E}" type="presParOf" srcId="{9A9A0A0C-2C5E-42FC-BB43-FD02076193BF}" destId="{8BB3D8B1-8669-4FA6-90FC-F12A612663A9}" srcOrd="0" destOrd="0" presId="urn:microsoft.com/office/officeart/2005/8/layout/hList1"/>
    <dgm:cxn modelId="{0E4A6ECE-7972-4220-A0DA-2FD2581955D0}" type="presParOf" srcId="{9A9A0A0C-2C5E-42FC-BB43-FD02076193BF}" destId="{E98E27D1-5C32-4ACA-A4B8-76AB180BAF72}" srcOrd="1" destOrd="0" presId="urn:microsoft.com/office/officeart/2005/8/layout/hList1"/>
    <dgm:cxn modelId="{BD3CBDB0-0841-4F9E-A189-78EB40A677C9}" type="presParOf" srcId="{A5C5FC0F-91B6-40EC-B98F-05C74C9AE16E}" destId="{D1AB2FDD-ACB0-4FE8-BB5F-DED91554523B}" srcOrd="3" destOrd="0" presId="urn:microsoft.com/office/officeart/2005/8/layout/hList1"/>
    <dgm:cxn modelId="{2CE10CBA-68BB-413D-989A-8BC9D809CC24}" type="presParOf" srcId="{A5C5FC0F-91B6-40EC-B98F-05C74C9AE16E}" destId="{79386E56-6465-42D8-8D14-B4BAE4970027}" srcOrd="4" destOrd="0" presId="urn:microsoft.com/office/officeart/2005/8/layout/hList1"/>
    <dgm:cxn modelId="{8428B391-9E56-4531-819A-58CFD07A79B9}" type="presParOf" srcId="{79386E56-6465-42D8-8D14-B4BAE4970027}" destId="{B90D56DB-2C23-4B40-A405-6243801711F9}" srcOrd="0" destOrd="0" presId="urn:microsoft.com/office/officeart/2005/8/layout/hList1"/>
    <dgm:cxn modelId="{76D1BAA1-01D2-4BA6-A630-0F1A9F432CDA}" type="presParOf" srcId="{79386E56-6465-42D8-8D14-B4BAE4970027}" destId="{7BAA14C8-D3DA-4773-98F2-DB444CE52155}" srcOrd="1" destOrd="0" presId="urn:microsoft.com/office/officeart/2005/8/layout/hList1"/>
    <dgm:cxn modelId="{7B01CDFE-82D5-4FEB-B3EF-A7983F0C7F26}" type="presParOf" srcId="{A5C5FC0F-91B6-40EC-B98F-05C74C9AE16E}" destId="{79948609-E104-4756-8D59-926D53F9554C}" srcOrd="5" destOrd="0" presId="urn:microsoft.com/office/officeart/2005/8/layout/hList1"/>
    <dgm:cxn modelId="{DF871BF7-431A-4CF3-B437-E983605D2025}" type="presParOf" srcId="{A5C5FC0F-91B6-40EC-B98F-05C74C9AE16E}" destId="{5DE9B87B-EA37-4A7F-9295-6C039CB75630}" srcOrd="6" destOrd="0" presId="urn:microsoft.com/office/officeart/2005/8/layout/hList1"/>
    <dgm:cxn modelId="{4FD3F5CB-EF35-4AC7-92F3-40C82E75A938}" type="presParOf" srcId="{5DE9B87B-EA37-4A7F-9295-6C039CB75630}" destId="{89970652-CDE9-4B65-99A3-FE95E1AAEC7E}" srcOrd="0" destOrd="0" presId="urn:microsoft.com/office/officeart/2005/8/layout/hList1"/>
    <dgm:cxn modelId="{4D0AF958-C820-4B5A-AAC4-04B5B716DD39}" type="presParOf" srcId="{5DE9B87B-EA37-4A7F-9295-6C039CB75630}" destId="{56C10952-EAC7-419C-B062-2BFA69345C1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70E95B-1876-4A2E-9FDB-4EF4F586FAC8}">
      <dsp:nvSpPr>
        <dsp:cNvPr id="0" name=""/>
        <dsp:cNvSpPr/>
      </dsp:nvSpPr>
      <dsp:spPr>
        <a:xfrm>
          <a:off x="3053" y="847966"/>
          <a:ext cx="1836338" cy="6534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0" kern="1200" dirty="0" smtClean="0"/>
            <a:t>Helping disabled Veterans</a:t>
          </a:r>
          <a:endParaRPr lang="en-US" sz="1800" b="0" kern="1200" dirty="0"/>
        </a:p>
      </dsp:txBody>
      <dsp:txXfrm>
        <a:off x="3053" y="847966"/>
        <a:ext cx="1836338" cy="653484"/>
      </dsp:txXfrm>
    </dsp:sp>
    <dsp:sp modelId="{74F4473D-AF8E-4130-A006-21E586A2048A}">
      <dsp:nvSpPr>
        <dsp:cNvPr id="0" name=""/>
        <dsp:cNvSpPr/>
      </dsp:nvSpPr>
      <dsp:spPr>
        <a:xfrm>
          <a:off x="3053" y="1501451"/>
          <a:ext cx="1836338" cy="17293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b="0" kern="1200" dirty="0" smtClean="0"/>
            <a:t>Disability Compensation</a:t>
          </a:r>
          <a:endParaRPr lang="en-US" sz="1800" b="0" kern="1200" dirty="0"/>
        </a:p>
        <a:p>
          <a:pPr marL="171450" lvl="1" indent="-171450" algn="l" defTabSz="800100">
            <a:lnSpc>
              <a:spcPct val="100000"/>
            </a:lnSpc>
            <a:spcBef>
              <a:spcPct val="0"/>
            </a:spcBef>
            <a:spcAft>
              <a:spcPts val="600"/>
            </a:spcAft>
            <a:buChar char="••"/>
          </a:pPr>
          <a:r>
            <a:rPr lang="en-US" sz="1800" kern="1200" dirty="0" smtClean="0"/>
            <a:t>Vocational Rehabilitation &amp; Employment</a:t>
          </a:r>
          <a:endParaRPr lang="en-US" sz="1800" b="1" kern="1200" dirty="0"/>
        </a:p>
      </dsp:txBody>
      <dsp:txXfrm>
        <a:off x="3053" y="1501451"/>
        <a:ext cx="1836338" cy="1729349"/>
      </dsp:txXfrm>
    </dsp:sp>
    <dsp:sp modelId="{8BB3D8B1-8669-4FA6-90FC-F12A612663A9}">
      <dsp:nvSpPr>
        <dsp:cNvPr id="0" name=""/>
        <dsp:cNvSpPr/>
      </dsp:nvSpPr>
      <dsp:spPr>
        <a:xfrm>
          <a:off x="2096479" y="847966"/>
          <a:ext cx="1836338" cy="6534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Helping improve lives</a:t>
          </a:r>
          <a:endParaRPr lang="en-US" sz="1800" kern="1200" dirty="0"/>
        </a:p>
      </dsp:txBody>
      <dsp:txXfrm>
        <a:off x="2096479" y="847966"/>
        <a:ext cx="1836338" cy="653484"/>
      </dsp:txXfrm>
    </dsp:sp>
    <dsp:sp modelId="{E98E27D1-5C32-4ACA-A4B8-76AB180BAF72}">
      <dsp:nvSpPr>
        <dsp:cNvPr id="0" name=""/>
        <dsp:cNvSpPr/>
      </dsp:nvSpPr>
      <dsp:spPr>
        <a:xfrm>
          <a:off x="2096479" y="1501451"/>
          <a:ext cx="1836338" cy="17293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dirty="0" smtClean="0"/>
            <a:t>Home Loans</a:t>
          </a:r>
          <a:endParaRPr lang="en-US" sz="1800" kern="1200" dirty="0"/>
        </a:p>
        <a:p>
          <a:pPr marL="171450" lvl="1" indent="-171450" algn="l" defTabSz="800100">
            <a:lnSpc>
              <a:spcPct val="100000"/>
            </a:lnSpc>
            <a:spcBef>
              <a:spcPct val="0"/>
            </a:spcBef>
            <a:spcAft>
              <a:spcPts val="600"/>
            </a:spcAft>
            <a:buChar char="••"/>
          </a:pPr>
          <a:r>
            <a:rPr lang="en-US" sz="1800" kern="1200" dirty="0" smtClean="0"/>
            <a:t>Education</a:t>
          </a:r>
          <a:endParaRPr lang="en-US" sz="1800" kern="1200" dirty="0"/>
        </a:p>
        <a:p>
          <a:pPr marL="171450" lvl="1" indent="-171450" algn="l" defTabSz="800100">
            <a:lnSpc>
              <a:spcPct val="100000"/>
            </a:lnSpc>
            <a:spcBef>
              <a:spcPct val="0"/>
            </a:spcBef>
            <a:spcAft>
              <a:spcPts val="600"/>
            </a:spcAft>
            <a:buChar char="••"/>
          </a:pPr>
          <a:r>
            <a:rPr lang="en-US" sz="1800" kern="1200" dirty="0" smtClean="0"/>
            <a:t>Health Care</a:t>
          </a:r>
          <a:endParaRPr lang="en-US" sz="1800" kern="1200" dirty="0"/>
        </a:p>
      </dsp:txBody>
      <dsp:txXfrm>
        <a:off x="2096479" y="1501451"/>
        <a:ext cx="1836338" cy="1729349"/>
      </dsp:txXfrm>
    </dsp:sp>
    <dsp:sp modelId="{B90D56DB-2C23-4B40-A405-6243801711F9}">
      <dsp:nvSpPr>
        <dsp:cNvPr id="0" name=""/>
        <dsp:cNvSpPr/>
      </dsp:nvSpPr>
      <dsp:spPr>
        <a:xfrm>
          <a:off x="4189904" y="847966"/>
          <a:ext cx="1836338" cy="6534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Helping through tough times</a:t>
          </a:r>
          <a:endParaRPr lang="en-US" sz="1800" kern="1200" dirty="0"/>
        </a:p>
      </dsp:txBody>
      <dsp:txXfrm>
        <a:off x="4189904" y="847966"/>
        <a:ext cx="1836338" cy="653484"/>
      </dsp:txXfrm>
    </dsp:sp>
    <dsp:sp modelId="{7BAA14C8-D3DA-4773-98F2-DB444CE52155}">
      <dsp:nvSpPr>
        <dsp:cNvPr id="0" name=""/>
        <dsp:cNvSpPr/>
      </dsp:nvSpPr>
      <dsp:spPr>
        <a:xfrm>
          <a:off x="4189904" y="1450642"/>
          <a:ext cx="1836338" cy="17293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dirty="0" smtClean="0"/>
            <a:t>Pension</a:t>
          </a:r>
          <a:endParaRPr lang="en-US" sz="1800" kern="1200" dirty="0"/>
        </a:p>
        <a:p>
          <a:pPr marL="171450" lvl="1" indent="-171450" algn="l" defTabSz="800100">
            <a:lnSpc>
              <a:spcPct val="100000"/>
            </a:lnSpc>
            <a:spcBef>
              <a:spcPct val="0"/>
            </a:spcBef>
            <a:spcAft>
              <a:spcPts val="600"/>
            </a:spcAft>
            <a:buChar char="••"/>
          </a:pPr>
          <a:r>
            <a:rPr lang="en-US" sz="1800" kern="1200" dirty="0" smtClean="0"/>
            <a:t>Veterans Retraining Assistance Program</a:t>
          </a:r>
          <a:endParaRPr lang="en-US" sz="1800" kern="1200" dirty="0"/>
        </a:p>
      </dsp:txBody>
      <dsp:txXfrm>
        <a:off x="4189904" y="1450642"/>
        <a:ext cx="1836338" cy="1729349"/>
      </dsp:txXfrm>
    </dsp:sp>
    <dsp:sp modelId="{89970652-CDE9-4B65-99A3-FE95E1AAEC7E}">
      <dsp:nvSpPr>
        <dsp:cNvPr id="0" name=""/>
        <dsp:cNvSpPr/>
      </dsp:nvSpPr>
      <dsp:spPr>
        <a:xfrm>
          <a:off x="6286378" y="847966"/>
          <a:ext cx="1836338" cy="65348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kern="1200" dirty="0" smtClean="0"/>
            <a:t>Helping families</a:t>
          </a:r>
          <a:endParaRPr lang="en-US" sz="1800" kern="1200" dirty="0"/>
        </a:p>
      </dsp:txBody>
      <dsp:txXfrm>
        <a:off x="6286378" y="847966"/>
        <a:ext cx="1836338" cy="653484"/>
      </dsp:txXfrm>
    </dsp:sp>
    <dsp:sp modelId="{56C10952-EAC7-419C-B062-2BFA69345C13}">
      <dsp:nvSpPr>
        <dsp:cNvPr id="0" name=""/>
        <dsp:cNvSpPr/>
      </dsp:nvSpPr>
      <dsp:spPr>
        <a:xfrm>
          <a:off x="6283330" y="1501451"/>
          <a:ext cx="1836338" cy="17293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dirty="0" smtClean="0"/>
            <a:t>Dependents &amp; Survivors</a:t>
          </a:r>
          <a:endParaRPr lang="en-US" sz="1800" kern="1200" dirty="0"/>
        </a:p>
        <a:p>
          <a:pPr marL="171450" lvl="1" indent="-171450" algn="l" defTabSz="800100">
            <a:lnSpc>
              <a:spcPct val="100000"/>
            </a:lnSpc>
            <a:spcBef>
              <a:spcPct val="0"/>
            </a:spcBef>
            <a:spcAft>
              <a:spcPts val="600"/>
            </a:spcAft>
            <a:buChar char="••"/>
          </a:pPr>
          <a:r>
            <a:rPr lang="en-US" sz="1800" kern="1200" dirty="0" smtClean="0"/>
            <a:t>Insurance</a:t>
          </a:r>
          <a:endParaRPr lang="en-US" sz="1800" kern="1200" dirty="0"/>
        </a:p>
        <a:p>
          <a:pPr marL="171450" lvl="1" indent="-171450" algn="l" defTabSz="800100">
            <a:lnSpc>
              <a:spcPct val="100000"/>
            </a:lnSpc>
            <a:spcBef>
              <a:spcPct val="0"/>
            </a:spcBef>
            <a:spcAft>
              <a:spcPts val="600"/>
            </a:spcAft>
            <a:buChar char="••"/>
          </a:pPr>
          <a:r>
            <a:rPr lang="en-US" sz="1800" kern="1200" dirty="0" smtClean="0"/>
            <a:t>Burial</a:t>
          </a:r>
          <a:endParaRPr lang="en-US" sz="1800" kern="1200" dirty="0"/>
        </a:p>
      </dsp:txBody>
      <dsp:txXfrm>
        <a:off x="6283330" y="1501451"/>
        <a:ext cx="1836338" cy="172934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4029282" cy="35076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8195" name="Rectangle 3"/>
          <p:cNvSpPr>
            <a:spLocks noGrp="1" noChangeArrowheads="1"/>
          </p:cNvSpPr>
          <p:nvPr>
            <p:ph type="dt" sz="quarter" idx="1"/>
          </p:nvPr>
        </p:nvSpPr>
        <p:spPr bwMode="auto">
          <a:xfrm>
            <a:off x="5267119" y="0"/>
            <a:ext cx="4029282" cy="35076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1" y="6659641"/>
            <a:ext cx="4029282" cy="350759"/>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8197" name="Rectangle 5"/>
          <p:cNvSpPr>
            <a:spLocks noGrp="1" noChangeArrowheads="1"/>
          </p:cNvSpPr>
          <p:nvPr>
            <p:ph type="sldNum" sz="quarter" idx="3"/>
          </p:nvPr>
        </p:nvSpPr>
        <p:spPr bwMode="auto">
          <a:xfrm>
            <a:off x="5267119" y="6659641"/>
            <a:ext cx="4029282" cy="350759"/>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itchFamily="18" charset="0"/>
              </a:defRPr>
            </a:lvl1pPr>
          </a:lstStyle>
          <a:p>
            <a:pPr>
              <a:defRPr/>
            </a:pPr>
            <a:fld id="{169ED85F-A0A3-4B97-BB63-949E1ADF645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4029282" cy="35076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24579" name="Rectangle 3"/>
          <p:cNvSpPr>
            <a:spLocks noGrp="1" noChangeArrowheads="1"/>
          </p:cNvSpPr>
          <p:nvPr>
            <p:ph type="dt" idx="1"/>
          </p:nvPr>
        </p:nvSpPr>
        <p:spPr bwMode="auto">
          <a:xfrm>
            <a:off x="5267119" y="0"/>
            <a:ext cx="4029282" cy="35076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9114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1239942" y="3330419"/>
            <a:ext cx="6816518" cy="3154441"/>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24582" name="Rectangle 6"/>
          <p:cNvSpPr>
            <a:spLocks noGrp="1" noChangeArrowheads="1"/>
          </p:cNvSpPr>
          <p:nvPr>
            <p:ph type="ftr" sz="quarter" idx="4"/>
          </p:nvPr>
        </p:nvSpPr>
        <p:spPr bwMode="auto">
          <a:xfrm>
            <a:off x="1" y="6659641"/>
            <a:ext cx="4029282" cy="350759"/>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24583" name="Rectangle 7"/>
          <p:cNvSpPr>
            <a:spLocks noGrp="1" noChangeArrowheads="1"/>
          </p:cNvSpPr>
          <p:nvPr>
            <p:ph type="sldNum" sz="quarter" idx="5"/>
          </p:nvPr>
        </p:nvSpPr>
        <p:spPr bwMode="auto">
          <a:xfrm>
            <a:off x="5267119" y="6659641"/>
            <a:ext cx="4029282" cy="350759"/>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D7E6A2F0-D1D7-4B8F-94B8-213203ED1C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a:spcBef>
                <a:spcPct val="0"/>
              </a:spcBef>
            </a:pPr>
            <a:endParaRPr lang="en-US" sz="3200" smtClean="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135B01F1-9440-45D4-B033-6CDB01E2A995}" type="slidenum">
              <a:rPr lang="en-US" sz="1200">
                <a:solidFill>
                  <a:prstClr val="black"/>
                </a:solidFill>
                <a:latin typeface="+mn-lt"/>
              </a:rPr>
              <a:pPr algn="r" defTabSz="457200" eaLnBrk="1" fontAlgn="auto" hangingPunct="1">
                <a:spcBef>
                  <a:spcPts val="0"/>
                </a:spcBef>
                <a:spcAft>
                  <a:spcPts val="0"/>
                </a:spcAft>
                <a:defRPr/>
              </a:pPr>
              <a:t>10</a:t>
            </a:fld>
            <a:endParaRPr lang="en-US" sz="1200" dirty="0">
              <a:solidFill>
                <a:prstClr val="black"/>
              </a:solidFill>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F6A23971-E83A-42E5-9BF8-7E8387FB1C41}" type="slidenum">
              <a:rPr lang="en-US" sz="1200">
                <a:solidFill>
                  <a:prstClr val="black"/>
                </a:solidFill>
                <a:latin typeface="+mn-lt"/>
              </a:rPr>
              <a:pPr algn="r" defTabSz="457200" eaLnBrk="1" fontAlgn="auto" hangingPunct="1">
                <a:spcBef>
                  <a:spcPts val="0"/>
                </a:spcBef>
                <a:spcAft>
                  <a:spcPts val="0"/>
                </a:spcAft>
                <a:defRPr/>
              </a:pPr>
              <a:t>11</a:t>
            </a:fld>
            <a:endParaRPr lang="en-US" sz="1200" dirty="0">
              <a:solidFill>
                <a:prstClr val="black"/>
              </a:solidFill>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xfrm>
            <a:off x="928378" y="3329222"/>
            <a:ext cx="7439646" cy="3154440"/>
          </a:xfrm>
          <a:noFill/>
          <a:ln/>
        </p:spPr>
        <p:txBody>
          <a:bodyPr lIns="92646" tIns="46322" rIns="92646" bIns="46322"/>
          <a:lstStyle/>
          <a:p>
            <a:pPr defTabSz="457200">
              <a:buFont typeface="Calibri" pitchFamily="34" charset="0"/>
              <a:buNone/>
            </a:pPr>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7012F681-EA0C-4212-9D2D-BA07589E1B1A}" type="slidenum">
              <a:rPr lang="en-US" sz="1200">
                <a:solidFill>
                  <a:prstClr val="black"/>
                </a:solidFill>
                <a:latin typeface="+mn-lt"/>
              </a:rPr>
              <a:pPr algn="r" defTabSz="457200" eaLnBrk="1" fontAlgn="auto" hangingPunct="1">
                <a:spcBef>
                  <a:spcPts val="0"/>
                </a:spcBef>
                <a:spcAft>
                  <a:spcPts val="0"/>
                </a:spcAft>
                <a:defRPr/>
              </a:pPr>
              <a:t>12</a:t>
            </a:fld>
            <a:endParaRPr lang="en-US" sz="1200" dirty="0">
              <a:solidFill>
                <a:prstClr val="black"/>
              </a:solidFill>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E35F44F1-375F-4CB3-BDF9-1D886BC5A4C9}" type="slidenum">
              <a:rPr lang="en-US" sz="1200">
                <a:solidFill>
                  <a:prstClr val="black"/>
                </a:solidFill>
                <a:latin typeface="+mn-lt"/>
              </a:rPr>
              <a:pPr algn="r" defTabSz="457200" eaLnBrk="1" fontAlgn="auto" hangingPunct="1">
                <a:spcBef>
                  <a:spcPts val="0"/>
                </a:spcBef>
                <a:spcAft>
                  <a:spcPts val="0"/>
                </a:spcAft>
                <a:defRPr/>
              </a:pPr>
              <a:t>13</a:t>
            </a:fld>
            <a:endParaRPr lang="en-US" sz="1200" dirty="0">
              <a:solidFill>
                <a:prstClr val="black"/>
              </a:solidFill>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xfrm>
            <a:off x="928378" y="3329222"/>
            <a:ext cx="7439646" cy="3154440"/>
          </a:xfrm>
          <a:noFill/>
          <a:ln/>
        </p:spPr>
        <p:txBody>
          <a:bodyPr lIns="92646" tIns="46322" rIns="92646" bIns="46322"/>
          <a:lstStyle/>
          <a:p>
            <a:pPr defTabSz="457200">
              <a:buFont typeface="Calibri" pitchFamily="34" charset="0"/>
              <a:buNone/>
            </a:pPr>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793707B0-EEFB-47C9-B280-88AA4D4AF758}" type="slidenum">
              <a:rPr lang="en-US" sz="1200">
                <a:solidFill>
                  <a:prstClr val="black"/>
                </a:solidFill>
                <a:latin typeface="+mn-lt"/>
              </a:rPr>
              <a:pPr algn="r" defTabSz="457200" eaLnBrk="1" fontAlgn="auto" hangingPunct="1">
                <a:spcBef>
                  <a:spcPts val="0"/>
                </a:spcBef>
                <a:spcAft>
                  <a:spcPts val="0"/>
                </a:spcAft>
                <a:defRPr/>
              </a:pPr>
              <a:t>14</a:t>
            </a:fld>
            <a:endParaRPr lang="en-US" sz="1200" dirty="0">
              <a:solidFill>
                <a:prstClr val="black"/>
              </a:solidFill>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2894013" y="525463"/>
            <a:ext cx="3508375" cy="2630487"/>
          </a:xfrm>
          <a:ln/>
        </p:spPr>
      </p:sp>
      <p:sp>
        <p:nvSpPr>
          <p:cNvPr id="106499" name="Notes Placeholder 2"/>
          <p:cNvSpPr>
            <a:spLocks noGrp="1"/>
          </p:cNvSpPr>
          <p:nvPr>
            <p:ph type="body" idx="1"/>
          </p:nvPr>
        </p:nvSpPr>
        <p:spPr>
          <a:xfrm>
            <a:off x="930482" y="3330419"/>
            <a:ext cx="7435436" cy="3153243"/>
          </a:xfrm>
          <a:noFill/>
          <a:ln/>
        </p:spPr>
        <p:txBody>
          <a:bodyPr lIns="92637" tIns="46317" rIns="92637" bIns="46317"/>
          <a:lstStyle/>
          <a:p>
            <a:pPr defTabSz="457200"/>
            <a:endParaRPr lang="en-US" smtClean="0">
              <a:solidFill>
                <a:srgbClr val="000000"/>
              </a:solidFill>
              <a:ea typeface="MS PGothic" pitchFamily="34" charset="-128"/>
              <a:cs typeface="Calibri" pitchFamily="34" charset="0"/>
            </a:endParaRPr>
          </a:p>
        </p:txBody>
      </p:sp>
      <p:sp>
        <p:nvSpPr>
          <p:cNvPr id="106500" name="Slide Number Placeholder 3"/>
          <p:cNvSpPr txBox="1">
            <a:spLocks noGrp="1"/>
          </p:cNvSpPr>
          <p:nvPr/>
        </p:nvSpPr>
        <p:spPr bwMode="auto">
          <a:xfrm>
            <a:off x="5265014" y="6659641"/>
            <a:ext cx="4029282" cy="349562"/>
          </a:xfrm>
          <a:prstGeom prst="rect">
            <a:avLst/>
          </a:prstGeom>
          <a:noFill/>
          <a:ln w="9525">
            <a:noFill/>
            <a:miter lim="800000"/>
            <a:headEnd/>
            <a:tailEnd/>
          </a:ln>
        </p:spPr>
        <p:txBody>
          <a:bodyPr lIns="92637" tIns="46317" rIns="92637" bIns="46317" anchor="b"/>
          <a:lstStyle/>
          <a:p>
            <a:pPr algn="r" defTabSz="441325" eaLnBrk="1" hangingPunct="1"/>
            <a:fld id="{2D7A1D68-E244-4993-BD3D-A12CC162BF07}" type="slidenum">
              <a:rPr lang="en-US" sz="1200">
                <a:latin typeface="Calibri" pitchFamily="34" charset="0"/>
              </a:rPr>
              <a:pPr algn="r" defTabSz="441325" eaLnBrk="1" hangingPunct="1"/>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xfrm>
            <a:off x="928378" y="3329222"/>
            <a:ext cx="7439646" cy="3154440"/>
          </a:xfrm>
          <a:noFill/>
          <a:ln/>
        </p:spPr>
        <p:txBody>
          <a:bodyPr lIns="92646" tIns="46322" rIns="92646" bIns="46322"/>
          <a:lstStyle/>
          <a:p>
            <a:pPr defTabSz="457200">
              <a:buFontTx/>
              <a:buChar char="-"/>
            </a:pPr>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6911FD48-83F4-4421-92A5-A8A967ECD300}" type="slidenum">
              <a:rPr lang="en-US" sz="1200">
                <a:solidFill>
                  <a:prstClr val="black"/>
                </a:solidFill>
                <a:latin typeface="+mn-lt"/>
              </a:rPr>
              <a:pPr algn="r" defTabSz="457200" eaLnBrk="1" fontAlgn="auto" hangingPunct="1">
                <a:spcBef>
                  <a:spcPts val="0"/>
                </a:spcBef>
                <a:spcAft>
                  <a:spcPts val="0"/>
                </a:spcAft>
                <a:defRPr/>
              </a:pPr>
              <a:t>16</a:t>
            </a:fld>
            <a:endParaRPr lang="en-US" sz="1200" dirty="0">
              <a:solidFill>
                <a:prstClr val="black"/>
              </a:solidFill>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xfrm>
            <a:off x="928378" y="3329222"/>
            <a:ext cx="7439646" cy="3154440"/>
          </a:xfrm>
          <a:noFill/>
          <a:ln/>
        </p:spPr>
        <p:txBody>
          <a:bodyPr lIns="92646" tIns="46322" rIns="92646" bIns="46322"/>
          <a:lstStyle/>
          <a:p>
            <a:pPr defTabSz="457200">
              <a:buFontTx/>
              <a:buChar char="-"/>
            </a:pPr>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68794DF3-C483-47F0-9A7A-7AB6FF54DE15}" type="slidenum">
              <a:rPr lang="en-US" sz="1200">
                <a:latin typeface="+mn-lt"/>
              </a:rPr>
              <a:pPr algn="r" defTabSz="457200" eaLnBrk="1" fontAlgn="auto" hangingPunct="1">
                <a:spcBef>
                  <a:spcPts val="0"/>
                </a:spcBef>
                <a:spcAft>
                  <a:spcPts val="0"/>
                </a:spcAft>
                <a:defRPr/>
              </a:pPr>
              <a:t>17</a:t>
            </a:fld>
            <a:endParaRPr 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xfrm>
            <a:off x="928378" y="3329222"/>
            <a:ext cx="7439646" cy="3154440"/>
          </a:xfrm>
          <a:noFill/>
          <a:ln/>
        </p:spPr>
        <p:txBody>
          <a:bodyPr lIns="92646" tIns="46322" rIns="92646" bIns="46322"/>
          <a:lstStyle/>
          <a:p>
            <a:pPr defTabSz="457200">
              <a:buFontTx/>
              <a:buChar char="-"/>
            </a:pPr>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5DCF8CA4-C78B-4703-9032-FCD7040D664E}" type="slidenum">
              <a:rPr lang="en-US" sz="1200">
                <a:latin typeface="+mn-lt"/>
              </a:rPr>
              <a:pPr algn="r" defTabSz="457200" eaLnBrk="1" fontAlgn="auto" hangingPunct="1">
                <a:spcBef>
                  <a:spcPts val="0"/>
                </a:spcBef>
                <a:spcAft>
                  <a:spcPts val="0"/>
                </a:spcAft>
                <a:defRPr/>
              </a:pPr>
              <a:t>18</a:t>
            </a:fld>
            <a:endParaRPr lang="en-US" sz="120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xfrm>
            <a:off x="928378" y="3329222"/>
            <a:ext cx="7439646" cy="3154440"/>
          </a:xfrm>
          <a:noFill/>
          <a:ln/>
        </p:spPr>
        <p:txBody>
          <a:bodyPr lIns="92646" tIns="46322" rIns="92646" bIns="46322"/>
          <a:lstStyle/>
          <a:p>
            <a:pPr marL="171450" indent="-171450" defTabSz="457200">
              <a:buFontTx/>
              <a:buChar char="-"/>
            </a:pPr>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0ACC0834-BFAD-40A9-A445-DC976D52C1FD}" type="slidenum">
              <a:rPr lang="en-US" sz="1200">
                <a:solidFill>
                  <a:prstClr val="black"/>
                </a:solidFill>
                <a:latin typeface="+mn-lt"/>
              </a:rPr>
              <a:pPr algn="r" defTabSz="457200" eaLnBrk="1" fontAlgn="auto" hangingPunct="1">
                <a:spcBef>
                  <a:spcPts val="0"/>
                </a:spcBef>
                <a:spcAft>
                  <a:spcPts val="0"/>
                </a:spcAft>
                <a:defRPr/>
              </a:pPr>
              <a:t>19</a:t>
            </a:fld>
            <a:endParaRPr lang="en-US" sz="1200" dirty="0">
              <a:solidFill>
                <a:prstClr val="black"/>
              </a:solidFill>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58DE7C7F-3F7C-4AE1-BAD2-F85E3BD26D99}" type="slidenum">
              <a:rPr lang="en-US" sz="1200">
                <a:solidFill>
                  <a:prstClr val="black"/>
                </a:solidFill>
                <a:latin typeface="+mn-lt"/>
              </a:rPr>
              <a:pPr algn="r" defTabSz="457200" eaLnBrk="1" fontAlgn="auto" hangingPunct="1">
                <a:spcBef>
                  <a:spcPts val="0"/>
                </a:spcBef>
                <a:spcAft>
                  <a:spcPts val="0"/>
                </a:spcAft>
                <a:defRPr/>
              </a:pPr>
              <a:t>2</a:t>
            </a:fld>
            <a:endParaRPr lang="en-US" sz="1200" dirty="0">
              <a:solidFill>
                <a:prstClr val="black"/>
              </a:solidFill>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lIns="93167" tIns="46584" rIns="93167" bIns="46584"/>
          <a:lstStyle/>
          <a:p>
            <a:endParaRPr lang="en-US" dirty="0" smtClean="0"/>
          </a:p>
        </p:txBody>
      </p:sp>
      <p:sp>
        <p:nvSpPr>
          <p:cNvPr id="111620" name="Slide Number Placeholder 3"/>
          <p:cNvSpPr txBox="1">
            <a:spLocks noGrp="1"/>
          </p:cNvSpPr>
          <p:nvPr/>
        </p:nvSpPr>
        <p:spPr bwMode="auto">
          <a:xfrm>
            <a:off x="5267119" y="6659641"/>
            <a:ext cx="4029282" cy="350759"/>
          </a:xfrm>
          <a:prstGeom prst="rect">
            <a:avLst/>
          </a:prstGeom>
          <a:noFill/>
          <a:ln w="9525">
            <a:noFill/>
            <a:miter lim="800000"/>
            <a:headEnd/>
            <a:tailEnd/>
          </a:ln>
        </p:spPr>
        <p:txBody>
          <a:bodyPr lIns="93167" tIns="46584" rIns="93167" bIns="46584" anchor="b"/>
          <a:lstStyle/>
          <a:p>
            <a:pPr algn="r" defTabSz="930275"/>
            <a:fld id="{583EAE84-D6A2-4D10-8DCC-A9DDC6C5AE27}" type="slidenum">
              <a:rPr lang="en-US" sz="1200"/>
              <a:pPr algn="r" defTabSz="930275"/>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xfrm>
            <a:off x="928378" y="3329222"/>
            <a:ext cx="7439646" cy="3154440"/>
          </a:xfrm>
          <a:noFill/>
          <a:ln/>
        </p:spPr>
        <p:txBody>
          <a:bodyPr lIns="92646" tIns="46322" rIns="92646" bIns="46322"/>
          <a:lstStyle/>
          <a:p>
            <a:pPr marL="171450" indent="-171450" defTabSz="457200">
              <a:buFontTx/>
              <a:buChar char="-"/>
            </a:pPr>
            <a:endParaRPr lang="en-US" b="1" dirty="0" smtClean="0">
              <a:solidFill>
                <a:srgbClr val="FF0000"/>
              </a:solidFill>
            </a:endParaRPr>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41DAB034-3B38-4C25-BD19-69144BD91121}" type="slidenum">
              <a:rPr lang="en-US" sz="1200">
                <a:solidFill>
                  <a:prstClr val="black"/>
                </a:solidFill>
                <a:latin typeface="+mn-lt"/>
              </a:rPr>
              <a:pPr algn="r" defTabSz="457200" eaLnBrk="1" fontAlgn="auto" hangingPunct="1">
                <a:spcBef>
                  <a:spcPts val="0"/>
                </a:spcBef>
                <a:spcAft>
                  <a:spcPts val="0"/>
                </a:spcAft>
                <a:defRPr/>
              </a:pPr>
              <a:t>21</a:t>
            </a:fld>
            <a:endParaRPr lang="en-US" sz="1200">
              <a:solidFill>
                <a:prstClr val="black"/>
              </a:solidFill>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00C83B57-C605-445A-A95E-4ADDBE67B792}"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E6A2F0-D1D7-4B8F-94B8-213203ED1C5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E6A2F0-D1D7-4B8F-94B8-213203ED1C58}"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E6A2F0-D1D7-4B8F-94B8-213203ED1C58}"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E6A2F0-D1D7-4B8F-94B8-213203ED1C58}"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E6A2F0-D1D7-4B8F-94B8-213203ED1C58}"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7E6A2F0-D1D7-4B8F-94B8-213203ED1C58}"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EF1B52FE-2C0C-4163-833B-3830693BADFA}"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959EC8C4-8C4D-4968-ADA7-EB4DDCC467A8}" type="slidenum">
              <a:rPr lang="en-US" sz="1200">
                <a:solidFill>
                  <a:prstClr val="black"/>
                </a:solidFill>
                <a:latin typeface="+mn-lt"/>
              </a:rPr>
              <a:pPr algn="r" defTabSz="457200" eaLnBrk="1" fontAlgn="auto" hangingPunct="1">
                <a:spcBef>
                  <a:spcPts val="0"/>
                </a:spcBef>
                <a:spcAft>
                  <a:spcPts val="0"/>
                </a:spcAft>
                <a:defRPr/>
              </a:pPr>
              <a:t>3</a:t>
            </a:fld>
            <a:endParaRPr lang="en-US" sz="1200" dirty="0">
              <a:solidFill>
                <a:prstClr val="black"/>
              </a:solidFill>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8F9F751-F903-43EC-B346-2BA20B179F1D}" type="slidenum">
              <a:rPr lang="en-US" altLang="en-US" smtClean="0">
                <a:solidFill>
                  <a:srgbClr val="000000"/>
                </a:solidFill>
              </a:rPr>
              <a:pPr/>
              <a:t>30</a:t>
            </a:fld>
            <a:endParaRPr lang="en-US" altLang="en-US" smtClean="0">
              <a:solidFill>
                <a:srgbClr val="000000"/>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a:buFontTx/>
              <a:buChar char="•"/>
            </a:pPr>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F62FDAC5-F5F8-427D-961A-43F762618E32}" type="slidenum">
              <a:rPr lang="en-US" smtClean="0">
                <a:solidFill>
                  <a:srgbClr val="000000"/>
                </a:solidFill>
              </a:rPr>
              <a:pPr/>
              <a:t>31</a:t>
            </a:fld>
            <a:endParaRPr 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latin typeface="Arial" pitchFamily="34" charset="0"/>
            </a:endParaRPr>
          </a:p>
          <a:p>
            <a:endParaRPr lang="en-US" smtClean="0"/>
          </a:p>
        </p:txBody>
      </p:sp>
      <p:sp>
        <p:nvSpPr>
          <p:cNvPr id="117764" name="Slide Number Placeholder 3"/>
          <p:cNvSpPr>
            <a:spLocks noGrp="1"/>
          </p:cNvSpPr>
          <p:nvPr>
            <p:ph type="sldNum" sz="quarter" idx="5"/>
          </p:nvPr>
        </p:nvSpPr>
        <p:spPr>
          <a:noFill/>
        </p:spPr>
        <p:txBody>
          <a:bodyPr/>
          <a:lstStyle/>
          <a:p>
            <a:fld id="{1828E46A-A8C5-48DF-8641-47A1083974C3}" type="slidenum">
              <a:rPr lang="en-US" smtClean="0">
                <a:solidFill>
                  <a:srgbClr val="000000"/>
                </a:solidFill>
              </a:rPr>
              <a:pPr/>
              <a:t>32</a:t>
            </a:fld>
            <a:endParaRPr lang="en-US"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18788" name="Slide Number Placeholder 3"/>
          <p:cNvSpPr>
            <a:spLocks noGrp="1"/>
          </p:cNvSpPr>
          <p:nvPr>
            <p:ph type="sldNum" sz="quarter" idx="5"/>
          </p:nvPr>
        </p:nvSpPr>
        <p:spPr>
          <a:noFill/>
        </p:spPr>
        <p:txBody>
          <a:bodyPr/>
          <a:lstStyle/>
          <a:p>
            <a:fld id="{2DCBC6A3-6900-4260-A699-75C7122B4E3E}" type="slidenum">
              <a:rPr lang="en-US" smtClean="0">
                <a:solidFill>
                  <a:srgbClr val="000000"/>
                </a:solidFill>
              </a:rPr>
              <a:pPr/>
              <a:t>33</a:t>
            </a:fld>
            <a:endParaRPr 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dirty="0" smtClean="0">
              <a:latin typeface="Arial" pitchFamily="34" charset="0"/>
            </a:endParaRPr>
          </a:p>
          <a:p>
            <a:endParaRPr lang="en-US" dirty="0" smtClean="0"/>
          </a:p>
        </p:txBody>
      </p:sp>
      <p:sp>
        <p:nvSpPr>
          <p:cNvPr id="119812" name="Slide Number Placeholder 3"/>
          <p:cNvSpPr>
            <a:spLocks noGrp="1"/>
          </p:cNvSpPr>
          <p:nvPr>
            <p:ph type="sldNum" sz="quarter" idx="5"/>
          </p:nvPr>
        </p:nvSpPr>
        <p:spPr>
          <a:noFill/>
        </p:spPr>
        <p:txBody>
          <a:bodyPr/>
          <a:lstStyle/>
          <a:p>
            <a:fld id="{C1068F23-B44D-4C49-825F-E78B65F799B0}" type="slidenum">
              <a:rPr lang="en-US" smtClean="0">
                <a:solidFill>
                  <a:srgbClr val="000000"/>
                </a:solidFill>
              </a:rPr>
              <a:pPr/>
              <a:t>34</a:t>
            </a:fld>
            <a:endParaRPr lang="en-US"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A1B929D3-DA1E-4734-BF56-34D9BE11CE62}" type="slidenum">
              <a:rPr lang="en-US" smtClean="0">
                <a:solidFill>
                  <a:srgbClr val="000000"/>
                </a:solidFill>
              </a:rPr>
              <a:pPr/>
              <a:t>35</a:t>
            </a:fld>
            <a:endParaRPr 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p>
        </p:txBody>
      </p:sp>
      <p:sp>
        <p:nvSpPr>
          <p:cNvPr id="121860" name="Slide Number Placeholder 3"/>
          <p:cNvSpPr>
            <a:spLocks noGrp="1"/>
          </p:cNvSpPr>
          <p:nvPr>
            <p:ph type="sldNum" sz="quarter" idx="5"/>
          </p:nvPr>
        </p:nvSpPr>
        <p:spPr>
          <a:noFill/>
        </p:spPr>
        <p:txBody>
          <a:bodyPr/>
          <a:lstStyle/>
          <a:p>
            <a:fld id="{4D9AA6E5-4123-4163-B746-14125D9DE246}" type="slidenum">
              <a:rPr lang="en-US" smtClean="0">
                <a:solidFill>
                  <a:srgbClr val="000000"/>
                </a:solidFill>
              </a:rPr>
              <a:pPr/>
              <a:t>36</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1317897E-3FD1-409A-9863-0D1E46AA7BFD}" type="slidenum">
              <a:rPr lang="en-US" sz="1200">
                <a:solidFill>
                  <a:prstClr val="black"/>
                </a:solidFill>
                <a:latin typeface="+mn-lt"/>
              </a:rPr>
              <a:pPr algn="r" defTabSz="457200" eaLnBrk="1" fontAlgn="auto" hangingPunct="1">
                <a:spcBef>
                  <a:spcPts val="0"/>
                </a:spcBef>
                <a:spcAft>
                  <a:spcPts val="0"/>
                </a:spcAft>
                <a:defRPr/>
              </a:pPr>
              <a:t>4</a:t>
            </a:fld>
            <a:endParaRPr lang="en-US" sz="1200" dirty="0">
              <a:solidFill>
                <a:prstClr val="black"/>
              </a:solidFill>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64235457-5795-4992-92E0-B6E9E4C03DAE}" type="slidenum">
              <a:rPr lang="en-US" sz="1200">
                <a:solidFill>
                  <a:prstClr val="black"/>
                </a:solidFill>
                <a:latin typeface="+mn-lt"/>
              </a:rPr>
              <a:pPr algn="r" defTabSz="457200" eaLnBrk="1" fontAlgn="auto" hangingPunct="1">
                <a:spcBef>
                  <a:spcPts val="0"/>
                </a:spcBef>
                <a:spcAft>
                  <a:spcPts val="0"/>
                </a:spcAft>
                <a:defRPr/>
              </a:pPr>
              <a:t>5</a:t>
            </a:fld>
            <a:endParaRPr lang="en-US" sz="1200" dirty="0">
              <a:solidFill>
                <a:prstClr val="black"/>
              </a:solidFill>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xfrm>
            <a:off x="928378" y="3329222"/>
            <a:ext cx="7439646" cy="3154440"/>
          </a:xfrm>
          <a:noFill/>
          <a:ln/>
        </p:spPr>
        <p:txBody>
          <a:bodyPr lIns="92646" tIns="46322" rIns="92646" bIns="46322"/>
          <a:lstStyle/>
          <a:p>
            <a:pPr defTabSz="457200">
              <a:buFontTx/>
              <a:buChar char="-"/>
            </a:pPr>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1B563D43-7220-4272-AA12-235BB977D4BA}" type="slidenum">
              <a:rPr lang="en-US" sz="1200">
                <a:solidFill>
                  <a:prstClr val="black"/>
                </a:solidFill>
                <a:latin typeface="+mn-lt"/>
              </a:rPr>
              <a:pPr algn="r" defTabSz="457200" eaLnBrk="1" fontAlgn="auto" hangingPunct="1">
                <a:spcBef>
                  <a:spcPts val="0"/>
                </a:spcBef>
                <a:spcAft>
                  <a:spcPts val="0"/>
                </a:spcAft>
                <a:defRPr/>
              </a:pPr>
              <a:t>6</a:t>
            </a:fld>
            <a:endParaRPr lang="en-US" sz="1200" dirty="0">
              <a:solidFill>
                <a:prstClr val="black"/>
              </a:solidFill>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37AF3C00-6528-4C28-B25C-822D47CAA11E}" type="slidenum">
              <a:rPr lang="en-US" sz="1200">
                <a:solidFill>
                  <a:prstClr val="black"/>
                </a:solidFill>
                <a:latin typeface="+mn-lt"/>
              </a:rPr>
              <a:pPr algn="r" defTabSz="457200" eaLnBrk="1" fontAlgn="auto" hangingPunct="1">
                <a:spcBef>
                  <a:spcPts val="0"/>
                </a:spcBef>
                <a:spcAft>
                  <a:spcPts val="0"/>
                </a:spcAft>
                <a:defRPr/>
              </a:pPr>
              <a:t>7</a:t>
            </a:fld>
            <a:endParaRPr lang="en-US" sz="1200" dirty="0">
              <a:solidFill>
                <a:prstClr val="black"/>
              </a:solidFill>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xfrm>
            <a:off x="928378" y="3329222"/>
            <a:ext cx="7439646" cy="3154440"/>
          </a:xfrm>
          <a:noFill/>
          <a:ln/>
        </p:spPr>
        <p:txBody>
          <a:bodyPr lIns="92646" tIns="46322" rIns="92646" bIns="46322"/>
          <a:lstStyle/>
          <a:p>
            <a:pPr defTabSz="457200">
              <a:buFontTx/>
              <a:buChar char="-"/>
            </a:pPr>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FAEAC822-487B-4A56-931D-8921E9B0F1D8}" type="slidenum">
              <a:rPr lang="en-US" sz="1200">
                <a:solidFill>
                  <a:prstClr val="black"/>
                </a:solidFill>
                <a:latin typeface="+mn-lt"/>
              </a:rPr>
              <a:pPr algn="r" defTabSz="457200" eaLnBrk="1" fontAlgn="auto" hangingPunct="1">
                <a:spcBef>
                  <a:spcPts val="0"/>
                </a:spcBef>
                <a:spcAft>
                  <a:spcPts val="0"/>
                </a:spcAft>
                <a:defRPr/>
              </a:pPr>
              <a:t>8</a:t>
            </a:fld>
            <a:endParaRPr lang="en-US" sz="1200" dirty="0">
              <a:solidFill>
                <a:prstClr val="black"/>
              </a:solidFill>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xfrm>
            <a:off x="928378" y="3329222"/>
            <a:ext cx="7439646" cy="3154440"/>
          </a:xfrm>
          <a:noFill/>
          <a:ln/>
        </p:spPr>
        <p:txBody>
          <a:bodyPr lIns="92646" tIns="46322" rIns="92646" bIns="46322"/>
          <a:lstStyle/>
          <a:p>
            <a:pPr defTabSz="457200"/>
            <a:endParaRPr lang="en-US" smtClean="0"/>
          </a:p>
        </p:txBody>
      </p:sp>
      <p:sp>
        <p:nvSpPr>
          <p:cNvPr id="4" name="Slide Number Placeholder 3"/>
          <p:cNvSpPr txBox="1">
            <a:spLocks noGrp="1"/>
          </p:cNvSpPr>
          <p:nvPr/>
        </p:nvSpPr>
        <p:spPr bwMode="auto">
          <a:xfrm>
            <a:off x="5267118" y="6658443"/>
            <a:ext cx="4027178" cy="350760"/>
          </a:xfrm>
          <a:prstGeom prst="rect">
            <a:avLst/>
          </a:prstGeom>
          <a:noFill/>
          <a:ln w="9525">
            <a:noFill/>
            <a:miter lim="800000"/>
            <a:headEnd/>
            <a:tailEnd/>
          </a:ln>
        </p:spPr>
        <p:txBody>
          <a:bodyPr lIns="92646" tIns="46322" rIns="92646" bIns="46322" anchor="b"/>
          <a:lstStyle/>
          <a:p>
            <a:pPr algn="r" defTabSz="457200" eaLnBrk="1" fontAlgn="auto" hangingPunct="1">
              <a:spcBef>
                <a:spcPts val="0"/>
              </a:spcBef>
              <a:spcAft>
                <a:spcPts val="0"/>
              </a:spcAft>
              <a:defRPr/>
            </a:pPr>
            <a:fld id="{3990EA0E-BC6D-4B67-800F-3470502E8599}" type="slidenum">
              <a:rPr lang="en-US" sz="1200">
                <a:solidFill>
                  <a:prstClr val="black"/>
                </a:solidFill>
                <a:latin typeface="+mn-lt"/>
              </a:rPr>
              <a:pPr algn="r" defTabSz="457200" eaLnBrk="1" fontAlgn="auto" hangingPunct="1">
                <a:spcBef>
                  <a:spcPts val="0"/>
                </a:spcBef>
                <a:spcAft>
                  <a:spcPts val="0"/>
                </a:spcAft>
                <a:defRPr/>
              </a:pPr>
              <a:t>9</a:t>
            </a:fld>
            <a:endParaRPr lang="en-US" sz="1200" dirty="0">
              <a:solidFill>
                <a:prstClr val="black"/>
              </a:solidFill>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3.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49438"/>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2"/>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1600200" cy="6858000"/>
          </a:xfrm>
          <a:prstGeom prst="rect">
            <a:avLst/>
          </a:prstGeom>
          <a:solidFill>
            <a:srgbClr val="EAEAEA">
              <a:alpha val="61176"/>
            </a:srgbClr>
          </a:solidFill>
          <a:ln w="9525">
            <a:noFill/>
            <a:miter lim="800000"/>
            <a:headEnd/>
            <a:tailEnd/>
          </a:ln>
        </p:spPr>
        <p:txBody>
          <a:bodyPr wrap="none" anchor="ctr"/>
          <a:lstStyle/>
          <a:p>
            <a:pPr eaLnBrk="1" hangingPunct="1">
              <a:defRPr/>
            </a:pPr>
            <a:endParaRPr lang="en-US" sz="1800">
              <a:solidFill>
                <a:srgbClr val="FFFFFF"/>
              </a:solidFill>
              <a:latin typeface="Arial" charset="0"/>
              <a:cs typeface="Arial" charset="0"/>
            </a:endParaRPr>
          </a:p>
        </p:txBody>
      </p:sp>
      <p:pic>
        <p:nvPicPr>
          <p:cNvPr id="5" name="Picture 8"/>
          <p:cNvPicPr preferRelativeResize="0">
            <a:picLocks/>
          </p:cNvPicPr>
          <p:nvPr userDrawn="1"/>
        </p:nvPicPr>
        <p:blipFill>
          <a:blip r:embed="rId3" cstate="print">
            <a:extLst/>
          </a:blip>
          <a:stretch>
            <a:fillRect/>
          </a:stretch>
        </p:blipFill>
        <p:spPr>
          <a:xfrm>
            <a:off x="0" y="1127938"/>
            <a:ext cx="1600200" cy="1157720"/>
          </a:xfrm>
          <a:prstGeom prst="rect">
            <a:avLst/>
          </a:prstGeom>
          <a:ln>
            <a:noFill/>
          </a:ln>
          <a:effectLst>
            <a:softEdge rad="112500"/>
          </a:effectLst>
        </p:spPr>
      </p:pic>
      <p:pic>
        <p:nvPicPr>
          <p:cNvPr id="6" name="Picture 9"/>
          <p:cNvPicPr preferRelativeResize="0">
            <a:picLocks/>
          </p:cNvPicPr>
          <p:nvPr userDrawn="1"/>
        </p:nvPicPr>
        <p:blipFill>
          <a:blip r:embed="rId4" cstate="print">
            <a:extLst/>
          </a:blip>
          <a:stretch>
            <a:fillRect/>
          </a:stretch>
        </p:blipFill>
        <p:spPr>
          <a:xfrm>
            <a:off x="0" y="2293722"/>
            <a:ext cx="1600200" cy="1200150"/>
          </a:xfrm>
          <a:prstGeom prst="rect">
            <a:avLst/>
          </a:prstGeom>
          <a:ln>
            <a:noFill/>
          </a:ln>
          <a:effectLst>
            <a:softEdge rad="112500"/>
          </a:effectLst>
        </p:spPr>
      </p:pic>
      <p:pic>
        <p:nvPicPr>
          <p:cNvPr id="7" name="Picture 10"/>
          <p:cNvPicPr preferRelativeResize="0">
            <a:picLocks/>
          </p:cNvPicPr>
          <p:nvPr userDrawn="1"/>
        </p:nvPicPr>
        <p:blipFill>
          <a:blip r:embed="rId5" cstate="print">
            <a:extLst/>
          </a:blip>
          <a:stretch>
            <a:fillRect/>
          </a:stretch>
        </p:blipFill>
        <p:spPr>
          <a:xfrm>
            <a:off x="0" y="4576800"/>
            <a:ext cx="1600200" cy="2390423"/>
          </a:xfrm>
          <a:prstGeom prst="rect">
            <a:avLst/>
          </a:prstGeom>
          <a:ln>
            <a:noFill/>
          </a:ln>
          <a:effectLst>
            <a:softEdge rad="112500"/>
          </a:effectLst>
        </p:spPr>
      </p:pic>
      <p:pic>
        <p:nvPicPr>
          <p:cNvPr id="8" name="Picture 11"/>
          <p:cNvPicPr preferRelativeResize="0">
            <a:picLocks/>
          </p:cNvPicPr>
          <p:nvPr userDrawn="1"/>
        </p:nvPicPr>
        <p:blipFill>
          <a:blip r:embed="rId6" cstate="print">
            <a:extLst/>
          </a:blip>
          <a:stretch>
            <a:fillRect/>
          </a:stretch>
        </p:blipFill>
        <p:spPr>
          <a:xfrm>
            <a:off x="0" y="3501936"/>
            <a:ext cx="1600200" cy="1066800"/>
          </a:xfrm>
          <a:prstGeom prst="rect">
            <a:avLst/>
          </a:prstGeom>
          <a:ln>
            <a:noFill/>
          </a:ln>
          <a:effectLst>
            <a:softEdge rad="112500"/>
          </a:effectLst>
        </p:spPr>
      </p:pic>
      <p:pic>
        <p:nvPicPr>
          <p:cNvPr id="9" name="Picture 13"/>
          <p:cNvPicPr>
            <a:picLocks noChangeAspect="1"/>
          </p:cNvPicPr>
          <p:nvPr userDrawn="1"/>
        </p:nvPicPr>
        <p:blipFill>
          <a:blip r:embed="rId7" cstate="print">
            <a:extLst/>
          </a:blip>
          <a:stretch>
            <a:fillRect/>
          </a:stretch>
        </p:blipFill>
        <p:spPr>
          <a:xfrm>
            <a:off x="0" y="51816"/>
            <a:ext cx="1600200" cy="1068058"/>
          </a:xfrm>
          <a:prstGeom prst="rect">
            <a:avLst/>
          </a:prstGeom>
          <a:ln>
            <a:noFill/>
          </a:ln>
          <a:effectLst>
            <a:softEdge rad="112500"/>
          </a:effectLst>
        </p:spPr>
      </p:pic>
      <p:sp>
        <p:nvSpPr>
          <p:cNvPr id="2" name="Title 1"/>
          <p:cNvSpPr>
            <a:spLocks noGrp="1"/>
          </p:cNvSpPr>
          <p:nvPr>
            <p:ph type="ctrTitle"/>
          </p:nvPr>
        </p:nvSpPr>
        <p:spPr>
          <a:xfrm>
            <a:off x="2362200" y="1143000"/>
            <a:ext cx="6248400" cy="1470025"/>
          </a:xfrm>
        </p:spPr>
        <p:txBody>
          <a:bodyPr>
            <a:normAutofit/>
          </a:bodyPr>
          <a:lstStyle>
            <a:lvl1pPr>
              <a:defRPr sz="4000" b="1"/>
            </a:lvl1pPr>
          </a:lstStyle>
          <a:p>
            <a:r>
              <a:rPr lang="en-US" dirty="0" smtClean="0"/>
              <a:t>Click to edit Master title style</a:t>
            </a:r>
            <a:endParaRPr lang="en-US" dirty="0"/>
          </a:p>
        </p:txBody>
      </p:sp>
      <p:sp>
        <p:nvSpPr>
          <p:cNvPr id="3" name="Subtitle 2"/>
          <p:cNvSpPr>
            <a:spLocks noGrp="1"/>
          </p:cNvSpPr>
          <p:nvPr>
            <p:ph type="subTitle" idx="1"/>
          </p:nvPr>
        </p:nvSpPr>
        <p:spPr>
          <a:xfrm>
            <a:off x="2286000" y="3124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4"/>
          <p:cNvSpPr>
            <a:spLocks noGrp="1"/>
          </p:cNvSpPr>
          <p:nvPr>
            <p:ph type="ftr" sz="quarter" idx="10"/>
          </p:nvPr>
        </p:nvSpPr>
        <p:spPr/>
        <p:txBody>
          <a:bodyPr/>
          <a:lstStyle>
            <a:lvl1pPr eaLnBrk="0" hangingPunct="0">
              <a:defRPr>
                <a:solidFill>
                  <a:prstClr val="white">
                    <a:tint val="75000"/>
                  </a:prstClr>
                </a:solidFill>
                <a:latin typeface="Tahoma" pitchFamily="34" charset="0"/>
              </a:defRPr>
            </a:lvl1pPr>
          </a:lstStyle>
          <a:p>
            <a:pPr>
              <a:defRPr/>
            </a:pPr>
            <a:endParaRPr lang="en-US"/>
          </a:p>
        </p:txBody>
      </p:sp>
      <p:sp>
        <p:nvSpPr>
          <p:cNvPr id="11" name="Slide Number Placeholder 5"/>
          <p:cNvSpPr>
            <a:spLocks noGrp="1"/>
          </p:cNvSpPr>
          <p:nvPr>
            <p:ph type="sldNum" sz="quarter" idx="11"/>
          </p:nvPr>
        </p:nvSpPr>
        <p:spPr/>
        <p:txBody>
          <a:bodyPr/>
          <a:lstStyle>
            <a:lvl1pPr eaLnBrk="0" hangingPunct="0">
              <a:defRPr>
                <a:solidFill>
                  <a:prstClr val="white">
                    <a:tint val="75000"/>
                  </a:prstClr>
                </a:solidFill>
                <a:latin typeface="Tahoma" pitchFamily="34" charset="0"/>
              </a:defRPr>
            </a:lvl1pPr>
          </a:lstStyle>
          <a:p>
            <a:pPr>
              <a:defRPr/>
            </a:pPr>
            <a:fld id="{5E385FEF-37E4-4D6F-94D9-316F04F2D9D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476250" y="1428750"/>
            <a:ext cx="8242300" cy="61913"/>
          </a:xfrm>
          <a:prstGeom prst="rect">
            <a:avLst/>
          </a:prstGeom>
          <a:solidFill>
            <a:srgbClr val="FF0000"/>
          </a:solidFill>
          <a:ln w="9525">
            <a:noFill/>
            <a:miter lim="800000"/>
            <a:headEnd/>
            <a:tailEnd/>
          </a:ln>
        </p:spPr>
        <p:txBody>
          <a:bodyPr wrap="none" anchor="ctr"/>
          <a:lstStyle/>
          <a:p>
            <a:pPr eaLnBrk="1" hangingPunct="1">
              <a:defRPr/>
            </a:pPr>
            <a:endParaRPr lang="en-US" sz="1800">
              <a:solidFill>
                <a:srgbClr val="FFFFFF"/>
              </a:solidFill>
              <a:latin typeface="Arial" charset="0"/>
              <a:cs typeface="Arial" charset="0"/>
            </a:endParaRPr>
          </a:p>
        </p:txBody>
      </p:sp>
      <p:sp>
        <p:nvSpPr>
          <p:cNvPr id="5" name="Rectangle 9"/>
          <p:cNvSpPr>
            <a:spLocks noChangeArrowheads="1"/>
          </p:cNvSpPr>
          <p:nvPr userDrawn="1"/>
        </p:nvSpPr>
        <p:spPr bwMode="auto">
          <a:xfrm>
            <a:off x="476250" y="1492250"/>
            <a:ext cx="8242300" cy="61913"/>
          </a:xfrm>
          <a:prstGeom prst="rect">
            <a:avLst/>
          </a:prstGeom>
          <a:solidFill>
            <a:schemeClr val="tx1"/>
          </a:solidFill>
          <a:ln w="9525">
            <a:noFill/>
            <a:miter lim="800000"/>
            <a:headEnd/>
            <a:tailEnd/>
          </a:ln>
        </p:spPr>
        <p:txBody>
          <a:bodyPr wrap="none" anchor="ctr"/>
          <a:lstStyle/>
          <a:p>
            <a:pPr eaLnBrk="1" hangingPunct="1">
              <a:defRPr/>
            </a:pPr>
            <a:endParaRPr lang="en-US" sz="1800">
              <a:solidFill>
                <a:srgbClr val="FFFFFF"/>
              </a:solidFill>
              <a:latin typeface="Arial" charset="0"/>
              <a:cs typeface="Arial" charset="0"/>
            </a:endParaRPr>
          </a:p>
        </p:txBody>
      </p:sp>
      <p:sp>
        <p:nvSpPr>
          <p:cNvPr id="2" name="Title 1"/>
          <p:cNvSpPr>
            <a:spLocks noGrp="1"/>
          </p:cNvSpPr>
          <p:nvPr>
            <p:ph type="title"/>
          </p:nvPr>
        </p:nvSpPr>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eaLnBrk="0" hangingPunct="0">
              <a:defRPr>
                <a:solidFill>
                  <a:prstClr val="white">
                    <a:tint val="75000"/>
                  </a:prstClr>
                </a:solidFill>
                <a:latin typeface="Tahoma" pitchFamily="34" charset="0"/>
              </a:defRPr>
            </a:lvl1pPr>
          </a:lstStyle>
          <a:p>
            <a:pPr>
              <a:defRPr/>
            </a:pPr>
            <a:fld id="{AD397A20-F408-45DF-A8C1-DF68A80D78AE}" type="datetime1">
              <a:rPr lang="en-US" smtClean="0"/>
              <a:pPr>
                <a:defRPr/>
              </a:pPr>
              <a:t>10/29/2013</a:t>
            </a:fld>
            <a:endParaRPr lang="en-US"/>
          </a:p>
        </p:txBody>
      </p:sp>
      <p:sp>
        <p:nvSpPr>
          <p:cNvPr id="7" name="Footer Placeholder 4"/>
          <p:cNvSpPr>
            <a:spLocks noGrp="1"/>
          </p:cNvSpPr>
          <p:nvPr>
            <p:ph type="ftr" sz="quarter" idx="11"/>
          </p:nvPr>
        </p:nvSpPr>
        <p:spPr/>
        <p:txBody>
          <a:bodyPr/>
          <a:lstStyle>
            <a:lvl1pPr eaLnBrk="0" hangingPunct="0">
              <a:defRPr>
                <a:solidFill>
                  <a:prstClr val="white">
                    <a:tint val="75000"/>
                  </a:prstClr>
                </a:solidFill>
                <a:latin typeface="Tahoma" pitchFamily="34"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hangingPunct="0">
              <a:defRPr>
                <a:solidFill>
                  <a:prstClr val="white">
                    <a:tint val="75000"/>
                  </a:prstClr>
                </a:solidFill>
                <a:latin typeface="Tahoma" pitchFamily="34" charset="0"/>
              </a:defRPr>
            </a:lvl1pPr>
          </a:lstStyle>
          <a:p>
            <a:pPr>
              <a:defRPr/>
            </a:pPr>
            <a:fld id="{18F5954C-B5F2-4072-89F8-955972999F2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833A443D-67E0-4918-829B-62EF8413A7EE}" type="datetime1">
              <a:rPr lang="en-US" smtClean="0"/>
              <a:pPr>
                <a:defRPr/>
              </a:pPr>
              <a:t>10/29/2013</a:t>
            </a:fld>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CAADE9A3-53C0-4BAF-9E29-F4CCF01DBCD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D4550C01-5A41-47FE-9665-31F4E331CA90}" type="datetime1">
              <a:rPr lang="en-US" smtClean="0"/>
              <a:pPr>
                <a:defRPr/>
              </a:pPr>
              <a:t>10/29/2013</a:t>
            </a:fld>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6209389C-D843-4D44-8168-799B17BC5C9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B1B353BB-2EA8-4AFB-89EE-E582ED7EF52B}" type="datetime1">
              <a:rPr lang="en-US" smtClean="0"/>
              <a:pPr>
                <a:defRPr/>
              </a:pPr>
              <a:t>10/29/2013</a:t>
            </a:fld>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8236A55F-8378-4C94-86C3-42A20F580B9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DDD599A7-4612-41EB-9AF7-E852023D3B9C}" type="datetime1">
              <a:rPr lang="en-US" smtClean="0"/>
              <a:pPr>
                <a:defRPr/>
              </a:pPr>
              <a:t>10/29/2013</a:t>
            </a:fld>
            <a:endParaRPr lang="en-US"/>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F9B18AB7-7A47-4B19-9448-B5A98245FF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07A731B5-7EBE-4D29-8313-21A82C321091}" type="datetime1">
              <a:rPr lang="en-US" smtClean="0"/>
              <a:pPr>
                <a:defRPr/>
              </a:pPr>
              <a:t>10/29/2013</a:t>
            </a:fld>
            <a:endParaRPr lang="en-US"/>
          </a:p>
        </p:txBody>
      </p:sp>
      <p:sp>
        <p:nvSpPr>
          <p:cNvPr id="8"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8FBDAF0E-799D-4C9D-B125-B74576CEDC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22E54E14-0A25-4C1D-A20F-AFC712567A12}" type="datetime1">
              <a:rPr lang="en-US" smtClean="0"/>
              <a:pPr>
                <a:defRPr/>
              </a:pPr>
              <a:t>10/29/2013</a:t>
            </a:fld>
            <a:endParaRPr lang="en-US"/>
          </a:p>
        </p:txBody>
      </p:sp>
      <p:sp>
        <p:nvSpPr>
          <p:cNvPr id="4"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20014899-441D-4215-8AD8-EC57CF7599D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CE44D12E-E7B0-4BAF-862A-6D1A3AC6AB3E}" type="datetime1">
              <a:rPr lang="en-US" smtClean="0"/>
              <a:pPr>
                <a:defRPr/>
              </a:pPr>
              <a:t>10/29/2013</a:t>
            </a:fld>
            <a:endParaRPr lang="en-US"/>
          </a:p>
        </p:txBody>
      </p:sp>
      <p:sp>
        <p:nvSpPr>
          <p:cNvPr id="3"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3BCDF52E-44B3-43AF-8245-4BC90C942A29}"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CA88D3A1-A52B-46BD-954A-A570B7869ACD}" type="datetime1">
              <a:rPr lang="en-US" smtClean="0"/>
              <a:pPr>
                <a:defRPr/>
              </a:pPr>
              <a:t>10/29/2013</a:t>
            </a:fld>
            <a:endParaRPr lang="en-US"/>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F3376AAA-C16E-48B9-B25D-2A8FD0DB0CE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4736325E-71E8-48C3-8E20-F096EB515E82}" type="datetime1">
              <a:rPr lang="en-US" smtClean="0"/>
              <a:pPr>
                <a:defRPr/>
              </a:pPr>
              <a:t>10/29/2013</a:t>
            </a:fld>
            <a:endParaRPr lang="en-US"/>
          </a:p>
        </p:txBody>
      </p:sp>
      <p:sp>
        <p:nvSpPr>
          <p:cNvPr id="6"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2882294F-9793-46C5-A893-6149C0BA36D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C8E73655-2D84-4C9E-94BE-65C3515C556B}" type="datetime1">
              <a:rPr lang="en-US" smtClean="0"/>
              <a:pPr>
                <a:defRPr/>
              </a:pPr>
              <a:t>10/29/2013</a:t>
            </a:fld>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4523C349-94E2-43E3-9E66-AF06EDF8C95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atin typeface="Tahoma" pitchFamily="34" charset="0"/>
              </a:defRPr>
            </a:lvl1pPr>
          </a:lstStyle>
          <a:p>
            <a:pPr>
              <a:defRPr/>
            </a:pPr>
            <a:fld id="{19346B57-CB10-4125-8785-F8097F77C1BD}" type="datetime1">
              <a:rPr lang="en-US" smtClean="0"/>
              <a:pPr>
                <a:defRPr/>
              </a:pPr>
              <a:t>10/29/2013</a:t>
            </a:fld>
            <a:endParaRPr lang="en-US"/>
          </a:p>
        </p:txBody>
      </p:sp>
      <p:sp>
        <p:nvSpPr>
          <p:cNvPr id="5" name="Rectangle 5"/>
          <p:cNvSpPr>
            <a:spLocks noGrp="1" noChangeArrowheads="1"/>
          </p:cNvSpPr>
          <p:nvPr>
            <p:ph type="ftr" sz="quarter" idx="11"/>
          </p:nvPr>
        </p:nvSpPr>
        <p:spPr/>
        <p:txBody>
          <a:bodyPr/>
          <a:lstStyle>
            <a:lvl1pPr eaLnBrk="0" hangingPunct="0">
              <a:defRPr>
                <a:latin typeface="Tahom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pitchFamily="34" charset="0"/>
              </a:defRPr>
            </a:lvl1pPr>
          </a:lstStyle>
          <a:p>
            <a:pPr>
              <a:defRPr/>
            </a:pPr>
            <a:fld id="{0BF1A642-B702-4E84-85E8-FBFEA11298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49438"/>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3" cstate="print"/>
          <a:srcRect/>
          <a:stretch>
            <a:fillRect/>
          </a:stretch>
        </p:blipFill>
        <p:spPr bwMode="auto">
          <a:xfrm>
            <a:off x="228600" y="2225675"/>
            <a:ext cx="8686800" cy="3686175"/>
          </a:xfrm>
          <a:prstGeom prst="rect">
            <a:avLst/>
          </a:prstGeom>
          <a:noFill/>
          <a:ln w="9525">
            <a:noFill/>
            <a:miter lim="800000"/>
            <a:headEnd/>
            <a:tailEnd/>
          </a:ln>
        </p:spPr>
      </p:pic>
      <p:pic>
        <p:nvPicPr>
          <p:cNvPr id="1027" name="Picture 1" descr="Header_02.png"/>
          <p:cNvPicPr>
            <a:picLocks noChangeAspect="1"/>
          </p:cNvPicPr>
          <p:nvPr/>
        </p:nvPicPr>
        <p:blipFill>
          <a:blip r:embed="rId14" cstate="print"/>
          <a:srcRect/>
          <a:stretch>
            <a:fillRect/>
          </a:stretch>
        </p:blipFill>
        <p:spPr bwMode="auto">
          <a:xfrm>
            <a:off x="228600" y="225425"/>
            <a:ext cx="8686800" cy="1981200"/>
          </a:xfrm>
          <a:prstGeom prst="rect">
            <a:avLst/>
          </a:prstGeom>
          <a:noFill/>
          <a:ln w="9525">
            <a:noFill/>
            <a:miter lim="800000"/>
            <a:headEnd/>
            <a:tailEnd/>
          </a:ln>
        </p:spPr>
      </p:pic>
      <p:pic>
        <p:nvPicPr>
          <p:cNvPr id="1028" name="Picture 3" descr="Circles_02.tif"/>
          <p:cNvPicPr>
            <a:picLocks noChangeAspect="1"/>
          </p:cNvPicPr>
          <p:nvPr/>
        </p:nvPicPr>
        <p:blipFill>
          <a:blip r:embed="rId15" cstate="print"/>
          <a:srcRect/>
          <a:stretch>
            <a:fillRect/>
          </a:stretch>
        </p:blipFill>
        <p:spPr bwMode="auto">
          <a:xfrm>
            <a:off x="6338888" y="1743075"/>
            <a:ext cx="2068512" cy="914400"/>
          </a:xfrm>
          <a:prstGeom prst="rect">
            <a:avLst/>
          </a:prstGeom>
          <a:noFill/>
          <a:ln w="9525">
            <a:noFill/>
            <a:miter lim="800000"/>
            <a:headEnd/>
            <a:tailEnd/>
          </a:ln>
        </p:spPr>
      </p:pic>
      <p:pic>
        <p:nvPicPr>
          <p:cNvPr id="1029" name="Picture 8" descr="VA seal lockup.png"/>
          <p:cNvPicPr>
            <a:picLocks noChangeAspect="1"/>
          </p:cNvPicPr>
          <p:nvPr/>
        </p:nvPicPr>
        <p:blipFill>
          <a:blip r:embed="rId16" cstate="print"/>
          <a:srcRect/>
          <a:stretch>
            <a:fillRect/>
          </a:stretch>
        </p:blipFill>
        <p:spPr bwMode="auto">
          <a:xfrm>
            <a:off x="6950075" y="6062663"/>
            <a:ext cx="1781175" cy="533400"/>
          </a:xfrm>
          <a:prstGeom prst="rect">
            <a:avLst/>
          </a:prstGeom>
          <a:noFill/>
          <a:ln w="9525">
            <a:noFill/>
            <a:miter lim="800000"/>
            <a:headEnd/>
            <a:tailEnd/>
          </a:ln>
        </p:spPr>
      </p:pic>
      <p:sp>
        <p:nvSpPr>
          <p:cNvPr id="11" name="TextBox 6"/>
          <p:cNvSpPr txBox="1"/>
          <p:nvPr/>
        </p:nvSpPr>
        <p:spPr>
          <a:xfrm>
            <a:off x="368300" y="6234113"/>
            <a:ext cx="4310063" cy="517525"/>
          </a:xfrm>
          <a:prstGeom prst="rect">
            <a:avLst/>
          </a:prstGeom>
          <a:noFill/>
        </p:spPr>
        <p:txBody>
          <a:bodyPr>
            <a:spAutoFit/>
          </a:bodyPr>
          <a:lstStyle/>
          <a:p>
            <a:pPr defTabSz="457200" eaLnBrk="1" hangingPunct="1">
              <a:defRPr/>
            </a:pPr>
            <a:r>
              <a:rPr lang="en-US" sz="1400">
                <a:solidFill>
                  <a:srgbClr val="A6A6A6"/>
                </a:solidFill>
                <a:latin typeface="Calibri" pitchFamily="34" charset="0"/>
              </a:rPr>
              <a:t>Benefits Assistance Service</a:t>
            </a:r>
          </a:p>
          <a:p>
            <a:pPr defTabSz="457200" eaLnBrk="1" hangingPunct="1">
              <a:defRPr/>
            </a:pPr>
            <a:endParaRPr lang="en-US" sz="1400">
              <a:solidFill>
                <a:srgbClr val="A6A6A6"/>
              </a:solidFill>
              <a:latin typeface="Calibri" pitchFamily="34" charset="0"/>
            </a:endParaRPr>
          </a:p>
        </p:txBody>
      </p:sp>
      <p:sp>
        <p:nvSpPr>
          <p:cNvPr id="1031" name="Title Placeholder 1"/>
          <p:cNvSpPr>
            <a:spLocks noGrp="1"/>
          </p:cNvSpPr>
          <p:nvPr>
            <p:ph type="title"/>
          </p:nvPr>
        </p:nvSpPr>
        <p:spPr bwMode="auto">
          <a:xfrm>
            <a:off x="457200" y="274638"/>
            <a:ext cx="8229600" cy="977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Veterans Benefits Assistance</a:t>
            </a:r>
            <a:br>
              <a:rPr lang="en-US" smtClean="0"/>
            </a:br>
            <a:r>
              <a:rPr lang="en-US" smtClean="0"/>
              <a:t>Benefits Assistance Service</a:t>
            </a:r>
          </a:p>
        </p:txBody>
      </p:sp>
      <p:sp>
        <p:nvSpPr>
          <p:cNvPr id="1032"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Connecting with those we Serve</a:t>
            </a:r>
          </a:p>
          <a:p>
            <a:pPr lvl="1"/>
            <a:r>
              <a:rPr lang="en-US" smtClean="0"/>
              <a:t>Second level</a:t>
            </a:r>
          </a:p>
          <a:p>
            <a:pPr lvl="2"/>
            <a:r>
              <a:rPr lang="en-US" smtClean="0"/>
              <a:t>Third level</a:t>
            </a:r>
          </a:p>
          <a:p>
            <a:pPr lvl="3"/>
            <a:r>
              <a:rPr lang="en-US" smtClean="0"/>
              <a:t>Fourth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defTabSz="457200" rtl="0" eaLnBrk="0" fontAlgn="base" hangingPunct="0">
        <a:spcBef>
          <a:spcPct val="0"/>
        </a:spcBef>
        <a:spcAft>
          <a:spcPct val="0"/>
        </a:spcAft>
        <a:defRPr sz="2400">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defRPr>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a:solidFill>
            <a:schemeClr val="tx1"/>
          </a:solidFill>
          <a:latin typeface="+mn-lt"/>
        </a:defRPr>
      </a:lvl2pPr>
      <a:lvl3pPr marL="1143000" indent="-228600" algn="l" defTabSz="457200" rtl="0" eaLnBrk="0" fontAlgn="base" hangingPunct="0">
        <a:spcBef>
          <a:spcPct val="20000"/>
        </a:spcBef>
        <a:spcAft>
          <a:spcPct val="0"/>
        </a:spcAft>
        <a:buFont typeface="Arial" pitchFamily="34" charset="0"/>
        <a:buChar char="•"/>
        <a:defRPr sz="1400">
          <a:solidFill>
            <a:schemeClr val="tx1"/>
          </a:solidFill>
          <a:latin typeface="+mn-lt"/>
        </a:defRPr>
      </a:lvl3pPr>
      <a:lvl4pPr marL="1600200" indent="-228600" algn="l" defTabSz="457200" rtl="0" eaLnBrk="0" fontAlgn="base" hangingPunct="0">
        <a:spcBef>
          <a:spcPct val="20000"/>
        </a:spcBef>
        <a:spcAft>
          <a:spcPct val="0"/>
        </a:spcAft>
        <a:buFont typeface="Arial" pitchFamily="34" charset="0"/>
        <a:buChar char="–"/>
        <a:defRPr sz="1200">
          <a:solidFill>
            <a:schemeClr val="tx1"/>
          </a:solidFill>
          <a:latin typeface="+mn-lt"/>
        </a:defRPr>
      </a:lvl4pPr>
      <a:lvl5pPr marL="20574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5pPr>
      <a:lvl6pPr marL="25146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6pPr>
      <a:lvl7pPr marL="29718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7pPr>
      <a:lvl8pPr marL="34290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8pPr>
      <a:lvl9pPr marL="38862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PowerPoint_Page_4.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977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Box 4"/>
          <p:cNvSpPr txBox="1"/>
          <p:nvPr/>
        </p:nvSpPr>
        <p:spPr>
          <a:xfrm>
            <a:off x="165100" y="6473825"/>
            <a:ext cx="4311650" cy="276225"/>
          </a:xfrm>
          <a:prstGeom prst="rect">
            <a:avLst/>
          </a:prstGeom>
          <a:noFill/>
        </p:spPr>
        <p:txBody>
          <a:bodyPr>
            <a:spAutoFit/>
          </a:bodyPr>
          <a:lstStyle/>
          <a:p>
            <a:pPr defTabSz="457200" eaLnBrk="1" hangingPunct="1">
              <a:defRPr/>
            </a:pPr>
            <a:r>
              <a:rPr lang="en-US" sz="1200">
                <a:solidFill>
                  <a:srgbClr val="A6A6A6"/>
                </a:solidFill>
                <a:latin typeface="Myriad Pro"/>
              </a:rPr>
              <a:t>VETERANS BENEFITS ADMINISTRATION</a:t>
            </a:r>
          </a:p>
        </p:txBody>
      </p:sp>
      <p:sp>
        <p:nvSpPr>
          <p:cNvPr id="1032" name="Text Box 8"/>
          <p:cNvSpPr txBox="1">
            <a:spLocks noChangeArrowheads="1"/>
          </p:cNvSpPr>
          <p:nvPr/>
        </p:nvSpPr>
        <p:spPr bwMode="auto">
          <a:xfrm>
            <a:off x="8267700" y="6496050"/>
            <a:ext cx="508000" cy="276225"/>
          </a:xfrm>
          <a:prstGeom prst="rect">
            <a:avLst/>
          </a:prstGeom>
          <a:noFill/>
          <a:ln w="9525">
            <a:noFill/>
            <a:miter lim="800000"/>
            <a:headEnd/>
            <a:tailEnd/>
          </a:ln>
          <a:effectLst/>
        </p:spPr>
        <p:txBody>
          <a:bodyPr>
            <a:spAutoFit/>
          </a:bodyPr>
          <a:lstStyle/>
          <a:p>
            <a:pPr algn="r" defTabSz="457200" eaLnBrk="1" hangingPunct="1">
              <a:spcBef>
                <a:spcPct val="50000"/>
              </a:spcBef>
              <a:defRPr/>
            </a:pPr>
            <a:fld id="{F7255E34-046A-4FDC-BAFD-D0E2896C5885}" type="slidenum">
              <a:rPr lang="en-US" sz="1200">
                <a:solidFill>
                  <a:srgbClr val="A6A6A6"/>
                </a:solidFill>
                <a:latin typeface="Myriad Pro"/>
              </a:rPr>
              <a:pPr algn="r" defTabSz="457200" eaLnBrk="1" hangingPunct="1">
                <a:spcBef>
                  <a:spcPct val="50000"/>
                </a:spcBef>
                <a:defRPr/>
              </a:pPr>
              <a:t>‹#›</a:t>
            </a:fld>
            <a:endParaRPr lang="en-US" sz="1200">
              <a:solidFill>
                <a:srgbClr val="A6A6A6"/>
              </a:solidFill>
              <a:latin typeface="Myriad Pro"/>
            </a:endParaRP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457200" rtl="0" eaLnBrk="0" fontAlgn="base" hangingPunct="0">
        <a:spcBef>
          <a:spcPct val="0"/>
        </a:spcBef>
        <a:spcAft>
          <a:spcPct val="0"/>
        </a:spcAft>
        <a:defRPr sz="2400">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1600">
          <a:solidFill>
            <a:schemeClr val="tx1"/>
          </a:solidFill>
          <a:latin typeface="+mn-lt"/>
        </a:defRPr>
      </a:lvl2pPr>
      <a:lvl3pPr marL="1143000" indent="-228600" algn="l" defTabSz="457200" rtl="0" eaLnBrk="0" fontAlgn="base" hangingPunct="0">
        <a:spcBef>
          <a:spcPct val="20000"/>
        </a:spcBef>
        <a:spcAft>
          <a:spcPct val="0"/>
        </a:spcAft>
        <a:buFont typeface="Arial" pitchFamily="34" charset="0"/>
        <a:buChar char="•"/>
        <a:defRPr sz="1400">
          <a:solidFill>
            <a:schemeClr val="tx1"/>
          </a:solidFill>
          <a:latin typeface="+mn-lt"/>
        </a:defRPr>
      </a:lvl3pPr>
      <a:lvl4pPr marL="1600200" indent="-228600" algn="l" defTabSz="457200" rtl="0" eaLnBrk="0" fontAlgn="base" hangingPunct="0">
        <a:spcBef>
          <a:spcPct val="20000"/>
        </a:spcBef>
        <a:spcAft>
          <a:spcPct val="0"/>
        </a:spcAft>
        <a:buFont typeface="Arial" pitchFamily="34" charset="0"/>
        <a:buChar char="–"/>
        <a:defRPr sz="1200">
          <a:solidFill>
            <a:schemeClr val="tx1"/>
          </a:solidFill>
          <a:latin typeface="+mn-lt"/>
        </a:defRPr>
      </a:lvl4pPr>
      <a:lvl5pPr marL="20574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5pPr>
      <a:lvl6pPr marL="25146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6pPr>
      <a:lvl7pPr marL="29718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7pPr>
      <a:lvl8pPr marL="34290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8pPr>
      <a:lvl9pPr marL="3886200" indent="-228600" algn="l" defTabSz="457200" rtl="0" eaLnBrk="0" fontAlgn="base" hangingPunct="0">
        <a:spcBef>
          <a:spcPct val="20000"/>
        </a:spcBef>
        <a:spcAft>
          <a:spcPct val="0"/>
        </a:spcAft>
        <a:buFont typeface="Arial" pitchFamily="34" charset="0"/>
        <a:buChar char="»"/>
        <a:defRPr sz="12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fld id="{B1A83E10-97A1-4AA2-8ECD-1B540C6247B0}" type="datetime1">
              <a:rPr lang="en-US" smtClean="0"/>
              <a:pPr>
                <a:defRPr/>
              </a:pPr>
              <a:t>10/29/2013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mn-cs"/>
              </a:defRPr>
            </a:lvl1pPr>
          </a:lstStyle>
          <a:p>
            <a:pPr>
              <a:defRPr/>
            </a:pPr>
            <a:fld id="{3C311E0C-FE06-426C-B103-626D26781B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s://www.ebenefits.va.gov/ebenefits-portal/downloads/VA_eBenefits_Ryan_Newman_1_30sec.mp3" TargetMode="External"/><Relationship Id="rId11" Type="http://schemas.openxmlformats.org/officeDocument/2006/relationships/image" Target="../media/image39.png"/><Relationship Id="rId5" Type="http://schemas.openxmlformats.org/officeDocument/2006/relationships/image" Target="../media/image35.jpeg"/><Relationship Id="rId10" Type="http://schemas.openxmlformats.org/officeDocument/2006/relationships/image" Target="../media/image38.png"/><Relationship Id="rId4" Type="http://schemas.openxmlformats.org/officeDocument/2006/relationships/hyperlink" Target="http://www.youtube.com/watch?v=e7piyLHVsOk&amp;list=UUBvOzPLmbzjtpX-Htstp2vw&amp;index=40" TargetMode="External"/><Relationship Id="rId9" Type="http://schemas.openxmlformats.org/officeDocument/2006/relationships/hyperlink" Target="http://www.youtube.com/watch?v=bb_Aoqg7pL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mailto:llison.calabro@va.gov"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hyperlink" Target="http://www.va.gov/homeles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hyperlink" Target="http://www.1010ez.med.va.gov/sec/vha/1010ez"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http://www.va.gov/homeless" TargetMode="Externa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www.cwt.va.gov/"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reeform 3"/>
          <p:cNvSpPr>
            <a:spLocks/>
          </p:cNvSpPr>
          <p:nvPr/>
        </p:nvSpPr>
        <p:spPr bwMode="auto">
          <a:xfrm>
            <a:off x="25400" y="452438"/>
            <a:ext cx="1588" cy="1587"/>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a:solidFill>
              <a:schemeClr val="tx1"/>
            </a:solidFill>
            <a:round/>
            <a:headEnd type="none" w="sm" len="sm"/>
            <a:tailEnd type="none" w="sm" len="sm"/>
          </a:ln>
        </p:spPr>
        <p:txBody>
          <a:bodyPr/>
          <a:lstStyle/>
          <a:p>
            <a:endParaRPr lang="en-US"/>
          </a:p>
        </p:txBody>
      </p:sp>
      <p:sp>
        <p:nvSpPr>
          <p:cNvPr id="31747" name="Freeform 4"/>
          <p:cNvSpPr>
            <a:spLocks/>
          </p:cNvSpPr>
          <p:nvPr/>
        </p:nvSpPr>
        <p:spPr bwMode="auto">
          <a:xfrm>
            <a:off x="25400" y="630555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noFill/>
          <a:ln w="12700" cap="rnd">
            <a:solidFill>
              <a:schemeClr val="tx1"/>
            </a:solidFill>
            <a:round/>
            <a:headEnd type="none" w="sm" len="sm"/>
            <a:tailEnd type="none" w="sm" len="sm"/>
          </a:ln>
        </p:spPr>
        <p:txBody>
          <a:bodyPr/>
          <a:lstStyle/>
          <a:p>
            <a:endParaRPr lang="en-US"/>
          </a:p>
        </p:txBody>
      </p:sp>
      <p:sp>
        <p:nvSpPr>
          <p:cNvPr id="2054" name="Rectangle 6"/>
          <p:cNvSpPr>
            <a:spLocks noChangeArrowheads="1"/>
          </p:cNvSpPr>
          <p:nvPr/>
        </p:nvSpPr>
        <p:spPr bwMode="auto">
          <a:xfrm>
            <a:off x="304800" y="0"/>
            <a:ext cx="7543800" cy="1800225"/>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eaLnBrk="1" hangingPunct="1">
              <a:defRPr/>
            </a:pPr>
            <a:endParaRPr lang="en-US" sz="3600" b="1" i="1">
              <a:solidFill>
                <a:srgbClr val="1D3275"/>
              </a:solidFill>
              <a:latin typeface="Century Schoolbook" pitchFamily="18" charset="0"/>
            </a:endParaRPr>
          </a:p>
          <a:p>
            <a:pPr eaLnBrk="1" hangingPunct="1">
              <a:defRPr/>
            </a:pPr>
            <a:r>
              <a:rPr lang="en-US" sz="3600" b="1">
                <a:solidFill>
                  <a:schemeClr val="bg1"/>
                </a:solidFill>
                <a:latin typeface="Calibri" pitchFamily="34" charset="0"/>
              </a:rPr>
              <a:t>Veterans Benefits Administration</a:t>
            </a:r>
          </a:p>
          <a:p>
            <a:pPr eaLnBrk="1" hangingPunct="1">
              <a:defRPr/>
            </a:pPr>
            <a:r>
              <a:rPr lang="en-US" sz="2000" b="1">
                <a:solidFill>
                  <a:schemeClr val="bg1"/>
                </a:solidFill>
                <a:effectLst>
                  <a:outerShdw blurRad="38100" dist="38100" dir="2700000" algn="tl">
                    <a:srgbClr val="C0C0C0"/>
                  </a:outerShdw>
                </a:effectLst>
                <a:latin typeface="Calibri" pitchFamily="34" charset="0"/>
              </a:rPr>
              <a:t>Connecting With Those We Serve</a:t>
            </a:r>
          </a:p>
          <a:p>
            <a:pPr algn="ctr" eaLnBrk="1" hangingPunct="1">
              <a:defRPr/>
            </a:pPr>
            <a:endParaRPr lang="en-US" sz="2000" b="1">
              <a:solidFill>
                <a:schemeClr val="bg1"/>
              </a:solidFill>
              <a:effectLst>
                <a:outerShdw blurRad="38100" dist="38100" dir="2700000" algn="tl">
                  <a:srgbClr val="C0C0C0"/>
                </a:outerShdw>
              </a:effectLst>
              <a:latin typeface="Calibri" pitchFamily="34" charset="0"/>
            </a:endParaRPr>
          </a:p>
        </p:txBody>
      </p:sp>
      <p:sp>
        <p:nvSpPr>
          <p:cNvPr id="2058" name="Rectangle 10"/>
          <p:cNvSpPr>
            <a:spLocks noGrp="1" noChangeArrowheads="1"/>
          </p:cNvSpPr>
          <p:nvPr>
            <p:ph type="title" idx="4294967295"/>
          </p:nvPr>
        </p:nvSpPr>
        <p:spPr>
          <a:xfrm>
            <a:off x="1295400" y="3657600"/>
            <a:ext cx="7315200" cy="1143000"/>
          </a:xfrm>
        </p:spPr>
        <p:txBody>
          <a:bodyPr lIns="92075" tIns="46038" rIns="92075" bIns="46038"/>
          <a:lstStyle/>
          <a:p>
            <a:pPr algn="ctr">
              <a:lnSpc>
                <a:spcPct val="80000"/>
              </a:lnSpc>
              <a:defRPr/>
            </a:pPr>
            <a:r>
              <a:rPr lang="en-US" sz="800" b="1" i="1" smtClean="0">
                <a:solidFill>
                  <a:srgbClr val="1D3275"/>
                </a:solidFill>
                <a:effectLst>
                  <a:outerShdw blurRad="38100" dist="38100" dir="2700000" algn="tl">
                    <a:srgbClr val="C0C0C0"/>
                  </a:outerShdw>
                </a:effectLst>
              </a:rPr>
              <a:t/>
            </a:r>
            <a:br>
              <a:rPr lang="en-US" sz="800" b="1" i="1" smtClean="0">
                <a:solidFill>
                  <a:srgbClr val="1D3275"/>
                </a:solidFill>
                <a:effectLst>
                  <a:outerShdw blurRad="38100" dist="38100" dir="2700000" algn="tl">
                    <a:srgbClr val="C0C0C0"/>
                  </a:outerShdw>
                </a:effectLst>
              </a:rPr>
            </a:br>
            <a:endParaRPr lang="en-US" sz="1600" b="1" i="1" smtClean="0">
              <a:solidFill>
                <a:srgbClr val="1F1F7D"/>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idx="4294967295"/>
          </p:nvPr>
        </p:nvSpPr>
        <p:spPr>
          <a:xfrm>
            <a:off x="1576388" y="274638"/>
            <a:ext cx="7110412" cy="977900"/>
          </a:xfrm>
        </p:spPr>
        <p:txBody>
          <a:bodyPr/>
          <a:lstStyle/>
          <a:p>
            <a:pPr eaLnBrk="1" hangingPunct="1"/>
            <a:r>
              <a:rPr lang="en-US" smtClean="0"/>
              <a:t>Additional information about the Post-9/11 GI Bill</a:t>
            </a:r>
          </a:p>
        </p:txBody>
      </p:sp>
      <p:sp>
        <p:nvSpPr>
          <p:cNvPr id="40963" name="Content Placeholder 1"/>
          <p:cNvSpPr>
            <a:spLocks noGrp="1"/>
          </p:cNvSpPr>
          <p:nvPr>
            <p:ph idx="4294967295"/>
          </p:nvPr>
        </p:nvSpPr>
        <p:spPr>
          <a:xfrm>
            <a:off x="457200" y="1935163"/>
            <a:ext cx="8153400" cy="4191000"/>
          </a:xfrm>
        </p:spPr>
        <p:txBody>
          <a:bodyPr/>
          <a:lstStyle/>
          <a:p>
            <a:pPr eaLnBrk="1" hangingPunct="1">
              <a:spcBef>
                <a:spcPts val="600"/>
              </a:spcBef>
              <a:spcAft>
                <a:spcPts val="600"/>
              </a:spcAft>
              <a:buFont typeface="Arial" pitchFamily="34" charset="0"/>
              <a:buNone/>
            </a:pPr>
            <a:r>
              <a:rPr lang="en-US" b="1" smtClean="0"/>
              <a:t>The Post-9/11 GI Bill also offers the following in some instances:</a:t>
            </a:r>
          </a:p>
          <a:p>
            <a:pPr eaLnBrk="1" hangingPunct="1">
              <a:spcBef>
                <a:spcPts val="600"/>
              </a:spcBef>
              <a:spcAft>
                <a:spcPts val="600"/>
              </a:spcAft>
            </a:pPr>
            <a:r>
              <a:rPr lang="en-US" b="1" smtClean="0"/>
              <a:t>Yellow Ribbon Program </a:t>
            </a:r>
            <a:r>
              <a:rPr lang="en-US" smtClean="0"/>
              <a:t>– provides additional financial support to individuals who attend a school where tuition and fees exceed the maximum Post-9/11 GI Bill benefit available by law</a:t>
            </a:r>
          </a:p>
          <a:p>
            <a:pPr eaLnBrk="1" hangingPunct="1">
              <a:spcBef>
                <a:spcPts val="600"/>
              </a:spcBef>
              <a:spcAft>
                <a:spcPts val="600"/>
              </a:spcAft>
            </a:pPr>
            <a:r>
              <a:rPr lang="en-US" b="1" smtClean="0"/>
              <a:t>Transfer of Education Benefits (TEB) </a:t>
            </a:r>
            <a:r>
              <a:rPr lang="en-US" smtClean="0"/>
              <a:t>-  allows Servicemembers to transfer unused benefits to their spouses or dependent children</a:t>
            </a:r>
          </a:p>
          <a:p>
            <a:pPr eaLnBrk="1" hangingPunct="1">
              <a:spcBef>
                <a:spcPts val="600"/>
              </a:spcBef>
              <a:spcAft>
                <a:spcPts val="600"/>
              </a:spcAft>
              <a:buFont typeface="Arial" pitchFamily="34" charset="0"/>
              <a:buNone/>
            </a:pPr>
            <a:endParaRPr lang="en-US" smtClean="0"/>
          </a:p>
          <a:p>
            <a:pPr eaLnBrk="1" hangingPunct="1">
              <a:spcBef>
                <a:spcPts val="600"/>
              </a:spcBef>
              <a:spcAft>
                <a:spcPts val="600"/>
              </a:spcAft>
            </a:pPr>
            <a:endParaRPr lang="en-US" smtClean="0"/>
          </a:p>
        </p:txBody>
      </p:sp>
      <p:sp>
        <p:nvSpPr>
          <p:cNvPr id="40964" name="Slide Number Placeholder 5"/>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40965" name="Picture 2"/>
          <p:cNvPicPr>
            <a:picLocks noChangeAspect="1"/>
          </p:cNvPicPr>
          <p:nvPr/>
        </p:nvPicPr>
        <p:blipFill>
          <a:blip r:embed="rId3" cstate="print"/>
          <a:srcRect/>
          <a:stretch>
            <a:fillRect/>
          </a:stretch>
        </p:blipFill>
        <p:spPr bwMode="auto">
          <a:xfrm>
            <a:off x="374650" y="338138"/>
            <a:ext cx="955675" cy="95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idx="4294967295"/>
          </p:nvPr>
        </p:nvSpPr>
        <p:spPr>
          <a:xfrm>
            <a:off x="1573213" y="274638"/>
            <a:ext cx="7113587" cy="977900"/>
          </a:xfrm>
        </p:spPr>
        <p:txBody>
          <a:bodyPr/>
          <a:lstStyle/>
          <a:p>
            <a:pPr eaLnBrk="1" hangingPunct="1"/>
            <a:r>
              <a:rPr lang="en-US" smtClean="0"/>
              <a:t>Veterans Retraining Assistance Program (VRAP)</a:t>
            </a:r>
          </a:p>
        </p:txBody>
      </p:sp>
      <p:sp>
        <p:nvSpPr>
          <p:cNvPr id="41987" name="Content Placeholder 7"/>
          <p:cNvSpPr>
            <a:spLocks noGrp="1"/>
          </p:cNvSpPr>
          <p:nvPr>
            <p:ph idx="4294967295"/>
          </p:nvPr>
        </p:nvSpPr>
        <p:spPr>
          <a:xfrm>
            <a:off x="4346575" y="1935163"/>
            <a:ext cx="4340225" cy="1571625"/>
          </a:xfrm>
        </p:spPr>
        <p:txBody>
          <a:bodyPr/>
          <a:lstStyle/>
          <a:p>
            <a:pPr marL="0" indent="0" eaLnBrk="1" hangingPunct="1">
              <a:buFont typeface="Arial" pitchFamily="34" charset="0"/>
              <a:buNone/>
            </a:pPr>
            <a:r>
              <a:rPr lang="en-US" b="1" u="sng" smtClean="0"/>
              <a:t>What is it?</a:t>
            </a:r>
            <a:endParaRPr lang="en-US" smtClean="0"/>
          </a:p>
          <a:p>
            <a:pPr marL="0" indent="0" eaLnBrk="1" hangingPunct="1">
              <a:buFont typeface="Arial" pitchFamily="34" charset="0"/>
              <a:buNone/>
            </a:pPr>
            <a:r>
              <a:rPr lang="en-US" smtClean="0"/>
              <a:t>Veterans Retraining Assistance Program (VRAP) offers up to 12 months of training assistance to unemployed Veterans. The assistance must go toward an Associate Degree, Non-College Degree, or a Certificate from a VA-approved program for a high demand occupation.</a:t>
            </a:r>
          </a:p>
        </p:txBody>
      </p:sp>
      <p:sp>
        <p:nvSpPr>
          <p:cNvPr id="41988" name="Content Placeholder 7"/>
          <p:cNvSpPr txBox="1">
            <a:spLocks/>
          </p:cNvSpPr>
          <p:nvPr/>
        </p:nvSpPr>
        <p:spPr bwMode="auto">
          <a:xfrm>
            <a:off x="4376738" y="4600575"/>
            <a:ext cx="4340225" cy="1571625"/>
          </a:xfrm>
          <a:prstGeom prst="rect">
            <a:avLst/>
          </a:prstGeom>
          <a:noFill/>
          <a:ln w="9525">
            <a:noFill/>
            <a:miter lim="800000"/>
            <a:headEnd/>
            <a:tailEnd/>
          </a:ln>
        </p:spPr>
        <p:txBody>
          <a:bodyPr/>
          <a:lstStyle/>
          <a:p>
            <a:pPr defTabSz="457200" eaLnBrk="1" hangingPunct="1">
              <a:spcBef>
                <a:spcPct val="20000"/>
              </a:spcBef>
              <a:buFont typeface="Arial" pitchFamily="34" charset="0"/>
              <a:buNone/>
            </a:pPr>
            <a:r>
              <a:rPr lang="en-US" sz="1800" b="1" u="sng">
                <a:latin typeface="Calibri" pitchFamily="34" charset="0"/>
                <a:ea typeface="MS PGothic" pitchFamily="34" charset="-128"/>
              </a:rPr>
              <a:t>Who is it for?</a:t>
            </a:r>
          </a:p>
          <a:p>
            <a:pPr defTabSz="457200" eaLnBrk="1" hangingPunct="1">
              <a:spcBef>
                <a:spcPct val="20000"/>
              </a:spcBef>
              <a:buFont typeface="Arial" pitchFamily="34" charset="0"/>
              <a:buNone/>
            </a:pPr>
            <a:r>
              <a:rPr lang="en-US" sz="1800">
                <a:latin typeface="Calibri" pitchFamily="34" charset="0"/>
                <a:ea typeface="MS PGothic" pitchFamily="34" charset="-128"/>
              </a:rPr>
              <a:t>VRAP is for unemployed Veterans between the ages of 35 and 60.</a:t>
            </a:r>
          </a:p>
        </p:txBody>
      </p:sp>
      <p:sp>
        <p:nvSpPr>
          <p:cNvPr id="41989"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41990" name="Picture 10"/>
          <p:cNvPicPr>
            <a:picLocks noChangeAspect="1"/>
          </p:cNvPicPr>
          <p:nvPr/>
        </p:nvPicPr>
        <p:blipFill>
          <a:blip r:embed="rId3" cstate="print"/>
          <a:srcRect/>
          <a:stretch>
            <a:fillRect/>
          </a:stretch>
        </p:blipFill>
        <p:spPr bwMode="auto">
          <a:xfrm>
            <a:off x="374650" y="338138"/>
            <a:ext cx="955675" cy="955675"/>
          </a:xfrm>
          <a:prstGeom prst="rect">
            <a:avLst/>
          </a:prstGeom>
          <a:noFill/>
          <a:ln w="9525">
            <a:noFill/>
            <a:miter lim="800000"/>
            <a:headEnd/>
            <a:tailEnd/>
          </a:ln>
        </p:spPr>
      </p:pic>
      <p:pic>
        <p:nvPicPr>
          <p:cNvPr id="41991" name="Picture 2"/>
          <p:cNvPicPr>
            <a:picLocks noChangeAspect="1" noChangeArrowheads="1"/>
          </p:cNvPicPr>
          <p:nvPr/>
        </p:nvPicPr>
        <p:blipFill>
          <a:blip r:embed="rId4" cstate="print"/>
          <a:srcRect l="49454" t="30185" r="21689" b="43527"/>
          <a:stretch>
            <a:fillRect/>
          </a:stretch>
        </p:blipFill>
        <p:spPr bwMode="auto">
          <a:xfrm>
            <a:off x="334963" y="2516188"/>
            <a:ext cx="3981450" cy="2039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idx="4294967295"/>
          </p:nvPr>
        </p:nvSpPr>
        <p:spPr>
          <a:xfrm>
            <a:off x="1573213" y="274638"/>
            <a:ext cx="7113587" cy="977900"/>
          </a:xfrm>
        </p:spPr>
        <p:txBody>
          <a:bodyPr/>
          <a:lstStyle/>
          <a:p>
            <a:pPr eaLnBrk="1" hangingPunct="1"/>
            <a:r>
              <a:rPr lang="en-US" smtClean="0"/>
              <a:t>Pension</a:t>
            </a:r>
          </a:p>
        </p:txBody>
      </p:sp>
      <p:sp>
        <p:nvSpPr>
          <p:cNvPr id="43011" name="Content Placeholder 7"/>
          <p:cNvSpPr>
            <a:spLocks noGrp="1"/>
          </p:cNvSpPr>
          <p:nvPr>
            <p:ph idx="4294967295"/>
          </p:nvPr>
        </p:nvSpPr>
        <p:spPr>
          <a:xfrm>
            <a:off x="3506788" y="2057400"/>
            <a:ext cx="5180012" cy="1524000"/>
          </a:xfrm>
        </p:spPr>
        <p:txBody>
          <a:bodyPr/>
          <a:lstStyle/>
          <a:p>
            <a:pPr marL="0" indent="0" eaLnBrk="1" hangingPunct="1">
              <a:buFont typeface="Arial" pitchFamily="34" charset="0"/>
              <a:buNone/>
            </a:pPr>
            <a:r>
              <a:rPr lang="en-US" b="1" u="sng" smtClean="0">
                <a:ea typeface="MS PGothic" pitchFamily="34" charset="-128"/>
                <a:cs typeface="Georgia" pitchFamily="18" charset="0"/>
              </a:rPr>
              <a:t>What is it?</a:t>
            </a:r>
          </a:p>
          <a:p>
            <a:pPr marL="0" indent="0" eaLnBrk="1" hangingPunct="1">
              <a:buFont typeface="Arial" pitchFamily="34" charset="0"/>
              <a:buNone/>
            </a:pPr>
            <a:r>
              <a:rPr lang="en-US" smtClean="0">
                <a:ea typeface="MS PGothic" pitchFamily="34" charset="-128"/>
                <a:cs typeface="Georgia" pitchFamily="18" charset="0"/>
              </a:rPr>
              <a:t>Pension is a needs-based benefit paid to wartime Veterans who meet certain age or non-service- connected disability requirements</a:t>
            </a:r>
            <a:r>
              <a:rPr lang="en-US" smtClean="0">
                <a:latin typeface="Georgia" pitchFamily="18" charset="0"/>
                <a:ea typeface="MS PGothic" pitchFamily="34" charset="-128"/>
                <a:cs typeface="Georgia" pitchFamily="18" charset="0"/>
              </a:rPr>
              <a:t>. </a:t>
            </a:r>
          </a:p>
        </p:txBody>
      </p:sp>
      <p:sp>
        <p:nvSpPr>
          <p:cNvPr id="43012" name="Content Placeholder 7"/>
          <p:cNvSpPr txBox="1">
            <a:spLocks/>
          </p:cNvSpPr>
          <p:nvPr/>
        </p:nvSpPr>
        <p:spPr bwMode="auto">
          <a:xfrm>
            <a:off x="3505200" y="3505200"/>
            <a:ext cx="5180013" cy="2119313"/>
          </a:xfrm>
          <a:prstGeom prst="rect">
            <a:avLst/>
          </a:prstGeom>
          <a:noFill/>
          <a:ln w="9525">
            <a:noFill/>
            <a:miter lim="800000"/>
            <a:headEnd/>
            <a:tailEnd/>
          </a:ln>
        </p:spPr>
        <p:txBody>
          <a:bodyPr/>
          <a:lstStyle/>
          <a:p>
            <a:pPr defTabSz="457200" eaLnBrk="1" hangingPunct="1">
              <a:spcBef>
                <a:spcPct val="20000"/>
              </a:spcBef>
              <a:buFont typeface="Arial" pitchFamily="34" charset="0"/>
              <a:buNone/>
            </a:pPr>
            <a:r>
              <a:rPr lang="en-US" sz="1800" b="1" u="sng">
                <a:latin typeface="Calibri" pitchFamily="34" charset="0"/>
                <a:ea typeface="MS PGothic" pitchFamily="34" charset="-128"/>
              </a:rPr>
              <a:t>Who is it for?</a:t>
            </a:r>
          </a:p>
          <a:p>
            <a:pPr defTabSz="457200" eaLnBrk="1" hangingPunct="1">
              <a:spcBef>
                <a:spcPct val="20000"/>
              </a:spcBef>
              <a:buFont typeface="Arial" pitchFamily="34" charset="0"/>
              <a:buNone/>
            </a:pPr>
            <a:r>
              <a:rPr lang="en-US" sz="1800">
                <a:latin typeface="Calibri" pitchFamily="34" charset="0"/>
                <a:ea typeface="MS PGothic" pitchFamily="34" charset="-128"/>
              </a:rPr>
              <a:t>Veterans who were discharged from service under conditions that were </a:t>
            </a:r>
            <a:r>
              <a:rPr lang="en-US" sz="1800">
                <a:latin typeface="Calibri" pitchFamily="34" charset="0"/>
              </a:rPr>
              <a:t>not dishonorable</a:t>
            </a:r>
            <a:r>
              <a:rPr lang="en-US" sz="1800">
                <a:latin typeface="Calibri" pitchFamily="34" charset="0"/>
                <a:ea typeface="MS PGothic" pitchFamily="34" charset="-128"/>
              </a:rPr>
              <a:t>, served during a period of war, have limited income and net worth, and are either permanently and totally disabled or age 65 and older. </a:t>
            </a:r>
          </a:p>
        </p:txBody>
      </p:sp>
      <p:sp>
        <p:nvSpPr>
          <p:cNvPr id="43013" name="TextBox 9"/>
          <p:cNvSpPr txBox="1">
            <a:spLocks noChangeArrowheads="1"/>
          </p:cNvSpPr>
          <p:nvPr/>
        </p:nvSpPr>
        <p:spPr bwMode="auto">
          <a:xfrm>
            <a:off x="558800" y="3194050"/>
            <a:ext cx="2266950" cy="922338"/>
          </a:xfrm>
          <a:prstGeom prst="rect">
            <a:avLst/>
          </a:prstGeom>
          <a:noFill/>
          <a:ln w="9525">
            <a:noFill/>
            <a:miter lim="800000"/>
            <a:headEnd/>
            <a:tailEnd/>
          </a:ln>
        </p:spPr>
        <p:txBody>
          <a:bodyPr>
            <a:spAutoFit/>
          </a:bodyPr>
          <a:lstStyle/>
          <a:p>
            <a:pPr algn="ctr" defTabSz="457200" eaLnBrk="1" hangingPunct="1"/>
            <a:r>
              <a:rPr lang="en-US" sz="1800">
                <a:solidFill>
                  <a:srgbClr val="000000"/>
                </a:solidFill>
                <a:latin typeface="Calibri" pitchFamily="34" charset="0"/>
                <a:ea typeface="MS PGothic" pitchFamily="34" charset="-128"/>
              </a:rPr>
              <a:t>[Typical beneficiary representative photo]</a:t>
            </a:r>
          </a:p>
        </p:txBody>
      </p:sp>
      <p:sp>
        <p:nvSpPr>
          <p:cNvPr id="43014"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43015" name="Picture 12"/>
          <p:cNvPicPr>
            <a:picLocks noChangeAspect="1"/>
          </p:cNvPicPr>
          <p:nvPr/>
        </p:nvPicPr>
        <p:blipFill>
          <a:blip r:embed="rId3" cstate="print"/>
          <a:srcRect/>
          <a:stretch>
            <a:fillRect/>
          </a:stretch>
        </p:blipFill>
        <p:spPr bwMode="auto">
          <a:xfrm>
            <a:off x="374650" y="355600"/>
            <a:ext cx="893763" cy="893763"/>
          </a:xfrm>
          <a:prstGeom prst="rect">
            <a:avLst/>
          </a:prstGeom>
          <a:noFill/>
          <a:ln w="9525">
            <a:noFill/>
            <a:miter lim="800000"/>
            <a:headEnd/>
            <a:tailEnd/>
          </a:ln>
        </p:spPr>
      </p:pic>
      <p:pic>
        <p:nvPicPr>
          <p:cNvPr id="43016" name="Picture 1"/>
          <p:cNvPicPr>
            <a:picLocks noChangeAspect="1"/>
          </p:cNvPicPr>
          <p:nvPr/>
        </p:nvPicPr>
        <p:blipFill>
          <a:blip r:embed="rId4" cstate="print"/>
          <a:srcRect l="21577"/>
          <a:stretch>
            <a:fillRect/>
          </a:stretch>
        </p:blipFill>
        <p:spPr bwMode="auto">
          <a:xfrm>
            <a:off x="279400" y="2454275"/>
            <a:ext cx="2825750" cy="240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idx="4294967295"/>
          </p:nvPr>
        </p:nvSpPr>
        <p:spPr>
          <a:xfrm>
            <a:off x="1573213" y="274638"/>
            <a:ext cx="7113587" cy="977900"/>
          </a:xfrm>
        </p:spPr>
        <p:txBody>
          <a:bodyPr/>
          <a:lstStyle/>
          <a:p>
            <a:pPr eaLnBrk="1" hangingPunct="1"/>
            <a:r>
              <a:rPr lang="en-US" smtClean="0"/>
              <a:t>Related Pension Programs</a:t>
            </a:r>
          </a:p>
        </p:txBody>
      </p:sp>
      <p:sp>
        <p:nvSpPr>
          <p:cNvPr id="44035" name="Content Placeholder 1"/>
          <p:cNvSpPr>
            <a:spLocks noGrp="1"/>
          </p:cNvSpPr>
          <p:nvPr>
            <p:ph idx="4294967295"/>
          </p:nvPr>
        </p:nvSpPr>
        <p:spPr>
          <a:xfrm>
            <a:off x="457200" y="1935163"/>
            <a:ext cx="8229600" cy="4191000"/>
          </a:xfrm>
        </p:spPr>
        <p:txBody>
          <a:bodyPr/>
          <a:lstStyle/>
          <a:p>
            <a:pPr eaLnBrk="1" hangingPunct="1">
              <a:spcBef>
                <a:spcPts val="600"/>
              </a:spcBef>
              <a:spcAft>
                <a:spcPts val="600"/>
              </a:spcAft>
            </a:pPr>
            <a:r>
              <a:rPr lang="en-US" b="1" smtClean="0"/>
              <a:t>Special Monthly Pension </a:t>
            </a:r>
            <a:r>
              <a:rPr lang="en-US" smtClean="0"/>
              <a:t>– increased Pension paid to Veterans who require additional help to perform certain daily activities or are confined to their home</a:t>
            </a:r>
          </a:p>
          <a:p>
            <a:pPr eaLnBrk="1" hangingPunct="1">
              <a:spcBef>
                <a:spcPts val="600"/>
              </a:spcBef>
              <a:spcAft>
                <a:spcPts val="600"/>
              </a:spcAft>
            </a:pPr>
            <a:r>
              <a:rPr lang="en-US" b="1" smtClean="0"/>
              <a:t>Survivors’ Pension </a:t>
            </a:r>
            <a:r>
              <a:rPr lang="en-US" smtClean="0"/>
              <a:t>– a monthly tax-free benefit based on limited income and net worth and paid to the un-remarried surviving spouse and/or child(ren) of a deceased Veteran with wartime service</a:t>
            </a:r>
          </a:p>
        </p:txBody>
      </p:sp>
      <p:sp>
        <p:nvSpPr>
          <p:cNvPr id="44036" name="Slide Number Placeholder 5"/>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44037" name="Picture 2"/>
          <p:cNvPicPr>
            <a:picLocks noChangeAspect="1"/>
          </p:cNvPicPr>
          <p:nvPr/>
        </p:nvPicPr>
        <p:blipFill>
          <a:blip r:embed="rId3" cstate="print"/>
          <a:srcRect/>
          <a:stretch>
            <a:fillRect/>
          </a:stretch>
        </p:blipFill>
        <p:spPr bwMode="auto">
          <a:xfrm>
            <a:off x="374650" y="355600"/>
            <a:ext cx="893763" cy="89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idx="4294967295"/>
          </p:nvPr>
        </p:nvSpPr>
        <p:spPr>
          <a:xfrm>
            <a:off x="1506538" y="274638"/>
            <a:ext cx="7567612" cy="977900"/>
          </a:xfrm>
        </p:spPr>
        <p:txBody>
          <a:bodyPr/>
          <a:lstStyle/>
          <a:p>
            <a:pPr eaLnBrk="1" hangingPunct="1"/>
            <a:r>
              <a:rPr lang="en-US" smtClean="0"/>
              <a:t>Insurance</a:t>
            </a:r>
          </a:p>
        </p:txBody>
      </p:sp>
      <p:sp>
        <p:nvSpPr>
          <p:cNvPr id="45059" name="Content Placeholder 7"/>
          <p:cNvSpPr>
            <a:spLocks noGrp="1"/>
          </p:cNvSpPr>
          <p:nvPr>
            <p:ph idx="4294967295"/>
          </p:nvPr>
        </p:nvSpPr>
        <p:spPr>
          <a:xfrm>
            <a:off x="3886200" y="1935163"/>
            <a:ext cx="4800600" cy="1571625"/>
          </a:xfrm>
        </p:spPr>
        <p:txBody>
          <a:bodyPr/>
          <a:lstStyle/>
          <a:p>
            <a:pPr marL="0" indent="0" eaLnBrk="1" hangingPunct="1">
              <a:buFont typeface="Arial" pitchFamily="34" charset="0"/>
              <a:buNone/>
            </a:pPr>
            <a:r>
              <a:rPr lang="en-US" b="1" u="sng" smtClean="0">
                <a:ea typeface="MS PGothic" pitchFamily="34" charset="-128"/>
                <a:cs typeface="Georgia" pitchFamily="18" charset="0"/>
              </a:rPr>
              <a:t>What is it?</a:t>
            </a:r>
          </a:p>
          <a:p>
            <a:pPr marL="0" indent="0" eaLnBrk="1" hangingPunct="1">
              <a:buFont typeface="Arial" pitchFamily="34" charset="0"/>
              <a:buNone/>
            </a:pPr>
            <a:r>
              <a:rPr lang="en-US" smtClean="0">
                <a:ea typeface="MS PGothic" pitchFamily="34" charset="-128"/>
                <a:cs typeface="Georgia" pitchFamily="18" charset="0"/>
              </a:rPr>
              <a:t>VA insurance benefits consider the extra risks involved in military service and provide Servicemembers, Veterans, and their families peace of mind knowing they are financially protected.</a:t>
            </a:r>
          </a:p>
          <a:p>
            <a:pPr marL="0" indent="0" eaLnBrk="1" hangingPunct="1"/>
            <a:endParaRPr lang="en-US" smtClean="0">
              <a:ea typeface="MS PGothic" pitchFamily="34" charset="-128"/>
              <a:cs typeface="Georgia" pitchFamily="18" charset="0"/>
            </a:endParaRPr>
          </a:p>
        </p:txBody>
      </p:sp>
      <p:sp>
        <p:nvSpPr>
          <p:cNvPr id="45060" name="Content Placeholder 7"/>
          <p:cNvSpPr txBox="1">
            <a:spLocks/>
          </p:cNvSpPr>
          <p:nvPr/>
        </p:nvSpPr>
        <p:spPr bwMode="auto">
          <a:xfrm>
            <a:off x="3886200" y="4281488"/>
            <a:ext cx="4830763" cy="1571625"/>
          </a:xfrm>
          <a:prstGeom prst="rect">
            <a:avLst/>
          </a:prstGeom>
          <a:noFill/>
          <a:ln w="9525">
            <a:noFill/>
            <a:miter lim="800000"/>
            <a:headEnd/>
            <a:tailEnd/>
          </a:ln>
        </p:spPr>
        <p:txBody>
          <a:bodyPr/>
          <a:lstStyle/>
          <a:p>
            <a:pPr defTabSz="457200" eaLnBrk="1" hangingPunct="1">
              <a:spcBef>
                <a:spcPct val="20000"/>
              </a:spcBef>
              <a:buFont typeface="Arial" pitchFamily="34" charset="0"/>
              <a:buNone/>
            </a:pPr>
            <a:r>
              <a:rPr lang="en-US" sz="1800" b="1" u="sng">
                <a:latin typeface="Calibri" pitchFamily="34" charset="0"/>
                <a:ea typeface="MS PGothic" pitchFamily="34" charset="-128"/>
              </a:rPr>
              <a:t>Who is it for?</a:t>
            </a:r>
          </a:p>
          <a:p>
            <a:pPr defTabSz="457200" eaLnBrk="1" hangingPunct="1">
              <a:spcBef>
                <a:spcPct val="20000"/>
              </a:spcBef>
              <a:buFont typeface="Arial" pitchFamily="34" charset="0"/>
              <a:buNone/>
            </a:pPr>
            <a:r>
              <a:rPr lang="en-US" sz="1800">
                <a:solidFill>
                  <a:srgbClr val="000000"/>
                </a:solidFill>
                <a:latin typeface="Calibri" pitchFamily="34" charset="0"/>
              </a:rPr>
              <a:t>VA provides </a:t>
            </a:r>
            <a:r>
              <a:rPr lang="en-US" sz="1800">
                <a:latin typeface="Calibri" pitchFamily="34" charset="0"/>
              </a:rPr>
              <a:t>insurance benefits to eligible Servicemembers, Veterans, and their families for financial security.</a:t>
            </a:r>
          </a:p>
        </p:txBody>
      </p:sp>
      <p:sp>
        <p:nvSpPr>
          <p:cNvPr id="45061"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45062" name="Picture 11"/>
          <p:cNvPicPr>
            <a:picLocks noChangeAspect="1"/>
          </p:cNvPicPr>
          <p:nvPr/>
        </p:nvPicPr>
        <p:blipFill>
          <a:blip r:embed="rId3" cstate="print"/>
          <a:srcRect/>
          <a:stretch>
            <a:fillRect/>
          </a:stretch>
        </p:blipFill>
        <p:spPr bwMode="auto">
          <a:xfrm>
            <a:off x="342900" y="355600"/>
            <a:ext cx="896938" cy="896938"/>
          </a:xfrm>
          <a:prstGeom prst="rect">
            <a:avLst/>
          </a:prstGeom>
          <a:noFill/>
          <a:ln w="9525">
            <a:noFill/>
            <a:miter lim="800000"/>
            <a:headEnd/>
            <a:tailEnd/>
          </a:ln>
        </p:spPr>
      </p:pic>
      <p:pic>
        <p:nvPicPr>
          <p:cNvPr id="45063" name="Picture 2"/>
          <p:cNvPicPr>
            <a:picLocks noChangeAspect="1"/>
          </p:cNvPicPr>
          <p:nvPr/>
        </p:nvPicPr>
        <p:blipFill>
          <a:blip r:embed="rId4" cstate="print"/>
          <a:srcRect/>
          <a:stretch>
            <a:fillRect/>
          </a:stretch>
        </p:blipFill>
        <p:spPr bwMode="auto">
          <a:xfrm>
            <a:off x="342900" y="2522538"/>
            <a:ext cx="3279775"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1119188" y="274638"/>
            <a:ext cx="7567612" cy="977900"/>
          </a:xfrm>
        </p:spPr>
        <p:txBody>
          <a:bodyPr/>
          <a:lstStyle/>
          <a:p>
            <a:pPr eaLnBrk="1" hangingPunct="1"/>
            <a:r>
              <a:rPr lang="en-US" smtClean="0"/>
              <a:t>Related Insurance Programs</a:t>
            </a:r>
          </a:p>
        </p:txBody>
      </p:sp>
      <p:sp>
        <p:nvSpPr>
          <p:cNvPr id="46083" name="Content Placeholder 6"/>
          <p:cNvSpPr>
            <a:spLocks noGrp="1"/>
          </p:cNvSpPr>
          <p:nvPr>
            <p:ph idx="4294967295"/>
          </p:nvPr>
        </p:nvSpPr>
        <p:spPr>
          <a:xfrm>
            <a:off x="457200" y="1854200"/>
            <a:ext cx="7629525" cy="4189413"/>
          </a:xfrm>
        </p:spPr>
        <p:txBody>
          <a:bodyPr/>
          <a:lstStyle/>
          <a:p>
            <a:pPr eaLnBrk="1" hangingPunct="1">
              <a:spcBef>
                <a:spcPts val="600"/>
              </a:spcBef>
              <a:spcAft>
                <a:spcPts val="600"/>
              </a:spcAft>
            </a:pPr>
            <a:r>
              <a:rPr lang="en-US" sz="1600" b="1" smtClean="0"/>
              <a:t>Servicemembers’ Group Life Insurance (SGLI)</a:t>
            </a:r>
            <a:r>
              <a:rPr lang="en-US" sz="1600" smtClean="0"/>
              <a:t> – Active duty Servicemembers and full-time Reservists are automatically issued maximum SGLI coverage upon entry on duty.  Members receive 120 days of free coverage from their date of separation; members who are totally disabled or have certain medical conditions may extend free coverage for up to two years from their date of separation.</a:t>
            </a:r>
          </a:p>
          <a:p>
            <a:pPr eaLnBrk="1" hangingPunct="1">
              <a:spcBef>
                <a:spcPts val="600"/>
              </a:spcBef>
              <a:spcAft>
                <a:spcPts val="600"/>
              </a:spcAft>
            </a:pPr>
            <a:r>
              <a:rPr lang="en-US" sz="1600" b="1" smtClean="0"/>
              <a:t>Veterans’ Group Life Insurance (VGLI) </a:t>
            </a:r>
            <a:r>
              <a:rPr lang="en-US" sz="1600" smtClean="0"/>
              <a:t>– Veterans can convert their SGLI to a civilian program of lifetime renewable term coverage.  They must apply within 1 year and 120 days from separation; if they apply within the first 240 days after separation, no medical underwriting is required.</a:t>
            </a:r>
          </a:p>
          <a:p>
            <a:pPr eaLnBrk="1" hangingPunct="1">
              <a:spcBef>
                <a:spcPts val="600"/>
              </a:spcBef>
              <a:spcAft>
                <a:spcPts val="600"/>
              </a:spcAft>
            </a:pPr>
            <a:r>
              <a:rPr lang="en-US" sz="1600" b="1" smtClean="0"/>
              <a:t>Family Servicemembers’ Group Life Insurance (FSGLI) </a:t>
            </a:r>
            <a:r>
              <a:rPr lang="en-US" sz="1600" smtClean="0"/>
              <a:t>– Automatic coverage for spouses and children of Servicemembers with SGLI coverage.  Dependent children are automatically covered at no charge.</a:t>
            </a:r>
            <a:endParaRPr lang="en-US" sz="1600" b="1" smtClean="0"/>
          </a:p>
          <a:p>
            <a:pPr eaLnBrk="1" hangingPunct="1">
              <a:spcBef>
                <a:spcPts val="600"/>
              </a:spcBef>
              <a:spcAft>
                <a:spcPts val="600"/>
              </a:spcAft>
            </a:pPr>
            <a:r>
              <a:rPr lang="en-US" sz="1600" b="1" smtClean="0"/>
              <a:t>Servicemembers’ Group Life Insurance Traumatic Injury Protection (TSGLI) </a:t>
            </a:r>
            <a:r>
              <a:rPr lang="en-US" sz="1600" smtClean="0"/>
              <a:t>– Automatic coverage for Servicemembers with SGLI coverage.  Provides payments to Servicemembers who suffer traumatic injuries with severe losses, such as amputations, blindness, and paraplegia.</a:t>
            </a:r>
          </a:p>
        </p:txBody>
      </p:sp>
      <p:pic>
        <p:nvPicPr>
          <p:cNvPr id="46084" name="Picture 9"/>
          <p:cNvPicPr>
            <a:picLocks noChangeAspect="1"/>
          </p:cNvPicPr>
          <p:nvPr/>
        </p:nvPicPr>
        <p:blipFill>
          <a:blip r:embed="rId3" cstate="print"/>
          <a:srcRect/>
          <a:stretch>
            <a:fillRect/>
          </a:stretch>
        </p:blipFill>
        <p:spPr bwMode="auto">
          <a:xfrm>
            <a:off x="342900" y="355600"/>
            <a:ext cx="896938" cy="89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idx="4294967295"/>
          </p:nvPr>
        </p:nvSpPr>
        <p:spPr>
          <a:xfrm>
            <a:off x="1665288" y="274638"/>
            <a:ext cx="7021512" cy="977900"/>
          </a:xfrm>
        </p:spPr>
        <p:txBody>
          <a:bodyPr/>
          <a:lstStyle/>
          <a:p>
            <a:pPr eaLnBrk="1" hangingPunct="1"/>
            <a:r>
              <a:rPr lang="en-US" smtClean="0"/>
              <a:t>Benefits for Dependents and Survivors</a:t>
            </a:r>
          </a:p>
        </p:txBody>
      </p:sp>
      <p:sp>
        <p:nvSpPr>
          <p:cNvPr id="47107" name="Content Placeholder 7"/>
          <p:cNvSpPr>
            <a:spLocks noGrp="1"/>
          </p:cNvSpPr>
          <p:nvPr>
            <p:ph idx="4294967295"/>
          </p:nvPr>
        </p:nvSpPr>
        <p:spPr>
          <a:xfrm>
            <a:off x="3506788" y="1935163"/>
            <a:ext cx="5180012" cy="1571625"/>
          </a:xfrm>
        </p:spPr>
        <p:txBody>
          <a:bodyPr/>
          <a:lstStyle/>
          <a:p>
            <a:pPr marL="0" indent="0" eaLnBrk="1" hangingPunct="1">
              <a:buFont typeface="Arial" pitchFamily="34" charset="0"/>
              <a:buNone/>
            </a:pPr>
            <a:r>
              <a:rPr lang="en-US" b="1" u="sng" smtClean="0"/>
              <a:t>What is it?</a:t>
            </a:r>
          </a:p>
          <a:p>
            <a:pPr marL="0" indent="0" eaLnBrk="1" hangingPunct="1">
              <a:buFont typeface="Arial" pitchFamily="34" charset="0"/>
              <a:buNone/>
            </a:pPr>
            <a:r>
              <a:rPr lang="en-US" smtClean="0"/>
              <a:t>VA honors the sacrifices of the families of Servicemembers and Veterans through benefit programs which may include payments based on financial need or service-related death; loans to help purchase, construct or improve a home; and assistance in obtaining a degree.</a:t>
            </a:r>
          </a:p>
          <a:p>
            <a:pPr marL="0" indent="0" eaLnBrk="1" hangingPunct="1">
              <a:buFont typeface="Arial" pitchFamily="34" charset="0"/>
              <a:buNone/>
            </a:pPr>
            <a:r>
              <a:rPr lang="en-US" smtClean="0"/>
              <a:t> </a:t>
            </a:r>
          </a:p>
        </p:txBody>
      </p:sp>
      <p:sp>
        <p:nvSpPr>
          <p:cNvPr id="47108" name="Content Placeholder 7"/>
          <p:cNvSpPr txBox="1">
            <a:spLocks/>
          </p:cNvSpPr>
          <p:nvPr/>
        </p:nvSpPr>
        <p:spPr bwMode="auto">
          <a:xfrm>
            <a:off x="3536950" y="4281488"/>
            <a:ext cx="5180013" cy="1571625"/>
          </a:xfrm>
          <a:prstGeom prst="rect">
            <a:avLst/>
          </a:prstGeom>
          <a:noFill/>
          <a:ln w="9525">
            <a:noFill/>
            <a:miter lim="800000"/>
            <a:headEnd/>
            <a:tailEnd/>
          </a:ln>
        </p:spPr>
        <p:txBody>
          <a:bodyPr/>
          <a:lstStyle/>
          <a:p>
            <a:pPr defTabSz="457200" eaLnBrk="1" hangingPunct="1">
              <a:spcBef>
                <a:spcPct val="20000"/>
              </a:spcBef>
              <a:buFont typeface="Arial" pitchFamily="34" charset="0"/>
              <a:buNone/>
            </a:pPr>
            <a:r>
              <a:rPr lang="en-US" sz="1800" b="1" u="sng">
                <a:latin typeface="Calibri" pitchFamily="34" charset="0"/>
                <a:ea typeface="MS PGothic" pitchFamily="34" charset="-128"/>
              </a:rPr>
              <a:t>Who is it for?</a:t>
            </a:r>
          </a:p>
          <a:p>
            <a:pPr defTabSz="457200" eaLnBrk="1" hangingPunct="1">
              <a:spcBef>
                <a:spcPct val="20000"/>
              </a:spcBef>
              <a:buFont typeface="Arial" pitchFamily="34" charset="0"/>
              <a:buNone/>
            </a:pPr>
            <a:r>
              <a:rPr lang="en-US" sz="1800">
                <a:solidFill>
                  <a:srgbClr val="000000"/>
                </a:solidFill>
                <a:latin typeface="Calibri" pitchFamily="34" charset="0"/>
              </a:rPr>
              <a:t>These benefits are for the qualifying surviving spouse, dependent child(ren), and parent(s) of deceased Servicemembers and Veterans. </a:t>
            </a:r>
          </a:p>
        </p:txBody>
      </p:sp>
      <p:sp>
        <p:nvSpPr>
          <p:cNvPr id="47109"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47110" name="Picture 5"/>
          <p:cNvPicPr>
            <a:picLocks noChangeAspect="1"/>
          </p:cNvPicPr>
          <p:nvPr/>
        </p:nvPicPr>
        <p:blipFill>
          <a:blip r:embed="rId3" cstate="print"/>
          <a:srcRect/>
          <a:stretch>
            <a:fillRect/>
          </a:stretch>
        </p:blipFill>
        <p:spPr bwMode="auto">
          <a:xfrm>
            <a:off x="446088" y="363538"/>
            <a:ext cx="889000" cy="889000"/>
          </a:xfrm>
          <a:prstGeom prst="rect">
            <a:avLst/>
          </a:prstGeom>
          <a:noFill/>
          <a:ln w="9525">
            <a:noFill/>
            <a:miter lim="800000"/>
            <a:headEnd/>
            <a:tailEnd/>
          </a:ln>
        </p:spPr>
      </p:pic>
      <p:pic>
        <p:nvPicPr>
          <p:cNvPr id="47111" name="Picture 1"/>
          <p:cNvPicPr>
            <a:picLocks noChangeAspect="1"/>
          </p:cNvPicPr>
          <p:nvPr/>
        </p:nvPicPr>
        <p:blipFill>
          <a:blip r:embed="rId4" cstate="print"/>
          <a:srcRect/>
          <a:stretch>
            <a:fillRect/>
          </a:stretch>
        </p:blipFill>
        <p:spPr bwMode="auto">
          <a:xfrm>
            <a:off x="398463" y="2347913"/>
            <a:ext cx="2897187" cy="193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554163" y="274638"/>
            <a:ext cx="7132637" cy="977900"/>
          </a:xfrm>
        </p:spPr>
        <p:txBody>
          <a:bodyPr/>
          <a:lstStyle/>
          <a:p>
            <a:pPr eaLnBrk="1" hangingPunct="1"/>
            <a:r>
              <a:rPr lang="en-US" smtClean="0"/>
              <a:t>Benefits for Dependents and Survivors</a:t>
            </a:r>
          </a:p>
        </p:txBody>
      </p:sp>
      <p:sp>
        <p:nvSpPr>
          <p:cNvPr id="48131" name="Content Placeholder 6"/>
          <p:cNvSpPr>
            <a:spLocks noGrp="1"/>
          </p:cNvSpPr>
          <p:nvPr>
            <p:ph idx="4294967295"/>
          </p:nvPr>
        </p:nvSpPr>
        <p:spPr>
          <a:xfrm>
            <a:off x="457200" y="1935163"/>
            <a:ext cx="7677150" cy="4191000"/>
          </a:xfrm>
        </p:spPr>
        <p:txBody>
          <a:bodyPr/>
          <a:lstStyle/>
          <a:p>
            <a:pPr eaLnBrk="1" hangingPunct="1">
              <a:spcBef>
                <a:spcPts val="600"/>
              </a:spcBef>
              <a:spcAft>
                <a:spcPts val="600"/>
              </a:spcAft>
            </a:pPr>
            <a:r>
              <a:rPr lang="en-US" sz="1600" b="1" smtClean="0"/>
              <a:t>Dependency and Indemnity Compensation (DIC) —</a:t>
            </a:r>
            <a:r>
              <a:rPr lang="en-US" sz="1600" smtClean="0"/>
              <a:t> A monthly tax-free benefit paid to an eligible surviving spouse, dependent children, and/or parents of a Servicemember or Veteran whose death was related to service.</a:t>
            </a:r>
          </a:p>
          <a:p>
            <a:pPr eaLnBrk="1" hangingPunct="1">
              <a:spcBef>
                <a:spcPts val="600"/>
              </a:spcBef>
              <a:spcAft>
                <a:spcPts val="600"/>
              </a:spcAft>
            </a:pPr>
            <a:r>
              <a:rPr lang="en-US" sz="1600" b="1" smtClean="0"/>
              <a:t>Dependents’ Educational Assistance (DEA) </a:t>
            </a:r>
            <a:r>
              <a:rPr lang="en-US" sz="1600" smtClean="0"/>
              <a:t>– Provides assistance to obtain a degree and pursue other eligible education and training including certificate programs, apprenticeships, correspondence courses, and on-the-job training.</a:t>
            </a:r>
          </a:p>
          <a:p>
            <a:pPr eaLnBrk="1" hangingPunct="1">
              <a:spcBef>
                <a:spcPts val="600"/>
              </a:spcBef>
              <a:spcAft>
                <a:spcPts val="600"/>
              </a:spcAft>
            </a:pPr>
            <a:r>
              <a:rPr lang="en-US" sz="1600" b="1" smtClean="0"/>
              <a:t>Burial </a:t>
            </a:r>
            <a:r>
              <a:rPr lang="en-US" sz="1600" smtClean="0"/>
              <a:t>– A benefit that may include furnishing a headstone, marker, or medallion, a burial allowance, a Presidential Memorial Certificate, and an American flag to drape the Veteran’s casket, as well as the option of burial in a VA national cemetery.</a:t>
            </a:r>
          </a:p>
          <a:p>
            <a:pPr eaLnBrk="1" hangingPunct="1">
              <a:spcBef>
                <a:spcPts val="600"/>
              </a:spcBef>
              <a:spcAft>
                <a:spcPts val="600"/>
              </a:spcAft>
            </a:pPr>
            <a:r>
              <a:rPr lang="en-US" sz="1600" b="1" smtClean="0"/>
              <a:t>Home Loans </a:t>
            </a:r>
            <a:r>
              <a:rPr lang="en-US" sz="1600" smtClean="0"/>
              <a:t>– A benefit that may be used to help purchase, construct, or improve a home, or refinance a mortgage.</a:t>
            </a:r>
          </a:p>
          <a:p>
            <a:pPr eaLnBrk="1" hangingPunct="1">
              <a:spcBef>
                <a:spcPts val="600"/>
              </a:spcBef>
              <a:spcAft>
                <a:spcPts val="600"/>
              </a:spcAft>
            </a:pPr>
            <a:r>
              <a:rPr lang="en-US" sz="1600" b="1" smtClean="0"/>
              <a:t>Survivors’ Pension </a:t>
            </a:r>
            <a:r>
              <a:rPr lang="en-US" sz="1600" smtClean="0"/>
              <a:t>- a monthly tax-free benefit</a:t>
            </a:r>
            <a:r>
              <a:rPr lang="en-US" sz="1600" smtClean="0">
                <a:solidFill>
                  <a:schemeClr val="accent1"/>
                </a:solidFill>
              </a:rPr>
              <a:t> </a:t>
            </a:r>
            <a:r>
              <a:rPr lang="en-US" sz="1600" smtClean="0"/>
              <a:t>based on limited income and net worth, which is paid to the un-remarried surviving spouse and/or child(ren) of a deceased Veteran with wartime service.</a:t>
            </a:r>
          </a:p>
          <a:p>
            <a:pPr eaLnBrk="1" hangingPunct="1">
              <a:spcBef>
                <a:spcPts val="600"/>
              </a:spcBef>
              <a:spcAft>
                <a:spcPts val="600"/>
              </a:spcAft>
            </a:pPr>
            <a:endParaRPr lang="en-US" smtClean="0"/>
          </a:p>
          <a:p>
            <a:pPr eaLnBrk="1" hangingPunct="1"/>
            <a:endParaRPr lang="en-US" smtClean="0"/>
          </a:p>
        </p:txBody>
      </p:sp>
      <p:sp>
        <p:nvSpPr>
          <p:cNvPr id="48132"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48133" name="Picture 15"/>
          <p:cNvPicPr>
            <a:picLocks noChangeAspect="1"/>
          </p:cNvPicPr>
          <p:nvPr/>
        </p:nvPicPr>
        <p:blipFill>
          <a:blip r:embed="rId3" cstate="print"/>
          <a:srcRect/>
          <a:stretch>
            <a:fillRect/>
          </a:stretch>
        </p:blipFill>
        <p:spPr bwMode="auto">
          <a:xfrm>
            <a:off x="446088" y="363538"/>
            <a:ext cx="889000" cy="88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1554163" y="274638"/>
            <a:ext cx="7132637" cy="977900"/>
          </a:xfrm>
        </p:spPr>
        <p:txBody>
          <a:bodyPr/>
          <a:lstStyle/>
          <a:p>
            <a:pPr eaLnBrk="1" hangingPunct="1"/>
            <a:r>
              <a:rPr lang="en-US" smtClean="0"/>
              <a:t>Outreach Programs </a:t>
            </a:r>
          </a:p>
        </p:txBody>
      </p:sp>
      <p:sp>
        <p:nvSpPr>
          <p:cNvPr id="49155"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49156" name="Picture 15"/>
          <p:cNvPicPr>
            <a:picLocks noChangeAspect="1"/>
          </p:cNvPicPr>
          <p:nvPr/>
        </p:nvPicPr>
        <p:blipFill>
          <a:blip r:embed="rId3" cstate="print"/>
          <a:srcRect/>
          <a:stretch>
            <a:fillRect/>
          </a:stretch>
        </p:blipFill>
        <p:spPr bwMode="auto">
          <a:xfrm>
            <a:off x="446088" y="363538"/>
            <a:ext cx="889000" cy="889000"/>
          </a:xfrm>
          <a:prstGeom prst="rect">
            <a:avLst/>
          </a:prstGeom>
          <a:noFill/>
          <a:ln w="9525">
            <a:noFill/>
            <a:miter lim="800000"/>
            <a:headEnd/>
            <a:tailEnd/>
          </a:ln>
        </p:spPr>
      </p:pic>
      <p:graphicFrame>
        <p:nvGraphicFramePr>
          <p:cNvPr id="75832" name="Group 56"/>
          <p:cNvGraphicFramePr>
            <a:graphicFrameLocks noGrp="1"/>
          </p:cNvGraphicFramePr>
          <p:nvPr/>
        </p:nvGraphicFramePr>
        <p:xfrm>
          <a:off x="1219200" y="1524000"/>
          <a:ext cx="6400800" cy="4519806"/>
        </p:xfrm>
        <a:graphic>
          <a:graphicData uri="http://schemas.openxmlformats.org/drawingml/2006/table">
            <a:tbl>
              <a:tblPr/>
              <a:tblGrid>
                <a:gridCol w="3581400"/>
                <a:gridCol w="2819400"/>
              </a:tblGrid>
              <a:tr h="465138">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smtClean="0">
                          <a:ln>
                            <a:noFill/>
                          </a:ln>
                          <a:solidFill>
                            <a:schemeClr val="tx1"/>
                          </a:solidFill>
                          <a:effectLst/>
                          <a:latin typeface="Calibri" pitchFamily="34" charset="0"/>
                        </a:rPr>
                        <a:t>Military Outreach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5D4FF"/>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1" i="0" u="none" strike="noStrike" cap="none" normalizeH="0" baseline="0" smtClean="0">
                          <a:ln>
                            <a:noFill/>
                          </a:ln>
                          <a:solidFill>
                            <a:schemeClr val="tx1"/>
                          </a:solidFill>
                          <a:effectLst/>
                          <a:latin typeface="Calibri" pitchFamily="34" charset="0"/>
                        </a:rPr>
                        <a:t>Veterans  Outreach</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75D4FF"/>
                    </a:solidFill>
                  </a:tcPr>
                </a:tc>
              </a:tr>
              <a:tr h="59055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Overseas Military Service Coordinator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Homeless</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Incarceration/Justice Involved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576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Casualty Assistance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Women Veterans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4131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Army Wounded Warrior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Former Prisoner of War (FPOW)</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4175">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Marine Wounded Warrior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Minority Veterans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576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Operation Enduring Freedom/Operation Iraq Freedom/Operation New Dawn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Elderly Veteran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576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Recovery Care Coordinators (RCC)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Foreign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576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Transition Assistance Advisors (TAA)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Tribal/Alaskan Territorial Guard</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700">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Yellow Ribbon Reintegration Program (YRRP)</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Faith Based and Neighborhood Partnerships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85763">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Chapter 63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smtClean="0">
                          <a:ln>
                            <a:noFill/>
                          </a:ln>
                          <a:solidFill>
                            <a:schemeClr val="tx1"/>
                          </a:solidFill>
                          <a:effectLst/>
                          <a:latin typeface="Calibri" pitchFamily="34" charset="0"/>
                        </a:rPr>
                        <a:t>Burial/Indigent Veterans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idx="4294967295"/>
          </p:nvPr>
        </p:nvSpPr>
        <p:spPr/>
        <p:txBody>
          <a:bodyPr/>
          <a:lstStyle/>
          <a:p>
            <a:pPr eaLnBrk="1" hangingPunct="1"/>
            <a:r>
              <a:rPr lang="en-US" smtClean="0"/>
              <a:t>Outreach Resources</a:t>
            </a:r>
          </a:p>
        </p:txBody>
      </p:sp>
      <p:sp>
        <p:nvSpPr>
          <p:cNvPr id="50179" name="Content Placeholder 1"/>
          <p:cNvSpPr>
            <a:spLocks noGrp="1"/>
          </p:cNvSpPr>
          <p:nvPr>
            <p:ph idx="4294967295"/>
          </p:nvPr>
        </p:nvSpPr>
        <p:spPr>
          <a:xfrm>
            <a:off x="317500" y="1589088"/>
            <a:ext cx="8526463" cy="458787"/>
          </a:xfrm>
        </p:spPr>
        <p:txBody>
          <a:bodyPr/>
          <a:lstStyle/>
          <a:p>
            <a:pPr marL="0" indent="0" algn="ctr" eaLnBrk="1" hangingPunct="1">
              <a:buFont typeface="Arial" pitchFamily="34" charset="0"/>
              <a:buNone/>
            </a:pPr>
            <a:r>
              <a:rPr lang="en-US" smtClean="0"/>
              <a:t>VA is continuously improving the resources available to help educate </a:t>
            </a:r>
          </a:p>
          <a:p>
            <a:pPr marL="0" indent="0" algn="ctr" eaLnBrk="1" hangingPunct="1">
              <a:buFont typeface="Arial" pitchFamily="34" charset="0"/>
              <a:buNone/>
            </a:pPr>
            <a:r>
              <a:rPr lang="en-US" smtClean="0"/>
              <a:t>Servicemembers, Veterans, and their families about their benefits</a:t>
            </a:r>
          </a:p>
          <a:p>
            <a:pPr marL="0" indent="0" algn="ctr" eaLnBrk="1" hangingPunct="1"/>
            <a:endParaRPr lang="en-US" smtClean="0"/>
          </a:p>
        </p:txBody>
      </p:sp>
      <p:sp>
        <p:nvSpPr>
          <p:cNvPr id="50180" name="Slide Number Placeholder 5"/>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grpSp>
        <p:nvGrpSpPr>
          <p:cNvPr id="50181" name="Group 4"/>
          <p:cNvGrpSpPr>
            <a:grpSpLocks/>
          </p:cNvGrpSpPr>
          <p:nvPr/>
        </p:nvGrpSpPr>
        <p:grpSpPr bwMode="auto">
          <a:xfrm>
            <a:off x="469900" y="2489200"/>
            <a:ext cx="2565400" cy="2370138"/>
            <a:chOff x="5519778" y="3040911"/>
            <a:chExt cx="2455827" cy="2196812"/>
          </a:xfrm>
        </p:grpSpPr>
        <p:pic>
          <p:nvPicPr>
            <p:cNvPr id="50189" name="Picture 3"/>
            <p:cNvPicPr>
              <a:picLocks noChangeAspect="1" noChangeArrowheads="1"/>
            </p:cNvPicPr>
            <p:nvPr/>
          </p:nvPicPr>
          <p:blipFill>
            <a:blip r:embed="rId3" cstate="print"/>
            <a:srcRect l="37953" t="9834" r="36172" b="34387"/>
            <a:stretch>
              <a:fillRect/>
            </a:stretch>
          </p:blipFill>
          <p:spPr bwMode="auto">
            <a:xfrm rot="360000">
              <a:off x="6271490" y="3040970"/>
              <a:ext cx="1704115" cy="2193877"/>
            </a:xfrm>
            <a:prstGeom prst="rect">
              <a:avLst/>
            </a:prstGeom>
            <a:noFill/>
            <a:ln w="9525">
              <a:noFill/>
              <a:miter lim="800000"/>
              <a:headEnd/>
              <a:tailEnd/>
            </a:ln>
          </p:spPr>
        </p:pic>
        <p:pic>
          <p:nvPicPr>
            <p:cNvPr id="50190" name="Picture 4"/>
            <p:cNvPicPr>
              <a:picLocks noChangeAspect="1" noChangeArrowheads="1"/>
            </p:cNvPicPr>
            <p:nvPr/>
          </p:nvPicPr>
          <p:blipFill>
            <a:blip r:embed="rId4" cstate="print"/>
            <a:srcRect l="37910" t="9453" r="36172" b="34425"/>
            <a:stretch>
              <a:fillRect/>
            </a:stretch>
          </p:blipFill>
          <p:spPr bwMode="auto">
            <a:xfrm>
              <a:off x="5994330" y="3040911"/>
              <a:ext cx="1696655" cy="2193996"/>
            </a:xfrm>
            <a:prstGeom prst="rect">
              <a:avLst/>
            </a:prstGeom>
            <a:noFill/>
            <a:ln w="9525">
              <a:noFill/>
              <a:miter lim="800000"/>
              <a:headEnd/>
              <a:tailEnd/>
            </a:ln>
          </p:spPr>
        </p:pic>
        <p:pic>
          <p:nvPicPr>
            <p:cNvPr id="50191" name="Picture 5"/>
            <p:cNvPicPr>
              <a:picLocks noChangeAspect="1" noChangeArrowheads="1"/>
            </p:cNvPicPr>
            <p:nvPr/>
          </p:nvPicPr>
          <p:blipFill>
            <a:blip r:embed="rId5" cstate="print"/>
            <a:srcRect l="37869" t="9386" r="36179" b="34544"/>
            <a:stretch>
              <a:fillRect/>
            </a:stretch>
          </p:blipFill>
          <p:spPr bwMode="auto">
            <a:xfrm rot="-480000">
              <a:off x="5842500" y="3042493"/>
              <a:ext cx="1620205" cy="2193877"/>
            </a:xfrm>
            <a:prstGeom prst="rect">
              <a:avLst/>
            </a:prstGeom>
            <a:noFill/>
            <a:ln w="9525">
              <a:noFill/>
              <a:miter lim="800000"/>
              <a:headEnd/>
              <a:tailEnd/>
            </a:ln>
          </p:spPr>
        </p:pic>
        <p:pic>
          <p:nvPicPr>
            <p:cNvPr id="50192" name="Picture 6"/>
            <p:cNvPicPr>
              <a:picLocks noChangeAspect="1" noChangeArrowheads="1"/>
            </p:cNvPicPr>
            <p:nvPr/>
          </p:nvPicPr>
          <p:blipFill>
            <a:blip r:embed="rId6" cstate="print"/>
            <a:srcRect l="18304" t="12091" r="15257" b="4922"/>
            <a:stretch>
              <a:fillRect/>
            </a:stretch>
          </p:blipFill>
          <p:spPr bwMode="auto">
            <a:xfrm rot="-840000">
              <a:off x="5549157" y="3041702"/>
              <a:ext cx="1673266" cy="2192414"/>
            </a:xfrm>
            <a:prstGeom prst="rect">
              <a:avLst/>
            </a:prstGeom>
            <a:noFill/>
            <a:ln w="9525">
              <a:noFill/>
              <a:miter lim="800000"/>
              <a:headEnd/>
              <a:tailEnd/>
            </a:ln>
          </p:spPr>
        </p:pic>
        <p:pic>
          <p:nvPicPr>
            <p:cNvPr id="50193" name="Picture 2"/>
            <p:cNvPicPr>
              <a:picLocks noChangeAspect="1" noChangeArrowheads="1"/>
            </p:cNvPicPr>
            <p:nvPr/>
          </p:nvPicPr>
          <p:blipFill>
            <a:blip r:embed="rId7" cstate="print"/>
            <a:srcRect l="37814" t="9612" r="36224" b="34427"/>
            <a:stretch>
              <a:fillRect/>
            </a:stretch>
          </p:blipFill>
          <p:spPr bwMode="auto">
            <a:xfrm rot="-840000">
              <a:off x="5519778" y="3045309"/>
              <a:ext cx="1703088" cy="2192414"/>
            </a:xfrm>
            <a:prstGeom prst="rect">
              <a:avLst/>
            </a:prstGeom>
            <a:noFill/>
            <a:ln w="9525">
              <a:noFill/>
              <a:miter lim="800000"/>
              <a:headEnd/>
              <a:tailEnd/>
            </a:ln>
          </p:spPr>
        </p:pic>
      </p:grpSp>
      <p:pic>
        <p:nvPicPr>
          <p:cNvPr id="50182" name="Picture 2" descr="http://pbu.edu/alumni/images/Find-Us-On-Facebook.jpg"/>
          <p:cNvPicPr>
            <a:picLocks noChangeAspect="1" noChangeArrowheads="1"/>
          </p:cNvPicPr>
          <p:nvPr/>
        </p:nvPicPr>
        <p:blipFill>
          <a:blip r:embed="rId8" cstate="print"/>
          <a:srcRect/>
          <a:stretch>
            <a:fillRect/>
          </a:stretch>
        </p:blipFill>
        <p:spPr bwMode="auto">
          <a:xfrm>
            <a:off x="6156325" y="2698750"/>
            <a:ext cx="2687638" cy="644525"/>
          </a:xfrm>
          <a:prstGeom prst="rect">
            <a:avLst/>
          </a:prstGeom>
          <a:noFill/>
          <a:ln w="9525">
            <a:noFill/>
            <a:miter lim="800000"/>
            <a:headEnd/>
            <a:tailEnd/>
          </a:ln>
        </p:spPr>
      </p:pic>
      <p:pic>
        <p:nvPicPr>
          <p:cNvPr id="50183" name="Picture 4" descr="http://blog.thesmalls.com/wp-content/uploads/2012/04/follow-us-on-twitter-bird.jpg"/>
          <p:cNvPicPr>
            <a:picLocks noChangeAspect="1" noChangeArrowheads="1"/>
          </p:cNvPicPr>
          <p:nvPr/>
        </p:nvPicPr>
        <p:blipFill>
          <a:blip r:embed="rId9" cstate="print"/>
          <a:srcRect/>
          <a:stretch>
            <a:fillRect/>
          </a:stretch>
        </p:blipFill>
        <p:spPr bwMode="auto">
          <a:xfrm>
            <a:off x="6103938" y="3987800"/>
            <a:ext cx="2792412" cy="993775"/>
          </a:xfrm>
          <a:prstGeom prst="rect">
            <a:avLst/>
          </a:prstGeom>
          <a:noFill/>
          <a:ln w="9525">
            <a:noFill/>
            <a:miter lim="800000"/>
            <a:headEnd/>
            <a:tailEnd/>
          </a:ln>
        </p:spPr>
      </p:pic>
      <p:pic>
        <p:nvPicPr>
          <p:cNvPr id="2053" name="Picture 5"/>
          <p:cNvPicPr>
            <a:picLocks noChangeAspect="1" noChangeArrowheads="1"/>
          </p:cNvPicPr>
          <p:nvPr/>
        </p:nvPicPr>
        <p:blipFill rotWithShape="1">
          <a:blip r:embed="rId10" cstate="print">
            <a:extLst>
              <a:ext uri="{28A0092B-C50C-407E-A947-70E740481C1C}"/>
            </a:extLst>
          </a:blip>
          <a:srcRect l="33399" t="15218" r="33804" b="8740"/>
          <a:stretch/>
        </p:blipFill>
        <p:spPr bwMode="auto">
          <a:xfrm>
            <a:off x="3583943" y="2451389"/>
            <a:ext cx="2092612" cy="27278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0185" name="Rectangle 2"/>
          <p:cNvSpPr>
            <a:spLocks noChangeArrowheads="1"/>
          </p:cNvSpPr>
          <p:nvPr/>
        </p:nvSpPr>
        <p:spPr bwMode="auto">
          <a:xfrm>
            <a:off x="6273800" y="3408363"/>
            <a:ext cx="2454275" cy="306387"/>
          </a:xfrm>
          <a:prstGeom prst="rect">
            <a:avLst/>
          </a:prstGeom>
          <a:noFill/>
          <a:ln w="9525">
            <a:noFill/>
            <a:miter lim="800000"/>
            <a:headEnd/>
            <a:tailEnd/>
          </a:ln>
        </p:spPr>
        <p:txBody>
          <a:bodyPr wrap="none">
            <a:spAutoFit/>
          </a:bodyPr>
          <a:lstStyle/>
          <a:p>
            <a:pPr defTabSz="457200" eaLnBrk="1" hangingPunct="1"/>
            <a:r>
              <a:rPr lang="en-US" sz="1400" b="1">
                <a:latin typeface="Arial Narrow" pitchFamily="34" charset="0"/>
              </a:rPr>
              <a:t>facebook.com/VeteransBenefits</a:t>
            </a:r>
          </a:p>
        </p:txBody>
      </p:sp>
      <p:sp>
        <p:nvSpPr>
          <p:cNvPr id="50186" name="Rectangle 14"/>
          <p:cNvSpPr>
            <a:spLocks noChangeArrowheads="1"/>
          </p:cNvSpPr>
          <p:nvPr/>
        </p:nvSpPr>
        <p:spPr bwMode="auto">
          <a:xfrm>
            <a:off x="6843713" y="4872038"/>
            <a:ext cx="1312862" cy="307975"/>
          </a:xfrm>
          <a:prstGeom prst="rect">
            <a:avLst/>
          </a:prstGeom>
          <a:noFill/>
          <a:ln w="9525">
            <a:noFill/>
            <a:miter lim="800000"/>
            <a:headEnd/>
            <a:tailEnd/>
          </a:ln>
        </p:spPr>
        <p:txBody>
          <a:bodyPr wrap="none">
            <a:spAutoFit/>
          </a:bodyPr>
          <a:lstStyle/>
          <a:p>
            <a:pPr defTabSz="457200" eaLnBrk="1" hangingPunct="1"/>
            <a:r>
              <a:rPr lang="en-US" sz="1400" b="1">
                <a:latin typeface="Arial Narrow" pitchFamily="34" charset="0"/>
              </a:rPr>
              <a:t>@VAVetBenefits</a:t>
            </a:r>
          </a:p>
        </p:txBody>
      </p:sp>
      <p:sp>
        <p:nvSpPr>
          <p:cNvPr id="50187" name="Rectangle 15"/>
          <p:cNvSpPr>
            <a:spLocks noChangeArrowheads="1"/>
          </p:cNvSpPr>
          <p:nvPr/>
        </p:nvSpPr>
        <p:spPr bwMode="auto">
          <a:xfrm>
            <a:off x="4165600" y="5311775"/>
            <a:ext cx="930275" cy="307975"/>
          </a:xfrm>
          <a:prstGeom prst="rect">
            <a:avLst/>
          </a:prstGeom>
          <a:noFill/>
          <a:ln w="9525">
            <a:noFill/>
            <a:miter lim="800000"/>
            <a:headEnd/>
            <a:tailEnd/>
          </a:ln>
        </p:spPr>
        <p:txBody>
          <a:bodyPr wrap="none">
            <a:spAutoFit/>
          </a:bodyPr>
          <a:lstStyle/>
          <a:p>
            <a:pPr defTabSz="457200" eaLnBrk="1" hangingPunct="1"/>
            <a:r>
              <a:rPr lang="en-US" sz="1400" b="1">
                <a:latin typeface="Arial Narrow" pitchFamily="34" charset="0"/>
              </a:rPr>
              <a:t>Newsletter</a:t>
            </a:r>
          </a:p>
        </p:txBody>
      </p:sp>
      <p:sp>
        <p:nvSpPr>
          <p:cNvPr id="50188" name="Rectangle 16"/>
          <p:cNvSpPr>
            <a:spLocks noChangeArrowheads="1"/>
          </p:cNvSpPr>
          <p:nvPr/>
        </p:nvSpPr>
        <p:spPr bwMode="auto">
          <a:xfrm>
            <a:off x="828675" y="5159375"/>
            <a:ext cx="1936750" cy="306388"/>
          </a:xfrm>
          <a:prstGeom prst="rect">
            <a:avLst/>
          </a:prstGeom>
          <a:noFill/>
          <a:ln w="9525">
            <a:noFill/>
            <a:miter lim="800000"/>
            <a:headEnd/>
            <a:tailEnd/>
          </a:ln>
        </p:spPr>
        <p:txBody>
          <a:bodyPr wrap="none">
            <a:spAutoFit/>
          </a:bodyPr>
          <a:lstStyle/>
          <a:p>
            <a:pPr defTabSz="457200" eaLnBrk="1" hangingPunct="1"/>
            <a:r>
              <a:rPr lang="en-US" sz="1400" b="1">
                <a:latin typeface="Arial Narrow" pitchFamily="34" charset="0"/>
              </a:rPr>
              <a:t>Brochures &amp; Fact Sheets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t>VA Benefits</a:t>
            </a:r>
          </a:p>
        </p:txBody>
      </p:sp>
      <p:sp>
        <p:nvSpPr>
          <p:cNvPr id="32771" name="Slide Number Placeholder 7"/>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graphicFrame>
        <p:nvGraphicFramePr>
          <p:cNvPr id="3" name="Diagram 2"/>
          <p:cNvGraphicFramePr/>
          <p:nvPr/>
        </p:nvGraphicFramePr>
        <p:xfrm>
          <a:off x="457200" y="1837280"/>
          <a:ext cx="8122722" cy="4078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VBA Mobile - Benefits Browse Benefits.png"/>
          <p:cNvPicPr>
            <a:picLocks noChangeAspect="1"/>
          </p:cNvPicPr>
          <p:nvPr/>
        </p:nvPicPr>
        <p:blipFill>
          <a:blip r:embed="rId3" cstate="print"/>
          <a:srcRect/>
          <a:stretch>
            <a:fillRect/>
          </a:stretch>
        </p:blipFill>
        <p:spPr bwMode="auto">
          <a:xfrm>
            <a:off x="4419600" y="1982788"/>
            <a:ext cx="2360613" cy="2360612"/>
          </a:xfrm>
          <a:prstGeom prst="rect">
            <a:avLst/>
          </a:prstGeom>
          <a:noFill/>
          <a:ln w="9525">
            <a:noFill/>
            <a:miter lim="800000"/>
            <a:headEnd/>
            <a:tailEnd/>
          </a:ln>
        </p:spPr>
      </p:pic>
      <p:pic>
        <p:nvPicPr>
          <p:cNvPr id="51203" name="Picture 4" descr="Thumbnail">
            <a:hlinkClick r:id="rId4"/>
          </p:cNvPr>
          <p:cNvPicPr>
            <a:picLocks noChangeAspect="1" noChangeArrowheads="1"/>
          </p:cNvPicPr>
          <p:nvPr/>
        </p:nvPicPr>
        <p:blipFill>
          <a:blip r:embed="rId5" cstate="print"/>
          <a:srcRect/>
          <a:stretch>
            <a:fillRect/>
          </a:stretch>
        </p:blipFill>
        <p:spPr bwMode="auto">
          <a:xfrm>
            <a:off x="1212850" y="3990975"/>
            <a:ext cx="2547938" cy="1431925"/>
          </a:xfrm>
          <a:prstGeom prst="rect">
            <a:avLst/>
          </a:prstGeom>
          <a:noFill/>
          <a:ln w="9525">
            <a:solidFill>
              <a:schemeClr val="tx1"/>
            </a:solidFill>
            <a:miter lim="800000"/>
            <a:headEnd/>
            <a:tailEnd/>
          </a:ln>
        </p:spPr>
      </p:pic>
      <p:pic>
        <p:nvPicPr>
          <p:cNvPr id="51204" name="Picture 6" descr="https://www.ebenefits.va.gov/ebenefits-portal/images/content-images/promopage_audio_icon.png">
            <a:hlinkClick r:id="rId6"/>
          </p:cNvPr>
          <p:cNvPicPr>
            <a:picLocks noChangeAspect="1" noChangeArrowheads="1"/>
          </p:cNvPicPr>
          <p:nvPr/>
        </p:nvPicPr>
        <p:blipFill>
          <a:blip r:embed="rId7" cstate="print"/>
          <a:srcRect/>
          <a:stretch>
            <a:fillRect/>
          </a:stretch>
        </p:blipFill>
        <p:spPr bwMode="auto">
          <a:xfrm>
            <a:off x="6054725" y="4595813"/>
            <a:ext cx="1246188" cy="733425"/>
          </a:xfrm>
          <a:prstGeom prst="rect">
            <a:avLst/>
          </a:prstGeom>
          <a:noFill/>
          <a:ln w="9525">
            <a:noFill/>
            <a:miter lim="800000"/>
            <a:headEnd/>
            <a:tailEnd/>
          </a:ln>
        </p:spPr>
      </p:pic>
      <p:sp>
        <p:nvSpPr>
          <p:cNvPr id="51205" name="TextBox 3"/>
          <p:cNvSpPr txBox="1">
            <a:spLocks noChangeArrowheads="1"/>
          </p:cNvSpPr>
          <p:nvPr/>
        </p:nvSpPr>
        <p:spPr bwMode="auto">
          <a:xfrm>
            <a:off x="914400" y="3621088"/>
            <a:ext cx="3124200" cy="277812"/>
          </a:xfrm>
          <a:prstGeom prst="rect">
            <a:avLst/>
          </a:prstGeom>
          <a:noFill/>
          <a:ln w="9525">
            <a:noFill/>
            <a:miter lim="800000"/>
            <a:headEnd/>
            <a:tailEnd/>
          </a:ln>
        </p:spPr>
        <p:txBody>
          <a:bodyPr>
            <a:spAutoFit/>
          </a:bodyPr>
          <a:lstStyle/>
          <a:p>
            <a:pPr algn="ctr"/>
            <a:r>
              <a:rPr lang="en-US" sz="1200"/>
              <a:t>National Guard and Reserve Benefits Video</a:t>
            </a:r>
          </a:p>
        </p:txBody>
      </p:sp>
      <p:sp>
        <p:nvSpPr>
          <p:cNvPr id="51206" name="TextBox 4"/>
          <p:cNvSpPr txBox="1">
            <a:spLocks noChangeArrowheads="1"/>
          </p:cNvSpPr>
          <p:nvPr/>
        </p:nvSpPr>
        <p:spPr bwMode="auto">
          <a:xfrm>
            <a:off x="838200" y="5438775"/>
            <a:ext cx="3297238" cy="276225"/>
          </a:xfrm>
          <a:prstGeom prst="rect">
            <a:avLst/>
          </a:prstGeom>
          <a:noFill/>
          <a:ln w="9525">
            <a:noFill/>
            <a:miter lim="800000"/>
            <a:headEnd/>
            <a:tailEnd/>
          </a:ln>
        </p:spPr>
        <p:txBody>
          <a:bodyPr>
            <a:spAutoFit/>
          </a:bodyPr>
          <a:lstStyle/>
          <a:p>
            <a:pPr algn="ctr"/>
            <a:r>
              <a:rPr lang="en-US" sz="1200"/>
              <a:t>eBenefits Public Service Announcement</a:t>
            </a:r>
          </a:p>
        </p:txBody>
      </p:sp>
      <p:sp>
        <p:nvSpPr>
          <p:cNvPr id="51207" name="TextBox 5"/>
          <p:cNvSpPr txBox="1">
            <a:spLocks noChangeArrowheads="1"/>
          </p:cNvSpPr>
          <p:nvPr/>
        </p:nvSpPr>
        <p:spPr bwMode="auto">
          <a:xfrm>
            <a:off x="5040313" y="5100638"/>
            <a:ext cx="3113087" cy="461962"/>
          </a:xfrm>
          <a:prstGeom prst="rect">
            <a:avLst/>
          </a:prstGeom>
          <a:noFill/>
          <a:ln w="9525">
            <a:noFill/>
            <a:miter lim="800000"/>
            <a:headEnd/>
            <a:tailEnd/>
          </a:ln>
        </p:spPr>
        <p:txBody>
          <a:bodyPr>
            <a:spAutoFit/>
          </a:bodyPr>
          <a:lstStyle/>
          <a:p>
            <a:pPr algn="ctr"/>
            <a:r>
              <a:rPr lang="en-US" sz="1200"/>
              <a:t>eBenefits Radio Public Service Announcement from NASCAR Driver Ryan Newman</a:t>
            </a:r>
          </a:p>
        </p:txBody>
      </p:sp>
      <p:pic>
        <p:nvPicPr>
          <p:cNvPr id="51208" name="Picture 3" descr="VBA Mobile - Resources.png"/>
          <p:cNvPicPr>
            <a:picLocks noChangeAspect="1"/>
          </p:cNvPicPr>
          <p:nvPr/>
        </p:nvPicPr>
        <p:blipFill>
          <a:blip r:embed="rId8" cstate="print"/>
          <a:srcRect/>
          <a:stretch>
            <a:fillRect/>
          </a:stretch>
        </p:blipFill>
        <p:spPr bwMode="auto">
          <a:xfrm>
            <a:off x="5487988" y="1982788"/>
            <a:ext cx="2360612" cy="2360612"/>
          </a:xfrm>
          <a:prstGeom prst="rect">
            <a:avLst/>
          </a:prstGeom>
          <a:noFill/>
          <a:ln w="9525">
            <a:noFill/>
            <a:miter lim="800000"/>
            <a:headEnd/>
            <a:tailEnd/>
          </a:ln>
        </p:spPr>
      </p:pic>
      <p:sp>
        <p:nvSpPr>
          <p:cNvPr id="51209" name="TextBox 7"/>
          <p:cNvSpPr txBox="1">
            <a:spLocks noChangeArrowheads="1"/>
          </p:cNvSpPr>
          <p:nvPr/>
        </p:nvSpPr>
        <p:spPr bwMode="auto">
          <a:xfrm>
            <a:off x="5202238" y="4067175"/>
            <a:ext cx="2951162" cy="276225"/>
          </a:xfrm>
          <a:prstGeom prst="rect">
            <a:avLst/>
          </a:prstGeom>
          <a:noFill/>
          <a:ln w="9525">
            <a:noFill/>
            <a:miter lim="800000"/>
            <a:headEnd/>
            <a:tailEnd/>
          </a:ln>
        </p:spPr>
        <p:txBody>
          <a:bodyPr>
            <a:spAutoFit/>
          </a:bodyPr>
          <a:lstStyle/>
          <a:p>
            <a:pPr algn="ctr"/>
            <a:r>
              <a:rPr lang="en-US" sz="1200"/>
              <a:t>On demand VA Benefits information</a:t>
            </a:r>
          </a:p>
        </p:txBody>
      </p:sp>
      <p:pic>
        <p:nvPicPr>
          <p:cNvPr id="51210" name="Picture 8">
            <a:hlinkClick r:id="rId9"/>
          </p:cNvPr>
          <p:cNvPicPr>
            <a:picLocks noChangeAspect="1" noChangeArrowheads="1"/>
          </p:cNvPicPr>
          <p:nvPr/>
        </p:nvPicPr>
        <p:blipFill>
          <a:blip r:embed="rId10" cstate="print"/>
          <a:srcRect l="17789" t="17686" r="32372" b="46109"/>
          <a:stretch>
            <a:fillRect/>
          </a:stretch>
        </p:blipFill>
        <p:spPr bwMode="auto">
          <a:xfrm>
            <a:off x="1203325" y="2162175"/>
            <a:ext cx="2559050" cy="1425575"/>
          </a:xfrm>
          <a:prstGeom prst="rect">
            <a:avLst/>
          </a:prstGeom>
          <a:noFill/>
          <a:ln w="9525">
            <a:solidFill>
              <a:schemeClr val="tx1"/>
            </a:solidFill>
            <a:miter lim="800000"/>
            <a:headEnd/>
            <a:tailEnd/>
          </a:ln>
        </p:spPr>
      </p:pic>
      <p:sp>
        <p:nvSpPr>
          <p:cNvPr id="10" name="Title 3"/>
          <p:cNvSpPr txBox="1">
            <a:spLocks/>
          </p:cNvSpPr>
          <p:nvPr/>
        </p:nvSpPr>
        <p:spPr bwMode="auto">
          <a:xfrm>
            <a:off x="457200" y="274638"/>
            <a:ext cx="8229600" cy="977900"/>
          </a:xfrm>
          <a:prstGeom prst="rect">
            <a:avLst/>
          </a:prstGeom>
          <a:noFill/>
          <a:ln>
            <a:noFill/>
          </a:ln>
          <a:extLst>
            <a:ext uri="{909E8E84-426E-40DD-AFC4-6F175D3DCCD1}"/>
            <a:ext uri="{91240B29-F687-4F45-9708-019B960494DF}"/>
          </a:extLst>
        </p:spPr>
        <p:txBody>
          <a:bodyPr anchor="b"/>
          <a:lstStyle>
            <a:lvl1pPr algn="l" defTabSz="457200" rtl="0" eaLnBrk="0" fontAlgn="base" hangingPunct="0">
              <a:spcBef>
                <a:spcPct val="0"/>
              </a:spcBef>
              <a:spcAft>
                <a:spcPct val="0"/>
              </a:spcAft>
              <a:defRPr sz="2400">
                <a:solidFill>
                  <a:schemeClr val="bg1"/>
                </a:solidFill>
                <a:latin typeface="+mj-lt"/>
                <a:ea typeface="+mj-ea"/>
                <a:cs typeface="+mj-cs"/>
              </a:defRPr>
            </a:lvl1pPr>
            <a:lvl2pPr algn="l" defTabSz="457200" rtl="0" eaLnBrk="0" fontAlgn="base" hangingPunct="0">
              <a:spcBef>
                <a:spcPct val="0"/>
              </a:spcBef>
              <a:spcAft>
                <a:spcPct val="0"/>
              </a:spcAft>
              <a:defRPr sz="2400">
                <a:solidFill>
                  <a:schemeClr val="bg1"/>
                </a:solidFill>
                <a:latin typeface="Georgia" pitchFamily="18" charset="0"/>
              </a:defRPr>
            </a:lvl2pPr>
            <a:lvl3pPr algn="l" defTabSz="457200" rtl="0" eaLnBrk="0" fontAlgn="base" hangingPunct="0">
              <a:spcBef>
                <a:spcPct val="0"/>
              </a:spcBef>
              <a:spcAft>
                <a:spcPct val="0"/>
              </a:spcAft>
              <a:defRPr sz="2400">
                <a:solidFill>
                  <a:schemeClr val="bg1"/>
                </a:solidFill>
                <a:latin typeface="Georgia" pitchFamily="18" charset="0"/>
              </a:defRPr>
            </a:lvl3pPr>
            <a:lvl4pPr algn="l" defTabSz="457200" rtl="0" eaLnBrk="0" fontAlgn="base" hangingPunct="0">
              <a:spcBef>
                <a:spcPct val="0"/>
              </a:spcBef>
              <a:spcAft>
                <a:spcPct val="0"/>
              </a:spcAft>
              <a:defRPr sz="2400">
                <a:solidFill>
                  <a:schemeClr val="bg1"/>
                </a:solidFill>
                <a:latin typeface="Georgia" pitchFamily="18" charset="0"/>
              </a:defRPr>
            </a:lvl4pPr>
            <a:lvl5pPr algn="l" defTabSz="457200" rtl="0" eaLnBrk="0" fontAlgn="base" hangingPunct="0">
              <a:spcBef>
                <a:spcPct val="0"/>
              </a:spcBef>
              <a:spcAft>
                <a:spcPct val="0"/>
              </a:spcAft>
              <a:defRPr sz="2400">
                <a:solidFill>
                  <a:schemeClr val="bg1"/>
                </a:solidFill>
                <a:latin typeface="Georgia" pitchFamily="18" charset="0"/>
              </a:defRPr>
            </a:lvl5pPr>
            <a:lvl6pPr marL="457200" algn="l" defTabSz="457200" rtl="0" eaLnBrk="0" fontAlgn="base" hangingPunct="0">
              <a:spcBef>
                <a:spcPct val="0"/>
              </a:spcBef>
              <a:spcAft>
                <a:spcPct val="0"/>
              </a:spcAft>
              <a:defRPr sz="2400">
                <a:solidFill>
                  <a:schemeClr val="bg1"/>
                </a:solidFill>
                <a:latin typeface="Georgia" pitchFamily="18" charset="0"/>
              </a:defRPr>
            </a:lvl6pPr>
            <a:lvl7pPr marL="914400" algn="l" defTabSz="457200" rtl="0" eaLnBrk="0" fontAlgn="base" hangingPunct="0">
              <a:spcBef>
                <a:spcPct val="0"/>
              </a:spcBef>
              <a:spcAft>
                <a:spcPct val="0"/>
              </a:spcAft>
              <a:defRPr sz="2400">
                <a:solidFill>
                  <a:schemeClr val="bg1"/>
                </a:solidFill>
                <a:latin typeface="Georgia" pitchFamily="18" charset="0"/>
              </a:defRPr>
            </a:lvl7pPr>
            <a:lvl8pPr marL="1371600" algn="l" defTabSz="457200" rtl="0" eaLnBrk="0" fontAlgn="base" hangingPunct="0">
              <a:spcBef>
                <a:spcPct val="0"/>
              </a:spcBef>
              <a:spcAft>
                <a:spcPct val="0"/>
              </a:spcAft>
              <a:defRPr sz="2400">
                <a:solidFill>
                  <a:schemeClr val="bg1"/>
                </a:solidFill>
                <a:latin typeface="Georgia" pitchFamily="18" charset="0"/>
              </a:defRPr>
            </a:lvl8pPr>
            <a:lvl9pPr marL="1828800" algn="l" defTabSz="457200" rtl="0" eaLnBrk="0" fontAlgn="base" hangingPunct="0">
              <a:spcBef>
                <a:spcPct val="0"/>
              </a:spcBef>
              <a:spcAft>
                <a:spcPct val="0"/>
              </a:spcAft>
              <a:defRPr sz="2400">
                <a:solidFill>
                  <a:schemeClr val="bg1"/>
                </a:solidFill>
                <a:latin typeface="Georgia" pitchFamily="18" charset="0"/>
              </a:defRPr>
            </a:lvl9pPr>
          </a:lstStyle>
          <a:p>
            <a:pPr eaLnBrk="1" hangingPunct="1">
              <a:defRPr/>
            </a:pPr>
            <a:r>
              <a:rPr lang="en-US" kern="0" dirty="0" smtClean="0"/>
              <a:t>Innovative Outreach</a:t>
            </a:r>
          </a:p>
        </p:txBody>
      </p:sp>
      <p:pic>
        <p:nvPicPr>
          <p:cNvPr id="51212" name="Picture 4" descr="VBA Mobile - Benefits Eligibility3.png"/>
          <p:cNvPicPr>
            <a:picLocks noChangeAspect="1"/>
          </p:cNvPicPr>
          <p:nvPr/>
        </p:nvPicPr>
        <p:blipFill>
          <a:blip r:embed="rId11" cstate="print"/>
          <a:srcRect/>
          <a:stretch>
            <a:fillRect/>
          </a:stretch>
        </p:blipFill>
        <p:spPr bwMode="auto">
          <a:xfrm>
            <a:off x="6530975" y="1958975"/>
            <a:ext cx="2384425" cy="2384425"/>
          </a:xfrm>
          <a:prstGeom prst="rect">
            <a:avLst/>
          </a:prstGeom>
          <a:noFill/>
          <a:ln w="9525">
            <a:noFill/>
            <a:miter lim="800000"/>
            <a:headEnd/>
            <a:tailEnd/>
          </a:ln>
        </p:spPr>
      </p:pic>
      <p:sp>
        <p:nvSpPr>
          <p:cNvPr id="13" name="Rectangle 12"/>
          <p:cNvSpPr/>
          <p:nvPr/>
        </p:nvSpPr>
        <p:spPr>
          <a:xfrm>
            <a:off x="381000" y="1450975"/>
            <a:ext cx="8382000" cy="584200"/>
          </a:xfrm>
          <a:prstGeom prst="rect">
            <a:avLst/>
          </a:prstGeom>
        </p:spPr>
        <p:txBody>
          <a:bodyPr>
            <a:spAutoFit/>
          </a:bodyPr>
          <a:lstStyle/>
          <a:p>
            <a:pPr algn="ctr">
              <a:defRPr/>
            </a:pPr>
            <a:r>
              <a:rPr lang="en-US" sz="1600" dirty="0">
                <a:latin typeface="+mn-lt"/>
              </a:rPr>
              <a:t>VA is creating innovative outreach methods to increase access and inform our clients throughout the world.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idx="4294967295"/>
          </p:nvPr>
        </p:nvSpPr>
        <p:spPr/>
        <p:txBody>
          <a:bodyPr/>
          <a:lstStyle/>
          <a:p>
            <a:pPr eaLnBrk="1" hangingPunct="1"/>
            <a:r>
              <a:rPr lang="en-US" smtClean="0"/>
              <a:t>eBenefits</a:t>
            </a:r>
          </a:p>
        </p:txBody>
      </p:sp>
      <p:sp>
        <p:nvSpPr>
          <p:cNvPr id="2" name="Content Placeholder 1"/>
          <p:cNvSpPr>
            <a:spLocks noGrp="1"/>
          </p:cNvSpPr>
          <p:nvPr>
            <p:ph idx="4294967295"/>
          </p:nvPr>
        </p:nvSpPr>
        <p:spPr>
          <a:xfrm>
            <a:off x="457200" y="1895475"/>
            <a:ext cx="4687888" cy="3413125"/>
          </a:xfrm>
        </p:spPr>
        <p:txBody>
          <a:bodyPr/>
          <a:lstStyle/>
          <a:p>
            <a:pPr marL="0" indent="0" eaLnBrk="1" hangingPunct="1">
              <a:spcBef>
                <a:spcPts val="600"/>
              </a:spcBef>
              <a:spcAft>
                <a:spcPts val="600"/>
              </a:spcAft>
              <a:buFont typeface="Arial" pitchFamily="34" charset="0"/>
              <a:buNone/>
              <a:defRPr/>
            </a:pPr>
            <a:r>
              <a:rPr lang="en-US" dirty="0" err="1" smtClean="0">
                <a:ea typeface="ＭＳ Ｐゴシック"/>
                <a:cs typeface="Georgia" pitchFamily="18" charset="0"/>
              </a:rPr>
              <a:t>Servicemembers</a:t>
            </a:r>
            <a:r>
              <a:rPr lang="en-US" dirty="0" smtClean="0">
                <a:ea typeface="ＭＳ Ｐゴシック"/>
                <a:cs typeface="Georgia" pitchFamily="18" charset="0"/>
              </a:rPr>
              <a:t>, Veterans, and family members can all access this online portal to browse VA and </a:t>
            </a:r>
            <a:r>
              <a:rPr lang="en-US" dirty="0" err="1" smtClean="0">
                <a:ea typeface="ＭＳ Ｐゴシック"/>
                <a:cs typeface="Georgia" pitchFamily="18" charset="0"/>
              </a:rPr>
              <a:t>DoD</a:t>
            </a:r>
            <a:r>
              <a:rPr lang="en-US" dirty="0" smtClean="0">
                <a:ea typeface="ＭＳ Ｐゴシック"/>
                <a:cs typeface="Georgia" pitchFamily="18" charset="0"/>
              </a:rPr>
              <a:t> benefits information.</a:t>
            </a:r>
          </a:p>
          <a:p>
            <a:pPr marL="0" indent="0" eaLnBrk="1" hangingPunct="1">
              <a:spcBef>
                <a:spcPts val="600"/>
              </a:spcBef>
              <a:spcAft>
                <a:spcPts val="600"/>
              </a:spcAft>
              <a:buFont typeface="Arial" pitchFamily="34" charset="0"/>
              <a:buNone/>
              <a:defRPr/>
            </a:pPr>
            <a:r>
              <a:rPr lang="en-US" dirty="0" smtClean="0">
                <a:ea typeface="ＭＳ Ｐゴシック"/>
                <a:cs typeface="Georgia" pitchFamily="18" charset="0"/>
              </a:rPr>
              <a:t>After creating an account, users can:</a:t>
            </a:r>
          </a:p>
          <a:p>
            <a:pPr marL="228600" indent="-228600" eaLnBrk="1" hangingPunct="1">
              <a:defRPr/>
            </a:pPr>
            <a:r>
              <a:rPr lang="en-US" dirty="0" smtClean="0">
                <a:ea typeface="ＭＳ Ｐゴシック"/>
                <a:cs typeface="Georgia" pitchFamily="18" charset="0"/>
              </a:rPr>
              <a:t>Get quick access to </a:t>
            </a:r>
            <a:r>
              <a:rPr lang="en-US" dirty="0" err="1" smtClean="0">
                <a:ea typeface="ＭＳ Ｐゴシック"/>
                <a:cs typeface="Georgia" pitchFamily="18" charset="0"/>
              </a:rPr>
              <a:t>eBenefits</a:t>
            </a:r>
            <a:r>
              <a:rPr lang="en-US" dirty="0" smtClean="0">
                <a:ea typeface="ＭＳ Ｐゴシック"/>
                <a:cs typeface="Georgia" pitchFamily="18" charset="0"/>
              </a:rPr>
              <a:t> tools</a:t>
            </a:r>
          </a:p>
          <a:p>
            <a:pPr marL="228600" indent="-228600" eaLnBrk="1" hangingPunct="1">
              <a:defRPr/>
            </a:pPr>
            <a:r>
              <a:rPr lang="en-US" dirty="0" smtClean="0">
                <a:ea typeface="ＭＳ Ｐゴシック"/>
                <a:cs typeface="Georgia" pitchFamily="18" charset="0"/>
              </a:rPr>
              <a:t>Apply for many benefits online</a:t>
            </a:r>
          </a:p>
          <a:p>
            <a:pPr marL="228600" indent="-228600" eaLnBrk="1" hangingPunct="1">
              <a:defRPr/>
            </a:pPr>
            <a:r>
              <a:rPr lang="en-US" dirty="0" smtClean="0">
                <a:ea typeface="ＭＳ Ｐゴシック"/>
                <a:cs typeface="Georgia" pitchFamily="18" charset="0"/>
              </a:rPr>
              <a:t>Download military service records (e.g., Form DD 214)</a:t>
            </a:r>
          </a:p>
          <a:p>
            <a:pPr marL="228600" indent="-228600" eaLnBrk="1" hangingPunct="1">
              <a:defRPr/>
            </a:pPr>
            <a:r>
              <a:rPr lang="en-US" dirty="0" smtClean="0">
                <a:ea typeface="ＭＳ Ｐゴシック"/>
                <a:cs typeface="Georgia" pitchFamily="18" charset="0"/>
              </a:rPr>
              <a:t>View status of benefit claims</a:t>
            </a:r>
          </a:p>
        </p:txBody>
      </p:sp>
      <p:sp>
        <p:nvSpPr>
          <p:cNvPr id="52228" name="Slide Number Placeholder 5"/>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52229" name="Picture 2" descr="https://www.ebenefits.va.gov/ebenefits-portal/images/badges/eBenefits_rounded_badge170x155.png"/>
          <p:cNvPicPr>
            <a:picLocks noChangeAspect="1" noChangeArrowheads="1"/>
          </p:cNvPicPr>
          <p:nvPr/>
        </p:nvPicPr>
        <p:blipFill>
          <a:blip r:embed="rId3" cstate="print"/>
          <a:srcRect/>
          <a:stretch>
            <a:fillRect/>
          </a:stretch>
        </p:blipFill>
        <p:spPr bwMode="auto">
          <a:xfrm>
            <a:off x="5910263" y="2044700"/>
            <a:ext cx="2673350" cy="267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smtClean="0"/>
              <a:t>Challenges Facing VBA</a:t>
            </a:r>
          </a:p>
        </p:txBody>
      </p:sp>
      <p:sp>
        <p:nvSpPr>
          <p:cNvPr id="53251" name="Rectangle 3"/>
          <p:cNvSpPr>
            <a:spLocks noGrp="1"/>
          </p:cNvSpPr>
          <p:nvPr>
            <p:ph type="body" idx="1"/>
          </p:nvPr>
        </p:nvSpPr>
        <p:spPr/>
        <p:txBody>
          <a:bodyPr/>
          <a:lstStyle/>
          <a:p>
            <a:pPr>
              <a:lnSpc>
                <a:spcPct val="90000"/>
              </a:lnSpc>
            </a:pPr>
            <a:r>
              <a:rPr lang="en-US" smtClean="0"/>
              <a:t>Increasing claims due to increased demand:</a:t>
            </a:r>
          </a:p>
          <a:p>
            <a:pPr lvl="1">
              <a:lnSpc>
                <a:spcPct val="90000"/>
              </a:lnSpc>
            </a:pPr>
            <a:r>
              <a:rPr lang="en-US" smtClean="0"/>
              <a:t>Ten years of war with increased survival rates have resulted in more claims</a:t>
            </a:r>
          </a:p>
          <a:p>
            <a:pPr lvl="1">
              <a:lnSpc>
                <a:spcPct val="90000"/>
              </a:lnSpc>
            </a:pPr>
            <a:r>
              <a:rPr lang="en-US" smtClean="0"/>
              <a:t>Post-conflict downsizing of the military</a:t>
            </a:r>
          </a:p>
          <a:p>
            <a:pPr lvl="1">
              <a:lnSpc>
                <a:spcPct val="90000"/>
              </a:lnSpc>
            </a:pPr>
            <a:r>
              <a:rPr lang="en-US" smtClean="0"/>
              <a:t>Agent Orange presumptive disabilities for Veterans who served in Vietnam </a:t>
            </a:r>
          </a:p>
          <a:p>
            <a:pPr>
              <a:lnSpc>
                <a:spcPct val="90000"/>
              </a:lnSpc>
            </a:pPr>
            <a:r>
              <a:rPr lang="en-US" smtClean="0"/>
              <a:t>Increasing complexity of rating decisions:</a:t>
            </a:r>
          </a:p>
          <a:p>
            <a:pPr lvl="1">
              <a:lnSpc>
                <a:spcPct val="90000"/>
              </a:lnSpc>
            </a:pPr>
            <a:r>
              <a:rPr lang="en-US" smtClean="0"/>
              <a:t>Diabetes and its complications, Traumatic Brain Injury, Post-Traumatic Stress Disorder</a:t>
            </a:r>
          </a:p>
          <a:p>
            <a:pPr lvl="1">
              <a:lnSpc>
                <a:spcPct val="90000"/>
              </a:lnSpc>
            </a:pPr>
            <a:r>
              <a:rPr lang="en-US" smtClean="0"/>
              <a:t>Increased contentions (GWOT Veterans claim three times more medical conditions than WWII Veterans) </a:t>
            </a:r>
          </a:p>
          <a:p>
            <a:pPr>
              <a:lnSpc>
                <a:spcPct val="90000"/>
              </a:lnSpc>
            </a:pPr>
            <a:r>
              <a:rPr lang="en-US" smtClean="0"/>
              <a:t>Increasing need for employment and training:</a:t>
            </a:r>
          </a:p>
          <a:p>
            <a:pPr lvl="1">
              <a:lnSpc>
                <a:spcPct val="90000"/>
              </a:lnSpc>
            </a:pPr>
            <a:r>
              <a:rPr lang="en-US" smtClean="0"/>
              <a:t>Post-conflict downsizing requires more training to assist Servicemembers’ transition to civilian employment</a:t>
            </a:r>
          </a:p>
          <a:p>
            <a:pPr lvl="1">
              <a:lnSpc>
                <a:spcPct val="90000"/>
              </a:lnSpc>
            </a:pPr>
            <a:r>
              <a:rPr lang="en-US" smtClean="0"/>
              <a:t>A stagnant economy also drives more Servicemembers and Veterans to VA for assistance in obtaining employment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pPr eaLnBrk="1" hangingPunct="1"/>
            <a:r>
              <a:rPr lang="en-US" smtClean="0"/>
              <a:t>Benefits Assistance Service (BAS)</a:t>
            </a:r>
          </a:p>
        </p:txBody>
      </p:sp>
      <p:sp>
        <p:nvSpPr>
          <p:cNvPr id="54275" name="Content Placeholder 2"/>
          <p:cNvSpPr>
            <a:spLocks noGrp="1"/>
          </p:cNvSpPr>
          <p:nvPr>
            <p:ph idx="4294967295"/>
          </p:nvPr>
        </p:nvSpPr>
        <p:spPr>
          <a:xfrm>
            <a:off x="457200" y="2120900"/>
            <a:ext cx="3873500" cy="3898900"/>
          </a:xfrm>
        </p:spPr>
        <p:txBody>
          <a:bodyPr/>
          <a:lstStyle/>
          <a:p>
            <a:pPr>
              <a:buFont typeface="Arial" pitchFamily="34" charset="0"/>
              <a:buNone/>
            </a:pPr>
            <a:r>
              <a:rPr lang="en-US" sz="2000" b="1" smtClean="0"/>
              <a:t>Mission</a:t>
            </a:r>
          </a:p>
          <a:p>
            <a:pPr>
              <a:buFont typeface="Arial" pitchFamily="34" charset="0"/>
              <a:buNone/>
            </a:pPr>
            <a:endParaRPr lang="en-US" sz="1200" b="1" smtClean="0"/>
          </a:p>
          <a:p>
            <a:pPr fontAlgn="t">
              <a:lnSpc>
                <a:spcPct val="75000"/>
              </a:lnSpc>
              <a:buClr>
                <a:srgbClr val="000066"/>
              </a:buClr>
              <a:buFont typeface="Wingdings" pitchFamily="2" charset="2"/>
              <a:buNone/>
            </a:pPr>
            <a:r>
              <a:rPr lang="en-US" smtClean="0">
                <a:cs typeface="Arial" pitchFamily="34" charset="0"/>
              </a:rPr>
              <a:t>The Mission of the Benefits Assistance</a:t>
            </a:r>
          </a:p>
          <a:p>
            <a:pPr fontAlgn="t">
              <a:lnSpc>
                <a:spcPct val="75000"/>
              </a:lnSpc>
              <a:buClr>
                <a:srgbClr val="000066"/>
              </a:buClr>
              <a:buFont typeface="Wingdings" pitchFamily="2" charset="2"/>
              <a:buNone/>
            </a:pPr>
            <a:r>
              <a:rPr lang="en-US" smtClean="0">
                <a:cs typeface="Arial" pitchFamily="34" charset="0"/>
              </a:rPr>
              <a:t>Service is to serve as advocates for</a:t>
            </a:r>
          </a:p>
          <a:p>
            <a:pPr fontAlgn="t">
              <a:lnSpc>
                <a:spcPct val="75000"/>
              </a:lnSpc>
              <a:buClr>
                <a:srgbClr val="000066"/>
              </a:buClr>
              <a:buFont typeface="Wingdings" pitchFamily="2" charset="2"/>
              <a:buNone/>
            </a:pPr>
            <a:r>
              <a:rPr lang="en-US" smtClean="0">
                <a:cs typeface="Arial" pitchFamily="34" charset="0"/>
              </a:rPr>
              <a:t>Veterans, Service members, eligible</a:t>
            </a:r>
          </a:p>
          <a:p>
            <a:pPr fontAlgn="t">
              <a:lnSpc>
                <a:spcPct val="75000"/>
              </a:lnSpc>
              <a:buClr>
                <a:srgbClr val="000066"/>
              </a:buClr>
              <a:buFont typeface="Wingdings" pitchFamily="2" charset="2"/>
              <a:buNone/>
            </a:pPr>
            <a:r>
              <a:rPr lang="en-US" smtClean="0">
                <a:cs typeface="Arial" pitchFamily="34" charset="0"/>
              </a:rPr>
              <a:t>beneficiaries and other stakeholders, </a:t>
            </a:r>
          </a:p>
          <a:p>
            <a:pPr fontAlgn="t">
              <a:lnSpc>
                <a:spcPct val="75000"/>
              </a:lnSpc>
              <a:buClr>
                <a:srgbClr val="000066"/>
              </a:buClr>
              <a:buFont typeface="Wingdings" pitchFamily="2" charset="2"/>
              <a:buNone/>
            </a:pPr>
            <a:r>
              <a:rPr lang="en-US" smtClean="0">
                <a:cs typeface="Arial" pitchFamily="34" charset="0"/>
              </a:rPr>
              <a:t>to ensure they are knowledgeable and</a:t>
            </a:r>
          </a:p>
          <a:p>
            <a:pPr fontAlgn="t">
              <a:lnSpc>
                <a:spcPct val="75000"/>
              </a:lnSpc>
              <a:buClr>
                <a:srgbClr val="000066"/>
              </a:buClr>
              <a:buFont typeface="Wingdings" pitchFamily="2" charset="2"/>
              <a:buNone/>
            </a:pPr>
            <a:r>
              <a:rPr lang="en-US" smtClean="0">
                <a:cs typeface="Arial" pitchFamily="34" charset="0"/>
              </a:rPr>
              <a:t>informed about accessing and receiving</a:t>
            </a:r>
          </a:p>
          <a:p>
            <a:pPr fontAlgn="t">
              <a:lnSpc>
                <a:spcPct val="75000"/>
              </a:lnSpc>
              <a:buClr>
                <a:srgbClr val="000066"/>
              </a:buClr>
              <a:buFont typeface="Wingdings" pitchFamily="2" charset="2"/>
              <a:buNone/>
            </a:pPr>
            <a:r>
              <a:rPr lang="en-US" smtClean="0">
                <a:cs typeface="Arial" pitchFamily="34" charset="0"/>
              </a:rPr>
              <a:t>VA benefits and services.</a:t>
            </a:r>
            <a:r>
              <a:rPr lang="en-US" sz="1700" smtClean="0">
                <a:cs typeface="Arial" pitchFamily="34" charset="0"/>
              </a:rPr>
              <a:t> </a:t>
            </a:r>
          </a:p>
          <a:p>
            <a:pPr fontAlgn="t">
              <a:buClr>
                <a:srgbClr val="000066"/>
              </a:buClr>
              <a:buFont typeface="Wingdings" pitchFamily="2" charset="2"/>
              <a:buNone/>
            </a:pPr>
            <a:endParaRPr lang="en-US" sz="1200" smtClean="0">
              <a:cs typeface="Arial" pitchFamily="34" charset="0"/>
            </a:endParaRPr>
          </a:p>
        </p:txBody>
      </p:sp>
      <p:sp>
        <p:nvSpPr>
          <p:cNvPr id="54276" name="Content Placeholder 2"/>
          <p:cNvSpPr>
            <a:spLocks/>
          </p:cNvSpPr>
          <p:nvPr/>
        </p:nvSpPr>
        <p:spPr bwMode="auto">
          <a:xfrm>
            <a:off x="4660900" y="2120900"/>
            <a:ext cx="4025900" cy="3898900"/>
          </a:xfrm>
          <a:prstGeom prst="rect">
            <a:avLst/>
          </a:prstGeom>
          <a:noFill/>
          <a:ln w="9525">
            <a:noFill/>
            <a:miter lim="800000"/>
            <a:headEnd/>
            <a:tailEnd/>
          </a:ln>
        </p:spPr>
        <p:txBody>
          <a:bodyPr/>
          <a:lstStyle/>
          <a:p>
            <a:pPr marL="342900" indent="-342900" defTabSz="457200" fontAlgn="t">
              <a:spcBef>
                <a:spcPct val="20000"/>
              </a:spcBef>
              <a:buClr>
                <a:srgbClr val="000066"/>
              </a:buClr>
              <a:buFont typeface="Wingdings" pitchFamily="2" charset="2"/>
              <a:buNone/>
            </a:pPr>
            <a:r>
              <a:rPr lang="en-US" sz="2000" b="1">
                <a:latin typeface="Calibri" pitchFamily="34" charset="0"/>
              </a:rPr>
              <a:t>Vision</a:t>
            </a:r>
          </a:p>
          <a:p>
            <a:pPr marL="342900" indent="-342900" defTabSz="457200" fontAlgn="t">
              <a:spcBef>
                <a:spcPct val="20000"/>
              </a:spcBef>
              <a:buClr>
                <a:srgbClr val="000066"/>
              </a:buClr>
              <a:buFont typeface="Wingdings" pitchFamily="2" charset="2"/>
              <a:buNone/>
            </a:pPr>
            <a:endParaRPr lang="en-US" sz="1200" b="1">
              <a:latin typeface="Calibri" pitchFamily="34" charset="0"/>
            </a:endParaRPr>
          </a:p>
          <a:p>
            <a:pPr marL="342900" indent="-342900" defTabSz="457200" fontAlgn="t">
              <a:lnSpc>
                <a:spcPct val="75000"/>
              </a:lnSpc>
              <a:spcBef>
                <a:spcPct val="20000"/>
              </a:spcBef>
              <a:buClr>
                <a:srgbClr val="000066"/>
              </a:buClr>
              <a:buFont typeface="Wingdings" pitchFamily="2" charset="2"/>
              <a:buNone/>
            </a:pPr>
            <a:r>
              <a:rPr lang="en-US" sz="1800">
                <a:latin typeface="Calibri" pitchFamily="34" charset="0"/>
                <a:cs typeface="Arial" pitchFamily="34" charset="0"/>
              </a:rPr>
              <a:t>Our Vision for the Benefits Assistance</a:t>
            </a:r>
          </a:p>
          <a:p>
            <a:pPr marL="342900" indent="-342900" defTabSz="457200" fontAlgn="t">
              <a:lnSpc>
                <a:spcPct val="75000"/>
              </a:lnSpc>
              <a:spcBef>
                <a:spcPct val="20000"/>
              </a:spcBef>
              <a:buClr>
                <a:srgbClr val="000066"/>
              </a:buClr>
              <a:buFont typeface="Wingdings" pitchFamily="2" charset="2"/>
              <a:buNone/>
            </a:pPr>
            <a:r>
              <a:rPr lang="en-US" sz="1800">
                <a:latin typeface="Calibri" pitchFamily="34" charset="0"/>
                <a:cs typeface="Arial" pitchFamily="34" charset="0"/>
              </a:rPr>
              <a:t>Service is to be the premier</a:t>
            </a:r>
          </a:p>
          <a:p>
            <a:pPr marL="342900" indent="-342900" defTabSz="457200" fontAlgn="t">
              <a:lnSpc>
                <a:spcPct val="75000"/>
              </a:lnSpc>
              <a:spcBef>
                <a:spcPct val="20000"/>
              </a:spcBef>
              <a:buClr>
                <a:srgbClr val="000066"/>
              </a:buClr>
              <a:buFont typeface="Wingdings" pitchFamily="2" charset="2"/>
              <a:buNone/>
            </a:pPr>
            <a:r>
              <a:rPr lang="en-US" sz="1800">
                <a:latin typeface="Calibri" pitchFamily="34" charset="0"/>
                <a:cs typeface="Arial" pitchFamily="34" charset="0"/>
              </a:rPr>
              <a:t>organization for our clients; to</a:t>
            </a:r>
          </a:p>
          <a:p>
            <a:pPr marL="342900" indent="-342900" defTabSz="457200" fontAlgn="t">
              <a:lnSpc>
                <a:spcPct val="75000"/>
              </a:lnSpc>
              <a:spcBef>
                <a:spcPct val="20000"/>
              </a:spcBef>
              <a:buClr>
                <a:srgbClr val="000066"/>
              </a:buClr>
              <a:buFont typeface="Wingdings" pitchFamily="2" charset="2"/>
              <a:buNone/>
            </a:pPr>
            <a:r>
              <a:rPr lang="en-US" sz="1800">
                <a:latin typeface="Calibri" pitchFamily="34" charset="0"/>
                <a:cs typeface="Arial" pitchFamily="34" charset="0"/>
              </a:rPr>
              <a:t>proactively provide information and</a:t>
            </a:r>
          </a:p>
          <a:p>
            <a:pPr marL="342900" indent="-342900" defTabSz="457200" fontAlgn="t">
              <a:lnSpc>
                <a:spcPct val="75000"/>
              </a:lnSpc>
              <a:spcBef>
                <a:spcPct val="20000"/>
              </a:spcBef>
              <a:buClr>
                <a:srgbClr val="000066"/>
              </a:buClr>
              <a:buFont typeface="Wingdings" pitchFamily="2" charset="2"/>
              <a:buNone/>
            </a:pPr>
            <a:r>
              <a:rPr lang="en-US" sz="1800">
                <a:latin typeface="Calibri" pitchFamily="34" charset="0"/>
                <a:cs typeface="Arial" pitchFamily="34" charset="0"/>
              </a:rPr>
              <a:t>knowledge about VA benefits and</a:t>
            </a:r>
          </a:p>
          <a:p>
            <a:pPr marL="342900" indent="-342900" defTabSz="457200" fontAlgn="t">
              <a:lnSpc>
                <a:spcPct val="75000"/>
              </a:lnSpc>
              <a:spcBef>
                <a:spcPct val="20000"/>
              </a:spcBef>
              <a:buClr>
                <a:srgbClr val="000066"/>
              </a:buClr>
              <a:buFont typeface="Wingdings" pitchFamily="2" charset="2"/>
              <a:buNone/>
            </a:pPr>
            <a:r>
              <a:rPr lang="en-US" sz="1800">
                <a:latin typeface="Calibri" pitchFamily="34" charset="0"/>
                <a:cs typeface="Arial" pitchFamily="34" charset="0"/>
              </a:rPr>
              <a:t>services, in a positive 21st century</a:t>
            </a:r>
          </a:p>
          <a:p>
            <a:pPr marL="342900" indent="-342900" defTabSz="457200" fontAlgn="t">
              <a:lnSpc>
                <a:spcPct val="75000"/>
              </a:lnSpc>
              <a:spcBef>
                <a:spcPct val="20000"/>
              </a:spcBef>
              <a:buClr>
                <a:srgbClr val="000066"/>
              </a:buClr>
              <a:buFont typeface="Wingdings" pitchFamily="2" charset="2"/>
              <a:buNone/>
            </a:pPr>
            <a:r>
              <a:rPr lang="en-US" sz="1800">
                <a:latin typeface="Calibri" pitchFamily="34" charset="0"/>
                <a:cs typeface="Arial" pitchFamily="34" charset="0"/>
              </a:rPr>
              <a:t>experience that is consistent, concise</a:t>
            </a:r>
          </a:p>
          <a:p>
            <a:pPr marL="342900" indent="-342900" defTabSz="457200" fontAlgn="t">
              <a:lnSpc>
                <a:spcPct val="75000"/>
              </a:lnSpc>
              <a:spcBef>
                <a:spcPct val="20000"/>
              </a:spcBef>
              <a:buClr>
                <a:srgbClr val="000066"/>
              </a:buClr>
              <a:buFont typeface="Wingdings" pitchFamily="2" charset="2"/>
              <a:buNone/>
            </a:pPr>
            <a:r>
              <a:rPr lang="en-US" sz="1800">
                <a:latin typeface="Calibri" pitchFamily="34" charset="0"/>
                <a:cs typeface="Arial" pitchFamily="34" charset="0"/>
              </a:rPr>
              <a:t>and relevant.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smtClean="0"/>
              <a:t>Homeless Veterans Outreach Program</a:t>
            </a:r>
          </a:p>
        </p:txBody>
      </p:sp>
      <p:sp>
        <p:nvSpPr>
          <p:cNvPr id="55299" name="Content Placeholder 2"/>
          <p:cNvSpPr>
            <a:spLocks noGrp="1"/>
          </p:cNvSpPr>
          <p:nvPr>
            <p:ph idx="4294967295"/>
          </p:nvPr>
        </p:nvSpPr>
        <p:spPr>
          <a:xfrm>
            <a:off x="457200" y="1930400"/>
            <a:ext cx="8229600" cy="4195763"/>
          </a:xfrm>
        </p:spPr>
        <p:txBody>
          <a:bodyPr/>
          <a:lstStyle/>
          <a:p>
            <a:pPr>
              <a:buClr>
                <a:srgbClr val="000066"/>
              </a:buClr>
            </a:pPr>
            <a:r>
              <a:rPr lang="en-US" smtClean="0">
                <a:cs typeface="Arial" pitchFamily="34" charset="0"/>
              </a:rPr>
              <a:t>Full-time Homeless Veterans Outreach Coordinators (HVOC) located at 20 Regional Offices (RO) with the largest Veteran populations; remaining ROs have part-time HVOCs with ancillary duties</a:t>
            </a:r>
          </a:p>
          <a:p>
            <a:pPr>
              <a:buClr>
                <a:srgbClr val="000066"/>
              </a:buClr>
              <a:buFont typeface="Arial" pitchFamily="34" charset="0"/>
              <a:buNone/>
            </a:pPr>
            <a:endParaRPr lang="en-US" sz="1400" smtClean="0">
              <a:cs typeface="Arial" pitchFamily="34" charset="0"/>
            </a:endParaRPr>
          </a:p>
          <a:p>
            <a:pPr>
              <a:buClr>
                <a:srgbClr val="000066"/>
              </a:buClr>
            </a:pPr>
            <a:r>
              <a:rPr lang="en-US" smtClean="0">
                <a:cs typeface="Arial" pitchFamily="34" charset="0"/>
              </a:rPr>
              <a:t>Provide information and assistance on VA benefits and services including, but not limited to, eligibility information, filing a claim, and referrals to Veterans Health Administration homeless program staff and local homeless providers</a:t>
            </a:r>
          </a:p>
          <a:p>
            <a:pPr>
              <a:buClr>
                <a:srgbClr val="000066"/>
              </a:buClr>
              <a:buFont typeface="Arial" pitchFamily="34" charset="0"/>
              <a:buNone/>
            </a:pPr>
            <a:endParaRPr lang="en-US" sz="1400" smtClean="0">
              <a:cs typeface="Arial" pitchFamily="34" charset="0"/>
            </a:endParaRPr>
          </a:p>
          <a:p>
            <a:pPr>
              <a:buClr>
                <a:srgbClr val="000066"/>
              </a:buClr>
            </a:pPr>
            <a:r>
              <a:rPr lang="en-US" smtClean="0">
                <a:cs typeface="Arial" pitchFamily="34" charset="0"/>
              </a:rPr>
              <a:t>Conduct outreach to homeless Veterans and their families </a:t>
            </a:r>
            <a:r>
              <a:rPr lang="en-US" smtClean="0">
                <a:cs typeface="Times New Roman" pitchFamily="18" charset="0"/>
              </a:rPr>
              <a:t>in various locations such as:</a:t>
            </a:r>
            <a:endParaRPr lang="en-US" smtClean="0">
              <a:cs typeface="Arial" pitchFamily="34" charset="0"/>
            </a:endParaRPr>
          </a:p>
        </p:txBody>
      </p:sp>
      <p:sp>
        <p:nvSpPr>
          <p:cNvPr id="55300" name="Content Placeholder 2"/>
          <p:cNvSpPr>
            <a:spLocks/>
          </p:cNvSpPr>
          <p:nvPr/>
        </p:nvSpPr>
        <p:spPr bwMode="auto">
          <a:xfrm>
            <a:off x="4343400" y="4810125"/>
            <a:ext cx="4343400" cy="1316038"/>
          </a:xfrm>
          <a:prstGeom prst="rect">
            <a:avLst/>
          </a:prstGeom>
          <a:noFill/>
          <a:ln w="9525">
            <a:noFill/>
            <a:miter lim="800000"/>
            <a:headEnd/>
            <a:tailEnd/>
          </a:ln>
        </p:spPr>
        <p:txBody>
          <a:bodyPr/>
          <a:lstStyle/>
          <a:p>
            <a:pPr marL="742950" lvl="1" indent="-285750" defTabSz="457200">
              <a:spcBef>
                <a:spcPct val="20000"/>
              </a:spcBef>
              <a:buClr>
                <a:srgbClr val="000066"/>
              </a:buClr>
              <a:buFont typeface="Arial" pitchFamily="34" charset="0"/>
              <a:buChar char="–"/>
            </a:pPr>
            <a:r>
              <a:rPr lang="en-US" sz="1600">
                <a:latin typeface="Calibri" pitchFamily="34" charset="0"/>
                <a:cs typeface="Arial" pitchFamily="34" charset="0"/>
              </a:rPr>
              <a:t>Stand Downs</a:t>
            </a:r>
          </a:p>
          <a:p>
            <a:pPr marL="742950" lvl="1" indent="-285750" defTabSz="457200">
              <a:spcBef>
                <a:spcPct val="20000"/>
              </a:spcBef>
              <a:buClr>
                <a:srgbClr val="000066"/>
              </a:buClr>
              <a:buFont typeface="Arial" pitchFamily="34" charset="0"/>
              <a:buChar char="–"/>
            </a:pPr>
            <a:r>
              <a:rPr lang="en-US" sz="1600">
                <a:latin typeface="Calibri" pitchFamily="34" charset="0"/>
                <a:cs typeface="Arial" pitchFamily="34" charset="0"/>
              </a:rPr>
              <a:t>Jails and prisons</a:t>
            </a:r>
          </a:p>
          <a:p>
            <a:pPr marL="742950" lvl="1" indent="-285750" defTabSz="457200">
              <a:spcBef>
                <a:spcPct val="20000"/>
              </a:spcBef>
              <a:buClr>
                <a:srgbClr val="000066"/>
              </a:buClr>
              <a:buFont typeface="Arial" pitchFamily="34" charset="0"/>
              <a:buChar char="–"/>
            </a:pPr>
            <a:r>
              <a:rPr lang="en-US" sz="1600">
                <a:latin typeface="Calibri" pitchFamily="34" charset="0"/>
                <a:cs typeface="Arial" pitchFamily="34" charset="0"/>
              </a:rPr>
              <a:t>other areas where homeless Veterans may be located</a:t>
            </a:r>
          </a:p>
        </p:txBody>
      </p:sp>
      <p:sp>
        <p:nvSpPr>
          <p:cNvPr id="55301" name="Content Placeholder 2"/>
          <p:cNvSpPr>
            <a:spLocks/>
          </p:cNvSpPr>
          <p:nvPr/>
        </p:nvSpPr>
        <p:spPr bwMode="auto">
          <a:xfrm>
            <a:off x="457200" y="4808538"/>
            <a:ext cx="4229100" cy="1317625"/>
          </a:xfrm>
          <a:prstGeom prst="rect">
            <a:avLst/>
          </a:prstGeom>
          <a:noFill/>
          <a:ln w="9525">
            <a:noFill/>
            <a:miter lim="800000"/>
            <a:headEnd/>
            <a:tailEnd/>
          </a:ln>
        </p:spPr>
        <p:txBody>
          <a:bodyPr/>
          <a:lstStyle/>
          <a:p>
            <a:pPr marL="742950" lvl="1" indent="-285750" defTabSz="457200">
              <a:spcBef>
                <a:spcPct val="20000"/>
              </a:spcBef>
              <a:buClr>
                <a:srgbClr val="000066"/>
              </a:buClr>
              <a:buFont typeface="Arial" pitchFamily="34" charset="0"/>
              <a:buChar char="–"/>
            </a:pPr>
            <a:r>
              <a:rPr lang="en-US" sz="1600">
                <a:latin typeface="Calibri" pitchFamily="34" charset="0"/>
                <a:cs typeface="Arial" pitchFamily="34" charset="0"/>
              </a:rPr>
              <a:t>homeless shelters</a:t>
            </a:r>
          </a:p>
          <a:p>
            <a:pPr marL="742950" lvl="1" indent="-285750" defTabSz="457200">
              <a:spcBef>
                <a:spcPct val="20000"/>
              </a:spcBef>
              <a:buClr>
                <a:srgbClr val="000066"/>
              </a:buClr>
              <a:buFont typeface="Arial" pitchFamily="34" charset="0"/>
              <a:buChar char="–"/>
            </a:pPr>
            <a:r>
              <a:rPr lang="en-US" sz="1600">
                <a:latin typeface="Calibri" pitchFamily="34" charset="0"/>
                <a:cs typeface="Arial" pitchFamily="34" charset="0"/>
              </a:rPr>
              <a:t>VA Medical Centers, clinics and centers</a:t>
            </a:r>
          </a:p>
          <a:p>
            <a:pPr marL="742950" lvl="1" indent="-285750" defTabSz="457200">
              <a:spcBef>
                <a:spcPct val="20000"/>
              </a:spcBef>
              <a:buClr>
                <a:srgbClr val="000066"/>
              </a:buClr>
              <a:buFont typeface="Arial" pitchFamily="34" charset="0"/>
              <a:buChar char="–"/>
            </a:pPr>
            <a:r>
              <a:rPr lang="en-US" sz="1600">
                <a:latin typeface="Calibri" pitchFamily="34" charset="0"/>
                <a:cs typeface="Arial" pitchFamily="34" charset="0"/>
              </a:rPr>
              <a:t>through state, tribal and local community partners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pPr eaLnBrk="1" hangingPunct="1"/>
            <a:r>
              <a:rPr lang="en-US" smtClean="0"/>
              <a:t>Homeless Veterans Outreach Program</a:t>
            </a:r>
          </a:p>
        </p:txBody>
      </p:sp>
      <p:sp>
        <p:nvSpPr>
          <p:cNvPr id="56323" name="Content Placeholder 2"/>
          <p:cNvSpPr>
            <a:spLocks noGrp="1"/>
          </p:cNvSpPr>
          <p:nvPr>
            <p:ph idx="4294967295"/>
          </p:nvPr>
        </p:nvSpPr>
        <p:spPr>
          <a:xfrm>
            <a:off x="457200" y="1930400"/>
            <a:ext cx="8229600" cy="4195763"/>
          </a:xfrm>
        </p:spPr>
        <p:txBody>
          <a:bodyPr/>
          <a:lstStyle/>
          <a:p>
            <a:r>
              <a:rPr lang="en-US" smtClean="0">
                <a:cs typeface="Arial" pitchFamily="34" charset="0"/>
              </a:rPr>
              <a:t>HVOCs:</a:t>
            </a:r>
          </a:p>
          <a:p>
            <a:pPr lvl="1"/>
            <a:r>
              <a:rPr lang="en-US" smtClean="0">
                <a:cs typeface="Arial" pitchFamily="34" charset="0"/>
              </a:rPr>
              <a:t>Assist women Veterans and their families from becoming homeless through coordination with VA’s Women Veteran Coordinators</a:t>
            </a:r>
          </a:p>
          <a:p>
            <a:pPr lvl="1"/>
            <a:r>
              <a:rPr lang="en-US" smtClean="0">
                <a:cs typeface="Arial" pitchFamily="34" charset="0"/>
              </a:rPr>
              <a:t>Make referrals to homeless coordinators at VA Medical Centers and Community-Based Outpatient Clinics</a:t>
            </a:r>
          </a:p>
          <a:p>
            <a:pPr lvl="1"/>
            <a:r>
              <a:rPr lang="en-US" smtClean="0">
                <a:cs typeface="Arial" pitchFamily="34" charset="0"/>
              </a:rPr>
              <a:t>Coordinate delivery of VA benefits access with local community homeless providers</a:t>
            </a:r>
          </a:p>
          <a:p>
            <a:pPr lvl="1"/>
            <a:r>
              <a:rPr lang="en-US" smtClean="0">
                <a:cs typeface="Arial" pitchFamily="34" charset="0"/>
              </a:rPr>
              <a:t>Provide VA benefits assistance to justice-involved Veterans participating in Veterans Treatment Courts or who will soon be released from incarceration</a:t>
            </a:r>
          </a:p>
          <a:p>
            <a:pPr lvl="1"/>
            <a:r>
              <a:rPr lang="en-US" smtClean="0">
                <a:cs typeface="Arial" pitchFamily="34" charset="0"/>
              </a:rPr>
              <a:t>Ensure claims are identified as homeless for expedited processing</a:t>
            </a:r>
          </a:p>
          <a:p>
            <a:pPr lvl="1">
              <a:buFont typeface="Arial" pitchFamily="34" charset="0"/>
              <a:buNone/>
            </a:pPr>
            <a:endParaRPr lang="en-US" smtClean="0">
              <a:cs typeface="Arial" pitchFamily="34" charset="0"/>
            </a:endParaRPr>
          </a:p>
          <a:p>
            <a:r>
              <a:rPr lang="en-US" smtClean="0"/>
              <a:t>During fiscal year (FY) 2012, over 11,965 hours of outreach were conducted by VBA field staff to over 50, 028 homeless Veterans.</a:t>
            </a:r>
          </a:p>
          <a:p>
            <a:pPr>
              <a:buFont typeface="Arial" pitchFamily="34" charset="0"/>
              <a:buNone/>
            </a:pPr>
            <a:endParaRPr lang="en-US" smtClean="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smtClean="0"/>
              <a:t>VA Regional Office Locations</a:t>
            </a:r>
          </a:p>
        </p:txBody>
      </p:sp>
      <p:sp>
        <p:nvSpPr>
          <p:cNvPr id="57347" name="Rectangle 8"/>
          <p:cNvSpPr>
            <a:spLocks noChangeArrowheads="1"/>
          </p:cNvSpPr>
          <p:nvPr/>
        </p:nvSpPr>
        <p:spPr bwMode="auto">
          <a:xfrm>
            <a:off x="1230313" y="1930400"/>
            <a:ext cx="7640637" cy="4262438"/>
          </a:xfrm>
          <a:prstGeom prst="rect">
            <a:avLst/>
          </a:prstGeom>
          <a:noFill/>
          <a:ln w="9525">
            <a:noFill/>
            <a:miter lim="800000"/>
            <a:headEnd/>
            <a:tailEnd/>
          </a:ln>
        </p:spPr>
        <p:txBody>
          <a:bodyPr lIns="92075" tIns="46038" rIns="92075" bIns="46038"/>
          <a:lstStyle/>
          <a:p>
            <a:pPr marL="342900" indent="-342900">
              <a:spcBef>
                <a:spcPct val="20000"/>
              </a:spcBef>
              <a:buClr>
                <a:srgbClr val="1D3275"/>
              </a:buClr>
              <a:buFont typeface="Wingdings" pitchFamily="2" charset="2"/>
              <a:buNone/>
            </a:pPr>
            <a:endParaRPr lang="en-US" sz="2400">
              <a:solidFill>
                <a:srgbClr val="1D3275"/>
              </a:solidFill>
            </a:endParaRPr>
          </a:p>
        </p:txBody>
      </p:sp>
      <p:sp>
        <p:nvSpPr>
          <p:cNvPr id="57348" name="Freeform 17"/>
          <p:cNvSpPr>
            <a:spLocks noChangeAspect="1"/>
          </p:cNvSpPr>
          <p:nvPr/>
        </p:nvSpPr>
        <p:spPr bwMode="auto">
          <a:xfrm>
            <a:off x="7546975" y="5872163"/>
            <a:ext cx="825500" cy="276225"/>
          </a:xfrm>
          <a:custGeom>
            <a:avLst/>
            <a:gdLst>
              <a:gd name="T0" fmla="*/ 2147483647 w 707"/>
              <a:gd name="T1" fmla="*/ 2147483647 h 246"/>
              <a:gd name="T2" fmla="*/ 2147483647 w 707"/>
              <a:gd name="T3" fmla="*/ 2147483647 h 246"/>
              <a:gd name="T4" fmla="*/ 2147483647 w 707"/>
              <a:gd name="T5" fmla="*/ 2147483647 h 246"/>
              <a:gd name="T6" fmla="*/ 2147483647 w 707"/>
              <a:gd name="T7" fmla="*/ 2147483647 h 246"/>
              <a:gd name="T8" fmla="*/ 2147483647 w 707"/>
              <a:gd name="T9" fmla="*/ 2147483647 h 246"/>
              <a:gd name="T10" fmla="*/ 2147483647 w 707"/>
              <a:gd name="T11" fmla="*/ 2147483647 h 246"/>
              <a:gd name="T12" fmla="*/ 2147483647 w 707"/>
              <a:gd name="T13" fmla="*/ 2147483647 h 246"/>
              <a:gd name="T14" fmla="*/ 2147483647 w 707"/>
              <a:gd name="T15" fmla="*/ 2147483647 h 246"/>
              <a:gd name="T16" fmla="*/ 2147483647 w 707"/>
              <a:gd name="T17" fmla="*/ 2147483647 h 246"/>
              <a:gd name="T18" fmla="*/ 2147483647 w 707"/>
              <a:gd name="T19" fmla="*/ 2147483647 h 246"/>
              <a:gd name="T20" fmla="*/ 2147483647 w 707"/>
              <a:gd name="T21" fmla="*/ 2147483647 h 246"/>
              <a:gd name="T22" fmla="*/ 2147483647 w 707"/>
              <a:gd name="T23" fmla="*/ 2147483647 h 246"/>
              <a:gd name="T24" fmla="*/ 2147483647 w 707"/>
              <a:gd name="T25" fmla="*/ 2147483647 h 246"/>
              <a:gd name="T26" fmla="*/ 2147483647 w 707"/>
              <a:gd name="T27" fmla="*/ 0 h 246"/>
              <a:gd name="T28" fmla="*/ 2147483647 w 707"/>
              <a:gd name="T29" fmla="*/ 2147483647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7"/>
              <a:gd name="T46" fmla="*/ 0 h 246"/>
              <a:gd name="T47" fmla="*/ 707 w 707"/>
              <a:gd name="T48" fmla="*/ 246 h 2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7" h="246">
                <a:moveTo>
                  <a:pt x="80" y="8"/>
                </a:moveTo>
                <a:cubicBezTo>
                  <a:pt x="51" y="18"/>
                  <a:pt x="0" y="31"/>
                  <a:pt x="38" y="76"/>
                </a:cubicBezTo>
                <a:cubicBezTo>
                  <a:pt x="46" y="85"/>
                  <a:pt x="61" y="82"/>
                  <a:pt x="72" y="85"/>
                </a:cubicBezTo>
                <a:cubicBezTo>
                  <a:pt x="80" y="90"/>
                  <a:pt x="94" y="91"/>
                  <a:pt x="97" y="101"/>
                </a:cubicBezTo>
                <a:cubicBezTo>
                  <a:pt x="106" y="131"/>
                  <a:pt x="72" y="168"/>
                  <a:pt x="63" y="195"/>
                </a:cubicBezTo>
                <a:cubicBezTo>
                  <a:pt x="116" y="246"/>
                  <a:pt x="128" y="228"/>
                  <a:pt x="216" y="220"/>
                </a:cubicBezTo>
                <a:cubicBezTo>
                  <a:pt x="330" y="198"/>
                  <a:pt x="295" y="204"/>
                  <a:pt x="478" y="212"/>
                </a:cubicBezTo>
                <a:cubicBezTo>
                  <a:pt x="530" y="224"/>
                  <a:pt x="546" y="232"/>
                  <a:pt x="614" y="212"/>
                </a:cubicBezTo>
                <a:cubicBezTo>
                  <a:pt x="624" y="209"/>
                  <a:pt x="624" y="193"/>
                  <a:pt x="631" y="186"/>
                </a:cubicBezTo>
                <a:cubicBezTo>
                  <a:pt x="638" y="179"/>
                  <a:pt x="648" y="175"/>
                  <a:pt x="656" y="169"/>
                </a:cubicBezTo>
                <a:cubicBezTo>
                  <a:pt x="675" y="141"/>
                  <a:pt x="697" y="125"/>
                  <a:pt x="707" y="93"/>
                </a:cubicBezTo>
                <a:cubicBezTo>
                  <a:pt x="704" y="85"/>
                  <a:pt x="705" y="74"/>
                  <a:pt x="699" y="68"/>
                </a:cubicBezTo>
                <a:cubicBezTo>
                  <a:pt x="693" y="62"/>
                  <a:pt x="681" y="63"/>
                  <a:pt x="673" y="59"/>
                </a:cubicBezTo>
                <a:cubicBezTo>
                  <a:pt x="635" y="38"/>
                  <a:pt x="612" y="13"/>
                  <a:pt x="571" y="0"/>
                </a:cubicBezTo>
                <a:cubicBezTo>
                  <a:pt x="272" y="12"/>
                  <a:pt x="436" y="8"/>
                  <a:pt x="80" y="8"/>
                </a:cubicBezTo>
                <a:close/>
              </a:path>
            </a:pathLst>
          </a:custGeom>
          <a:gradFill rotWithShape="0">
            <a:gsLst>
              <a:gs pos="0">
                <a:srgbClr val="99FFCC"/>
              </a:gs>
              <a:gs pos="100000">
                <a:srgbClr val="84DCB0"/>
              </a:gs>
            </a:gsLst>
            <a:path path="rect">
              <a:fillToRect l="50000" t="50000" r="50000" b="50000"/>
            </a:path>
          </a:gradFill>
          <a:ln w="12700">
            <a:solidFill>
              <a:schemeClr val="tx1"/>
            </a:solidFill>
            <a:round/>
            <a:headEnd type="none" w="sm" len="sm"/>
            <a:tailEnd type="none" w="sm" len="sm"/>
          </a:ln>
        </p:spPr>
        <p:txBody>
          <a:bodyPr/>
          <a:lstStyle/>
          <a:p>
            <a:endParaRPr lang="en-US"/>
          </a:p>
        </p:txBody>
      </p:sp>
      <p:sp>
        <p:nvSpPr>
          <p:cNvPr id="57349" name="Text Box 18"/>
          <p:cNvSpPr txBox="1">
            <a:spLocks noChangeAspect="1" noChangeArrowheads="1"/>
          </p:cNvSpPr>
          <p:nvPr/>
        </p:nvSpPr>
        <p:spPr bwMode="auto">
          <a:xfrm>
            <a:off x="7685088" y="6124575"/>
            <a:ext cx="6921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San Juan</a:t>
            </a:r>
          </a:p>
        </p:txBody>
      </p:sp>
      <p:sp>
        <p:nvSpPr>
          <p:cNvPr id="10259" name="AutoShape 19"/>
          <p:cNvSpPr>
            <a:spLocks noChangeAspect="1" noChangeArrowheads="1"/>
          </p:cNvSpPr>
          <p:nvPr/>
        </p:nvSpPr>
        <p:spPr bwMode="auto">
          <a:xfrm>
            <a:off x="7891463" y="5942013"/>
            <a:ext cx="138112" cy="69850"/>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57351" name="Freeform 20"/>
          <p:cNvSpPr>
            <a:spLocks noChangeAspect="1"/>
          </p:cNvSpPr>
          <p:nvPr/>
        </p:nvSpPr>
        <p:spPr bwMode="auto">
          <a:xfrm>
            <a:off x="1071563" y="2273300"/>
            <a:ext cx="1163637" cy="950913"/>
          </a:xfrm>
          <a:custGeom>
            <a:avLst/>
            <a:gdLst>
              <a:gd name="T0" fmla="*/ 0 w 2439"/>
              <a:gd name="T1" fmla="*/ 2147483647 h 1876"/>
              <a:gd name="T2" fmla="*/ 2147483647 w 2439"/>
              <a:gd name="T3" fmla="*/ 2147483647 h 1876"/>
              <a:gd name="T4" fmla="*/ 2147483647 w 2439"/>
              <a:gd name="T5" fmla="*/ 2147483647 h 1876"/>
              <a:gd name="T6" fmla="*/ 2147483647 w 2439"/>
              <a:gd name="T7" fmla="*/ 0 h 1876"/>
              <a:gd name="T8" fmla="*/ 2147483647 w 2439"/>
              <a:gd name="T9" fmla="*/ 2147483647 h 1876"/>
              <a:gd name="T10" fmla="*/ 2147483647 w 2439"/>
              <a:gd name="T11" fmla="*/ 2147483647 h 1876"/>
              <a:gd name="T12" fmla="*/ 2147483647 w 2439"/>
              <a:gd name="T13" fmla="*/ 2147483647 h 1876"/>
              <a:gd name="T14" fmla="*/ 2147483647 w 2439"/>
              <a:gd name="T15" fmla="*/ 2147483647 h 1876"/>
              <a:gd name="T16" fmla="*/ 2147483647 w 2439"/>
              <a:gd name="T17" fmla="*/ 2147483647 h 1876"/>
              <a:gd name="T18" fmla="*/ 2147483647 w 2439"/>
              <a:gd name="T19" fmla="*/ 2147483647 h 1876"/>
              <a:gd name="T20" fmla="*/ 2147483647 w 2439"/>
              <a:gd name="T21" fmla="*/ 2147483647 h 1876"/>
              <a:gd name="T22" fmla="*/ 2147483647 w 2439"/>
              <a:gd name="T23" fmla="*/ 2147483647 h 1876"/>
              <a:gd name="T24" fmla="*/ 2147483647 w 2439"/>
              <a:gd name="T25" fmla="*/ 2147483647 h 1876"/>
              <a:gd name="T26" fmla="*/ 2147483647 w 2439"/>
              <a:gd name="T27" fmla="*/ 2147483647 h 1876"/>
              <a:gd name="T28" fmla="*/ 2147483647 w 2439"/>
              <a:gd name="T29" fmla="*/ 2147483647 h 1876"/>
              <a:gd name="T30" fmla="*/ 2147483647 w 2439"/>
              <a:gd name="T31" fmla="*/ 2147483647 h 1876"/>
              <a:gd name="T32" fmla="*/ 0 w 2439"/>
              <a:gd name="T33" fmla="*/ 2147483647 h 18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39"/>
              <a:gd name="T52" fmla="*/ 0 h 1876"/>
              <a:gd name="T53" fmla="*/ 2439 w 2439"/>
              <a:gd name="T54" fmla="*/ 1876 h 18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39" h="1876">
                <a:moveTo>
                  <a:pt x="0" y="1399"/>
                </a:moveTo>
                <a:lnTo>
                  <a:pt x="36" y="1178"/>
                </a:lnTo>
                <a:lnTo>
                  <a:pt x="591" y="30"/>
                </a:lnTo>
                <a:lnTo>
                  <a:pt x="665" y="0"/>
                </a:lnTo>
                <a:lnTo>
                  <a:pt x="767" y="172"/>
                </a:lnTo>
                <a:lnTo>
                  <a:pt x="731" y="278"/>
                </a:lnTo>
                <a:lnTo>
                  <a:pt x="1079" y="311"/>
                </a:lnTo>
                <a:lnTo>
                  <a:pt x="1187" y="392"/>
                </a:lnTo>
                <a:lnTo>
                  <a:pt x="1672" y="363"/>
                </a:lnTo>
                <a:lnTo>
                  <a:pt x="2336" y="446"/>
                </a:lnTo>
                <a:lnTo>
                  <a:pt x="2439" y="726"/>
                </a:lnTo>
                <a:lnTo>
                  <a:pt x="2156" y="1038"/>
                </a:lnTo>
                <a:lnTo>
                  <a:pt x="2228" y="1203"/>
                </a:lnTo>
                <a:lnTo>
                  <a:pt x="2156" y="1258"/>
                </a:lnTo>
                <a:lnTo>
                  <a:pt x="2021" y="1876"/>
                </a:lnTo>
                <a:lnTo>
                  <a:pt x="1044" y="1651"/>
                </a:lnTo>
                <a:lnTo>
                  <a:pt x="0" y="1399"/>
                </a:lnTo>
                <a:close/>
              </a:path>
            </a:pathLst>
          </a:custGeom>
          <a:solidFill>
            <a:srgbClr val="000000"/>
          </a:solidFill>
          <a:ln w="1588">
            <a:solidFill>
              <a:srgbClr val="000000"/>
            </a:solidFill>
            <a:round/>
            <a:headEnd/>
            <a:tailEnd/>
          </a:ln>
        </p:spPr>
        <p:txBody>
          <a:bodyPr/>
          <a:lstStyle/>
          <a:p>
            <a:endParaRPr lang="en-US"/>
          </a:p>
        </p:txBody>
      </p:sp>
      <p:sp>
        <p:nvSpPr>
          <p:cNvPr id="57352" name="Freeform 21"/>
          <p:cNvSpPr>
            <a:spLocks noChangeAspect="1"/>
          </p:cNvSpPr>
          <p:nvPr/>
        </p:nvSpPr>
        <p:spPr bwMode="auto">
          <a:xfrm>
            <a:off x="1439863" y="3108325"/>
            <a:ext cx="962025" cy="1417638"/>
          </a:xfrm>
          <a:custGeom>
            <a:avLst/>
            <a:gdLst>
              <a:gd name="T0" fmla="*/ 2147483647 w 2019"/>
              <a:gd name="T1" fmla="*/ 2147483647 h 2794"/>
              <a:gd name="T2" fmla="*/ 2147483647 w 2019"/>
              <a:gd name="T3" fmla="*/ 2147483647 h 2794"/>
              <a:gd name="T4" fmla="*/ 2147483647 w 2019"/>
              <a:gd name="T5" fmla="*/ 2147483647 h 2794"/>
              <a:gd name="T6" fmla="*/ 2147483647 w 2019"/>
              <a:gd name="T7" fmla="*/ 2147483647 h 2794"/>
              <a:gd name="T8" fmla="*/ 2147483647 w 2019"/>
              <a:gd name="T9" fmla="*/ 2147483647 h 2794"/>
              <a:gd name="T10" fmla="*/ 2147483647 w 2019"/>
              <a:gd name="T11" fmla="*/ 2147483647 h 2794"/>
              <a:gd name="T12" fmla="*/ 0 w 2019"/>
              <a:gd name="T13" fmla="*/ 2147483647 h 2794"/>
              <a:gd name="T14" fmla="*/ 2147483647 w 2019"/>
              <a:gd name="T15" fmla="*/ 0 h 2794"/>
              <a:gd name="T16" fmla="*/ 2147483647 w 2019"/>
              <a:gd name="T17" fmla="*/ 2147483647 h 27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9"/>
              <a:gd name="T28" fmla="*/ 0 h 2794"/>
              <a:gd name="T29" fmla="*/ 2019 w 2019"/>
              <a:gd name="T30" fmla="*/ 2794 h 27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9" h="2794">
                <a:moveTo>
                  <a:pt x="1254" y="225"/>
                </a:moveTo>
                <a:lnTo>
                  <a:pt x="2019" y="335"/>
                </a:lnTo>
                <a:lnTo>
                  <a:pt x="1706" y="2149"/>
                </a:lnTo>
                <a:lnTo>
                  <a:pt x="1672" y="2513"/>
                </a:lnTo>
                <a:lnTo>
                  <a:pt x="1569" y="2513"/>
                </a:lnTo>
                <a:lnTo>
                  <a:pt x="1427" y="2794"/>
                </a:lnTo>
                <a:lnTo>
                  <a:pt x="0" y="1117"/>
                </a:lnTo>
                <a:lnTo>
                  <a:pt x="277" y="0"/>
                </a:lnTo>
                <a:lnTo>
                  <a:pt x="1254" y="225"/>
                </a:lnTo>
                <a:close/>
              </a:path>
            </a:pathLst>
          </a:custGeom>
          <a:solidFill>
            <a:srgbClr val="000000"/>
          </a:solidFill>
          <a:ln w="1588">
            <a:solidFill>
              <a:srgbClr val="000000"/>
            </a:solidFill>
            <a:round/>
            <a:headEnd/>
            <a:tailEnd/>
          </a:ln>
        </p:spPr>
        <p:txBody>
          <a:bodyPr/>
          <a:lstStyle/>
          <a:p>
            <a:endParaRPr lang="en-US"/>
          </a:p>
        </p:txBody>
      </p:sp>
      <p:sp>
        <p:nvSpPr>
          <p:cNvPr id="57353" name="Freeform 22"/>
          <p:cNvSpPr>
            <a:spLocks noChangeAspect="1"/>
          </p:cNvSpPr>
          <p:nvPr/>
        </p:nvSpPr>
        <p:spPr bwMode="auto">
          <a:xfrm>
            <a:off x="2035175" y="1944688"/>
            <a:ext cx="781050" cy="1404937"/>
          </a:xfrm>
          <a:custGeom>
            <a:avLst/>
            <a:gdLst>
              <a:gd name="T0" fmla="*/ 2147483647 w 1635"/>
              <a:gd name="T1" fmla="*/ 0 h 2768"/>
              <a:gd name="T2" fmla="*/ 2147483647 w 1635"/>
              <a:gd name="T3" fmla="*/ 2147483647 h 2768"/>
              <a:gd name="T4" fmla="*/ 2147483647 w 1635"/>
              <a:gd name="T5" fmla="*/ 2147483647 h 2768"/>
              <a:gd name="T6" fmla="*/ 2147483647 w 1635"/>
              <a:gd name="T7" fmla="*/ 2147483647 h 2768"/>
              <a:gd name="T8" fmla="*/ 2147483647 w 1635"/>
              <a:gd name="T9" fmla="*/ 2147483647 h 2768"/>
              <a:gd name="T10" fmla="*/ 2147483647 w 1635"/>
              <a:gd name="T11" fmla="*/ 2147483647 h 2768"/>
              <a:gd name="T12" fmla="*/ 2147483647 w 1635"/>
              <a:gd name="T13" fmla="*/ 2147483647 h 2768"/>
              <a:gd name="T14" fmla="*/ 2147483647 w 1635"/>
              <a:gd name="T15" fmla="*/ 2147483647 h 2768"/>
              <a:gd name="T16" fmla="*/ 2147483647 w 1635"/>
              <a:gd name="T17" fmla="*/ 2147483647 h 2768"/>
              <a:gd name="T18" fmla="*/ 2147483647 w 1635"/>
              <a:gd name="T19" fmla="*/ 2147483647 h 2768"/>
              <a:gd name="T20" fmla="*/ 2147483647 w 1635"/>
              <a:gd name="T21" fmla="*/ 2147483647 h 2768"/>
              <a:gd name="T22" fmla="*/ 2147483647 w 1635"/>
              <a:gd name="T23" fmla="*/ 2147483647 h 2768"/>
              <a:gd name="T24" fmla="*/ 2147483647 w 1635"/>
              <a:gd name="T25" fmla="*/ 2147483647 h 2768"/>
              <a:gd name="T26" fmla="*/ 2147483647 w 1635"/>
              <a:gd name="T27" fmla="*/ 2147483647 h 2768"/>
              <a:gd name="T28" fmla="*/ 2147483647 w 1635"/>
              <a:gd name="T29" fmla="*/ 2147483647 h 2768"/>
              <a:gd name="T30" fmla="*/ 2147483647 w 1635"/>
              <a:gd name="T31" fmla="*/ 2147483647 h 2768"/>
              <a:gd name="T32" fmla="*/ 0 w 1635"/>
              <a:gd name="T33" fmla="*/ 2147483647 h 2768"/>
              <a:gd name="T34" fmla="*/ 2147483647 w 1635"/>
              <a:gd name="T35" fmla="*/ 2147483647 h 2768"/>
              <a:gd name="T36" fmla="*/ 2147483647 w 1635"/>
              <a:gd name="T37" fmla="*/ 2147483647 h 2768"/>
              <a:gd name="T38" fmla="*/ 2147483647 w 1635"/>
              <a:gd name="T39" fmla="*/ 2147483647 h 2768"/>
              <a:gd name="T40" fmla="*/ 2147483647 w 1635"/>
              <a:gd name="T41" fmla="*/ 2147483647 h 2768"/>
              <a:gd name="T42" fmla="*/ 2147483647 w 1635"/>
              <a:gd name="T43" fmla="*/ 2147483647 h 2768"/>
              <a:gd name="T44" fmla="*/ 2147483647 w 1635"/>
              <a:gd name="T45" fmla="*/ 0 h 27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35"/>
              <a:gd name="T70" fmla="*/ 0 h 2768"/>
              <a:gd name="T71" fmla="*/ 1635 w 1635"/>
              <a:gd name="T72" fmla="*/ 2768 h 27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35" h="2768">
                <a:moveTo>
                  <a:pt x="520" y="0"/>
                </a:moveTo>
                <a:lnTo>
                  <a:pt x="765" y="29"/>
                </a:lnTo>
                <a:lnTo>
                  <a:pt x="695" y="335"/>
                </a:lnTo>
                <a:lnTo>
                  <a:pt x="765" y="673"/>
                </a:lnTo>
                <a:lnTo>
                  <a:pt x="1012" y="1006"/>
                </a:lnTo>
                <a:lnTo>
                  <a:pt x="940" y="1288"/>
                </a:lnTo>
                <a:lnTo>
                  <a:pt x="874" y="1369"/>
                </a:lnTo>
                <a:lnTo>
                  <a:pt x="904" y="1454"/>
                </a:lnTo>
                <a:lnTo>
                  <a:pt x="1012" y="1402"/>
                </a:lnTo>
                <a:lnTo>
                  <a:pt x="1184" y="1875"/>
                </a:lnTo>
                <a:lnTo>
                  <a:pt x="1325" y="1846"/>
                </a:lnTo>
                <a:lnTo>
                  <a:pt x="1568" y="1875"/>
                </a:lnTo>
                <a:lnTo>
                  <a:pt x="1603" y="1821"/>
                </a:lnTo>
                <a:lnTo>
                  <a:pt x="1635" y="1875"/>
                </a:lnTo>
                <a:lnTo>
                  <a:pt x="1532" y="2768"/>
                </a:lnTo>
                <a:lnTo>
                  <a:pt x="765" y="2629"/>
                </a:lnTo>
                <a:lnTo>
                  <a:pt x="0" y="2519"/>
                </a:lnTo>
                <a:lnTo>
                  <a:pt x="135" y="1901"/>
                </a:lnTo>
                <a:lnTo>
                  <a:pt x="207" y="1846"/>
                </a:lnTo>
                <a:lnTo>
                  <a:pt x="135" y="1681"/>
                </a:lnTo>
                <a:lnTo>
                  <a:pt x="418" y="1369"/>
                </a:lnTo>
                <a:lnTo>
                  <a:pt x="315" y="1089"/>
                </a:lnTo>
                <a:lnTo>
                  <a:pt x="520" y="0"/>
                </a:lnTo>
                <a:close/>
              </a:path>
            </a:pathLst>
          </a:custGeom>
          <a:solidFill>
            <a:srgbClr val="000000"/>
          </a:solidFill>
          <a:ln w="1588">
            <a:solidFill>
              <a:srgbClr val="000000"/>
            </a:solidFill>
            <a:round/>
            <a:headEnd/>
            <a:tailEnd/>
          </a:ln>
        </p:spPr>
        <p:txBody>
          <a:bodyPr/>
          <a:lstStyle/>
          <a:p>
            <a:endParaRPr lang="en-US"/>
          </a:p>
        </p:txBody>
      </p:sp>
      <p:sp>
        <p:nvSpPr>
          <p:cNvPr id="57354" name="Freeform 23"/>
          <p:cNvSpPr>
            <a:spLocks noChangeAspect="1"/>
          </p:cNvSpPr>
          <p:nvPr/>
        </p:nvSpPr>
        <p:spPr bwMode="auto">
          <a:xfrm>
            <a:off x="2249488" y="3278188"/>
            <a:ext cx="749300" cy="1020762"/>
          </a:xfrm>
          <a:custGeom>
            <a:avLst/>
            <a:gdLst>
              <a:gd name="T0" fmla="*/ 2147483647 w 1567"/>
              <a:gd name="T1" fmla="*/ 0 h 2010"/>
              <a:gd name="T2" fmla="*/ 2147483647 w 1567"/>
              <a:gd name="T3" fmla="*/ 2147483647 h 2010"/>
              <a:gd name="T4" fmla="*/ 2147483647 w 1567"/>
              <a:gd name="T5" fmla="*/ 2147483647 h 2010"/>
              <a:gd name="T6" fmla="*/ 2147483647 w 1567"/>
              <a:gd name="T7" fmla="*/ 2147483647 h 2010"/>
              <a:gd name="T8" fmla="*/ 2147483647 w 1567"/>
              <a:gd name="T9" fmla="*/ 2147483647 h 2010"/>
              <a:gd name="T10" fmla="*/ 0 w 1567"/>
              <a:gd name="T11" fmla="*/ 2147483647 h 2010"/>
              <a:gd name="T12" fmla="*/ 2147483647 w 1567"/>
              <a:gd name="T13" fmla="*/ 0 h 2010"/>
              <a:gd name="T14" fmla="*/ 0 60000 65536"/>
              <a:gd name="T15" fmla="*/ 0 60000 65536"/>
              <a:gd name="T16" fmla="*/ 0 60000 65536"/>
              <a:gd name="T17" fmla="*/ 0 60000 65536"/>
              <a:gd name="T18" fmla="*/ 0 60000 65536"/>
              <a:gd name="T19" fmla="*/ 0 60000 65536"/>
              <a:gd name="T20" fmla="*/ 0 60000 65536"/>
              <a:gd name="T21" fmla="*/ 0 w 1567"/>
              <a:gd name="T22" fmla="*/ 0 h 2010"/>
              <a:gd name="T23" fmla="*/ 1567 w 1567"/>
              <a:gd name="T24" fmla="*/ 2010 h 20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10">
                <a:moveTo>
                  <a:pt x="313" y="0"/>
                </a:moveTo>
                <a:lnTo>
                  <a:pt x="1080" y="139"/>
                </a:lnTo>
                <a:lnTo>
                  <a:pt x="1010" y="532"/>
                </a:lnTo>
                <a:lnTo>
                  <a:pt x="1567" y="642"/>
                </a:lnTo>
                <a:lnTo>
                  <a:pt x="1357" y="2010"/>
                </a:lnTo>
                <a:lnTo>
                  <a:pt x="0" y="1814"/>
                </a:lnTo>
                <a:lnTo>
                  <a:pt x="313" y="0"/>
                </a:lnTo>
                <a:close/>
              </a:path>
            </a:pathLst>
          </a:custGeom>
          <a:solidFill>
            <a:srgbClr val="000000"/>
          </a:solidFill>
          <a:ln w="1588">
            <a:solidFill>
              <a:srgbClr val="000000"/>
            </a:solidFill>
            <a:round/>
            <a:headEnd/>
            <a:tailEnd/>
          </a:ln>
        </p:spPr>
        <p:txBody>
          <a:bodyPr/>
          <a:lstStyle/>
          <a:p>
            <a:endParaRPr lang="en-US"/>
          </a:p>
        </p:txBody>
      </p:sp>
      <p:sp>
        <p:nvSpPr>
          <p:cNvPr id="57355" name="Freeform 24"/>
          <p:cNvSpPr>
            <a:spLocks noChangeAspect="1"/>
          </p:cNvSpPr>
          <p:nvPr/>
        </p:nvSpPr>
        <p:spPr bwMode="auto">
          <a:xfrm>
            <a:off x="2366963" y="1962150"/>
            <a:ext cx="1427162" cy="949325"/>
          </a:xfrm>
          <a:custGeom>
            <a:avLst/>
            <a:gdLst>
              <a:gd name="T0" fmla="*/ 2147483647 w 2996"/>
              <a:gd name="T1" fmla="*/ 0 h 1872"/>
              <a:gd name="T2" fmla="*/ 2147483647 w 2996"/>
              <a:gd name="T3" fmla="*/ 2147483647 h 1872"/>
              <a:gd name="T4" fmla="*/ 2147483647 w 2996"/>
              <a:gd name="T5" fmla="*/ 2147483647 h 1872"/>
              <a:gd name="T6" fmla="*/ 2147483647 w 2996"/>
              <a:gd name="T7" fmla="*/ 2147483647 h 1872"/>
              <a:gd name="T8" fmla="*/ 2147483647 w 2996"/>
              <a:gd name="T9" fmla="*/ 2147483647 h 1872"/>
              <a:gd name="T10" fmla="*/ 2147483647 w 2996"/>
              <a:gd name="T11" fmla="*/ 2147483647 h 1872"/>
              <a:gd name="T12" fmla="*/ 2147483647 w 2996"/>
              <a:gd name="T13" fmla="*/ 2147483647 h 1872"/>
              <a:gd name="T14" fmla="*/ 2147483647 w 2996"/>
              <a:gd name="T15" fmla="*/ 2147483647 h 1872"/>
              <a:gd name="T16" fmla="*/ 2147483647 w 2996"/>
              <a:gd name="T17" fmla="*/ 2147483647 h 1872"/>
              <a:gd name="T18" fmla="*/ 2147483647 w 2996"/>
              <a:gd name="T19" fmla="*/ 2147483647 h 1872"/>
              <a:gd name="T20" fmla="*/ 2147483647 w 2996"/>
              <a:gd name="T21" fmla="*/ 2147483647 h 1872"/>
              <a:gd name="T22" fmla="*/ 2147483647 w 2996"/>
              <a:gd name="T23" fmla="*/ 2147483647 h 1872"/>
              <a:gd name="T24" fmla="*/ 2147483647 w 2996"/>
              <a:gd name="T25" fmla="*/ 2147483647 h 1872"/>
              <a:gd name="T26" fmla="*/ 2147483647 w 2996"/>
              <a:gd name="T27" fmla="*/ 2147483647 h 1872"/>
              <a:gd name="T28" fmla="*/ 2147483647 w 2996"/>
              <a:gd name="T29" fmla="*/ 2147483647 h 1872"/>
              <a:gd name="T30" fmla="*/ 2147483647 w 2996"/>
              <a:gd name="T31" fmla="*/ 2147483647 h 1872"/>
              <a:gd name="T32" fmla="*/ 0 w 2996"/>
              <a:gd name="T33" fmla="*/ 2147483647 h 1872"/>
              <a:gd name="T34" fmla="*/ 2147483647 w 2996"/>
              <a:gd name="T35" fmla="*/ 0 h 18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96"/>
              <a:gd name="T55" fmla="*/ 0 h 1872"/>
              <a:gd name="T56" fmla="*/ 2996 w 2996"/>
              <a:gd name="T57" fmla="*/ 1872 h 18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96" h="1872">
                <a:moveTo>
                  <a:pt x="70" y="0"/>
                </a:moveTo>
                <a:lnTo>
                  <a:pt x="2996" y="447"/>
                </a:lnTo>
                <a:lnTo>
                  <a:pt x="2929" y="1592"/>
                </a:lnTo>
                <a:lnTo>
                  <a:pt x="2858" y="1872"/>
                </a:lnTo>
                <a:lnTo>
                  <a:pt x="975" y="1678"/>
                </a:lnTo>
                <a:lnTo>
                  <a:pt x="940" y="1846"/>
                </a:lnTo>
                <a:lnTo>
                  <a:pt x="908" y="1792"/>
                </a:lnTo>
                <a:lnTo>
                  <a:pt x="873" y="1846"/>
                </a:lnTo>
                <a:lnTo>
                  <a:pt x="630" y="1817"/>
                </a:lnTo>
                <a:lnTo>
                  <a:pt x="489" y="1846"/>
                </a:lnTo>
                <a:lnTo>
                  <a:pt x="317" y="1373"/>
                </a:lnTo>
                <a:lnTo>
                  <a:pt x="209" y="1425"/>
                </a:lnTo>
                <a:lnTo>
                  <a:pt x="179" y="1340"/>
                </a:lnTo>
                <a:lnTo>
                  <a:pt x="245" y="1259"/>
                </a:lnTo>
                <a:lnTo>
                  <a:pt x="317" y="977"/>
                </a:lnTo>
                <a:lnTo>
                  <a:pt x="70" y="644"/>
                </a:lnTo>
                <a:lnTo>
                  <a:pt x="0" y="306"/>
                </a:lnTo>
                <a:lnTo>
                  <a:pt x="70" y="0"/>
                </a:lnTo>
                <a:close/>
              </a:path>
            </a:pathLst>
          </a:custGeom>
          <a:solidFill>
            <a:srgbClr val="000000"/>
          </a:solidFill>
          <a:ln w="1588">
            <a:solidFill>
              <a:srgbClr val="000000"/>
            </a:solidFill>
            <a:round/>
            <a:headEnd/>
            <a:tailEnd/>
          </a:ln>
        </p:spPr>
        <p:txBody>
          <a:bodyPr/>
          <a:lstStyle/>
          <a:p>
            <a:endParaRPr lang="en-US"/>
          </a:p>
        </p:txBody>
      </p:sp>
      <p:sp>
        <p:nvSpPr>
          <p:cNvPr id="57356" name="Freeform 25"/>
          <p:cNvSpPr>
            <a:spLocks noChangeAspect="1"/>
          </p:cNvSpPr>
          <p:nvPr/>
        </p:nvSpPr>
        <p:spPr bwMode="auto">
          <a:xfrm>
            <a:off x="2732088" y="2811463"/>
            <a:ext cx="996950" cy="839787"/>
          </a:xfrm>
          <a:custGeom>
            <a:avLst/>
            <a:gdLst>
              <a:gd name="T0" fmla="*/ 2147483647 w 2091"/>
              <a:gd name="T1" fmla="*/ 2147483647 h 1651"/>
              <a:gd name="T2" fmla="*/ 2147483647 w 2091"/>
              <a:gd name="T3" fmla="*/ 2147483647 h 1651"/>
              <a:gd name="T4" fmla="*/ 2147483647 w 2091"/>
              <a:gd name="T5" fmla="*/ 2147483647 h 1651"/>
              <a:gd name="T6" fmla="*/ 2147483647 w 2091"/>
              <a:gd name="T7" fmla="*/ 2147483647 h 1651"/>
              <a:gd name="T8" fmla="*/ 0 w 2091"/>
              <a:gd name="T9" fmla="*/ 2147483647 h 1651"/>
              <a:gd name="T10" fmla="*/ 2147483647 w 2091"/>
              <a:gd name="T11" fmla="*/ 2147483647 h 1651"/>
              <a:gd name="T12" fmla="*/ 2147483647 w 2091"/>
              <a:gd name="T13" fmla="*/ 2147483647 h 1651"/>
              <a:gd name="T14" fmla="*/ 2147483647 w 2091"/>
              <a:gd name="T15" fmla="*/ 0 h 1651"/>
              <a:gd name="T16" fmla="*/ 2147483647 w 2091"/>
              <a:gd name="T17" fmla="*/ 2147483647 h 16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91"/>
              <a:gd name="T28" fmla="*/ 0 h 1651"/>
              <a:gd name="T29" fmla="*/ 2091 w 2091"/>
              <a:gd name="T30" fmla="*/ 1651 h 16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91" h="1651">
                <a:moveTo>
                  <a:pt x="2091" y="194"/>
                </a:moveTo>
                <a:lnTo>
                  <a:pt x="2091" y="894"/>
                </a:lnTo>
                <a:lnTo>
                  <a:pt x="2019" y="1651"/>
                </a:lnTo>
                <a:lnTo>
                  <a:pt x="557" y="1564"/>
                </a:lnTo>
                <a:lnTo>
                  <a:pt x="0" y="1454"/>
                </a:lnTo>
                <a:lnTo>
                  <a:pt x="70" y="1061"/>
                </a:lnTo>
                <a:lnTo>
                  <a:pt x="173" y="168"/>
                </a:lnTo>
                <a:lnTo>
                  <a:pt x="208" y="0"/>
                </a:lnTo>
                <a:lnTo>
                  <a:pt x="2091" y="194"/>
                </a:lnTo>
                <a:close/>
              </a:path>
            </a:pathLst>
          </a:custGeom>
          <a:solidFill>
            <a:srgbClr val="000000"/>
          </a:solidFill>
          <a:ln w="1588">
            <a:solidFill>
              <a:srgbClr val="000000"/>
            </a:solidFill>
            <a:round/>
            <a:headEnd/>
            <a:tailEnd/>
          </a:ln>
        </p:spPr>
        <p:txBody>
          <a:bodyPr/>
          <a:lstStyle/>
          <a:p>
            <a:endParaRPr lang="en-US"/>
          </a:p>
        </p:txBody>
      </p:sp>
      <p:sp>
        <p:nvSpPr>
          <p:cNvPr id="57357" name="Freeform 26"/>
          <p:cNvSpPr>
            <a:spLocks noChangeAspect="1"/>
          </p:cNvSpPr>
          <p:nvPr/>
        </p:nvSpPr>
        <p:spPr bwMode="auto">
          <a:xfrm>
            <a:off x="2898775" y="3606800"/>
            <a:ext cx="1047750" cy="777875"/>
          </a:xfrm>
          <a:custGeom>
            <a:avLst/>
            <a:gdLst>
              <a:gd name="T0" fmla="*/ 2147483647 w 2199"/>
              <a:gd name="T1" fmla="*/ 0 h 1536"/>
              <a:gd name="T2" fmla="*/ 2147483647 w 2199"/>
              <a:gd name="T3" fmla="*/ 2147483647 h 1536"/>
              <a:gd name="T4" fmla="*/ 2147483647 w 2199"/>
              <a:gd name="T5" fmla="*/ 2147483647 h 1536"/>
              <a:gd name="T6" fmla="*/ 2147483647 w 2199"/>
              <a:gd name="T7" fmla="*/ 2147483647 h 1536"/>
              <a:gd name="T8" fmla="*/ 2147483647 w 2199"/>
              <a:gd name="T9" fmla="*/ 2147483647 h 1536"/>
              <a:gd name="T10" fmla="*/ 2147483647 w 2199"/>
              <a:gd name="T11" fmla="*/ 2147483647 h 1536"/>
              <a:gd name="T12" fmla="*/ 0 w 2199"/>
              <a:gd name="T13" fmla="*/ 2147483647 h 1536"/>
              <a:gd name="T14" fmla="*/ 2147483647 w 2199"/>
              <a:gd name="T15" fmla="*/ 0 h 1536"/>
              <a:gd name="T16" fmla="*/ 0 60000 65536"/>
              <a:gd name="T17" fmla="*/ 0 60000 65536"/>
              <a:gd name="T18" fmla="*/ 0 60000 65536"/>
              <a:gd name="T19" fmla="*/ 0 60000 65536"/>
              <a:gd name="T20" fmla="*/ 0 60000 65536"/>
              <a:gd name="T21" fmla="*/ 0 60000 65536"/>
              <a:gd name="T22" fmla="*/ 0 60000 65536"/>
              <a:gd name="T23" fmla="*/ 0 60000 65536"/>
              <a:gd name="T24" fmla="*/ 0 w 2199"/>
              <a:gd name="T25" fmla="*/ 0 h 1536"/>
              <a:gd name="T26" fmla="*/ 2199 w 2199"/>
              <a:gd name="T27" fmla="*/ 1536 h 1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9" h="1536">
                <a:moveTo>
                  <a:pt x="210" y="0"/>
                </a:moveTo>
                <a:lnTo>
                  <a:pt x="1672" y="87"/>
                </a:lnTo>
                <a:lnTo>
                  <a:pt x="2199" y="140"/>
                </a:lnTo>
                <a:lnTo>
                  <a:pt x="2199" y="534"/>
                </a:lnTo>
                <a:lnTo>
                  <a:pt x="2162" y="1536"/>
                </a:lnTo>
                <a:lnTo>
                  <a:pt x="1882" y="1509"/>
                </a:lnTo>
                <a:lnTo>
                  <a:pt x="0" y="1368"/>
                </a:lnTo>
                <a:lnTo>
                  <a:pt x="210" y="0"/>
                </a:lnTo>
                <a:close/>
              </a:path>
            </a:pathLst>
          </a:custGeom>
          <a:solidFill>
            <a:srgbClr val="000000"/>
          </a:solidFill>
          <a:ln w="1588">
            <a:solidFill>
              <a:srgbClr val="000000"/>
            </a:solidFill>
            <a:round/>
            <a:headEnd/>
            <a:tailEnd/>
          </a:ln>
        </p:spPr>
        <p:txBody>
          <a:bodyPr/>
          <a:lstStyle/>
          <a:p>
            <a:endParaRPr lang="en-US"/>
          </a:p>
        </p:txBody>
      </p:sp>
      <p:sp>
        <p:nvSpPr>
          <p:cNvPr id="57358" name="Freeform 27"/>
          <p:cNvSpPr>
            <a:spLocks noChangeAspect="1"/>
          </p:cNvSpPr>
          <p:nvPr/>
        </p:nvSpPr>
        <p:spPr bwMode="auto">
          <a:xfrm>
            <a:off x="3763963" y="2187575"/>
            <a:ext cx="906462" cy="582613"/>
          </a:xfrm>
          <a:custGeom>
            <a:avLst/>
            <a:gdLst>
              <a:gd name="T0" fmla="*/ 2147483647 w 1907"/>
              <a:gd name="T1" fmla="*/ 0 h 1145"/>
              <a:gd name="T2" fmla="*/ 2147483647 w 1907"/>
              <a:gd name="T3" fmla="*/ 2147483647 h 1145"/>
              <a:gd name="T4" fmla="*/ 2147483647 w 1907"/>
              <a:gd name="T5" fmla="*/ 2147483647 h 1145"/>
              <a:gd name="T6" fmla="*/ 2147483647 w 1907"/>
              <a:gd name="T7" fmla="*/ 2147483647 h 1145"/>
              <a:gd name="T8" fmla="*/ 2147483647 w 1907"/>
              <a:gd name="T9" fmla="*/ 2147483647 h 1145"/>
              <a:gd name="T10" fmla="*/ 2147483647 w 1907"/>
              <a:gd name="T11" fmla="*/ 2147483647 h 1145"/>
              <a:gd name="T12" fmla="*/ 2147483647 w 1907"/>
              <a:gd name="T13" fmla="*/ 2147483647 h 1145"/>
              <a:gd name="T14" fmla="*/ 2147483647 w 1907"/>
              <a:gd name="T15" fmla="*/ 2147483647 h 1145"/>
              <a:gd name="T16" fmla="*/ 0 w 1907"/>
              <a:gd name="T17" fmla="*/ 2147483647 h 1145"/>
              <a:gd name="T18" fmla="*/ 2147483647 w 1907"/>
              <a:gd name="T19" fmla="*/ 0 h 1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7"/>
              <a:gd name="T31" fmla="*/ 0 h 1145"/>
              <a:gd name="T32" fmla="*/ 1907 w 1907"/>
              <a:gd name="T33" fmla="*/ 1145 h 1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7" h="1145">
                <a:moveTo>
                  <a:pt x="67" y="0"/>
                </a:moveTo>
                <a:lnTo>
                  <a:pt x="1738" y="57"/>
                </a:lnTo>
                <a:lnTo>
                  <a:pt x="1805" y="197"/>
                </a:lnTo>
                <a:lnTo>
                  <a:pt x="1805" y="307"/>
                </a:lnTo>
                <a:lnTo>
                  <a:pt x="1876" y="559"/>
                </a:lnTo>
                <a:lnTo>
                  <a:pt x="1876" y="725"/>
                </a:lnTo>
                <a:lnTo>
                  <a:pt x="1907" y="838"/>
                </a:lnTo>
                <a:lnTo>
                  <a:pt x="1907" y="1145"/>
                </a:lnTo>
                <a:lnTo>
                  <a:pt x="0" y="1145"/>
                </a:lnTo>
                <a:lnTo>
                  <a:pt x="67" y="0"/>
                </a:lnTo>
                <a:close/>
              </a:path>
            </a:pathLst>
          </a:custGeom>
          <a:solidFill>
            <a:srgbClr val="000000"/>
          </a:solidFill>
          <a:ln w="1588">
            <a:solidFill>
              <a:srgbClr val="000000"/>
            </a:solidFill>
            <a:round/>
            <a:headEnd/>
            <a:tailEnd/>
          </a:ln>
        </p:spPr>
        <p:txBody>
          <a:bodyPr/>
          <a:lstStyle/>
          <a:p>
            <a:endParaRPr lang="en-US"/>
          </a:p>
        </p:txBody>
      </p:sp>
      <p:sp>
        <p:nvSpPr>
          <p:cNvPr id="57359" name="Freeform 28"/>
          <p:cNvSpPr>
            <a:spLocks noChangeAspect="1"/>
          </p:cNvSpPr>
          <p:nvPr/>
        </p:nvSpPr>
        <p:spPr bwMode="auto">
          <a:xfrm>
            <a:off x="3729038" y="2770188"/>
            <a:ext cx="1011237" cy="622300"/>
          </a:xfrm>
          <a:custGeom>
            <a:avLst/>
            <a:gdLst>
              <a:gd name="T0" fmla="*/ 2147483647 w 2120"/>
              <a:gd name="T1" fmla="*/ 0 h 1232"/>
              <a:gd name="T2" fmla="*/ 2147483647 w 2120"/>
              <a:gd name="T3" fmla="*/ 0 h 1232"/>
              <a:gd name="T4" fmla="*/ 2147483647 w 2120"/>
              <a:gd name="T5" fmla="*/ 2147483647 h 1232"/>
              <a:gd name="T6" fmla="*/ 2147483647 w 2120"/>
              <a:gd name="T7" fmla="*/ 2147483647 h 1232"/>
              <a:gd name="T8" fmla="*/ 2147483647 w 2120"/>
              <a:gd name="T9" fmla="*/ 2147483647 h 1232"/>
              <a:gd name="T10" fmla="*/ 2147483647 w 2120"/>
              <a:gd name="T11" fmla="*/ 2147483647 h 1232"/>
              <a:gd name="T12" fmla="*/ 2147483647 w 2120"/>
              <a:gd name="T13" fmla="*/ 2147483647 h 1232"/>
              <a:gd name="T14" fmla="*/ 2147483647 w 2120"/>
              <a:gd name="T15" fmla="*/ 2147483647 h 1232"/>
              <a:gd name="T16" fmla="*/ 2147483647 w 2120"/>
              <a:gd name="T17" fmla="*/ 2147483647 h 1232"/>
              <a:gd name="T18" fmla="*/ 2147483647 w 2120"/>
              <a:gd name="T19" fmla="*/ 2147483647 h 1232"/>
              <a:gd name="T20" fmla="*/ 2147483647 w 2120"/>
              <a:gd name="T21" fmla="*/ 2147483647 h 1232"/>
              <a:gd name="T22" fmla="*/ 2147483647 w 2120"/>
              <a:gd name="T23" fmla="*/ 2147483647 h 1232"/>
              <a:gd name="T24" fmla="*/ 2147483647 w 2120"/>
              <a:gd name="T25" fmla="*/ 2147483647 h 1232"/>
              <a:gd name="T26" fmla="*/ 0 w 2120"/>
              <a:gd name="T27" fmla="*/ 2147483647 h 1232"/>
              <a:gd name="T28" fmla="*/ 0 w 2120"/>
              <a:gd name="T29" fmla="*/ 2147483647 h 1232"/>
              <a:gd name="T30" fmla="*/ 2147483647 w 2120"/>
              <a:gd name="T31" fmla="*/ 0 h 1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0"/>
              <a:gd name="T49" fmla="*/ 0 h 1232"/>
              <a:gd name="T50" fmla="*/ 2120 w 2120"/>
              <a:gd name="T51" fmla="*/ 1232 h 12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0" h="1232">
                <a:moveTo>
                  <a:pt x="71" y="0"/>
                </a:moveTo>
                <a:lnTo>
                  <a:pt x="1978" y="0"/>
                </a:lnTo>
                <a:lnTo>
                  <a:pt x="2014" y="86"/>
                </a:lnTo>
                <a:lnTo>
                  <a:pt x="1978" y="200"/>
                </a:lnTo>
                <a:lnTo>
                  <a:pt x="2048" y="254"/>
                </a:lnTo>
                <a:lnTo>
                  <a:pt x="2048" y="867"/>
                </a:lnTo>
                <a:lnTo>
                  <a:pt x="2083" y="1008"/>
                </a:lnTo>
                <a:lnTo>
                  <a:pt x="2014" y="1094"/>
                </a:lnTo>
                <a:lnTo>
                  <a:pt x="2120" y="1232"/>
                </a:lnTo>
                <a:lnTo>
                  <a:pt x="1978" y="1121"/>
                </a:lnTo>
                <a:lnTo>
                  <a:pt x="1779" y="1094"/>
                </a:lnTo>
                <a:lnTo>
                  <a:pt x="1672" y="1094"/>
                </a:lnTo>
                <a:lnTo>
                  <a:pt x="1499" y="1008"/>
                </a:lnTo>
                <a:lnTo>
                  <a:pt x="0" y="980"/>
                </a:lnTo>
                <a:lnTo>
                  <a:pt x="0" y="280"/>
                </a:lnTo>
                <a:lnTo>
                  <a:pt x="71" y="0"/>
                </a:lnTo>
                <a:close/>
              </a:path>
            </a:pathLst>
          </a:custGeom>
          <a:solidFill>
            <a:srgbClr val="000000"/>
          </a:solidFill>
          <a:ln w="1588">
            <a:solidFill>
              <a:srgbClr val="000000"/>
            </a:solidFill>
            <a:round/>
            <a:headEnd/>
            <a:tailEnd/>
          </a:ln>
        </p:spPr>
        <p:txBody>
          <a:bodyPr/>
          <a:lstStyle/>
          <a:p>
            <a:endParaRPr lang="en-US"/>
          </a:p>
        </p:txBody>
      </p:sp>
      <p:sp>
        <p:nvSpPr>
          <p:cNvPr id="57360" name="Freeform 29"/>
          <p:cNvSpPr>
            <a:spLocks noChangeAspect="1"/>
          </p:cNvSpPr>
          <p:nvPr/>
        </p:nvSpPr>
        <p:spPr bwMode="auto">
          <a:xfrm>
            <a:off x="3694113" y="3265488"/>
            <a:ext cx="1211262" cy="611187"/>
          </a:xfrm>
          <a:custGeom>
            <a:avLst/>
            <a:gdLst>
              <a:gd name="T0" fmla="*/ 2147483647 w 2540"/>
              <a:gd name="T1" fmla="*/ 2147483647 h 1204"/>
              <a:gd name="T2" fmla="*/ 0 w 2540"/>
              <a:gd name="T3" fmla="*/ 2147483647 h 1204"/>
              <a:gd name="T4" fmla="*/ 2147483647 w 2540"/>
              <a:gd name="T5" fmla="*/ 0 h 1204"/>
              <a:gd name="T6" fmla="*/ 2147483647 w 2540"/>
              <a:gd name="T7" fmla="*/ 2147483647 h 1204"/>
              <a:gd name="T8" fmla="*/ 2147483647 w 2540"/>
              <a:gd name="T9" fmla="*/ 2147483647 h 1204"/>
              <a:gd name="T10" fmla="*/ 2147483647 w 2540"/>
              <a:gd name="T11" fmla="*/ 2147483647 h 1204"/>
              <a:gd name="T12" fmla="*/ 2147483647 w 2540"/>
              <a:gd name="T13" fmla="*/ 2147483647 h 1204"/>
              <a:gd name="T14" fmla="*/ 2147483647 w 2540"/>
              <a:gd name="T15" fmla="*/ 2147483647 h 1204"/>
              <a:gd name="T16" fmla="*/ 2147483647 w 2540"/>
              <a:gd name="T17" fmla="*/ 2147483647 h 1204"/>
              <a:gd name="T18" fmla="*/ 2147483647 w 2540"/>
              <a:gd name="T19" fmla="*/ 2147483647 h 1204"/>
              <a:gd name="T20" fmla="*/ 2147483647 w 2540"/>
              <a:gd name="T21" fmla="*/ 2147483647 h 1204"/>
              <a:gd name="T22" fmla="*/ 2147483647 w 2540"/>
              <a:gd name="T23" fmla="*/ 2147483647 h 1204"/>
              <a:gd name="T24" fmla="*/ 2147483647 w 2540"/>
              <a:gd name="T25" fmla="*/ 2147483647 h 1204"/>
              <a:gd name="T26" fmla="*/ 2147483647 w 2540"/>
              <a:gd name="T27" fmla="*/ 2147483647 h 1204"/>
              <a:gd name="T28" fmla="*/ 2147483647 w 2540"/>
              <a:gd name="T29" fmla="*/ 2147483647 h 1204"/>
              <a:gd name="T30" fmla="*/ 2147483647 w 2540"/>
              <a:gd name="T31" fmla="*/ 2147483647 h 1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0"/>
              <a:gd name="T49" fmla="*/ 0 h 1204"/>
              <a:gd name="T50" fmla="*/ 2540 w 2540"/>
              <a:gd name="T51" fmla="*/ 1204 h 1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0" h="1204">
                <a:moveTo>
                  <a:pt x="527" y="810"/>
                </a:moveTo>
                <a:lnTo>
                  <a:pt x="0" y="757"/>
                </a:lnTo>
                <a:lnTo>
                  <a:pt x="72" y="0"/>
                </a:lnTo>
                <a:lnTo>
                  <a:pt x="1571" y="28"/>
                </a:lnTo>
                <a:lnTo>
                  <a:pt x="1744" y="114"/>
                </a:lnTo>
                <a:lnTo>
                  <a:pt x="1851" y="114"/>
                </a:lnTo>
                <a:lnTo>
                  <a:pt x="2050" y="141"/>
                </a:lnTo>
                <a:lnTo>
                  <a:pt x="2192" y="252"/>
                </a:lnTo>
                <a:lnTo>
                  <a:pt x="2258" y="507"/>
                </a:lnTo>
                <a:lnTo>
                  <a:pt x="2366" y="698"/>
                </a:lnTo>
                <a:lnTo>
                  <a:pt x="2366" y="838"/>
                </a:lnTo>
                <a:lnTo>
                  <a:pt x="2403" y="1004"/>
                </a:lnTo>
                <a:lnTo>
                  <a:pt x="2403" y="1091"/>
                </a:lnTo>
                <a:lnTo>
                  <a:pt x="2540" y="1204"/>
                </a:lnTo>
                <a:lnTo>
                  <a:pt x="527" y="1204"/>
                </a:lnTo>
                <a:lnTo>
                  <a:pt x="527" y="810"/>
                </a:lnTo>
                <a:close/>
              </a:path>
            </a:pathLst>
          </a:custGeom>
          <a:solidFill>
            <a:srgbClr val="000000"/>
          </a:solidFill>
          <a:ln w="1588">
            <a:solidFill>
              <a:srgbClr val="000000"/>
            </a:solidFill>
            <a:round/>
            <a:headEnd/>
            <a:tailEnd/>
          </a:ln>
        </p:spPr>
        <p:txBody>
          <a:bodyPr/>
          <a:lstStyle/>
          <a:p>
            <a:endParaRPr lang="en-US"/>
          </a:p>
        </p:txBody>
      </p:sp>
      <p:sp>
        <p:nvSpPr>
          <p:cNvPr id="57361" name="Freeform 30"/>
          <p:cNvSpPr>
            <a:spLocks noChangeAspect="1"/>
          </p:cNvSpPr>
          <p:nvPr/>
        </p:nvSpPr>
        <p:spPr bwMode="auto">
          <a:xfrm>
            <a:off x="3927475" y="3876675"/>
            <a:ext cx="1076325" cy="508000"/>
          </a:xfrm>
          <a:custGeom>
            <a:avLst/>
            <a:gdLst>
              <a:gd name="T0" fmla="*/ 2147483647 w 2257"/>
              <a:gd name="T1" fmla="*/ 0 h 1002"/>
              <a:gd name="T2" fmla="*/ 2147483647 w 2257"/>
              <a:gd name="T3" fmla="*/ 0 h 1002"/>
              <a:gd name="T4" fmla="*/ 2147483647 w 2257"/>
              <a:gd name="T5" fmla="*/ 2147483647 h 1002"/>
              <a:gd name="T6" fmla="*/ 2147483647 w 2257"/>
              <a:gd name="T7" fmla="*/ 2147483647 h 1002"/>
              <a:gd name="T8" fmla="*/ 2147483647 w 2257"/>
              <a:gd name="T9" fmla="*/ 2147483647 h 1002"/>
              <a:gd name="T10" fmla="*/ 2147483647 w 2257"/>
              <a:gd name="T11" fmla="*/ 2147483647 h 1002"/>
              <a:gd name="T12" fmla="*/ 0 w 2257"/>
              <a:gd name="T13" fmla="*/ 2147483647 h 1002"/>
              <a:gd name="T14" fmla="*/ 2147483647 w 2257"/>
              <a:gd name="T15" fmla="*/ 0 h 1002"/>
              <a:gd name="T16" fmla="*/ 0 60000 65536"/>
              <a:gd name="T17" fmla="*/ 0 60000 65536"/>
              <a:gd name="T18" fmla="*/ 0 60000 65536"/>
              <a:gd name="T19" fmla="*/ 0 60000 65536"/>
              <a:gd name="T20" fmla="*/ 0 60000 65536"/>
              <a:gd name="T21" fmla="*/ 0 60000 65536"/>
              <a:gd name="T22" fmla="*/ 0 60000 65536"/>
              <a:gd name="T23" fmla="*/ 0 60000 65536"/>
              <a:gd name="T24" fmla="*/ 0 w 2257"/>
              <a:gd name="T25" fmla="*/ 0 h 1002"/>
              <a:gd name="T26" fmla="*/ 2257 w 2257"/>
              <a:gd name="T27" fmla="*/ 1002 h 10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7" h="1002">
                <a:moveTo>
                  <a:pt x="37" y="0"/>
                </a:moveTo>
                <a:lnTo>
                  <a:pt x="2050" y="0"/>
                </a:lnTo>
                <a:lnTo>
                  <a:pt x="2153" y="81"/>
                </a:lnTo>
                <a:lnTo>
                  <a:pt x="2086" y="167"/>
                </a:lnTo>
                <a:lnTo>
                  <a:pt x="2257" y="306"/>
                </a:lnTo>
                <a:lnTo>
                  <a:pt x="2257" y="1002"/>
                </a:lnTo>
                <a:lnTo>
                  <a:pt x="0" y="1002"/>
                </a:lnTo>
                <a:lnTo>
                  <a:pt x="37" y="0"/>
                </a:lnTo>
                <a:close/>
              </a:path>
            </a:pathLst>
          </a:custGeom>
          <a:solidFill>
            <a:srgbClr val="000000"/>
          </a:solidFill>
          <a:ln w="1588">
            <a:solidFill>
              <a:srgbClr val="000000"/>
            </a:solidFill>
            <a:round/>
            <a:headEnd/>
            <a:tailEnd/>
          </a:ln>
        </p:spPr>
        <p:txBody>
          <a:bodyPr/>
          <a:lstStyle/>
          <a:p>
            <a:endParaRPr lang="en-US"/>
          </a:p>
        </p:txBody>
      </p:sp>
      <p:sp>
        <p:nvSpPr>
          <p:cNvPr id="57362" name="Freeform 31"/>
          <p:cNvSpPr>
            <a:spLocks noChangeAspect="1"/>
          </p:cNvSpPr>
          <p:nvPr/>
        </p:nvSpPr>
        <p:spPr bwMode="auto">
          <a:xfrm>
            <a:off x="3794125" y="4370388"/>
            <a:ext cx="1260475" cy="736600"/>
          </a:xfrm>
          <a:custGeom>
            <a:avLst/>
            <a:gdLst>
              <a:gd name="T0" fmla="*/ 2147483647 w 2643"/>
              <a:gd name="T1" fmla="*/ 2147483647 h 1453"/>
              <a:gd name="T2" fmla="*/ 2147483647 w 2643"/>
              <a:gd name="T3" fmla="*/ 2147483647 h 1453"/>
              <a:gd name="T4" fmla="*/ 2147483647 w 2643"/>
              <a:gd name="T5" fmla="*/ 2147483647 h 1453"/>
              <a:gd name="T6" fmla="*/ 2147483647 w 2643"/>
              <a:gd name="T7" fmla="*/ 2147483647 h 1453"/>
              <a:gd name="T8" fmla="*/ 2147483647 w 2643"/>
              <a:gd name="T9" fmla="*/ 2147483647 h 1453"/>
              <a:gd name="T10" fmla="*/ 2147483647 w 2643"/>
              <a:gd name="T11" fmla="*/ 2147483647 h 1453"/>
              <a:gd name="T12" fmla="*/ 2147483647 w 2643"/>
              <a:gd name="T13" fmla="*/ 2147483647 h 1453"/>
              <a:gd name="T14" fmla="*/ 2147483647 w 2643"/>
              <a:gd name="T15" fmla="*/ 2147483647 h 1453"/>
              <a:gd name="T16" fmla="*/ 2147483647 w 2643"/>
              <a:gd name="T17" fmla="*/ 2147483647 h 1453"/>
              <a:gd name="T18" fmla="*/ 2147483647 w 2643"/>
              <a:gd name="T19" fmla="*/ 2147483647 h 1453"/>
              <a:gd name="T20" fmla="*/ 2147483647 w 2643"/>
              <a:gd name="T21" fmla="*/ 2147483647 h 1453"/>
              <a:gd name="T22" fmla="*/ 2147483647 w 2643"/>
              <a:gd name="T23" fmla="*/ 2147483647 h 1453"/>
              <a:gd name="T24" fmla="*/ 2147483647 w 2643"/>
              <a:gd name="T25" fmla="*/ 2147483647 h 1453"/>
              <a:gd name="T26" fmla="*/ 2147483647 w 2643"/>
              <a:gd name="T27" fmla="*/ 2147483647 h 1453"/>
              <a:gd name="T28" fmla="*/ 2147483647 w 2643"/>
              <a:gd name="T29" fmla="*/ 2147483647 h 1453"/>
              <a:gd name="T30" fmla="*/ 2147483647 w 2643"/>
              <a:gd name="T31" fmla="*/ 2147483647 h 1453"/>
              <a:gd name="T32" fmla="*/ 2147483647 w 2643"/>
              <a:gd name="T33" fmla="*/ 2147483647 h 1453"/>
              <a:gd name="T34" fmla="*/ 2147483647 w 2643"/>
              <a:gd name="T35" fmla="*/ 2147483647 h 1453"/>
              <a:gd name="T36" fmla="*/ 2147483647 w 2643"/>
              <a:gd name="T37" fmla="*/ 2147483647 h 1453"/>
              <a:gd name="T38" fmla="*/ 2147483647 w 2643"/>
              <a:gd name="T39" fmla="*/ 2147483647 h 1453"/>
              <a:gd name="T40" fmla="*/ 2147483647 w 2643"/>
              <a:gd name="T41" fmla="*/ 2147483647 h 1453"/>
              <a:gd name="T42" fmla="*/ 0 w 2643"/>
              <a:gd name="T43" fmla="*/ 2147483647 h 1453"/>
              <a:gd name="T44" fmla="*/ 0 w 2643"/>
              <a:gd name="T45" fmla="*/ 0 h 1453"/>
              <a:gd name="T46" fmla="*/ 2147483647 w 2643"/>
              <a:gd name="T47" fmla="*/ 2147483647 h 1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3"/>
              <a:gd name="T73" fmla="*/ 0 h 1453"/>
              <a:gd name="T74" fmla="*/ 2643 w 2643"/>
              <a:gd name="T75" fmla="*/ 1453 h 14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3" h="1453">
                <a:moveTo>
                  <a:pt x="280" y="27"/>
                </a:moveTo>
                <a:lnTo>
                  <a:pt x="2537" y="27"/>
                </a:lnTo>
                <a:lnTo>
                  <a:pt x="2572" y="278"/>
                </a:lnTo>
                <a:lnTo>
                  <a:pt x="2607" y="586"/>
                </a:lnTo>
                <a:lnTo>
                  <a:pt x="2643" y="1034"/>
                </a:lnTo>
                <a:lnTo>
                  <a:pt x="2607" y="1401"/>
                </a:lnTo>
                <a:lnTo>
                  <a:pt x="2643" y="1453"/>
                </a:lnTo>
                <a:lnTo>
                  <a:pt x="2537" y="1401"/>
                </a:lnTo>
                <a:lnTo>
                  <a:pt x="2433" y="1368"/>
                </a:lnTo>
                <a:lnTo>
                  <a:pt x="2293" y="1368"/>
                </a:lnTo>
                <a:lnTo>
                  <a:pt x="2085" y="1453"/>
                </a:lnTo>
                <a:lnTo>
                  <a:pt x="2048" y="1368"/>
                </a:lnTo>
                <a:lnTo>
                  <a:pt x="1876" y="1341"/>
                </a:lnTo>
                <a:lnTo>
                  <a:pt x="1809" y="1425"/>
                </a:lnTo>
                <a:lnTo>
                  <a:pt x="1641" y="1228"/>
                </a:lnTo>
                <a:lnTo>
                  <a:pt x="1498" y="1286"/>
                </a:lnTo>
                <a:lnTo>
                  <a:pt x="1461" y="1199"/>
                </a:lnTo>
                <a:lnTo>
                  <a:pt x="1116" y="1120"/>
                </a:lnTo>
                <a:lnTo>
                  <a:pt x="905" y="1008"/>
                </a:lnTo>
                <a:lnTo>
                  <a:pt x="839" y="948"/>
                </a:lnTo>
                <a:lnTo>
                  <a:pt x="875" y="250"/>
                </a:lnTo>
                <a:lnTo>
                  <a:pt x="0" y="167"/>
                </a:lnTo>
                <a:lnTo>
                  <a:pt x="0" y="0"/>
                </a:lnTo>
                <a:lnTo>
                  <a:pt x="280" y="27"/>
                </a:lnTo>
                <a:close/>
              </a:path>
            </a:pathLst>
          </a:custGeom>
          <a:solidFill>
            <a:srgbClr val="000000"/>
          </a:solidFill>
          <a:ln w="1588">
            <a:solidFill>
              <a:srgbClr val="000000"/>
            </a:solidFill>
            <a:round/>
            <a:headEnd/>
            <a:tailEnd/>
          </a:ln>
        </p:spPr>
        <p:txBody>
          <a:bodyPr/>
          <a:lstStyle/>
          <a:p>
            <a:endParaRPr lang="en-US"/>
          </a:p>
        </p:txBody>
      </p:sp>
      <p:sp>
        <p:nvSpPr>
          <p:cNvPr id="57363" name="Freeform 32"/>
          <p:cNvSpPr>
            <a:spLocks noChangeAspect="1"/>
          </p:cNvSpPr>
          <p:nvPr/>
        </p:nvSpPr>
        <p:spPr bwMode="auto">
          <a:xfrm>
            <a:off x="4687888" y="3167063"/>
            <a:ext cx="828675" cy="652462"/>
          </a:xfrm>
          <a:custGeom>
            <a:avLst/>
            <a:gdLst>
              <a:gd name="T0" fmla="*/ 2147483647 w 1741"/>
              <a:gd name="T1" fmla="*/ 2147483647 h 1284"/>
              <a:gd name="T2" fmla="*/ 2147483647 w 1741"/>
              <a:gd name="T3" fmla="*/ 2147483647 h 1284"/>
              <a:gd name="T4" fmla="*/ 2147483647 w 1741"/>
              <a:gd name="T5" fmla="*/ 2147483647 h 1284"/>
              <a:gd name="T6" fmla="*/ 2147483647 w 1741"/>
              <a:gd name="T7" fmla="*/ 2147483647 h 1284"/>
              <a:gd name="T8" fmla="*/ 2147483647 w 1741"/>
              <a:gd name="T9" fmla="*/ 2147483647 h 1284"/>
              <a:gd name="T10" fmla="*/ 2147483647 w 1741"/>
              <a:gd name="T11" fmla="*/ 2147483647 h 1284"/>
              <a:gd name="T12" fmla="*/ 2147483647 w 1741"/>
              <a:gd name="T13" fmla="*/ 2147483647 h 1284"/>
              <a:gd name="T14" fmla="*/ 2147483647 w 1741"/>
              <a:gd name="T15" fmla="*/ 2147483647 h 1284"/>
              <a:gd name="T16" fmla="*/ 2147483647 w 1741"/>
              <a:gd name="T17" fmla="*/ 2147483647 h 1284"/>
              <a:gd name="T18" fmla="*/ 2147483647 w 1741"/>
              <a:gd name="T19" fmla="*/ 2147483647 h 1284"/>
              <a:gd name="T20" fmla="*/ 2147483647 w 1741"/>
              <a:gd name="T21" fmla="*/ 2147483647 h 1284"/>
              <a:gd name="T22" fmla="*/ 2147483647 w 1741"/>
              <a:gd name="T23" fmla="*/ 2147483647 h 1284"/>
              <a:gd name="T24" fmla="*/ 2147483647 w 1741"/>
              <a:gd name="T25" fmla="*/ 2147483647 h 1284"/>
              <a:gd name="T26" fmla="*/ 2147483647 w 1741"/>
              <a:gd name="T27" fmla="*/ 2147483647 h 1284"/>
              <a:gd name="T28" fmla="*/ 2147483647 w 1741"/>
              <a:gd name="T29" fmla="*/ 2147483647 h 1284"/>
              <a:gd name="T30" fmla="*/ 2147483647 w 1741"/>
              <a:gd name="T31" fmla="*/ 2147483647 h 1284"/>
              <a:gd name="T32" fmla="*/ 2147483647 w 1741"/>
              <a:gd name="T33" fmla="*/ 2147483647 h 1284"/>
              <a:gd name="T34" fmla="*/ 0 w 1741"/>
              <a:gd name="T35" fmla="*/ 2147483647 h 1284"/>
              <a:gd name="T36" fmla="*/ 2147483647 w 1741"/>
              <a:gd name="T37" fmla="*/ 2147483647 h 1284"/>
              <a:gd name="T38" fmla="*/ 2147483647 w 1741"/>
              <a:gd name="T39" fmla="*/ 2147483647 h 1284"/>
              <a:gd name="T40" fmla="*/ 2147483647 w 1741"/>
              <a:gd name="T41" fmla="*/ 0 h 1284"/>
              <a:gd name="T42" fmla="*/ 2147483647 w 1741"/>
              <a:gd name="T43" fmla="*/ 2147483647 h 1284"/>
              <a:gd name="T44" fmla="*/ 2147483647 w 1741"/>
              <a:gd name="T45" fmla="*/ 2147483647 h 1284"/>
              <a:gd name="T46" fmla="*/ 2147483647 w 1741"/>
              <a:gd name="T47" fmla="*/ 2147483647 h 12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1"/>
              <a:gd name="T73" fmla="*/ 0 h 1284"/>
              <a:gd name="T74" fmla="*/ 1741 w 1741"/>
              <a:gd name="T75" fmla="*/ 1284 h 12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1" h="1284">
                <a:moveTo>
                  <a:pt x="1534" y="307"/>
                </a:moveTo>
                <a:lnTo>
                  <a:pt x="1606" y="307"/>
                </a:lnTo>
                <a:lnTo>
                  <a:pt x="1636" y="393"/>
                </a:lnTo>
                <a:lnTo>
                  <a:pt x="1673" y="502"/>
                </a:lnTo>
                <a:lnTo>
                  <a:pt x="1741" y="559"/>
                </a:lnTo>
                <a:lnTo>
                  <a:pt x="1636" y="809"/>
                </a:lnTo>
                <a:lnTo>
                  <a:pt x="1534" y="891"/>
                </a:lnTo>
                <a:lnTo>
                  <a:pt x="1569" y="977"/>
                </a:lnTo>
                <a:lnTo>
                  <a:pt x="1463" y="1116"/>
                </a:lnTo>
                <a:lnTo>
                  <a:pt x="1431" y="1257"/>
                </a:lnTo>
                <a:lnTo>
                  <a:pt x="1358" y="1197"/>
                </a:lnTo>
                <a:lnTo>
                  <a:pt x="317" y="1284"/>
                </a:lnTo>
                <a:lnTo>
                  <a:pt x="317" y="1197"/>
                </a:lnTo>
                <a:lnTo>
                  <a:pt x="280" y="1031"/>
                </a:lnTo>
                <a:lnTo>
                  <a:pt x="280" y="891"/>
                </a:lnTo>
                <a:lnTo>
                  <a:pt x="172" y="700"/>
                </a:lnTo>
                <a:lnTo>
                  <a:pt x="106" y="445"/>
                </a:lnTo>
                <a:lnTo>
                  <a:pt x="0" y="307"/>
                </a:lnTo>
                <a:lnTo>
                  <a:pt x="69" y="221"/>
                </a:lnTo>
                <a:lnTo>
                  <a:pt x="34" y="80"/>
                </a:lnTo>
                <a:lnTo>
                  <a:pt x="1395" y="0"/>
                </a:lnTo>
                <a:lnTo>
                  <a:pt x="1497" y="80"/>
                </a:lnTo>
                <a:lnTo>
                  <a:pt x="1463" y="167"/>
                </a:lnTo>
                <a:lnTo>
                  <a:pt x="1534" y="307"/>
                </a:lnTo>
                <a:close/>
              </a:path>
            </a:pathLst>
          </a:custGeom>
          <a:solidFill>
            <a:srgbClr val="000000"/>
          </a:solidFill>
          <a:ln w="1588">
            <a:solidFill>
              <a:srgbClr val="000000"/>
            </a:solidFill>
            <a:round/>
            <a:headEnd/>
            <a:tailEnd/>
          </a:ln>
        </p:spPr>
        <p:txBody>
          <a:bodyPr/>
          <a:lstStyle/>
          <a:p>
            <a:endParaRPr lang="en-US"/>
          </a:p>
        </p:txBody>
      </p:sp>
      <p:sp>
        <p:nvSpPr>
          <p:cNvPr id="57364" name="Freeform 33"/>
          <p:cNvSpPr>
            <a:spLocks noChangeAspect="1"/>
          </p:cNvSpPr>
          <p:nvPr/>
        </p:nvSpPr>
        <p:spPr bwMode="auto">
          <a:xfrm>
            <a:off x="4840288" y="3773488"/>
            <a:ext cx="927100" cy="765175"/>
          </a:xfrm>
          <a:custGeom>
            <a:avLst/>
            <a:gdLst>
              <a:gd name="T0" fmla="*/ 2147483647 w 1947"/>
              <a:gd name="T1" fmla="*/ 2147483647 h 1508"/>
              <a:gd name="T2" fmla="*/ 2147483647 w 1947"/>
              <a:gd name="T3" fmla="*/ 2147483647 h 1508"/>
              <a:gd name="T4" fmla="*/ 2147483647 w 1947"/>
              <a:gd name="T5" fmla="*/ 2147483647 h 1508"/>
              <a:gd name="T6" fmla="*/ 2147483647 w 1947"/>
              <a:gd name="T7" fmla="*/ 2147483647 h 1508"/>
              <a:gd name="T8" fmla="*/ 2147483647 w 1947"/>
              <a:gd name="T9" fmla="*/ 2147483647 h 1508"/>
              <a:gd name="T10" fmla="*/ 2147483647 w 1947"/>
              <a:gd name="T11" fmla="*/ 2147483647 h 1508"/>
              <a:gd name="T12" fmla="*/ 0 w 1947"/>
              <a:gd name="T13" fmla="*/ 2147483647 h 1508"/>
              <a:gd name="T14" fmla="*/ 2147483647 w 1947"/>
              <a:gd name="T15" fmla="*/ 0 h 1508"/>
              <a:gd name="T16" fmla="*/ 2147483647 w 1947"/>
              <a:gd name="T17" fmla="*/ 2147483647 h 1508"/>
              <a:gd name="T18" fmla="*/ 2147483647 w 1947"/>
              <a:gd name="T19" fmla="*/ 2147483647 h 1508"/>
              <a:gd name="T20" fmla="*/ 2147483647 w 1947"/>
              <a:gd name="T21" fmla="*/ 2147483647 h 1508"/>
              <a:gd name="T22" fmla="*/ 2147483647 w 1947"/>
              <a:gd name="T23" fmla="*/ 2147483647 h 1508"/>
              <a:gd name="T24" fmla="*/ 2147483647 w 1947"/>
              <a:gd name="T25" fmla="*/ 2147483647 h 1508"/>
              <a:gd name="T26" fmla="*/ 2147483647 w 1947"/>
              <a:gd name="T27" fmla="*/ 2147483647 h 1508"/>
              <a:gd name="T28" fmla="*/ 2147483647 w 1947"/>
              <a:gd name="T29" fmla="*/ 2147483647 h 1508"/>
              <a:gd name="T30" fmla="*/ 2147483647 w 1947"/>
              <a:gd name="T31" fmla="*/ 2147483647 h 1508"/>
              <a:gd name="T32" fmla="*/ 2147483647 w 1947"/>
              <a:gd name="T33" fmla="*/ 2147483647 h 1508"/>
              <a:gd name="T34" fmla="*/ 2147483647 w 1947"/>
              <a:gd name="T35" fmla="*/ 2147483647 h 1508"/>
              <a:gd name="T36" fmla="*/ 2147483647 w 1947"/>
              <a:gd name="T37" fmla="*/ 2147483647 h 1508"/>
              <a:gd name="T38" fmla="*/ 2147483647 w 1947"/>
              <a:gd name="T39" fmla="*/ 2147483647 h 1508"/>
              <a:gd name="T40" fmla="*/ 2147483647 w 1947"/>
              <a:gd name="T41" fmla="*/ 2147483647 h 1508"/>
              <a:gd name="T42" fmla="*/ 2147483647 w 1947"/>
              <a:gd name="T43" fmla="*/ 2147483647 h 1508"/>
              <a:gd name="T44" fmla="*/ 2147483647 w 1947"/>
              <a:gd name="T45" fmla="*/ 2147483647 h 1508"/>
              <a:gd name="T46" fmla="*/ 2147483647 w 1947"/>
              <a:gd name="T47" fmla="*/ 2147483647 h 1508"/>
              <a:gd name="T48" fmla="*/ 2147483647 w 1947"/>
              <a:gd name="T49" fmla="*/ 2147483647 h 1508"/>
              <a:gd name="T50" fmla="*/ 2147483647 w 1947"/>
              <a:gd name="T51" fmla="*/ 2147483647 h 15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7"/>
              <a:gd name="T79" fmla="*/ 0 h 1508"/>
              <a:gd name="T80" fmla="*/ 1947 w 1947"/>
              <a:gd name="T81" fmla="*/ 1508 h 15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7" h="1508">
                <a:moveTo>
                  <a:pt x="1563" y="1342"/>
                </a:moveTo>
                <a:lnTo>
                  <a:pt x="379" y="1453"/>
                </a:lnTo>
                <a:lnTo>
                  <a:pt x="344" y="1202"/>
                </a:lnTo>
                <a:lnTo>
                  <a:pt x="344" y="506"/>
                </a:lnTo>
                <a:lnTo>
                  <a:pt x="173" y="367"/>
                </a:lnTo>
                <a:lnTo>
                  <a:pt x="240" y="281"/>
                </a:lnTo>
                <a:lnTo>
                  <a:pt x="0" y="87"/>
                </a:lnTo>
                <a:lnTo>
                  <a:pt x="1041" y="0"/>
                </a:lnTo>
                <a:lnTo>
                  <a:pt x="1114" y="60"/>
                </a:lnTo>
                <a:lnTo>
                  <a:pt x="1146" y="227"/>
                </a:lnTo>
                <a:lnTo>
                  <a:pt x="1356" y="506"/>
                </a:lnTo>
                <a:lnTo>
                  <a:pt x="1463" y="506"/>
                </a:lnTo>
                <a:lnTo>
                  <a:pt x="1529" y="535"/>
                </a:lnTo>
                <a:lnTo>
                  <a:pt x="1491" y="671"/>
                </a:lnTo>
                <a:lnTo>
                  <a:pt x="1637" y="838"/>
                </a:lnTo>
                <a:lnTo>
                  <a:pt x="1774" y="895"/>
                </a:lnTo>
                <a:lnTo>
                  <a:pt x="1740" y="1034"/>
                </a:lnTo>
                <a:lnTo>
                  <a:pt x="1774" y="1117"/>
                </a:lnTo>
                <a:lnTo>
                  <a:pt x="1876" y="1117"/>
                </a:lnTo>
                <a:lnTo>
                  <a:pt x="1913" y="1062"/>
                </a:lnTo>
                <a:lnTo>
                  <a:pt x="1947" y="1202"/>
                </a:lnTo>
                <a:lnTo>
                  <a:pt x="1876" y="1316"/>
                </a:lnTo>
                <a:lnTo>
                  <a:pt x="1740" y="1508"/>
                </a:lnTo>
                <a:lnTo>
                  <a:pt x="1563" y="1483"/>
                </a:lnTo>
                <a:lnTo>
                  <a:pt x="1637" y="1425"/>
                </a:lnTo>
                <a:lnTo>
                  <a:pt x="1563" y="1342"/>
                </a:lnTo>
                <a:close/>
              </a:path>
            </a:pathLst>
          </a:custGeom>
          <a:solidFill>
            <a:srgbClr val="000000"/>
          </a:solidFill>
          <a:ln w="1588">
            <a:solidFill>
              <a:srgbClr val="000000"/>
            </a:solidFill>
            <a:round/>
            <a:headEnd/>
            <a:tailEnd/>
          </a:ln>
        </p:spPr>
        <p:txBody>
          <a:bodyPr/>
          <a:lstStyle/>
          <a:p>
            <a:endParaRPr lang="en-US"/>
          </a:p>
        </p:txBody>
      </p:sp>
      <p:sp>
        <p:nvSpPr>
          <p:cNvPr id="57365" name="Freeform 34"/>
          <p:cNvSpPr>
            <a:spLocks noChangeAspect="1"/>
          </p:cNvSpPr>
          <p:nvPr/>
        </p:nvSpPr>
        <p:spPr bwMode="auto">
          <a:xfrm>
            <a:off x="5019675" y="4454525"/>
            <a:ext cx="649288" cy="750888"/>
          </a:xfrm>
          <a:custGeom>
            <a:avLst/>
            <a:gdLst>
              <a:gd name="T0" fmla="*/ 2147483647 w 1361"/>
              <a:gd name="T1" fmla="*/ 2147483647 h 1480"/>
              <a:gd name="T2" fmla="*/ 2147483647 w 1361"/>
              <a:gd name="T3" fmla="*/ 2147483647 h 1480"/>
              <a:gd name="T4" fmla="*/ 2147483647 w 1361"/>
              <a:gd name="T5" fmla="*/ 2147483647 h 1480"/>
              <a:gd name="T6" fmla="*/ 2147483647 w 1361"/>
              <a:gd name="T7" fmla="*/ 2147483647 h 1480"/>
              <a:gd name="T8" fmla="*/ 2147483647 w 1361"/>
              <a:gd name="T9" fmla="*/ 2147483647 h 1480"/>
              <a:gd name="T10" fmla="*/ 2147483647 w 1361"/>
              <a:gd name="T11" fmla="*/ 2147483647 h 1480"/>
              <a:gd name="T12" fmla="*/ 2147483647 w 1361"/>
              <a:gd name="T13" fmla="*/ 2147483647 h 1480"/>
              <a:gd name="T14" fmla="*/ 2147483647 w 1361"/>
              <a:gd name="T15" fmla="*/ 2147483647 h 1480"/>
              <a:gd name="T16" fmla="*/ 2147483647 w 1361"/>
              <a:gd name="T17" fmla="*/ 2147483647 h 1480"/>
              <a:gd name="T18" fmla="*/ 2147483647 w 1361"/>
              <a:gd name="T19" fmla="*/ 2147483647 h 1480"/>
              <a:gd name="T20" fmla="*/ 2147483647 w 1361"/>
              <a:gd name="T21" fmla="*/ 2147483647 h 1480"/>
              <a:gd name="T22" fmla="*/ 2147483647 w 1361"/>
              <a:gd name="T23" fmla="*/ 2147483647 h 1480"/>
              <a:gd name="T24" fmla="*/ 2147483647 w 1361"/>
              <a:gd name="T25" fmla="*/ 2147483647 h 1480"/>
              <a:gd name="T26" fmla="*/ 2147483647 w 1361"/>
              <a:gd name="T27" fmla="*/ 2147483647 h 1480"/>
              <a:gd name="T28" fmla="*/ 2147483647 w 1361"/>
              <a:gd name="T29" fmla="*/ 2147483647 h 1480"/>
              <a:gd name="T30" fmla="*/ 0 w 1361"/>
              <a:gd name="T31" fmla="*/ 2147483647 h 1480"/>
              <a:gd name="T32" fmla="*/ 2147483647 w 1361"/>
              <a:gd name="T33" fmla="*/ 0 h 1480"/>
              <a:gd name="T34" fmla="*/ 2147483647 w 1361"/>
              <a:gd name="T35" fmla="*/ 2147483647 h 1480"/>
              <a:gd name="T36" fmla="*/ 2147483647 w 1361"/>
              <a:gd name="T37" fmla="*/ 2147483647 h 14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1"/>
              <a:gd name="T58" fmla="*/ 0 h 1480"/>
              <a:gd name="T59" fmla="*/ 1361 w 1361"/>
              <a:gd name="T60" fmla="*/ 1480 h 14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1" h="1480">
                <a:moveTo>
                  <a:pt x="1184" y="141"/>
                </a:moveTo>
                <a:lnTo>
                  <a:pt x="1361" y="166"/>
                </a:lnTo>
                <a:lnTo>
                  <a:pt x="1293" y="448"/>
                </a:lnTo>
                <a:lnTo>
                  <a:pt x="1293" y="587"/>
                </a:lnTo>
                <a:lnTo>
                  <a:pt x="1184" y="727"/>
                </a:lnTo>
                <a:lnTo>
                  <a:pt x="1084" y="953"/>
                </a:lnTo>
                <a:lnTo>
                  <a:pt x="1013" y="1119"/>
                </a:lnTo>
                <a:lnTo>
                  <a:pt x="1045" y="1314"/>
                </a:lnTo>
                <a:lnTo>
                  <a:pt x="1013" y="1425"/>
                </a:lnTo>
                <a:lnTo>
                  <a:pt x="176" y="1480"/>
                </a:lnTo>
                <a:lnTo>
                  <a:pt x="176" y="1286"/>
                </a:lnTo>
                <a:lnTo>
                  <a:pt x="71" y="1286"/>
                </a:lnTo>
                <a:lnTo>
                  <a:pt x="35" y="1234"/>
                </a:lnTo>
                <a:lnTo>
                  <a:pt x="71" y="867"/>
                </a:lnTo>
                <a:lnTo>
                  <a:pt x="35" y="419"/>
                </a:lnTo>
                <a:lnTo>
                  <a:pt x="0" y="111"/>
                </a:lnTo>
                <a:lnTo>
                  <a:pt x="1184" y="0"/>
                </a:lnTo>
                <a:lnTo>
                  <a:pt x="1258" y="83"/>
                </a:lnTo>
                <a:lnTo>
                  <a:pt x="1184" y="141"/>
                </a:lnTo>
                <a:close/>
              </a:path>
            </a:pathLst>
          </a:custGeom>
          <a:solidFill>
            <a:srgbClr val="000000"/>
          </a:solidFill>
          <a:ln w="1588">
            <a:solidFill>
              <a:srgbClr val="000000"/>
            </a:solidFill>
            <a:round/>
            <a:headEnd/>
            <a:tailEnd/>
          </a:ln>
        </p:spPr>
        <p:txBody>
          <a:bodyPr/>
          <a:lstStyle/>
          <a:p>
            <a:endParaRPr lang="en-US"/>
          </a:p>
        </p:txBody>
      </p:sp>
      <p:sp>
        <p:nvSpPr>
          <p:cNvPr id="57366" name="Freeform 35"/>
          <p:cNvSpPr>
            <a:spLocks noChangeAspect="1"/>
          </p:cNvSpPr>
          <p:nvPr/>
        </p:nvSpPr>
        <p:spPr bwMode="auto">
          <a:xfrm>
            <a:off x="5370513" y="3308350"/>
            <a:ext cx="595312" cy="1031875"/>
          </a:xfrm>
          <a:custGeom>
            <a:avLst/>
            <a:gdLst>
              <a:gd name="T0" fmla="*/ 0 w 1254"/>
              <a:gd name="T1" fmla="*/ 2147483647 h 2036"/>
              <a:gd name="T2" fmla="*/ 2147483647 w 1254"/>
              <a:gd name="T3" fmla="*/ 2147483647 h 2036"/>
              <a:gd name="T4" fmla="*/ 2147483647 w 1254"/>
              <a:gd name="T5" fmla="*/ 2147483647 h 2036"/>
              <a:gd name="T6" fmla="*/ 2147483647 w 1254"/>
              <a:gd name="T7" fmla="*/ 2147483647 h 2036"/>
              <a:gd name="T8" fmla="*/ 2147483647 w 1254"/>
              <a:gd name="T9" fmla="*/ 2147483647 h 2036"/>
              <a:gd name="T10" fmla="*/ 2147483647 w 1254"/>
              <a:gd name="T11" fmla="*/ 2147483647 h 2036"/>
              <a:gd name="T12" fmla="*/ 2147483647 w 1254"/>
              <a:gd name="T13" fmla="*/ 2147483647 h 2036"/>
              <a:gd name="T14" fmla="*/ 2147483647 w 1254"/>
              <a:gd name="T15" fmla="*/ 2147483647 h 2036"/>
              <a:gd name="T16" fmla="*/ 2147483647 w 1254"/>
              <a:gd name="T17" fmla="*/ 0 h 2036"/>
              <a:gd name="T18" fmla="*/ 2147483647 w 1254"/>
              <a:gd name="T19" fmla="*/ 2147483647 h 2036"/>
              <a:gd name="T20" fmla="*/ 2147483647 w 1254"/>
              <a:gd name="T21" fmla="*/ 2147483647 h 2036"/>
              <a:gd name="T22" fmla="*/ 2147483647 w 1254"/>
              <a:gd name="T23" fmla="*/ 2147483647 h 2036"/>
              <a:gd name="T24" fmla="*/ 2147483647 w 1254"/>
              <a:gd name="T25" fmla="*/ 2147483647 h 2036"/>
              <a:gd name="T26" fmla="*/ 2147483647 w 1254"/>
              <a:gd name="T27" fmla="*/ 2147483647 h 2036"/>
              <a:gd name="T28" fmla="*/ 2147483647 w 1254"/>
              <a:gd name="T29" fmla="*/ 2147483647 h 2036"/>
              <a:gd name="T30" fmla="*/ 2147483647 w 1254"/>
              <a:gd name="T31" fmla="*/ 2147483647 h 2036"/>
              <a:gd name="T32" fmla="*/ 2147483647 w 1254"/>
              <a:gd name="T33" fmla="*/ 2147483647 h 2036"/>
              <a:gd name="T34" fmla="*/ 2147483647 w 1254"/>
              <a:gd name="T35" fmla="*/ 2147483647 h 2036"/>
              <a:gd name="T36" fmla="*/ 2147483647 w 1254"/>
              <a:gd name="T37" fmla="*/ 2147483647 h 2036"/>
              <a:gd name="T38" fmla="*/ 2147483647 w 1254"/>
              <a:gd name="T39" fmla="*/ 2147483647 h 2036"/>
              <a:gd name="T40" fmla="*/ 2147483647 w 1254"/>
              <a:gd name="T41" fmla="*/ 2147483647 h 2036"/>
              <a:gd name="T42" fmla="*/ 2147483647 w 1254"/>
              <a:gd name="T43" fmla="*/ 2147483647 h 2036"/>
              <a:gd name="T44" fmla="*/ 2147483647 w 1254"/>
              <a:gd name="T45" fmla="*/ 2147483647 h 2036"/>
              <a:gd name="T46" fmla="*/ 2147483647 w 1254"/>
              <a:gd name="T47" fmla="*/ 2147483647 h 2036"/>
              <a:gd name="T48" fmla="*/ 2147483647 w 1254"/>
              <a:gd name="T49" fmla="*/ 2147483647 h 2036"/>
              <a:gd name="T50" fmla="*/ 2147483647 w 1254"/>
              <a:gd name="T51" fmla="*/ 2147483647 h 2036"/>
              <a:gd name="T52" fmla="*/ 2147483647 w 1254"/>
              <a:gd name="T53" fmla="*/ 2147483647 h 2036"/>
              <a:gd name="T54" fmla="*/ 2147483647 w 1254"/>
              <a:gd name="T55" fmla="*/ 2147483647 h 2036"/>
              <a:gd name="T56" fmla="*/ 0 w 1254"/>
              <a:gd name="T57" fmla="*/ 2147483647 h 20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4"/>
              <a:gd name="T88" fmla="*/ 0 h 2036"/>
              <a:gd name="T89" fmla="*/ 1254 w 1254"/>
              <a:gd name="T90" fmla="*/ 2036 h 20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4" h="2036">
                <a:moveTo>
                  <a:pt x="0" y="979"/>
                </a:moveTo>
                <a:lnTo>
                  <a:pt x="32" y="838"/>
                </a:lnTo>
                <a:lnTo>
                  <a:pt x="138" y="699"/>
                </a:lnTo>
                <a:lnTo>
                  <a:pt x="103" y="613"/>
                </a:lnTo>
                <a:lnTo>
                  <a:pt x="205" y="531"/>
                </a:lnTo>
                <a:lnTo>
                  <a:pt x="310" y="281"/>
                </a:lnTo>
                <a:lnTo>
                  <a:pt x="242" y="224"/>
                </a:lnTo>
                <a:lnTo>
                  <a:pt x="205" y="115"/>
                </a:lnTo>
                <a:lnTo>
                  <a:pt x="971" y="0"/>
                </a:lnTo>
                <a:lnTo>
                  <a:pt x="971" y="307"/>
                </a:lnTo>
                <a:lnTo>
                  <a:pt x="1079" y="335"/>
                </a:lnTo>
                <a:lnTo>
                  <a:pt x="1182" y="1260"/>
                </a:lnTo>
                <a:lnTo>
                  <a:pt x="1254" y="1425"/>
                </a:lnTo>
                <a:lnTo>
                  <a:pt x="1079" y="1700"/>
                </a:lnTo>
                <a:lnTo>
                  <a:pt x="1079" y="1841"/>
                </a:lnTo>
                <a:lnTo>
                  <a:pt x="937" y="1921"/>
                </a:lnTo>
                <a:lnTo>
                  <a:pt x="971" y="1953"/>
                </a:lnTo>
                <a:lnTo>
                  <a:pt x="799" y="1981"/>
                </a:lnTo>
                <a:lnTo>
                  <a:pt x="762" y="2036"/>
                </a:lnTo>
                <a:lnTo>
                  <a:pt x="660" y="2036"/>
                </a:lnTo>
                <a:lnTo>
                  <a:pt x="626" y="1953"/>
                </a:lnTo>
                <a:lnTo>
                  <a:pt x="660" y="1814"/>
                </a:lnTo>
                <a:lnTo>
                  <a:pt x="523" y="1757"/>
                </a:lnTo>
                <a:lnTo>
                  <a:pt x="377" y="1590"/>
                </a:lnTo>
                <a:lnTo>
                  <a:pt x="415" y="1454"/>
                </a:lnTo>
                <a:lnTo>
                  <a:pt x="349" y="1425"/>
                </a:lnTo>
                <a:lnTo>
                  <a:pt x="242" y="1425"/>
                </a:lnTo>
                <a:lnTo>
                  <a:pt x="32" y="1146"/>
                </a:lnTo>
                <a:lnTo>
                  <a:pt x="0" y="979"/>
                </a:lnTo>
                <a:close/>
              </a:path>
            </a:pathLst>
          </a:custGeom>
          <a:solidFill>
            <a:srgbClr val="000000"/>
          </a:solidFill>
          <a:ln w="1588">
            <a:solidFill>
              <a:srgbClr val="000000"/>
            </a:solidFill>
            <a:round/>
            <a:headEnd/>
            <a:tailEnd/>
          </a:ln>
        </p:spPr>
        <p:txBody>
          <a:bodyPr/>
          <a:lstStyle/>
          <a:p>
            <a:endParaRPr lang="en-US"/>
          </a:p>
        </p:txBody>
      </p:sp>
      <p:sp>
        <p:nvSpPr>
          <p:cNvPr id="57367" name="Freeform 36"/>
          <p:cNvSpPr>
            <a:spLocks noChangeAspect="1"/>
          </p:cNvSpPr>
          <p:nvPr/>
        </p:nvSpPr>
        <p:spPr bwMode="auto">
          <a:xfrm>
            <a:off x="5884863" y="3408363"/>
            <a:ext cx="479425" cy="762000"/>
          </a:xfrm>
          <a:custGeom>
            <a:avLst/>
            <a:gdLst>
              <a:gd name="T0" fmla="*/ 2147483647 w 1007"/>
              <a:gd name="T1" fmla="*/ 2147483647 h 1505"/>
              <a:gd name="T2" fmla="*/ 2147483647 w 1007"/>
              <a:gd name="T3" fmla="*/ 0 h 1505"/>
              <a:gd name="T4" fmla="*/ 2147483647 w 1007"/>
              <a:gd name="T5" fmla="*/ 2147483647 h 1505"/>
              <a:gd name="T6" fmla="*/ 2147483647 w 1007"/>
              <a:gd name="T7" fmla="*/ 2147483647 h 1505"/>
              <a:gd name="T8" fmla="*/ 2147483647 w 1007"/>
              <a:gd name="T9" fmla="*/ 2147483647 h 1505"/>
              <a:gd name="T10" fmla="*/ 2147483647 w 1007"/>
              <a:gd name="T11" fmla="*/ 2147483647 h 1505"/>
              <a:gd name="T12" fmla="*/ 2147483647 w 1007"/>
              <a:gd name="T13" fmla="*/ 2147483647 h 1505"/>
              <a:gd name="T14" fmla="*/ 2147483647 w 1007"/>
              <a:gd name="T15" fmla="*/ 2147483647 h 1505"/>
              <a:gd name="T16" fmla="*/ 2147483647 w 1007"/>
              <a:gd name="T17" fmla="*/ 2147483647 h 1505"/>
              <a:gd name="T18" fmla="*/ 2147483647 w 1007"/>
              <a:gd name="T19" fmla="*/ 2147483647 h 1505"/>
              <a:gd name="T20" fmla="*/ 0 w 1007"/>
              <a:gd name="T21" fmla="*/ 2147483647 h 1505"/>
              <a:gd name="T22" fmla="*/ 2147483647 w 1007"/>
              <a:gd name="T23" fmla="*/ 2147483647 h 1505"/>
              <a:gd name="T24" fmla="*/ 2147483647 w 1007"/>
              <a:gd name="T25" fmla="*/ 2147483647 h 1505"/>
              <a:gd name="T26" fmla="*/ 0 w 1007"/>
              <a:gd name="T27" fmla="*/ 2147483647 h 1505"/>
              <a:gd name="T28" fmla="*/ 2147483647 w 1007"/>
              <a:gd name="T29" fmla="*/ 2147483647 h 1505"/>
              <a:gd name="T30" fmla="*/ 2147483647 w 1007"/>
              <a:gd name="T31" fmla="*/ 2147483647 h 15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7"/>
              <a:gd name="T49" fmla="*/ 0 h 1505"/>
              <a:gd name="T50" fmla="*/ 1007 w 1007"/>
              <a:gd name="T51" fmla="*/ 1505 h 15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7" h="1505">
                <a:moveTo>
                  <a:pt x="243" y="86"/>
                </a:moveTo>
                <a:lnTo>
                  <a:pt x="870" y="0"/>
                </a:lnTo>
                <a:lnTo>
                  <a:pt x="1007" y="1005"/>
                </a:lnTo>
                <a:lnTo>
                  <a:pt x="1007" y="1091"/>
                </a:lnTo>
                <a:lnTo>
                  <a:pt x="833" y="1146"/>
                </a:lnTo>
                <a:lnTo>
                  <a:pt x="731" y="1341"/>
                </a:lnTo>
                <a:lnTo>
                  <a:pt x="592" y="1341"/>
                </a:lnTo>
                <a:lnTo>
                  <a:pt x="522" y="1454"/>
                </a:lnTo>
                <a:lnTo>
                  <a:pt x="347" y="1479"/>
                </a:lnTo>
                <a:lnTo>
                  <a:pt x="243" y="1454"/>
                </a:lnTo>
                <a:lnTo>
                  <a:pt x="0" y="1505"/>
                </a:lnTo>
                <a:lnTo>
                  <a:pt x="175" y="1230"/>
                </a:lnTo>
                <a:lnTo>
                  <a:pt x="103" y="1065"/>
                </a:lnTo>
                <a:lnTo>
                  <a:pt x="0" y="140"/>
                </a:lnTo>
                <a:lnTo>
                  <a:pt x="175" y="167"/>
                </a:lnTo>
                <a:lnTo>
                  <a:pt x="243" y="86"/>
                </a:lnTo>
                <a:close/>
              </a:path>
            </a:pathLst>
          </a:custGeom>
          <a:solidFill>
            <a:srgbClr val="000000"/>
          </a:solidFill>
          <a:ln w="1588">
            <a:solidFill>
              <a:srgbClr val="000000"/>
            </a:solidFill>
            <a:round/>
            <a:headEnd/>
            <a:tailEnd/>
          </a:ln>
        </p:spPr>
        <p:txBody>
          <a:bodyPr/>
          <a:lstStyle/>
          <a:p>
            <a:endParaRPr lang="en-US"/>
          </a:p>
        </p:txBody>
      </p:sp>
      <p:sp>
        <p:nvSpPr>
          <p:cNvPr id="57368" name="Freeform 37"/>
          <p:cNvSpPr>
            <a:spLocks noChangeAspect="1"/>
          </p:cNvSpPr>
          <p:nvPr/>
        </p:nvSpPr>
        <p:spPr bwMode="auto">
          <a:xfrm>
            <a:off x="5732463" y="3890963"/>
            <a:ext cx="1047750" cy="550862"/>
          </a:xfrm>
          <a:custGeom>
            <a:avLst/>
            <a:gdLst>
              <a:gd name="T0" fmla="*/ 2147483647 w 2199"/>
              <a:gd name="T1" fmla="*/ 2147483647 h 1089"/>
              <a:gd name="T2" fmla="*/ 2147483647 w 2199"/>
              <a:gd name="T3" fmla="*/ 2147483647 h 1089"/>
              <a:gd name="T4" fmla="*/ 2147483647 w 2199"/>
              <a:gd name="T5" fmla="*/ 2147483647 h 1089"/>
              <a:gd name="T6" fmla="*/ 2147483647 w 2199"/>
              <a:gd name="T7" fmla="*/ 2147483647 h 1089"/>
              <a:gd name="T8" fmla="*/ 2147483647 w 2199"/>
              <a:gd name="T9" fmla="*/ 2147483647 h 1089"/>
              <a:gd name="T10" fmla="*/ 2147483647 w 2199"/>
              <a:gd name="T11" fmla="*/ 2147483647 h 1089"/>
              <a:gd name="T12" fmla="*/ 2147483647 w 2199"/>
              <a:gd name="T13" fmla="*/ 2147483647 h 1089"/>
              <a:gd name="T14" fmla="*/ 2147483647 w 2199"/>
              <a:gd name="T15" fmla="*/ 2147483647 h 1089"/>
              <a:gd name="T16" fmla="*/ 2147483647 w 2199"/>
              <a:gd name="T17" fmla="*/ 2147483647 h 1089"/>
              <a:gd name="T18" fmla="*/ 2147483647 w 2199"/>
              <a:gd name="T19" fmla="*/ 2147483647 h 1089"/>
              <a:gd name="T20" fmla="*/ 2147483647 w 2199"/>
              <a:gd name="T21" fmla="*/ 2147483647 h 1089"/>
              <a:gd name="T22" fmla="*/ 2147483647 w 2199"/>
              <a:gd name="T23" fmla="*/ 2147483647 h 1089"/>
              <a:gd name="T24" fmla="*/ 2147483647 w 2199"/>
              <a:gd name="T25" fmla="*/ 2147483647 h 1089"/>
              <a:gd name="T26" fmla="*/ 2147483647 w 2199"/>
              <a:gd name="T27" fmla="*/ 2147483647 h 1089"/>
              <a:gd name="T28" fmla="*/ 2147483647 w 2199"/>
              <a:gd name="T29" fmla="*/ 0 h 1089"/>
              <a:gd name="T30" fmla="*/ 2147483647 w 2199"/>
              <a:gd name="T31" fmla="*/ 2147483647 h 1089"/>
              <a:gd name="T32" fmla="*/ 2147483647 w 2199"/>
              <a:gd name="T33" fmla="*/ 2147483647 h 1089"/>
              <a:gd name="T34" fmla="*/ 2147483647 w 2199"/>
              <a:gd name="T35" fmla="*/ 2147483647 h 1089"/>
              <a:gd name="T36" fmla="*/ 2147483647 w 2199"/>
              <a:gd name="T37" fmla="*/ 2147483647 h 1089"/>
              <a:gd name="T38" fmla="*/ 2147483647 w 2199"/>
              <a:gd name="T39" fmla="*/ 2147483647 h 1089"/>
              <a:gd name="T40" fmla="*/ 2147483647 w 2199"/>
              <a:gd name="T41" fmla="*/ 2147483647 h 1089"/>
              <a:gd name="T42" fmla="*/ 2147483647 w 2199"/>
              <a:gd name="T43" fmla="*/ 2147483647 h 1089"/>
              <a:gd name="T44" fmla="*/ 0 w 2199"/>
              <a:gd name="T45" fmla="*/ 2147483647 h 1089"/>
              <a:gd name="T46" fmla="*/ 2147483647 w 2199"/>
              <a:gd name="T47" fmla="*/ 2147483647 h 10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9"/>
              <a:gd name="T73" fmla="*/ 0 h 1089"/>
              <a:gd name="T74" fmla="*/ 2199 w 2199"/>
              <a:gd name="T75" fmla="*/ 1089 h 10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9" h="1089">
                <a:moveTo>
                  <a:pt x="71" y="975"/>
                </a:moveTo>
                <a:lnTo>
                  <a:pt x="37" y="835"/>
                </a:lnTo>
                <a:lnTo>
                  <a:pt x="209" y="807"/>
                </a:lnTo>
                <a:lnTo>
                  <a:pt x="175" y="775"/>
                </a:lnTo>
                <a:lnTo>
                  <a:pt x="317" y="695"/>
                </a:lnTo>
                <a:lnTo>
                  <a:pt x="317" y="554"/>
                </a:lnTo>
                <a:lnTo>
                  <a:pt x="560" y="503"/>
                </a:lnTo>
                <a:lnTo>
                  <a:pt x="664" y="528"/>
                </a:lnTo>
                <a:lnTo>
                  <a:pt x="839" y="503"/>
                </a:lnTo>
                <a:lnTo>
                  <a:pt x="909" y="390"/>
                </a:lnTo>
                <a:lnTo>
                  <a:pt x="1048" y="390"/>
                </a:lnTo>
                <a:lnTo>
                  <a:pt x="1150" y="195"/>
                </a:lnTo>
                <a:lnTo>
                  <a:pt x="1324" y="140"/>
                </a:lnTo>
                <a:lnTo>
                  <a:pt x="1324" y="54"/>
                </a:lnTo>
                <a:lnTo>
                  <a:pt x="1431" y="0"/>
                </a:lnTo>
                <a:lnTo>
                  <a:pt x="1675" y="114"/>
                </a:lnTo>
                <a:lnTo>
                  <a:pt x="1882" y="85"/>
                </a:lnTo>
                <a:lnTo>
                  <a:pt x="1954" y="140"/>
                </a:lnTo>
                <a:lnTo>
                  <a:pt x="1989" y="279"/>
                </a:lnTo>
                <a:lnTo>
                  <a:pt x="2056" y="417"/>
                </a:lnTo>
                <a:lnTo>
                  <a:pt x="2199" y="444"/>
                </a:lnTo>
                <a:lnTo>
                  <a:pt x="1779" y="835"/>
                </a:lnTo>
                <a:lnTo>
                  <a:pt x="0" y="1089"/>
                </a:lnTo>
                <a:lnTo>
                  <a:pt x="71" y="975"/>
                </a:lnTo>
                <a:close/>
              </a:path>
            </a:pathLst>
          </a:custGeom>
          <a:solidFill>
            <a:srgbClr val="000000"/>
          </a:solidFill>
          <a:ln w="1588">
            <a:solidFill>
              <a:srgbClr val="000000"/>
            </a:solidFill>
            <a:round/>
            <a:headEnd/>
            <a:tailEnd/>
          </a:ln>
        </p:spPr>
        <p:txBody>
          <a:bodyPr/>
          <a:lstStyle/>
          <a:p>
            <a:endParaRPr lang="en-US"/>
          </a:p>
        </p:txBody>
      </p:sp>
      <p:sp>
        <p:nvSpPr>
          <p:cNvPr id="57369" name="Freeform 38"/>
          <p:cNvSpPr>
            <a:spLocks noChangeAspect="1"/>
          </p:cNvSpPr>
          <p:nvPr/>
        </p:nvSpPr>
        <p:spPr bwMode="auto">
          <a:xfrm>
            <a:off x="5635625" y="4256088"/>
            <a:ext cx="1209675" cy="496887"/>
          </a:xfrm>
          <a:custGeom>
            <a:avLst/>
            <a:gdLst>
              <a:gd name="T0" fmla="*/ 2147483647 w 2540"/>
              <a:gd name="T1" fmla="*/ 2147483647 h 979"/>
              <a:gd name="T2" fmla="*/ 2147483647 w 2540"/>
              <a:gd name="T3" fmla="*/ 2147483647 h 979"/>
              <a:gd name="T4" fmla="*/ 2147483647 w 2540"/>
              <a:gd name="T5" fmla="*/ 2147483647 h 979"/>
              <a:gd name="T6" fmla="*/ 2147483647 w 2540"/>
              <a:gd name="T7" fmla="*/ 0 h 979"/>
              <a:gd name="T8" fmla="*/ 2147483647 w 2540"/>
              <a:gd name="T9" fmla="*/ 2147483647 h 979"/>
              <a:gd name="T10" fmla="*/ 2147483647 w 2540"/>
              <a:gd name="T11" fmla="*/ 2147483647 h 979"/>
              <a:gd name="T12" fmla="*/ 2147483647 w 2540"/>
              <a:gd name="T13" fmla="*/ 2147483647 h 979"/>
              <a:gd name="T14" fmla="*/ 2147483647 w 2540"/>
              <a:gd name="T15" fmla="*/ 2147483647 h 979"/>
              <a:gd name="T16" fmla="*/ 2147483647 w 2540"/>
              <a:gd name="T17" fmla="*/ 2147483647 h 979"/>
              <a:gd name="T18" fmla="*/ 2147483647 w 2540"/>
              <a:gd name="T19" fmla="*/ 2147483647 h 979"/>
              <a:gd name="T20" fmla="*/ 0 w 2540"/>
              <a:gd name="T21" fmla="*/ 2147483647 h 979"/>
              <a:gd name="T22" fmla="*/ 0 w 2540"/>
              <a:gd name="T23" fmla="*/ 2147483647 h 979"/>
              <a:gd name="T24" fmla="*/ 2147483647 w 2540"/>
              <a:gd name="T25" fmla="*/ 2147483647 h 9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0"/>
              <a:gd name="T40" fmla="*/ 0 h 979"/>
              <a:gd name="T41" fmla="*/ 2540 w 2540"/>
              <a:gd name="T42" fmla="*/ 979 h 9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0" h="979">
                <a:moveTo>
                  <a:pt x="68" y="558"/>
                </a:moveTo>
                <a:lnTo>
                  <a:pt x="204" y="366"/>
                </a:lnTo>
                <a:lnTo>
                  <a:pt x="1983" y="112"/>
                </a:lnTo>
                <a:lnTo>
                  <a:pt x="2540" y="0"/>
                </a:lnTo>
                <a:lnTo>
                  <a:pt x="2435" y="225"/>
                </a:lnTo>
                <a:lnTo>
                  <a:pt x="2332" y="225"/>
                </a:lnTo>
                <a:lnTo>
                  <a:pt x="1947" y="533"/>
                </a:lnTo>
                <a:lnTo>
                  <a:pt x="1879" y="672"/>
                </a:lnTo>
                <a:lnTo>
                  <a:pt x="1528" y="726"/>
                </a:lnTo>
                <a:lnTo>
                  <a:pt x="624" y="868"/>
                </a:lnTo>
                <a:lnTo>
                  <a:pt x="0" y="979"/>
                </a:lnTo>
                <a:lnTo>
                  <a:pt x="0" y="840"/>
                </a:lnTo>
                <a:lnTo>
                  <a:pt x="68" y="558"/>
                </a:lnTo>
                <a:close/>
              </a:path>
            </a:pathLst>
          </a:custGeom>
          <a:solidFill>
            <a:srgbClr val="000000"/>
          </a:solidFill>
          <a:ln w="1588">
            <a:solidFill>
              <a:srgbClr val="000000"/>
            </a:solidFill>
            <a:round/>
            <a:headEnd/>
            <a:tailEnd/>
          </a:ln>
        </p:spPr>
        <p:txBody>
          <a:bodyPr/>
          <a:lstStyle/>
          <a:p>
            <a:endParaRPr lang="en-US"/>
          </a:p>
        </p:txBody>
      </p:sp>
      <p:sp>
        <p:nvSpPr>
          <p:cNvPr id="57370" name="Freeform 39"/>
          <p:cNvSpPr>
            <a:spLocks noChangeAspect="1"/>
          </p:cNvSpPr>
          <p:nvPr/>
        </p:nvSpPr>
        <p:spPr bwMode="auto">
          <a:xfrm>
            <a:off x="6299200" y="3251200"/>
            <a:ext cx="565150" cy="709613"/>
          </a:xfrm>
          <a:custGeom>
            <a:avLst/>
            <a:gdLst>
              <a:gd name="T0" fmla="*/ 2147483647 w 1187"/>
              <a:gd name="T1" fmla="*/ 2147483647 h 1397"/>
              <a:gd name="T2" fmla="*/ 2147483647 w 1187"/>
              <a:gd name="T3" fmla="*/ 2147483647 h 1397"/>
              <a:gd name="T4" fmla="*/ 2147483647 w 1187"/>
              <a:gd name="T5" fmla="*/ 2147483647 h 1397"/>
              <a:gd name="T6" fmla="*/ 2147483647 w 1187"/>
              <a:gd name="T7" fmla="*/ 2147483647 h 1397"/>
              <a:gd name="T8" fmla="*/ 2147483647 w 1187"/>
              <a:gd name="T9" fmla="*/ 2147483647 h 1397"/>
              <a:gd name="T10" fmla="*/ 2147483647 w 1187"/>
              <a:gd name="T11" fmla="*/ 0 h 1397"/>
              <a:gd name="T12" fmla="*/ 2147483647 w 1187"/>
              <a:gd name="T13" fmla="*/ 2147483647 h 1397"/>
              <a:gd name="T14" fmla="*/ 2147483647 w 1187"/>
              <a:gd name="T15" fmla="*/ 2147483647 h 1397"/>
              <a:gd name="T16" fmla="*/ 2147483647 w 1187"/>
              <a:gd name="T17" fmla="*/ 2147483647 h 1397"/>
              <a:gd name="T18" fmla="*/ 2147483647 w 1187"/>
              <a:gd name="T19" fmla="*/ 2147483647 h 1397"/>
              <a:gd name="T20" fmla="*/ 2147483647 w 1187"/>
              <a:gd name="T21" fmla="*/ 2147483647 h 1397"/>
              <a:gd name="T22" fmla="*/ 2147483647 w 1187"/>
              <a:gd name="T23" fmla="*/ 2147483647 h 1397"/>
              <a:gd name="T24" fmla="*/ 2147483647 w 1187"/>
              <a:gd name="T25" fmla="*/ 2147483647 h 1397"/>
              <a:gd name="T26" fmla="*/ 2147483647 w 1187"/>
              <a:gd name="T27" fmla="*/ 2147483647 h 1397"/>
              <a:gd name="T28" fmla="*/ 2147483647 w 1187"/>
              <a:gd name="T29" fmla="*/ 2147483647 h 1397"/>
              <a:gd name="T30" fmla="*/ 0 w 1187"/>
              <a:gd name="T31" fmla="*/ 2147483647 h 1397"/>
              <a:gd name="T32" fmla="*/ 2147483647 w 1187"/>
              <a:gd name="T33" fmla="*/ 2147483647 h 1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7"/>
              <a:gd name="T52" fmla="*/ 0 h 1397"/>
              <a:gd name="T53" fmla="*/ 1187 w 1187"/>
              <a:gd name="T54" fmla="*/ 1397 h 1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7" h="1397">
                <a:moveTo>
                  <a:pt x="348" y="226"/>
                </a:moveTo>
                <a:lnTo>
                  <a:pt x="521" y="278"/>
                </a:lnTo>
                <a:lnTo>
                  <a:pt x="556" y="335"/>
                </a:lnTo>
                <a:lnTo>
                  <a:pt x="904" y="167"/>
                </a:lnTo>
                <a:lnTo>
                  <a:pt x="941" y="54"/>
                </a:lnTo>
                <a:lnTo>
                  <a:pt x="1113" y="0"/>
                </a:lnTo>
                <a:lnTo>
                  <a:pt x="1181" y="469"/>
                </a:lnTo>
                <a:lnTo>
                  <a:pt x="1187" y="923"/>
                </a:lnTo>
                <a:lnTo>
                  <a:pt x="1044" y="1063"/>
                </a:lnTo>
                <a:lnTo>
                  <a:pt x="869" y="1311"/>
                </a:lnTo>
                <a:lnTo>
                  <a:pt x="767" y="1397"/>
                </a:lnTo>
                <a:lnTo>
                  <a:pt x="695" y="1342"/>
                </a:lnTo>
                <a:lnTo>
                  <a:pt x="488" y="1371"/>
                </a:lnTo>
                <a:lnTo>
                  <a:pt x="244" y="1257"/>
                </a:lnTo>
                <a:lnTo>
                  <a:pt x="137" y="1311"/>
                </a:lnTo>
                <a:lnTo>
                  <a:pt x="0" y="306"/>
                </a:lnTo>
                <a:lnTo>
                  <a:pt x="348" y="226"/>
                </a:lnTo>
                <a:close/>
              </a:path>
            </a:pathLst>
          </a:custGeom>
          <a:solidFill>
            <a:srgbClr val="000000"/>
          </a:solidFill>
          <a:ln w="1588">
            <a:solidFill>
              <a:srgbClr val="000000"/>
            </a:solidFill>
            <a:round/>
            <a:headEnd/>
            <a:tailEnd/>
          </a:ln>
        </p:spPr>
        <p:txBody>
          <a:bodyPr/>
          <a:lstStyle/>
          <a:p>
            <a:endParaRPr lang="en-US"/>
          </a:p>
        </p:txBody>
      </p:sp>
      <p:sp>
        <p:nvSpPr>
          <p:cNvPr id="57371" name="Freeform 40"/>
          <p:cNvSpPr>
            <a:spLocks noChangeAspect="1"/>
          </p:cNvSpPr>
          <p:nvPr/>
        </p:nvSpPr>
        <p:spPr bwMode="auto">
          <a:xfrm>
            <a:off x="6662738" y="3489325"/>
            <a:ext cx="649287" cy="681038"/>
          </a:xfrm>
          <a:custGeom>
            <a:avLst/>
            <a:gdLst>
              <a:gd name="T0" fmla="*/ 2147483647 w 1359"/>
              <a:gd name="T1" fmla="*/ 2147483647 h 1342"/>
              <a:gd name="T2" fmla="*/ 2147483647 w 1359"/>
              <a:gd name="T3" fmla="*/ 2147483647 h 1342"/>
              <a:gd name="T4" fmla="*/ 2147483647 w 1359"/>
              <a:gd name="T5" fmla="*/ 2147483647 h 1342"/>
              <a:gd name="T6" fmla="*/ 2147483647 w 1359"/>
              <a:gd name="T7" fmla="*/ 2147483647 h 1342"/>
              <a:gd name="T8" fmla="*/ 0 w 1359"/>
              <a:gd name="T9" fmla="*/ 2147483647 h 1342"/>
              <a:gd name="T10" fmla="*/ 2147483647 w 1359"/>
              <a:gd name="T11" fmla="*/ 2147483647 h 1342"/>
              <a:gd name="T12" fmla="*/ 2147483647 w 1359"/>
              <a:gd name="T13" fmla="*/ 2147483647 h 1342"/>
              <a:gd name="T14" fmla="*/ 2147483647 w 1359"/>
              <a:gd name="T15" fmla="*/ 2147483647 h 1342"/>
              <a:gd name="T16" fmla="*/ 2147483647 w 1359"/>
              <a:gd name="T17" fmla="*/ 0 h 1342"/>
              <a:gd name="T18" fmla="*/ 2147483647 w 1359"/>
              <a:gd name="T19" fmla="*/ 2147483647 h 1342"/>
              <a:gd name="T20" fmla="*/ 2147483647 w 1359"/>
              <a:gd name="T21" fmla="*/ 2147483647 h 1342"/>
              <a:gd name="T22" fmla="*/ 2147483647 w 1359"/>
              <a:gd name="T23" fmla="*/ 2147483647 h 1342"/>
              <a:gd name="T24" fmla="*/ 2147483647 w 1359"/>
              <a:gd name="T25" fmla="*/ 2147483647 h 1342"/>
              <a:gd name="T26" fmla="*/ 2147483647 w 1359"/>
              <a:gd name="T27" fmla="*/ 2147483647 h 1342"/>
              <a:gd name="T28" fmla="*/ 2147483647 w 1359"/>
              <a:gd name="T29" fmla="*/ 2147483647 h 1342"/>
              <a:gd name="T30" fmla="*/ 2147483647 w 1359"/>
              <a:gd name="T31" fmla="*/ 2147483647 h 1342"/>
              <a:gd name="T32" fmla="*/ 2147483647 w 1359"/>
              <a:gd name="T33" fmla="*/ 2147483647 h 1342"/>
              <a:gd name="T34" fmla="*/ 2147483647 w 1359"/>
              <a:gd name="T35" fmla="*/ 2147483647 h 1342"/>
              <a:gd name="T36" fmla="*/ 2147483647 w 1359"/>
              <a:gd name="T37" fmla="*/ 2147483647 h 1342"/>
              <a:gd name="T38" fmla="*/ 2147483647 w 1359"/>
              <a:gd name="T39" fmla="*/ 2147483647 h 1342"/>
              <a:gd name="T40" fmla="*/ 2147483647 w 1359"/>
              <a:gd name="T41" fmla="*/ 2147483647 h 1342"/>
              <a:gd name="T42" fmla="*/ 2147483647 w 1359"/>
              <a:gd name="T43" fmla="*/ 2147483647 h 1342"/>
              <a:gd name="T44" fmla="*/ 2147483647 w 1359"/>
              <a:gd name="T45" fmla="*/ 2147483647 h 1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59"/>
              <a:gd name="T70" fmla="*/ 0 h 1342"/>
              <a:gd name="T71" fmla="*/ 1359 w 1359"/>
              <a:gd name="T72" fmla="*/ 1342 h 13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59" h="1342">
                <a:moveTo>
                  <a:pt x="245" y="1232"/>
                </a:moveTo>
                <a:lnTo>
                  <a:pt x="102" y="1205"/>
                </a:lnTo>
                <a:lnTo>
                  <a:pt x="72" y="1123"/>
                </a:lnTo>
                <a:lnTo>
                  <a:pt x="35" y="1067"/>
                </a:lnTo>
                <a:lnTo>
                  <a:pt x="0" y="928"/>
                </a:lnTo>
                <a:lnTo>
                  <a:pt x="102" y="842"/>
                </a:lnTo>
                <a:lnTo>
                  <a:pt x="277" y="594"/>
                </a:lnTo>
                <a:lnTo>
                  <a:pt x="420" y="454"/>
                </a:lnTo>
                <a:lnTo>
                  <a:pt x="414" y="0"/>
                </a:lnTo>
                <a:lnTo>
                  <a:pt x="522" y="395"/>
                </a:lnTo>
                <a:lnTo>
                  <a:pt x="801" y="367"/>
                </a:lnTo>
                <a:lnTo>
                  <a:pt x="832" y="561"/>
                </a:lnTo>
                <a:lnTo>
                  <a:pt x="1043" y="367"/>
                </a:lnTo>
                <a:lnTo>
                  <a:pt x="1359" y="314"/>
                </a:lnTo>
                <a:lnTo>
                  <a:pt x="1323" y="454"/>
                </a:lnTo>
                <a:lnTo>
                  <a:pt x="1186" y="395"/>
                </a:lnTo>
                <a:lnTo>
                  <a:pt x="1007" y="621"/>
                </a:lnTo>
                <a:lnTo>
                  <a:pt x="975" y="648"/>
                </a:lnTo>
                <a:lnTo>
                  <a:pt x="832" y="842"/>
                </a:lnTo>
                <a:lnTo>
                  <a:pt x="730" y="1067"/>
                </a:lnTo>
                <a:lnTo>
                  <a:pt x="767" y="1153"/>
                </a:lnTo>
                <a:lnTo>
                  <a:pt x="382" y="1342"/>
                </a:lnTo>
                <a:lnTo>
                  <a:pt x="245" y="1232"/>
                </a:lnTo>
                <a:close/>
              </a:path>
            </a:pathLst>
          </a:custGeom>
          <a:solidFill>
            <a:srgbClr val="000000"/>
          </a:solidFill>
          <a:ln w="1588">
            <a:solidFill>
              <a:srgbClr val="000000"/>
            </a:solidFill>
            <a:round/>
            <a:headEnd/>
            <a:tailEnd/>
          </a:ln>
        </p:spPr>
        <p:txBody>
          <a:bodyPr/>
          <a:lstStyle/>
          <a:p>
            <a:endParaRPr lang="en-US"/>
          </a:p>
        </p:txBody>
      </p:sp>
      <p:sp>
        <p:nvSpPr>
          <p:cNvPr id="57372" name="Freeform 41"/>
          <p:cNvSpPr>
            <a:spLocks noChangeAspect="1"/>
          </p:cNvSpPr>
          <p:nvPr/>
        </p:nvSpPr>
        <p:spPr bwMode="auto">
          <a:xfrm>
            <a:off x="7691438" y="2443163"/>
            <a:ext cx="184150" cy="439737"/>
          </a:xfrm>
          <a:custGeom>
            <a:avLst/>
            <a:gdLst>
              <a:gd name="T0" fmla="*/ 0 w 382"/>
              <a:gd name="T1" fmla="*/ 2147483647 h 866"/>
              <a:gd name="T2" fmla="*/ 2147483647 w 382"/>
              <a:gd name="T3" fmla="*/ 0 h 866"/>
              <a:gd name="T4" fmla="*/ 2147483647 w 382"/>
              <a:gd name="T5" fmla="*/ 2147483647 h 866"/>
              <a:gd name="T6" fmla="*/ 2147483647 w 382"/>
              <a:gd name="T7" fmla="*/ 2147483647 h 866"/>
              <a:gd name="T8" fmla="*/ 2147483647 w 382"/>
              <a:gd name="T9" fmla="*/ 2147483647 h 866"/>
              <a:gd name="T10" fmla="*/ 2147483647 w 382"/>
              <a:gd name="T11" fmla="*/ 2147483647 h 866"/>
              <a:gd name="T12" fmla="*/ 2147483647 w 382"/>
              <a:gd name="T13" fmla="*/ 2147483647 h 866"/>
              <a:gd name="T14" fmla="*/ 2147483647 w 382"/>
              <a:gd name="T15" fmla="*/ 2147483647 h 866"/>
              <a:gd name="T16" fmla="*/ 2147483647 w 382"/>
              <a:gd name="T17" fmla="*/ 2147483647 h 866"/>
              <a:gd name="T18" fmla="*/ 0 w 382"/>
              <a:gd name="T19" fmla="*/ 2147483647 h 8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2"/>
              <a:gd name="T31" fmla="*/ 0 h 866"/>
              <a:gd name="T32" fmla="*/ 382 w 382"/>
              <a:gd name="T33" fmla="*/ 866 h 8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2" h="866">
                <a:moveTo>
                  <a:pt x="0" y="109"/>
                </a:moveTo>
                <a:lnTo>
                  <a:pt x="345" y="0"/>
                </a:lnTo>
                <a:lnTo>
                  <a:pt x="382" y="109"/>
                </a:lnTo>
                <a:lnTo>
                  <a:pt x="345" y="281"/>
                </a:lnTo>
                <a:lnTo>
                  <a:pt x="345" y="727"/>
                </a:lnTo>
                <a:lnTo>
                  <a:pt x="382" y="841"/>
                </a:lnTo>
                <a:lnTo>
                  <a:pt x="208" y="866"/>
                </a:lnTo>
                <a:lnTo>
                  <a:pt x="174" y="669"/>
                </a:lnTo>
                <a:lnTo>
                  <a:pt x="71" y="588"/>
                </a:lnTo>
                <a:lnTo>
                  <a:pt x="0" y="109"/>
                </a:lnTo>
                <a:close/>
              </a:path>
            </a:pathLst>
          </a:custGeom>
          <a:solidFill>
            <a:srgbClr val="000000"/>
          </a:solidFill>
          <a:ln w="1588">
            <a:solidFill>
              <a:srgbClr val="000000"/>
            </a:solidFill>
            <a:round/>
            <a:headEnd/>
            <a:tailEnd/>
          </a:ln>
        </p:spPr>
        <p:txBody>
          <a:bodyPr/>
          <a:lstStyle/>
          <a:p>
            <a:endParaRPr lang="en-US"/>
          </a:p>
        </p:txBody>
      </p:sp>
      <p:sp>
        <p:nvSpPr>
          <p:cNvPr id="57373" name="Freeform 42"/>
          <p:cNvSpPr>
            <a:spLocks noChangeAspect="1"/>
          </p:cNvSpPr>
          <p:nvPr/>
        </p:nvSpPr>
        <p:spPr bwMode="auto">
          <a:xfrm>
            <a:off x="1196975" y="1585913"/>
            <a:ext cx="933450" cy="708025"/>
          </a:xfrm>
          <a:custGeom>
            <a:avLst/>
            <a:gdLst>
              <a:gd name="T0" fmla="*/ 2147483647 w 1958"/>
              <a:gd name="T1" fmla="*/ 2147483647 h 1393"/>
              <a:gd name="T2" fmla="*/ 2147483647 w 1958"/>
              <a:gd name="T3" fmla="*/ 2147483647 h 1393"/>
              <a:gd name="T4" fmla="*/ 2147483647 w 1958"/>
              <a:gd name="T5" fmla="*/ 2147483647 h 1393"/>
              <a:gd name="T6" fmla="*/ 2147483647 w 1958"/>
              <a:gd name="T7" fmla="*/ 2147483647 h 1393"/>
              <a:gd name="T8" fmla="*/ 2147483647 w 1958"/>
              <a:gd name="T9" fmla="*/ 2147483647 h 1393"/>
              <a:gd name="T10" fmla="*/ 2147483647 w 1958"/>
              <a:gd name="T11" fmla="*/ 2147483647 h 1393"/>
              <a:gd name="T12" fmla="*/ 0 w 1958"/>
              <a:gd name="T13" fmla="*/ 2147483647 h 1393"/>
              <a:gd name="T14" fmla="*/ 2147483647 w 1958"/>
              <a:gd name="T15" fmla="*/ 2147483647 h 1393"/>
              <a:gd name="T16" fmla="*/ 2147483647 w 1958"/>
              <a:gd name="T17" fmla="*/ 2147483647 h 1393"/>
              <a:gd name="T18" fmla="*/ 2147483647 w 1958"/>
              <a:gd name="T19" fmla="*/ 2147483647 h 1393"/>
              <a:gd name="T20" fmla="*/ 2147483647 w 1958"/>
              <a:gd name="T21" fmla="*/ 2147483647 h 1393"/>
              <a:gd name="T22" fmla="*/ 2147483647 w 1958"/>
              <a:gd name="T23" fmla="*/ 2147483647 h 1393"/>
              <a:gd name="T24" fmla="*/ 2147483647 w 1958"/>
              <a:gd name="T25" fmla="*/ 0 h 1393"/>
              <a:gd name="T26" fmla="*/ 2147483647 w 1958"/>
              <a:gd name="T27" fmla="*/ 2147483647 h 1393"/>
              <a:gd name="T28" fmla="*/ 2147483647 w 1958"/>
              <a:gd name="T29" fmla="*/ 2147483647 h 1393"/>
              <a:gd name="T30" fmla="*/ 2147483647 w 1958"/>
              <a:gd name="T31" fmla="*/ 2147483647 h 13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8"/>
              <a:gd name="T49" fmla="*/ 0 h 1393"/>
              <a:gd name="T50" fmla="*/ 1958 w 1958"/>
              <a:gd name="T51" fmla="*/ 1393 h 13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8" h="1393">
                <a:moveTo>
                  <a:pt x="1114" y="1313"/>
                </a:moveTo>
                <a:lnTo>
                  <a:pt x="630" y="1340"/>
                </a:lnTo>
                <a:lnTo>
                  <a:pt x="522" y="1260"/>
                </a:lnTo>
                <a:lnTo>
                  <a:pt x="174" y="1228"/>
                </a:lnTo>
                <a:lnTo>
                  <a:pt x="210" y="1120"/>
                </a:lnTo>
                <a:lnTo>
                  <a:pt x="107" y="949"/>
                </a:lnTo>
                <a:lnTo>
                  <a:pt x="0" y="838"/>
                </a:lnTo>
                <a:lnTo>
                  <a:pt x="107" y="80"/>
                </a:lnTo>
                <a:lnTo>
                  <a:pt x="485" y="220"/>
                </a:lnTo>
                <a:lnTo>
                  <a:pt x="313" y="502"/>
                </a:lnTo>
                <a:lnTo>
                  <a:pt x="419" y="667"/>
                </a:lnTo>
                <a:lnTo>
                  <a:pt x="696" y="419"/>
                </a:lnTo>
                <a:lnTo>
                  <a:pt x="732" y="0"/>
                </a:lnTo>
                <a:lnTo>
                  <a:pt x="1958" y="307"/>
                </a:lnTo>
                <a:lnTo>
                  <a:pt x="1779" y="1393"/>
                </a:lnTo>
                <a:lnTo>
                  <a:pt x="1114" y="1313"/>
                </a:lnTo>
                <a:close/>
              </a:path>
            </a:pathLst>
          </a:custGeom>
          <a:solidFill>
            <a:srgbClr val="00CCFF"/>
          </a:solidFill>
          <a:ln w="1651">
            <a:solidFill>
              <a:srgbClr val="000000"/>
            </a:solidFill>
            <a:prstDash val="solid"/>
            <a:round/>
            <a:headEnd/>
            <a:tailEnd/>
          </a:ln>
        </p:spPr>
        <p:txBody>
          <a:bodyPr/>
          <a:lstStyle/>
          <a:p>
            <a:endParaRPr lang="en-US"/>
          </a:p>
        </p:txBody>
      </p:sp>
      <p:sp>
        <p:nvSpPr>
          <p:cNvPr id="57374" name="Freeform 43"/>
          <p:cNvSpPr>
            <a:spLocks noChangeAspect="1"/>
          </p:cNvSpPr>
          <p:nvPr/>
        </p:nvSpPr>
        <p:spPr bwMode="auto">
          <a:xfrm>
            <a:off x="919163" y="2066925"/>
            <a:ext cx="1163637" cy="952500"/>
          </a:xfrm>
          <a:custGeom>
            <a:avLst/>
            <a:gdLst>
              <a:gd name="T0" fmla="*/ 0 w 2439"/>
              <a:gd name="T1" fmla="*/ 2147483647 h 1877"/>
              <a:gd name="T2" fmla="*/ 2147483647 w 2439"/>
              <a:gd name="T3" fmla="*/ 2147483647 h 1877"/>
              <a:gd name="T4" fmla="*/ 2147483647 w 2439"/>
              <a:gd name="T5" fmla="*/ 2147483647 h 1877"/>
              <a:gd name="T6" fmla="*/ 2147483647 w 2439"/>
              <a:gd name="T7" fmla="*/ 0 h 1877"/>
              <a:gd name="T8" fmla="*/ 2147483647 w 2439"/>
              <a:gd name="T9" fmla="*/ 2147483647 h 1877"/>
              <a:gd name="T10" fmla="*/ 2147483647 w 2439"/>
              <a:gd name="T11" fmla="*/ 2147483647 h 1877"/>
              <a:gd name="T12" fmla="*/ 2147483647 w 2439"/>
              <a:gd name="T13" fmla="*/ 2147483647 h 1877"/>
              <a:gd name="T14" fmla="*/ 2147483647 w 2439"/>
              <a:gd name="T15" fmla="*/ 2147483647 h 1877"/>
              <a:gd name="T16" fmla="*/ 2147483647 w 2439"/>
              <a:gd name="T17" fmla="*/ 2147483647 h 1877"/>
              <a:gd name="T18" fmla="*/ 2147483647 w 2439"/>
              <a:gd name="T19" fmla="*/ 2147483647 h 1877"/>
              <a:gd name="T20" fmla="*/ 2147483647 w 2439"/>
              <a:gd name="T21" fmla="*/ 2147483647 h 1877"/>
              <a:gd name="T22" fmla="*/ 2147483647 w 2439"/>
              <a:gd name="T23" fmla="*/ 2147483647 h 1877"/>
              <a:gd name="T24" fmla="*/ 2147483647 w 2439"/>
              <a:gd name="T25" fmla="*/ 2147483647 h 1877"/>
              <a:gd name="T26" fmla="*/ 2147483647 w 2439"/>
              <a:gd name="T27" fmla="*/ 2147483647 h 1877"/>
              <a:gd name="T28" fmla="*/ 2147483647 w 2439"/>
              <a:gd name="T29" fmla="*/ 2147483647 h 1877"/>
              <a:gd name="T30" fmla="*/ 2147483647 w 2439"/>
              <a:gd name="T31" fmla="*/ 2147483647 h 1877"/>
              <a:gd name="T32" fmla="*/ 0 w 2439"/>
              <a:gd name="T33" fmla="*/ 2147483647 h 18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39"/>
              <a:gd name="T52" fmla="*/ 0 h 1877"/>
              <a:gd name="T53" fmla="*/ 2439 w 2439"/>
              <a:gd name="T54" fmla="*/ 1877 h 18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39" h="1877">
                <a:moveTo>
                  <a:pt x="0" y="1400"/>
                </a:moveTo>
                <a:lnTo>
                  <a:pt x="36" y="1177"/>
                </a:lnTo>
                <a:lnTo>
                  <a:pt x="591" y="30"/>
                </a:lnTo>
                <a:lnTo>
                  <a:pt x="665" y="0"/>
                </a:lnTo>
                <a:lnTo>
                  <a:pt x="767" y="171"/>
                </a:lnTo>
                <a:lnTo>
                  <a:pt x="731" y="279"/>
                </a:lnTo>
                <a:lnTo>
                  <a:pt x="1078" y="311"/>
                </a:lnTo>
                <a:lnTo>
                  <a:pt x="1186" y="391"/>
                </a:lnTo>
                <a:lnTo>
                  <a:pt x="1672" y="364"/>
                </a:lnTo>
                <a:lnTo>
                  <a:pt x="2335" y="444"/>
                </a:lnTo>
                <a:lnTo>
                  <a:pt x="2439" y="726"/>
                </a:lnTo>
                <a:lnTo>
                  <a:pt x="2156" y="1038"/>
                </a:lnTo>
                <a:lnTo>
                  <a:pt x="2228" y="1202"/>
                </a:lnTo>
                <a:lnTo>
                  <a:pt x="2156" y="1259"/>
                </a:lnTo>
                <a:lnTo>
                  <a:pt x="2019" y="1877"/>
                </a:lnTo>
                <a:lnTo>
                  <a:pt x="1044" y="1651"/>
                </a:lnTo>
                <a:lnTo>
                  <a:pt x="0" y="1400"/>
                </a:lnTo>
                <a:close/>
              </a:path>
            </a:pathLst>
          </a:custGeom>
          <a:solidFill>
            <a:srgbClr val="00CCFF"/>
          </a:solidFill>
          <a:ln w="1588">
            <a:solidFill>
              <a:srgbClr val="000000"/>
            </a:solidFill>
            <a:prstDash val="solid"/>
            <a:round/>
            <a:headEnd/>
            <a:tailEnd/>
          </a:ln>
        </p:spPr>
        <p:txBody>
          <a:bodyPr/>
          <a:lstStyle/>
          <a:p>
            <a:endParaRPr lang="en-US"/>
          </a:p>
        </p:txBody>
      </p:sp>
      <p:sp>
        <p:nvSpPr>
          <p:cNvPr id="57375" name="Freeform 44"/>
          <p:cNvSpPr>
            <a:spLocks noChangeAspect="1"/>
          </p:cNvSpPr>
          <p:nvPr/>
        </p:nvSpPr>
        <p:spPr bwMode="auto">
          <a:xfrm>
            <a:off x="847725" y="2776538"/>
            <a:ext cx="1179513" cy="1985962"/>
          </a:xfrm>
          <a:custGeom>
            <a:avLst/>
            <a:gdLst>
              <a:gd name="T0" fmla="*/ 2147483647 w 2474"/>
              <a:gd name="T1" fmla="*/ 2147483647 h 3911"/>
              <a:gd name="T2" fmla="*/ 2147483647 w 2474"/>
              <a:gd name="T3" fmla="*/ 2147483647 h 3911"/>
              <a:gd name="T4" fmla="*/ 2147483647 w 2474"/>
              <a:gd name="T5" fmla="*/ 2147483647 h 3911"/>
              <a:gd name="T6" fmla="*/ 2147483647 w 2474"/>
              <a:gd name="T7" fmla="*/ 2147483647 h 3911"/>
              <a:gd name="T8" fmla="*/ 2147483647 w 2474"/>
              <a:gd name="T9" fmla="*/ 2147483647 h 3911"/>
              <a:gd name="T10" fmla="*/ 2147483647 w 2474"/>
              <a:gd name="T11" fmla="*/ 2147483647 h 3911"/>
              <a:gd name="T12" fmla="*/ 2147483647 w 2474"/>
              <a:gd name="T13" fmla="*/ 2147483647 h 3911"/>
              <a:gd name="T14" fmla="*/ 2147483647 w 2474"/>
              <a:gd name="T15" fmla="*/ 2147483647 h 3911"/>
              <a:gd name="T16" fmla="*/ 2147483647 w 2474"/>
              <a:gd name="T17" fmla="*/ 2147483647 h 3911"/>
              <a:gd name="T18" fmla="*/ 2147483647 w 2474"/>
              <a:gd name="T19" fmla="*/ 2147483647 h 3911"/>
              <a:gd name="T20" fmla="*/ 2147483647 w 2474"/>
              <a:gd name="T21" fmla="*/ 2147483647 h 3911"/>
              <a:gd name="T22" fmla="*/ 2147483647 w 2474"/>
              <a:gd name="T23" fmla="*/ 2147483647 h 3911"/>
              <a:gd name="T24" fmla="*/ 2147483647 w 2474"/>
              <a:gd name="T25" fmla="*/ 2147483647 h 3911"/>
              <a:gd name="T26" fmla="*/ 2147483647 w 2474"/>
              <a:gd name="T27" fmla="*/ 2147483647 h 3911"/>
              <a:gd name="T28" fmla="*/ 2147483647 w 2474"/>
              <a:gd name="T29" fmla="*/ 2147483647 h 3911"/>
              <a:gd name="T30" fmla="*/ 2147483647 w 2474"/>
              <a:gd name="T31" fmla="*/ 2147483647 h 3911"/>
              <a:gd name="T32" fmla="*/ 2147483647 w 2474"/>
              <a:gd name="T33" fmla="*/ 2147483647 h 3911"/>
              <a:gd name="T34" fmla="*/ 2147483647 w 2474"/>
              <a:gd name="T35" fmla="*/ 2147483647 h 3911"/>
              <a:gd name="T36" fmla="*/ 2147483647 w 2474"/>
              <a:gd name="T37" fmla="*/ 2147483647 h 3911"/>
              <a:gd name="T38" fmla="*/ 2147483647 w 2474"/>
              <a:gd name="T39" fmla="*/ 2147483647 h 3911"/>
              <a:gd name="T40" fmla="*/ 2147483647 w 2474"/>
              <a:gd name="T41" fmla="*/ 2147483647 h 3911"/>
              <a:gd name="T42" fmla="*/ 2147483647 w 2474"/>
              <a:gd name="T43" fmla="*/ 2147483647 h 3911"/>
              <a:gd name="T44" fmla="*/ 0 w 2474"/>
              <a:gd name="T45" fmla="*/ 2147483647 h 3911"/>
              <a:gd name="T46" fmla="*/ 2147483647 w 2474"/>
              <a:gd name="T47" fmla="*/ 2147483647 h 3911"/>
              <a:gd name="T48" fmla="*/ 0 w 2474"/>
              <a:gd name="T49" fmla="*/ 2147483647 h 3911"/>
              <a:gd name="T50" fmla="*/ 2147483647 w 2474"/>
              <a:gd name="T51" fmla="*/ 0 h 3911"/>
              <a:gd name="T52" fmla="*/ 2147483647 w 2474"/>
              <a:gd name="T53" fmla="*/ 2147483647 h 3911"/>
              <a:gd name="T54" fmla="*/ 2147483647 w 2474"/>
              <a:gd name="T55" fmla="*/ 2147483647 h 39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4"/>
              <a:gd name="T85" fmla="*/ 0 h 3911"/>
              <a:gd name="T86" fmla="*/ 2474 w 2474"/>
              <a:gd name="T87" fmla="*/ 3911 h 39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4" h="3911">
                <a:moveTo>
                  <a:pt x="942" y="1367"/>
                </a:moveTo>
                <a:lnTo>
                  <a:pt x="2370" y="3043"/>
                </a:lnTo>
                <a:lnTo>
                  <a:pt x="2370" y="3210"/>
                </a:lnTo>
                <a:lnTo>
                  <a:pt x="2370" y="3265"/>
                </a:lnTo>
                <a:lnTo>
                  <a:pt x="2474" y="3350"/>
                </a:lnTo>
                <a:lnTo>
                  <a:pt x="2370" y="3465"/>
                </a:lnTo>
                <a:lnTo>
                  <a:pt x="2265" y="3797"/>
                </a:lnTo>
                <a:lnTo>
                  <a:pt x="2303" y="3911"/>
                </a:lnTo>
                <a:lnTo>
                  <a:pt x="1535" y="3882"/>
                </a:lnTo>
                <a:lnTo>
                  <a:pt x="1428" y="3404"/>
                </a:lnTo>
                <a:lnTo>
                  <a:pt x="1188" y="3184"/>
                </a:lnTo>
                <a:lnTo>
                  <a:pt x="869" y="3099"/>
                </a:lnTo>
                <a:lnTo>
                  <a:pt x="732" y="2902"/>
                </a:lnTo>
                <a:lnTo>
                  <a:pt x="557" y="2877"/>
                </a:lnTo>
                <a:lnTo>
                  <a:pt x="246" y="2155"/>
                </a:lnTo>
                <a:lnTo>
                  <a:pt x="349" y="2040"/>
                </a:lnTo>
                <a:lnTo>
                  <a:pt x="211" y="1843"/>
                </a:lnTo>
                <a:lnTo>
                  <a:pt x="211" y="1733"/>
                </a:lnTo>
                <a:lnTo>
                  <a:pt x="313" y="1649"/>
                </a:lnTo>
                <a:lnTo>
                  <a:pt x="246" y="1508"/>
                </a:lnTo>
                <a:lnTo>
                  <a:pt x="175" y="1535"/>
                </a:lnTo>
                <a:lnTo>
                  <a:pt x="104" y="1315"/>
                </a:lnTo>
                <a:lnTo>
                  <a:pt x="0" y="1146"/>
                </a:lnTo>
                <a:lnTo>
                  <a:pt x="37" y="698"/>
                </a:lnTo>
                <a:lnTo>
                  <a:pt x="0" y="557"/>
                </a:lnTo>
                <a:lnTo>
                  <a:pt x="175" y="0"/>
                </a:lnTo>
                <a:lnTo>
                  <a:pt x="1193" y="251"/>
                </a:lnTo>
                <a:lnTo>
                  <a:pt x="942" y="1367"/>
                </a:lnTo>
                <a:close/>
              </a:path>
            </a:pathLst>
          </a:custGeom>
          <a:solidFill>
            <a:srgbClr val="00CCFF"/>
          </a:solidFill>
          <a:ln w="1651">
            <a:solidFill>
              <a:srgbClr val="000000"/>
            </a:solidFill>
            <a:prstDash val="solid"/>
            <a:round/>
            <a:headEnd/>
            <a:tailEnd/>
          </a:ln>
        </p:spPr>
        <p:txBody>
          <a:bodyPr/>
          <a:lstStyle/>
          <a:p>
            <a:endParaRPr lang="en-US"/>
          </a:p>
        </p:txBody>
      </p:sp>
      <p:sp>
        <p:nvSpPr>
          <p:cNvPr id="57376" name="Freeform 45"/>
          <p:cNvSpPr>
            <a:spLocks noChangeAspect="1"/>
          </p:cNvSpPr>
          <p:nvPr/>
        </p:nvSpPr>
        <p:spPr bwMode="auto">
          <a:xfrm>
            <a:off x="1285875" y="2905125"/>
            <a:ext cx="958850" cy="1416050"/>
          </a:xfrm>
          <a:custGeom>
            <a:avLst/>
            <a:gdLst>
              <a:gd name="T0" fmla="*/ 2147483647 w 2018"/>
              <a:gd name="T1" fmla="*/ 2147483647 h 2792"/>
              <a:gd name="T2" fmla="*/ 2147483647 w 2018"/>
              <a:gd name="T3" fmla="*/ 2147483647 h 2792"/>
              <a:gd name="T4" fmla="*/ 2147483647 w 2018"/>
              <a:gd name="T5" fmla="*/ 2147483647 h 2792"/>
              <a:gd name="T6" fmla="*/ 2147483647 w 2018"/>
              <a:gd name="T7" fmla="*/ 2147483647 h 2792"/>
              <a:gd name="T8" fmla="*/ 2147483647 w 2018"/>
              <a:gd name="T9" fmla="*/ 2147483647 h 2792"/>
              <a:gd name="T10" fmla="*/ 2147483647 w 2018"/>
              <a:gd name="T11" fmla="*/ 2147483647 h 2792"/>
              <a:gd name="T12" fmla="*/ 0 w 2018"/>
              <a:gd name="T13" fmla="*/ 2147483647 h 2792"/>
              <a:gd name="T14" fmla="*/ 2147483647 w 2018"/>
              <a:gd name="T15" fmla="*/ 0 h 2792"/>
              <a:gd name="T16" fmla="*/ 2147483647 w 2018"/>
              <a:gd name="T17" fmla="*/ 2147483647 h 2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8"/>
              <a:gd name="T28" fmla="*/ 0 h 2792"/>
              <a:gd name="T29" fmla="*/ 2018 w 2018"/>
              <a:gd name="T30" fmla="*/ 2792 h 2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8" h="2792">
                <a:moveTo>
                  <a:pt x="1252" y="226"/>
                </a:moveTo>
                <a:lnTo>
                  <a:pt x="2018" y="335"/>
                </a:lnTo>
                <a:lnTo>
                  <a:pt x="1705" y="2152"/>
                </a:lnTo>
                <a:lnTo>
                  <a:pt x="1672" y="2513"/>
                </a:lnTo>
                <a:lnTo>
                  <a:pt x="1568" y="2513"/>
                </a:lnTo>
                <a:lnTo>
                  <a:pt x="1426" y="2792"/>
                </a:lnTo>
                <a:lnTo>
                  <a:pt x="0" y="1116"/>
                </a:lnTo>
                <a:lnTo>
                  <a:pt x="277" y="0"/>
                </a:lnTo>
                <a:lnTo>
                  <a:pt x="1252" y="226"/>
                </a:lnTo>
                <a:close/>
              </a:path>
            </a:pathLst>
          </a:custGeom>
          <a:solidFill>
            <a:srgbClr val="00CCFF"/>
          </a:solidFill>
          <a:ln w="1651">
            <a:solidFill>
              <a:srgbClr val="000000"/>
            </a:solidFill>
            <a:prstDash val="solid"/>
            <a:round/>
            <a:headEnd/>
            <a:tailEnd/>
          </a:ln>
        </p:spPr>
        <p:txBody>
          <a:bodyPr/>
          <a:lstStyle/>
          <a:p>
            <a:endParaRPr lang="en-US"/>
          </a:p>
        </p:txBody>
      </p:sp>
      <p:sp>
        <p:nvSpPr>
          <p:cNvPr id="57377" name="Freeform 46"/>
          <p:cNvSpPr>
            <a:spLocks noChangeAspect="1"/>
          </p:cNvSpPr>
          <p:nvPr/>
        </p:nvSpPr>
        <p:spPr bwMode="auto">
          <a:xfrm>
            <a:off x="1882775" y="1741488"/>
            <a:ext cx="777875" cy="1406525"/>
          </a:xfrm>
          <a:custGeom>
            <a:avLst/>
            <a:gdLst>
              <a:gd name="T0" fmla="*/ 2147483647 w 1637"/>
              <a:gd name="T1" fmla="*/ 0 h 2767"/>
              <a:gd name="T2" fmla="*/ 2147483647 w 1637"/>
              <a:gd name="T3" fmla="*/ 2147483647 h 2767"/>
              <a:gd name="T4" fmla="*/ 2147483647 w 1637"/>
              <a:gd name="T5" fmla="*/ 2147483647 h 2767"/>
              <a:gd name="T6" fmla="*/ 2147483647 w 1637"/>
              <a:gd name="T7" fmla="*/ 2147483647 h 2767"/>
              <a:gd name="T8" fmla="*/ 2147483647 w 1637"/>
              <a:gd name="T9" fmla="*/ 2147483647 h 2767"/>
              <a:gd name="T10" fmla="*/ 2147483647 w 1637"/>
              <a:gd name="T11" fmla="*/ 2147483647 h 2767"/>
              <a:gd name="T12" fmla="*/ 2147483647 w 1637"/>
              <a:gd name="T13" fmla="*/ 2147483647 h 2767"/>
              <a:gd name="T14" fmla="*/ 2147483647 w 1637"/>
              <a:gd name="T15" fmla="*/ 2147483647 h 2767"/>
              <a:gd name="T16" fmla="*/ 2147483647 w 1637"/>
              <a:gd name="T17" fmla="*/ 2147483647 h 2767"/>
              <a:gd name="T18" fmla="*/ 2147483647 w 1637"/>
              <a:gd name="T19" fmla="*/ 2147483647 h 2767"/>
              <a:gd name="T20" fmla="*/ 2147483647 w 1637"/>
              <a:gd name="T21" fmla="*/ 2147483647 h 2767"/>
              <a:gd name="T22" fmla="*/ 2147483647 w 1637"/>
              <a:gd name="T23" fmla="*/ 2147483647 h 2767"/>
              <a:gd name="T24" fmla="*/ 2147483647 w 1637"/>
              <a:gd name="T25" fmla="*/ 2147483647 h 2767"/>
              <a:gd name="T26" fmla="*/ 2147483647 w 1637"/>
              <a:gd name="T27" fmla="*/ 2147483647 h 2767"/>
              <a:gd name="T28" fmla="*/ 2147483647 w 1637"/>
              <a:gd name="T29" fmla="*/ 2147483647 h 2767"/>
              <a:gd name="T30" fmla="*/ 2147483647 w 1637"/>
              <a:gd name="T31" fmla="*/ 2147483647 h 2767"/>
              <a:gd name="T32" fmla="*/ 0 w 1637"/>
              <a:gd name="T33" fmla="*/ 2147483647 h 2767"/>
              <a:gd name="T34" fmla="*/ 2147483647 w 1637"/>
              <a:gd name="T35" fmla="*/ 2147483647 h 2767"/>
              <a:gd name="T36" fmla="*/ 2147483647 w 1637"/>
              <a:gd name="T37" fmla="*/ 2147483647 h 2767"/>
              <a:gd name="T38" fmla="*/ 2147483647 w 1637"/>
              <a:gd name="T39" fmla="*/ 2147483647 h 2767"/>
              <a:gd name="T40" fmla="*/ 2147483647 w 1637"/>
              <a:gd name="T41" fmla="*/ 2147483647 h 2767"/>
              <a:gd name="T42" fmla="*/ 2147483647 w 1637"/>
              <a:gd name="T43" fmla="*/ 2147483647 h 2767"/>
              <a:gd name="T44" fmla="*/ 2147483647 w 1637"/>
              <a:gd name="T45" fmla="*/ 0 h 27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37"/>
              <a:gd name="T70" fmla="*/ 0 h 2767"/>
              <a:gd name="T71" fmla="*/ 1637 w 1637"/>
              <a:gd name="T72" fmla="*/ 2767 h 27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37" h="2767">
                <a:moveTo>
                  <a:pt x="522" y="0"/>
                </a:moveTo>
                <a:lnTo>
                  <a:pt x="766" y="27"/>
                </a:lnTo>
                <a:lnTo>
                  <a:pt x="696" y="335"/>
                </a:lnTo>
                <a:lnTo>
                  <a:pt x="766" y="672"/>
                </a:lnTo>
                <a:lnTo>
                  <a:pt x="1012" y="1006"/>
                </a:lnTo>
                <a:lnTo>
                  <a:pt x="941" y="1287"/>
                </a:lnTo>
                <a:lnTo>
                  <a:pt x="875" y="1368"/>
                </a:lnTo>
                <a:lnTo>
                  <a:pt x="905" y="1453"/>
                </a:lnTo>
                <a:lnTo>
                  <a:pt x="1012" y="1399"/>
                </a:lnTo>
                <a:lnTo>
                  <a:pt x="1186" y="1874"/>
                </a:lnTo>
                <a:lnTo>
                  <a:pt x="1325" y="1844"/>
                </a:lnTo>
                <a:lnTo>
                  <a:pt x="1569" y="1874"/>
                </a:lnTo>
                <a:lnTo>
                  <a:pt x="1604" y="1819"/>
                </a:lnTo>
                <a:lnTo>
                  <a:pt x="1637" y="1874"/>
                </a:lnTo>
                <a:lnTo>
                  <a:pt x="1534" y="2767"/>
                </a:lnTo>
                <a:lnTo>
                  <a:pt x="766" y="2628"/>
                </a:lnTo>
                <a:lnTo>
                  <a:pt x="0" y="2519"/>
                </a:lnTo>
                <a:lnTo>
                  <a:pt x="137" y="1901"/>
                </a:lnTo>
                <a:lnTo>
                  <a:pt x="209" y="1844"/>
                </a:lnTo>
                <a:lnTo>
                  <a:pt x="137" y="1680"/>
                </a:lnTo>
                <a:lnTo>
                  <a:pt x="420" y="1368"/>
                </a:lnTo>
                <a:lnTo>
                  <a:pt x="316" y="1086"/>
                </a:lnTo>
                <a:lnTo>
                  <a:pt x="522" y="0"/>
                </a:lnTo>
                <a:close/>
              </a:path>
            </a:pathLst>
          </a:custGeom>
          <a:solidFill>
            <a:srgbClr val="00CCFF"/>
          </a:solidFill>
          <a:ln w="1651">
            <a:solidFill>
              <a:srgbClr val="000000"/>
            </a:solidFill>
            <a:prstDash val="solid"/>
            <a:round/>
            <a:headEnd/>
            <a:tailEnd/>
          </a:ln>
        </p:spPr>
        <p:txBody>
          <a:bodyPr/>
          <a:lstStyle/>
          <a:p>
            <a:endParaRPr lang="en-US"/>
          </a:p>
        </p:txBody>
      </p:sp>
      <p:sp>
        <p:nvSpPr>
          <p:cNvPr id="57378" name="Freeform 47"/>
          <p:cNvSpPr>
            <a:spLocks noChangeAspect="1"/>
          </p:cNvSpPr>
          <p:nvPr/>
        </p:nvSpPr>
        <p:spPr bwMode="auto">
          <a:xfrm>
            <a:off x="2097088" y="3076575"/>
            <a:ext cx="747712" cy="1020763"/>
          </a:xfrm>
          <a:custGeom>
            <a:avLst/>
            <a:gdLst>
              <a:gd name="T0" fmla="*/ 2147483647 w 1567"/>
              <a:gd name="T1" fmla="*/ 0 h 2011"/>
              <a:gd name="T2" fmla="*/ 2147483647 w 1567"/>
              <a:gd name="T3" fmla="*/ 2147483647 h 2011"/>
              <a:gd name="T4" fmla="*/ 2147483647 w 1567"/>
              <a:gd name="T5" fmla="*/ 2147483647 h 2011"/>
              <a:gd name="T6" fmla="*/ 2147483647 w 1567"/>
              <a:gd name="T7" fmla="*/ 2147483647 h 2011"/>
              <a:gd name="T8" fmla="*/ 2147483647 w 1567"/>
              <a:gd name="T9" fmla="*/ 2147483647 h 2011"/>
              <a:gd name="T10" fmla="*/ 0 w 1567"/>
              <a:gd name="T11" fmla="*/ 2147483647 h 2011"/>
              <a:gd name="T12" fmla="*/ 2147483647 w 1567"/>
              <a:gd name="T13" fmla="*/ 0 h 2011"/>
              <a:gd name="T14" fmla="*/ 0 60000 65536"/>
              <a:gd name="T15" fmla="*/ 0 60000 65536"/>
              <a:gd name="T16" fmla="*/ 0 60000 65536"/>
              <a:gd name="T17" fmla="*/ 0 60000 65536"/>
              <a:gd name="T18" fmla="*/ 0 60000 65536"/>
              <a:gd name="T19" fmla="*/ 0 60000 65536"/>
              <a:gd name="T20" fmla="*/ 0 60000 65536"/>
              <a:gd name="T21" fmla="*/ 0 w 1567"/>
              <a:gd name="T22" fmla="*/ 0 h 2011"/>
              <a:gd name="T23" fmla="*/ 1567 w 1567"/>
              <a:gd name="T24" fmla="*/ 2011 h 20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11">
                <a:moveTo>
                  <a:pt x="313" y="0"/>
                </a:moveTo>
                <a:lnTo>
                  <a:pt x="1081" y="139"/>
                </a:lnTo>
                <a:lnTo>
                  <a:pt x="1010" y="531"/>
                </a:lnTo>
                <a:lnTo>
                  <a:pt x="1567" y="642"/>
                </a:lnTo>
                <a:lnTo>
                  <a:pt x="1357" y="2011"/>
                </a:lnTo>
                <a:lnTo>
                  <a:pt x="0" y="1817"/>
                </a:lnTo>
                <a:lnTo>
                  <a:pt x="313" y="0"/>
                </a:lnTo>
                <a:close/>
              </a:path>
            </a:pathLst>
          </a:custGeom>
          <a:solidFill>
            <a:srgbClr val="00CCFF"/>
          </a:solidFill>
          <a:ln w="1651">
            <a:solidFill>
              <a:srgbClr val="000000"/>
            </a:solidFill>
            <a:prstDash val="solid"/>
            <a:round/>
            <a:headEnd/>
            <a:tailEnd/>
          </a:ln>
        </p:spPr>
        <p:txBody>
          <a:bodyPr/>
          <a:lstStyle/>
          <a:p>
            <a:endParaRPr lang="en-US"/>
          </a:p>
        </p:txBody>
      </p:sp>
      <p:sp>
        <p:nvSpPr>
          <p:cNvPr id="57379" name="Freeform 48"/>
          <p:cNvSpPr>
            <a:spLocks noChangeAspect="1"/>
          </p:cNvSpPr>
          <p:nvPr/>
        </p:nvSpPr>
        <p:spPr bwMode="auto">
          <a:xfrm>
            <a:off x="1916113" y="3995738"/>
            <a:ext cx="828675" cy="1189037"/>
          </a:xfrm>
          <a:custGeom>
            <a:avLst/>
            <a:gdLst>
              <a:gd name="T0" fmla="*/ 2147483647 w 1739"/>
              <a:gd name="T1" fmla="*/ 2147483647 h 2346"/>
              <a:gd name="T2" fmla="*/ 2147483647 w 1739"/>
              <a:gd name="T3" fmla="*/ 2147483647 h 2346"/>
              <a:gd name="T4" fmla="*/ 2147483647 w 1739"/>
              <a:gd name="T5" fmla="*/ 2147483647 h 2346"/>
              <a:gd name="T6" fmla="*/ 2147483647 w 1739"/>
              <a:gd name="T7" fmla="*/ 0 h 2346"/>
              <a:gd name="T8" fmla="*/ 2147483647 w 1739"/>
              <a:gd name="T9" fmla="*/ 2147483647 h 2346"/>
              <a:gd name="T10" fmla="*/ 2147483647 w 1739"/>
              <a:gd name="T11" fmla="*/ 2147483647 h 2346"/>
              <a:gd name="T12" fmla="*/ 2147483647 w 1739"/>
              <a:gd name="T13" fmla="*/ 2147483647 h 2346"/>
              <a:gd name="T14" fmla="*/ 2147483647 w 1739"/>
              <a:gd name="T15" fmla="*/ 2147483647 h 2346"/>
              <a:gd name="T16" fmla="*/ 2147483647 w 1739"/>
              <a:gd name="T17" fmla="*/ 2147483647 h 2346"/>
              <a:gd name="T18" fmla="*/ 2147483647 w 1739"/>
              <a:gd name="T19" fmla="*/ 2147483647 h 2346"/>
              <a:gd name="T20" fmla="*/ 0 w 1739"/>
              <a:gd name="T21" fmla="*/ 2147483647 h 2346"/>
              <a:gd name="T22" fmla="*/ 2147483647 w 1739"/>
              <a:gd name="T23" fmla="*/ 2147483647 h 2346"/>
              <a:gd name="T24" fmla="*/ 2147483647 w 1739"/>
              <a:gd name="T25" fmla="*/ 2147483647 h 2346"/>
              <a:gd name="T26" fmla="*/ 2147483647 w 1739"/>
              <a:gd name="T27" fmla="*/ 2147483647 h 2346"/>
              <a:gd name="T28" fmla="*/ 2147483647 w 1739"/>
              <a:gd name="T29" fmla="*/ 2147483647 h 23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9"/>
              <a:gd name="T46" fmla="*/ 0 h 2346"/>
              <a:gd name="T47" fmla="*/ 1739 w 1739"/>
              <a:gd name="T48" fmla="*/ 2346 h 23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9" h="2346">
                <a:moveTo>
                  <a:pt x="103" y="640"/>
                </a:moveTo>
                <a:lnTo>
                  <a:pt x="245" y="361"/>
                </a:lnTo>
                <a:lnTo>
                  <a:pt x="349" y="361"/>
                </a:lnTo>
                <a:lnTo>
                  <a:pt x="382" y="0"/>
                </a:lnTo>
                <a:lnTo>
                  <a:pt x="1739" y="194"/>
                </a:lnTo>
                <a:lnTo>
                  <a:pt x="1498" y="2346"/>
                </a:lnTo>
                <a:lnTo>
                  <a:pt x="1008" y="2261"/>
                </a:lnTo>
                <a:lnTo>
                  <a:pt x="103" y="1733"/>
                </a:lnTo>
                <a:lnTo>
                  <a:pt x="175" y="1594"/>
                </a:lnTo>
                <a:lnTo>
                  <a:pt x="37" y="1508"/>
                </a:lnTo>
                <a:lnTo>
                  <a:pt x="0" y="1394"/>
                </a:lnTo>
                <a:lnTo>
                  <a:pt x="103" y="1062"/>
                </a:lnTo>
                <a:lnTo>
                  <a:pt x="209" y="947"/>
                </a:lnTo>
                <a:lnTo>
                  <a:pt x="103" y="862"/>
                </a:lnTo>
                <a:lnTo>
                  <a:pt x="103" y="640"/>
                </a:lnTo>
                <a:close/>
              </a:path>
            </a:pathLst>
          </a:custGeom>
          <a:solidFill>
            <a:srgbClr val="00CCFF"/>
          </a:solidFill>
          <a:ln w="1651">
            <a:solidFill>
              <a:srgbClr val="000000"/>
            </a:solidFill>
            <a:prstDash val="solid"/>
            <a:round/>
            <a:headEnd/>
            <a:tailEnd/>
          </a:ln>
        </p:spPr>
        <p:txBody>
          <a:bodyPr/>
          <a:lstStyle/>
          <a:p>
            <a:endParaRPr lang="en-US"/>
          </a:p>
        </p:txBody>
      </p:sp>
      <p:sp>
        <p:nvSpPr>
          <p:cNvPr id="57380" name="Freeform 49"/>
          <p:cNvSpPr>
            <a:spLocks noChangeAspect="1"/>
          </p:cNvSpPr>
          <p:nvPr/>
        </p:nvSpPr>
        <p:spPr bwMode="auto">
          <a:xfrm>
            <a:off x="2212975" y="1755775"/>
            <a:ext cx="1427163" cy="949325"/>
          </a:xfrm>
          <a:custGeom>
            <a:avLst/>
            <a:gdLst>
              <a:gd name="T0" fmla="*/ 2147483647 w 2996"/>
              <a:gd name="T1" fmla="*/ 0 h 1874"/>
              <a:gd name="T2" fmla="*/ 2147483647 w 2996"/>
              <a:gd name="T3" fmla="*/ 2147483647 h 1874"/>
              <a:gd name="T4" fmla="*/ 2147483647 w 2996"/>
              <a:gd name="T5" fmla="*/ 2147483647 h 1874"/>
              <a:gd name="T6" fmla="*/ 2147483647 w 2996"/>
              <a:gd name="T7" fmla="*/ 2147483647 h 1874"/>
              <a:gd name="T8" fmla="*/ 2147483647 w 2996"/>
              <a:gd name="T9" fmla="*/ 2147483647 h 1874"/>
              <a:gd name="T10" fmla="*/ 2147483647 w 2996"/>
              <a:gd name="T11" fmla="*/ 2147483647 h 1874"/>
              <a:gd name="T12" fmla="*/ 2147483647 w 2996"/>
              <a:gd name="T13" fmla="*/ 2147483647 h 1874"/>
              <a:gd name="T14" fmla="*/ 2147483647 w 2996"/>
              <a:gd name="T15" fmla="*/ 2147483647 h 1874"/>
              <a:gd name="T16" fmla="*/ 2147483647 w 2996"/>
              <a:gd name="T17" fmla="*/ 2147483647 h 1874"/>
              <a:gd name="T18" fmla="*/ 2147483647 w 2996"/>
              <a:gd name="T19" fmla="*/ 2147483647 h 1874"/>
              <a:gd name="T20" fmla="*/ 2147483647 w 2996"/>
              <a:gd name="T21" fmla="*/ 2147483647 h 1874"/>
              <a:gd name="T22" fmla="*/ 2147483647 w 2996"/>
              <a:gd name="T23" fmla="*/ 2147483647 h 1874"/>
              <a:gd name="T24" fmla="*/ 2147483647 w 2996"/>
              <a:gd name="T25" fmla="*/ 2147483647 h 1874"/>
              <a:gd name="T26" fmla="*/ 2147483647 w 2996"/>
              <a:gd name="T27" fmla="*/ 2147483647 h 1874"/>
              <a:gd name="T28" fmla="*/ 2147483647 w 2996"/>
              <a:gd name="T29" fmla="*/ 2147483647 h 1874"/>
              <a:gd name="T30" fmla="*/ 2147483647 w 2996"/>
              <a:gd name="T31" fmla="*/ 2147483647 h 1874"/>
              <a:gd name="T32" fmla="*/ 0 w 2996"/>
              <a:gd name="T33" fmla="*/ 2147483647 h 1874"/>
              <a:gd name="T34" fmla="*/ 2147483647 w 2996"/>
              <a:gd name="T35" fmla="*/ 0 h 18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96"/>
              <a:gd name="T55" fmla="*/ 0 h 1874"/>
              <a:gd name="T56" fmla="*/ 2996 w 2996"/>
              <a:gd name="T57" fmla="*/ 1874 h 18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96" h="1874">
                <a:moveTo>
                  <a:pt x="70" y="0"/>
                </a:moveTo>
                <a:lnTo>
                  <a:pt x="2996" y="446"/>
                </a:lnTo>
                <a:lnTo>
                  <a:pt x="2928" y="1592"/>
                </a:lnTo>
                <a:lnTo>
                  <a:pt x="2857" y="1874"/>
                </a:lnTo>
                <a:lnTo>
                  <a:pt x="975" y="1677"/>
                </a:lnTo>
                <a:lnTo>
                  <a:pt x="941" y="1847"/>
                </a:lnTo>
                <a:lnTo>
                  <a:pt x="908" y="1792"/>
                </a:lnTo>
                <a:lnTo>
                  <a:pt x="873" y="1847"/>
                </a:lnTo>
                <a:lnTo>
                  <a:pt x="629" y="1817"/>
                </a:lnTo>
                <a:lnTo>
                  <a:pt x="490" y="1847"/>
                </a:lnTo>
                <a:lnTo>
                  <a:pt x="316" y="1372"/>
                </a:lnTo>
                <a:lnTo>
                  <a:pt x="209" y="1426"/>
                </a:lnTo>
                <a:lnTo>
                  <a:pt x="179" y="1341"/>
                </a:lnTo>
                <a:lnTo>
                  <a:pt x="245" y="1260"/>
                </a:lnTo>
                <a:lnTo>
                  <a:pt x="316" y="979"/>
                </a:lnTo>
                <a:lnTo>
                  <a:pt x="70" y="645"/>
                </a:lnTo>
                <a:lnTo>
                  <a:pt x="0" y="308"/>
                </a:lnTo>
                <a:lnTo>
                  <a:pt x="70" y="0"/>
                </a:lnTo>
                <a:close/>
              </a:path>
            </a:pathLst>
          </a:custGeom>
          <a:solidFill>
            <a:srgbClr val="00CCFF"/>
          </a:solidFill>
          <a:ln w="1588">
            <a:solidFill>
              <a:srgbClr val="000000"/>
            </a:solidFill>
            <a:prstDash val="solid"/>
            <a:round/>
            <a:headEnd/>
            <a:tailEnd/>
          </a:ln>
        </p:spPr>
        <p:txBody>
          <a:bodyPr/>
          <a:lstStyle/>
          <a:p>
            <a:endParaRPr lang="en-US"/>
          </a:p>
        </p:txBody>
      </p:sp>
      <p:sp>
        <p:nvSpPr>
          <p:cNvPr id="57381" name="Freeform 50"/>
          <p:cNvSpPr>
            <a:spLocks noChangeAspect="1"/>
          </p:cNvSpPr>
          <p:nvPr/>
        </p:nvSpPr>
        <p:spPr bwMode="auto">
          <a:xfrm>
            <a:off x="2576513" y="2606675"/>
            <a:ext cx="998537" cy="836613"/>
          </a:xfrm>
          <a:custGeom>
            <a:avLst/>
            <a:gdLst>
              <a:gd name="T0" fmla="*/ 2147483647 w 2090"/>
              <a:gd name="T1" fmla="*/ 2147483647 h 1653"/>
              <a:gd name="T2" fmla="*/ 2147483647 w 2090"/>
              <a:gd name="T3" fmla="*/ 2147483647 h 1653"/>
              <a:gd name="T4" fmla="*/ 2147483647 w 2090"/>
              <a:gd name="T5" fmla="*/ 2147483647 h 1653"/>
              <a:gd name="T6" fmla="*/ 2147483647 w 2090"/>
              <a:gd name="T7" fmla="*/ 2147483647 h 1653"/>
              <a:gd name="T8" fmla="*/ 0 w 2090"/>
              <a:gd name="T9" fmla="*/ 2147483647 h 1653"/>
              <a:gd name="T10" fmla="*/ 2147483647 w 2090"/>
              <a:gd name="T11" fmla="*/ 2147483647 h 1653"/>
              <a:gd name="T12" fmla="*/ 2147483647 w 2090"/>
              <a:gd name="T13" fmla="*/ 2147483647 h 1653"/>
              <a:gd name="T14" fmla="*/ 2147483647 w 2090"/>
              <a:gd name="T15" fmla="*/ 0 h 1653"/>
              <a:gd name="T16" fmla="*/ 2147483647 w 2090"/>
              <a:gd name="T17" fmla="*/ 2147483647 h 1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90"/>
              <a:gd name="T28" fmla="*/ 0 h 1653"/>
              <a:gd name="T29" fmla="*/ 2090 w 2090"/>
              <a:gd name="T30" fmla="*/ 1653 h 16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90" h="1653">
                <a:moveTo>
                  <a:pt x="2090" y="197"/>
                </a:moveTo>
                <a:lnTo>
                  <a:pt x="2090" y="895"/>
                </a:lnTo>
                <a:lnTo>
                  <a:pt x="2020" y="1653"/>
                </a:lnTo>
                <a:lnTo>
                  <a:pt x="557" y="1566"/>
                </a:lnTo>
                <a:lnTo>
                  <a:pt x="0" y="1455"/>
                </a:lnTo>
                <a:lnTo>
                  <a:pt x="71" y="1063"/>
                </a:lnTo>
                <a:lnTo>
                  <a:pt x="174" y="170"/>
                </a:lnTo>
                <a:lnTo>
                  <a:pt x="208" y="0"/>
                </a:lnTo>
                <a:lnTo>
                  <a:pt x="2090" y="197"/>
                </a:lnTo>
                <a:close/>
              </a:path>
            </a:pathLst>
          </a:custGeom>
          <a:solidFill>
            <a:srgbClr val="00CCFF"/>
          </a:solidFill>
          <a:ln w="1651">
            <a:solidFill>
              <a:srgbClr val="000000"/>
            </a:solidFill>
            <a:prstDash val="solid"/>
            <a:round/>
            <a:headEnd/>
            <a:tailEnd/>
          </a:ln>
        </p:spPr>
        <p:txBody>
          <a:bodyPr/>
          <a:lstStyle/>
          <a:p>
            <a:endParaRPr lang="en-US"/>
          </a:p>
        </p:txBody>
      </p:sp>
      <p:sp>
        <p:nvSpPr>
          <p:cNvPr id="57382" name="Freeform 51"/>
          <p:cNvSpPr>
            <a:spLocks noChangeAspect="1"/>
          </p:cNvSpPr>
          <p:nvPr/>
        </p:nvSpPr>
        <p:spPr bwMode="auto">
          <a:xfrm>
            <a:off x="2744788" y="3400425"/>
            <a:ext cx="1047750" cy="779463"/>
          </a:xfrm>
          <a:custGeom>
            <a:avLst/>
            <a:gdLst>
              <a:gd name="T0" fmla="*/ 2147483647 w 2199"/>
              <a:gd name="T1" fmla="*/ 0 h 1536"/>
              <a:gd name="T2" fmla="*/ 2147483647 w 2199"/>
              <a:gd name="T3" fmla="*/ 2147483647 h 1536"/>
              <a:gd name="T4" fmla="*/ 2147483647 w 2199"/>
              <a:gd name="T5" fmla="*/ 2147483647 h 1536"/>
              <a:gd name="T6" fmla="*/ 2147483647 w 2199"/>
              <a:gd name="T7" fmla="*/ 2147483647 h 1536"/>
              <a:gd name="T8" fmla="*/ 2147483647 w 2199"/>
              <a:gd name="T9" fmla="*/ 2147483647 h 1536"/>
              <a:gd name="T10" fmla="*/ 2147483647 w 2199"/>
              <a:gd name="T11" fmla="*/ 2147483647 h 1536"/>
              <a:gd name="T12" fmla="*/ 0 w 2199"/>
              <a:gd name="T13" fmla="*/ 2147483647 h 1536"/>
              <a:gd name="T14" fmla="*/ 2147483647 w 2199"/>
              <a:gd name="T15" fmla="*/ 0 h 1536"/>
              <a:gd name="T16" fmla="*/ 0 60000 65536"/>
              <a:gd name="T17" fmla="*/ 0 60000 65536"/>
              <a:gd name="T18" fmla="*/ 0 60000 65536"/>
              <a:gd name="T19" fmla="*/ 0 60000 65536"/>
              <a:gd name="T20" fmla="*/ 0 60000 65536"/>
              <a:gd name="T21" fmla="*/ 0 60000 65536"/>
              <a:gd name="T22" fmla="*/ 0 60000 65536"/>
              <a:gd name="T23" fmla="*/ 0 60000 65536"/>
              <a:gd name="T24" fmla="*/ 0 w 2199"/>
              <a:gd name="T25" fmla="*/ 0 h 1536"/>
              <a:gd name="T26" fmla="*/ 2199 w 2199"/>
              <a:gd name="T27" fmla="*/ 1536 h 1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9" h="1536">
                <a:moveTo>
                  <a:pt x="210" y="0"/>
                </a:moveTo>
                <a:lnTo>
                  <a:pt x="1673" y="87"/>
                </a:lnTo>
                <a:lnTo>
                  <a:pt x="2199" y="139"/>
                </a:lnTo>
                <a:lnTo>
                  <a:pt x="2199" y="534"/>
                </a:lnTo>
                <a:lnTo>
                  <a:pt x="2163" y="1536"/>
                </a:lnTo>
                <a:lnTo>
                  <a:pt x="1882" y="1509"/>
                </a:lnTo>
                <a:lnTo>
                  <a:pt x="0" y="1369"/>
                </a:lnTo>
                <a:lnTo>
                  <a:pt x="210" y="0"/>
                </a:lnTo>
                <a:close/>
              </a:path>
            </a:pathLst>
          </a:custGeom>
          <a:solidFill>
            <a:srgbClr val="00CCFF"/>
          </a:solidFill>
          <a:ln w="1651">
            <a:solidFill>
              <a:srgbClr val="000000"/>
            </a:solidFill>
            <a:prstDash val="solid"/>
            <a:round/>
            <a:headEnd/>
            <a:tailEnd/>
          </a:ln>
        </p:spPr>
        <p:txBody>
          <a:bodyPr/>
          <a:lstStyle/>
          <a:p>
            <a:endParaRPr lang="en-US"/>
          </a:p>
        </p:txBody>
      </p:sp>
      <p:sp>
        <p:nvSpPr>
          <p:cNvPr id="57383" name="Freeform 52"/>
          <p:cNvSpPr>
            <a:spLocks noChangeAspect="1"/>
          </p:cNvSpPr>
          <p:nvPr/>
        </p:nvSpPr>
        <p:spPr bwMode="auto">
          <a:xfrm>
            <a:off x="2628900" y="4097338"/>
            <a:ext cx="1011238" cy="1103312"/>
          </a:xfrm>
          <a:custGeom>
            <a:avLst/>
            <a:gdLst>
              <a:gd name="T0" fmla="*/ 2147483647 w 2123"/>
              <a:gd name="T1" fmla="*/ 0 h 2180"/>
              <a:gd name="T2" fmla="*/ 2147483647 w 2123"/>
              <a:gd name="T3" fmla="*/ 2147483647 h 2180"/>
              <a:gd name="T4" fmla="*/ 2147483647 w 2123"/>
              <a:gd name="T5" fmla="*/ 2147483647 h 2180"/>
              <a:gd name="T6" fmla="*/ 2147483647 w 2123"/>
              <a:gd name="T7" fmla="*/ 2147483647 h 2180"/>
              <a:gd name="T8" fmla="*/ 2147483647 w 2123"/>
              <a:gd name="T9" fmla="*/ 2147483647 h 2180"/>
              <a:gd name="T10" fmla="*/ 2147483647 w 2123"/>
              <a:gd name="T11" fmla="*/ 2147483647 h 2180"/>
              <a:gd name="T12" fmla="*/ 2147483647 w 2123"/>
              <a:gd name="T13" fmla="*/ 2147483647 h 2180"/>
              <a:gd name="T14" fmla="*/ 0 w 2123"/>
              <a:gd name="T15" fmla="*/ 2147483647 h 2180"/>
              <a:gd name="T16" fmla="*/ 2147483647 w 2123"/>
              <a:gd name="T17" fmla="*/ 0 h 2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23"/>
              <a:gd name="T28" fmla="*/ 0 h 2180"/>
              <a:gd name="T29" fmla="*/ 2123 w 2123"/>
              <a:gd name="T30" fmla="*/ 2180 h 21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23" h="2180">
                <a:moveTo>
                  <a:pt x="241" y="0"/>
                </a:moveTo>
                <a:lnTo>
                  <a:pt x="2123" y="140"/>
                </a:lnTo>
                <a:lnTo>
                  <a:pt x="2123" y="305"/>
                </a:lnTo>
                <a:lnTo>
                  <a:pt x="2021" y="2126"/>
                </a:lnTo>
                <a:lnTo>
                  <a:pt x="1043" y="2067"/>
                </a:lnTo>
                <a:lnTo>
                  <a:pt x="348" y="2041"/>
                </a:lnTo>
                <a:lnTo>
                  <a:pt x="277" y="2180"/>
                </a:lnTo>
                <a:lnTo>
                  <a:pt x="0" y="2152"/>
                </a:lnTo>
                <a:lnTo>
                  <a:pt x="241" y="0"/>
                </a:lnTo>
                <a:close/>
              </a:path>
            </a:pathLst>
          </a:custGeom>
          <a:solidFill>
            <a:srgbClr val="00CCFF"/>
          </a:solidFill>
          <a:ln w="1651">
            <a:solidFill>
              <a:srgbClr val="000000"/>
            </a:solidFill>
            <a:prstDash val="solid"/>
            <a:round/>
            <a:headEnd/>
            <a:tailEnd/>
          </a:ln>
        </p:spPr>
        <p:txBody>
          <a:bodyPr/>
          <a:lstStyle/>
          <a:p>
            <a:endParaRPr lang="en-US"/>
          </a:p>
        </p:txBody>
      </p:sp>
      <p:sp>
        <p:nvSpPr>
          <p:cNvPr id="57384" name="Freeform 53"/>
          <p:cNvSpPr>
            <a:spLocks noChangeAspect="1"/>
          </p:cNvSpPr>
          <p:nvPr/>
        </p:nvSpPr>
        <p:spPr bwMode="auto">
          <a:xfrm>
            <a:off x="3608388" y="1984375"/>
            <a:ext cx="911225" cy="577850"/>
          </a:xfrm>
          <a:custGeom>
            <a:avLst/>
            <a:gdLst>
              <a:gd name="T0" fmla="*/ 2147483647 w 1911"/>
              <a:gd name="T1" fmla="*/ 0 h 1146"/>
              <a:gd name="T2" fmla="*/ 2147483647 w 1911"/>
              <a:gd name="T3" fmla="*/ 2147483647 h 1146"/>
              <a:gd name="T4" fmla="*/ 2147483647 w 1911"/>
              <a:gd name="T5" fmla="*/ 2147483647 h 1146"/>
              <a:gd name="T6" fmla="*/ 2147483647 w 1911"/>
              <a:gd name="T7" fmla="*/ 2147483647 h 1146"/>
              <a:gd name="T8" fmla="*/ 2147483647 w 1911"/>
              <a:gd name="T9" fmla="*/ 2147483647 h 1146"/>
              <a:gd name="T10" fmla="*/ 2147483647 w 1911"/>
              <a:gd name="T11" fmla="*/ 2147483647 h 1146"/>
              <a:gd name="T12" fmla="*/ 2147483647 w 1911"/>
              <a:gd name="T13" fmla="*/ 2147483647 h 1146"/>
              <a:gd name="T14" fmla="*/ 2147483647 w 1911"/>
              <a:gd name="T15" fmla="*/ 2147483647 h 1146"/>
              <a:gd name="T16" fmla="*/ 0 w 1911"/>
              <a:gd name="T17" fmla="*/ 2147483647 h 1146"/>
              <a:gd name="T18" fmla="*/ 2147483647 w 1911"/>
              <a:gd name="T19" fmla="*/ 0 h 1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1"/>
              <a:gd name="T31" fmla="*/ 0 h 1146"/>
              <a:gd name="T32" fmla="*/ 1911 w 1911"/>
              <a:gd name="T33" fmla="*/ 1146 h 1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1" h="1146">
                <a:moveTo>
                  <a:pt x="68" y="0"/>
                </a:moveTo>
                <a:lnTo>
                  <a:pt x="1739" y="58"/>
                </a:lnTo>
                <a:lnTo>
                  <a:pt x="1810" y="199"/>
                </a:lnTo>
                <a:lnTo>
                  <a:pt x="1810" y="308"/>
                </a:lnTo>
                <a:lnTo>
                  <a:pt x="1881" y="560"/>
                </a:lnTo>
                <a:lnTo>
                  <a:pt x="1881" y="727"/>
                </a:lnTo>
                <a:lnTo>
                  <a:pt x="1911" y="841"/>
                </a:lnTo>
                <a:lnTo>
                  <a:pt x="1911" y="1146"/>
                </a:lnTo>
                <a:lnTo>
                  <a:pt x="0" y="1146"/>
                </a:lnTo>
                <a:lnTo>
                  <a:pt x="68" y="0"/>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85" name="Freeform 54"/>
          <p:cNvSpPr>
            <a:spLocks noChangeAspect="1"/>
          </p:cNvSpPr>
          <p:nvPr/>
        </p:nvSpPr>
        <p:spPr bwMode="auto">
          <a:xfrm>
            <a:off x="3575050" y="2562225"/>
            <a:ext cx="1012825" cy="627063"/>
          </a:xfrm>
          <a:custGeom>
            <a:avLst/>
            <a:gdLst>
              <a:gd name="T0" fmla="*/ 2147483647 w 2126"/>
              <a:gd name="T1" fmla="*/ 0 h 1234"/>
              <a:gd name="T2" fmla="*/ 2147483647 w 2126"/>
              <a:gd name="T3" fmla="*/ 0 h 1234"/>
              <a:gd name="T4" fmla="*/ 2147483647 w 2126"/>
              <a:gd name="T5" fmla="*/ 2147483647 h 1234"/>
              <a:gd name="T6" fmla="*/ 2147483647 w 2126"/>
              <a:gd name="T7" fmla="*/ 2147483647 h 1234"/>
              <a:gd name="T8" fmla="*/ 2147483647 w 2126"/>
              <a:gd name="T9" fmla="*/ 2147483647 h 1234"/>
              <a:gd name="T10" fmla="*/ 2147483647 w 2126"/>
              <a:gd name="T11" fmla="*/ 2147483647 h 1234"/>
              <a:gd name="T12" fmla="*/ 2147483647 w 2126"/>
              <a:gd name="T13" fmla="*/ 2147483647 h 1234"/>
              <a:gd name="T14" fmla="*/ 2147483647 w 2126"/>
              <a:gd name="T15" fmla="*/ 2147483647 h 1234"/>
              <a:gd name="T16" fmla="*/ 2147483647 w 2126"/>
              <a:gd name="T17" fmla="*/ 2147483647 h 1234"/>
              <a:gd name="T18" fmla="*/ 2147483647 w 2126"/>
              <a:gd name="T19" fmla="*/ 2147483647 h 1234"/>
              <a:gd name="T20" fmla="*/ 2147483647 w 2126"/>
              <a:gd name="T21" fmla="*/ 2147483647 h 1234"/>
              <a:gd name="T22" fmla="*/ 2147483647 w 2126"/>
              <a:gd name="T23" fmla="*/ 2147483647 h 1234"/>
              <a:gd name="T24" fmla="*/ 2147483647 w 2126"/>
              <a:gd name="T25" fmla="*/ 2147483647 h 1234"/>
              <a:gd name="T26" fmla="*/ 0 w 2126"/>
              <a:gd name="T27" fmla="*/ 2147483647 h 1234"/>
              <a:gd name="T28" fmla="*/ 0 w 2126"/>
              <a:gd name="T29" fmla="*/ 2147483647 h 1234"/>
              <a:gd name="T30" fmla="*/ 2147483647 w 2126"/>
              <a:gd name="T31" fmla="*/ 0 h 12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26"/>
              <a:gd name="T49" fmla="*/ 0 h 1234"/>
              <a:gd name="T50" fmla="*/ 2126 w 2126"/>
              <a:gd name="T51" fmla="*/ 1234 h 12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26" h="1234">
                <a:moveTo>
                  <a:pt x="71" y="0"/>
                </a:moveTo>
                <a:lnTo>
                  <a:pt x="1982" y="0"/>
                </a:lnTo>
                <a:lnTo>
                  <a:pt x="2018" y="85"/>
                </a:lnTo>
                <a:lnTo>
                  <a:pt x="1982" y="200"/>
                </a:lnTo>
                <a:lnTo>
                  <a:pt x="2052" y="255"/>
                </a:lnTo>
                <a:lnTo>
                  <a:pt x="2052" y="867"/>
                </a:lnTo>
                <a:lnTo>
                  <a:pt x="2088" y="1009"/>
                </a:lnTo>
                <a:lnTo>
                  <a:pt x="2018" y="1094"/>
                </a:lnTo>
                <a:lnTo>
                  <a:pt x="2126" y="1234"/>
                </a:lnTo>
                <a:lnTo>
                  <a:pt x="1982" y="1121"/>
                </a:lnTo>
                <a:lnTo>
                  <a:pt x="1780" y="1094"/>
                </a:lnTo>
                <a:lnTo>
                  <a:pt x="1674" y="1094"/>
                </a:lnTo>
                <a:lnTo>
                  <a:pt x="1501" y="1009"/>
                </a:lnTo>
                <a:lnTo>
                  <a:pt x="0" y="980"/>
                </a:lnTo>
                <a:lnTo>
                  <a:pt x="0" y="282"/>
                </a:lnTo>
                <a:lnTo>
                  <a:pt x="71" y="0"/>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86" name="Freeform 55"/>
          <p:cNvSpPr>
            <a:spLocks noChangeAspect="1"/>
          </p:cNvSpPr>
          <p:nvPr/>
        </p:nvSpPr>
        <p:spPr bwMode="auto">
          <a:xfrm>
            <a:off x="3541713" y="3060700"/>
            <a:ext cx="1209675" cy="611188"/>
          </a:xfrm>
          <a:custGeom>
            <a:avLst/>
            <a:gdLst>
              <a:gd name="T0" fmla="*/ 2147483647 w 2540"/>
              <a:gd name="T1" fmla="*/ 2147483647 h 1205"/>
              <a:gd name="T2" fmla="*/ 0 w 2540"/>
              <a:gd name="T3" fmla="*/ 2147483647 h 1205"/>
              <a:gd name="T4" fmla="*/ 2147483647 w 2540"/>
              <a:gd name="T5" fmla="*/ 0 h 1205"/>
              <a:gd name="T6" fmla="*/ 2147483647 w 2540"/>
              <a:gd name="T7" fmla="*/ 2147483647 h 1205"/>
              <a:gd name="T8" fmla="*/ 2147483647 w 2540"/>
              <a:gd name="T9" fmla="*/ 2147483647 h 1205"/>
              <a:gd name="T10" fmla="*/ 2147483647 w 2540"/>
              <a:gd name="T11" fmla="*/ 2147483647 h 1205"/>
              <a:gd name="T12" fmla="*/ 2147483647 w 2540"/>
              <a:gd name="T13" fmla="*/ 2147483647 h 1205"/>
              <a:gd name="T14" fmla="*/ 2147483647 w 2540"/>
              <a:gd name="T15" fmla="*/ 2147483647 h 1205"/>
              <a:gd name="T16" fmla="*/ 2147483647 w 2540"/>
              <a:gd name="T17" fmla="*/ 2147483647 h 1205"/>
              <a:gd name="T18" fmla="*/ 2147483647 w 2540"/>
              <a:gd name="T19" fmla="*/ 2147483647 h 1205"/>
              <a:gd name="T20" fmla="*/ 2147483647 w 2540"/>
              <a:gd name="T21" fmla="*/ 2147483647 h 1205"/>
              <a:gd name="T22" fmla="*/ 2147483647 w 2540"/>
              <a:gd name="T23" fmla="*/ 2147483647 h 1205"/>
              <a:gd name="T24" fmla="*/ 2147483647 w 2540"/>
              <a:gd name="T25" fmla="*/ 2147483647 h 1205"/>
              <a:gd name="T26" fmla="*/ 2147483647 w 2540"/>
              <a:gd name="T27" fmla="*/ 2147483647 h 1205"/>
              <a:gd name="T28" fmla="*/ 2147483647 w 2540"/>
              <a:gd name="T29" fmla="*/ 2147483647 h 1205"/>
              <a:gd name="T30" fmla="*/ 2147483647 w 2540"/>
              <a:gd name="T31" fmla="*/ 2147483647 h 12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40"/>
              <a:gd name="T49" fmla="*/ 0 h 1205"/>
              <a:gd name="T50" fmla="*/ 2540 w 2540"/>
              <a:gd name="T51" fmla="*/ 1205 h 12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40" h="1205">
                <a:moveTo>
                  <a:pt x="526" y="810"/>
                </a:moveTo>
                <a:lnTo>
                  <a:pt x="0" y="758"/>
                </a:lnTo>
                <a:lnTo>
                  <a:pt x="70" y="0"/>
                </a:lnTo>
                <a:lnTo>
                  <a:pt x="1571" y="29"/>
                </a:lnTo>
                <a:lnTo>
                  <a:pt x="1744" y="114"/>
                </a:lnTo>
                <a:lnTo>
                  <a:pt x="1850" y="114"/>
                </a:lnTo>
                <a:lnTo>
                  <a:pt x="2052" y="141"/>
                </a:lnTo>
                <a:lnTo>
                  <a:pt x="2196" y="254"/>
                </a:lnTo>
                <a:lnTo>
                  <a:pt x="2258" y="508"/>
                </a:lnTo>
                <a:lnTo>
                  <a:pt x="2366" y="699"/>
                </a:lnTo>
                <a:lnTo>
                  <a:pt x="2366" y="838"/>
                </a:lnTo>
                <a:lnTo>
                  <a:pt x="2403" y="1005"/>
                </a:lnTo>
                <a:lnTo>
                  <a:pt x="2403" y="1092"/>
                </a:lnTo>
                <a:lnTo>
                  <a:pt x="2540" y="1205"/>
                </a:lnTo>
                <a:lnTo>
                  <a:pt x="526" y="1205"/>
                </a:lnTo>
                <a:lnTo>
                  <a:pt x="526" y="810"/>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87" name="Freeform 56"/>
          <p:cNvSpPr>
            <a:spLocks noChangeAspect="1"/>
          </p:cNvSpPr>
          <p:nvPr/>
        </p:nvSpPr>
        <p:spPr bwMode="auto">
          <a:xfrm>
            <a:off x="3773488" y="3671888"/>
            <a:ext cx="1074737" cy="508000"/>
          </a:xfrm>
          <a:custGeom>
            <a:avLst/>
            <a:gdLst>
              <a:gd name="T0" fmla="*/ 2147483647 w 2257"/>
              <a:gd name="T1" fmla="*/ 0 h 1002"/>
              <a:gd name="T2" fmla="*/ 2147483647 w 2257"/>
              <a:gd name="T3" fmla="*/ 0 h 1002"/>
              <a:gd name="T4" fmla="*/ 2147483647 w 2257"/>
              <a:gd name="T5" fmla="*/ 2147483647 h 1002"/>
              <a:gd name="T6" fmla="*/ 2147483647 w 2257"/>
              <a:gd name="T7" fmla="*/ 2147483647 h 1002"/>
              <a:gd name="T8" fmla="*/ 2147483647 w 2257"/>
              <a:gd name="T9" fmla="*/ 2147483647 h 1002"/>
              <a:gd name="T10" fmla="*/ 2147483647 w 2257"/>
              <a:gd name="T11" fmla="*/ 2147483647 h 1002"/>
              <a:gd name="T12" fmla="*/ 0 w 2257"/>
              <a:gd name="T13" fmla="*/ 2147483647 h 1002"/>
              <a:gd name="T14" fmla="*/ 2147483647 w 2257"/>
              <a:gd name="T15" fmla="*/ 0 h 1002"/>
              <a:gd name="T16" fmla="*/ 0 60000 65536"/>
              <a:gd name="T17" fmla="*/ 0 60000 65536"/>
              <a:gd name="T18" fmla="*/ 0 60000 65536"/>
              <a:gd name="T19" fmla="*/ 0 60000 65536"/>
              <a:gd name="T20" fmla="*/ 0 60000 65536"/>
              <a:gd name="T21" fmla="*/ 0 60000 65536"/>
              <a:gd name="T22" fmla="*/ 0 60000 65536"/>
              <a:gd name="T23" fmla="*/ 0 60000 65536"/>
              <a:gd name="T24" fmla="*/ 0 w 2257"/>
              <a:gd name="T25" fmla="*/ 0 h 1002"/>
              <a:gd name="T26" fmla="*/ 2257 w 2257"/>
              <a:gd name="T27" fmla="*/ 1002 h 10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57" h="1002">
                <a:moveTo>
                  <a:pt x="36" y="0"/>
                </a:moveTo>
                <a:lnTo>
                  <a:pt x="2050" y="0"/>
                </a:lnTo>
                <a:lnTo>
                  <a:pt x="2153" y="81"/>
                </a:lnTo>
                <a:lnTo>
                  <a:pt x="2085" y="166"/>
                </a:lnTo>
                <a:lnTo>
                  <a:pt x="2257" y="306"/>
                </a:lnTo>
                <a:lnTo>
                  <a:pt x="2257" y="1002"/>
                </a:lnTo>
                <a:lnTo>
                  <a:pt x="0" y="1002"/>
                </a:lnTo>
                <a:lnTo>
                  <a:pt x="36" y="0"/>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88" name="Freeform 57"/>
          <p:cNvSpPr>
            <a:spLocks noChangeAspect="1"/>
          </p:cNvSpPr>
          <p:nvPr/>
        </p:nvSpPr>
        <p:spPr bwMode="auto">
          <a:xfrm>
            <a:off x="3640138" y="4165600"/>
            <a:ext cx="1258887" cy="736600"/>
          </a:xfrm>
          <a:custGeom>
            <a:avLst/>
            <a:gdLst>
              <a:gd name="T0" fmla="*/ 2147483647 w 2642"/>
              <a:gd name="T1" fmla="*/ 2147483647 h 1453"/>
              <a:gd name="T2" fmla="*/ 2147483647 w 2642"/>
              <a:gd name="T3" fmla="*/ 2147483647 h 1453"/>
              <a:gd name="T4" fmla="*/ 2147483647 w 2642"/>
              <a:gd name="T5" fmla="*/ 2147483647 h 1453"/>
              <a:gd name="T6" fmla="*/ 2147483647 w 2642"/>
              <a:gd name="T7" fmla="*/ 2147483647 h 1453"/>
              <a:gd name="T8" fmla="*/ 2147483647 w 2642"/>
              <a:gd name="T9" fmla="*/ 2147483647 h 1453"/>
              <a:gd name="T10" fmla="*/ 2147483647 w 2642"/>
              <a:gd name="T11" fmla="*/ 2147483647 h 1453"/>
              <a:gd name="T12" fmla="*/ 2147483647 w 2642"/>
              <a:gd name="T13" fmla="*/ 2147483647 h 1453"/>
              <a:gd name="T14" fmla="*/ 2147483647 w 2642"/>
              <a:gd name="T15" fmla="*/ 2147483647 h 1453"/>
              <a:gd name="T16" fmla="*/ 2147483647 w 2642"/>
              <a:gd name="T17" fmla="*/ 2147483647 h 1453"/>
              <a:gd name="T18" fmla="*/ 2147483647 w 2642"/>
              <a:gd name="T19" fmla="*/ 2147483647 h 1453"/>
              <a:gd name="T20" fmla="*/ 2147483647 w 2642"/>
              <a:gd name="T21" fmla="*/ 2147483647 h 1453"/>
              <a:gd name="T22" fmla="*/ 2147483647 w 2642"/>
              <a:gd name="T23" fmla="*/ 2147483647 h 1453"/>
              <a:gd name="T24" fmla="*/ 2147483647 w 2642"/>
              <a:gd name="T25" fmla="*/ 2147483647 h 1453"/>
              <a:gd name="T26" fmla="*/ 2147483647 w 2642"/>
              <a:gd name="T27" fmla="*/ 2147483647 h 1453"/>
              <a:gd name="T28" fmla="*/ 2147483647 w 2642"/>
              <a:gd name="T29" fmla="*/ 2147483647 h 1453"/>
              <a:gd name="T30" fmla="*/ 2147483647 w 2642"/>
              <a:gd name="T31" fmla="*/ 2147483647 h 1453"/>
              <a:gd name="T32" fmla="*/ 2147483647 w 2642"/>
              <a:gd name="T33" fmla="*/ 2147483647 h 1453"/>
              <a:gd name="T34" fmla="*/ 2147483647 w 2642"/>
              <a:gd name="T35" fmla="*/ 2147483647 h 1453"/>
              <a:gd name="T36" fmla="*/ 2147483647 w 2642"/>
              <a:gd name="T37" fmla="*/ 2147483647 h 1453"/>
              <a:gd name="T38" fmla="*/ 2147483647 w 2642"/>
              <a:gd name="T39" fmla="*/ 2147483647 h 1453"/>
              <a:gd name="T40" fmla="*/ 2147483647 w 2642"/>
              <a:gd name="T41" fmla="*/ 2147483647 h 1453"/>
              <a:gd name="T42" fmla="*/ 0 w 2642"/>
              <a:gd name="T43" fmla="*/ 2147483647 h 1453"/>
              <a:gd name="T44" fmla="*/ 0 w 2642"/>
              <a:gd name="T45" fmla="*/ 0 h 1453"/>
              <a:gd name="T46" fmla="*/ 2147483647 w 2642"/>
              <a:gd name="T47" fmla="*/ 2147483647 h 1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42"/>
              <a:gd name="T73" fmla="*/ 0 h 1453"/>
              <a:gd name="T74" fmla="*/ 2642 w 2642"/>
              <a:gd name="T75" fmla="*/ 1453 h 14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42" h="1453">
                <a:moveTo>
                  <a:pt x="281" y="27"/>
                </a:moveTo>
                <a:lnTo>
                  <a:pt x="2538" y="27"/>
                </a:lnTo>
                <a:lnTo>
                  <a:pt x="2573" y="279"/>
                </a:lnTo>
                <a:lnTo>
                  <a:pt x="2607" y="587"/>
                </a:lnTo>
                <a:lnTo>
                  <a:pt x="2642" y="1034"/>
                </a:lnTo>
                <a:lnTo>
                  <a:pt x="2607" y="1399"/>
                </a:lnTo>
                <a:lnTo>
                  <a:pt x="2642" y="1453"/>
                </a:lnTo>
                <a:lnTo>
                  <a:pt x="2538" y="1399"/>
                </a:lnTo>
                <a:lnTo>
                  <a:pt x="2434" y="1368"/>
                </a:lnTo>
                <a:lnTo>
                  <a:pt x="2293" y="1368"/>
                </a:lnTo>
                <a:lnTo>
                  <a:pt x="2085" y="1453"/>
                </a:lnTo>
                <a:lnTo>
                  <a:pt x="2049" y="1368"/>
                </a:lnTo>
                <a:lnTo>
                  <a:pt x="1879" y="1341"/>
                </a:lnTo>
                <a:lnTo>
                  <a:pt x="1813" y="1425"/>
                </a:lnTo>
                <a:lnTo>
                  <a:pt x="1641" y="1228"/>
                </a:lnTo>
                <a:lnTo>
                  <a:pt x="1499" y="1285"/>
                </a:lnTo>
                <a:lnTo>
                  <a:pt x="1461" y="1200"/>
                </a:lnTo>
                <a:lnTo>
                  <a:pt x="1116" y="1121"/>
                </a:lnTo>
                <a:lnTo>
                  <a:pt x="905" y="1006"/>
                </a:lnTo>
                <a:lnTo>
                  <a:pt x="839" y="948"/>
                </a:lnTo>
                <a:lnTo>
                  <a:pt x="875" y="249"/>
                </a:lnTo>
                <a:lnTo>
                  <a:pt x="0" y="165"/>
                </a:lnTo>
                <a:lnTo>
                  <a:pt x="0" y="0"/>
                </a:lnTo>
                <a:lnTo>
                  <a:pt x="281" y="27"/>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89" name="Freeform 58"/>
          <p:cNvSpPr>
            <a:spLocks noChangeAspect="1"/>
          </p:cNvSpPr>
          <p:nvPr/>
        </p:nvSpPr>
        <p:spPr bwMode="auto">
          <a:xfrm>
            <a:off x="3125788" y="4249738"/>
            <a:ext cx="1920875" cy="2087562"/>
          </a:xfrm>
          <a:custGeom>
            <a:avLst/>
            <a:gdLst>
              <a:gd name="T0" fmla="*/ 2147483647 w 4035"/>
              <a:gd name="T1" fmla="*/ 0 h 4115"/>
              <a:gd name="T2" fmla="*/ 2147483647 w 4035"/>
              <a:gd name="T3" fmla="*/ 2147483647 h 4115"/>
              <a:gd name="T4" fmla="*/ 2147483647 w 4035"/>
              <a:gd name="T5" fmla="*/ 2147483647 h 4115"/>
              <a:gd name="T6" fmla="*/ 2147483647 w 4035"/>
              <a:gd name="T7" fmla="*/ 2147483647 h 4115"/>
              <a:gd name="T8" fmla="*/ 2147483647 w 4035"/>
              <a:gd name="T9" fmla="*/ 2147483647 h 4115"/>
              <a:gd name="T10" fmla="*/ 2147483647 w 4035"/>
              <a:gd name="T11" fmla="*/ 2147483647 h 4115"/>
              <a:gd name="T12" fmla="*/ 2147483647 w 4035"/>
              <a:gd name="T13" fmla="*/ 2147483647 h 4115"/>
              <a:gd name="T14" fmla="*/ 2147483647 w 4035"/>
              <a:gd name="T15" fmla="*/ 2147483647 h 4115"/>
              <a:gd name="T16" fmla="*/ 2147483647 w 4035"/>
              <a:gd name="T17" fmla="*/ 2147483647 h 4115"/>
              <a:gd name="T18" fmla="*/ 2147483647 w 4035"/>
              <a:gd name="T19" fmla="*/ 2147483647 h 4115"/>
              <a:gd name="T20" fmla="*/ 2147483647 w 4035"/>
              <a:gd name="T21" fmla="*/ 2147483647 h 4115"/>
              <a:gd name="T22" fmla="*/ 2147483647 w 4035"/>
              <a:gd name="T23" fmla="*/ 2147483647 h 4115"/>
              <a:gd name="T24" fmla="*/ 2147483647 w 4035"/>
              <a:gd name="T25" fmla="*/ 2147483647 h 4115"/>
              <a:gd name="T26" fmla="*/ 2147483647 w 4035"/>
              <a:gd name="T27" fmla="*/ 2147483647 h 4115"/>
              <a:gd name="T28" fmla="*/ 2147483647 w 4035"/>
              <a:gd name="T29" fmla="*/ 2147483647 h 4115"/>
              <a:gd name="T30" fmla="*/ 2147483647 w 4035"/>
              <a:gd name="T31" fmla="*/ 2147483647 h 4115"/>
              <a:gd name="T32" fmla="*/ 2147483647 w 4035"/>
              <a:gd name="T33" fmla="*/ 2147483647 h 4115"/>
              <a:gd name="T34" fmla="*/ 2147483647 w 4035"/>
              <a:gd name="T35" fmla="*/ 2147483647 h 4115"/>
              <a:gd name="T36" fmla="*/ 2147483647 w 4035"/>
              <a:gd name="T37" fmla="*/ 2147483647 h 4115"/>
              <a:gd name="T38" fmla="*/ 2147483647 w 4035"/>
              <a:gd name="T39" fmla="*/ 2147483647 h 4115"/>
              <a:gd name="T40" fmla="*/ 2147483647 w 4035"/>
              <a:gd name="T41" fmla="*/ 2147483647 h 4115"/>
              <a:gd name="T42" fmla="*/ 2147483647 w 4035"/>
              <a:gd name="T43" fmla="*/ 2147483647 h 4115"/>
              <a:gd name="T44" fmla="*/ 2147483647 w 4035"/>
              <a:gd name="T45" fmla="*/ 2147483647 h 4115"/>
              <a:gd name="T46" fmla="*/ 2147483647 w 4035"/>
              <a:gd name="T47" fmla="*/ 2147483647 h 4115"/>
              <a:gd name="T48" fmla="*/ 2147483647 w 4035"/>
              <a:gd name="T49" fmla="*/ 2147483647 h 4115"/>
              <a:gd name="T50" fmla="*/ 2147483647 w 4035"/>
              <a:gd name="T51" fmla="*/ 2147483647 h 4115"/>
              <a:gd name="T52" fmla="*/ 2147483647 w 4035"/>
              <a:gd name="T53" fmla="*/ 2147483647 h 4115"/>
              <a:gd name="T54" fmla="*/ 2147483647 w 4035"/>
              <a:gd name="T55" fmla="*/ 2147483647 h 4115"/>
              <a:gd name="T56" fmla="*/ 2147483647 w 4035"/>
              <a:gd name="T57" fmla="*/ 2147483647 h 4115"/>
              <a:gd name="T58" fmla="*/ 2147483647 w 4035"/>
              <a:gd name="T59" fmla="*/ 2147483647 h 4115"/>
              <a:gd name="T60" fmla="*/ 2147483647 w 4035"/>
              <a:gd name="T61" fmla="*/ 2147483647 h 4115"/>
              <a:gd name="T62" fmla="*/ 2147483647 w 4035"/>
              <a:gd name="T63" fmla="*/ 2147483647 h 4115"/>
              <a:gd name="T64" fmla="*/ 2147483647 w 4035"/>
              <a:gd name="T65" fmla="*/ 2147483647 h 4115"/>
              <a:gd name="T66" fmla="*/ 2147483647 w 4035"/>
              <a:gd name="T67" fmla="*/ 2147483647 h 4115"/>
              <a:gd name="T68" fmla="*/ 2147483647 w 4035"/>
              <a:gd name="T69" fmla="*/ 2147483647 h 4115"/>
              <a:gd name="T70" fmla="*/ 2147483647 w 4035"/>
              <a:gd name="T71" fmla="*/ 2147483647 h 4115"/>
              <a:gd name="T72" fmla="*/ 2147483647 w 4035"/>
              <a:gd name="T73" fmla="*/ 2147483647 h 4115"/>
              <a:gd name="T74" fmla="*/ 2147483647 w 4035"/>
              <a:gd name="T75" fmla="*/ 2147483647 h 4115"/>
              <a:gd name="T76" fmla="*/ 0 w 4035"/>
              <a:gd name="T77" fmla="*/ 2147483647 h 4115"/>
              <a:gd name="T78" fmla="*/ 2147483647 w 4035"/>
              <a:gd name="T79" fmla="*/ 2147483647 h 4115"/>
              <a:gd name="T80" fmla="*/ 2147483647 w 4035"/>
              <a:gd name="T81" fmla="*/ 0 h 4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35"/>
              <a:gd name="T124" fmla="*/ 0 h 4115"/>
              <a:gd name="T125" fmla="*/ 4035 w 4035"/>
              <a:gd name="T126" fmla="*/ 4115 h 41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35" h="4115">
                <a:moveTo>
                  <a:pt x="1053" y="0"/>
                </a:moveTo>
                <a:lnTo>
                  <a:pt x="1955" y="84"/>
                </a:lnTo>
                <a:lnTo>
                  <a:pt x="1919" y="783"/>
                </a:lnTo>
                <a:lnTo>
                  <a:pt x="1985" y="841"/>
                </a:lnTo>
                <a:lnTo>
                  <a:pt x="2196" y="956"/>
                </a:lnTo>
                <a:lnTo>
                  <a:pt x="2541" y="1035"/>
                </a:lnTo>
                <a:lnTo>
                  <a:pt x="2579" y="1120"/>
                </a:lnTo>
                <a:lnTo>
                  <a:pt x="2721" y="1063"/>
                </a:lnTo>
                <a:lnTo>
                  <a:pt x="2893" y="1260"/>
                </a:lnTo>
                <a:lnTo>
                  <a:pt x="2959" y="1176"/>
                </a:lnTo>
                <a:lnTo>
                  <a:pt x="3129" y="1203"/>
                </a:lnTo>
                <a:lnTo>
                  <a:pt x="3165" y="1288"/>
                </a:lnTo>
                <a:lnTo>
                  <a:pt x="3274" y="1234"/>
                </a:lnTo>
                <a:lnTo>
                  <a:pt x="3373" y="1203"/>
                </a:lnTo>
                <a:lnTo>
                  <a:pt x="3514" y="1203"/>
                </a:lnTo>
                <a:lnTo>
                  <a:pt x="3722" y="1288"/>
                </a:lnTo>
                <a:lnTo>
                  <a:pt x="3829" y="1288"/>
                </a:lnTo>
                <a:lnTo>
                  <a:pt x="3829" y="1482"/>
                </a:lnTo>
                <a:lnTo>
                  <a:pt x="3896" y="1821"/>
                </a:lnTo>
                <a:lnTo>
                  <a:pt x="3969" y="1961"/>
                </a:lnTo>
                <a:lnTo>
                  <a:pt x="4035" y="2155"/>
                </a:lnTo>
                <a:lnTo>
                  <a:pt x="3932" y="2602"/>
                </a:lnTo>
                <a:lnTo>
                  <a:pt x="3758" y="2687"/>
                </a:lnTo>
                <a:lnTo>
                  <a:pt x="3618" y="2660"/>
                </a:lnTo>
                <a:lnTo>
                  <a:pt x="3547" y="2854"/>
                </a:lnTo>
                <a:lnTo>
                  <a:pt x="3274" y="2882"/>
                </a:lnTo>
                <a:lnTo>
                  <a:pt x="2857" y="3275"/>
                </a:lnTo>
                <a:lnTo>
                  <a:pt x="2822" y="3862"/>
                </a:lnTo>
                <a:lnTo>
                  <a:pt x="2923" y="4115"/>
                </a:lnTo>
                <a:lnTo>
                  <a:pt x="2267" y="3974"/>
                </a:lnTo>
                <a:lnTo>
                  <a:pt x="2128" y="3748"/>
                </a:lnTo>
                <a:lnTo>
                  <a:pt x="2128" y="3467"/>
                </a:lnTo>
                <a:lnTo>
                  <a:pt x="1535" y="2549"/>
                </a:lnTo>
                <a:lnTo>
                  <a:pt x="1116" y="2549"/>
                </a:lnTo>
                <a:lnTo>
                  <a:pt x="941" y="2854"/>
                </a:lnTo>
                <a:lnTo>
                  <a:pt x="556" y="2574"/>
                </a:lnTo>
                <a:lnTo>
                  <a:pt x="523" y="2214"/>
                </a:lnTo>
                <a:lnTo>
                  <a:pt x="246" y="2129"/>
                </a:lnTo>
                <a:lnTo>
                  <a:pt x="0" y="1762"/>
                </a:lnTo>
                <a:lnTo>
                  <a:pt x="978" y="1821"/>
                </a:lnTo>
                <a:lnTo>
                  <a:pt x="1053" y="0"/>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90" name="Freeform 59"/>
          <p:cNvSpPr>
            <a:spLocks noChangeAspect="1"/>
          </p:cNvSpPr>
          <p:nvPr/>
        </p:nvSpPr>
        <p:spPr bwMode="auto">
          <a:xfrm>
            <a:off x="4435475" y="1914525"/>
            <a:ext cx="862013" cy="1090613"/>
          </a:xfrm>
          <a:custGeom>
            <a:avLst/>
            <a:gdLst>
              <a:gd name="T0" fmla="*/ 2147483647 w 1809"/>
              <a:gd name="T1" fmla="*/ 2147483647 h 2151"/>
              <a:gd name="T2" fmla="*/ 2147483647 w 1809"/>
              <a:gd name="T3" fmla="*/ 2147483647 h 2151"/>
              <a:gd name="T4" fmla="*/ 2147483647 w 1809"/>
              <a:gd name="T5" fmla="*/ 2147483647 h 2151"/>
              <a:gd name="T6" fmla="*/ 2147483647 w 1809"/>
              <a:gd name="T7" fmla="*/ 2147483647 h 2151"/>
              <a:gd name="T8" fmla="*/ 2147483647 w 1809"/>
              <a:gd name="T9" fmla="*/ 2147483647 h 2151"/>
              <a:gd name="T10" fmla="*/ 2147483647 w 1809"/>
              <a:gd name="T11" fmla="*/ 2147483647 h 2151"/>
              <a:gd name="T12" fmla="*/ 2147483647 w 1809"/>
              <a:gd name="T13" fmla="*/ 2147483647 h 2151"/>
              <a:gd name="T14" fmla="*/ 2147483647 w 1809"/>
              <a:gd name="T15" fmla="*/ 2147483647 h 2151"/>
              <a:gd name="T16" fmla="*/ 2147483647 w 1809"/>
              <a:gd name="T17" fmla="*/ 2147483647 h 2151"/>
              <a:gd name="T18" fmla="*/ 2147483647 w 1809"/>
              <a:gd name="T19" fmla="*/ 2147483647 h 2151"/>
              <a:gd name="T20" fmla="*/ 2147483647 w 1809"/>
              <a:gd name="T21" fmla="*/ 2147483647 h 2151"/>
              <a:gd name="T22" fmla="*/ 2147483647 w 1809"/>
              <a:gd name="T23" fmla="*/ 2147483647 h 2151"/>
              <a:gd name="T24" fmla="*/ 2147483647 w 1809"/>
              <a:gd name="T25" fmla="*/ 2147483647 h 2151"/>
              <a:gd name="T26" fmla="*/ 2147483647 w 1809"/>
              <a:gd name="T27" fmla="*/ 2147483647 h 2151"/>
              <a:gd name="T28" fmla="*/ 2147483647 w 1809"/>
              <a:gd name="T29" fmla="*/ 2147483647 h 2151"/>
              <a:gd name="T30" fmla="*/ 2147483647 w 1809"/>
              <a:gd name="T31" fmla="*/ 2147483647 h 2151"/>
              <a:gd name="T32" fmla="*/ 2147483647 w 1809"/>
              <a:gd name="T33" fmla="*/ 2147483647 h 2151"/>
              <a:gd name="T34" fmla="*/ 2147483647 w 1809"/>
              <a:gd name="T35" fmla="*/ 2147483647 h 2151"/>
              <a:gd name="T36" fmla="*/ 2147483647 w 1809"/>
              <a:gd name="T37" fmla="*/ 2147483647 h 2151"/>
              <a:gd name="T38" fmla="*/ 0 w 1809"/>
              <a:gd name="T39" fmla="*/ 2147483647 h 2151"/>
              <a:gd name="T40" fmla="*/ 2147483647 w 1809"/>
              <a:gd name="T41" fmla="*/ 2147483647 h 2151"/>
              <a:gd name="T42" fmla="*/ 2147483647 w 1809"/>
              <a:gd name="T43" fmla="*/ 0 h 2151"/>
              <a:gd name="T44" fmla="*/ 2147483647 w 1809"/>
              <a:gd name="T45" fmla="*/ 2147483647 h 2151"/>
              <a:gd name="T46" fmla="*/ 2147483647 w 1809"/>
              <a:gd name="T47" fmla="*/ 2147483647 h 2151"/>
              <a:gd name="T48" fmla="*/ 2147483647 w 1809"/>
              <a:gd name="T49" fmla="*/ 2147483647 h 2151"/>
              <a:gd name="T50" fmla="*/ 2147483647 w 1809"/>
              <a:gd name="T51" fmla="*/ 2147483647 h 2151"/>
              <a:gd name="T52" fmla="*/ 2147483647 w 1809"/>
              <a:gd name="T53" fmla="*/ 2147483647 h 2151"/>
              <a:gd name="T54" fmla="*/ 2147483647 w 1809"/>
              <a:gd name="T55" fmla="*/ 2147483647 h 2151"/>
              <a:gd name="T56" fmla="*/ 2147483647 w 1809"/>
              <a:gd name="T57" fmla="*/ 2147483647 h 2151"/>
              <a:gd name="T58" fmla="*/ 2147483647 w 1809"/>
              <a:gd name="T59" fmla="*/ 2147483647 h 21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9"/>
              <a:gd name="T91" fmla="*/ 0 h 2151"/>
              <a:gd name="T92" fmla="*/ 1809 w 1809"/>
              <a:gd name="T93" fmla="*/ 2151 h 21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9" h="2151">
                <a:moveTo>
                  <a:pt x="1284" y="979"/>
                </a:moveTo>
                <a:lnTo>
                  <a:pt x="1284" y="1205"/>
                </a:lnTo>
                <a:lnTo>
                  <a:pt x="1145" y="1345"/>
                </a:lnTo>
                <a:lnTo>
                  <a:pt x="1218" y="1369"/>
                </a:lnTo>
                <a:lnTo>
                  <a:pt x="1181" y="1651"/>
                </a:lnTo>
                <a:lnTo>
                  <a:pt x="1392" y="1873"/>
                </a:lnTo>
                <a:lnTo>
                  <a:pt x="1563" y="1932"/>
                </a:lnTo>
                <a:lnTo>
                  <a:pt x="1600" y="2070"/>
                </a:lnTo>
                <a:lnTo>
                  <a:pt x="242" y="2151"/>
                </a:lnTo>
                <a:lnTo>
                  <a:pt x="242" y="1539"/>
                </a:lnTo>
                <a:lnTo>
                  <a:pt x="172" y="1484"/>
                </a:lnTo>
                <a:lnTo>
                  <a:pt x="208" y="1369"/>
                </a:lnTo>
                <a:lnTo>
                  <a:pt x="172" y="1284"/>
                </a:lnTo>
                <a:lnTo>
                  <a:pt x="172" y="979"/>
                </a:lnTo>
                <a:lnTo>
                  <a:pt x="142" y="865"/>
                </a:lnTo>
                <a:lnTo>
                  <a:pt x="142" y="786"/>
                </a:lnTo>
                <a:lnTo>
                  <a:pt x="142" y="698"/>
                </a:lnTo>
                <a:lnTo>
                  <a:pt x="71" y="446"/>
                </a:lnTo>
                <a:lnTo>
                  <a:pt x="71" y="337"/>
                </a:lnTo>
                <a:lnTo>
                  <a:pt x="0" y="196"/>
                </a:lnTo>
                <a:lnTo>
                  <a:pt x="523" y="138"/>
                </a:lnTo>
                <a:lnTo>
                  <a:pt x="622" y="0"/>
                </a:lnTo>
                <a:lnTo>
                  <a:pt x="695" y="225"/>
                </a:lnTo>
                <a:lnTo>
                  <a:pt x="1078" y="307"/>
                </a:lnTo>
                <a:lnTo>
                  <a:pt x="1218" y="478"/>
                </a:lnTo>
                <a:lnTo>
                  <a:pt x="1530" y="418"/>
                </a:lnTo>
                <a:lnTo>
                  <a:pt x="1600" y="478"/>
                </a:lnTo>
                <a:lnTo>
                  <a:pt x="1809" y="446"/>
                </a:lnTo>
                <a:lnTo>
                  <a:pt x="1319" y="952"/>
                </a:lnTo>
                <a:lnTo>
                  <a:pt x="1284" y="979"/>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91" name="Freeform 60"/>
          <p:cNvSpPr>
            <a:spLocks noChangeAspect="1"/>
          </p:cNvSpPr>
          <p:nvPr/>
        </p:nvSpPr>
        <p:spPr bwMode="auto">
          <a:xfrm>
            <a:off x="4535488" y="2963863"/>
            <a:ext cx="827087" cy="650875"/>
          </a:xfrm>
          <a:custGeom>
            <a:avLst/>
            <a:gdLst>
              <a:gd name="T0" fmla="*/ 2147483647 w 1739"/>
              <a:gd name="T1" fmla="*/ 2147483647 h 1286"/>
              <a:gd name="T2" fmla="*/ 2147483647 w 1739"/>
              <a:gd name="T3" fmla="*/ 2147483647 h 1286"/>
              <a:gd name="T4" fmla="*/ 2147483647 w 1739"/>
              <a:gd name="T5" fmla="*/ 2147483647 h 1286"/>
              <a:gd name="T6" fmla="*/ 2147483647 w 1739"/>
              <a:gd name="T7" fmla="*/ 2147483647 h 1286"/>
              <a:gd name="T8" fmla="*/ 2147483647 w 1739"/>
              <a:gd name="T9" fmla="*/ 2147483647 h 1286"/>
              <a:gd name="T10" fmla="*/ 2147483647 w 1739"/>
              <a:gd name="T11" fmla="*/ 2147483647 h 1286"/>
              <a:gd name="T12" fmla="*/ 2147483647 w 1739"/>
              <a:gd name="T13" fmla="*/ 2147483647 h 1286"/>
              <a:gd name="T14" fmla="*/ 2147483647 w 1739"/>
              <a:gd name="T15" fmla="*/ 2147483647 h 1286"/>
              <a:gd name="T16" fmla="*/ 2147483647 w 1739"/>
              <a:gd name="T17" fmla="*/ 2147483647 h 1286"/>
              <a:gd name="T18" fmla="*/ 2147483647 w 1739"/>
              <a:gd name="T19" fmla="*/ 2147483647 h 1286"/>
              <a:gd name="T20" fmla="*/ 2147483647 w 1739"/>
              <a:gd name="T21" fmla="*/ 2147483647 h 1286"/>
              <a:gd name="T22" fmla="*/ 2147483647 w 1739"/>
              <a:gd name="T23" fmla="*/ 2147483647 h 1286"/>
              <a:gd name="T24" fmla="*/ 2147483647 w 1739"/>
              <a:gd name="T25" fmla="*/ 2147483647 h 1286"/>
              <a:gd name="T26" fmla="*/ 2147483647 w 1739"/>
              <a:gd name="T27" fmla="*/ 2147483647 h 1286"/>
              <a:gd name="T28" fmla="*/ 2147483647 w 1739"/>
              <a:gd name="T29" fmla="*/ 2147483647 h 1286"/>
              <a:gd name="T30" fmla="*/ 2147483647 w 1739"/>
              <a:gd name="T31" fmla="*/ 2147483647 h 1286"/>
              <a:gd name="T32" fmla="*/ 2147483647 w 1739"/>
              <a:gd name="T33" fmla="*/ 2147483647 h 1286"/>
              <a:gd name="T34" fmla="*/ 0 w 1739"/>
              <a:gd name="T35" fmla="*/ 2147483647 h 1286"/>
              <a:gd name="T36" fmla="*/ 2147483647 w 1739"/>
              <a:gd name="T37" fmla="*/ 2147483647 h 1286"/>
              <a:gd name="T38" fmla="*/ 2147483647 w 1739"/>
              <a:gd name="T39" fmla="*/ 2147483647 h 1286"/>
              <a:gd name="T40" fmla="*/ 2147483647 w 1739"/>
              <a:gd name="T41" fmla="*/ 0 h 1286"/>
              <a:gd name="T42" fmla="*/ 2147483647 w 1739"/>
              <a:gd name="T43" fmla="*/ 2147483647 h 1286"/>
              <a:gd name="T44" fmla="*/ 2147483647 w 1739"/>
              <a:gd name="T45" fmla="*/ 2147483647 h 1286"/>
              <a:gd name="T46" fmla="*/ 2147483647 w 1739"/>
              <a:gd name="T47" fmla="*/ 2147483647 h 12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9"/>
              <a:gd name="T73" fmla="*/ 0 h 1286"/>
              <a:gd name="T74" fmla="*/ 1739 w 1739"/>
              <a:gd name="T75" fmla="*/ 1286 h 12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9" h="1286">
                <a:moveTo>
                  <a:pt x="1530" y="308"/>
                </a:moveTo>
                <a:lnTo>
                  <a:pt x="1601" y="308"/>
                </a:lnTo>
                <a:lnTo>
                  <a:pt x="1633" y="394"/>
                </a:lnTo>
                <a:lnTo>
                  <a:pt x="1669" y="503"/>
                </a:lnTo>
                <a:lnTo>
                  <a:pt x="1739" y="560"/>
                </a:lnTo>
                <a:lnTo>
                  <a:pt x="1633" y="811"/>
                </a:lnTo>
                <a:lnTo>
                  <a:pt x="1530" y="893"/>
                </a:lnTo>
                <a:lnTo>
                  <a:pt x="1566" y="978"/>
                </a:lnTo>
                <a:lnTo>
                  <a:pt x="1461" y="1119"/>
                </a:lnTo>
                <a:lnTo>
                  <a:pt x="1428" y="1260"/>
                </a:lnTo>
                <a:lnTo>
                  <a:pt x="1355" y="1199"/>
                </a:lnTo>
                <a:lnTo>
                  <a:pt x="315" y="1286"/>
                </a:lnTo>
                <a:lnTo>
                  <a:pt x="315" y="1199"/>
                </a:lnTo>
                <a:lnTo>
                  <a:pt x="278" y="1032"/>
                </a:lnTo>
                <a:lnTo>
                  <a:pt x="278" y="893"/>
                </a:lnTo>
                <a:lnTo>
                  <a:pt x="170" y="702"/>
                </a:lnTo>
                <a:lnTo>
                  <a:pt x="108" y="448"/>
                </a:lnTo>
                <a:lnTo>
                  <a:pt x="0" y="308"/>
                </a:lnTo>
                <a:lnTo>
                  <a:pt x="70" y="223"/>
                </a:lnTo>
                <a:lnTo>
                  <a:pt x="34" y="81"/>
                </a:lnTo>
                <a:lnTo>
                  <a:pt x="1392" y="0"/>
                </a:lnTo>
                <a:lnTo>
                  <a:pt x="1494" y="81"/>
                </a:lnTo>
                <a:lnTo>
                  <a:pt x="1461" y="169"/>
                </a:lnTo>
                <a:lnTo>
                  <a:pt x="1530" y="308"/>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92" name="Freeform 61"/>
          <p:cNvSpPr>
            <a:spLocks noChangeAspect="1"/>
          </p:cNvSpPr>
          <p:nvPr/>
        </p:nvSpPr>
        <p:spPr bwMode="auto">
          <a:xfrm>
            <a:off x="4686300" y="3570288"/>
            <a:ext cx="925513" cy="765175"/>
          </a:xfrm>
          <a:custGeom>
            <a:avLst/>
            <a:gdLst>
              <a:gd name="T0" fmla="*/ 2147483647 w 1947"/>
              <a:gd name="T1" fmla="*/ 2147483647 h 1508"/>
              <a:gd name="T2" fmla="*/ 2147483647 w 1947"/>
              <a:gd name="T3" fmla="*/ 2147483647 h 1508"/>
              <a:gd name="T4" fmla="*/ 2147483647 w 1947"/>
              <a:gd name="T5" fmla="*/ 2147483647 h 1508"/>
              <a:gd name="T6" fmla="*/ 2147483647 w 1947"/>
              <a:gd name="T7" fmla="*/ 2147483647 h 1508"/>
              <a:gd name="T8" fmla="*/ 2147483647 w 1947"/>
              <a:gd name="T9" fmla="*/ 2147483647 h 1508"/>
              <a:gd name="T10" fmla="*/ 2147483647 w 1947"/>
              <a:gd name="T11" fmla="*/ 2147483647 h 1508"/>
              <a:gd name="T12" fmla="*/ 0 w 1947"/>
              <a:gd name="T13" fmla="*/ 2147483647 h 1508"/>
              <a:gd name="T14" fmla="*/ 2147483647 w 1947"/>
              <a:gd name="T15" fmla="*/ 0 h 1508"/>
              <a:gd name="T16" fmla="*/ 2147483647 w 1947"/>
              <a:gd name="T17" fmla="*/ 2147483647 h 1508"/>
              <a:gd name="T18" fmla="*/ 2147483647 w 1947"/>
              <a:gd name="T19" fmla="*/ 2147483647 h 1508"/>
              <a:gd name="T20" fmla="*/ 2147483647 w 1947"/>
              <a:gd name="T21" fmla="*/ 2147483647 h 1508"/>
              <a:gd name="T22" fmla="*/ 2147483647 w 1947"/>
              <a:gd name="T23" fmla="*/ 2147483647 h 1508"/>
              <a:gd name="T24" fmla="*/ 2147483647 w 1947"/>
              <a:gd name="T25" fmla="*/ 2147483647 h 1508"/>
              <a:gd name="T26" fmla="*/ 2147483647 w 1947"/>
              <a:gd name="T27" fmla="*/ 2147483647 h 1508"/>
              <a:gd name="T28" fmla="*/ 2147483647 w 1947"/>
              <a:gd name="T29" fmla="*/ 2147483647 h 1508"/>
              <a:gd name="T30" fmla="*/ 2147483647 w 1947"/>
              <a:gd name="T31" fmla="*/ 2147483647 h 1508"/>
              <a:gd name="T32" fmla="*/ 2147483647 w 1947"/>
              <a:gd name="T33" fmla="*/ 2147483647 h 1508"/>
              <a:gd name="T34" fmla="*/ 2147483647 w 1947"/>
              <a:gd name="T35" fmla="*/ 2147483647 h 1508"/>
              <a:gd name="T36" fmla="*/ 2147483647 w 1947"/>
              <a:gd name="T37" fmla="*/ 2147483647 h 1508"/>
              <a:gd name="T38" fmla="*/ 2147483647 w 1947"/>
              <a:gd name="T39" fmla="*/ 2147483647 h 1508"/>
              <a:gd name="T40" fmla="*/ 2147483647 w 1947"/>
              <a:gd name="T41" fmla="*/ 2147483647 h 1508"/>
              <a:gd name="T42" fmla="*/ 2147483647 w 1947"/>
              <a:gd name="T43" fmla="*/ 2147483647 h 1508"/>
              <a:gd name="T44" fmla="*/ 2147483647 w 1947"/>
              <a:gd name="T45" fmla="*/ 2147483647 h 1508"/>
              <a:gd name="T46" fmla="*/ 2147483647 w 1947"/>
              <a:gd name="T47" fmla="*/ 2147483647 h 1508"/>
              <a:gd name="T48" fmla="*/ 2147483647 w 1947"/>
              <a:gd name="T49" fmla="*/ 2147483647 h 1508"/>
              <a:gd name="T50" fmla="*/ 2147483647 w 1947"/>
              <a:gd name="T51" fmla="*/ 2147483647 h 15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7"/>
              <a:gd name="T79" fmla="*/ 0 h 1508"/>
              <a:gd name="T80" fmla="*/ 1947 w 1947"/>
              <a:gd name="T81" fmla="*/ 1508 h 15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7" h="1508">
                <a:moveTo>
                  <a:pt x="1563" y="1340"/>
                </a:moveTo>
                <a:lnTo>
                  <a:pt x="379" y="1454"/>
                </a:lnTo>
                <a:lnTo>
                  <a:pt x="344" y="1202"/>
                </a:lnTo>
                <a:lnTo>
                  <a:pt x="344" y="506"/>
                </a:lnTo>
                <a:lnTo>
                  <a:pt x="172" y="366"/>
                </a:lnTo>
                <a:lnTo>
                  <a:pt x="240" y="281"/>
                </a:lnTo>
                <a:lnTo>
                  <a:pt x="0" y="87"/>
                </a:lnTo>
                <a:lnTo>
                  <a:pt x="1040" y="0"/>
                </a:lnTo>
                <a:lnTo>
                  <a:pt x="1113" y="61"/>
                </a:lnTo>
                <a:lnTo>
                  <a:pt x="1146" y="226"/>
                </a:lnTo>
                <a:lnTo>
                  <a:pt x="1354" y="506"/>
                </a:lnTo>
                <a:lnTo>
                  <a:pt x="1462" y="506"/>
                </a:lnTo>
                <a:lnTo>
                  <a:pt x="1528" y="534"/>
                </a:lnTo>
                <a:lnTo>
                  <a:pt x="1491" y="674"/>
                </a:lnTo>
                <a:lnTo>
                  <a:pt x="1636" y="841"/>
                </a:lnTo>
                <a:lnTo>
                  <a:pt x="1774" y="898"/>
                </a:lnTo>
                <a:lnTo>
                  <a:pt x="1737" y="1035"/>
                </a:lnTo>
                <a:lnTo>
                  <a:pt x="1774" y="1117"/>
                </a:lnTo>
                <a:lnTo>
                  <a:pt x="1876" y="1117"/>
                </a:lnTo>
                <a:lnTo>
                  <a:pt x="1913" y="1061"/>
                </a:lnTo>
                <a:lnTo>
                  <a:pt x="1947" y="1202"/>
                </a:lnTo>
                <a:lnTo>
                  <a:pt x="1876" y="1315"/>
                </a:lnTo>
                <a:lnTo>
                  <a:pt x="1737" y="1508"/>
                </a:lnTo>
                <a:lnTo>
                  <a:pt x="1563" y="1481"/>
                </a:lnTo>
                <a:lnTo>
                  <a:pt x="1636" y="1424"/>
                </a:lnTo>
                <a:lnTo>
                  <a:pt x="1563" y="1340"/>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93" name="Freeform 62"/>
          <p:cNvSpPr>
            <a:spLocks noChangeAspect="1"/>
          </p:cNvSpPr>
          <p:nvPr/>
        </p:nvSpPr>
        <p:spPr bwMode="auto">
          <a:xfrm>
            <a:off x="4867275" y="4249738"/>
            <a:ext cx="646113" cy="750887"/>
          </a:xfrm>
          <a:custGeom>
            <a:avLst/>
            <a:gdLst>
              <a:gd name="T0" fmla="*/ 2147483647 w 1358"/>
              <a:gd name="T1" fmla="*/ 2147483647 h 1482"/>
              <a:gd name="T2" fmla="*/ 2147483647 w 1358"/>
              <a:gd name="T3" fmla="*/ 2147483647 h 1482"/>
              <a:gd name="T4" fmla="*/ 2147483647 w 1358"/>
              <a:gd name="T5" fmla="*/ 2147483647 h 1482"/>
              <a:gd name="T6" fmla="*/ 2147483647 w 1358"/>
              <a:gd name="T7" fmla="*/ 2147483647 h 1482"/>
              <a:gd name="T8" fmla="*/ 2147483647 w 1358"/>
              <a:gd name="T9" fmla="*/ 2147483647 h 1482"/>
              <a:gd name="T10" fmla="*/ 2147483647 w 1358"/>
              <a:gd name="T11" fmla="*/ 2147483647 h 1482"/>
              <a:gd name="T12" fmla="*/ 2147483647 w 1358"/>
              <a:gd name="T13" fmla="*/ 2147483647 h 1482"/>
              <a:gd name="T14" fmla="*/ 2147483647 w 1358"/>
              <a:gd name="T15" fmla="*/ 2147483647 h 1482"/>
              <a:gd name="T16" fmla="*/ 2147483647 w 1358"/>
              <a:gd name="T17" fmla="*/ 2147483647 h 1482"/>
              <a:gd name="T18" fmla="*/ 2147483647 w 1358"/>
              <a:gd name="T19" fmla="*/ 2147483647 h 1482"/>
              <a:gd name="T20" fmla="*/ 2147483647 w 1358"/>
              <a:gd name="T21" fmla="*/ 2147483647 h 1482"/>
              <a:gd name="T22" fmla="*/ 2147483647 w 1358"/>
              <a:gd name="T23" fmla="*/ 2147483647 h 1482"/>
              <a:gd name="T24" fmla="*/ 2147483647 w 1358"/>
              <a:gd name="T25" fmla="*/ 2147483647 h 1482"/>
              <a:gd name="T26" fmla="*/ 2147483647 w 1358"/>
              <a:gd name="T27" fmla="*/ 2147483647 h 1482"/>
              <a:gd name="T28" fmla="*/ 2147483647 w 1358"/>
              <a:gd name="T29" fmla="*/ 2147483647 h 1482"/>
              <a:gd name="T30" fmla="*/ 0 w 1358"/>
              <a:gd name="T31" fmla="*/ 2147483647 h 1482"/>
              <a:gd name="T32" fmla="*/ 2147483647 w 1358"/>
              <a:gd name="T33" fmla="*/ 0 h 1482"/>
              <a:gd name="T34" fmla="*/ 2147483647 w 1358"/>
              <a:gd name="T35" fmla="*/ 2147483647 h 1482"/>
              <a:gd name="T36" fmla="*/ 2147483647 w 1358"/>
              <a:gd name="T37" fmla="*/ 2147483647 h 14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8"/>
              <a:gd name="T58" fmla="*/ 0 h 1482"/>
              <a:gd name="T59" fmla="*/ 1358 w 1358"/>
              <a:gd name="T60" fmla="*/ 1482 h 14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8" h="1482">
                <a:moveTo>
                  <a:pt x="1184" y="141"/>
                </a:moveTo>
                <a:lnTo>
                  <a:pt x="1358" y="168"/>
                </a:lnTo>
                <a:lnTo>
                  <a:pt x="1292" y="448"/>
                </a:lnTo>
                <a:lnTo>
                  <a:pt x="1292" y="589"/>
                </a:lnTo>
                <a:lnTo>
                  <a:pt x="1184" y="728"/>
                </a:lnTo>
                <a:lnTo>
                  <a:pt x="1083" y="956"/>
                </a:lnTo>
                <a:lnTo>
                  <a:pt x="1013" y="1120"/>
                </a:lnTo>
                <a:lnTo>
                  <a:pt x="1045" y="1316"/>
                </a:lnTo>
                <a:lnTo>
                  <a:pt x="1013" y="1428"/>
                </a:lnTo>
                <a:lnTo>
                  <a:pt x="176" y="1482"/>
                </a:lnTo>
                <a:lnTo>
                  <a:pt x="176" y="1288"/>
                </a:lnTo>
                <a:lnTo>
                  <a:pt x="69" y="1288"/>
                </a:lnTo>
                <a:lnTo>
                  <a:pt x="34" y="1234"/>
                </a:lnTo>
                <a:lnTo>
                  <a:pt x="69" y="869"/>
                </a:lnTo>
                <a:lnTo>
                  <a:pt x="34" y="422"/>
                </a:lnTo>
                <a:lnTo>
                  <a:pt x="0" y="114"/>
                </a:lnTo>
                <a:lnTo>
                  <a:pt x="1184" y="0"/>
                </a:lnTo>
                <a:lnTo>
                  <a:pt x="1257" y="84"/>
                </a:lnTo>
                <a:lnTo>
                  <a:pt x="1184" y="141"/>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94" name="Freeform 63"/>
          <p:cNvSpPr>
            <a:spLocks noChangeAspect="1"/>
          </p:cNvSpPr>
          <p:nvPr/>
        </p:nvSpPr>
        <p:spPr bwMode="auto">
          <a:xfrm>
            <a:off x="4949825" y="4972050"/>
            <a:ext cx="762000" cy="657225"/>
          </a:xfrm>
          <a:custGeom>
            <a:avLst/>
            <a:gdLst>
              <a:gd name="T0" fmla="*/ 2147483647 w 1601"/>
              <a:gd name="T1" fmla="*/ 0 h 1288"/>
              <a:gd name="T2" fmla="*/ 2147483647 w 1601"/>
              <a:gd name="T3" fmla="*/ 2147483647 h 1288"/>
              <a:gd name="T4" fmla="*/ 2147483647 w 1601"/>
              <a:gd name="T5" fmla="*/ 2147483647 h 1288"/>
              <a:gd name="T6" fmla="*/ 2147483647 w 1601"/>
              <a:gd name="T7" fmla="*/ 2147483647 h 1288"/>
              <a:gd name="T8" fmla="*/ 2147483647 w 1601"/>
              <a:gd name="T9" fmla="*/ 2147483647 h 1288"/>
              <a:gd name="T10" fmla="*/ 2147483647 w 1601"/>
              <a:gd name="T11" fmla="*/ 2147483647 h 1288"/>
              <a:gd name="T12" fmla="*/ 2147483647 w 1601"/>
              <a:gd name="T13" fmla="*/ 2147483647 h 1288"/>
              <a:gd name="T14" fmla="*/ 2147483647 w 1601"/>
              <a:gd name="T15" fmla="*/ 2147483647 h 1288"/>
              <a:gd name="T16" fmla="*/ 2147483647 w 1601"/>
              <a:gd name="T17" fmla="*/ 2147483647 h 1288"/>
              <a:gd name="T18" fmla="*/ 2147483647 w 1601"/>
              <a:gd name="T19" fmla="*/ 2147483647 h 1288"/>
              <a:gd name="T20" fmla="*/ 2147483647 w 1601"/>
              <a:gd name="T21" fmla="*/ 2147483647 h 1288"/>
              <a:gd name="T22" fmla="*/ 2147483647 w 1601"/>
              <a:gd name="T23" fmla="*/ 2147483647 h 1288"/>
              <a:gd name="T24" fmla="*/ 2147483647 w 1601"/>
              <a:gd name="T25" fmla="*/ 2147483647 h 1288"/>
              <a:gd name="T26" fmla="*/ 2147483647 w 1601"/>
              <a:gd name="T27" fmla="*/ 2147483647 h 1288"/>
              <a:gd name="T28" fmla="*/ 2147483647 w 1601"/>
              <a:gd name="T29" fmla="*/ 2147483647 h 1288"/>
              <a:gd name="T30" fmla="*/ 2147483647 w 1601"/>
              <a:gd name="T31" fmla="*/ 2147483647 h 1288"/>
              <a:gd name="T32" fmla="*/ 2147483647 w 1601"/>
              <a:gd name="T33" fmla="*/ 2147483647 h 1288"/>
              <a:gd name="T34" fmla="*/ 2147483647 w 1601"/>
              <a:gd name="T35" fmla="*/ 2147483647 h 1288"/>
              <a:gd name="T36" fmla="*/ 2147483647 w 1601"/>
              <a:gd name="T37" fmla="*/ 2147483647 h 1288"/>
              <a:gd name="T38" fmla="*/ 2147483647 w 1601"/>
              <a:gd name="T39" fmla="*/ 2147483647 h 1288"/>
              <a:gd name="T40" fmla="*/ 2147483647 w 1601"/>
              <a:gd name="T41" fmla="*/ 2147483647 h 1288"/>
              <a:gd name="T42" fmla="*/ 2147483647 w 1601"/>
              <a:gd name="T43" fmla="*/ 2147483647 h 1288"/>
              <a:gd name="T44" fmla="*/ 2147483647 w 1601"/>
              <a:gd name="T45" fmla="*/ 2147483647 h 1288"/>
              <a:gd name="T46" fmla="*/ 2147483647 w 1601"/>
              <a:gd name="T47" fmla="*/ 2147483647 h 1288"/>
              <a:gd name="T48" fmla="*/ 0 w 1601"/>
              <a:gd name="T49" fmla="*/ 2147483647 h 1288"/>
              <a:gd name="T50" fmla="*/ 2147483647 w 1601"/>
              <a:gd name="T51" fmla="*/ 0 h 1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01"/>
              <a:gd name="T79" fmla="*/ 0 h 1288"/>
              <a:gd name="T80" fmla="*/ 1601 w 1601"/>
              <a:gd name="T81" fmla="*/ 1288 h 1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01" h="1288">
                <a:moveTo>
                  <a:pt x="837" y="0"/>
                </a:moveTo>
                <a:lnTo>
                  <a:pt x="936" y="226"/>
                </a:lnTo>
                <a:lnTo>
                  <a:pt x="799" y="475"/>
                </a:lnTo>
                <a:lnTo>
                  <a:pt x="763" y="672"/>
                </a:lnTo>
                <a:lnTo>
                  <a:pt x="1358" y="646"/>
                </a:lnTo>
                <a:lnTo>
                  <a:pt x="1358" y="755"/>
                </a:lnTo>
                <a:lnTo>
                  <a:pt x="1462" y="866"/>
                </a:lnTo>
                <a:lnTo>
                  <a:pt x="1255" y="895"/>
                </a:lnTo>
                <a:lnTo>
                  <a:pt x="1219" y="926"/>
                </a:lnTo>
                <a:lnTo>
                  <a:pt x="1427" y="1066"/>
                </a:lnTo>
                <a:lnTo>
                  <a:pt x="1601" y="1288"/>
                </a:lnTo>
                <a:lnTo>
                  <a:pt x="1392" y="1174"/>
                </a:lnTo>
                <a:lnTo>
                  <a:pt x="1358" y="1288"/>
                </a:lnTo>
                <a:lnTo>
                  <a:pt x="1008" y="1288"/>
                </a:lnTo>
                <a:lnTo>
                  <a:pt x="1008" y="1232"/>
                </a:lnTo>
                <a:lnTo>
                  <a:pt x="973" y="1146"/>
                </a:lnTo>
                <a:lnTo>
                  <a:pt x="869" y="1174"/>
                </a:lnTo>
                <a:lnTo>
                  <a:pt x="763" y="1093"/>
                </a:lnTo>
                <a:lnTo>
                  <a:pt x="660" y="1121"/>
                </a:lnTo>
                <a:lnTo>
                  <a:pt x="660" y="1206"/>
                </a:lnTo>
                <a:lnTo>
                  <a:pt x="103" y="1174"/>
                </a:lnTo>
                <a:lnTo>
                  <a:pt x="206" y="727"/>
                </a:lnTo>
                <a:lnTo>
                  <a:pt x="140" y="533"/>
                </a:lnTo>
                <a:lnTo>
                  <a:pt x="67" y="393"/>
                </a:lnTo>
                <a:lnTo>
                  <a:pt x="0" y="54"/>
                </a:lnTo>
                <a:lnTo>
                  <a:pt x="837" y="0"/>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95" name="Freeform 64"/>
          <p:cNvSpPr>
            <a:spLocks noChangeAspect="1"/>
          </p:cNvSpPr>
          <p:nvPr/>
        </p:nvSpPr>
        <p:spPr bwMode="auto">
          <a:xfrm>
            <a:off x="4981575" y="2368550"/>
            <a:ext cx="738188" cy="792163"/>
          </a:xfrm>
          <a:custGeom>
            <a:avLst/>
            <a:gdLst>
              <a:gd name="T0" fmla="*/ 2147483647 w 1547"/>
              <a:gd name="T1" fmla="*/ 2147483647 h 1568"/>
              <a:gd name="T2" fmla="*/ 2147483647 w 1547"/>
              <a:gd name="T3" fmla="*/ 0 h 1568"/>
              <a:gd name="T4" fmla="*/ 2147483647 w 1547"/>
              <a:gd name="T5" fmla="*/ 2147483647 h 1568"/>
              <a:gd name="T6" fmla="*/ 2147483647 w 1547"/>
              <a:gd name="T7" fmla="*/ 2147483647 h 1568"/>
              <a:gd name="T8" fmla="*/ 2147483647 w 1547"/>
              <a:gd name="T9" fmla="*/ 2147483647 h 1568"/>
              <a:gd name="T10" fmla="*/ 2147483647 w 1547"/>
              <a:gd name="T11" fmla="*/ 2147483647 h 1568"/>
              <a:gd name="T12" fmla="*/ 2147483647 w 1547"/>
              <a:gd name="T13" fmla="*/ 2147483647 h 1568"/>
              <a:gd name="T14" fmla="*/ 2147483647 w 1547"/>
              <a:gd name="T15" fmla="*/ 2147483647 h 1568"/>
              <a:gd name="T16" fmla="*/ 2147483647 w 1547"/>
              <a:gd name="T17" fmla="*/ 2147483647 h 1568"/>
              <a:gd name="T18" fmla="*/ 2147483647 w 1547"/>
              <a:gd name="T19" fmla="*/ 2147483647 h 1568"/>
              <a:gd name="T20" fmla="*/ 2147483647 w 1547"/>
              <a:gd name="T21" fmla="*/ 2147483647 h 1568"/>
              <a:gd name="T22" fmla="*/ 2147483647 w 1547"/>
              <a:gd name="T23" fmla="*/ 2147483647 h 1568"/>
              <a:gd name="T24" fmla="*/ 2147483647 w 1547"/>
              <a:gd name="T25" fmla="*/ 2147483647 h 1568"/>
              <a:gd name="T26" fmla="*/ 2147483647 w 1547"/>
              <a:gd name="T27" fmla="*/ 2147483647 h 1568"/>
              <a:gd name="T28" fmla="*/ 2147483647 w 1547"/>
              <a:gd name="T29" fmla="*/ 2147483647 h 1568"/>
              <a:gd name="T30" fmla="*/ 2147483647 w 1547"/>
              <a:gd name="T31" fmla="*/ 2147483647 h 1568"/>
              <a:gd name="T32" fmla="*/ 2147483647 w 1547"/>
              <a:gd name="T33" fmla="*/ 2147483647 h 1568"/>
              <a:gd name="T34" fmla="*/ 2147483647 w 1547"/>
              <a:gd name="T35" fmla="*/ 2147483647 h 1568"/>
              <a:gd name="T36" fmla="*/ 2147483647 w 1547"/>
              <a:gd name="T37" fmla="*/ 2147483647 h 1568"/>
              <a:gd name="T38" fmla="*/ 2147483647 w 1547"/>
              <a:gd name="T39" fmla="*/ 2147483647 h 1568"/>
              <a:gd name="T40" fmla="*/ 2147483647 w 1547"/>
              <a:gd name="T41" fmla="*/ 2147483647 h 1568"/>
              <a:gd name="T42" fmla="*/ 2147483647 w 1547"/>
              <a:gd name="T43" fmla="*/ 2147483647 h 1568"/>
              <a:gd name="T44" fmla="*/ 2147483647 w 1547"/>
              <a:gd name="T45" fmla="*/ 2147483647 h 1568"/>
              <a:gd name="T46" fmla="*/ 0 w 1547"/>
              <a:gd name="T47" fmla="*/ 2147483647 h 1568"/>
              <a:gd name="T48" fmla="*/ 2147483647 w 1547"/>
              <a:gd name="T49" fmla="*/ 2147483647 h 1568"/>
              <a:gd name="T50" fmla="*/ 2147483647 w 1547"/>
              <a:gd name="T51" fmla="*/ 2147483647 h 1568"/>
              <a:gd name="T52" fmla="*/ 2147483647 w 1547"/>
              <a:gd name="T53" fmla="*/ 2147483647 h 1568"/>
              <a:gd name="T54" fmla="*/ 2147483647 w 1547"/>
              <a:gd name="T55" fmla="*/ 2147483647 h 15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7"/>
              <a:gd name="T85" fmla="*/ 0 h 1568"/>
              <a:gd name="T86" fmla="*/ 1547 w 1547"/>
              <a:gd name="T87" fmla="*/ 1568 h 15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7" h="1568">
                <a:moveTo>
                  <a:pt x="296" y="115"/>
                </a:moveTo>
                <a:lnTo>
                  <a:pt x="571" y="0"/>
                </a:lnTo>
                <a:lnTo>
                  <a:pt x="537" y="141"/>
                </a:lnTo>
                <a:lnTo>
                  <a:pt x="629" y="137"/>
                </a:lnTo>
                <a:lnTo>
                  <a:pt x="941" y="248"/>
                </a:lnTo>
                <a:lnTo>
                  <a:pt x="1188" y="309"/>
                </a:lnTo>
                <a:lnTo>
                  <a:pt x="1291" y="362"/>
                </a:lnTo>
                <a:lnTo>
                  <a:pt x="1291" y="473"/>
                </a:lnTo>
                <a:lnTo>
                  <a:pt x="1395" y="555"/>
                </a:lnTo>
                <a:lnTo>
                  <a:pt x="1375" y="813"/>
                </a:lnTo>
                <a:lnTo>
                  <a:pt x="1547" y="613"/>
                </a:lnTo>
                <a:lnTo>
                  <a:pt x="1410" y="1062"/>
                </a:lnTo>
                <a:lnTo>
                  <a:pt x="1462" y="1454"/>
                </a:lnTo>
                <a:lnTo>
                  <a:pt x="696" y="1568"/>
                </a:lnTo>
                <a:lnTo>
                  <a:pt x="664" y="1482"/>
                </a:lnTo>
                <a:lnTo>
                  <a:pt x="593" y="1482"/>
                </a:lnTo>
                <a:lnTo>
                  <a:pt x="524" y="1343"/>
                </a:lnTo>
                <a:lnTo>
                  <a:pt x="557" y="1255"/>
                </a:lnTo>
                <a:lnTo>
                  <a:pt x="455" y="1174"/>
                </a:lnTo>
                <a:lnTo>
                  <a:pt x="418" y="1036"/>
                </a:lnTo>
                <a:lnTo>
                  <a:pt x="247" y="977"/>
                </a:lnTo>
                <a:lnTo>
                  <a:pt x="36" y="755"/>
                </a:lnTo>
                <a:lnTo>
                  <a:pt x="73" y="473"/>
                </a:lnTo>
                <a:lnTo>
                  <a:pt x="0" y="449"/>
                </a:lnTo>
                <a:lnTo>
                  <a:pt x="139" y="309"/>
                </a:lnTo>
                <a:lnTo>
                  <a:pt x="139" y="83"/>
                </a:lnTo>
                <a:lnTo>
                  <a:pt x="174" y="56"/>
                </a:lnTo>
                <a:lnTo>
                  <a:pt x="296" y="115"/>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96" name="Freeform 65"/>
          <p:cNvSpPr>
            <a:spLocks noChangeAspect="1"/>
          </p:cNvSpPr>
          <p:nvPr/>
        </p:nvSpPr>
        <p:spPr bwMode="auto">
          <a:xfrm>
            <a:off x="5216525" y="3105150"/>
            <a:ext cx="596900" cy="1031875"/>
          </a:xfrm>
          <a:custGeom>
            <a:avLst/>
            <a:gdLst>
              <a:gd name="T0" fmla="*/ 0 w 1253"/>
              <a:gd name="T1" fmla="*/ 2147483647 h 2036"/>
              <a:gd name="T2" fmla="*/ 2147483647 w 1253"/>
              <a:gd name="T3" fmla="*/ 2147483647 h 2036"/>
              <a:gd name="T4" fmla="*/ 2147483647 w 1253"/>
              <a:gd name="T5" fmla="*/ 2147483647 h 2036"/>
              <a:gd name="T6" fmla="*/ 2147483647 w 1253"/>
              <a:gd name="T7" fmla="*/ 2147483647 h 2036"/>
              <a:gd name="T8" fmla="*/ 2147483647 w 1253"/>
              <a:gd name="T9" fmla="*/ 2147483647 h 2036"/>
              <a:gd name="T10" fmla="*/ 2147483647 w 1253"/>
              <a:gd name="T11" fmla="*/ 2147483647 h 2036"/>
              <a:gd name="T12" fmla="*/ 2147483647 w 1253"/>
              <a:gd name="T13" fmla="*/ 2147483647 h 2036"/>
              <a:gd name="T14" fmla="*/ 2147483647 w 1253"/>
              <a:gd name="T15" fmla="*/ 2147483647 h 2036"/>
              <a:gd name="T16" fmla="*/ 2147483647 w 1253"/>
              <a:gd name="T17" fmla="*/ 0 h 2036"/>
              <a:gd name="T18" fmla="*/ 2147483647 w 1253"/>
              <a:gd name="T19" fmla="*/ 2147483647 h 2036"/>
              <a:gd name="T20" fmla="*/ 2147483647 w 1253"/>
              <a:gd name="T21" fmla="*/ 2147483647 h 2036"/>
              <a:gd name="T22" fmla="*/ 2147483647 w 1253"/>
              <a:gd name="T23" fmla="*/ 2147483647 h 2036"/>
              <a:gd name="T24" fmla="*/ 2147483647 w 1253"/>
              <a:gd name="T25" fmla="*/ 2147483647 h 2036"/>
              <a:gd name="T26" fmla="*/ 2147483647 w 1253"/>
              <a:gd name="T27" fmla="*/ 2147483647 h 2036"/>
              <a:gd name="T28" fmla="*/ 2147483647 w 1253"/>
              <a:gd name="T29" fmla="*/ 2147483647 h 2036"/>
              <a:gd name="T30" fmla="*/ 2147483647 w 1253"/>
              <a:gd name="T31" fmla="*/ 2147483647 h 2036"/>
              <a:gd name="T32" fmla="*/ 2147483647 w 1253"/>
              <a:gd name="T33" fmla="*/ 2147483647 h 2036"/>
              <a:gd name="T34" fmla="*/ 2147483647 w 1253"/>
              <a:gd name="T35" fmla="*/ 2147483647 h 2036"/>
              <a:gd name="T36" fmla="*/ 2147483647 w 1253"/>
              <a:gd name="T37" fmla="*/ 2147483647 h 2036"/>
              <a:gd name="T38" fmla="*/ 2147483647 w 1253"/>
              <a:gd name="T39" fmla="*/ 2147483647 h 2036"/>
              <a:gd name="T40" fmla="*/ 2147483647 w 1253"/>
              <a:gd name="T41" fmla="*/ 2147483647 h 2036"/>
              <a:gd name="T42" fmla="*/ 2147483647 w 1253"/>
              <a:gd name="T43" fmla="*/ 2147483647 h 2036"/>
              <a:gd name="T44" fmla="*/ 2147483647 w 1253"/>
              <a:gd name="T45" fmla="*/ 2147483647 h 2036"/>
              <a:gd name="T46" fmla="*/ 2147483647 w 1253"/>
              <a:gd name="T47" fmla="*/ 2147483647 h 2036"/>
              <a:gd name="T48" fmla="*/ 2147483647 w 1253"/>
              <a:gd name="T49" fmla="*/ 2147483647 h 2036"/>
              <a:gd name="T50" fmla="*/ 2147483647 w 1253"/>
              <a:gd name="T51" fmla="*/ 2147483647 h 2036"/>
              <a:gd name="T52" fmla="*/ 2147483647 w 1253"/>
              <a:gd name="T53" fmla="*/ 2147483647 h 2036"/>
              <a:gd name="T54" fmla="*/ 2147483647 w 1253"/>
              <a:gd name="T55" fmla="*/ 2147483647 h 2036"/>
              <a:gd name="T56" fmla="*/ 0 w 1253"/>
              <a:gd name="T57" fmla="*/ 2147483647 h 20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3"/>
              <a:gd name="T88" fmla="*/ 0 h 2036"/>
              <a:gd name="T89" fmla="*/ 1253 w 1253"/>
              <a:gd name="T90" fmla="*/ 2036 h 20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3" h="2036">
                <a:moveTo>
                  <a:pt x="0" y="980"/>
                </a:moveTo>
                <a:lnTo>
                  <a:pt x="33" y="839"/>
                </a:lnTo>
                <a:lnTo>
                  <a:pt x="138" y="698"/>
                </a:lnTo>
                <a:lnTo>
                  <a:pt x="102" y="613"/>
                </a:lnTo>
                <a:lnTo>
                  <a:pt x="205" y="531"/>
                </a:lnTo>
                <a:lnTo>
                  <a:pt x="311" y="280"/>
                </a:lnTo>
                <a:lnTo>
                  <a:pt x="241" y="223"/>
                </a:lnTo>
                <a:lnTo>
                  <a:pt x="205" y="114"/>
                </a:lnTo>
                <a:lnTo>
                  <a:pt x="971" y="0"/>
                </a:lnTo>
                <a:lnTo>
                  <a:pt x="971" y="307"/>
                </a:lnTo>
                <a:lnTo>
                  <a:pt x="1079" y="333"/>
                </a:lnTo>
                <a:lnTo>
                  <a:pt x="1182" y="1258"/>
                </a:lnTo>
                <a:lnTo>
                  <a:pt x="1253" y="1425"/>
                </a:lnTo>
                <a:lnTo>
                  <a:pt x="1079" y="1703"/>
                </a:lnTo>
                <a:lnTo>
                  <a:pt x="1079" y="1843"/>
                </a:lnTo>
                <a:lnTo>
                  <a:pt x="937" y="1923"/>
                </a:lnTo>
                <a:lnTo>
                  <a:pt x="971" y="1954"/>
                </a:lnTo>
                <a:lnTo>
                  <a:pt x="800" y="1980"/>
                </a:lnTo>
                <a:lnTo>
                  <a:pt x="763" y="2036"/>
                </a:lnTo>
                <a:lnTo>
                  <a:pt x="661" y="2036"/>
                </a:lnTo>
                <a:lnTo>
                  <a:pt x="624" y="1954"/>
                </a:lnTo>
                <a:lnTo>
                  <a:pt x="661" y="1817"/>
                </a:lnTo>
                <a:lnTo>
                  <a:pt x="523" y="1760"/>
                </a:lnTo>
                <a:lnTo>
                  <a:pt x="378" y="1593"/>
                </a:lnTo>
                <a:lnTo>
                  <a:pt x="415" y="1453"/>
                </a:lnTo>
                <a:lnTo>
                  <a:pt x="349" y="1425"/>
                </a:lnTo>
                <a:lnTo>
                  <a:pt x="241" y="1425"/>
                </a:lnTo>
                <a:lnTo>
                  <a:pt x="33" y="1145"/>
                </a:lnTo>
                <a:lnTo>
                  <a:pt x="0" y="980"/>
                </a:lnTo>
                <a:close/>
              </a:path>
            </a:pathLst>
          </a:custGeom>
          <a:gradFill rotWithShape="0">
            <a:gsLst>
              <a:gs pos="0">
                <a:srgbClr val="FFFFCC"/>
              </a:gs>
              <a:gs pos="100000">
                <a:srgbClr val="DCDCB0"/>
              </a:gs>
            </a:gsLst>
            <a:path path="rect">
              <a:fillToRect l="50000" t="50000" r="50000" b="50000"/>
            </a:path>
          </a:gradFill>
          <a:ln w="1588">
            <a:solidFill>
              <a:srgbClr val="000000"/>
            </a:solidFill>
            <a:round/>
            <a:headEnd/>
            <a:tailEnd/>
          </a:ln>
        </p:spPr>
        <p:txBody>
          <a:bodyPr/>
          <a:lstStyle/>
          <a:p>
            <a:endParaRPr lang="en-US"/>
          </a:p>
        </p:txBody>
      </p:sp>
      <p:sp>
        <p:nvSpPr>
          <p:cNvPr id="57397" name="Freeform 66"/>
          <p:cNvSpPr>
            <a:spLocks noChangeAspect="1"/>
          </p:cNvSpPr>
          <p:nvPr/>
        </p:nvSpPr>
        <p:spPr bwMode="auto">
          <a:xfrm>
            <a:off x="5313363" y="4491038"/>
            <a:ext cx="531812" cy="923925"/>
          </a:xfrm>
          <a:custGeom>
            <a:avLst/>
            <a:gdLst>
              <a:gd name="T0" fmla="*/ 2147483647 w 1115"/>
              <a:gd name="T1" fmla="*/ 2147483647 h 1817"/>
              <a:gd name="T2" fmla="*/ 2147483647 w 1115"/>
              <a:gd name="T3" fmla="*/ 0 h 1817"/>
              <a:gd name="T4" fmla="*/ 2147483647 w 1115"/>
              <a:gd name="T5" fmla="*/ 2147483647 h 1817"/>
              <a:gd name="T6" fmla="*/ 2147483647 w 1115"/>
              <a:gd name="T7" fmla="*/ 2147483647 h 1817"/>
              <a:gd name="T8" fmla="*/ 2147483647 w 1115"/>
              <a:gd name="T9" fmla="*/ 2147483647 h 1817"/>
              <a:gd name="T10" fmla="*/ 2147483647 w 1115"/>
              <a:gd name="T11" fmla="*/ 2147483647 h 1817"/>
              <a:gd name="T12" fmla="*/ 2147483647 w 1115"/>
              <a:gd name="T13" fmla="*/ 2147483647 h 1817"/>
              <a:gd name="T14" fmla="*/ 2147483647 w 1115"/>
              <a:gd name="T15" fmla="*/ 2147483647 h 1817"/>
              <a:gd name="T16" fmla="*/ 2147483647 w 1115"/>
              <a:gd name="T17" fmla="*/ 2147483647 h 1817"/>
              <a:gd name="T18" fmla="*/ 0 w 1115"/>
              <a:gd name="T19" fmla="*/ 2147483647 h 1817"/>
              <a:gd name="T20" fmla="*/ 2147483647 w 1115"/>
              <a:gd name="T21" fmla="*/ 2147483647 h 1817"/>
              <a:gd name="T22" fmla="*/ 2147483647 w 1115"/>
              <a:gd name="T23" fmla="*/ 2147483647 h 1817"/>
              <a:gd name="T24" fmla="*/ 2147483647 w 1115"/>
              <a:gd name="T25" fmla="*/ 2147483647 h 1817"/>
              <a:gd name="T26" fmla="*/ 2147483647 w 1115"/>
              <a:gd name="T27" fmla="*/ 2147483647 h 1817"/>
              <a:gd name="T28" fmla="*/ 2147483647 w 1115"/>
              <a:gd name="T29" fmla="*/ 2147483647 h 1817"/>
              <a:gd name="T30" fmla="*/ 2147483647 w 1115"/>
              <a:gd name="T31" fmla="*/ 2147483647 h 1817"/>
              <a:gd name="T32" fmla="*/ 2147483647 w 1115"/>
              <a:gd name="T33" fmla="*/ 2147483647 h 1817"/>
              <a:gd name="T34" fmla="*/ 2147483647 w 1115"/>
              <a:gd name="T35" fmla="*/ 2147483647 h 18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5"/>
              <a:gd name="T55" fmla="*/ 0 h 1817"/>
              <a:gd name="T56" fmla="*/ 1115 w 1115"/>
              <a:gd name="T57" fmla="*/ 1817 h 18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5" h="1817">
                <a:moveTo>
                  <a:pt x="353" y="112"/>
                </a:moveTo>
                <a:lnTo>
                  <a:pt x="977" y="0"/>
                </a:lnTo>
                <a:lnTo>
                  <a:pt x="1048" y="56"/>
                </a:lnTo>
                <a:lnTo>
                  <a:pt x="1048" y="1231"/>
                </a:lnTo>
                <a:lnTo>
                  <a:pt x="1115" y="1737"/>
                </a:lnTo>
                <a:lnTo>
                  <a:pt x="874" y="1764"/>
                </a:lnTo>
                <a:lnTo>
                  <a:pt x="699" y="1817"/>
                </a:lnTo>
                <a:lnTo>
                  <a:pt x="595" y="1706"/>
                </a:lnTo>
                <a:lnTo>
                  <a:pt x="595" y="1597"/>
                </a:lnTo>
                <a:lnTo>
                  <a:pt x="0" y="1623"/>
                </a:lnTo>
                <a:lnTo>
                  <a:pt x="36" y="1426"/>
                </a:lnTo>
                <a:lnTo>
                  <a:pt x="173" y="1177"/>
                </a:lnTo>
                <a:lnTo>
                  <a:pt x="74" y="951"/>
                </a:lnTo>
                <a:lnTo>
                  <a:pt x="106" y="839"/>
                </a:lnTo>
                <a:lnTo>
                  <a:pt x="74" y="643"/>
                </a:lnTo>
                <a:lnTo>
                  <a:pt x="144" y="479"/>
                </a:lnTo>
                <a:lnTo>
                  <a:pt x="245" y="251"/>
                </a:lnTo>
                <a:lnTo>
                  <a:pt x="353" y="112"/>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398" name="Freeform 67"/>
          <p:cNvSpPr>
            <a:spLocks noChangeAspect="1"/>
          </p:cNvSpPr>
          <p:nvPr/>
        </p:nvSpPr>
        <p:spPr bwMode="auto">
          <a:xfrm>
            <a:off x="5283200" y="2279650"/>
            <a:ext cx="828675" cy="369888"/>
          </a:xfrm>
          <a:custGeom>
            <a:avLst/>
            <a:gdLst>
              <a:gd name="T0" fmla="*/ 2147483647 w 1740"/>
              <a:gd name="T1" fmla="*/ 2147483647 h 726"/>
              <a:gd name="T2" fmla="*/ 2147483647 w 1740"/>
              <a:gd name="T3" fmla="*/ 2147483647 h 726"/>
              <a:gd name="T4" fmla="*/ 2147483647 w 1740"/>
              <a:gd name="T5" fmla="*/ 2147483647 h 726"/>
              <a:gd name="T6" fmla="*/ 2147483647 w 1740"/>
              <a:gd name="T7" fmla="*/ 2147483647 h 726"/>
              <a:gd name="T8" fmla="*/ 2147483647 w 1740"/>
              <a:gd name="T9" fmla="*/ 2147483647 h 726"/>
              <a:gd name="T10" fmla="*/ 2147483647 w 1740"/>
              <a:gd name="T11" fmla="*/ 2147483647 h 726"/>
              <a:gd name="T12" fmla="*/ 2147483647 w 1740"/>
              <a:gd name="T13" fmla="*/ 2147483647 h 726"/>
              <a:gd name="T14" fmla="*/ 2147483647 w 1740"/>
              <a:gd name="T15" fmla="*/ 2147483647 h 726"/>
              <a:gd name="T16" fmla="*/ 2147483647 w 1740"/>
              <a:gd name="T17" fmla="*/ 2147483647 h 726"/>
              <a:gd name="T18" fmla="*/ 2147483647 w 1740"/>
              <a:gd name="T19" fmla="*/ 2147483647 h 726"/>
              <a:gd name="T20" fmla="*/ 2147483647 w 1740"/>
              <a:gd name="T21" fmla="*/ 2147483647 h 726"/>
              <a:gd name="T22" fmla="*/ 2147483647 w 1740"/>
              <a:gd name="T23" fmla="*/ 2147483647 h 726"/>
              <a:gd name="T24" fmla="*/ 2147483647 w 1740"/>
              <a:gd name="T25" fmla="*/ 2147483647 h 726"/>
              <a:gd name="T26" fmla="*/ 2147483647 w 1740"/>
              <a:gd name="T27" fmla="*/ 2147483647 h 726"/>
              <a:gd name="T28" fmla="*/ 2147483647 w 1740"/>
              <a:gd name="T29" fmla="*/ 2147483647 h 726"/>
              <a:gd name="T30" fmla="*/ 2147483647 w 1740"/>
              <a:gd name="T31" fmla="*/ 2147483647 h 726"/>
              <a:gd name="T32" fmla="*/ 0 w 1740"/>
              <a:gd name="T33" fmla="*/ 2147483647 h 726"/>
              <a:gd name="T34" fmla="*/ 2147483647 w 1740"/>
              <a:gd name="T35" fmla="*/ 0 h 726"/>
              <a:gd name="T36" fmla="*/ 2147483647 w 1740"/>
              <a:gd name="T37" fmla="*/ 2147483647 h 7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0"/>
              <a:gd name="T58" fmla="*/ 0 h 726"/>
              <a:gd name="T59" fmla="*/ 1740 w 1740"/>
              <a:gd name="T60" fmla="*/ 726 h 7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0" h="726">
                <a:moveTo>
                  <a:pt x="486" y="200"/>
                </a:moveTo>
                <a:lnTo>
                  <a:pt x="696" y="140"/>
                </a:lnTo>
                <a:lnTo>
                  <a:pt x="696" y="227"/>
                </a:lnTo>
                <a:lnTo>
                  <a:pt x="1008" y="308"/>
                </a:lnTo>
                <a:lnTo>
                  <a:pt x="1079" y="167"/>
                </a:lnTo>
                <a:lnTo>
                  <a:pt x="1391" y="113"/>
                </a:lnTo>
                <a:lnTo>
                  <a:pt x="1672" y="167"/>
                </a:lnTo>
                <a:lnTo>
                  <a:pt x="1740" y="281"/>
                </a:lnTo>
                <a:lnTo>
                  <a:pt x="1602" y="366"/>
                </a:lnTo>
                <a:lnTo>
                  <a:pt x="1429" y="308"/>
                </a:lnTo>
                <a:lnTo>
                  <a:pt x="978" y="480"/>
                </a:lnTo>
                <a:lnTo>
                  <a:pt x="766" y="726"/>
                </a:lnTo>
                <a:lnTo>
                  <a:pt x="662" y="644"/>
                </a:lnTo>
                <a:lnTo>
                  <a:pt x="662" y="533"/>
                </a:lnTo>
                <a:lnTo>
                  <a:pt x="559" y="480"/>
                </a:lnTo>
                <a:lnTo>
                  <a:pt x="312" y="419"/>
                </a:lnTo>
                <a:lnTo>
                  <a:pt x="0" y="308"/>
                </a:lnTo>
                <a:lnTo>
                  <a:pt x="486" y="0"/>
                </a:lnTo>
                <a:lnTo>
                  <a:pt x="486" y="200"/>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399" name="Freeform 68"/>
          <p:cNvSpPr>
            <a:spLocks noChangeAspect="1"/>
          </p:cNvSpPr>
          <p:nvPr/>
        </p:nvSpPr>
        <p:spPr bwMode="auto">
          <a:xfrm>
            <a:off x="5845175" y="2508250"/>
            <a:ext cx="547688" cy="739775"/>
          </a:xfrm>
          <a:custGeom>
            <a:avLst/>
            <a:gdLst>
              <a:gd name="T0" fmla="*/ 2147483647 w 1151"/>
              <a:gd name="T1" fmla="*/ 0 h 1457"/>
              <a:gd name="T2" fmla="*/ 2147483647 w 1151"/>
              <a:gd name="T3" fmla="*/ 2147483647 h 1457"/>
              <a:gd name="T4" fmla="*/ 2147483647 w 1151"/>
              <a:gd name="T5" fmla="*/ 2147483647 h 1457"/>
              <a:gd name="T6" fmla="*/ 2147483647 w 1151"/>
              <a:gd name="T7" fmla="*/ 2147483647 h 1457"/>
              <a:gd name="T8" fmla="*/ 2147483647 w 1151"/>
              <a:gd name="T9" fmla="*/ 2147483647 h 1457"/>
              <a:gd name="T10" fmla="*/ 2147483647 w 1151"/>
              <a:gd name="T11" fmla="*/ 2147483647 h 1457"/>
              <a:gd name="T12" fmla="*/ 2147483647 w 1151"/>
              <a:gd name="T13" fmla="*/ 2147483647 h 1457"/>
              <a:gd name="T14" fmla="*/ 2147483647 w 1151"/>
              <a:gd name="T15" fmla="*/ 2147483647 h 1457"/>
              <a:gd name="T16" fmla="*/ 2147483647 w 1151"/>
              <a:gd name="T17" fmla="*/ 2147483647 h 1457"/>
              <a:gd name="T18" fmla="*/ 2147483647 w 1151"/>
              <a:gd name="T19" fmla="*/ 2147483647 h 1457"/>
              <a:gd name="T20" fmla="*/ 0 w 1151"/>
              <a:gd name="T21" fmla="*/ 2147483647 h 1457"/>
              <a:gd name="T22" fmla="*/ 2147483647 w 1151"/>
              <a:gd name="T23" fmla="*/ 2147483647 h 1457"/>
              <a:gd name="T24" fmla="*/ 2147483647 w 1151"/>
              <a:gd name="T25" fmla="*/ 2147483647 h 1457"/>
              <a:gd name="T26" fmla="*/ 0 w 1151"/>
              <a:gd name="T27" fmla="*/ 2147483647 h 1457"/>
              <a:gd name="T28" fmla="*/ 2147483647 w 1151"/>
              <a:gd name="T29" fmla="*/ 2147483647 h 1457"/>
              <a:gd name="T30" fmla="*/ 2147483647 w 1151"/>
              <a:gd name="T31" fmla="*/ 2147483647 h 1457"/>
              <a:gd name="T32" fmla="*/ 2147483647 w 1151"/>
              <a:gd name="T33" fmla="*/ 2147483647 h 1457"/>
              <a:gd name="T34" fmla="*/ 2147483647 w 1151"/>
              <a:gd name="T35" fmla="*/ 2147483647 h 1457"/>
              <a:gd name="T36" fmla="*/ 2147483647 w 1151"/>
              <a:gd name="T37" fmla="*/ 0 h 14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1"/>
              <a:gd name="T58" fmla="*/ 0 h 1457"/>
              <a:gd name="T59" fmla="*/ 1151 w 1151"/>
              <a:gd name="T60" fmla="*/ 1457 h 14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1" h="1457">
                <a:moveTo>
                  <a:pt x="525" y="0"/>
                </a:moveTo>
                <a:lnTo>
                  <a:pt x="766" y="85"/>
                </a:lnTo>
                <a:lnTo>
                  <a:pt x="874" y="336"/>
                </a:lnTo>
                <a:lnTo>
                  <a:pt x="838" y="478"/>
                </a:lnTo>
                <a:lnTo>
                  <a:pt x="766" y="534"/>
                </a:lnTo>
                <a:lnTo>
                  <a:pt x="766" y="619"/>
                </a:lnTo>
                <a:lnTo>
                  <a:pt x="1011" y="478"/>
                </a:lnTo>
                <a:lnTo>
                  <a:pt x="1151" y="730"/>
                </a:lnTo>
                <a:lnTo>
                  <a:pt x="977" y="1291"/>
                </a:lnTo>
                <a:lnTo>
                  <a:pt x="629" y="1372"/>
                </a:lnTo>
                <a:lnTo>
                  <a:pt x="0" y="1457"/>
                </a:lnTo>
                <a:lnTo>
                  <a:pt x="107" y="1372"/>
                </a:lnTo>
                <a:lnTo>
                  <a:pt x="174" y="1011"/>
                </a:lnTo>
                <a:lnTo>
                  <a:pt x="0" y="730"/>
                </a:lnTo>
                <a:lnTo>
                  <a:pt x="36" y="393"/>
                </a:lnTo>
                <a:lnTo>
                  <a:pt x="142" y="252"/>
                </a:lnTo>
                <a:lnTo>
                  <a:pt x="209" y="311"/>
                </a:lnTo>
                <a:lnTo>
                  <a:pt x="282" y="141"/>
                </a:lnTo>
                <a:lnTo>
                  <a:pt x="525" y="0"/>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00" name="Freeform 69"/>
          <p:cNvSpPr>
            <a:spLocks noChangeAspect="1"/>
          </p:cNvSpPr>
          <p:nvPr/>
        </p:nvSpPr>
        <p:spPr bwMode="auto">
          <a:xfrm>
            <a:off x="5729288" y="3201988"/>
            <a:ext cx="481012" cy="765175"/>
          </a:xfrm>
          <a:custGeom>
            <a:avLst/>
            <a:gdLst>
              <a:gd name="T0" fmla="*/ 2147483647 w 1007"/>
              <a:gd name="T1" fmla="*/ 2147483647 h 1508"/>
              <a:gd name="T2" fmla="*/ 2147483647 w 1007"/>
              <a:gd name="T3" fmla="*/ 0 h 1508"/>
              <a:gd name="T4" fmla="*/ 2147483647 w 1007"/>
              <a:gd name="T5" fmla="*/ 2147483647 h 1508"/>
              <a:gd name="T6" fmla="*/ 2147483647 w 1007"/>
              <a:gd name="T7" fmla="*/ 2147483647 h 1508"/>
              <a:gd name="T8" fmla="*/ 2147483647 w 1007"/>
              <a:gd name="T9" fmla="*/ 2147483647 h 1508"/>
              <a:gd name="T10" fmla="*/ 2147483647 w 1007"/>
              <a:gd name="T11" fmla="*/ 2147483647 h 1508"/>
              <a:gd name="T12" fmla="*/ 2147483647 w 1007"/>
              <a:gd name="T13" fmla="*/ 2147483647 h 1508"/>
              <a:gd name="T14" fmla="*/ 2147483647 w 1007"/>
              <a:gd name="T15" fmla="*/ 2147483647 h 1508"/>
              <a:gd name="T16" fmla="*/ 2147483647 w 1007"/>
              <a:gd name="T17" fmla="*/ 2147483647 h 1508"/>
              <a:gd name="T18" fmla="*/ 2147483647 w 1007"/>
              <a:gd name="T19" fmla="*/ 2147483647 h 1508"/>
              <a:gd name="T20" fmla="*/ 0 w 1007"/>
              <a:gd name="T21" fmla="*/ 2147483647 h 1508"/>
              <a:gd name="T22" fmla="*/ 2147483647 w 1007"/>
              <a:gd name="T23" fmla="*/ 2147483647 h 1508"/>
              <a:gd name="T24" fmla="*/ 2147483647 w 1007"/>
              <a:gd name="T25" fmla="*/ 2147483647 h 1508"/>
              <a:gd name="T26" fmla="*/ 0 w 1007"/>
              <a:gd name="T27" fmla="*/ 2147483647 h 1508"/>
              <a:gd name="T28" fmla="*/ 2147483647 w 1007"/>
              <a:gd name="T29" fmla="*/ 2147483647 h 1508"/>
              <a:gd name="T30" fmla="*/ 2147483647 w 1007"/>
              <a:gd name="T31" fmla="*/ 2147483647 h 15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7"/>
              <a:gd name="T49" fmla="*/ 0 h 1508"/>
              <a:gd name="T50" fmla="*/ 1007 w 1007"/>
              <a:gd name="T51" fmla="*/ 1508 h 15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7" h="1508">
                <a:moveTo>
                  <a:pt x="241" y="85"/>
                </a:moveTo>
                <a:lnTo>
                  <a:pt x="870" y="0"/>
                </a:lnTo>
                <a:lnTo>
                  <a:pt x="1007" y="1005"/>
                </a:lnTo>
                <a:lnTo>
                  <a:pt x="1007" y="1090"/>
                </a:lnTo>
                <a:lnTo>
                  <a:pt x="833" y="1145"/>
                </a:lnTo>
                <a:lnTo>
                  <a:pt x="731" y="1342"/>
                </a:lnTo>
                <a:lnTo>
                  <a:pt x="592" y="1342"/>
                </a:lnTo>
                <a:lnTo>
                  <a:pt x="523" y="1457"/>
                </a:lnTo>
                <a:lnTo>
                  <a:pt x="348" y="1482"/>
                </a:lnTo>
                <a:lnTo>
                  <a:pt x="241" y="1457"/>
                </a:lnTo>
                <a:lnTo>
                  <a:pt x="0" y="1508"/>
                </a:lnTo>
                <a:lnTo>
                  <a:pt x="174" y="1230"/>
                </a:lnTo>
                <a:lnTo>
                  <a:pt x="103" y="1063"/>
                </a:lnTo>
                <a:lnTo>
                  <a:pt x="0" y="138"/>
                </a:lnTo>
                <a:lnTo>
                  <a:pt x="174" y="168"/>
                </a:lnTo>
                <a:lnTo>
                  <a:pt x="241" y="85"/>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01" name="Freeform 70"/>
          <p:cNvSpPr>
            <a:spLocks noChangeAspect="1"/>
          </p:cNvSpPr>
          <p:nvPr/>
        </p:nvSpPr>
        <p:spPr bwMode="auto">
          <a:xfrm>
            <a:off x="5578475" y="3684588"/>
            <a:ext cx="1047750" cy="552450"/>
          </a:xfrm>
          <a:custGeom>
            <a:avLst/>
            <a:gdLst>
              <a:gd name="T0" fmla="*/ 2147483647 w 2198"/>
              <a:gd name="T1" fmla="*/ 2147483647 h 1089"/>
              <a:gd name="T2" fmla="*/ 2147483647 w 2198"/>
              <a:gd name="T3" fmla="*/ 2147483647 h 1089"/>
              <a:gd name="T4" fmla="*/ 2147483647 w 2198"/>
              <a:gd name="T5" fmla="*/ 2147483647 h 1089"/>
              <a:gd name="T6" fmla="*/ 2147483647 w 2198"/>
              <a:gd name="T7" fmla="*/ 2147483647 h 1089"/>
              <a:gd name="T8" fmla="*/ 2147483647 w 2198"/>
              <a:gd name="T9" fmla="*/ 2147483647 h 1089"/>
              <a:gd name="T10" fmla="*/ 2147483647 w 2198"/>
              <a:gd name="T11" fmla="*/ 2147483647 h 1089"/>
              <a:gd name="T12" fmla="*/ 2147483647 w 2198"/>
              <a:gd name="T13" fmla="*/ 2147483647 h 1089"/>
              <a:gd name="T14" fmla="*/ 2147483647 w 2198"/>
              <a:gd name="T15" fmla="*/ 2147483647 h 1089"/>
              <a:gd name="T16" fmla="*/ 2147483647 w 2198"/>
              <a:gd name="T17" fmla="*/ 2147483647 h 1089"/>
              <a:gd name="T18" fmla="*/ 2147483647 w 2198"/>
              <a:gd name="T19" fmla="*/ 2147483647 h 1089"/>
              <a:gd name="T20" fmla="*/ 2147483647 w 2198"/>
              <a:gd name="T21" fmla="*/ 2147483647 h 1089"/>
              <a:gd name="T22" fmla="*/ 2147483647 w 2198"/>
              <a:gd name="T23" fmla="*/ 2147483647 h 1089"/>
              <a:gd name="T24" fmla="*/ 2147483647 w 2198"/>
              <a:gd name="T25" fmla="*/ 2147483647 h 1089"/>
              <a:gd name="T26" fmla="*/ 2147483647 w 2198"/>
              <a:gd name="T27" fmla="*/ 2147483647 h 1089"/>
              <a:gd name="T28" fmla="*/ 2147483647 w 2198"/>
              <a:gd name="T29" fmla="*/ 0 h 1089"/>
              <a:gd name="T30" fmla="*/ 2147483647 w 2198"/>
              <a:gd name="T31" fmla="*/ 2147483647 h 1089"/>
              <a:gd name="T32" fmla="*/ 2147483647 w 2198"/>
              <a:gd name="T33" fmla="*/ 2147483647 h 1089"/>
              <a:gd name="T34" fmla="*/ 2147483647 w 2198"/>
              <a:gd name="T35" fmla="*/ 2147483647 h 1089"/>
              <a:gd name="T36" fmla="*/ 2147483647 w 2198"/>
              <a:gd name="T37" fmla="*/ 2147483647 h 1089"/>
              <a:gd name="T38" fmla="*/ 2147483647 w 2198"/>
              <a:gd name="T39" fmla="*/ 2147483647 h 1089"/>
              <a:gd name="T40" fmla="*/ 2147483647 w 2198"/>
              <a:gd name="T41" fmla="*/ 2147483647 h 1089"/>
              <a:gd name="T42" fmla="*/ 2147483647 w 2198"/>
              <a:gd name="T43" fmla="*/ 2147483647 h 1089"/>
              <a:gd name="T44" fmla="*/ 0 w 2198"/>
              <a:gd name="T45" fmla="*/ 2147483647 h 1089"/>
              <a:gd name="T46" fmla="*/ 2147483647 w 2198"/>
              <a:gd name="T47" fmla="*/ 2147483647 h 10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8"/>
              <a:gd name="T73" fmla="*/ 0 h 1089"/>
              <a:gd name="T74" fmla="*/ 2198 w 2198"/>
              <a:gd name="T75" fmla="*/ 1089 h 10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8" h="1089">
                <a:moveTo>
                  <a:pt x="71" y="976"/>
                </a:moveTo>
                <a:lnTo>
                  <a:pt x="37" y="835"/>
                </a:lnTo>
                <a:lnTo>
                  <a:pt x="208" y="809"/>
                </a:lnTo>
                <a:lnTo>
                  <a:pt x="174" y="778"/>
                </a:lnTo>
                <a:lnTo>
                  <a:pt x="316" y="698"/>
                </a:lnTo>
                <a:lnTo>
                  <a:pt x="316" y="558"/>
                </a:lnTo>
                <a:lnTo>
                  <a:pt x="557" y="507"/>
                </a:lnTo>
                <a:lnTo>
                  <a:pt x="664" y="532"/>
                </a:lnTo>
                <a:lnTo>
                  <a:pt x="839" y="507"/>
                </a:lnTo>
                <a:lnTo>
                  <a:pt x="908" y="392"/>
                </a:lnTo>
                <a:lnTo>
                  <a:pt x="1047" y="392"/>
                </a:lnTo>
                <a:lnTo>
                  <a:pt x="1149" y="195"/>
                </a:lnTo>
                <a:lnTo>
                  <a:pt x="1323" y="140"/>
                </a:lnTo>
                <a:lnTo>
                  <a:pt x="1323" y="55"/>
                </a:lnTo>
                <a:lnTo>
                  <a:pt x="1431" y="0"/>
                </a:lnTo>
                <a:lnTo>
                  <a:pt x="1673" y="113"/>
                </a:lnTo>
                <a:lnTo>
                  <a:pt x="1882" y="86"/>
                </a:lnTo>
                <a:lnTo>
                  <a:pt x="1952" y="140"/>
                </a:lnTo>
                <a:lnTo>
                  <a:pt x="1988" y="280"/>
                </a:lnTo>
                <a:lnTo>
                  <a:pt x="2056" y="418"/>
                </a:lnTo>
                <a:lnTo>
                  <a:pt x="2198" y="448"/>
                </a:lnTo>
                <a:lnTo>
                  <a:pt x="1779" y="835"/>
                </a:lnTo>
                <a:lnTo>
                  <a:pt x="0" y="1089"/>
                </a:lnTo>
                <a:lnTo>
                  <a:pt x="71" y="976"/>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02" name="Freeform 71"/>
          <p:cNvSpPr>
            <a:spLocks noChangeAspect="1"/>
          </p:cNvSpPr>
          <p:nvPr/>
        </p:nvSpPr>
        <p:spPr bwMode="auto">
          <a:xfrm>
            <a:off x="5483225" y="4052888"/>
            <a:ext cx="1206500" cy="496887"/>
          </a:xfrm>
          <a:custGeom>
            <a:avLst/>
            <a:gdLst>
              <a:gd name="T0" fmla="*/ 2147483647 w 2540"/>
              <a:gd name="T1" fmla="*/ 2147483647 h 977"/>
              <a:gd name="T2" fmla="*/ 2147483647 w 2540"/>
              <a:gd name="T3" fmla="*/ 2147483647 h 977"/>
              <a:gd name="T4" fmla="*/ 2147483647 w 2540"/>
              <a:gd name="T5" fmla="*/ 2147483647 h 977"/>
              <a:gd name="T6" fmla="*/ 2147483647 w 2540"/>
              <a:gd name="T7" fmla="*/ 0 h 977"/>
              <a:gd name="T8" fmla="*/ 2147483647 w 2540"/>
              <a:gd name="T9" fmla="*/ 2147483647 h 977"/>
              <a:gd name="T10" fmla="*/ 2147483647 w 2540"/>
              <a:gd name="T11" fmla="*/ 2147483647 h 977"/>
              <a:gd name="T12" fmla="*/ 2147483647 w 2540"/>
              <a:gd name="T13" fmla="*/ 2147483647 h 977"/>
              <a:gd name="T14" fmla="*/ 2147483647 w 2540"/>
              <a:gd name="T15" fmla="*/ 2147483647 h 977"/>
              <a:gd name="T16" fmla="*/ 2147483647 w 2540"/>
              <a:gd name="T17" fmla="*/ 2147483647 h 977"/>
              <a:gd name="T18" fmla="*/ 2147483647 w 2540"/>
              <a:gd name="T19" fmla="*/ 2147483647 h 977"/>
              <a:gd name="T20" fmla="*/ 0 w 2540"/>
              <a:gd name="T21" fmla="*/ 2147483647 h 977"/>
              <a:gd name="T22" fmla="*/ 0 w 2540"/>
              <a:gd name="T23" fmla="*/ 2147483647 h 977"/>
              <a:gd name="T24" fmla="*/ 2147483647 w 2540"/>
              <a:gd name="T25" fmla="*/ 2147483647 h 9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40"/>
              <a:gd name="T40" fmla="*/ 0 h 977"/>
              <a:gd name="T41" fmla="*/ 2540 w 2540"/>
              <a:gd name="T42" fmla="*/ 977 h 9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40" h="977">
                <a:moveTo>
                  <a:pt x="66" y="556"/>
                </a:moveTo>
                <a:lnTo>
                  <a:pt x="205" y="363"/>
                </a:lnTo>
                <a:lnTo>
                  <a:pt x="1984" y="109"/>
                </a:lnTo>
                <a:lnTo>
                  <a:pt x="2540" y="0"/>
                </a:lnTo>
                <a:lnTo>
                  <a:pt x="2436" y="223"/>
                </a:lnTo>
                <a:lnTo>
                  <a:pt x="2332" y="223"/>
                </a:lnTo>
                <a:lnTo>
                  <a:pt x="1948" y="529"/>
                </a:lnTo>
                <a:lnTo>
                  <a:pt x="1878" y="670"/>
                </a:lnTo>
                <a:lnTo>
                  <a:pt x="1528" y="724"/>
                </a:lnTo>
                <a:lnTo>
                  <a:pt x="624" y="865"/>
                </a:lnTo>
                <a:lnTo>
                  <a:pt x="0" y="977"/>
                </a:lnTo>
                <a:lnTo>
                  <a:pt x="0" y="836"/>
                </a:lnTo>
                <a:lnTo>
                  <a:pt x="66" y="556"/>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03" name="Freeform 72"/>
          <p:cNvSpPr>
            <a:spLocks noChangeAspect="1"/>
          </p:cNvSpPr>
          <p:nvPr/>
        </p:nvSpPr>
        <p:spPr bwMode="auto">
          <a:xfrm>
            <a:off x="5780088" y="4419600"/>
            <a:ext cx="595312" cy="979488"/>
          </a:xfrm>
          <a:custGeom>
            <a:avLst/>
            <a:gdLst>
              <a:gd name="T0" fmla="*/ 2147483647 w 1254"/>
              <a:gd name="T1" fmla="*/ 2147483647 h 1932"/>
              <a:gd name="T2" fmla="*/ 2147483647 w 1254"/>
              <a:gd name="T3" fmla="*/ 2147483647 h 1932"/>
              <a:gd name="T4" fmla="*/ 2147483647 w 1254"/>
              <a:gd name="T5" fmla="*/ 2147483647 h 1932"/>
              <a:gd name="T6" fmla="*/ 2147483647 w 1254"/>
              <a:gd name="T7" fmla="*/ 2147483647 h 1932"/>
              <a:gd name="T8" fmla="*/ 2147483647 w 1254"/>
              <a:gd name="T9" fmla="*/ 2147483647 h 1932"/>
              <a:gd name="T10" fmla="*/ 2147483647 w 1254"/>
              <a:gd name="T11" fmla="*/ 2147483647 h 1932"/>
              <a:gd name="T12" fmla="*/ 2147483647 w 1254"/>
              <a:gd name="T13" fmla="*/ 2147483647 h 1932"/>
              <a:gd name="T14" fmla="*/ 2147483647 w 1254"/>
              <a:gd name="T15" fmla="*/ 2147483647 h 1932"/>
              <a:gd name="T16" fmla="*/ 2147483647 w 1254"/>
              <a:gd name="T17" fmla="*/ 2147483647 h 1932"/>
              <a:gd name="T18" fmla="*/ 2147483647 w 1254"/>
              <a:gd name="T19" fmla="*/ 2147483647 h 1932"/>
              <a:gd name="T20" fmla="*/ 2147483647 w 1254"/>
              <a:gd name="T21" fmla="*/ 2147483647 h 1932"/>
              <a:gd name="T22" fmla="*/ 2147483647 w 1254"/>
              <a:gd name="T23" fmla="*/ 2147483647 h 1932"/>
              <a:gd name="T24" fmla="*/ 0 w 1254"/>
              <a:gd name="T25" fmla="*/ 2147483647 h 1932"/>
              <a:gd name="T26" fmla="*/ 2147483647 w 1254"/>
              <a:gd name="T27" fmla="*/ 0 h 1932"/>
              <a:gd name="T28" fmla="*/ 2147483647 w 1254"/>
              <a:gd name="T29" fmla="*/ 2147483647 h 19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4"/>
              <a:gd name="T46" fmla="*/ 0 h 1932"/>
              <a:gd name="T47" fmla="*/ 1254 w 1254"/>
              <a:gd name="T48" fmla="*/ 1932 h 19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4" h="1932">
                <a:moveTo>
                  <a:pt x="1149" y="867"/>
                </a:moveTo>
                <a:lnTo>
                  <a:pt x="1254" y="1066"/>
                </a:lnTo>
                <a:lnTo>
                  <a:pt x="1149" y="1233"/>
                </a:lnTo>
                <a:lnTo>
                  <a:pt x="1187" y="1539"/>
                </a:lnTo>
                <a:lnTo>
                  <a:pt x="347" y="1625"/>
                </a:lnTo>
                <a:lnTo>
                  <a:pt x="420" y="1738"/>
                </a:lnTo>
                <a:lnTo>
                  <a:pt x="489" y="1793"/>
                </a:lnTo>
                <a:lnTo>
                  <a:pt x="312" y="1932"/>
                </a:lnTo>
                <a:lnTo>
                  <a:pt x="280" y="1738"/>
                </a:lnTo>
                <a:lnTo>
                  <a:pt x="138" y="1878"/>
                </a:lnTo>
                <a:lnTo>
                  <a:pt x="71" y="1372"/>
                </a:lnTo>
                <a:lnTo>
                  <a:pt x="71" y="197"/>
                </a:lnTo>
                <a:lnTo>
                  <a:pt x="0" y="141"/>
                </a:lnTo>
                <a:lnTo>
                  <a:pt x="904" y="0"/>
                </a:lnTo>
                <a:lnTo>
                  <a:pt x="1149" y="867"/>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04" name="Freeform 73"/>
          <p:cNvSpPr>
            <a:spLocks noChangeAspect="1"/>
          </p:cNvSpPr>
          <p:nvPr/>
        </p:nvSpPr>
        <p:spPr bwMode="auto">
          <a:xfrm>
            <a:off x="5943600" y="5157788"/>
            <a:ext cx="1279525" cy="979487"/>
          </a:xfrm>
          <a:custGeom>
            <a:avLst/>
            <a:gdLst>
              <a:gd name="T0" fmla="*/ 0 w 2685"/>
              <a:gd name="T1" fmla="*/ 2147483647 h 1928"/>
              <a:gd name="T2" fmla="*/ 2147483647 w 2685"/>
              <a:gd name="T3" fmla="*/ 2147483647 h 1928"/>
              <a:gd name="T4" fmla="*/ 2147483647 w 2685"/>
              <a:gd name="T5" fmla="*/ 2147483647 h 1928"/>
              <a:gd name="T6" fmla="*/ 2147483647 w 2685"/>
              <a:gd name="T7" fmla="*/ 2147483647 h 1928"/>
              <a:gd name="T8" fmla="*/ 2147483647 w 2685"/>
              <a:gd name="T9" fmla="*/ 2147483647 h 1928"/>
              <a:gd name="T10" fmla="*/ 2147483647 w 2685"/>
              <a:gd name="T11" fmla="*/ 0 h 1928"/>
              <a:gd name="T12" fmla="*/ 2147483647 w 2685"/>
              <a:gd name="T13" fmla="*/ 0 h 1928"/>
              <a:gd name="T14" fmla="*/ 2147483647 w 2685"/>
              <a:gd name="T15" fmla="*/ 2147483647 h 1928"/>
              <a:gd name="T16" fmla="*/ 2147483647 w 2685"/>
              <a:gd name="T17" fmla="*/ 2147483647 h 1928"/>
              <a:gd name="T18" fmla="*/ 2147483647 w 2685"/>
              <a:gd name="T19" fmla="*/ 2147483647 h 1928"/>
              <a:gd name="T20" fmla="*/ 2147483647 w 2685"/>
              <a:gd name="T21" fmla="*/ 2147483647 h 1928"/>
              <a:gd name="T22" fmla="*/ 2147483647 w 2685"/>
              <a:gd name="T23" fmla="*/ 2147483647 h 1928"/>
              <a:gd name="T24" fmla="*/ 2147483647 w 2685"/>
              <a:gd name="T25" fmla="*/ 2147483647 h 1928"/>
              <a:gd name="T26" fmla="*/ 2147483647 w 2685"/>
              <a:gd name="T27" fmla="*/ 2147483647 h 1928"/>
              <a:gd name="T28" fmla="*/ 2147483647 w 2685"/>
              <a:gd name="T29" fmla="*/ 2147483647 h 1928"/>
              <a:gd name="T30" fmla="*/ 2147483647 w 2685"/>
              <a:gd name="T31" fmla="*/ 2147483647 h 1928"/>
              <a:gd name="T32" fmla="*/ 2147483647 w 2685"/>
              <a:gd name="T33" fmla="*/ 2147483647 h 1928"/>
              <a:gd name="T34" fmla="*/ 2147483647 w 2685"/>
              <a:gd name="T35" fmla="*/ 2147483647 h 1928"/>
              <a:gd name="T36" fmla="*/ 2147483647 w 2685"/>
              <a:gd name="T37" fmla="*/ 2147483647 h 1928"/>
              <a:gd name="T38" fmla="*/ 2147483647 w 2685"/>
              <a:gd name="T39" fmla="*/ 2147483647 h 1928"/>
              <a:gd name="T40" fmla="*/ 2147483647 w 2685"/>
              <a:gd name="T41" fmla="*/ 2147483647 h 1928"/>
              <a:gd name="T42" fmla="*/ 2147483647 w 2685"/>
              <a:gd name="T43" fmla="*/ 2147483647 h 1928"/>
              <a:gd name="T44" fmla="*/ 2147483647 w 2685"/>
              <a:gd name="T45" fmla="*/ 2147483647 h 1928"/>
              <a:gd name="T46" fmla="*/ 2147483647 w 2685"/>
              <a:gd name="T47" fmla="*/ 2147483647 h 1928"/>
              <a:gd name="T48" fmla="*/ 2147483647 w 2685"/>
              <a:gd name="T49" fmla="*/ 2147483647 h 1928"/>
              <a:gd name="T50" fmla="*/ 2147483647 w 2685"/>
              <a:gd name="T51" fmla="*/ 2147483647 h 1928"/>
              <a:gd name="T52" fmla="*/ 2147483647 w 2685"/>
              <a:gd name="T53" fmla="*/ 2147483647 h 1928"/>
              <a:gd name="T54" fmla="*/ 2147483647 w 2685"/>
              <a:gd name="T55" fmla="*/ 2147483647 h 1928"/>
              <a:gd name="T56" fmla="*/ 2147483647 w 2685"/>
              <a:gd name="T57" fmla="*/ 2147483647 h 1928"/>
              <a:gd name="T58" fmla="*/ 0 w 2685"/>
              <a:gd name="T59" fmla="*/ 2147483647 h 19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85"/>
              <a:gd name="T91" fmla="*/ 0 h 1928"/>
              <a:gd name="T92" fmla="*/ 2685 w 2685"/>
              <a:gd name="T93" fmla="*/ 1928 h 19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85" h="1928">
                <a:moveTo>
                  <a:pt x="0" y="167"/>
                </a:moveTo>
                <a:lnTo>
                  <a:pt x="840" y="81"/>
                </a:lnTo>
                <a:lnTo>
                  <a:pt x="907" y="139"/>
                </a:lnTo>
                <a:lnTo>
                  <a:pt x="1672" y="109"/>
                </a:lnTo>
                <a:lnTo>
                  <a:pt x="1745" y="167"/>
                </a:lnTo>
                <a:lnTo>
                  <a:pt x="1780" y="0"/>
                </a:lnTo>
                <a:lnTo>
                  <a:pt x="1918" y="0"/>
                </a:lnTo>
                <a:lnTo>
                  <a:pt x="2511" y="979"/>
                </a:lnTo>
                <a:lnTo>
                  <a:pt x="2648" y="1201"/>
                </a:lnTo>
                <a:lnTo>
                  <a:pt x="2685" y="1567"/>
                </a:lnTo>
                <a:lnTo>
                  <a:pt x="2579" y="1873"/>
                </a:lnTo>
                <a:lnTo>
                  <a:pt x="2404" y="1928"/>
                </a:lnTo>
                <a:lnTo>
                  <a:pt x="2302" y="1732"/>
                </a:lnTo>
                <a:lnTo>
                  <a:pt x="2129" y="1707"/>
                </a:lnTo>
                <a:lnTo>
                  <a:pt x="2020" y="1286"/>
                </a:lnTo>
                <a:lnTo>
                  <a:pt x="1918" y="1286"/>
                </a:lnTo>
                <a:lnTo>
                  <a:pt x="1816" y="1174"/>
                </a:lnTo>
                <a:lnTo>
                  <a:pt x="1816" y="1007"/>
                </a:lnTo>
                <a:lnTo>
                  <a:pt x="1709" y="979"/>
                </a:lnTo>
                <a:lnTo>
                  <a:pt x="1745" y="780"/>
                </a:lnTo>
                <a:lnTo>
                  <a:pt x="1672" y="586"/>
                </a:lnTo>
                <a:lnTo>
                  <a:pt x="1465" y="420"/>
                </a:lnTo>
                <a:lnTo>
                  <a:pt x="1222" y="280"/>
                </a:lnTo>
                <a:lnTo>
                  <a:pt x="874" y="529"/>
                </a:lnTo>
                <a:lnTo>
                  <a:pt x="700" y="335"/>
                </a:lnTo>
                <a:lnTo>
                  <a:pt x="522" y="306"/>
                </a:lnTo>
                <a:lnTo>
                  <a:pt x="349" y="389"/>
                </a:lnTo>
                <a:lnTo>
                  <a:pt x="142" y="335"/>
                </a:lnTo>
                <a:lnTo>
                  <a:pt x="73" y="280"/>
                </a:lnTo>
                <a:lnTo>
                  <a:pt x="0" y="167"/>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05" name="Freeform 74"/>
          <p:cNvSpPr>
            <a:spLocks noChangeAspect="1"/>
          </p:cNvSpPr>
          <p:nvPr/>
        </p:nvSpPr>
        <p:spPr bwMode="auto">
          <a:xfrm>
            <a:off x="6143625" y="3048000"/>
            <a:ext cx="566738" cy="708025"/>
          </a:xfrm>
          <a:custGeom>
            <a:avLst/>
            <a:gdLst>
              <a:gd name="T0" fmla="*/ 2147483647 w 1187"/>
              <a:gd name="T1" fmla="*/ 2147483647 h 1396"/>
              <a:gd name="T2" fmla="*/ 2147483647 w 1187"/>
              <a:gd name="T3" fmla="*/ 2147483647 h 1396"/>
              <a:gd name="T4" fmla="*/ 2147483647 w 1187"/>
              <a:gd name="T5" fmla="*/ 2147483647 h 1396"/>
              <a:gd name="T6" fmla="*/ 2147483647 w 1187"/>
              <a:gd name="T7" fmla="*/ 2147483647 h 1396"/>
              <a:gd name="T8" fmla="*/ 2147483647 w 1187"/>
              <a:gd name="T9" fmla="*/ 2147483647 h 1396"/>
              <a:gd name="T10" fmla="*/ 2147483647 w 1187"/>
              <a:gd name="T11" fmla="*/ 0 h 1396"/>
              <a:gd name="T12" fmla="*/ 2147483647 w 1187"/>
              <a:gd name="T13" fmla="*/ 2147483647 h 1396"/>
              <a:gd name="T14" fmla="*/ 2147483647 w 1187"/>
              <a:gd name="T15" fmla="*/ 2147483647 h 1396"/>
              <a:gd name="T16" fmla="*/ 2147483647 w 1187"/>
              <a:gd name="T17" fmla="*/ 2147483647 h 1396"/>
              <a:gd name="T18" fmla="*/ 2147483647 w 1187"/>
              <a:gd name="T19" fmla="*/ 2147483647 h 1396"/>
              <a:gd name="T20" fmla="*/ 2147483647 w 1187"/>
              <a:gd name="T21" fmla="*/ 2147483647 h 1396"/>
              <a:gd name="T22" fmla="*/ 2147483647 w 1187"/>
              <a:gd name="T23" fmla="*/ 2147483647 h 1396"/>
              <a:gd name="T24" fmla="*/ 2147483647 w 1187"/>
              <a:gd name="T25" fmla="*/ 2147483647 h 1396"/>
              <a:gd name="T26" fmla="*/ 2147483647 w 1187"/>
              <a:gd name="T27" fmla="*/ 2147483647 h 1396"/>
              <a:gd name="T28" fmla="*/ 2147483647 w 1187"/>
              <a:gd name="T29" fmla="*/ 2147483647 h 1396"/>
              <a:gd name="T30" fmla="*/ 0 w 1187"/>
              <a:gd name="T31" fmla="*/ 2147483647 h 1396"/>
              <a:gd name="T32" fmla="*/ 2147483647 w 1187"/>
              <a:gd name="T33" fmla="*/ 2147483647 h 13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7"/>
              <a:gd name="T52" fmla="*/ 0 h 1396"/>
              <a:gd name="T53" fmla="*/ 1187 w 1187"/>
              <a:gd name="T54" fmla="*/ 1396 h 13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7" h="1396">
                <a:moveTo>
                  <a:pt x="348" y="225"/>
                </a:moveTo>
                <a:lnTo>
                  <a:pt x="522" y="279"/>
                </a:lnTo>
                <a:lnTo>
                  <a:pt x="557" y="334"/>
                </a:lnTo>
                <a:lnTo>
                  <a:pt x="904" y="166"/>
                </a:lnTo>
                <a:lnTo>
                  <a:pt x="941" y="54"/>
                </a:lnTo>
                <a:lnTo>
                  <a:pt x="1114" y="0"/>
                </a:lnTo>
                <a:lnTo>
                  <a:pt x="1181" y="468"/>
                </a:lnTo>
                <a:lnTo>
                  <a:pt x="1187" y="923"/>
                </a:lnTo>
                <a:lnTo>
                  <a:pt x="1045" y="1061"/>
                </a:lnTo>
                <a:lnTo>
                  <a:pt x="870" y="1311"/>
                </a:lnTo>
                <a:lnTo>
                  <a:pt x="766" y="1396"/>
                </a:lnTo>
                <a:lnTo>
                  <a:pt x="696" y="1342"/>
                </a:lnTo>
                <a:lnTo>
                  <a:pt x="487" y="1369"/>
                </a:lnTo>
                <a:lnTo>
                  <a:pt x="245" y="1256"/>
                </a:lnTo>
                <a:lnTo>
                  <a:pt x="137" y="1311"/>
                </a:lnTo>
                <a:lnTo>
                  <a:pt x="0" y="306"/>
                </a:lnTo>
                <a:lnTo>
                  <a:pt x="348" y="225"/>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06" name="Freeform 75"/>
          <p:cNvSpPr>
            <a:spLocks noChangeAspect="1"/>
          </p:cNvSpPr>
          <p:nvPr/>
        </p:nvSpPr>
        <p:spPr bwMode="auto">
          <a:xfrm>
            <a:off x="6210300" y="4378325"/>
            <a:ext cx="714375" cy="866775"/>
          </a:xfrm>
          <a:custGeom>
            <a:avLst/>
            <a:gdLst>
              <a:gd name="T0" fmla="*/ 0 w 1500"/>
              <a:gd name="T1" fmla="*/ 2147483647 h 1706"/>
              <a:gd name="T2" fmla="*/ 2147483647 w 1500"/>
              <a:gd name="T3" fmla="*/ 2147483647 h 1706"/>
              <a:gd name="T4" fmla="*/ 2147483647 w 1500"/>
              <a:gd name="T5" fmla="*/ 0 h 1706"/>
              <a:gd name="T6" fmla="*/ 2147483647 w 1500"/>
              <a:gd name="T7" fmla="*/ 2147483647 h 1706"/>
              <a:gd name="T8" fmla="*/ 2147483647 w 1500"/>
              <a:gd name="T9" fmla="*/ 2147483647 h 1706"/>
              <a:gd name="T10" fmla="*/ 2147483647 w 1500"/>
              <a:gd name="T11" fmla="*/ 2147483647 h 1706"/>
              <a:gd name="T12" fmla="*/ 2147483647 w 1500"/>
              <a:gd name="T13" fmla="*/ 2147483647 h 1706"/>
              <a:gd name="T14" fmla="*/ 2147483647 w 1500"/>
              <a:gd name="T15" fmla="*/ 2147483647 h 1706"/>
              <a:gd name="T16" fmla="*/ 2147483647 w 1500"/>
              <a:gd name="T17" fmla="*/ 2147483647 h 1706"/>
              <a:gd name="T18" fmla="*/ 2147483647 w 1500"/>
              <a:gd name="T19" fmla="*/ 2147483647 h 1706"/>
              <a:gd name="T20" fmla="*/ 2147483647 w 1500"/>
              <a:gd name="T21" fmla="*/ 2147483647 h 1706"/>
              <a:gd name="T22" fmla="*/ 2147483647 w 1500"/>
              <a:gd name="T23" fmla="*/ 2147483647 h 1706"/>
              <a:gd name="T24" fmla="*/ 2147483647 w 1500"/>
              <a:gd name="T25" fmla="*/ 2147483647 h 1706"/>
              <a:gd name="T26" fmla="*/ 2147483647 w 1500"/>
              <a:gd name="T27" fmla="*/ 2147483647 h 1706"/>
              <a:gd name="T28" fmla="*/ 2147483647 w 1500"/>
              <a:gd name="T29" fmla="*/ 2147483647 h 1706"/>
              <a:gd name="T30" fmla="*/ 2147483647 w 1500"/>
              <a:gd name="T31" fmla="*/ 2147483647 h 1706"/>
              <a:gd name="T32" fmla="*/ 2147483647 w 1500"/>
              <a:gd name="T33" fmla="*/ 2147483647 h 1706"/>
              <a:gd name="T34" fmla="*/ 2147483647 w 1500"/>
              <a:gd name="T35" fmla="*/ 2147483647 h 1706"/>
              <a:gd name="T36" fmla="*/ 2147483647 w 1500"/>
              <a:gd name="T37" fmla="*/ 2147483647 h 1706"/>
              <a:gd name="T38" fmla="*/ 2147483647 w 1500"/>
              <a:gd name="T39" fmla="*/ 2147483647 h 1706"/>
              <a:gd name="T40" fmla="*/ 2147483647 w 1500"/>
              <a:gd name="T41" fmla="*/ 2147483647 h 1706"/>
              <a:gd name="T42" fmla="*/ 2147483647 w 1500"/>
              <a:gd name="T43" fmla="*/ 2147483647 h 1706"/>
              <a:gd name="T44" fmla="*/ 2147483647 w 1500"/>
              <a:gd name="T45" fmla="*/ 2147483647 h 1706"/>
              <a:gd name="T46" fmla="*/ 0 w 1500"/>
              <a:gd name="T47" fmla="*/ 2147483647 h 17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0"/>
              <a:gd name="T73" fmla="*/ 0 h 1706"/>
              <a:gd name="T74" fmla="*/ 1500 w 1500"/>
              <a:gd name="T75" fmla="*/ 1706 h 17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0" h="1706">
                <a:moveTo>
                  <a:pt x="0" y="81"/>
                </a:moveTo>
                <a:lnTo>
                  <a:pt x="350" y="27"/>
                </a:lnTo>
                <a:lnTo>
                  <a:pt x="701" y="0"/>
                </a:lnTo>
                <a:lnTo>
                  <a:pt x="665" y="167"/>
                </a:lnTo>
                <a:lnTo>
                  <a:pt x="839" y="193"/>
                </a:lnTo>
                <a:lnTo>
                  <a:pt x="875" y="334"/>
                </a:lnTo>
                <a:lnTo>
                  <a:pt x="1012" y="473"/>
                </a:lnTo>
                <a:lnTo>
                  <a:pt x="1152" y="640"/>
                </a:lnTo>
                <a:lnTo>
                  <a:pt x="1289" y="754"/>
                </a:lnTo>
                <a:lnTo>
                  <a:pt x="1289" y="840"/>
                </a:lnTo>
                <a:lnTo>
                  <a:pt x="1397" y="893"/>
                </a:lnTo>
                <a:lnTo>
                  <a:pt x="1397" y="979"/>
                </a:lnTo>
                <a:lnTo>
                  <a:pt x="1463" y="1005"/>
                </a:lnTo>
                <a:lnTo>
                  <a:pt x="1500" y="979"/>
                </a:lnTo>
                <a:lnTo>
                  <a:pt x="1361" y="1539"/>
                </a:lnTo>
                <a:lnTo>
                  <a:pt x="1223" y="1539"/>
                </a:lnTo>
                <a:lnTo>
                  <a:pt x="1188" y="1706"/>
                </a:lnTo>
                <a:lnTo>
                  <a:pt x="1115" y="1648"/>
                </a:lnTo>
                <a:lnTo>
                  <a:pt x="350" y="1678"/>
                </a:lnTo>
                <a:lnTo>
                  <a:pt x="283" y="1620"/>
                </a:lnTo>
                <a:lnTo>
                  <a:pt x="245" y="1314"/>
                </a:lnTo>
                <a:lnTo>
                  <a:pt x="350" y="1147"/>
                </a:lnTo>
                <a:lnTo>
                  <a:pt x="245" y="948"/>
                </a:lnTo>
                <a:lnTo>
                  <a:pt x="0" y="81"/>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07" name="Freeform 76"/>
          <p:cNvSpPr>
            <a:spLocks noChangeAspect="1"/>
          </p:cNvSpPr>
          <p:nvPr/>
        </p:nvSpPr>
        <p:spPr bwMode="auto">
          <a:xfrm>
            <a:off x="6527800" y="4292600"/>
            <a:ext cx="677863" cy="596900"/>
          </a:xfrm>
          <a:custGeom>
            <a:avLst/>
            <a:gdLst>
              <a:gd name="T0" fmla="*/ 2147483647 w 1426"/>
              <a:gd name="T1" fmla="*/ 2147483647 h 1176"/>
              <a:gd name="T2" fmla="*/ 2147483647 w 1426"/>
              <a:gd name="T3" fmla="*/ 2147483647 h 1176"/>
              <a:gd name="T4" fmla="*/ 2147483647 w 1426"/>
              <a:gd name="T5" fmla="*/ 2147483647 h 1176"/>
              <a:gd name="T6" fmla="*/ 2147483647 w 1426"/>
              <a:gd name="T7" fmla="*/ 2147483647 h 1176"/>
              <a:gd name="T8" fmla="*/ 2147483647 w 1426"/>
              <a:gd name="T9" fmla="*/ 2147483647 h 1176"/>
              <a:gd name="T10" fmla="*/ 2147483647 w 1426"/>
              <a:gd name="T11" fmla="*/ 2147483647 h 1176"/>
              <a:gd name="T12" fmla="*/ 2147483647 w 1426"/>
              <a:gd name="T13" fmla="*/ 2147483647 h 1176"/>
              <a:gd name="T14" fmla="*/ 2147483647 w 1426"/>
              <a:gd name="T15" fmla="*/ 2147483647 h 1176"/>
              <a:gd name="T16" fmla="*/ 2147483647 w 1426"/>
              <a:gd name="T17" fmla="*/ 2147483647 h 1176"/>
              <a:gd name="T18" fmla="*/ 2147483647 w 1426"/>
              <a:gd name="T19" fmla="*/ 2147483647 h 1176"/>
              <a:gd name="T20" fmla="*/ 2147483647 w 1426"/>
              <a:gd name="T21" fmla="*/ 2147483647 h 1176"/>
              <a:gd name="T22" fmla="*/ 0 w 1426"/>
              <a:gd name="T23" fmla="*/ 2147483647 h 1176"/>
              <a:gd name="T24" fmla="*/ 2147483647 w 1426"/>
              <a:gd name="T25" fmla="*/ 2147483647 h 1176"/>
              <a:gd name="T26" fmla="*/ 2147483647 w 1426"/>
              <a:gd name="T27" fmla="*/ 2147483647 h 1176"/>
              <a:gd name="T28" fmla="*/ 2147483647 w 1426"/>
              <a:gd name="T29" fmla="*/ 2147483647 h 1176"/>
              <a:gd name="T30" fmla="*/ 2147483647 w 1426"/>
              <a:gd name="T31" fmla="*/ 0 h 1176"/>
              <a:gd name="T32" fmla="*/ 2147483647 w 1426"/>
              <a:gd name="T33" fmla="*/ 2147483647 h 1176"/>
              <a:gd name="T34" fmla="*/ 2147483647 w 1426"/>
              <a:gd name="T35" fmla="*/ 2147483647 h 1176"/>
              <a:gd name="T36" fmla="*/ 2147483647 w 1426"/>
              <a:gd name="T37" fmla="*/ 2147483647 h 1176"/>
              <a:gd name="T38" fmla="*/ 2147483647 w 1426"/>
              <a:gd name="T39" fmla="*/ 2147483647 h 1176"/>
              <a:gd name="T40" fmla="*/ 2147483647 w 1426"/>
              <a:gd name="T41" fmla="*/ 2147483647 h 1176"/>
              <a:gd name="T42" fmla="*/ 2147483647 w 1426"/>
              <a:gd name="T43" fmla="*/ 2147483647 h 1176"/>
              <a:gd name="T44" fmla="*/ 2147483647 w 1426"/>
              <a:gd name="T45" fmla="*/ 2147483647 h 1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26"/>
              <a:gd name="T70" fmla="*/ 0 h 1176"/>
              <a:gd name="T71" fmla="*/ 1426 w 1426"/>
              <a:gd name="T72" fmla="*/ 1176 h 1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26" h="1176">
                <a:moveTo>
                  <a:pt x="835" y="1150"/>
                </a:moveTo>
                <a:lnTo>
                  <a:pt x="798" y="1176"/>
                </a:lnTo>
                <a:lnTo>
                  <a:pt x="732" y="1150"/>
                </a:lnTo>
                <a:lnTo>
                  <a:pt x="732" y="1064"/>
                </a:lnTo>
                <a:lnTo>
                  <a:pt x="624" y="1011"/>
                </a:lnTo>
                <a:lnTo>
                  <a:pt x="624" y="925"/>
                </a:lnTo>
                <a:lnTo>
                  <a:pt x="487" y="811"/>
                </a:lnTo>
                <a:lnTo>
                  <a:pt x="347" y="644"/>
                </a:lnTo>
                <a:lnTo>
                  <a:pt x="210" y="505"/>
                </a:lnTo>
                <a:lnTo>
                  <a:pt x="174" y="364"/>
                </a:lnTo>
                <a:lnTo>
                  <a:pt x="36" y="338"/>
                </a:lnTo>
                <a:lnTo>
                  <a:pt x="0" y="338"/>
                </a:lnTo>
                <a:lnTo>
                  <a:pt x="36" y="171"/>
                </a:lnTo>
                <a:lnTo>
                  <a:pt x="139" y="138"/>
                </a:lnTo>
                <a:lnTo>
                  <a:pt x="174" y="84"/>
                </a:lnTo>
                <a:lnTo>
                  <a:pt x="624" y="0"/>
                </a:lnTo>
                <a:lnTo>
                  <a:pt x="624" y="57"/>
                </a:lnTo>
                <a:lnTo>
                  <a:pt x="732" y="113"/>
                </a:lnTo>
                <a:lnTo>
                  <a:pt x="1080" y="57"/>
                </a:lnTo>
                <a:lnTo>
                  <a:pt x="1426" y="311"/>
                </a:lnTo>
                <a:lnTo>
                  <a:pt x="1043" y="951"/>
                </a:lnTo>
                <a:lnTo>
                  <a:pt x="869" y="1011"/>
                </a:lnTo>
                <a:lnTo>
                  <a:pt x="835" y="1150"/>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08" name="Freeform 77"/>
          <p:cNvSpPr>
            <a:spLocks noChangeAspect="1"/>
          </p:cNvSpPr>
          <p:nvPr/>
        </p:nvSpPr>
        <p:spPr bwMode="auto">
          <a:xfrm>
            <a:off x="6375400" y="3870325"/>
            <a:ext cx="1230313" cy="579438"/>
          </a:xfrm>
          <a:custGeom>
            <a:avLst/>
            <a:gdLst>
              <a:gd name="T0" fmla="*/ 2147483647 w 2581"/>
              <a:gd name="T1" fmla="*/ 0 h 1142"/>
              <a:gd name="T2" fmla="*/ 2147483647 w 2581"/>
              <a:gd name="T3" fmla="*/ 2147483647 h 1142"/>
              <a:gd name="T4" fmla="*/ 2147483647 w 2581"/>
              <a:gd name="T5" fmla="*/ 2147483647 h 1142"/>
              <a:gd name="T6" fmla="*/ 2147483647 w 2581"/>
              <a:gd name="T7" fmla="*/ 2147483647 h 1142"/>
              <a:gd name="T8" fmla="*/ 2147483647 w 2581"/>
              <a:gd name="T9" fmla="*/ 2147483647 h 1142"/>
              <a:gd name="T10" fmla="*/ 2147483647 w 2581"/>
              <a:gd name="T11" fmla="*/ 2147483647 h 1142"/>
              <a:gd name="T12" fmla="*/ 2147483647 w 2581"/>
              <a:gd name="T13" fmla="*/ 2147483647 h 1142"/>
              <a:gd name="T14" fmla="*/ 2147483647 w 2581"/>
              <a:gd name="T15" fmla="*/ 2147483647 h 1142"/>
              <a:gd name="T16" fmla="*/ 2147483647 w 2581"/>
              <a:gd name="T17" fmla="*/ 2147483647 h 1142"/>
              <a:gd name="T18" fmla="*/ 2147483647 w 2581"/>
              <a:gd name="T19" fmla="*/ 2147483647 h 1142"/>
              <a:gd name="T20" fmla="*/ 2147483647 w 2581"/>
              <a:gd name="T21" fmla="*/ 2147483647 h 1142"/>
              <a:gd name="T22" fmla="*/ 2147483647 w 2581"/>
              <a:gd name="T23" fmla="*/ 2147483647 h 1142"/>
              <a:gd name="T24" fmla="*/ 2147483647 w 2581"/>
              <a:gd name="T25" fmla="*/ 2147483647 h 1142"/>
              <a:gd name="T26" fmla="*/ 2147483647 w 2581"/>
              <a:gd name="T27" fmla="*/ 2147483647 h 1142"/>
              <a:gd name="T28" fmla="*/ 2147483647 w 2581"/>
              <a:gd name="T29" fmla="*/ 2147483647 h 1142"/>
              <a:gd name="T30" fmla="*/ 2147483647 w 2581"/>
              <a:gd name="T31" fmla="*/ 2147483647 h 1142"/>
              <a:gd name="T32" fmla="*/ 2147483647 w 2581"/>
              <a:gd name="T33" fmla="*/ 2147483647 h 1142"/>
              <a:gd name="T34" fmla="*/ 2147483647 w 2581"/>
              <a:gd name="T35" fmla="*/ 2147483647 h 1142"/>
              <a:gd name="T36" fmla="*/ 0 w 2581"/>
              <a:gd name="T37" fmla="*/ 2147483647 h 1142"/>
              <a:gd name="T38" fmla="*/ 2147483647 w 2581"/>
              <a:gd name="T39" fmla="*/ 2147483647 h 1142"/>
              <a:gd name="T40" fmla="*/ 2147483647 w 2581"/>
              <a:gd name="T41" fmla="*/ 2147483647 h 1142"/>
              <a:gd name="T42" fmla="*/ 2147483647 w 2581"/>
              <a:gd name="T43" fmla="*/ 2147483647 h 1142"/>
              <a:gd name="T44" fmla="*/ 2147483647 w 2581"/>
              <a:gd name="T45" fmla="*/ 2147483647 h 1142"/>
              <a:gd name="T46" fmla="*/ 2147483647 w 2581"/>
              <a:gd name="T47" fmla="*/ 0 h 1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1"/>
              <a:gd name="T73" fmla="*/ 0 h 1142"/>
              <a:gd name="T74" fmla="*/ 2581 w 2581"/>
              <a:gd name="T75" fmla="*/ 1142 h 11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1" h="1142">
                <a:moveTo>
                  <a:pt x="2371" y="0"/>
                </a:moveTo>
                <a:lnTo>
                  <a:pt x="2473" y="191"/>
                </a:lnTo>
                <a:lnTo>
                  <a:pt x="2335" y="305"/>
                </a:lnTo>
                <a:lnTo>
                  <a:pt x="2581" y="305"/>
                </a:lnTo>
                <a:lnTo>
                  <a:pt x="2473" y="468"/>
                </a:lnTo>
                <a:lnTo>
                  <a:pt x="2197" y="468"/>
                </a:lnTo>
                <a:lnTo>
                  <a:pt x="2264" y="582"/>
                </a:lnTo>
                <a:lnTo>
                  <a:pt x="2371" y="609"/>
                </a:lnTo>
                <a:lnTo>
                  <a:pt x="2161" y="776"/>
                </a:lnTo>
                <a:lnTo>
                  <a:pt x="2024" y="1029"/>
                </a:lnTo>
                <a:lnTo>
                  <a:pt x="1741" y="1142"/>
                </a:lnTo>
                <a:lnTo>
                  <a:pt x="1395" y="888"/>
                </a:lnTo>
                <a:lnTo>
                  <a:pt x="1047" y="944"/>
                </a:lnTo>
                <a:lnTo>
                  <a:pt x="939" y="888"/>
                </a:lnTo>
                <a:lnTo>
                  <a:pt x="939" y="831"/>
                </a:lnTo>
                <a:lnTo>
                  <a:pt x="489" y="915"/>
                </a:lnTo>
                <a:lnTo>
                  <a:pt x="454" y="969"/>
                </a:lnTo>
                <a:lnTo>
                  <a:pt x="351" y="1002"/>
                </a:lnTo>
                <a:lnTo>
                  <a:pt x="0" y="1029"/>
                </a:lnTo>
                <a:lnTo>
                  <a:pt x="70" y="888"/>
                </a:lnTo>
                <a:lnTo>
                  <a:pt x="454" y="582"/>
                </a:lnTo>
                <a:lnTo>
                  <a:pt x="558" y="582"/>
                </a:lnTo>
                <a:lnTo>
                  <a:pt x="662" y="359"/>
                </a:lnTo>
                <a:lnTo>
                  <a:pt x="2371" y="0"/>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09" name="Freeform 78"/>
          <p:cNvSpPr>
            <a:spLocks noChangeAspect="1"/>
          </p:cNvSpPr>
          <p:nvPr/>
        </p:nvSpPr>
        <p:spPr bwMode="auto">
          <a:xfrm>
            <a:off x="6427788" y="3471863"/>
            <a:ext cx="1077912" cy="636587"/>
          </a:xfrm>
          <a:custGeom>
            <a:avLst/>
            <a:gdLst>
              <a:gd name="T0" fmla="*/ 0 w 2265"/>
              <a:gd name="T1" fmla="*/ 2147483647 h 1256"/>
              <a:gd name="T2" fmla="*/ 2147483647 w 2265"/>
              <a:gd name="T3" fmla="*/ 2147483647 h 1256"/>
              <a:gd name="T4" fmla="*/ 2147483647 w 2265"/>
              <a:gd name="T5" fmla="*/ 2147483647 h 1256"/>
              <a:gd name="T6" fmla="*/ 2147483647 w 2265"/>
              <a:gd name="T7" fmla="*/ 2147483647 h 1256"/>
              <a:gd name="T8" fmla="*/ 2147483647 w 2265"/>
              <a:gd name="T9" fmla="*/ 2147483647 h 1256"/>
              <a:gd name="T10" fmla="*/ 2147483647 w 2265"/>
              <a:gd name="T11" fmla="*/ 2147483647 h 1256"/>
              <a:gd name="T12" fmla="*/ 2147483647 w 2265"/>
              <a:gd name="T13" fmla="*/ 2147483647 h 1256"/>
              <a:gd name="T14" fmla="*/ 2147483647 w 2265"/>
              <a:gd name="T15" fmla="*/ 2147483647 h 1256"/>
              <a:gd name="T16" fmla="*/ 2147483647 w 2265"/>
              <a:gd name="T17" fmla="*/ 2147483647 h 1256"/>
              <a:gd name="T18" fmla="*/ 2147483647 w 2265"/>
              <a:gd name="T19" fmla="*/ 2147483647 h 1256"/>
              <a:gd name="T20" fmla="*/ 2147483647 w 2265"/>
              <a:gd name="T21" fmla="*/ 0 h 1256"/>
              <a:gd name="T22" fmla="*/ 2147483647 w 2265"/>
              <a:gd name="T23" fmla="*/ 2147483647 h 1256"/>
              <a:gd name="T24" fmla="*/ 2147483647 w 2265"/>
              <a:gd name="T25" fmla="*/ 2147483647 h 1256"/>
              <a:gd name="T26" fmla="*/ 2147483647 w 2265"/>
              <a:gd name="T27" fmla="*/ 2147483647 h 1256"/>
              <a:gd name="T28" fmla="*/ 2147483647 w 2265"/>
              <a:gd name="T29" fmla="*/ 2147483647 h 1256"/>
              <a:gd name="T30" fmla="*/ 2147483647 w 2265"/>
              <a:gd name="T31" fmla="*/ 2147483647 h 1256"/>
              <a:gd name="T32" fmla="*/ 2147483647 w 2265"/>
              <a:gd name="T33" fmla="*/ 2147483647 h 1256"/>
              <a:gd name="T34" fmla="*/ 2147483647 w 2265"/>
              <a:gd name="T35" fmla="*/ 2147483647 h 1256"/>
              <a:gd name="T36" fmla="*/ 2147483647 w 2265"/>
              <a:gd name="T37" fmla="*/ 2147483647 h 1256"/>
              <a:gd name="T38" fmla="*/ 2147483647 w 2265"/>
              <a:gd name="T39" fmla="*/ 2147483647 h 1256"/>
              <a:gd name="T40" fmla="*/ 0 w 2265"/>
              <a:gd name="T41" fmla="*/ 2147483647 h 12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65"/>
              <a:gd name="T64" fmla="*/ 0 h 1256"/>
              <a:gd name="T65" fmla="*/ 2265 w 2265"/>
              <a:gd name="T66" fmla="*/ 1256 h 12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65" h="1256">
                <a:moveTo>
                  <a:pt x="0" y="1256"/>
                </a:moveTo>
                <a:lnTo>
                  <a:pt x="419" y="869"/>
                </a:lnTo>
                <a:lnTo>
                  <a:pt x="556" y="979"/>
                </a:lnTo>
                <a:lnTo>
                  <a:pt x="941" y="788"/>
                </a:lnTo>
                <a:lnTo>
                  <a:pt x="905" y="701"/>
                </a:lnTo>
                <a:lnTo>
                  <a:pt x="1007" y="476"/>
                </a:lnTo>
                <a:lnTo>
                  <a:pt x="1149" y="282"/>
                </a:lnTo>
                <a:lnTo>
                  <a:pt x="1182" y="256"/>
                </a:lnTo>
                <a:lnTo>
                  <a:pt x="1360" y="28"/>
                </a:lnTo>
                <a:lnTo>
                  <a:pt x="1498" y="88"/>
                </a:lnTo>
                <a:lnTo>
                  <a:pt x="1566" y="0"/>
                </a:lnTo>
                <a:lnTo>
                  <a:pt x="1774" y="141"/>
                </a:lnTo>
                <a:lnTo>
                  <a:pt x="1738" y="282"/>
                </a:lnTo>
                <a:lnTo>
                  <a:pt x="2124" y="421"/>
                </a:lnTo>
                <a:lnTo>
                  <a:pt x="2158" y="646"/>
                </a:lnTo>
                <a:lnTo>
                  <a:pt x="1947" y="616"/>
                </a:lnTo>
                <a:lnTo>
                  <a:pt x="2124" y="729"/>
                </a:lnTo>
                <a:lnTo>
                  <a:pt x="2229" y="701"/>
                </a:lnTo>
                <a:lnTo>
                  <a:pt x="2265" y="788"/>
                </a:lnTo>
                <a:lnTo>
                  <a:pt x="556" y="1147"/>
                </a:lnTo>
                <a:lnTo>
                  <a:pt x="0" y="1256"/>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10" name="Freeform 79"/>
          <p:cNvSpPr>
            <a:spLocks noChangeAspect="1"/>
          </p:cNvSpPr>
          <p:nvPr/>
        </p:nvSpPr>
        <p:spPr bwMode="auto">
          <a:xfrm>
            <a:off x="6510338" y="3284538"/>
            <a:ext cx="647700" cy="682625"/>
          </a:xfrm>
          <a:custGeom>
            <a:avLst/>
            <a:gdLst>
              <a:gd name="T0" fmla="*/ 2147483647 w 1361"/>
              <a:gd name="T1" fmla="*/ 2147483647 h 1346"/>
              <a:gd name="T2" fmla="*/ 2147483647 w 1361"/>
              <a:gd name="T3" fmla="*/ 2147483647 h 1346"/>
              <a:gd name="T4" fmla="*/ 2147483647 w 1361"/>
              <a:gd name="T5" fmla="*/ 2147483647 h 1346"/>
              <a:gd name="T6" fmla="*/ 2147483647 w 1361"/>
              <a:gd name="T7" fmla="*/ 2147483647 h 1346"/>
              <a:gd name="T8" fmla="*/ 0 w 1361"/>
              <a:gd name="T9" fmla="*/ 2147483647 h 1346"/>
              <a:gd name="T10" fmla="*/ 2147483647 w 1361"/>
              <a:gd name="T11" fmla="*/ 2147483647 h 1346"/>
              <a:gd name="T12" fmla="*/ 2147483647 w 1361"/>
              <a:gd name="T13" fmla="*/ 2147483647 h 1346"/>
              <a:gd name="T14" fmla="*/ 2147483647 w 1361"/>
              <a:gd name="T15" fmla="*/ 2147483647 h 1346"/>
              <a:gd name="T16" fmla="*/ 2147483647 w 1361"/>
              <a:gd name="T17" fmla="*/ 0 h 1346"/>
              <a:gd name="T18" fmla="*/ 2147483647 w 1361"/>
              <a:gd name="T19" fmla="*/ 2147483647 h 1346"/>
              <a:gd name="T20" fmla="*/ 2147483647 w 1361"/>
              <a:gd name="T21" fmla="*/ 2147483647 h 1346"/>
              <a:gd name="T22" fmla="*/ 2147483647 w 1361"/>
              <a:gd name="T23" fmla="*/ 2147483647 h 1346"/>
              <a:gd name="T24" fmla="*/ 2147483647 w 1361"/>
              <a:gd name="T25" fmla="*/ 2147483647 h 1346"/>
              <a:gd name="T26" fmla="*/ 2147483647 w 1361"/>
              <a:gd name="T27" fmla="*/ 2147483647 h 1346"/>
              <a:gd name="T28" fmla="*/ 2147483647 w 1361"/>
              <a:gd name="T29" fmla="*/ 2147483647 h 1346"/>
              <a:gd name="T30" fmla="*/ 2147483647 w 1361"/>
              <a:gd name="T31" fmla="*/ 2147483647 h 1346"/>
              <a:gd name="T32" fmla="*/ 2147483647 w 1361"/>
              <a:gd name="T33" fmla="*/ 2147483647 h 1346"/>
              <a:gd name="T34" fmla="*/ 2147483647 w 1361"/>
              <a:gd name="T35" fmla="*/ 2147483647 h 1346"/>
              <a:gd name="T36" fmla="*/ 2147483647 w 1361"/>
              <a:gd name="T37" fmla="*/ 2147483647 h 1346"/>
              <a:gd name="T38" fmla="*/ 2147483647 w 1361"/>
              <a:gd name="T39" fmla="*/ 2147483647 h 1346"/>
              <a:gd name="T40" fmla="*/ 2147483647 w 1361"/>
              <a:gd name="T41" fmla="*/ 2147483647 h 1346"/>
              <a:gd name="T42" fmla="*/ 2147483647 w 1361"/>
              <a:gd name="T43" fmla="*/ 2147483647 h 1346"/>
              <a:gd name="T44" fmla="*/ 2147483647 w 1361"/>
              <a:gd name="T45" fmla="*/ 2147483647 h 1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1"/>
              <a:gd name="T70" fmla="*/ 0 h 1346"/>
              <a:gd name="T71" fmla="*/ 1361 w 1361"/>
              <a:gd name="T72" fmla="*/ 1346 h 13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1" h="1346">
                <a:moveTo>
                  <a:pt x="246" y="1236"/>
                </a:moveTo>
                <a:lnTo>
                  <a:pt x="104" y="1206"/>
                </a:lnTo>
                <a:lnTo>
                  <a:pt x="72" y="1122"/>
                </a:lnTo>
                <a:lnTo>
                  <a:pt x="36" y="1068"/>
                </a:lnTo>
                <a:lnTo>
                  <a:pt x="0" y="928"/>
                </a:lnTo>
                <a:lnTo>
                  <a:pt x="104" y="843"/>
                </a:lnTo>
                <a:lnTo>
                  <a:pt x="279" y="593"/>
                </a:lnTo>
                <a:lnTo>
                  <a:pt x="421" y="455"/>
                </a:lnTo>
                <a:lnTo>
                  <a:pt x="415" y="0"/>
                </a:lnTo>
                <a:lnTo>
                  <a:pt x="523" y="395"/>
                </a:lnTo>
                <a:lnTo>
                  <a:pt x="802" y="367"/>
                </a:lnTo>
                <a:lnTo>
                  <a:pt x="834" y="562"/>
                </a:lnTo>
                <a:lnTo>
                  <a:pt x="1044" y="367"/>
                </a:lnTo>
                <a:lnTo>
                  <a:pt x="1361" y="315"/>
                </a:lnTo>
                <a:lnTo>
                  <a:pt x="1325" y="455"/>
                </a:lnTo>
                <a:lnTo>
                  <a:pt x="1187" y="395"/>
                </a:lnTo>
                <a:lnTo>
                  <a:pt x="1009" y="623"/>
                </a:lnTo>
                <a:lnTo>
                  <a:pt x="976" y="649"/>
                </a:lnTo>
                <a:lnTo>
                  <a:pt x="834" y="843"/>
                </a:lnTo>
                <a:lnTo>
                  <a:pt x="732" y="1068"/>
                </a:lnTo>
                <a:lnTo>
                  <a:pt x="768" y="1155"/>
                </a:lnTo>
                <a:lnTo>
                  <a:pt x="383" y="1346"/>
                </a:lnTo>
                <a:lnTo>
                  <a:pt x="246" y="1236"/>
                </a:lnTo>
                <a:close/>
              </a:path>
            </a:pathLst>
          </a:custGeom>
          <a:gradFill rotWithShape="0">
            <a:gsLst>
              <a:gs pos="0">
                <a:srgbClr val="99FFCC"/>
              </a:gs>
              <a:gs pos="100000">
                <a:srgbClr val="82D8AD"/>
              </a:gs>
            </a:gsLst>
            <a:path path="rect">
              <a:fillToRect l="50000" t="50000" r="50000" b="50000"/>
            </a:path>
          </a:gradFill>
          <a:ln w="1588">
            <a:solidFill>
              <a:srgbClr val="000000"/>
            </a:solidFill>
            <a:round/>
            <a:headEnd/>
            <a:tailEnd/>
          </a:ln>
        </p:spPr>
        <p:txBody>
          <a:bodyPr/>
          <a:lstStyle/>
          <a:p>
            <a:endParaRPr lang="en-US"/>
          </a:p>
        </p:txBody>
      </p:sp>
      <p:sp>
        <p:nvSpPr>
          <p:cNvPr id="57411" name="Freeform 80"/>
          <p:cNvSpPr>
            <a:spLocks noChangeAspect="1"/>
          </p:cNvSpPr>
          <p:nvPr/>
        </p:nvSpPr>
        <p:spPr bwMode="auto">
          <a:xfrm>
            <a:off x="6891338" y="3319463"/>
            <a:ext cx="663575" cy="376237"/>
          </a:xfrm>
          <a:custGeom>
            <a:avLst/>
            <a:gdLst>
              <a:gd name="T0" fmla="*/ 0 w 1392"/>
              <a:gd name="T1" fmla="*/ 2147483647 h 741"/>
              <a:gd name="T2" fmla="*/ 2147483647 w 1392"/>
              <a:gd name="T3" fmla="*/ 0 h 741"/>
              <a:gd name="T4" fmla="*/ 2147483647 w 1392"/>
              <a:gd name="T5" fmla="*/ 2147483647 h 741"/>
              <a:gd name="T6" fmla="*/ 2147483647 w 1392"/>
              <a:gd name="T7" fmla="*/ 2147483647 h 741"/>
              <a:gd name="T8" fmla="*/ 2147483647 w 1392"/>
              <a:gd name="T9" fmla="*/ 2147483647 h 741"/>
              <a:gd name="T10" fmla="*/ 2147483647 w 1392"/>
              <a:gd name="T11" fmla="*/ 2147483647 h 741"/>
              <a:gd name="T12" fmla="*/ 2147483647 w 1392"/>
              <a:gd name="T13" fmla="*/ 2147483647 h 741"/>
              <a:gd name="T14" fmla="*/ 2147483647 w 1392"/>
              <a:gd name="T15" fmla="*/ 2147483647 h 741"/>
              <a:gd name="T16" fmla="*/ 2147483647 w 1392"/>
              <a:gd name="T17" fmla="*/ 2147483647 h 741"/>
              <a:gd name="T18" fmla="*/ 2147483647 w 1392"/>
              <a:gd name="T19" fmla="*/ 2147483647 h 741"/>
              <a:gd name="T20" fmla="*/ 2147483647 w 1392"/>
              <a:gd name="T21" fmla="*/ 2147483647 h 741"/>
              <a:gd name="T22" fmla="*/ 2147483647 w 1392"/>
              <a:gd name="T23" fmla="*/ 2147483647 h 741"/>
              <a:gd name="T24" fmla="*/ 2147483647 w 1392"/>
              <a:gd name="T25" fmla="*/ 2147483647 h 741"/>
              <a:gd name="T26" fmla="*/ 2147483647 w 1392"/>
              <a:gd name="T27" fmla="*/ 2147483647 h 741"/>
              <a:gd name="T28" fmla="*/ 2147483647 w 1392"/>
              <a:gd name="T29" fmla="*/ 2147483647 h 741"/>
              <a:gd name="T30" fmla="*/ 2147483647 w 1392"/>
              <a:gd name="T31" fmla="*/ 2147483647 h 741"/>
              <a:gd name="T32" fmla="*/ 2147483647 w 1392"/>
              <a:gd name="T33" fmla="*/ 2147483647 h 741"/>
              <a:gd name="T34" fmla="*/ 2147483647 w 1392"/>
              <a:gd name="T35" fmla="*/ 2147483647 h 741"/>
              <a:gd name="T36" fmla="*/ 2147483647 w 1392"/>
              <a:gd name="T37" fmla="*/ 2147483647 h 741"/>
              <a:gd name="T38" fmla="*/ 2147483647 w 1392"/>
              <a:gd name="T39" fmla="*/ 2147483647 h 741"/>
              <a:gd name="T40" fmla="*/ 2147483647 w 1392"/>
              <a:gd name="T41" fmla="*/ 2147483647 h 741"/>
              <a:gd name="T42" fmla="*/ 2147483647 w 1392"/>
              <a:gd name="T43" fmla="*/ 2147483647 h 741"/>
              <a:gd name="T44" fmla="*/ 0 w 1392"/>
              <a:gd name="T45" fmla="*/ 2147483647 h 7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2"/>
              <a:gd name="T70" fmla="*/ 0 h 741"/>
              <a:gd name="T71" fmla="*/ 1392 w 1392"/>
              <a:gd name="T72" fmla="*/ 741 h 7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2" h="741">
                <a:moveTo>
                  <a:pt x="0" y="302"/>
                </a:moveTo>
                <a:lnTo>
                  <a:pt x="1116" y="0"/>
                </a:lnTo>
                <a:lnTo>
                  <a:pt x="1183" y="81"/>
                </a:lnTo>
                <a:lnTo>
                  <a:pt x="1218" y="148"/>
                </a:lnTo>
                <a:lnTo>
                  <a:pt x="1254" y="503"/>
                </a:lnTo>
                <a:lnTo>
                  <a:pt x="1392" y="503"/>
                </a:lnTo>
                <a:lnTo>
                  <a:pt x="1356" y="741"/>
                </a:lnTo>
                <a:lnTo>
                  <a:pt x="1199" y="710"/>
                </a:lnTo>
                <a:lnTo>
                  <a:pt x="1116" y="503"/>
                </a:lnTo>
                <a:lnTo>
                  <a:pt x="1062" y="417"/>
                </a:lnTo>
                <a:lnTo>
                  <a:pt x="1044" y="181"/>
                </a:lnTo>
                <a:lnTo>
                  <a:pt x="1080" y="97"/>
                </a:lnTo>
                <a:lnTo>
                  <a:pt x="992" y="263"/>
                </a:lnTo>
                <a:lnTo>
                  <a:pt x="1026" y="488"/>
                </a:lnTo>
                <a:lnTo>
                  <a:pt x="1134" y="668"/>
                </a:lnTo>
                <a:lnTo>
                  <a:pt x="763" y="584"/>
                </a:lnTo>
                <a:lnTo>
                  <a:pt x="799" y="443"/>
                </a:lnTo>
                <a:lnTo>
                  <a:pt x="591" y="302"/>
                </a:lnTo>
                <a:lnTo>
                  <a:pt x="523" y="390"/>
                </a:lnTo>
                <a:lnTo>
                  <a:pt x="559" y="250"/>
                </a:lnTo>
                <a:lnTo>
                  <a:pt x="242" y="302"/>
                </a:lnTo>
                <a:lnTo>
                  <a:pt x="32" y="497"/>
                </a:lnTo>
                <a:lnTo>
                  <a:pt x="0" y="302"/>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12" name="Freeform 81"/>
          <p:cNvSpPr>
            <a:spLocks noChangeAspect="1"/>
          </p:cNvSpPr>
          <p:nvPr/>
        </p:nvSpPr>
        <p:spPr bwMode="auto">
          <a:xfrm>
            <a:off x="7472363" y="3387725"/>
            <a:ext cx="82550" cy="187325"/>
          </a:xfrm>
          <a:custGeom>
            <a:avLst/>
            <a:gdLst>
              <a:gd name="T0" fmla="*/ 2147483647 w 174"/>
              <a:gd name="T1" fmla="*/ 0 h 367"/>
              <a:gd name="T2" fmla="*/ 2147483647 w 174"/>
              <a:gd name="T3" fmla="*/ 2147483647 h 367"/>
              <a:gd name="T4" fmla="*/ 2147483647 w 174"/>
              <a:gd name="T5" fmla="*/ 2147483647 h 367"/>
              <a:gd name="T6" fmla="*/ 2147483647 w 174"/>
              <a:gd name="T7" fmla="*/ 2147483647 h 367"/>
              <a:gd name="T8" fmla="*/ 0 w 174"/>
              <a:gd name="T9" fmla="*/ 2147483647 h 367"/>
              <a:gd name="T10" fmla="*/ 2147483647 w 174"/>
              <a:gd name="T11" fmla="*/ 0 h 367"/>
              <a:gd name="T12" fmla="*/ 0 60000 65536"/>
              <a:gd name="T13" fmla="*/ 0 60000 65536"/>
              <a:gd name="T14" fmla="*/ 0 60000 65536"/>
              <a:gd name="T15" fmla="*/ 0 60000 65536"/>
              <a:gd name="T16" fmla="*/ 0 60000 65536"/>
              <a:gd name="T17" fmla="*/ 0 60000 65536"/>
              <a:gd name="T18" fmla="*/ 0 w 174"/>
              <a:gd name="T19" fmla="*/ 0 h 367"/>
              <a:gd name="T20" fmla="*/ 174 w 174"/>
              <a:gd name="T21" fmla="*/ 367 h 367"/>
            </a:gdLst>
            <a:ahLst/>
            <a:cxnLst>
              <a:cxn ang="T12">
                <a:pos x="T0" y="T1"/>
              </a:cxn>
              <a:cxn ang="T13">
                <a:pos x="T2" y="T3"/>
              </a:cxn>
              <a:cxn ang="T14">
                <a:pos x="T4" y="T5"/>
              </a:cxn>
              <a:cxn ang="T15">
                <a:pos x="T6" y="T7"/>
              </a:cxn>
              <a:cxn ang="T16">
                <a:pos x="T8" y="T9"/>
              </a:cxn>
              <a:cxn ang="T17">
                <a:pos x="T10" y="T11"/>
              </a:cxn>
            </a:cxnLst>
            <a:rect l="T18" t="T19" r="T20" b="T21"/>
            <a:pathLst>
              <a:path w="174" h="367">
                <a:moveTo>
                  <a:pt x="36" y="0"/>
                </a:moveTo>
                <a:lnTo>
                  <a:pt x="157" y="254"/>
                </a:lnTo>
                <a:lnTo>
                  <a:pt x="174" y="367"/>
                </a:lnTo>
                <a:lnTo>
                  <a:pt x="36" y="367"/>
                </a:lnTo>
                <a:lnTo>
                  <a:pt x="0" y="12"/>
                </a:lnTo>
                <a:lnTo>
                  <a:pt x="36" y="0"/>
                </a:lnTo>
                <a:close/>
              </a:path>
            </a:pathLst>
          </a:custGeom>
          <a:solidFill>
            <a:srgbClr val="FFDDFF"/>
          </a:solidFill>
          <a:ln w="1588">
            <a:solidFill>
              <a:srgbClr val="000000"/>
            </a:solidFill>
            <a:round/>
            <a:headEnd/>
            <a:tailEnd/>
          </a:ln>
        </p:spPr>
        <p:txBody>
          <a:bodyPr/>
          <a:lstStyle/>
          <a:p>
            <a:endParaRPr lang="en-US"/>
          </a:p>
        </p:txBody>
      </p:sp>
      <p:sp>
        <p:nvSpPr>
          <p:cNvPr id="57413" name="Freeform 82"/>
          <p:cNvSpPr>
            <a:spLocks noChangeAspect="1"/>
          </p:cNvSpPr>
          <p:nvPr/>
        </p:nvSpPr>
        <p:spPr bwMode="auto">
          <a:xfrm>
            <a:off x="6675438" y="2903538"/>
            <a:ext cx="842962" cy="582612"/>
          </a:xfrm>
          <a:custGeom>
            <a:avLst/>
            <a:gdLst>
              <a:gd name="T0" fmla="*/ 0 w 1775"/>
              <a:gd name="T1" fmla="*/ 2147483647 h 1148"/>
              <a:gd name="T2" fmla="*/ 2147483647 w 1775"/>
              <a:gd name="T3" fmla="*/ 2147483647 h 1148"/>
              <a:gd name="T4" fmla="*/ 2147483647 w 1775"/>
              <a:gd name="T5" fmla="*/ 2147483647 h 1148"/>
              <a:gd name="T6" fmla="*/ 2147483647 w 1775"/>
              <a:gd name="T7" fmla="*/ 0 h 1148"/>
              <a:gd name="T8" fmla="*/ 2147483647 w 1775"/>
              <a:gd name="T9" fmla="*/ 2147483647 h 1148"/>
              <a:gd name="T10" fmla="*/ 2147483647 w 1775"/>
              <a:gd name="T11" fmla="*/ 2147483647 h 1148"/>
              <a:gd name="T12" fmla="*/ 2147483647 w 1775"/>
              <a:gd name="T13" fmla="*/ 2147483647 h 1148"/>
              <a:gd name="T14" fmla="*/ 2147483647 w 1775"/>
              <a:gd name="T15" fmla="*/ 2147483647 h 1148"/>
              <a:gd name="T16" fmla="*/ 2147483647 w 1775"/>
              <a:gd name="T17" fmla="*/ 2147483647 h 1148"/>
              <a:gd name="T18" fmla="*/ 2147483647 w 1775"/>
              <a:gd name="T19" fmla="*/ 2147483647 h 1148"/>
              <a:gd name="T20" fmla="*/ 2147483647 w 1775"/>
              <a:gd name="T21" fmla="*/ 2147483647 h 1148"/>
              <a:gd name="T22" fmla="*/ 2147483647 w 1775"/>
              <a:gd name="T23" fmla="*/ 2147483647 h 1148"/>
              <a:gd name="T24" fmla="*/ 2147483647 w 1775"/>
              <a:gd name="T25" fmla="*/ 2147483647 h 1148"/>
              <a:gd name="T26" fmla="*/ 2147483647 w 1775"/>
              <a:gd name="T27" fmla="*/ 2147483647 h 1148"/>
              <a:gd name="T28" fmla="*/ 2147483647 w 1775"/>
              <a:gd name="T29" fmla="*/ 2147483647 h 1148"/>
              <a:gd name="T30" fmla="*/ 2147483647 w 1775"/>
              <a:gd name="T31" fmla="*/ 2147483647 h 1148"/>
              <a:gd name="T32" fmla="*/ 0 w 1775"/>
              <a:gd name="T33" fmla="*/ 2147483647 h 1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5"/>
              <a:gd name="T52" fmla="*/ 0 h 1148"/>
              <a:gd name="T53" fmla="*/ 1775 w 1775"/>
              <a:gd name="T54" fmla="*/ 1148 h 1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5" h="1148">
                <a:moveTo>
                  <a:pt x="0" y="285"/>
                </a:moveTo>
                <a:lnTo>
                  <a:pt x="175" y="116"/>
                </a:lnTo>
                <a:lnTo>
                  <a:pt x="211" y="256"/>
                </a:lnTo>
                <a:lnTo>
                  <a:pt x="1426" y="0"/>
                </a:lnTo>
                <a:lnTo>
                  <a:pt x="1498" y="4"/>
                </a:lnTo>
                <a:lnTo>
                  <a:pt x="1603" y="31"/>
                </a:lnTo>
                <a:lnTo>
                  <a:pt x="1603" y="143"/>
                </a:lnTo>
                <a:lnTo>
                  <a:pt x="1708" y="143"/>
                </a:lnTo>
                <a:lnTo>
                  <a:pt x="1603" y="339"/>
                </a:lnTo>
                <a:lnTo>
                  <a:pt x="1672" y="451"/>
                </a:lnTo>
                <a:lnTo>
                  <a:pt x="1775" y="536"/>
                </a:lnTo>
                <a:lnTo>
                  <a:pt x="1672" y="703"/>
                </a:lnTo>
                <a:lnTo>
                  <a:pt x="1570" y="818"/>
                </a:lnTo>
                <a:lnTo>
                  <a:pt x="454" y="1120"/>
                </a:lnTo>
                <a:lnTo>
                  <a:pt x="175" y="1148"/>
                </a:lnTo>
                <a:lnTo>
                  <a:pt x="67" y="753"/>
                </a:lnTo>
                <a:lnTo>
                  <a:pt x="0" y="285"/>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14" name="Freeform 83"/>
          <p:cNvSpPr>
            <a:spLocks noChangeAspect="1"/>
          </p:cNvSpPr>
          <p:nvPr/>
        </p:nvSpPr>
        <p:spPr bwMode="auto">
          <a:xfrm>
            <a:off x="6757988" y="2293938"/>
            <a:ext cx="1044575" cy="795337"/>
          </a:xfrm>
          <a:custGeom>
            <a:avLst/>
            <a:gdLst>
              <a:gd name="T0" fmla="*/ 2147483647 w 2194"/>
              <a:gd name="T1" fmla="*/ 2147483647 h 1572"/>
              <a:gd name="T2" fmla="*/ 2147483647 w 2194"/>
              <a:gd name="T3" fmla="*/ 2147483647 h 1572"/>
              <a:gd name="T4" fmla="*/ 2147483647 w 2194"/>
              <a:gd name="T5" fmla="*/ 2147483647 h 1572"/>
              <a:gd name="T6" fmla="*/ 2147483647 w 2194"/>
              <a:gd name="T7" fmla="*/ 2147483647 h 1572"/>
              <a:gd name="T8" fmla="*/ 2147483647 w 2194"/>
              <a:gd name="T9" fmla="*/ 2147483647 h 1572"/>
              <a:gd name="T10" fmla="*/ 2147483647 w 2194"/>
              <a:gd name="T11" fmla="*/ 2147483647 h 1572"/>
              <a:gd name="T12" fmla="*/ 2147483647 w 2194"/>
              <a:gd name="T13" fmla="*/ 2147483647 h 1572"/>
              <a:gd name="T14" fmla="*/ 2147483647 w 2194"/>
              <a:gd name="T15" fmla="*/ 2147483647 h 1572"/>
              <a:gd name="T16" fmla="*/ 2147483647 w 2194"/>
              <a:gd name="T17" fmla="*/ 2147483647 h 1572"/>
              <a:gd name="T18" fmla="*/ 2147483647 w 2194"/>
              <a:gd name="T19" fmla="*/ 0 h 1572"/>
              <a:gd name="T20" fmla="*/ 2147483647 w 2194"/>
              <a:gd name="T21" fmla="*/ 2147483647 h 1572"/>
              <a:gd name="T22" fmla="*/ 2147483647 w 2194"/>
              <a:gd name="T23" fmla="*/ 2147483647 h 1572"/>
              <a:gd name="T24" fmla="*/ 2147483647 w 2194"/>
              <a:gd name="T25" fmla="*/ 2147483647 h 1572"/>
              <a:gd name="T26" fmla="*/ 2147483647 w 2194"/>
              <a:gd name="T27" fmla="*/ 2147483647 h 1572"/>
              <a:gd name="T28" fmla="*/ 2147483647 w 2194"/>
              <a:gd name="T29" fmla="*/ 2147483647 h 1572"/>
              <a:gd name="T30" fmla="*/ 2147483647 w 2194"/>
              <a:gd name="T31" fmla="*/ 2147483647 h 1572"/>
              <a:gd name="T32" fmla="*/ 2147483647 w 2194"/>
              <a:gd name="T33" fmla="*/ 2147483647 h 1572"/>
              <a:gd name="T34" fmla="*/ 2147483647 w 2194"/>
              <a:gd name="T35" fmla="*/ 2147483647 h 1572"/>
              <a:gd name="T36" fmla="*/ 2147483647 w 2194"/>
              <a:gd name="T37" fmla="*/ 2147483647 h 1572"/>
              <a:gd name="T38" fmla="*/ 2147483647 w 2194"/>
              <a:gd name="T39" fmla="*/ 2147483647 h 1572"/>
              <a:gd name="T40" fmla="*/ 2147483647 w 2194"/>
              <a:gd name="T41" fmla="*/ 2147483647 h 1572"/>
              <a:gd name="T42" fmla="*/ 2147483647 w 2194"/>
              <a:gd name="T43" fmla="*/ 2147483647 h 1572"/>
              <a:gd name="T44" fmla="*/ 2147483647 w 2194"/>
              <a:gd name="T45" fmla="*/ 2147483647 h 1572"/>
              <a:gd name="T46" fmla="*/ 2147483647 w 2194"/>
              <a:gd name="T47" fmla="*/ 2147483647 h 1572"/>
              <a:gd name="T48" fmla="*/ 2147483647 w 2194"/>
              <a:gd name="T49" fmla="*/ 2147483647 h 1572"/>
              <a:gd name="T50" fmla="*/ 2147483647 w 2194"/>
              <a:gd name="T51" fmla="*/ 2147483647 h 1572"/>
              <a:gd name="T52" fmla="*/ 2147483647 w 2194"/>
              <a:gd name="T53" fmla="*/ 2147483647 h 1572"/>
              <a:gd name="T54" fmla="*/ 0 w 2194"/>
              <a:gd name="T55" fmla="*/ 2147483647 h 1572"/>
              <a:gd name="T56" fmla="*/ 2147483647 w 2194"/>
              <a:gd name="T57" fmla="*/ 2147483647 h 1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94"/>
              <a:gd name="T88" fmla="*/ 0 h 1572"/>
              <a:gd name="T89" fmla="*/ 2194 w 2194"/>
              <a:gd name="T90" fmla="*/ 1572 h 1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94" h="1572">
                <a:moveTo>
                  <a:pt x="171" y="1095"/>
                </a:moveTo>
                <a:lnTo>
                  <a:pt x="171" y="956"/>
                </a:lnTo>
                <a:lnTo>
                  <a:pt x="348" y="841"/>
                </a:lnTo>
                <a:lnTo>
                  <a:pt x="593" y="900"/>
                </a:lnTo>
                <a:lnTo>
                  <a:pt x="731" y="815"/>
                </a:lnTo>
                <a:lnTo>
                  <a:pt x="939" y="648"/>
                </a:lnTo>
                <a:lnTo>
                  <a:pt x="838" y="454"/>
                </a:lnTo>
                <a:lnTo>
                  <a:pt x="905" y="422"/>
                </a:lnTo>
                <a:lnTo>
                  <a:pt x="1078" y="174"/>
                </a:lnTo>
                <a:lnTo>
                  <a:pt x="1635" y="0"/>
                </a:lnTo>
                <a:lnTo>
                  <a:pt x="1706" y="480"/>
                </a:lnTo>
                <a:lnTo>
                  <a:pt x="1811" y="563"/>
                </a:lnTo>
                <a:lnTo>
                  <a:pt x="1846" y="758"/>
                </a:lnTo>
                <a:lnTo>
                  <a:pt x="1882" y="1011"/>
                </a:lnTo>
                <a:lnTo>
                  <a:pt x="1917" y="1279"/>
                </a:lnTo>
                <a:lnTo>
                  <a:pt x="1846" y="1433"/>
                </a:lnTo>
                <a:lnTo>
                  <a:pt x="2056" y="1346"/>
                </a:lnTo>
                <a:lnTo>
                  <a:pt x="2127" y="1261"/>
                </a:lnTo>
                <a:lnTo>
                  <a:pt x="2194" y="1292"/>
                </a:lnTo>
                <a:lnTo>
                  <a:pt x="1846" y="1572"/>
                </a:lnTo>
                <a:lnTo>
                  <a:pt x="1846" y="1433"/>
                </a:lnTo>
                <a:lnTo>
                  <a:pt x="1569" y="1346"/>
                </a:lnTo>
                <a:lnTo>
                  <a:pt x="1428" y="1346"/>
                </a:lnTo>
                <a:lnTo>
                  <a:pt x="1428" y="1234"/>
                </a:lnTo>
                <a:lnTo>
                  <a:pt x="1323" y="1207"/>
                </a:lnTo>
                <a:lnTo>
                  <a:pt x="1251" y="1203"/>
                </a:lnTo>
                <a:lnTo>
                  <a:pt x="36" y="1459"/>
                </a:lnTo>
                <a:lnTo>
                  <a:pt x="0" y="1319"/>
                </a:lnTo>
                <a:lnTo>
                  <a:pt x="171" y="1095"/>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15" name="Freeform 84"/>
          <p:cNvSpPr>
            <a:spLocks noChangeAspect="1"/>
          </p:cNvSpPr>
          <p:nvPr/>
        </p:nvSpPr>
        <p:spPr bwMode="auto">
          <a:xfrm>
            <a:off x="7421563" y="2976563"/>
            <a:ext cx="215900" cy="439737"/>
          </a:xfrm>
          <a:custGeom>
            <a:avLst/>
            <a:gdLst>
              <a:gd name="T0" fmla="*/ 2147483647 w 451"/>
              <a:gd name="T1" fmla="*/ 2147483647 h 866"/>
              <a:gd name="T2" fmla="*/ 0 w 451"/>
              <a:gd name="T3" fmla="*/ 2147483647 h 866"/>
              <a:gd name="T4" fmla="*/ 2147483647 w 451"/>
              <a:gd name="T5" fmla="*/ 2147483647 h 866"/>
              <a:gd name="T6" fmla="*/ 2147483647 w 451"/>
              <a:gd name="T7" fmla="*/ 2147483647 h 866"/>
              <a:gd name="T8" fmla="*/ 2147483647 w 451"/>
              <a:gd name="T9" fmla="*/ 2147483647 h 866"/>
              <a:gd name="T10" fmla="*/ 2147483647 w 451"/>
              <a:gd name="T11" fmla="*/ 2147483647 h 866"/>
              <a:gd name="T12" fmla="*/ 2147483647 w 451"/>
              <a:gd name="T13" fmla="*/ 0 h 866"/>
              <a:gd name="T14" fmla="*/ 2147483647 w 451"/>
              <a:gd name="T15" fmla="*/ 0 h 866"/>
              <a:gd name="T16" fmla="*/ 2147483647 w 451"/>
              <a:gd name="T17" fmla="*/ 2147483647 h 866"/>
              <a:gd name="T18" fmla="*/ 2147483647 w 451"/>
              <a:gd name="T19" fmla="*/ 2147483647 h 866"/>
              <a:gd name="T20" fmla="*/ 2147483647 w 451"/>
              <a:gd name="T21" fmla="*/ 2147483647 h 866"/>
              <a:gd name="T22" fmla="*/ 2147483647 w 451"/>
              <a:gd name="T23" fmla="*/ 2147483647 h 866"/>
              <a:gd name="T24" fmla="*/ 2147483647 w 451"/>
              <a:gd name="T25" fmla="*/ 2147483647 h 866"/>
              <a:gd name="T26" fmla="*/ 2147483647 w 451"/>
              <a:gd name="T27" fmla="*/ 2147483647 h 866"/>
              <a:gd name="T28" fmla="*/ 2147483647 w 451"/>
              <a:gd name="T29" fmla="*/ 2147483647 h 866"/>
              <a:gd name="T30" fmla="*/ 2147483647 w 451"/>
              <a:gd name="T31" fmla="*/ 2147483647 h 8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1"/>
              <a:gd name="T49" fmla="*/ 0 h 866"/>
              <a:gd name="T50" fmla="*/ 451 w 451"/>
              <a:gd name="T51" fmla="*/ 866 h 8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1" h="866">
                <a:moveTo>
                  <a:pt x="67" y="756"/>
                </a:moveTo>
                <a:lnTo>
                  <a:pt x="0" y="675"/>
                </a:lnTo>
                <a:lnTo>
                  <a:pt x="102" y="560"/>
                </a:lnTo>
                <a:lnTo>
                  <a:pt x="205" y="393"/>
                </a:lnTo>
                <a:lnTo>
                  <a:pt x="102" y="308"/>
                </a:lnTo>
                <a:lnTo>
                  <a:pt x="33" y="196"/>
                </a:lnTo>
                <a:lnTo>
                  <a:pt x="138" y="0"/>
                </a:lnTo>
                <a:lnTo>
                  <a:pt x="174" y="0"/>
                </a:lnTo>
                <a:lnTo>
                  <a:pt x="451" y="87"/>
                </a:lnTo>
                <a:lnTo>
                  <a:pt x="451" y="113"/>
                </a:lnTo>
                <a:lnTo>
                  <a:pt x="451" y="87"/>
                </a:lnTo>
                <a:lnTo>
                  <a:pt x="398" y="267"/>
                </a:lnTo>
                <a:lnTo>
                  <a:pt x="451" y="448"/>
                </a:lnTo>
                <a:lnTo>
                  <a:pt x="348" y="866"/>
                </a:lnTo>
                <a:lnTo>
                  <a:pt x="138" y="811"/>
                </a:lnTo>
                <a:lnTo>
                  <a:pt x="67" y="756"/>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16" name="Freeform 85"/>
          <p:cNvSpPr>
            <a:spLocks noChangeAspect="1"/>
          </p:cNvSpPr>
          <p:nvPr/>
        </p:nvSpPr>
        <p:spPr bwMode="auto">
          <a:xfrm>
            <a:off x="7537450" y="2238375"/>
            <a:ext cx="182563" cy="439738"/>
          </a:xfrm>
          <a:custGeom>
            <a:avLst/>
            <a:gdLst>
              <a:gd name="T0" fmla="*/ 0 w 384"/>
              <a:gd name="T1" fmla="*/ 2147483647 h 865"/>
              <a:gd name="T2" fmla="*/ 2147483647 w 384"/>
              <a:gd name="T3" fmla="*/ 0 h 865"/>
              <a:gd name="T4" fmla="*/ 2147483647 w 384"/>
              <a:gd name="T5" fmla="*/ 2147483647 h 865"/>
              <a:gd name="T6" fmla="*/ 2147483647 w 384"/>
              <a:gd name="T7" fmla="*/ 2147483647 h 865"/>
              <a:gd name="T8" fmla="*/ 2147483647 w 384"/>
              <a:gd name="T9" fmla="*/ 2147483647 h 865"/>
              <a:gd name="T10" fmla="*/ 2147483647 w 384"/>
              <a:gd name="T11" fmla="*/ 2147483647 h 865"/>
              <a:gd name="T12" fmla="*/ 2147483647 w 384"/>
              <a:gd name="T13" fmla="*/ 2147483647 h 865"/>
              <a:gd name="T14" fmla="*/ 2147483647 w 384"/>
              <a:gd name="T15" fmla="*/ 2147483647 h 865"/>
              <a:gd name="T16" fmla="*/ 2147483647 w 384"/>
              <a:gd name="T17" fmla="*/ 2147483647 h 865"/>
              <a:gd name="T18" fmla="*/ 0 w 384"/>
              <a:gd name="T19" fmla="*/ 2147483647 h 8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865"/>
              <a:gd name="T32" fmla="*/ 384 w 384"/>
              <a:gd name="T33" fmla="*/ 865 h 8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865">
                <a:moveTo>
                  <a:pt x="0" y="107"/>
                </a:moveTo>
                <a:lnTo>
                  <a:pt x="348" y="0"/>
                </a:lnTo>
                <a:lnTo>
                  <a:pt x="384" y="107"/>
                </a:lnTo>
                <a:lnTo>
                  <a:pt x="348" y="281"/>
                </a:lnTo>
                <a:lnTo>
                  <a:pt x="348" y="725"/>
                </a:lnTo>
                <a:lnTo>
                  <a:pt x="384" y="840"/>
                </a:lnTo>
                <a:lnTo>
                  <a:pt x="211" y="865"/>
                </a:lnTo>
                <a:lnTo>
                  <a:pt x="176" y="670"/>
                </a:lnTo>
                <a:lnTo>
                  <a:pt x="71" y="587"/>
                </a:lnTo>
                <a:lnTo>
                  <a:pt x="0" y="107"/>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17" name="Freeform 86"/>
          <p:cNvSpPr>
            <a:spLocks noChangeAspect="1"/>
          </p:cNvSpPr>
          <p:nvPr/>
        </p:nvSpPr>
        <p:spPr bwMode="auto">
          <a:xfrm>
            <a:off x="7654925" y="2776538"/>
            <a:ext cx="200025" cy="165100"/>
          </a:xfrm>
          <a:custGeom>
            <a:avLst/>
            <a:gdLst>
              <a:gd name="T0" fmla="*/ 0 w 418"/>
              <a:gd name="T1" fmla="*/ 2147483647 h 323"/>
              <a:gd name="T2" fmla="*/ 2147483647 w 418"/>
              <a:gd name="T3" fmla="*/ 0 h 323"/>
              <a:gd name="T4" fmla="*/ 2147483647 w 418"/>
              <a:gd name="T5" fmla="*/ 2147483647 h 323"/>
              <a:gd name="T6" fmla="*/ 2147483647 w 418"/>
              <a:gd name="T7" fmla="*/ 2147483647 h 323"/>
              <a:gd name="T8" fmla="*/ 0 w 418"/>
              <a:gd name="T9" fmla="*/ 2147483647 h 323"/>
              <a:gd name="T10" fmla="*/ 0 60000 65536"/>
              <a:gd name="T11" fmla="*/ 0 60000 65536"/>
              <a:gd name="T12" fmla="*/ 0 60000 65536"/>
              <a:gd name="T13" fmla="*/ 0 60000 65536"/>
              <a:gd name="T14" fmla="*/ 0 60000 65536"/>
              <a:gd name="T15" fmla="*/ 0 w 418"/>
              <a:gd name="T16" fmla="*/ 0 h 323"/>
              <a:gd name="T17" fmla="*/ 418 w 418"/>
              <a:gd name="T18" fmla="*/ 323 h 323"/>
            </a:gdLst>
            <a:ahLst/>
            <a:cxnLst>
              <a:cxn ang="T10">
                <a:pos x="T0" y="T1"/>
              </a:cxn>
              <a:cxn ang="T11">
                <a:pos x="T2" y="T3"/>
              </a:cxn>
              <a:cxn ang="T12">
                <a:pos x="T4" y="T5"/>
              </a:cxn>
              <a:cxn ang="T13">
                <a:pos x="T6" y="T7"/>
              </a:cxn>
              <a:cxn ang="T14">
                <a:pos x="T8" y="T9"/>
              </a:cxn>
            </a:cxnLst>
            <a:rect l="T15" t="T16" r="T17" b="T18"/>
            <a:pathLst>
              <a:path w="418" h="323">
                <a:moveTo>
                  <a:pt x="0" y="55"/>
                </a:moveTo>
                <a:lnTo>
                  <a:pt x="384" y="0"/>
                </a:lnTo>
                <a:lnTo>
                  <a:pt x="418" y="196"/>
                </a:lnTo>
                <a:lnTo>
                  <a:pt x="35" y="323"/>
                </a:lnTo>
                <a:lnTo>
                  <a:pt x="0" y="55"/>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18" name="Freeform 87"/>
          <p:cNvSpPr>
            <a:spLocks noChangeAspect="1"/>
          </p:cNvSpPr>
          <p:nvPr/>
        </p:nvSpPr>
        <p:spPr bwMode="auto">
          <a:xfrm>
            <a:off x="7637463" y="2633663"/>
            <a:ext cx="400050" cy="171450"/>
          </a:xfrm>
          <a:custGeom>
            <a:avLst/>
            <a:gdLst>
              <a:gd name="T0" fmla="*/ 2147483647 w 838"/>
              <a:gd name="T1" fmla="*/ 2147483647 h 337"/>
              <a:gd name="T2" fmla="*/ 2147483647 w 838"/>
              <a:gd name="T3" fmla="*/ 0 h 337"/>
              <a:gd name="T4" fmla="*/ 2147483647 w 838"/>
              <a:gd name="T5" fmla="*/ 2147483647 h 337"/>
              <a:gd name="T6" fmla="*/ 2147483647 w 838"/>
              <a:gd name="T7" fmla="*/ 2147483647 h 337"/>
              <a:gd name="T8" fmla="*/ 2147483647 w 838"/>
              <a:gd name="T9" fmla="*/ 2147483647 h 337"/>
              <a:gd name="T10" fmla="*/ 2147483647 w 838"/>
              <a:gd name="T11" fmla="*/ 2147483647 h 337"/>
              <a:gd name="T12" fmla="*/ 2147483647 w 838"/>
              <a:gd name="T13" fmla="*/ 2147483647 h 337"/>
              <a:gd name="T14" fmla="*/ 2147483647 w 838"/>
              <a:gd name="T15" fmla="*/ 2147483647 h 337"/>
              <a:gd name="T16" fmla="*/ 2147483647 w 838"/>
              <a:gd name="T17" fmla="*/ 2147483647 h 337"/>
              <a:gd name="T18" fmla="*/ 2147483647 w 838"/>
              <a:gd name="T19" fmla="*/ 2147483647 h 337"/>
              <a:gd name="T20" fmla="*/ 2147483647 w 838"/>
              <a:gd name="T21" fmla="*/ 2147483647 h 337"/>
              <a:gd name="T22" fmla="*/ 0 w 838"/>
              <a:gd name="T23" fmla="*/ 2147483647 h 337"/>
              <a:gd name="T24" fmla="*/ 2147483647 w 838"/>
              <a:gd name="T25" fmla="*/ 2147483647 h 3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8"/>
              <a:gd name="T40" fmla="*/ 0 h 337"/>
              <a:gd name="T41" fmla="*/ 838 w 838"/>
              <a:gd name="T42" fmla="*/ 337 h 3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8" h="337">
                <a:moveTo>
                  <a:pt x="173" y="59"/>
                </a:moveTo>
                <a:lnTo>
                  <a:pt x="556" y="0"/>
                </a:lnTo>
                <a:lnTo>
                  <a:pt x="694" y="167"/>
                </a:lnTo>
                <a:lnTo>
                  <a:pt x="767" y="141"/>
                </a:lnTo>
                <a:lnTo>
                  <a:pt x="838" y="59"/>
                </a:lnTo>
                <a:lnTo>
                  <a:pt x="838" y="199"/>
                </a:lnTo>
                <a:lnTo>
                  <a:pt x="767" y="282"/>
                </a:lnTo>
                <a:lnTo>
                  <a:pt x="627" y="282"/>
                </a:lnTo>
                <a:lnTo>
                  <a:pt x="521" y="199"/>
                </a:lnTo>
                <a:lnTo>
                  <a:pt x="420" y="282"/>
                </a:lnTo>
                <a:lnTo>
                  <a:pt x="36" y="337"/>
                </a:lnTo>
                <a:lnTo>
                  <a:pt x="0" y="84"/>
                </a:lnTo>
                <a:lnTo>
                  <a:pt x="173" y="59"/>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19" name="Freeform 88"/>
          <p:cNvSpPr>
            <a:spLocks noChangeAspect="1"/>
          </p:cNvSpPr>
          <p:nvPr/>
        </p:nvSpPr>
        <p:spPr bwMode="auto">
          <a:xfrm>
            <a:off x="7835900" y="2733675"/>
            <a:ext cx="100013" cy="142875"/>
          </a:xfrm>
          <a:custGeom>
            <a:avLst/>
            <a:gdLst>
              <a:gd name="T0" fmla="*/ 2147483647 w 207"/>
              <a:gd name="T1" fmla="*/ 2147483647 h 279"/>
              <a:gd name="T2" fmla="*/ 2147483647 w 207"/>
              <a:gd name="T3" fmla="*/ 2147483647 h 279"/>
              <a:gd name="T4" fmla="*/ 0 w 207"/>
              <a:gd name="T5" fmla="*/ 2147483647 h 279"/>
              <a:gd name="T6" fmla="*/ 2147483647 w 207"/>
              <a:gd name="T7" fmla="*/ 0 h 279"/>
              <a:gd name="T8" fmla="*/ 2147483647 w 207"/>
              <a:gd name="T9" fmla="*/ 2147483647 h 279"/>
              <a:gd name="T10" fmla="*/ 0 60000 65536"/>
              <a:gd name="T11" fmla="*/ 0 60000 65536"/>
              <a:gd name="T12" fmla="*/ 0 60000 65536"/>
              <a:gd name="T13" fmla="*/ 0 60000 65536"/>
              <a:gd name="T14" fmla="*/ 0 60000 65536"/>
              <a:gd name="T15" fmla="*/ 0 w 207"/>
              <a:gd name="T16" fmla="*/ 0 h 279"/>
              <a:gd name="T17" fmla="*/ 207 w 207"/>
              <a:gd name="T18" fmla="*/ 279 h 279"/>
            </a:gdLst>
            <a:ahLst/>
            <a:cxnLst>
              <a:cxn ang="T10">
                <a:pos x="T0" y="T1"/>
              </a:cxn>
              <a:cxn ang="T11">
                <a:pos x="T2" y="T3"/>
              </a:cxn>
              <a:cxn ang="T12">
                <a:pos x="T4" y="T5"/>
              </a:cxn>
              <a:cxn ang="T13">
                <a:pos x="T6" y="T7"/>
              </a:cxn>
              <a:cxn ang="T14">
                <a:pos x="T8" y="T9"/>
              </a:cxn>
            </a:cxnLst>
            <a:rect l="T15" t="T16" r="T17" b="T18"/>
            <a:pathLst>
              <a:path w="207" h="279">
                <a:moveTo>
                  <a:pt x="207" y="83"/>
                </a:moveTo>
                <a:lnTo>
                  <a:pt x="34" y="279"/>
                </a:lnTo>
                <a:lnTo>
                  <a:pt x="0" y="83"/>
                </a:lnTo>
                <a:lnTo>
                  <a:pt x="101" y="0"/>
                </a:lnTo>
                <a:lnTo>
                  <a:pt x="207" y="83"/>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20" name="Freeform 89"/>
          <p:cNvSpPr>
            <a:spLocks noChangeAspect="1"/>
          </p:cNvSpPr>
          <p:nvPr/>
        </p:nvSpPr>
        <p:spPr bwMode="auto">
          <a:xfrm>
            <a:off x="7699375" y="2154238"/>
            <a:ext cx="198438" cy="509587"/>
          </a:xfrm>
          <a:custGeom>
            <a:avLst/>
            <a:gdLst>
              <a:gd name="T0" fmla="*/ 0 w 419"/>
              <a:gd name="T1" fmla="*/ 2147483647 h 1006"/>
              <a:gd name="T2" fmla="*/ 2147483647 w 419"/>
              <a:gd name="T3" fmla="*/ 0 h 1006"/>
              <a:gd name="T4" fmla="*/ 2147483647 w 419"/>
              <a:gd name="T5" fmla="*/ 2147483647 h 1006"/>
              <a:gd name="T6" fmla="*/ 2147483647 w 419"/>
              <a:gd name="T7" fmla="*/ 2147483647 h 1006"/>
              <a:gd name="T8" fmla="*/ 2147483647 w 419"/>
              <a:gd name="T9" fmla="*/ 2147483647 h 1006"/>
              <a:gd name="T10" fmla="*/ 2147483647 w 419"/>
              <a:gd name="T11" fmla="*/ 2147483647 h 1006"/>
              <a:gd name="T12" fmla="*/ 2147483647 w 419"/>
              <a:gd name="T13" fmla="*/ 2147483647 h 1006"/>
              <a:gd name="T14" fmla="*/ 2147483647 w 419"/>
              <a:gd name="T15" fmla="*/ 2147483647 h 1006"/>
              <a:gd name="T16" fmla="*/ 2147483647 w 419"/>
              <a:gd name="T17" fmla="*/ 2147483647 h 1006"/>
              <a:gd name="T18" fmla="*/ 0 w 419"/>
              <a:gd name="T19" fmla="*/ 2147483647 h 10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9"/>
              <a:gd name="T31" fmla="*/ 0 h 1006"/>
              <a:gd name="T32" fmla="*/ 419 w 419"/>
              <a:gd name="T33" fmla="*/ 1006 h 10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9" h="1006">
                <a:moveTo>
                  <a:pt x="0" y="18"/>
                </a:moveTo>
                <a:lnTo>
                  <a:pt x="152" y="0"/>
                </a:lnTo>
                <a:lnTo>
                  <a:pt x="392" y="666"/>
                </a:lnTo>
                <a:lnTo>
                  <a:pt x="419" y="937"/>
                </a:lnTo>
                <a:lnTo>
                  <a:pt x="44" y="1006"/>
                </a:lnTo>
                <a:lnTo>
                  <a:pt x="8" y="891"/>
                </a:lnTo>
                <a:lnTo>
                  <a:pt x="8" y="447"/>
                </a:lnTo>
                <a:lnTo>
                  <a:pt x="44" y="273"/>
                </a:lnTo>
                <a:lnTo>
                  <a:pt x="8" y="166"/>
                </a:lnTo>
                <a:lnTo>
                  <a:pt x="0" y="18"/>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sp>
        <p:nvSpPr>
          <p:cNvPr id="57421" name="Freeform 90"/>
          <p:cNvSpPr>
            <a:spLocks noChangeAspect="1"/>
          </p:cNvSpPr>
          <p:nvPr/>
        </p:nvSpPr>
        <p:spPr bwMode="auto">
          <a:xfrm>
            <a:off x="7770813" y="1670050"/>
            <a:ext cx="407987" cy="820738"/>
          </a:xfrm>
          <a:custGeom>
            <a:avLst/>
            <a:gdLst>
              <a:gd name="T0" fmla="*/ 2147483647 w 855"/>
              <a:gd name="T1" fmla="*/ 2147483647 h 1620"/>
              <a:gd name="T2" fmla="*/ 2147483647 w 855"/>
              <a:gd name="T3" fmla="*/ 0 h 1620"/>
              <a:gd name="T4" fmla="*/ 2147483647 w 855"/>
              <a:gd name="T5" fmla="*/ 2147483647 h 1620"/>
              <a:gd name="T6" fmla="*/ 2147483647 w 855"/>
              <a:gd name="T7" fmla="*/ 2147483647 h 1620"/>
              <a:gd name="T8" fmla="*/ 2147483647 w 855"/>
              <a:gd name="T9" fmla="*/ 2147483647 h 1620"/>
              <a:gd name="T10" fmla="*/ 2147483647 w 855"/>
              <a:gd name="T11" fmla="*/ 2147483647 h 1620"/>
              <a:gd name="T12" fmla="*/ 2147483647 w 855"/>
              <a:gd name="T13" fmla="*/ 2147483647 h 1620"/>
              <a:gd name="T14" fmla="*/ 2147483647 w 855"/>
              <a:gd name="T15" fmla="*/ 2147483647 h 1620"/>
              <a:gd name="T16" fmla="*/ 2147483647 w 855"/>
              <a:gd name="T17" fmla="*/ 2147483647 h 1620"/>
              <a:gd name="T18" fmla="*/ 2147483647 w 855"/>
              <a:gd name="T19" fmla="*/ 2147483647 h 1620"/>
              <a:gd name="T20" fmla="*/ 2147483647 w 855"/>
              <a:gd name="T21" fmla="*/ 2147483647 h 1620"/>
              <a:gd name="T22" fmla="*/ 0 w 855"/>
              <a:gd name="T23" fmla="*/ 2147483647 h 1620"/>
              <a:gd name="T24" fmla="*/ 2147483647 w 855"/>
              <a:gd name="T25" fmla="*/ 2147483647 h 1620"/>
              <a:gd name="T26" fmla="*/ 2147483647 w 855"/>
              <a:gd name="T27" fmla="*/ 2147483647 h 1620"/>
              <a:gd name="T28" fmla="*/ 2147483647 w 855"/>
              <a:gd name="T29" fmla="*/ 2147483647 h 1620"/>
              <a:gd name="T30" fmla="*/ 2147483647 w 855"/>
              <a:gd name="T31" fmla="*/ 2147483647 h 16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5"/>
              <a:gd name="T49" fmla="*/ 0 h 1620"/>
              <a:gd name="T50" fmla="*/ 855 w 855"/>
              <a:gd name="T51" fmla="*/ 1620 h 16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5" h="1620">
                <a:moveTo>
                  <a:pt x="262" y="59"/>
                </a:moveTo>
                <a:lnTo>
                  <a:pt x="401" y="0"/>
                </a:lnTo>
                <a:lnTo>
                  <a:pt x="507" y="28"/>
                </a:lnTo>
                <a:lnTo>
                  <a:pt x="646" y="587"/>
                </a:lnTo>
                <a:lnTo>
                  <a:pt x="855" y="728"/>
                </a:lnTo>
                <a:lnTo>
                  <a:pt x="855" y="786"/>
                </a:lnTo>
                <a:lnTo>
                  <a:pt x="855" y="926"/>
                </a:lnTo>
                <a:lnTo>
                  <a:pt x="612" y="1065"/>
                </a:lnTo>
                <a:lnTo>
                  <a:pt x="544" y="1179"/>
                </a:lnTo>
                <a:lnTo>
                  <a:pt x="262" y="1372"/>
                </a:lnTo>
                <a:lnTo>
                  <a:pt x="240" y="1620"/>
                </a:lnTo>
                <a:lnTo>
                  <a:pt x="0" y="954"/>
                </a:lnTo>
                <a:lnTo>
                  <a:pt x="88" y="534"/>
                </a:lnTo>
                <a:lnTo>
                  <a:pt x="55" y="199"/>
                </a:lnTo>
                <a:lnTo>
                  <a:pt x="161" y="28"/>
                </a:lnTo>
                <a:lnTo>
                  <a:pt x="262" y="59"/>
                </a:lnTo>
                <a:close/>
              </a:path>
            </a:pathLst>
          </a:custGeom>
          <a:gradFill rotWithShape="0">
            <a:gsLst>
              <a:gs pos="0">
                <a:srgbClr val="FFDDFF"/>
              </a:gs>
              <a:gs pos="100000">
                <a:srgbClr val="DCBFDC"/>
              </a:gs>
            </a:gsLst>
            <a:path path="rect">
              <a:fillToRect l="50000" t="50000" r="50000" b="50000"/>
            </a:path>
          </a:gradFill>
          <a:ln w="1588">
            <a:solidFill>
              <a:srgbClr val="000000"/>
            </a:solidFill>
            <a:round/>
            <a:headEnd/>
            <a:tailEnd/>
          </a:ln>
        </p:spPr>
        <p:txBody>
          <a:bodyPr/>
          <a:lstStyle/>
          <a:p>
            <a:endParaRPr lang="en-US"/>
          </a:p>
        </p:txBody>
      </p:sp>
      <p:grpSp>
        <p:nvGrpSpPr>
          <p:cNvPr id="57422" name="Group 91"/>
          <p:cNvGrpSpPr>
            <a:grpSpLocks noChangeAspect="1"/>
          </p:cNvGrpSpPr>
          <p:nvPr/>
        </p:nvGrpSpPr>
        <p:grpSpPr bwMode="auto">
          <a:xfrm>
            <a:off x="323850" y="1619250"/>
            <a:ext cx="754063" cy="511175"/>
            <a:chOff x="419" y="82"/>
            <a:chExt cx="755" cy="756"/>
          </a:xfrm>
        </p:grpSpPr>
        <p:sp>
          <p:nvSpPr>
            <p:cNvPr id="57695" name="Freeform 92"/>
            <p:cNvSpPr>
              <a:spLocks noChangeAspect="1"/>
            </p:cNvSpPr>
            <p:nvPr/>
          </p:nvSpPr>
          <p:spPr bwMode="auto">
            <a:xfrm>
              <a:off x="419" y="82"/>
              <a:ext cx="750" cy="751"/>
            </a:xfrm>
            <a:custGeom>
              <a:avLst/>
              <a:gdLst>
                <a:gd name="T0" fmla="*/ 642 w 751"/>
                <a:gd name="T1" fmla="*/ 491 h 751"/>
                <a:gd name="T2" fmla="*/ 683 w 751"/>
                <a:gd name="T3" fmla="*/ 533 h 751"/>
                <a:gd name="T4" fmla="*/ 718 w 751"/>
                <a:gd name="T5" fmla="*/ 579 h 751"/>
                <a:gd name="T6" fmla="*/ 740 w 751"/>
                <a:gd name="T7" fmla="*/ 610 h 751"/>
                <a:gd name="T8" fmla="*/ 738 w 751"/>
                <a:gd name="T9" fmla="*/ 720 h 751"/>
                <a:gd name="T10" fmla="*/ 700 w 751"/>
                <a:gd name="T11" fmla="*/ 716 h 751"/>
                <a:gd name="T12" fmla="*/ 701 w 751"/>
                <a:gd name="T13" fmla="*/ 644 h 751"/>
                <a:gd name="T14" fmla="*/ 681 w 751"/>
                <a:gd name="T15" fmla="*/ 600 h 751"/>
                <a:gd name="T16" fmla="*/ 641 w 751"/>
                <a:gd name="T17" fmla="*/ 560 h 751"/>
                <a:gd name="T18" fmla="*/ 606 w 751"/>
                <a:gd name="T19" fmla="*/ 523 h 751"/>
                <a:gd name="T20" fmla="*/ 582 w 751"/>
                <a:gd name="T21" fmla="*/ 490 h 751"/>
                <a:gd name="T22" fmla="*/ 546 w 751"/>
                <a:gd name="T23" fmla="*/ 483 h 751"/>
                <a:gd name="T24" fmla="*/ 512 w 751"/>
                <a:gd name="T25" fmla="*/ 462 h 751"/>
                <a:gd name="T26" fmla="*/ 488 w 751"/>
                <a:gd name="T27" fmla="*/ 477 h 751"/>
                <a:gd name="T28" fmla="*/ 468 w 751"/>
                <a:gd name="T29" fmla="*/ 485 h 751"/>
                <a:gd name="T30" fmla="*/ 430 w 751"/>
                <a:gd name="T31" fmla="*/ 487 h 751"/>
                <a:gd name="T32" fmla="*/ 428 w 751"/>
                <a:gd name="T33" fmla="*/ 466 h 751"/>
                <a:gd name="T34" fmla="*/ 392 w 751"/>
                <a:gd name="T35" fmla="*/ 493 h 751"/>
                <a:gd name="T36" fmla="*/ 374 w 751"/>
                <a:gd name="T37" fmla="*/ 527 h 751"/>
                <a:gd name="T38" fmla="*/ 370 w 751"/>
                <a:gd name="T39" fmla="*/ 551 h 751"/>
                <a:gd name="T40" fmla="*/ 309 w 751"/>
                <a:gd name="T41" fmla="*/ 554 h 751"/>
                <a:gd name="T42" fmla="*/ 269 w 751"/>
                <a:gd name="T43" fmla="*/ 579 h 751"/>
                <a:gd name="T44" fmla="*/ 226 w 751"/>
                <a:gd name="T45" fmla="*/ 587 h 751"/>
                <a:gd name="T46" fmla="*/ 195 w 751"/>
                <a:gd name="T47" fmla="*/ 599 h 751"/>
                <a:gd name="T48" fmla="*/ 156 w 751"/>
                <a:gd name="T49" fmla="*/ 607 h 751"/>
                <a:gd name="T50" fmla="*/ 126 w 751"/>
                <a:gd name="T51" fmla="*/ 611 h 751"/>
                <a:gd name="T52" fmla="*/ 85 w 751"/>
                <a:gd name="T53" fmla="*/ 615 h 751"/>
                <a:gd name="T54" fmla="*/ 47 w 751"/>
                <a:gd name="T55" fmla="*/ 622 h 751"/>
                <a:gd name="T56" fmla="*/ 8 w 751"/>
                <a:gd name="T57" fmla="*/ 635 h 751"/>
                <a:gd name="T58" fmla="*/ 18 w 751"/>
                <a:gd name="T59" fmla="*/ 620 h 751"/>
                <a:gd name="T60" fmla="*/ 48 w 751"/>
                <a:gd name="T61" fmla="*/ 614 h 751"/>
                <a:gd name="T62" fmla="*/ 83 w 751"/>
                <a:gd name="T63" fmla="*/ 605 h 751"/>
                <a:gd name="T64" fmla="*/ 125 w 751"/>
                <a:gd name="T65" fmla="*/ 595 h 751"/>
                <a:gd name="T66" fmla="*/ 150 w 751"/>
                <a:gd name="T67" fmla="*/ 596 h 751"/>
                <a:gd name="T68" fmla="*/ 186 w 751"/>
                <a:gd name="T69" fmla="*/ 583 h 751"/>
                <a:gd name="T70" fmla="*/ 212 w 751"/>
                <a:gd name="T71" fmla="*/ 565 h 751"/>
                <a:gd name="T72" fmla="*/ 246 w 751"/>
                <a:gd name="T73" fmla="*/ 538 h 751"/>
                <a:gd name="T74" fmla="*/ 278 w 751"/>
                <a:gd name="T75" fmla="*/ 515 h 751"/>
                <a:gd name="T76" fmla="*/ 292 w 751"/>
                <a:gd name="T77" fmla="*/ 501 h 751"/>
                <a:gd name="T78" fmla="*/ 248 w 751"/>
                <a:gd name="T79" fmla="*/ 472 h 751"/>
                <a:gd name="T80" fmla="*/ 220 w 751"/>
                <a:gd name="T81" fmla="*/ 450 h 751"/>
                <a:gd name="T82" fmla="*/ 220 w 751"/>
                <a:gd name="T83" fmla="*/ 408 h 751"/>
                <a:gd name="T84" fmla="*/ 230 w 751"/>
                <a:gd name="T85" fmla="*/ 381 h 751"/>
                <a:gd name="T86" fmla="*/ 259 w 751"/>
                <a:gd name="T87" fmla="*/ 340 h 751"/>
                <a:gd name="T88" fmla="*/ 290 w 751"/>
                <a:gd name="T89" fmla="*/ 301 h 751"/>
                <a:gd name="T90" fmla="*/ 246 w 751"/>
                <a:gd name="T91" fmla="*/ 290 h 751"/>
                <a:gd name="T92" fmla="*/ 220 w 751"/>
                <a:gd name="T93" fmla="*/ 260 h 751"/>
                <a:gd name="T94" fmla="*/ 247 w 751"/>
                <a:gd name="T95" fmla="*/ 228 h 751"/>
                <a:gd name="T96" fmla="*/ 276 w 751"/>
                <a:gd name="T97" fmla="*/ 208 h 751"/>
                <a:gd name="T98" fmla="*/ 275 w 751"/>
                <a:gd name="T99" fmla="*/ 159 h 751"/>
                <a:gd name="T100" fmla="*/ 246 w 751"/>
                <a:gd name="T101" fmla="*/ 133 h 751"/>
                <a:gd name="T102" fmla="*/ 264 w 751"/>
                <a:gd name="T103" fmla="*/ 78 h 751"/>
                <a:gd name="T104" fmla="*/ 295 w 751"/>
                <a:gd name="T105" fmla="*/ 69 h 751"/>
                <a:gd name="T106" fmla="*/ 329 w 751"/>
                <a:gd name="T107" fmla="*/ 38 h 751"/>
                <a:gd name="T108" fmla="*/ 358 w 751"/>
                <a:gd name="T109" fmla="*/ 8 h 751"/>
                <a:gd name="T110" fmla="*/ 392 w 751"/>
                <a:gd name="T111" fmla="*/ 5 h 751"/>
                <a:gd name="T112" fmla="*/ 431 w 751"/>
                <a:gd name="T113" fmla="*/ 8 h 751"/>
                <a:gd name="T114" fmla="*/ 482 w 751"/>
                <a:gd name="T115" fmla="*/ 27 h 751"/>
                <a:gd name="T116" fmla="*/ 512 w 751"/>
                <a:gd name="T117" fmla="*/ 38 h 751"/>
                <a:gd name="T118" fmla="*/ 551 w 751"/>
                <a:gd name="T119" fmla="*/ 55 h 751"/>
                <a:gd name="T120" fmla="*/ 596 w 751"/>
                <a:gd name="T121" fmla="*/ 77 h 7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1"/>
                <a:gd name="T184" fmla="*/ 0 h 751"/>
                <a:gd name="T185" fmla="*/ 751 w 751"/>
                <a:gd name="T186" fmla="*/ 751 h 7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1" h="751">
                  <a:moveTo>
                    <a:pt x="636" y="90"/>
                  </a:moveTo>
                  <a:lnTo>
                    <a:pt x="617" y="469"/>
                  </a:lnTo>
                  <a:lnTo>
                    <a:pt x="618" y="470"/>
                  </a:lnTo>
                  <a:lnTo>
                    <a:pt x="622" y="473"/>
                  </a:lnTo>
                  <a:lnTo>
                    <a:pt x="626" y="475"/>
                  </a:lnTo>
                  <a:lnTo>
                    <a:pt x="630" y="477"/>
                  </a:lnTo>
                  <a:lnTo>
                    <a:pt x="632" y="477"/>
                  </a:lnTo>
                  <a:lnTo>
                    <a:pt x="635" y="478"/>
                  </a:lnTo>
                  <a:lnTo>
                    <a:pt x="638" y="480"/>
                  </a:lnTo>
                  <a:lnTo>
                    <a:pt x="642" y="483"/>
                  </a:lnTo>
                  <a:lnTo>
                    <a:pt x="645" y="487"/>
                  </a:lnTo>
                  <a:lnTo>
                    <a:pt x="648" y="491"/>
                  </a:lnTo>
                  <a:lnTo>
                    <a:pt x="650" y="497"/>
                  </a:lnTo>
                  <a:lnTo>
                    <a:pt x="652" y="503"/>
                  </a:lnTo>
                  <a:lnTo>
                    <a:pt x="654" y="510"/>
                  </a:lnTo>
                  <a:lnTo>
                    <a:pt x="657" y="515"/>
                  </a:lnTo>
                  <a:lnTo>
                    <a:pt x="662" y="520"/>
                  </a:lnTo>
                  <a:lnTo>
                    <a:pt x="666" y="523"/>
                  </a:lnTo>
                  <a:lnTo>
                    <a:pt x="672" y="527"/>
                  </a:lnTo>
                  <a:lnTo>
                    <a:pt x="676" y="529"/>
                  </a:lnTo>
                  <a:lnTo>
                    <a:pt x="680" y="529"/>
                  </a:lnTo>
                  <a:lnTo>
                    <a:pt x="683" y="530"/>
                  </a:lnTo>
                  <a:lnTo>
                    <a:pt x="686" y="531"/>
                  </a:lnTo>
                  <a:lnTo>
                    <a:pt x="689" y="533"/>
                  </a:lnTo>
                  <a:lnTo>
                    <a:pt x="692" y="536"/>
                  </a:lnTo>
                  <a:lnTo>
                    <a:pt x="696" y="539"/>
                  </a:lnTo>
                  <a:lnTo>
                    <a:pt x="700" y="544"/>
                  </a:lnTo>
                  <a:lnTo>
                    <a:pt x="704" y="549"/>
                  </a:lnTo>
                  <a:lnTo>
                    <a:pt x="706" y="554"/>
                  </a:lnTo>
                  <a:lnTo>
                    <a:pt x="707" y="559"/>
                  </a:lnTo>
                  <a:lnTo>
                    <a:pt x="708" y="564"/>
                  </a:lnTo>
                  <a:lnTo>
                    <a:pt x="710" y="568"/>
                  </a:lnTo>
                  <a:lnTo>
                    <a:pt x="713" y="572"/>
                  </a:lnTo>
                  <a:lnTo>
                    <a:pt x="716" y="575"/>
                  </a:lnTo>
                  <a:lnTo>
                    <a:pt x="720" y="577"/>
                  </a:lnTo>
                  <a:lnTo>
                    <a:pt x="724" y="579"/>
                  </a:lnTo>
                  <a:lnTo>
                    <a:pt x="727" y="579"/>
                  </a:lnTo>
                  <a:lnTo>
                    <a:pt x="730" y="579"/>
                  </a:lnTo>
                  <a:lnTo>
                    <a:pt x="733" y="579"/>
                  </a:lnTo>
                  <a:lnTo>
                    <a:pt x="736" y="579"/>
                  </a:lnTo>
                  <a:lnTo>
                    <a:pt x="740" y="581"/>
                  </a:lnTo>
                  <a:lnTo>
                    <a:pt x="744" y="583"/>
                  </a:lnTo>
                  <a:lnTo>
                    <a:pt x="747" y="586"/>
                  </a:lnTo>
                  <a:lnTo>
                    <a:pt x="749" y="589"/>
                  </a:lnTo>
                  <a:lnTo>
                    <a:pt x="750" y="592"/>
                  </a:lnTo>
                  <a:lnTo>
                    <a:pt x="750" y="595"/>
                  </a:lnTo>
                  <a:lnTo>
                    <a:pt x="748" y="602"/>
                  </a:lnTo>
                  <a:lnTo>
                    <a:pt x="746" y="610"/>
                  </a:lnTo>
                  <a:lnTo>
                    <a:pt x="744" y="619"/>
                  </a:lnTo>
                  <a:lnTo>
                    <a:pt x="743" y="628"/>
                  </a:lnTo>
                  <a:lnTo>
                    <a:pt x="744" y="636"/>
                  </a:lnTo>
                  <a:lnTo>
                    <a:pt x="745" y="642"/>
                  </a:lnTo>
                  <a:lnTo>
                    <a:pt x="746" y="646"/>
                  </a:lnTo>
                  <a:lnTo>
                    <a:pt x="744" y="652"/>
                  </a:lnTo>
                  <a:lnTo>
                    <a:pt x="742" y="664"/>
                  </a:lnTo>
                  <a:lnTo>
                    <a:pt x="740" y="680"/>
                  </a:lnTo>
                  <a:lnTo>
                    <a:pt x="740" y="696"/>
                  </a:lnTo>
                  <a:lnTo>
                    <a:pt x="742" y="708"/>
                  </a:lnTo>
                  <a:lnTo>
                    <a:pt x="743" y="712"/>
                  </a:lnTo>
                  <a:lnTo>
                    <a:pt x="744" y="720"/>
                  </a:lnTo>
                  <a:lnTo>
                    <a:pt x="744" y="728"/>
                  </a:lnTo>
                  <a:lnTo>
                    <a:pt x="744" y="736"/>
                  </a:lnTo>
                  <a:lnTo>
                    <a:pt x="742" y="742"/>
                  </a:lnTo>
                  <a:lnTo>
                    <a:pt x="739" y="748"/>
                  </a:lnTo>
                  <a:lnTo>
                    <a:pt x="734" y="750"/>
                  </a:lnTo>
                  <a:lnTo>
                    <a:pt x="728" y="748"/>
                  </a:lnTo>
                  <a:lnTo>
                    <a:pt x="721" y="743"/>
                  </a:lnTo>
                  <a:lnTo>
                    <a:pt x="716" y="738"/>
                  </a:lnTo>
                  <a:lnTo>
                    <a:pt x="712" y="734"/>
                  </a:lnTo>
                  <a:lnTo>
                    <a:pt x="709" y="728"/>
                  </a:lnTo>
                  <a:lnTo>
                    <a:pt x="708" y="722"/>
                  </a:lnTo>
                  <a:lnTo>
                    <a:pt x="706" y="716"/>
                  </a:lnTo>
                  <a:lnTo>
                    <a:pt x="706" y="710"/>
                  </a:lnTo>
                  <a:lnTo>
                    <a:pt x="706" y="703"/>
                  </a:lnTo>
                  <a:lnTo>
                    <a:pt x="704" y="691"/>
                  </a:lnTo>
                  <a:lnTo>
                    <a:pt x="702" y="684"/>
                  </a:lnTo>
                  <a:lnTo>
                    <a:pt x="700" y="678"/>
                  </a:lnTo>
                  <a:lnTo>
                    <a:pt x="698" y="672"/>
                  </a:lnTo>
                  <a:lnTo>
                    <a:pt x="698" y="666"/>
                  </a:lnTo>
                  <a:lnTo>
                    <a:pt x="699" y="661"/>
                  </a:lnTo>
                  <a:lnTo>
                    <a:pt x="701" y="656"/>
                  </a:lnTo>
                  <a:lnTo>
                    <a:pt x="704" y="652"/>
                  </a:lnTo>
                  <a:lnTo>
                    <a:pt x="706" y="648"/>
                  </a:lnTo>
                  <a:lnTo>
                    <a:pt x="707" y="644"/>
                  </a:lnTo>
                  <a:lnTo>
                    <a:pt x="706" y="641"/>
                  </a:lnTo>
                  <a:lnTo>
                    <a:pt x="704" y="638"/>
                  </a:lnTo>
                  <a:lnTo>
                    <a:pt x="702" y="636"/>
                  </a:lnTo>
                  <a:lnTo>
                    <a:pt x="700" y="634"/>
                  </a:lnTo>
                  <a:lnTo>
                    <a:pt x="699" y="633"/>
                  </a:lnTo>
                  <a:lnTo>
                    <a:pt x="701" y="628"/>
                  </a:lnTo>
                  <a:lnTo>
                    <a:pt x="702" y="623"/>
                  </a:lnTo>
                  <a:lnTo>
                    <a:pt x="699" y="618"/>
                  </a:lnTo>
                  <a:lnTo>
                    <a:pt x="694" y="614"/>
                  </a:lnTo>
                  <a:lnTo>
                    <a:pt x="690" y="609"/>
                  </a:lnTo>
                  <a:lnTo>
                    <a:pt x="688" y="604"/>
                  </a:lnTo>
                  <a:lnTo>
                    <a:pt x="687" y="600"/>
                  </a:lnTo>
                  <a:lnTo>
                    <a:pt x="684" y="597"/>
                  </a:lnTo>
                  <a:lnTo>
                    <a:pt x="678" y="593"/>
                  </a:lnTo>
                  <a:lnTo>
                    <a:pt x="672" y="590"/>
                  </a:lnTo>
                  <a:lnTo>
                    <a:pt x="669" y="587"/>
                  </a:lnTo>
                  <a:lnTo>
                    <a:pt x="667" y="585"/>
                  </a:lnTo>
                  <a:lnTo>
                    <a:pt x="665" y="580"/>
                  </a:lnTo>
                  <a:lnTo>
                    <a:pt x="664" y="575"/>
                  </a:lnTo>
                  <a:lnTo>
                    <a:pt x="663" y="571"/>
                  </a:lnTo>
                  <a:lnTo>
                    <a:pt x="661" y="569"/>
                  </a:lnTo>
                  <a:lnTo>
                    <a:pt x="656" y="565"/>
                  </a:lnTo>
                  <a:lnTo>
                    <a:pt x="652" y="563"/>
                  </a:lnTo>
                  <a:lnTo>
                    <a:pt x="647" y="560"/>
                  </a:lnTo>
                  <a:lnTo>
                    <a:pt x="643" y="556"/>
                  </a:lnTo>
                  <a:lnTo>
                    <a:pt x="638" y="552"/>
                  </a:lnTo>
                  <a:lnTo>
                    <a:pt x="635" y="548"/>
                  </a:lnTo>
                  <a:lnTo>
                    <a:pt x="632" y="545"/>
                  </a:lnTo>
                  <a:lnTo>
                    <a:pt x="630" y="542"/>
                  </a:lnTo>
                  <a:lnTo>
                    <a:pt x="629" y="541"/>
                  </a:lnTo>
                  <a:lnTo>
                    <a:pt x="628" y="539"/>
                  </a:lnTo>
                  <a:lnTo>
                    <a:pt x="626" y="537"/>
                  </a:lnTo>
                  <a:lnTo>
                    <a:pt x="623" y="534"/>
                  </a:lnTo>
                  <a:lnTo>
                    <a:pt x="619" y="530"/>
                  </a:lnTo>
                  <a:lnTo>
                    <a:pt x="616" y="527"/>
                  </a:lnTo>
                  <a:lnTo>
                    <a:pt x="612" y="523"/>
                  </a:lnTo>
                  <a:lnTo>
                    <a:pt x="608" y="521"/>
                  </a:lnTo>
                  <a:lnTo>
                    <a:pt x="606" y="519"/>
                  </a:lnTo>
                  <a:lnTo>
                    <a:pt x="603" y="517"/>
                  </a:lnTo>
                  <a:lnTo>
                    <a:pt x="601" y="515"/>
                  </a:lnTo>
                  <a:lnTo>
                    <a:pt x="600" y="511"/>
                  </a:lnTo>
                  <a:lnTo>
                    <a:pt x="599" y="506"/>
                  </a:lnTo>
                  <a:lnTo>
                    <a:pt x="599" y="501"/>
                  </a:lnTo>
                  <a:lnTo>
                    <a:pt x="599" y="497"/>
                  </a:lnTo>
                  <a:lnTo>
                    <a:pt x="598" y="494"/>
                  </a:lnTo>
                  <a:lnTo>
                    <a:pt x="594" y="492"/>
                  </a:lnTo>
                  <a:lnTo>
                    <a:pt x="591" y="491"/>
                  </a:lnTo>
                  <a:lnTo>
                    <a:pt x="588" y="490"/>
                  </a:lnTo>
                  <a:lnTo>
                    <a:pt x="584" y="489"/>
                  </a:lnTo>
                  <a:lnTo>
                    <a:pt x="580" y="488"/>
                  </a:lnTo>
                  <a:lnTo>
                    <a:pt x="577" y="487"/>
                  </a:lnTo>
                  <a:lnTo>
                    <a:pt x="574" y="487"/>
                  </a:lnTo>
                  <a:lnTo>
                    <a:pt x="572" y="487"/>
                  </a:lnTo>
                  <a:lnTo>
                    <a:pt x="570" y="488"/>
                  </a:lnTo>
                  <a:lnTo>
                    <a:pt x="569" y="488"/>
                  </a:lnTo>
                  <a:lnTo>
                    <a:pt x="566" y="488"/>
                  </a:lnTo>
                  <a:lnTo>
                    <a:pt x="562" y="487"/>
                  </a:lnTo>
                  <a:lnTo>
                    <a:pt x="559" y="486"/>
                  </a:lnTo>
                  <a:lnTo>
                    <a:pt x="555" y="485"/>
                  </a:lnTo>
                  <a:lnTo>
                    <a:pt x="552" y="483"/>
                  </a:lnTo>
                  <a:lnTo>
                    <a:pt x="548" y="481"/>
                  </a:lnTo>
                  <a:lnTo>
                    <a:pt x="546" y="480"/>
                  </a:lnTo>
                  <a:lnTo>
                    <a:pt x="543" y="477"/>
                  </a:lnTo>
                  <a:lnTo>
                    <a:pt x="538" y="476"/>
                  </a:lnTo>
                  <a:lnTo>
                    <a:pt x="534" y="474"/>
                  </a:lnTo>
                  <a:lnTo>
                    <a:pt x="532" y="471"/>
                  </a:lnTo>
                  <a:lnTo>
                    <a:pt x="530" y="469"/>
                  </a:lnTo>
                  <a:lnTo>
                    <a:pt x="528" y="467"/>
                  </a:lnTo>
                  <a:lnTo>
                    <a:pt x="526" y="465"/>
                  </a:lnTo>
                  <a:lnTo>
                    <a:pt x="524" y="463"/>
                  </a:lnTo>
                  <a:lnTo>
                    <a:pt x="521" y="462"/>
                  </a:lnTo>
                  <a:lnTo>
                    <a:pt x="518" y="462"/>
                  </a:lnTo>
                  <a:lnTo>
                    <a:pt x="515" y="463"/>
                  </a:lnTo>
                  <a:lnTo>
                    <a:pt x="512" y="467"/>
                  </a:lnTo>
                  <a:lnTo>
                    <a:pt x="507" y="473"/>
                  </a:lnTo>
                  <a:lnTo>
                    <a:pt x="504" y="475"/>
                  </a:lnTo>
                  <a:lnTo>
                    <a:pt x="503" y="474"/>
                  </a:lnTo>
                  <a:lnTo>
                    <a:pt x="502" y="471"/>
                  </a:lnTo>
                  <a:lnTo>
                    <a:pt x="500" y="469"/>
                  </a:lnTo>
                  <a:lnTo>
                    <a:pt x="498" y="467"/>
                  </a:lnTo>
                  <a:lnTo>
                    <a:pt x="496" y="467"/>
                  </a:lnTo>
                  <a:lnTo>
                    <a:pt x="494" y="469"/>
                  </a:lnTo>
                  <a:lnTo>
                    <a:pt x="494" y="473"/>
                  </a:lnTo>
                  <a:lnTo>
                    <a:pt x="494" y="477"/>
                  </a:lnTo>
                  <a:lnTo>
                    <a:pt x="494" y="480"/>
                  </a:lnTo>
                  <a:lnTo>
                    <a:pt x="493" y="483"/>
                  </a:lnTo>
                  <a:lnTo>
                    <a:pt x="491" y="484"/>
                  </a:lnTo>
                  <a:lnTo>
                    <a:pt x="489" y="484"/>
                  </a:lnTo>
                  <a:lnTo>
                    <a:pt x="486" y="484"/>
                  </a:lnTo>
                  <a:lnTo>
                    <a:pt x="484" y="483"/>
                  </a:lnTo>
                  <a:lnTo>
                    <a:pt x="482" y="482"/>
                  </a:lnTo>
                  <a:lnTo>
                    <a:pt x="480" y="481"/>
                  </a:lnTo>
                  <a:lnTo>
                    <a:pt x="479" y="481"/>
                  </a:lnTo>
                  <a:lnTo>
                    <a:pt x="477" y="483"/>
                  </a:lnTo>
                  <a:lnTo>
                    <a:pt x="476" y="485"/>
                  </a:lnTo>
                  <a:lnTo>
                    <a:pt x="474" y="485"/>
                  </a:lnTo>
                  <a:lnTo>
                    <a:pt x="471" y="487"/>
                  </a:lnTo>
                  <a:lnTo>
                    <a:pt x="468" y="490"/>
                  </a:lnTo>
                  <a:lnTo>
                    <a:pt x="465" y="494"/>
                  </a:lnTo>
                  <a:lnTo>
                    <a:pt x="462" y="495"/>
                  </a:lnTo>
                  <a:lnTo>
                    <a:pt x="460" y="495"/>
                  </a:lnTo>
                  <a:lnTo>
                    <a:pt x="456" y="493"/>
                  </a:lnTo>
                  <a:lnTo>
                    <a:pt x="451" y="491"/>
                  </a:lnTo>
                  <a:lnTo>
                    <a:pt x="447" y="489"/>
                  </a:lnTo>
                  <a:lnTo>
                    <a:pt x="444" y="487"/>
                  </a:lnTo>
                  <a:lnTo>
                    <a:pt x="441" y="487"/>
                  </a:lnTo>
                  <a:lnTo>
                    <a:pt x="439" y="488"/>
                  </a:lnTo>
                  <a:lnTo>
                    <a:pt x="436" y="487"/>
                  </a:lnTo>
                  <a:lnTo>
                    <a:pt x="434" y="485"/>
                  </a:lnTo>
                  <a:lnTo>
                    <a:pt x="436" y="481"/>
                  </a:lnTo>
                  <a:lnTo>
                    <a:pt x="438" y="477"/>
                  </a:lnTo>
                  <a:lnTo>
                    <a:pt x="441" y="475"/>
                  </a:lnTo>
                  <a:lnTo>
                    <a:pt x="443" y="473"/>
                  </a:lnTo>
                  <a:lnTo>
                    <a:pt x="444" y="471"/>
                  </a:lnTo>
                  <a:lnTo>
                    <a:pt x="445" y="469"/>
                  </a:lnTo>
                  <a:lnTo>
                    <a:pt x="444" y="467"/>
                  </a:lnTo>
                  <a:lnTo>
                    <a:pt x="443" y="466"/>
                  </a:lnTo>
                  <a:lnTo>
                    <a:pt x="440" y="465"/>
                  </a:lnTo>
                  <a:lnTo>
                    <a:pt x="437" y="465"/>
                  </a:lnTo>
                  <a:lnTo>
                    <a:pt x="434" y="466"/>
                  </a:lnTo>
                  <a:lnTo>
                    <a:pt x="430" y="467"/>
                  </a:lnTo>
                  <a:lnTo>
                    <a:pt x="428" y="469"/>
                  </a:lnTo>
                  <a:lnTo>
                    <a:pt x="427" y="472"/>
                  </a:lnTo>
                  <a:lnTo>
                    <a:pt x="425" y="475"/>
                  </a:lnTo>
                  <a:lnTo>
                    <a:pt x="424" y="478"/>
                  </a:lnTo>
                  <a:lnTo>
                    <a:pt x="423" y="480"/>
                  </a:lnTo>
                  <a:lnTo>
                    <a:pt x="421" y="482"/>
                  </a:lnTo>
                  <a:lnTo>
                    <a:pt x="416" y="485"/>
                  </a:lnTo>
                  <a:lnTo>
                    <a:pt x="411" y="487"/>
                  </a:lnTo>
                  <a:lnTo>
                    <a:pt x="406" y="489"/>
                  </a:lnTo>
                  <a:lnTo>
                    <a:pt x="401" y="490"/>
                  </a:lnTo>
                  <a:lnTo>
                    <a:pt x="398" y="493"/>
                  </a:lnTo>
                  <a:lnTo>
                    <a:pt x="395" y="497"/>
                  </a:lnTo>
                  <a:lnTo>
                    <a:pt x="394" y="500"/>
                  </a:lnTo>
                  <a:lnTo>
                    <a:pt x="394" y="503"/>
                  </a:lnTo>
                  <a:lnTo>
                    <a:pt x="396" y="507"/>
                  </a:lnTo>
                  <a:lnTo>
                    <a:pt x="395" y="509"/>
                  </a:lnTo>
                  <a:lnTo>
                    <a:pt x="390" y="511"/>
                  </a:lnTo>
                  <a:lnTo>
                    <a:pt x="383" y="511"/>
                  </a:lnTo>
                  <a:lnTo>
                    <a:pt x="378" y="512"/>
                  </a:lnTo>
                  <a:lnTo>
                    <a:pt x="375" y="514"/>
                  </a:lnTo>
                  <a:lnTo>
                    <a:pt x="374" y="517"/>
                  </a:lnTo>
                  <a:lnTo>
                    <a:pt x="374" y="521"/>
                  </a:lnTo>
                  <a:lnTo>
                    <a:pt x="374" y="527"/>
                  </a:lnTo>
                  <a:lnTo>
                    <a:pt x="374" y="532"/>
                  </a:lnTo>
                  <a:lnTo>
                    <a:pt x="377" y="534"/>
                  </a:lnTo>
                  <a:lnTo>
                    <a:pt x="381" y="535"/>
                  </a:lnTo>
                  <a:lnTo>
                    <a:pt x="384" y="536"/>
                  </a:lnTo>
                  <a:lnTo>
                    <a:pt x="385" y="539"/>
                  </a:lnTo>
                  <a:lnTo>
                    <a:pt x="385" y="542"/>
                  </a:lnTo>
                  <a:lnTo>
                    <a:pt x="384" y="544"/>
                  </a:lnTo>
                  <a:lnTo>
                    <a:pt x="382" y="546"/>
                  </a:lnTo>
                  <a:lnTo>
                    <a:pt x="379" y="547"/>
                  </a:lnTo>
                  <a:lnTo>
                    <a:pt x="376" y="549"/>
                  </a:lnTo>
                  <a:lnTo>
                    <a:pt x="373" y="550"/>
                  </a:lnTo>
                  <a:lnTo>
                    <a:pt x="370" y="551"/>
                  </a:lnTo>
                  <a:lnTo>
                    <a:pt x="366" y="551"/>
                  </a:lnTo>
                  <a:lnTo>
                    <a:pt x="364" y="551"/>
                  </a:lnTo>
                  <a:lnTo>
                    <a:pt x="360" y="550"/>
                  </a:lnTo>
                  <a:lnTo>
                    <a:pt x="354" y="549"/>
                  </a:lnTo>
                  <a:lnTo>
                    <a:pt x="346" y="549"/>
                  </a:lnTo>
                  <a:lnTo>
                    <a:pt x="338" y="548"/>
                  </a:lnTo>
                  <a:lnTo>
                    <a:pt x="330" y="548"/>
                  </a:lnTo>
                  <a:lnTo>
                    <a:pt x="322" y="549"/>
                  </a:lnTo>
                  <a:lnTo>
                    <a:pt x="318" y="549"/>
                  </a:lnTo>
                  <a:lnTo>
                    <a:pt x="315" y="550"/>
                  </a:lnTo>
                  <a:lnTo>
                    <a:pt x="313" y="552"/>
                  </a:lnTo>
                  <a:lnTo>
                    <a:pt x="309" y="554"/>
                  </a:lnTo>
                  <a:lnTo>
                    <a:pt x="304" y="556"/>
                  </a:lnTo>
                  <a:lnTo>
                    <a:pt x="299" y="559"/>
                  </a:lnTo>
                  <a:lnTo>
                    <a:pt x="294" y="560"/>
                  </a:lnTo>
                  <a:lnTo>
                    <a:pt x="291" y="561"/>
                  </a:lnTo>
                  <a:lnTo>
                    <a:pt x="288" y="561"/>
                  </a:lnTo>
                  <a:lnTo>
                    <a:pt x="286" y="563"/>
                  </a:lnTo>
                  <a:lnTo>
                    <a:pt x="284" y="565"/>
                  </a:lnTo>
                  <a:lnTo>
                    <a:pt x="282" y="567"/>
                  </a:lnTo>
                  <a:lnTo>
                    <a:pt x="280" y="570"/>
                  </a:lnTo>
                  <a:lnTo>
                    <a:pt x="277" y="573"/>
                  </a:lnTo>
                  <a:lnTo>
                    <a:pt x="274" y="576"/>
                  </a:lnTo>
                  <a:lnTo>
                    <a:pt x="269" y="579"/>
                  </a:lnTo>
                  <a:lnTo>
                    <a:pt x="264" y="581"/>
                  </a:lnTo>
                  <a:lnTo>
                    <a:pt x="261" y="582"/>
                  </a:lnTo>
                  <a:lnTo>
                    <a:pt x="258" y="583"/>
                  </a:lnTo>
                  <a:lnTo>
                    <a:pt x="254" y="583"/>
                  </a:lnTo>
                  <a:lnTo>
                    <a:pt x="252" y="583"/>
                  </a:lnTo>
                  <a:lnTo>
                    <a:pt x="251" y="583"/>
                  </a:lnTo>
                  <a:lnTo>
                    <a:pt x="250" y="583"/>
                  </a:lnTo>
                  <a:lnTo>
                    <a:pt x="246" y="583"/>
                  </a:lnTo>
                  <a:lnTo>
                    <a:pt x="242" y="584"/>
                  </a:lnTo>
                  <a:lnTo>
                    <a:pt x="237" y="585"/>
                  </a:lnTo>
                  <a:lnTo>
                    <a:pt x="232" y="585"/>
                  </a:lnTo>
                  <a:lnTo>
                    <a:pt x="226" y="587"/>
                  </a:lnTo>
                  <a:lnTo>
                    <a:pt x="223" y="589"/>
                  </a:lnTo>
                  <a:lnTo>
                    <a:pt x="221" y="590"/>
                  </a:lnTo>
                  <a:lnTo>
                    <a:pt x="220" y="593"/>
                  </a:lnTo>
                  <a:lnTo>
                    <a:pt x="218" y="595"/>
                  </a:lnTo>
                  <a:lnTo>
                    <a:pt x="216" y="597"/>
                  </a:lnTo>
                  <a:lnTo>
                    <a:pt x="213" y="598"/>
                  </a:lnTo>
                  <a:lnTo>
                    <a:pt x="210" y="598"/>
                  </a:lnTo>
                  <a:lnTo>
                    <a:pt x="207" y="598"/>
                  </a:lnTo>
                  <a:lnTo>
                    <a:pt x="204" y="598"/>
                  </a:lnTo>
                  <a:lnTo>
                    <a:pt x="202" y="598"/>
                  </a:lnTo>
                  <a:lnTo>
                    <a:pt x="200" y="599"/>
                  </a:lnTo>
                  <a:lnTo>
                    <a:pt x="195" y="599"/>
                  </a:lnTo>
                  <a:lnTo>
                    <a:pt x="191" y="600"/>
                  </a:lnTo>
                  <a:lnTo>
                    <a:pt x="189" y="600"/>
                  </a:lnTo>
                  <a:lnTo>
                    <a:pt x="183" y="600"/>
                  </a:lnTo>
                  <a:lnTo>
                    <a:pt x="182" y="600"/>
                  </a:lnTo>
                  <a:lnTo>
                    <a:pt x="179" y="601"/>
                  </a:lnTo>
                  <a:lnTo>
                    <a:pt x="176" y="601"/>
                  </a:lnTo>
                  <a:lnTo>
                    <a:pt x="171" y="602"/>
                  </a:lnTo>
                  <a:lnTo>
                    <a:pt x="166" y="603"/>
                  </a:lnTo>
                  <a:lnTo>
                    <a:pt x="162" y="604"/>
                  </a:lnTo>
                  <a:lnTo>
                    <a:pt x="159" y="605"/>
                  </a:lnTo>
                  <a:lnTo>
                    <a:pt x="158" y="606"/>
                  </a:lnTo>
                  <a:lnTo>
                    <a:pt x="156" y="607"/>
                  </a:lnTo>
                  <a:lnTo>
                    <a:pt x="154" y="607"/>
                  </a:lnTo>
                  <a:lnTo>
                    <a:pt x="152" y="607"/>
                  </a:lnTo>
                  <a:lnTo>
                    <a:pt x="148" y="607"/>
                  </a:lnTo>
                  <a:lnTo>
                    <a:pt x="144" y="607"/>
                  </a:lnTo>
                  <a:lnTo>
                    <a:pt x="140" y="606"/>
                  </a:lnTo>
                  <a:lnTo>
                    <a:pt x="136" y="606"/>
                  </a:lnTo>
                  <a:lnTo>
                    <a:pt x="135" y="607"/>
                  </a:lnTo>
                  <a:lnTo>
                    <a:pt x="134" y="609"/>
                  </a:lnTo>
                  <a:lnTo>
                    <a:pt x="133" y="610"/>
                  </a:lnTo>
                  <a:lnTo>
                    <a:pt x="131" y="611"/>
                  </a:lnTo>
                  <a:lnTo>
                    <a:pt x="128" y="612"/>
                  </a:lnTo>
                  <a:lnTo>
                    <a:pt x="126" y="611"/>
                  </a:lnTo>
                  <a:lnTo>
                    <a:pt x="123" y="610"/>
                  </a:lnTo>
                  <a:lnTo>
                    <a:pt x="120" y="610"/>
                  </a:lnTo>
                  <a:lnTo>
                    <a:pt x="117" y="612"/>
                  </a:lnTo>
                  <a:lnTo>
                    <a:pt x="112" y="614"/>
                  </a:lnTo>
                  <a:lnTo>
                    <a:pt x="106" y="616"/>
                  </a:lnTo>
                  <a:lnTo>
                    <a:pt x="100" y="618"/>
                  </a:lnTo>
                  <a:lnTo>
                    <a:pt x="98" y="618"/>
                  </a:lnTo>
                  <a:lnTo>
                    <a:pt x="97" y="618"/>
                  </a:lnTo>
                  <a:lnTo>
                    <a:pt x="95" y="616"/>
                  </a:lnTo>
                  <a:lnTo>
                    <a:pt x="92" y="615"/>
                  </a:lnTo>
                  <a:lnTo>
                    <a:pt x="88" y="615"/>
                  </a:lnTo>
                  <a:lnTo>
                    <a:pt x="85" y="615"/>
                  </a:lnTo>
                  <a:lnTo>
                    <a:pt x="83" y="615"/>
                  </a:lnTo>
                  <a:lnTo>
                    <a:pt x="80" y="615"/>
                  </a:lnTo>
                  <a:lnTo>
                    <a:pt x="78" y="616"/>
                  </a:lnTo>
                  <a:lnTo>
                    <a:pt x="76" y="618"/>
                  </a:lnTo>
                  <a:lnTo>
                    <a:pt x="73" y="618"/>
                  </a:lnTo>
                  <a:lnTo>
                    <a:pt x="70" y="618"/>
                  </a:lnTo>
                  <a:lnTo>
                    <a:pt x="67" y="618"/>
                  </a:lnTo>
                  <a:lnTo>
                    <a:pt x="64" y="618"/>
                  </a:lnTo>
                  <a:lnTo>
                    <a:pt x="61" y="619"/>
                  </a:lnTo>
                  <a:lnTo>
                    <a:pt x="56" y="620"/>
                  </a:lnTo>
                  <a:lnTo>
                    <a:pt x="52" y="621"/>
                  </a:lnTo>
                  <a:lnTo>
                    <a:pt x="47" y="622"/>
                  </a:lnTo>
                  <a:lnTo>
                    <a:pt x="42" y="624"/>
                  </a:lnTo>
                  <a:lnTo>
                    <a:pt x="38" y="625"/>
                  </a:lnTo>
                  <a:lnTo>
                    <a:pt x="35" y="626"/>
                  </a:lnTo>
                  <a:lnTo>
                    <a:pt x="30" y="626"/>
                  </a:lnTo>
                  <a:lnTo>
                    <a:pt x="25" y="626"/>
                  </a:lnTo>
                  <a:lnTo>
                    <a:pt x="20" y="626"/>
                  </a:lnTo>
                  <a:lnTo>
                    <a:pt x="16" y="626"/>
                  </a:lnTo>
                  <a:lnTo>
                    <a:pt x="13" y="626"/>
                  </a:lnTo>
                  <a:lnTo>
                    <a:pt x="10" y="628"/>
                  </a:lnTo>
                  <a:lnTo>
                    <a:pt x="9" y="630"/>
                  </a:lnTo>
                  <a:lnTo>
                    <a:pt x="9" y="633"/>
                  </a:lnTo>
                  <a:lnTo>
                    <a:pt x="8" y="635"/>
                  </a:lnTo>
                  <a:lnTo>
                    <a:pt x="4" y="635"/>
                  </a:lnTo>
                  <a:lnTo>
                    <a:pt x="1" y="634"/>
                  </a:lnTo>
                  <a:lnTo>
                    <a:pt x="0" y="633"/>
                  </a:lnTo>
                  <a:lnTo>
                    <a:pt x="0" y="631"/>
                  </a:lnTo>
                  <a:lnTo>
                    <a:pt x="1" y="626"/>
                  </a:lnTo>
                  <a:lnTo>
                    <a:pt x="2" y="622"/>
                  </a:lnTo>
                  <a:lnTo>
                    <a:pt x="4" y="620"/>
                  </a:lnTo>
                  <a:lnTo>
                    <a:pt x="6" y="621"/>
                  </a:lnTo>
                  <a:lnTo>
                    <a:pt x="8" y="621"/>
                  </a:lnTo>
                  <a:lnTo>
                    <a:pt x="11" y="621"/>
                  </a:lnTo>
                  <a:lnTo>
                    <a:pt x="14" y="621"/>
                  </a:lnTo>
                  <a:lnTo>
                    <a:pt x="18" y="620"/>
                  </a:lnTo>
                  <a:lnTo>
                    <a:pt x="22" y="618"/>
                  </a:lnTo>
                  <a:lnTo>
                    <a:pt x="25" y="617"/>
                  </a:lnTo>
                  <a:lnTo>
                    <a:pt x="26" y="616"/>
                  </a:lnTo>
                  <a:lnTo>
                    <a:pt x="26" y="617"/>
                  </a:lnTo>
                  <a:lnTo>
                    <a:pt x="27" y="618"/>
                  </a:lnTo>
                  <a:lnTo>
                    <a:pt x="29" y="618"/>
                  </a:lnTo>
                  <a:lnTo>
                    <a:pt x="33" y="618"/>
                  </a:lnTo>
                  <a:lnTo>
                    <a:pt x="37" y="618"/>
                  </a:lnTo>
                  <a:lnTo>
                    <a:pt x="40" y="618"/>
                  </a:lnTo>
                  <a:lnTo>
                    <a:pt x="42" y="617"/>
                  </a:lnTo>
                  <a:lnTo>
                    <a:pt x="45" y="616"/>
                  </a:lnTo>
                  <a:lnTo>
                    <a:pt x="48" y="614"/>
                  </a:lnTo>
                  <a:lnTo>
                    <a:pt x="52" y="613"/>
                  </a:lnTo>
                  <a:lnTo>
                    <a:pt x="55" y="612"/>
                  </a:lnTo>
                  <a:lnTo>
                    <a:pt x="59" y="612"/>
                  </a:lnTo>
                  <a:lnTo>
                    <a:pt x="62" y="612"/>
                  </a:lnTo>
                  <a:lnTo>
                    <a:pt x="65" y="614"/>
                  </a:lnTo>
                  <a:lnTo>
                    <a:pt x="68" y="614"/>
                  </a:lnTo>
                  <a:lnTo>
                    <a:pt x="70" y="612"/>
                  </a:lnTo>
                  <a:lnTo>
                    <a:pt x="72" y="610"/>
                  </a:lnTo>
                  <a:lnTo>
                    <a:pt x="74" y="609"/>
                  </a:lnTo>
                  <a:lnTo>
                    <a:pt x="76" y="608"/>
                  </a:lnTo>
                  <a:lnTo>
                    <a:pt x="79" y="606"/>
                  </a:lnTo>
                  <a:lnTo>
                    <a:pt x="83" y="605"/>
                  </a:lnTo>
                  <a:lnTo>
                    <a:pt x="87" y="604"/>
                  </a:lnTo>
                  <a:lnTo>
                    <a:pt x="90" y="603"/>
                  </a:lnTo>
                  <a:lnTo>
                    <a:pt x="94" y="603"/>
                  </a:lnTo>
                  <a:lnTo>
                    <a:pt x="98" y="604"/>
                  </a:lnTo>
                  <a:lnTo>
                    <a:pt x="102" y="604"/>
                  </a:lnTo>
                  <a:lnTo>
                    <a:pt x="106" y="605"/>
                  </a:lnTo>
                  <a:lnTo>
                    <a:pt x="112" y="603"/>
                  </a:lnTo>
                  <a:lnTo>
                    <a:pt x="116" y="602"/>
                  </a:lnTo>
                  <a:lnTo>
                    <a:pt x="118" y="601"/>
                  </a:lnTo>
                  <a:lnTo>
                    <a:pt x="120" y="599"/>
                  </a:lnTo>
                  <a:lnTo>
                    <a:pt x="122" y="597"/>
                  </a:lnTo>
                  <a:lnTo>
                    <a:pt x="125" y="595"/>
                  </a:lnTo>
                  <a:lnTo>
                    <a:pt x="126" y="594"/>
                  </a:lnTo>
                  <a:lnTo>
                    <a:pt x="127" y="593"/>
                  </a:lnTo>
                  <a:lnTo>
                    <a:pt x="129" y="593"/>
                  </a:lnTo>
                  <a:lnTo>
                    <a:pt x="132" y="591"/>
                  </a:lnTo>
                  <a:lnTo>
                    <a:pt x="135" y="590"/>
                  </a:lnTo>
                  <a:lnTo>
                    <a:pt x="138" y="589"/>
                  </a:lnTo>
                  <a:lnTo>
                    <a:pt x="142" y="590"/>
                  </a:lnTo>
                  <a:lnTo>
                    <a:pt x="144" y="591"/>
                  </a:lnTo>
                  <a:lnTo>
                    <a:pt x="148" y="591"/>
                  </a:lnTo>
                  <a:lnTo>
                    <a:pt x="150" y="591"/>
                  </a:lnTo>
                  <a:lnTo>
                    <a:pt x="150" y="593"/>
                  </a:lnTo>
                  <a:lnTo>
                    <a:pt x="150" y="596"/>
                  </a:lnTo>
                  <a:lnTo>
                    <a:pt x="154" y="599"/>
                  </a:lnTo>
                  <a:lnTo>
                    <a:pt x="160" y="599"/>
                  </a:lnTo>
                  <a:lnTo>
                    <a:pt x="165" y="595"/>
                  </a:lnTo>
                  <a:lnTo>
                    <a:pt x="168" y="589"/>
                  </a:lnTo>
                  <a:lnTo>
                    <a:pt x="170" y="586"/>
                  </a:lnTo>
                  <a:lnTo>
                    <a:pt x="172" y="585"/>
                  </a:lnTo>
                  <a:lnTo>
                    <a:pt x="174" y="585"/>
                  </a:lnTo>
                  <a:lnTo>
                    <a:pt x="178" y="585"/>
                  </a:lnTo>
                  <a:lnTo>
                    <a:pt x="181" y="584"/>
                  </a:lnTo>
                  <a:lnTo>
                    <a:pt x="184" y="583"/>
                  </a:lnTo>
                  <a:lnTo>
                    <a:pt x="185" y="583"/>
                  </a:lnTo>
                  <a:lnTo>
                    <a:pt x="186" y="583"/>
                  </a:lnTo>
                  <a:lnTo>
                    <a:pt x="187" y="580"/>
                  </a:lnTo>
                  <a:lnTo>
                    <a:pt x="188" y="577"/>
                  </a:lnTo>
                  <a:lnTo>
                    <a:pt x="190" y="575"/>
                  </a:lnTo>
                  <a:lnTo>
                    <a:pt x="192" y="574"/>
                  </a:lnTo>
                  <a:lnTo>
                    <a:pt x="194" y="573"/>
                  </a:lnTo>
                  <a:lnTo>
                    <a:pt x="198" y="571"/>
                  </a:lnTo>
                  <a:lnTo>
                    <a:pt x="201" y="569"/>
                  </a:lnTo>
                  <a:lnTo>
                    <a:pt x="205" y="567"/>
                  </a:lnTo>
                  <a:lnTo>
                    <a:pt x="208" y="566"/>
                  </a:lnTo>
                  <a:lnTo>
                    <a:pt x="210" y="565"/>
                  </a:lnTo>
                  <a:lnTo>
                    <a:pt x="211" y="565"/>
                  </a:lnTo>
                  <a:lnTo>
                    <a:pt x="212" y="565"/>
                  </a:lnTo>
                  <a:lnTo>
                    <a:pt x="214" y="564"/>
                  </a:lnTo>
                  <a:lnTo>
                    <a:pt x="218" y="564"/>
                  </a:lnTo>
                  <a:lnTo>
                    <a:pt x="221" y="563"/>
                  </a:lnTo>
                  <a:lnTo>
                    <a:pt x="223" y="563"/>
                  </a:lnTo>
                  <a:lnTo>
                    <a:pt x="226" y="561"/>
                  </a:lnTo>
                  <a:lnTo>
                    <a:pt x="229" y="558"/>
                  </a:lnTo>
                  <a:lnTo>
                    <a:pt x="232" y="555"/>
                  </a:lnTo>
                  <a:lnTo>
                    <a:pt x="236" y="551"/>
                  </a:lnTo>
                  <a:lnTo>
                    <a:pt x="239" y="547"/>
                  </a:lnTo>
                  <a:lnTo>
                    <a:pt x="242" y="545"/>
                  </a:lnTo>
                  <a:lnTo>
                    <a:pt x="244" y="542"/>
                  </a:lnTo>
                  <a:lnTo>
                    <a:pt x="246" y="538"/>
                  </a:lnTo>
                  <a:lnTo>
                    <a:pt x="245" y="534"/>
                  </a:lnTo>
                  <a:lnTo>
                    <a:pt x="246" y="531"/>
                  </a:lnTo>
                  <a:lnTo>
                    <a:pt x="256" y="531"/>
                  </a:lnTo>
                  <a:lnTo>
                    <a:pt x="262" y="532"/>
                  </a:lnTo>
                  <a:lnTo>
                    <a:pt x="267" y="531"/>
                  </a:lnTo>
                  <a:lnTo>
                    <a:pt x="271" y="530"/>
                  </a:lnTo>
                  <a:lnTo>
                    <a:pt x="274" y="528"/>
                  </a:lnTo>
                  <a:lnTo>
                    <a:pt x="276" y="525"/>
                  </a:lnTo>
                  <a:lnTo>
                    <a:pt x="278" y="523"/>
                  </a:lnTo>
                  <a:lnTo>
                    <a:pt x="278" y="521"/>
                  </a:lnTo>
                  <a:lnTo>
                    <a:pt x="278" y="518"/>
                  </a:lnTo>
                  <a:lnTo>
                    <a:pt x="278" y="515"/>
                  </a:lnTo>
                  <a:lnTo>
                    <a:pt x="278" y="512"/>
                  </a:lnTo>
                  <a:lnTo>
                    <a:pt x="278" y="511"/>
                  </a:lnTo>
                  <a:lnTo>
                    <a:pt x="283" y="509"/>
                  </a:lnTo>
                  <a:lnTo>
                    <a:pt x="288" y="506"/>
                  </a:lnTo>
                  <a:lnTo>
                    <a:pt x="293" y="504"/>
                  </a:lnTo>
                  <a:lnTo>
                    <a:pt x="296" y="502"/>
                  </a:lnTo>
                  <a:lnTo>
                    <a:pt x="300" y="501"/>
                  </a:lnTo>
                  <a:lnTo>
                    <a:pt x="301" y="501"/>
                  </a:lnTo>
                  <a:lnTo>
                    <a:pt x="300" y="501"/>
                  </a:lnTo>
                  <a:lnTo>
                    <a:pt x="299" y="501"/>
                  </a:lnTo>
                  <a:lnTo>
                    <a:pt x="296" y="501"/>
                  </a:lnTo>
                  <a:lnTo>
                    <a:pt x="292" y="501"/>
                  </a:lnTo>
                  <a:lnTo>
                    <a:pt x="287" y="501"/>
                  </a:lnTo>
                  <a:lnTo>
                    <a:pt x="280" y="501"/>
                  </a:lnTo>
                  <a:lnTo>
                    <a:pt x="272" y="501"/>
                  </a:lnTo>
                  <a:lnTo>
                    <a:pt x="267" y="501"/>
                  </a:lnTo>
                  <a:lnTo>
                    <a:pt x="262" y="501"/>
                  </a:lnTo>
                  <a:lnTo>
                    <a:pt x="260" y="501"/>
                  </a:lnTo>
                  <a:lnTo>
                    <a:pt x="258" y="500"/>
                  </a:lnTo>
                  <a:lnTo>
                    <a:pt x="256" y="498"/>
                  </a:lnTo>
                  <a:lnTo>
                    <a:pt x="256" y="496"/>
                  </a:lnTo>
                  <a:lnTo>
                    <a:pt x="256" y="492"/>
                  </a:lnTo>
                  <a:lnTo>
                    <a:pt x="253" y="482"/>
                  </a:lnTo>
                  <a:lnTo>
                    <a:pt x="248" y="472"/>
                  </a:lnTo>
                  <a:lnTo>
                    <a:pt x="243" y="465"/>
                  </a:lnTo>
                  <a:lnTo>
                    <a:pt x="239" y="463"/>
                  </a:lnTo>
                  <a:lnTo>
                    <a:pt x="236" y="463"/>
                  </a:lnTo>
                  <a:lnTo>
                    <a:pt x="232" y="462"/>
                  </a:lnTo>
                  <a:lnTo>
                    <a:pt x="228" y="463"/>
                  </a:lnTo>
                  <a:lnTo>
                    <a:pt x="226" y="464"/>
                  </a:lnTo>
                  <a:lnTo>
                    <a:pt x="222" y="467"/>
                  </a:lnTo>
                  <a:lnTo>
                    <a:pt x="218" y="467"/>
                  </a:lnTo>
                  <a:lnTo>
                    <a:pt x="214" y="466"/>
                  </a:lnTo>
                  <a:lnTo>
                    <a:pt x="214" y="461"/>
                  </a:lnTo>
                  <a:lnTo>
                    <a:pt x="217" y="454"/>
                  </a:lnTo>
                  <a:lnTo>
                    <a:pt x="220" y="450"/>
                  </a:lnTo>
                  <a:lnTo>
                    <a:pt x="222" y="447"/>
                  </a:lnTo>
                  <a:lnTo>
                    <a:pt x="226" y="445"/>
                  </a:lnTo>
                  <a:lnTo>
                    <a:pt x="228" y="442"/>
                  </a:lnTo>
                  <a:lnTo>
                    <a:pt x="226" y="436"/>
                  </a:lnTo>
                  <a:lnTo>
                    <a:pt x="223" y="430"/>
                  </a:lnTo>
                  <a:lnTo>
                    <a:pt x="220" y="426"/>
                  </a:lnTo>
                  <a:lnTo>
                    <a:pt x="218" y="423"/>
                  </a:lnTo>
                  <a:lnTo>
                    <a:pt x="215" y="419"/>
                  </a:lnTo>
                  <a:lnTo>
                    <a:pt x="214" y="415"/>
                  </a:lnTo>
                  <a:lnTo>
                    <a:pt x="215" y="412"/>
                  </a:lnTo>
                  <a:lnTo>
                    <a:pt x="218" y="409"/>
                  </a:lnTo>
                  <a:lnTo>
                    <a:pt x="220" y="408"/>
                  </a:lnTo>
                  <a:lnTo>
                    <a:pt x="220" y="407"/>
                  </a:lnTo>
                  <a:lnTo>
                    <a:pt x="221" y="406"/>
                  </a:lnTo>
                  <a:lnTo>
                    <a:pt x="221" y="403"/>
                  </a:lnTo>
                  <a:lnTo>
                    <a:pt x="220" y="401"/>
                  </a:lnTo>
                  <a:lnTo>
                    <a:pt x="220" y="399"/>
                  </a:lnTo>
                  <a:lnTo>
                    <a:pt x="219" y="395"/>
                  </a:lnTo>
                  <a:lnTo>
                    <a:pt x="220" y="393"/>
                  </a:lnTo>
                  <a:lnTo>
                    <a:pt x="222" y="390"/>
                  </a:lnTo>
                  <a:lnTo>
                    <a:pt x="224" y="388"/>
                  </a:lnTo>
                  <a:lnTo>
                    <a:pt x="226" y="387"/>
                  </a:lnTo>
                  <a:lnTo>
                    <a:pt x="228" y="384"/>
                  </a:lnTo>
                  <a:lnTo>
                    <a:pt x="230" y="381"/>
                  </a:lnTo>
                  <a:lnTo>
                    <a:pt x="231" y="377"/>
                  </a:lnTo>
                  <a:lnTo>
                    <a:pt x="233" y="374"/>
                  </a:lnTo>
                  <a:lnTo>
                    <a:pt x="236" y="371"/>
                  </a:lnTo>
                  <a:lnTo>
                    <a:pt x="238" y="368"/>
                  </a:lnTo>
                  <a:lnTo>
                    <a:pt x="239" y="363"/>
                  </a:lnTo>
                  <a:lnTo>
                    <a:pt x="241" y="357"/>
                  </a:lnTo>
                  <a:lnTo>
                    <a:pt x="244" y="354"/>
                  </a:lnTo>
                  <a:lnTo>
                    <a:pt x="250" y="353"/>
                  </a:lnTo>
                  <a:lnTo>
                    <a:pt x="254" y="352"/>
                  </a:lnTo>
                  <a:lnTo>
                    <a:pt x="256" y="349"/>
                  </a:lnTo>
                  <a:lnTo>
                    <a:pt x="258" y="345"/>
                  </a:lnTo>
                  <a:lnTo>
                    <a:pt x="259" y="340"/>
                  </a:lnTo>
                  <a:lnTo>
                    <a:pt x="259" y="337"/>
                  </a:lnTo>
                  <a:lnTo>
                    <a:pt x="260" y="334"/>
                  </a:lnTo>
                  <a:lnTo>
                    <a:pt x="265" y="331"/>
                  </a:lnTo>
                  <a:lnTo>
                    <a:pt x="271" y="329"/>
                  </a:lnTo>
                  <a:lnTo>
                    <a:pt x="275" y="327"/>
                  </a:lnTo>
                  <a:lnTo>
                    <a:pt x="278" y="325"/>
                  </a:lnTo>
                  <a:lnTo>
                    <a:pt x="280" y="320"/>
                  </a:lnTo>
                  <a:lnTo>
                    <a:pt x="282" y="313"/>
                  </a:lnTo>
                  <a:lnTo>
                    <a:pt x="285" y="309"/>
                  </a:lnTo>
                  <a:lnTo>
                    <a:pt x="287" y="305"/>
                  </a:lnTo>
                  <a:lnTo>
                    <a:pt x="289" y="303"/>
                  </a:lnTo>
                  <a:lnTo>
                    <a:pt x="290" y="301"/>
                  </a:lnTo>
                  <a:lnTo>
                    <a:pt x="290" y="299"/>
                  </a:lnTo>
                  <a:lnTo>
                    <a:pt x="288" y="297"/>
                  </a:lnTo>
                  <a:lnTo>
                    <a:pt x="285" y="297"/>
                  </a:lnTo>
                  <a:lnTo>
                    <a:pt x="283" y="297"/>
                  </a:lnTo>
                  <a:lnTo>
                    <a:pt x="281" y="296"/>
                  </a:lnTo>
                  <a:lnTo>
                    <a:pt x="279" y="295"/>
                  </a:lnTo>
                  <a:lnTo>
                    <a:pt x="276" y="295"/>
                  </a:lnTo>
                  <a:lnTo>
                    <a:pt x="272" y="293"/>
                  </a:lnTo>
                  <a:lnTo>
                    <a:pt x="268" y="292"/>
                  </a:lnTo>
                  <a:lnTo>
                    <a:pt x="262" y="291"/>
                  </a:lnTo>
                  <a:lnTo>
                    <a:pt x="254" y="291"/>
                  </a:lnTo>
                  <a:lnTo>
                    <a:pt x="246" y="290"/>
                  </a:lnTo>
                  <a:lnTo>
                    <a:pt x="238" y="289"/>
                  </a:lnTo>
                  <a:lnTo>
                    <a:pt x="232" y="288"/>
                  </a:lnTo>
                  <a:lnTo>
                    <a:pt x="228" y="287"/>
                  </a:lnTo>
                  <a:lnTo>
                    <a:pt x="224" y="286"/>
                  </a:lnTo>
                  <a:lnTo>
                    <a:pt x="222" y="284"/>
                  </a:lnTo>
                  <a:lnTo>
                    <a:pt x="220" y="281"/>
                  </a:lnTo>
                  <a:lnTo>
                    <a:pt x="219" y="279"/>
                  </a:lnTo>
                  <a:lnTo>
                    <a:pt x="218" y="274"/>
                  </a:lnTo>
                  <a:lnTo>
                    <a:pt x="217" y="272"/>
                  </a:lnTo>
                  <a:lnTo>
                    <a:pt x="216" y="269"/>
                  </a:lnTo>
                  <a:lnTo>
                    <a:pt x="218" y="265"/>
                  </a:lnTo>
                  <a:lnTo>
                    <a:pt x="220" y="260"/>
                  </a:lnTo>
                  <a:lnTo>
                    <a:pt x="221" y="257"/>
                  </a:lnTo>
                  <a:lnTo>
                    <a:pt x="223" y="255"/>
                  </a:lnTo>
                  <a:lnTo>
                    <a:pt x="226" y="253"/>
                  </a:lnTo>
                  <a:lnTo>
                    <a:pt x="229" y="251"/>
                  </a:lnTo>
                  <a:lnTo>
                    <a:pt x="231" y="247"/>
                  </a:lnTo>
                  <a:lnTo>
                    <a:pt x="232" y="243"/>
                  </a:lnTo>
                  <a:lnTo>
                    <a:pt x="234" y="238"/>
                  </a:lnTo>
                  <a:lnTo>
                    <a:pt x="236" y="234"/>
                  </a:lnTo>
                  <a:lnTo>
                    <a:pt x="239" y="232"/>
                  </a:lnTo>
                  <a:lnTo>
                    <a:pt x="242" y="231"/>
                  </a:lnTo>
                  <a:lnTo>
                    <a:pt x="246" y="229"/>
                  </a:lnTo>
                  <a:lnTo>
                    <a:pt x="247" y="228"/>
                  </a:lnTo>
                  <a:lnTo>
                    <a:pt x="250" y="226"/>
                  </a:lnTo>
                  <a:lnTo>
                    <a:pt x="252" y="223"/>
                  </a:lnTo>
                  <a:lnTo>
                    <a:pt x="256" y="221"/>
                  </a:lnTo>
                  <a:lnTo>
                    <a:pt x="260" y="219"/>
                  </a:lnTo>
                  <a:lnTo>
                    <a:pt x="264" y="217"/>
                  </a:lnTo>
                  <a:lnTo>
                    <a:pt x="266" y="217"/>
                  </a:lnTo>
                  <a:lnTo>
                    <a:pt x="268" y="217"/>
                  </a:lnTo>
                  <a:lnTo>
                    <a:pt x="271" y="219"/>
                  </a:lnTo>
                  <a:lnTo>
                    <a:pt x="274" y="219"/>
                  </a:lnTo>
                  <a:lnTo>
                    <a:pt x="275" y="217"/>
                  </a:lnTo>
                  <a:lnTo>
                    <a:pt x="276" y="213"/>
                  </a:lnTo>
                  <a:lnTo>
                    <a:pt x="276" y="208"/>
                  </a:lnTo>
                  <a:lnTo>
                    <a:pt x="276" y="205"/>
                  </a:lnTo>
                  <a:lnTo>
                    <a:pt x="276" y="203"/>
                  </a:lnTo>
                  <a:lnTo>
                    <a:pt x="280" y="199"/>
                  </a:lnTo>
                  <a:lnTo>
                    <a:pt x="283" y="194"/>
                  </a:lnTo>
                  <a:lnTo>
                    <a:pt x="284" y="190"/>
                  </a:lnTo>
                  <a:lnTo>
                    <a:pt x="283" y="186"/>
                  </a:lnTo>
                  <a:lnTo>
                    <a:pt x="281" y="183"/>
                  </a:lnTo>
                  <a:lnTo>
                    <a:pt x="278" y="178"/>
                  </a:lnTo>
                  <a:lnTo>
                    <a:pt x="274" y="172"/>
                  </a:lnTo>
                  <a:lnTo>
                    <a:pt x="273" y="164"/>
                  </a:lnTo>
                  <a:lnTo>
                    <a:pt x="274" y="160"/>
                  </a:lnTo>
                  <a:lnTo>
                    <a:pt x="275" y="159"/>
                  </a:lnTo>
                  <a:lnTo>
                    <a:pt x="276" y="158"/>
                  </a:lnTo>
                  <a:lnTo>
                    <a:pt x="274" y="157"/>
                  </a:lnTo>
                  <a:lnTo>
                    <a:pt x="270" y="154"/>
                  </a:lnTo>
                  <a:lnTo>
                    <a:pt x="266" y="152"/>
                  </a:lnTo>
                  <a:lnTo>
                    <a:pt x="262" y="150"/>
                  </a:lnTo>
                  <a:lnTo>
                    <a:pt x="258" y="148"/>
                  </a:lnTo>
                  <a:lnTo>
                    <a:pt x="254" y="147"/>
                  </a:lnTo>
                  <a:lnTo>
                    <a:pt x="250" y="146"/>
                  </a:lnTo>
                  <a:lnTo>
                    <a:pt x="248" y="144"/>
                  </a:lnTo>
                  <a:lnTo>
                    <a:pt x="246" y="142"/>
                  </a:lnTo>
                  <a:lnTo>
                    <a:pt x="245" y="138"/>
                  </a:lnTo>
                  <a:lnTo>
                    <a:pt x="246" y="133"/>
                  </a:lnTo>
                  <a:lnTo>
                    <a:pt x="246" y="130"/>
                  </a:lnTo>
                  <a:lnTo>
                    <a:pt x="246" y="127"/>
                  </a:lnTo>
                  <a:lnTo>
                    <a:pt x="243" y="120"/>
                  </a:lnTo>
                  <a:lnTo>
                    <a:pt x="240" y="111"/>
                  </a:lnTo>
                  <a:lnTo>
                    <a:pt x="240" y="104"/>
                  </a:lnTo>
                  <a:lnTo>
                    <a:pt x="241" y="98"/>
                  </a:lnTo>
                  <a:lnTo>
                    <a:pt x="246" y="92"/>
                  </a:lnTo>
                  <a:lnTo>
                    <a:pt x="249" y="90"/>
                  </a:lnTo>
                  <a:lnTo>
                    <a:pt x="252" y="86"/>
                  </a:lnTo>
                  <a:lnTo>
                    <a:pt x="256" y="83"/>
                  </a:lnTo>
                  <a:lnTo>
                    <a:pt x="260" y="80"/>
                  </a:lnTo>
                  <a:lnTo>
                    <a:pt x="264" y="78"/>
                  </a:lnTo>
                  <a:lnTo>
                    <a:pt x="267" y="76"/>
                  </a:lnTo>
                  <a:lnTo>
                    <a:pt x="270" y="75"/>
                  </a:lnTo>
                  <a:lnTo>
                    <a:pt x="272" y="75"/>
                  </a:lnTo>
                  <a:lnTo>
                    <a:pt x="274" y="76"/>
                  </a:lnTo>
                  <a:lnTo>
                    <a:pt x="277" y="77"/>
                  </a:lnTo>
                  <a:lnTo>
                    <a:pt x="279" y="78"/>
                  </a:lnTo>
                  <a:lnTo>
                    <a:pt x="282" y="79"/>
                  </a:lnTo>
                  <a:lnTo>
                    <a:pt x="284" y="79"/>
                  </a:lnTo>
                  <a:lnTo>
                    <a:pt x="287" y="78"/>
                  </a:lnTo>
                  <a:lnTo>
                    <a:pt x="290" y="77"/>
                  </a:lnTo>
                  <a:lnTo>
                    <a:pt x="292" y="74"/>
                  </a:lnTo>
                  <a:lnTo>
                    <a:pt x="295" y="69"/>
                  </a:lnTo>
                  <a:lnTo>
                    <a:pt x="296" y="66"/>
                  </a:lnTo>
                  <a:lnTo>
                    <a:pt x="296" y="64"/>
                  </a:lnTo>
                  <a:lnTo>
                    <a:pt x="301" y="62"/>
                  </a:lnTo>
                  <a:lnTo>
                    <a:pt x="308" y="59"/>
                  </a:lnTo>
                  <a:lnTo>
                    <a:pt x="312" y="55"/>
                  </a:lnTo>
                  <a:lnTo>
                    <a:pt x="316" y="50"/>
                  </a:lnTo>
                  <a:lnTo>
                    <a:pt x="318" y="46"/>
                  </a:lnTo>
                  <a:lnTo>
                    <a:pt x="321" y="42"/>
                  </a:lnTo>
                  <a:lnTo>
                    <a:pt x="322" y="39"/>
                  </a:lnTo>
                  <a:lnTo>
                    <a:pt x="324" y="38"/>
                  </a:lnTo>
                  <a:lnTo>
                    <a:pt x="326" y="38"/>
                  </a:lnTo>
                  <a:lnTo>
                    <a:pt x="329" y="38"/>
                  </a:lnTo>
                  <a:lnTo>
                    <a:pt x="331" y="38"/>
                  </a:lnTo>
                  <a:lnTo>
                    <a:pt x="332" y="36"/>
                  </a:lnTo>
                  <a:lnTo>
                    <a:pt x="334" y="33"/>
                  </a:lnTo>
                  <a:lnTo>
                    <a:pt x="337" y="29"/>
                  </a:lnTo>
                  <a:lnTo>
                    <a:pt x="340" y="24"/>
                  </a:lnTo>
                  <a:lnTo>
                    <a:pt x="343" y="21"/>
                  </a:lnTo>
                  <a:lnTo>
                    <a:pt x="346" y="20"/>
                  </a:lnTo>
                  <a:lnTo>
                    <a:pt x="349" y="19"/>
                  </a:lnTo>
                  <a:lnTo>
                    <a:pt x="352" y="16"/>
                  </a:lnTo>
                  <a:lnTo>
                    <a:pt x="354" y="13"/>
                  </a:lnTo>
                  <a:lnTo>
                    <a:pt x="355" y="10"/>
                  </a:lnTo>
                  <a:lnTo>
                    <a:pt x="358" y="8"/>
                  </a:lnTo>
                  <a:lnTo>
                    <a:pt x="362" y="4"/>
                  </a:lnTo>
                  <a:lnTo>
                    <a:pt x="367" y="2"/>
                  </a:lnTo>
                  <a:lnTo>
                    <a:pt x="369" y="1"/>
                  </a:lnTo>
                  <a:lnTo>
                    <a:pt x="371" y="2"/>
                  </a:lnTo>
                  <a:lnTo>
                    <a:pt x="375" y="4"/>
                  </a:lnTo>
                  <a:lnTo>
                    <a:pt x="380" y="4"/>
                  </a:lnTo>
                  <a:lnTo>
                    <a:pt x="382" y="2"/>
                  </a:lnTo>
                  <a:lnTo>
                    <a:pt x="384" y="0"/>
                  </a:lnTo>
                  <a:lnTo>
                    <a:pt x="388" y="0"/>
                  </a:lnTo>
                  <a:lnTo>
                    <a:pt x="392" y="1"/>
                  </a:lnTo>
                  <a:lnTo>
                    <a:pt x="395" y="3"/>
                  </a:lnTo>
                  <a:lnTo>
                    <a:pt x="398" y="5"/>
                  </a:lnTo>
                  <a:lnTo>
                    <a:pt x="401" y="6"/>
                  </a:lnTo>
                  <a:lnTo>
                    <a:pt x="404" y="6"/>
                  </a:lnTo>
                  <a:lnTo>
                    <a:pt x="407" y="4"/>
                  </a:lnTo>
                  <a:lnTo>
                    <a:pt x="409" y="4"/>
                  </a:lnTo>
                  <a:lnTo>
                    <a:pt x="412" y="3"/>
                  </a:lnTo>
                  <a:lnTo>
                    <a:pt x="416" y="3"/>
                  </a:lnTo>
                  <a:lnTo>
                    <a:pt x="422" y="3"/>
                  </a:lnTo>
                  <a:lnTo>
                    <a:pt x="426" y="3"/>
                  </a:lnTo>
                  <a:lnTo>
                    <a:pt x="430" y="4"/>
                  </a:lnTo>
                  <a:lnTo>
                    <a:pt x="434" y="4"/>
                  </a:lnTo>
                  <a:lnTo>
                    <a:pt x="436" y="6"/>
                  </a:lnTo>
                  <a:lnTo>
                    <a:pt x="437" y="8"/>
                  </a:lnTo>
                  <a:lnTo>
                    <a:pt x="439" y="10"/>
                  </a:lnTo>
                  <a:lnTo>
                    <a:pt x="442" y="14"/>
                  </a:lnTo>
                  <a:lnTo>
                    <a:pt x="446" y="17"/>
                  </a:lnTo>
                  <a:lnTo>
                    <a:pt x="450" y="20"/>
                  </a:lnTo>
                  <a:lnTo>
                    <a:pt x="456" y="24"/>
                  </a:lnTo>
                  <a:lnTo>
                    <a:pt x="462" y="25"/>
                  </a:lnTo>
                  <a:lnTo>
                    <a:pt x="469" y="26"/>
                  </a:lnTo>
                  <a:lnTo>
                    <a:pt x="476" y="25"/>
                  </a:lnTo>
                  <a:lnTo>
                    <a:pt x="480" y="25"/>
                  </a:lnTo>
                  <a:lnTo>
                    <a:pt x="484" y="26"/>
                  </a:lnTo>
                  <a:lnTo>
                    <a:pt x="486" y="26"/>
                  </a:lnTo>
                  <a:lnTo>
                    <a:pt x="488" y="27"/>
                  </a:lnTo>
                  <a:lnTo>
                    <a:pt x="488" y="28"/>
                  </a:lnTo>
                  <a:lnTo>
                    <a:pt x="489" y="30"/>
                  </a:lnTo>
                  <a:lnTo>
                    <a:pt x="489" y="32"/>
                  </a:lnTo>
                  <a:lnTo>
                    <a:pt x="490" y="36"/>
                  </a:lnTo>
                  <a:lnTo>
                    <a:pt x="494" y="39"/>
                  </a:lnTo>
                  <a:lnTo>
                    <a:pt x="498" y="41"/>
                  </a:lnTo>
                  <a:lnTo>
                    <a:pt x="504" y="41"/>
                  </a:lnTo>
                  <a:lnTo>
                    <a:pt x="506" y="40"/>
                  </a:lnTo>
                  <a:lnTo>
                    <a:pt x="510" y="40"/>
                  </a:lnTo>
                  <a:lnTo>
                    <a:pt x="513" y="39"/>
                  </a:lnTo>
                  <a:lnTo>
                    <a:pt x="516" y="39"/>
                  </a:lnTo>
                  <a:lnTo>
                    <a:pt x="518" y="38"/>
                  </a:lnTo>
                  <a:lnTo>
                    <a:pt x="521" y="39"/>
                  </a:lnTo>
                  <a:lnTo>
                    <a:pt x="522" y="40"/>
                  </a:lnTo>
                  <a:lnTo>
                    <a:pt x="524" y="41"/>
                  </a:lnTo>
                  <a:lnTo>
                    <a:pt x="526" y="44"/>
                  </a:lnTo>
                  <a:lnTo>
                    <a:pt x="531" y="47"/>
                  </a:lnTo>
                  <a:lnTo>
                    <a:pt x="536" y="48"/>
                  </a:lnTo>
                  <a:lnTo>
                    <a:pt x="542" y="46"/>
                  </a:lnTo>
                  <a:lnTo>
                    <a:pt x="546" y="44"/>
                  </a:lnTo>
                  <a:lnTo>
                    <a:pt x="551" y="44"/>
                  </a:lnTo>
                  <a:lnTo>
                    <a:pt x="555" y="46"/>
                  </a:lnTo>
                  <a:lnTo>
                    <a:pt x="556" y="50"/>
                  </a:lnTo>
                  <a:lnTo>
                    <a:pt x="557" y="55"/>
                  </a:lnTo>
                  <a:lnTo>
                    <a:pt x="558" y="58"/>
                  </a:lnTo>
                  <a:lnTo>
                    <a:pt x="562" y="60"/>
                  </a:lnTo>
                  <a:lnTo>
                    <a:pt x="566" y="60"/>
                  </a:lnTo>
                  <a:lnTo>
                    <a:pt x="569" y="59"/>
                  </a:lnTo>
                  <a:lnTo>
                    <a:pt x="574" y="60"/>
                  </a:lnTo>
                  <a:lnTo>
                    <a:pt x="579" y="62"/>
                  </a:lnTo>
                  <a:lnTo>
                    <a:pt x="585" y="64"/>
                  </a:lnTo>
                  <a:lnTo>
                    <a:pt x="590" y="66"/>
                  </a:lnTo>
                  <a:lnTo>
                    <a:pt x="595" y="69"/>
                  </a:lnTo>
                  <a:lnTo>
                    <a:pt x="598" y="72"/>
                  </a:lnTo>
                  <a:lnTo>
                    <a:pt x="600" y="74"/>
                  </a:lnTo>
                  <a:lnTo>
                    <a:pt x="602" y="77"/>
                  </a:lnTo>
                  <a:lnTo>
                    <a:pt x="604" y="78"/>
                  </a:lnTo>
                  <a:lnTo>
                    <a:pt x="608" y="78"/>
                  </a:lnTo>
                  <a:lnTo>
                    <a:pt x="612" y="74"/>
                  </a:lnTo>
                  <a:lnTo>
                    <a:pt x="614" y="73"/>
                  </a:lnTo>
                  <a:lnTo>
                    <a:pt x="617" y="72"/>
                  </a:lnTo>
                  <a:lnTo>
                    <a:pt x="621" y="74"/>
                  </a:lnTo>
                  <a:lnTo>
                    <a:pt x="625" y="76"/>
                  </a:lnTo>
                  <a:lnTo>
                    <a:pt x="628" y="78"/>
                  </a:lnTo>
                  <a:lnTo>
                    <a:pt x="632" y="82"/>
                  </a:lnTo>
                  <a:lnTo>
                    <a:pt x="634" y="86"/>
                  </a:lnTo>
                  <a:lnTo>
                    <a:pt x="636" y="90"/>
                  </a:lnTo>
                </a:path>
              </a:pathLst>
            </a:custGeom>
            <a:solidFill>
              <a:srgbClr val="00CCFF"/>
            </a:solidFill>
            <a:ln w="3175" cap="rnd" cmpd="sng">
              <a:solidFill>
                <a:schemeClr val="tx1"/>
              </a:solidFill>
              <a:round/>
              <a:headEnd/>
              <a:tailEnd/>
            </a:ln>
          </p:spPr>
          <p:txBody>
            <a:bodyPr/>
            <a:lstStyle/>
            <a:p>
              <a:endParaRPr lang="en-US"/>
            </a:p>
          </p:txBody>
        </p:sp>
        <p:sp>
          <p:nvSpPr>
            <p:cNvPr id="57696" name="Freeform 93"/>
            <p:cNvSpPr>
              <a:spLocks noChangeAspect="1"/>
            </p:cNvSpPr>
            <p:nvPr/>
          </p:nvSpPr>
          <p:spPr bwMode="auto">
            <a:xfrm>
              <a:off x="1033" y="171"/>
              <a:ext cx="27" cy="383"/>
            </a:xfrm>
            <a:custGeom>
              <a:avLst/>
              <a:gdLst>
                <a:gd name="T0" fmla="*/ 7 w 28"/>
                <a:gd name="T1" fmla="*/ 376 h 383"/>
                <a:gd name="T2" fmla="*/ 8 w 28"/>
                <a:gd name="T3" fmla="*/ 379 h 383"/>
                <a:gd name="T4" fmla="*/ 21 w 28"/>
                <a:gd name="T5" fmla="*/ 0 h 383"/>
                <a:gd name="T6" fmla="*/ 14 w 28"/>
                <a:gd name="T7" fmla="*/ 0 h 383"/>
                <a:gd name="T8" fmla="*/ 0 w 28"/>
                <a:gd name="T9" fmla="*/ 379 h 383"/>
                <a:gd name="T10" fmla="*/ 2 w 28"/>
                <a:gd name="T11" fmla="*/ 382 h 383"/>
                <a:gd name="T12" fmla="*/ 0 w 28"/>
                <a:gd name="T13" fmla="*/ 379 h 383"/>
                <a:gd name="T14" fmla="*/ 0 w 28"/>
                <a:gd name="T15" fmla="*/ 380 h 383"/>
                <a:gd name="T16" fmla="*/ 2 w 28"/>
                <a:gd name="T17" fmla="*/ 382 h 383"/>
                <a:gd name="T18" fmla="*/ 7 w 28"/>
                <a:gd name="T19" fmla="*/ 376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83"/>
                <a:gd name="T32" fmla="*/ 28 w 28"/>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83">
                  <a:moveTo>
                    <a:pt x="7" y="376"/>
                  </a:moveTo>
                  <a:lnTo>
                    <a:pt x="8" y="379"/>
                  </a:lnTo>
                  <a:lnTo>
                    <a:pt x="27" y="0"/>
                  </a:lnTo>
                  <a:lnTo>
                    <a:pt x="19" y="0"/>
                  </a:lnTo>
                  <a:lnTo>
                    <a:pt x="0" y="379"/>
                  </a:lnTo>
                  <a:lnTo>
                    <a:pt x="2" y="382"/>
                  </a:lnTo>
                  <a:lnTo>
                    <a:pt x="0" y="379"/>
                  </a:lnTo>
                  <a:lnTo>
                    <a:pt x="0" y="380"/>
                  </a:lnTo>
                  <a:lnTo>
                    <a:pt x="2" y="382"/>
                  </a:lnTo>
                  <a:lnTo>
                    <a:pt x="7" y="376"/>
                  </a:lnTo>
                </a:path>
              </a:pathLst>
            </a:custGeom>
            <a:solidFill>
              <a:srgbClr val="00CCFF"/>
            </a:solidFill>
            <a:ln w="3175" cap="rnd" cmpd="sng">
              <a:solidFill>
                <a:schemeClr val="tx1"/>
              </a:solidFill>
              <a:round/>
              <a:headEnd/>
              <a:tailEnd/>
            </a:ln>
          </p:spPr>
          <p:txBody>
            <a:bodyPr/>
            <a:lstStyle/>
            <a:p>
              <a:endParaRPr lang="en-US"/>
            </a:p>
          </p:txBody>
        </p:sp>
        <p:sp>
          <p:nvSpPr>
            <p:cNvPr id="57697" name="Freeform 94"/>
            <p:cNvSpPr>
              <a:spLocks noChangeAspect="1"/>
            </p:cNvSpPr>
            <p:nvPr/>
          </p:nvSpPr>
          <p:spPr bwMode="auto">
            <a:xfrm>
              <a:off x="1034" y="547"/>
              <a:ext cx="16" cy="19"/>
            </a:xfrm>
            <a:custGeom>
              <a:avLst/>
              <a:gdLst>
                <a:gd name="T0" fmla="*/ 15 w 16"/>
                <a:gd name="T1" fmla="*/ 12 h 17"/>
                <a:gd name="T2" fmla="*/ 15 w 16"/>
                <a:gd name="T3" fmla="*/ 12 h 17"/>
                <a:gd name="T4" fmla="*/ 13 w 16"/>
                <a:gd name="T5" fmla="*/ 12 h 17"/>
                <a:gd name="T6" fmla="*/ 10 w 16"/>
                <a:gd name="T7" fmla="*/ 4 h 17"/>
                <a:gd name="T8" fmla="*/ 6 w 16"/>
                <a:gd name="T9" fmla="*/ 1 h 17"/>
                <a:gd name="T10" fmla="*/ 5 w 16"/>
                <a:gd name="T11" fmla="*/ 0 h 17"/>
                <a:gd name="T12" fmla="*/ 0 w 16"/>
                <a:gd name="T13" fmla="*/ 12 h 17"/>
                <a:gd name="T14" fmla="*/ 1 w 16"/>
                <a:gd name="T15" fmla="*/ 15 h 17"/>
                <a:gd name="T16" fmla="*/ 4 w 16"/>
                <a:gd name="T17" fmla="*/ 19 h 17"/>
                <a:gd name="T18" fmla="*/ 9 w 16"/>
                <a:gd name="T19" fmla="*/ 28 h 17"/>
                <a:gd name="T20" fmla="*/ 15 w 16"/>
                <a:gd name="T21" fmla="*/ 31 h 17"/>
                <a:gd name="T22" fmla="*/ 15 w 16"/>
                <a:gd name="T23" fmla="*/ 1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7"/>
                <a:gd name="T38" fmla="*/ 16 w 1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7">
                  <a:moveTo>
                    <a:pt x="15" y="6"/>
                  </a:moveTo>
                  <a:lnTo>
                    <a:pt x="15" y="6"/>
                  </a:lnTo>
                  <a:lnTo>
                    <a:pt x="13" y="6"/>
                  </a:lnTo>
                  <a:lnTo>
                    <a:pt x="10" y="4"/>
                  </a:lnTo>
                  <a:lnTo>
                    <a:pt x="6" y="1"/>
                  </a:lnTo>
                  <a:lnTo>
                    <a:pt x="5" y="0"/>
                  </a:lnTo>
                  <a:lnTo>
                    <a:pt x="0" y="6"/>
                  </a:lnTo>
                  <a:lnTo>
                    <a:pt x="1" y="8"/>
                  </a:lnTo>
                  <a:lnTo>
                    <a:pt x="4" y="10"/>
                  </a:lnTo>
                  <a:lnTo>
                    <a:pt x="9" y="14"/>
                  </a:lnTo>
                  <a:lnTo>
                    <a:pt x="15" y="16"/>
                  </a:lnTo>
                  <a:lnTo>
                    <a:pt x="15" y="6"/>
                  </a:lnTo>
                </a:path>
              </a:pathLst>
            </a:custGeom>
            <a:solidFill>
              <a:srgbClr val="00CCFF"/>
            </a:solidFill>
            <a:ln w="3175" cap="rnd" cmpd="sng">
              <a:solidFill>
                <a:schemeClr val="tx1"/>
              </a:solidFill>
              <a:round/>
              <a:headEnd/>
              <a:tailEnd/>
            </a:ln>
          </p:spPr>
          <p:txBody>
            <a:bodyPr/>
            <a:lstStyle/>
            <a:p>
              <a:endParaRPr lang="en-US"/>
            </a:p>
          </p:txBody>
        </p:sp>
        <p:sp>
          <p:nvSpPr>
            <p:cNvPr id="57698" name="Freeform 95"/>
            <p:cNvSpPr>
              <a:spLocks noChangeAspect="1"/>
            </p:cNvSpPr>
            <p:nvPr/>
          </p:nvSpPr>
          <p:spPr bwMode="auto">
            <a:xfrm>
              <a:off x="1048" y="554"/>
              <a:ext cx="27" cy="33"/>
            </a:xfrm>
            <a:custGeom>
              <a:avLst/>
              <a:gdLst>
                <a:gd name="T0" fmla="*/ 26 w 27"/>
                <a:gd name="T1" fmla="*/ 31 h 33"/>
                <a:gd name="T2" fmla="*/ 26 w 27"/>
                <a:gd name="T3" fmla="*/ 31 h 33"/>
                <a:gd name="T4" fmla="*/ 24 w 27"/>
                <a:gd name="T5" fmla="*/ 23 h 33"/>
                <a:gd name="T6" fmla="*/ 22 w 27"/>
                <a:gd name="T7" fmla="*/ 17 h 33"/>
                <a:gd name="T8" fmla="*/ 18 w 27"/>
                <a:gd name="T9" fmla="*/ 13 h 33"/>
                <a:gd name="T10" fmla="*/ 14 w 27"/>
                <a:gd name="T11" fmla="*/ 8 h 33"/>
                <a:gd name="T12" fmla="*/ 11 w 27"/>
                <a:gd name="T13" fmla="*/ 5 h 33"/>
                <a:gd name="T14" fmla="*/ 6 w 27"/>
                <a:gd name="T15" fmla="*/ 2 h 33"/>
                <a:gd name="T16" fmla="*/ 3 w 27"/>
                <a:gd name="T17" fmla="*/ 1 h 33"/>
                <a:gd name="T18" fmla="*/ 0 w 27"/>
                <a:gd name="T19" fmla="*/ 0 h 33"/>
                <a:gd name="T20" fmla="*/ 0 w 27"/>
                <a:gd name="T21" fmla="*/ 9 h 33"/>
                <a:gd name="T22" fmla="*/ 2 w 27"/>
                <a:gd name="T23" fmla="*/ 9 h 33"/>
                <a:gd name="T24" fmla="*/ 4 w 27"/>
                <a:gd name="T25" fmla="*/ 10 h 33"/>
                <a:gd name="T26" fmla="*/ 6 w 27"/>
                <a:gd name="T27" fmla="*/ 11 h 33"/>
                <a:gd name="T28" fmla="*/ 9 w 27"/>
                <a:gd name="T29" fmla="*/ 13 h 33"/>
                <a:gd name="T30" fmla="*/ 12 w 27"/>
                <a:gd name="T31" fmla="*/ 17 h 33"/>
                <a:gd name="T32" fmla="*/ 14 w 27"/>
                <a:gd name="T33" fmla="*/ 21 h 33"/>
                <a:gd name="T34" fmla="*/ 16 w 27"/>
                <a:gd name="T35" fmla="*/ 26 h 33"/>
                <a:gd name="T36" fmla="*/ 18 w 27"/>
                <a:gd name="T37" fmla="*/ 31 h 33"/>
                <a:gd name="T38" fmla="*/ 18 w 27"/>
                <a:gd name="T39" fmla="*/ 32 h 33"/>
                <a:gd name="T40" fmla="*/ 26 w 27"/>
                <a:gd name="T41" fmla="*/ 3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33"/>
                <a:gd name="T65" fmla="*/ 27 w 2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33">
                  <a:moveTo>
                    <a:pt x="26" y="31"/>
                  </a:moveTo>
                  <a:lnTo>
                    <a:pt x="26" y="31"/>
                  </a:lnTo>
                  <a:lnTo>
                    <a:pt x="24" y="23"/>
                  </a:lnTo>
                  <a:lnTo>
                    <a:pt x="22" y="17"/>
                  </a:lnTo>
                  <a:lnTo>
                    <a:pt x="18" y="13"/>
                  </a:lnTo>
                  <a:lnTo>
                    <a:pt x="14" y="8"/>
                  </a:lnTo>
                  <a:lnTo>
                    <a:pt x="11" y="5"/>
                  </a:lnTo>
                  <a:lnTo>
                    <a:pt x="6" y="2"/>
                  </a:lnTo>
                  <a:lnTo>
                    <a:pt x="3" y="1"/>
                  </a:lnTo>
                  <a:lnTo>
                    <a:pt x="0" y="0"/>
                  </a:lnTo>
                  <a:lnTo>
                    <a:pt x="0" y="9"/>
                  </a:lnTo>
                  <a:lnTo>
                    <a:pt x="2" y="9"/>
                  </a:lnTo>
                  <a:lnTo>
                    <a:pt x="4" y="10"/>
                  </a:lnTo>
                  <a:lnTo>
                    <a:pt x="6" y="11"/>
                  </a:lnTo>
                  <a:lnTo>
                    <a:pt x="9" y="13"/>
                  </a:lnTo>
                  <a:lnTo>
                    <a:pt x="12" y="17"/>
                  </a:lnTo>
                  <a:lnTo>
                    <a:pt x="14" y="21"/>
                  </a:lnTo>
                  <a:lnTo>
                    <a:pt x="16" y="26"/>
                  </a:lnTo>
                  <a:lnTo>
                    <a:pt x="18" y="31"/>
                  </a:lnTo>
                  <a:lnTo>
                    <a:pt x="18" y="32"/>
                  </a:lnTo>
                  <a:lnTo>
                    <a:pt x="26" y="31"/>
                  </a:lnTo>
                </a:path>
              </a:pathLst>
            </a:custGeom>
            <a:solidFill>
              <a:srgbClr val="00CCFF"/>
            </a:solidFill>
            <a:ln w="3175" cap="rnd" cmpd="sng">
              <a:solidFill>
                <a:schemeClr val="tx1"/>
              </a:solidFill>
              <a:round/>
              <a:headEnd/>
              <a:tailEnd/>
            </a:ln>
          </p:spPr>
          <p:txBody>
            <a:bodyPr/>
            <a:lstStyle/>
            <a:p>
              <a:endParaRPr lang="en-US"/>
            </a:p>
          </p:txBody>
        </p:sp>
        <p:sp>
          <p:nvSpPr>
            <p:cNvPr id="57699" name="Freeform 96"/>
            <p:cNvSpPr>
              <a:spLocks noChangeAspect="1"/>
            </p:cNvSpPr>
            <p:nvPr/>
          </p:nvSpPr>
          <p:spPr bwMode="auto">
            <a:xfrm>
              <a:off x="1068" y="584"/>
              <a:ext cx="35" cy="33"/>
            </a:xfrm>
            <a:custGeom>
              <a:avLst/>
              <a:gdLst>
                <a:gd name="T0" fmla="*/ 29 w 36"/>
                <a:gd name="T1" fmla="*/ 22 h 33"/>
                <a:gd name="T2" fmla="*/ 29 w 36"/>
                <a:gd name="T3" fmla="*/ 22 h 33"/>
                <a:gd name="T4" fmla="*/ 27 w 36"/>
                <a:gd name="T5" fmla="*/ 22 h 33"/>
                <a:gd name="T6" fmla="*/ 24 w 36"/>
                <a:gd name="T7" fmla="*/ 22 h 33"/>
                <a:gd name="T8" fmla="*/ 20 w 36"/>
                <a:gd name="T9" fmla="*/ 20 h 33"/>
                <a:gd name="T10" fmla="*/ 18 w 36"/>
                <a:gd name="T11" fmla="*/ 17 h 33"/>
                <a:gd name="T12" fmla="*/ 16 w 36"/>
                <a:gd name="T13" fmla="*/ 14 h 33"/>
                <a:gd name="T14" fmla="*/ 12 w 36"/>
                <a:gd name="T15" fmla="*/ 10 h 33"/>
                <a:gd name="T16" fmla="*/ 10 w 36"/>
                <a:gd name="T17" fmla="*/ 6 h 33"/>
                <a:gd name="T18" fmla="*/ 8 w 36"/>
                <a:gd name="T19" fmla="*/ 0 h 33"/>
                <a:gd name="T20" fmla="*/ 0 w 36"/>
                <a:gd name="T21" fmla="*/ 1 h 33"/>
                <a:gd name="T22" fmla="*/ 2 w 36"/>
                <a:gd name="T23" fmla="*/ 8 h 33"/>
                <a:gd name="T24" fmla="*/ 6 w 36"/>
                <a:gd name="T25" fmla="*/ 15 h 33"/>
                <a:gd name="T26" fmla="*/ 11 w 36"/>
                <a:gd name="T27" fmla="*/ 20 h 33"/>
                <a:gd name="T28" fmla="*/ 16 w 36"/>
                <a:gd name="T29" fmla="*/ 24 h 33"/>
                <a:gd name="T30" fmla="*/ 18 w 36"/>
                <a:gd name="T31" fmla="*/ 28 h 33"/>
                <a:gd name="T32" fmla="*/ 21 w 36"/>
                <a:gd name="T33" fmla="*/ 30 h 33"/>
                <a:gd name="T34" fmla="*/ 26 w 36"/>
                <a:gd name="T35" fmla="*/ 30 h 33"/>
                <a:gd name="T36" fmla="*/ 29 w 36"/>
                <a:gd name="T37" fmla="*/ 32 h 33"/>
                <a:gd name="T38" fmla="*/ 29 w 36"/>
                <a:gd name="T39" fmla="*/ 22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33"/>
                <a:gd name="T62" fmla="*/ 36 w 36"/>
                <a:gd name="T63" fmla="*/ 33 h 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33">
                  <a:moveTo>
                    <a:pt x="35" y="22"/>
                  </a:moveTo>
                  <a:lnTo>
                    <a:pt x="35" y="22"/>
                  </a:lnTo>
                  <a:lnTo>
                    <a:pt x="33" y="22"/>
                  </a:lnTo>
                  <a:lnTo>
                    <a:pt x="30" y="22"/>
                  </a:lnTo>
                  <a:lnTo>
                    <a:pt x="26" y="20"/>
                  </a:lnTo>
                  <a:lnTo>
                    <a:pt x="20" y="17"/>
                  </a:lnTo>
                  <a:lnTo>
                    <a:pt x="16" y="14"/>
                  </a:lnTo>
                  <a:lnTo>
                    <a:pt x="12" y="10"/>
                  </a:lnTo>
                  <a:lnTo>
                    <a:pt x="10" y="6"/>
                  </a:lnTo>
                  <a:lnTo>
                    <a:pt x="8" y="0"/>
                  </a:lnTo>
                  <a:lnTo>
                    <a:pt x="0" y="1"/>
                  </a:lnTo>
                  <a:lnTo>
                    <a:pt x="2" y="8"/>
                  </a:lnTo>
                  <a:lnTo>
                    <a:pt x="6" y="15"/>
                  </a:lnTo>
                  <a:lnTo>
                    <a:pt x="11" y="20"/>
                  </a:lnTo>
                  <a:lnTo>
                    <a:pt x="16" y="24"/>
                  </a:lnTo>
                  <a:lnTo>
                    <a:pt x="22" y="28"/>
                  </a:lnTo>
                  <a:lnTo>
                    <a:pt x="27" y="30"/>
                  </a:lnTo>
                  <a:lnTo>
                    <a:pt x="32" y="30"/>
                  </a:lnTo>
                  <a:lnTo>
                    <a:pt x="35" y="32"/>
                  </a:lnTo>
                  <a:lnTo>
                    <a:pt x="35" y="22"/>
                  </a:lnTo>
                </a:path>
              </a:pathLst>
            </a:custGeom>
            <a:solidFill>
              <a:srgbClr val="00CCFF"/>
            </a:solidFill>
            <a:ln w="3175" cap="rnd" cmpd="sng">
              <a:solidFill>
                <a:schemeClr val="tx1"/>
              </a:solidFill>
              <a:round/>
              <a:headEnd/>
              <a:tailEnd/>
            </a:ln>
          </p:spPr>
          <p:txBody>
            <a:bodyPr/>
            <a:lstStyle/>
            <a:p>
              <a:endParaRPr lang="en-US"/>
            </a:p>
          </p:txBody>
        </p:sp>
        <p:sp>
          <p:nvSpPr>
            <p:cNvPr id="57700" name="Freeform 97"/>
            <p:cNvSpPr>
              <a:spLocks noChangeAspect="1"/>
            </p:cNvSpPr>
            <p:nvPr/>
          </p:nvSpPr>
          <p:spPr bwMode="auto">
            <a:xfrm>
              <a:off x="1102" y="608"/>
              <a:ext cx="29" cy="35"/>
            </a:xfrm>
            <a:custGeom>
              <a:avLst/>
              <a:gdLst>
                <a:gd name="T0" fmla="*/ 28 w 29"/>
                <a:gd name="T1" fmla="*/ 34 h 35"/>
                <a:gd name="T2" fmla="*/ 28 w 29"/>
                <a:gd name="T3" fmla="*/ 34 h 35"/>
                <a:gd name="T4" fmla="*/ 27 w 29"/>
                <a:gd name="T5" fmla="*/ 27 h 35"/>
                <a:gd name="T6" fmla="*/ 25 w 29"/>
                <a:gd name="T7" fmla="*/ 22 h 35"/>
                <a:gd name="T8" fmla="*/ 21 w 29"/>
                <a:gd name="T9" fmla="*/ 16 h 35"/>
                <a:gd name="T10" fmla="*/ 16 w 29"/>
                <a:gd name="T11" fmla="*/ 11 h 35"/>
                <a:gd name="T12" fmla="*/ 12 w 29"/>
                <a:gd name="T13" fmla="*/ 7 h 35"/>
                <a:gd name="T14" fmla="*/ 9 w 29"/>
                <a:gd name="T15" fmla="*/ 4 h 35"/>
                <a:gd name="T16" fmla="*/ 4 w 29"/>
                <a:gd name="T17" fmla="*/ 1 h 35"/>
                <a:gd name="T18" fmla="*/ 0 w 29"/>
                <a:gd name="T19" fmla="*/ 0 h 35"/>
                <a:gd name="T20" fmla="*/ 0 w 29"/>
                <a:gd name="T21" fmla="*/ 9 h 35"/>
                <a:gd name="T22" fmla="*/ 1 w 29"/>
                <a:gd name="T23" fmla="*/ 9 h 35"/>
                <a:gd name="T24" fmla="*/ 3 w 29"/>
                <a:gd name="T25" fmla="*/ 10 h 35"/>
                <a:gd name="T26" fmla="*/ 7 w 29"/>
                <a:gd name="T27" fmla="*/ 14 h 35"/>
                <a:gd name="T28" fmla="*/ 11 w 29"/>
                <a:gd name="T29" fmla="*/ 16 h 35"/>
                <a:gd name="T30" fmla="*/ 14 w 29"/>
                <a:gd name="T31" fmla="*/ 21 h 35"/>
                <a:gd name="T32" fmla="*/ 17 w 29"/>
                <a:gd name="T33" fmla="*/ 26 h 35"/>
                <a:gd name="T34" fmla="*/ 19 w 29"/>
                <a:gd name="T35" fmla="*/ 30 h 35"/>
                <a:gd name="T36" fmla="*/ 20 w 29"/>
                <a:gd name="T37" fmla="*/ 34 h 35"/>
                <a:gd name="T38" fmla="*/ 28 w 29"/>
                <a:gd name="T39" fmla="*/ 34 h 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35"/>
                <a:gd name="T62" fmla="*/ 29 w 29"/>
                <a:gd name="T63" fmla="*/ 35 h 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35">
                  <a:moveTo>
                    <a:pt x="28" y="34"/>
                  </a:moveTo>
                  <a:lnTo>
                    <a:pt x="28" y="34"/>
                  </a:lnTo>
                  <a:lnTo>
                    <a:pt x="27" y="27"/>
                  </a:lnTo>
                  <a:lnTo>
                    <a:pt x="25" y="22"/>
                  </a:lnTo>
                  <a:lnTo>
                    <a:pt x="21" y="16"/>
                  </a:lnTo>
                  <a:lnTo>
                    <a:pt x="16" y="11"/>
                  </a:lnTo>
                  <a:lnTo>
                    <a:pt x="12" y="7"/>
                  </a:lnTo>
                  <a:lnTo>
                    <a:pt x="9" y="4"/>
                  </a:lnTo>
                  <a:lnTo>
                    <a:pt x="4" y="1"/>
                  </a:lnTo>
                  <a:lnTo>
                    <a:pt x="0" y="0"/>
                  </a:lnTo>
                  <a:lnTo>
                    <a:pt x="0" y="9"/>
                  </a:lnTo>
                  <a:lnTo>
                    <a:pt x="1" y="9"/>
                  </a:lnTo>
                  <a:lnTo>
                    <a:pt x="3" y="10"/>
                  </a:lnTo>
                  <a:lnTo>
                    <a:pt x="7" y="14"/>
                  </a:lnTo>
                  <a:lnTo>
                    <a:pt x="11" y="16"/>
                  </a:lnTo>
                  <a:lnTo>
                    <a:pt x="14" y="21"/>
                  </a:lnTo>
                  <a:lnTo>
                    <a:pt x="17" y="26"/>
                  </a:lnTo>
                  <a:lnTo>
                    <a:pt x="19" y="30"/>
                  </a:lnTo>
                  <a:lnTo>
                    <a:pt x="20" y="34"/>
                  </a:lnTo>
                  <a:lnTo>
                    <a:pt x="28" y="34"/>
                  </a:lnTo>
                </a:path>
              </a:pathLst>
            </a:custGeom>
            <a:solidFill>
              <a:srgbClr val="00CCFF"/>
            </a:solidFill>
            <a:ln w="3175" cap="rnd" cmpd="sng">
              <a:solidFill>
                <a:schemeClr val="tx1"/>
              </a:solidFill>
              <a:round/>
              <a:headEnd/>
              <a:tailEnd/>
            </a:ln>
          </p:spPr>
          <p:txBody>
            <a:bodyPr/>
            <a:lstStyle/>
            <a:p>
              <a:endParaRPr lang="en-US"/>
            </a:p>
          </p:txBody>
        </p:sp>
        <p:sp>
          <p:nvSpPr>
            <p:cNvPr id="57701" name="Freeform 98"/>
            <p:cNvSpPr>
              <a:spLocks noChangeAspect="1"/>
            </p:cNvSpPr>
            <p:nvPr/>
          </p:nvSpPr>
          <p:spPr bwMode="auto">
            <a:xfrm>
              <a:off x="1122" y="641"/>
              <a:ext cx="30" cy="26"/>
            </a:xfrm>
            <a:custGeom>
              <a:avLst/>
              <a:gdLst>
                <a:gd name="T0" fmla="*/ 27 w 30"/>
                <a:gd name="T1" fmla="*/ 16 h 26"/>
                <a:gd name="T2" fmla="*/ 26 w 30"/>
                <a:gd name="T3" fmla="*/ 16 h 26"/>
                <a:gd name="T4" fmla="*/ 24 w 30"/>
                <a:gd name="T5" fmla="*/ 16 h 26"/>
                <a:gd name="T6" fmla="*/ 21 w 30"/>
                <a:gd name="T7" fmla="*/ 16 h 26"/>
                <a:gd name="T8" fmla="*/ 19 w 30"/>
                <a:gd name="T9" fmla="*/ 14 h 26"/>
                <a:gd name="T10" fmla="*/ 16 w 30"/>
                <a:gd name="T11" fmla="*/ 12 h 26"/>
                <a:gd name="T12" fmla="*/ 13 w 30"/>
                <a:gd name="T13" fmla="*/ 10 h 26"/>
                <a:gd name="T14" fmla="*/ 11 w 30"/>
                <a:gd name="T15" fmla="*/ 7 h 26"/>
                <a:gd name="T16" fmla="*/ 9 w 30"/>
                <a:gd name="T17" fmla="*/ 4 h 26"/>
                <a:gd name="T18" fmla="*/ 8 w 30"/>
                <a:gd name="T19" fmla="*/ 0 h 26"/>
                <a:gd name="T20" fmla="*/ 0 w 30"/>
                <a:gd name="T21" fmla="*/ 0 h 26"/>
                <a:gd name="T22" fmla="*/ 1 w 30"/>
                <a:gd name="T23" fmla="*/ 6 h 26"/>
                <a:gd name="T24" fmla="*/ 3 w 30"/>
                <a:gd name="T25" fmla="*/ 11 h 26"/>
                <a:gd name="T26" fmla="*/ 7 w 30"/>
                <a:gd name="T27" fmla="*/ 16 h 26"/>
                <a:gd name="T28" fmla="*/ 11 w 30"/>
                <a:gd name="T29" fmla="*/ 19 h 26"/>
                <a:gd name="T30" fmla="*/ 15 w 30"/>
                <a:gd name="T31" fmla="*/ 22 h 26"/>
                <a:gd name="T32" fmla="*/ 20 w 30"/>
                <a:gd name="T33" fmla="*/ 24 h 26"/>
                <a:gd name="T34" fmla="*/ 24 w 30"/>
                <a:gd name="T35" fmla="*/ 25 h 26"/>
                <a:gd name="T36" fmla="*/ 29 w 30"/>
                <a:gd name="T37" fmla="*/ 24 h 26"/>
                <a:gd name="T38" fmla="*/ 28 w 30"/>
                <a:gd name="T39" fmla="*/ 24 h 26"/>
                <a:gd name="T40" fmla="*/ 27 w 30"/>
                <a:gd name="T41" fmla="*/ 16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26"/>
                <a:gd name="T65" fmla="*/ 30 w 30"/>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26">
                  <a:moveTo>
                    <a:pt x="27" y="16"/>
                  </a:moveTo>
                  <a:lnTo>
                    <a:pt x="26" y="16"/>
                  </a:lnTo>
                  <a:lnTo>
                    <a:pt x="24" y="16"/>
                  </a:lnTo>
                  <a:lnTo>
                    <a:pt x="21" y="16"/>
                  </a:lnTo>
                  <a:lnTo>
                    <a:pt x="19" y="14"/>
                  </a:lnTo>
                  <a:lnTo>
                    <a:pt x="16" y="12"/>
                  </a:lnTo>
                  <a:lnTo>
                    <a:pt x="13" y="10"/>
                  </a:lnTo>
                  <a:lnTo>
                    <a:pt x="11" y="7"/>
                  </a:lnTo>
                  <a:lnTo>
                    <a:pt x="9" y="4"/>
                  </a:lnTo>
                  <a:lnTo>
                    <a:pt x="8" y="0"/>
                  </a:lnTo>
                  <a:lnTo>
                    <a:pt x="0" y="0"/>
                  </a:lnTo>
                  <a:lnTo>
                    <a:pt x="1" y="6"/>
                  </a:lnTo>
                  <a:lnTo>
                    <a:pt x="3" y="11"/>
                  </a:lnTo>
                  <a:lnTo>
                    <a:pt x="7" y="16"/>
                  </a:lnTo>
                  <a:lnTo>
                    <a:pt x="11" y="19"/>
                  </a:lnTo>
                  <a:lnTo>
                    <a:pt x="15" y="22"/>
                  </a:lnTo>
                  <a:lnTo>
                    <a:pt x="20" y="24"/>
                  </a:lnTo>
                  <a:lnTo>
                    <a:pt x="24" y="25"/>
                  </a:lnTo>
                  <a:lnTo>
                    <a:pt x="29" y="24"/>
                  </a:lnTo>
                  <a:lnTo>
                    <a:pt x="28" y="24"/>
                  </a:lnTo>
                  <a:lnTo>
                    <a:pt x="27" y="16"/>
                  </a:lnTo>
                </a:path>
              </a:pathLst>
            </a:custGeom>
            <a:solidFill>
              <a:srgbClr val="00CCFF"/>
            </a:solidFill>
            <a:ln w="3175" cap="rnd" cmpd="sng">
              <a:solidFill>
                <a:schemeClr val="tx1"/>
              </a:solidFill>
              <a:round/>
              <a:headEnd/>
              <a:tailEnd/>
            </a:ln>
          </p:spPr>
          <p:txBody>
            <a:bodyPr/>
            <a:lstStyle/>
            <a:p>
              <a:endParaRPr lang="en-US"/>
            </a:p>
          </p:txBody>
        </p:sp>
        <p:sp>
          <p:nvSpPr>
            <p:cNvPr id="57702" name="Freeform 99"/>
            <p:cNvSpPr>
              <a:spLocks noChangeAspect="1"/>
            </p:cNvSpPr>
            <p:nvPr/>
          </p:nvSpPr>
          <p:spPr bwMode="auto">
            <a:xfrm>
              <a:off x="1149" y="657"/>
              <a:ext cx="25" cy="23"/>
            </a:xfrm>
            <a:custGeom>
              <a:avLst/>
              <a:gdLst>
                <a:gd name="T0" fmla="*/ 24 w 25"/>
                <a:gd name="T1" fmla="*/ 22 h 23"/>
                <a:gd name="T2" fmla="*/ 24 w 25"/>
                <a:gd name="T3" fmla="*/ 22 h 23"/>
                <a:gd name="T4" fmla="*/ 24 w 25"/>
                <a:gd name="T5" fmla="*/ 16 h 23"/>
                <a:gd name="T6" fmla="*/ 23 w 25"/>
                <a:gd name="T7" fmla="*/ 12 h 23"/>
                <a:gd name="T8" fmla="*/ 20 w 25"/>
                <a:gd name="T9" fmla="*/ 8 h 23"/>
                <a:gd name="T10" fmla="*/ 16 w 25"/>
                <a:gd name="T11" fmla="*/ 5 h 23"/>
                <a:gd name="T12" fmla="*/ 12 w 25"/>
                <a:gd name="T13" fmla="*/ 2 h 23"/>
                <a:gd name="T14" fmla="*/ 7 w 25"/>
                <a:gd name="T15" fmla="*/ 0 h 23"/>
                <a:gd name="T16" fmla="*/ 3 w 25"/>
                <a:gd name="T17" fmla="*/ 0 h 23"/>
                <a:gd name="T18" fmla="*/ 0 w 25"/>
                <a:gd name="T19" fmla="*/ 0 h 23"/>
                <a:gd name="T20" fmla="*/ 1 w 25"/>
                <a:gd name="T21" fmla="*/ 8 h 23"/>
                <a:gd name="T22" fmla="*/ 3 w 25"/>
                <a:gd name="T23" fmla="*/ 8 h 23"/>
                <a:gd name="T24" fmla="*/ 6 w 25"/>
                <a:gd name="T25" fmla="*/ 8 h 23"/>
                <a:gd name="T26" fmla="*/ 8 w 25"/>
                <a:gd name="T27" fmla="*/ 10 h 23"/>
                <a:gd name="T28" fmla="*/ 11 w 25"/>
                <a:gd name="T29" fmla="*/ 12 h 23"/>
                <a:gd name="T30" fmla="*/ 14 w 25"/>
                <a:gd name="T31" fmla="*/ 14 h 23"/>
                <a:gd name="T32" fmla="*/ 15 w 25"/>
                <a:gd name="T33" fmla="*/ 16 h 23"/>
                <a:gd name="T34" fmla="*/ 16 w 25"/>
                <a:gd name="T35" fmla="*/ 18 h 23"/>
                <a:gd name="T36" fmla="*/ 16 w 25"/>
                <a:gd name="T37" fmla="*/ 19 h 23"/>
                <a:gd name="T38" fmla="*/ 24 w 25"/>
                <a:gd name="T39" fmla="*/ 2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23"/>
                <a:gd name="T62" fmla="*/ 25 w 25"/>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23">
                  <a:moveTo>
                    <a:pt x="24" y="22"/>
                  </a:moveTo>
                  <a:lnTo>
                    <a:pt x="24" y="22"/>
                  </a:lnTo>
                  <a:lnTo>
                    <a:pt x="24" y="16"/>
                  </a:lnTo>
                  <a:lnTo>
                    <a:pt x="23" y="12"/>
                  </a:lnTo>
                  <a:lnTo>
                    <a:pt x="20" y="8"/>
                  </a:lnTo>
                  <a:lnTo>
                    <a:pt x="16" y="5"/>
                  </a:lnTo>
                  <a:lnTo>
                    <a:pt x="12" y="2"/>
                  </a:lnTo>
                  <a:lnTo>
                    <a:pt x="7" y="0"/>
                  </a:lnTo>
                  <a:lnTo>
                    <a:pt x="3" y="0"/>
                  </a:lnTo>
                  <a:lnTo>
                    <a:pt x="0" y="0"/>
                  </a:lnTo>
                  <a:lnTo>
                    <a:pt x="1" y="8"/>
                  </a:lnTo>
                  <a:lnTo>
                    <a:pt x="3" y="8"/>
                  </a:lnTo>
                  <a:lnTo>
                    <a:pt x="6" y="8"/>
                  </a:lnTo>
                  <a:lnTo>
                    <a:pt x="8" y="10"/>
                  </a:lnTo>
                  <a:lnTo>
                    <a:pt x="11" y="12"/>
                  </a:lnTo>
                  <a:lnTo>
                    <a:pt x="14" y="14"/>
                  </a:lnTo>
                  <a:lnTo>
                    <a:pt x="15" y="16"/>
                  </a:lnTo>
                  <a:lnTo>
                    <a:pt x="16" y="18"/>
                  </a:lnTo>
                  <a:lnTo>
                    <a:pt x="16" y="19"/>
                  </a:lnTo>
                  <a:lnTo>
                    <a:pt x="24" y="22"/>
                  </a:lnTo>
                </a:path>
              </a:pathLst>
            </a:custGeom>
            <a:solidFill>
              <a:srgbClr val="00CCFF"/>
            </a:solidFill>
            <a:ln w="3175" cap="rnd" cmpd="sng">
              <a:solidFill>
                <a:schemeClr val="tx1"/>
              </a:solidFill>
              <a:round/>
              <a:headEnd/>
              <a:tailEnd/>
            </a:ln>
          </p:spPr>
          <p:txBody>
            <a:bodyPr/>
            <a:lstStyle/>
            <a:p>
              <a:endParaRPr lang="en-US"/>
            </a:p>
          </p:txBody>
        </p:sp>
        <p:sp>
          <p:nvSpPr>
            <p:cNvPr id="57703" name="Freeform 100"/>
            <p:cNvSpPr>
              <a:spLocks noChangeAspect="1"/>
            </p:cNvSpPr>
            <p:nvPr/>
          </p:nvSpPr>
          <p:spPr bwMode="auto">
            <a:xfrm>
              <a:off x="1157" y="676"/>
              <a:ext cx="17" cy="35"/>
            </a:xfrm>
            <a:custGeom>
              <a:avLst/>
              <a:gdLst>
                <a:gd name="T0" fmla="*/ 8 w 17"/>
                <a:gd name="T1" fmla="*/ 29 h 36"/>
                <a:gd name="T2" fmla="*/ 9 w 17"/>
                <a:gd name="T3" fmla="*/ 29 h 36"/>
                <a:gd name="T4" fmla="*/ 9 w 17"/>
                <a:gd name="T5" fmla="*/ 20 h 36"/>
                <a:gd name="T6" fmla="*/ 11 w 17"/>
                <a:gd name="T7" fmla="*/ 17 h 36"/>
                <a:gd name="T8" fmla="*/ 14 w 17"/>
                <a:gd name="T9" fmla="*/ 10 h 36"/>
                <a:gd name="T10" fmla="*/ 16 w 17"/>
                <a:gd name="T11" fmla="*/ 3 h 36"/>
                <a:gd name="T12" fmla="*/ 8 w 17"/>
                <a:gd name="T13" fmla="*/ 0 h 36"/>
                <a:gd name="T14" fmla="*/ 6 w 17"/>
                <a:gd name="T15" fmla="*/ 7 h 36"/>
                <a:gd name="T16" fmla="*/ 3 w 17"/>
                <a:gd name="T17" fmla="*/ 16 h 36"/>
                <a:gd name="T18" fmla="*/ 1 w 17"/>
                <a:gd name="T19" fmla="*/ 20 h 36"/>
                <a:gd name="T20" fmla="*/ 0 w 17"/>
                <a:gd name="T21" fmla="*/ 29 h 36"/>
                <a:gd name="T22" fmla="*/ 0 w 17"/>
                <a:gd name="T23" fmla="*/ 29 h 36"/>
                <a:gd name="T24" fmla="*/ 8 w 17"/>
                <a:gd name="T25" fmla="*/ 29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36"/>
                <a:gd name="T41" fmla="*/ 17 w 17"/>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36">
                  <a:moveTo>
                    <a:pt x="8" y="35"/>
                  </a:moveTo>
                  <a:lnTo>
                    <a:pt x="9" y="35"/>
                  </a:lnTo>
                  <a:lnTo>
                    <a:pt x="9" y="26"/>
                  </a:lnTo>
                  <a:lnTo>
                    <a:pt x="11" y="17"/>
                  </a:lnTo>
                  <a:lnTo>
                    <a:pt x="14" y="10"/>
                  </a:lnTo>
                  <a:lnTo>
                    <a:pt x="16" y="3"/>
                  </a:lnTo>
                  <a:lnTo>
                    <a:pt x="8" y="0"/>
                  </a:lnTo>
                  <a:lnTo>
                    <a:pt x="6" y="7"/>
                  </a:lnTo>
                  <a:lnTo>
                    <a:pt x="3" y="16"/>
                  </a:lnTo>
                  <a:lnTo>
                    <a:pt x="1" y="26"/>
                  </a:lnTo>
                  <a:lnTo>
                    <a:pt x="0" y="35"/>
                  </a:lnTo>
                  <a:lnTo>
                    <a:pt x="8" y="35"/>
                  </a:lnTo>
                </a:path>
              </a:pathLst>
            </a:custGeom>
            <a:solidFill>
              <a:srgbClr val="00CCFF"/>
            </a:solidFill>
            <a:ln w="3175" cap="rnd" cmpd="sng">
              <a:solidFill>
                <a:schemeClr val="tx1"/>
              </a:solidFill>
              <a:round/>
              <a:headEnd/>
              <a:tailEnd/>
            </a:ln>
          </p:spPr>
          <p:txBody>
            <a:bodyPr/>
            <a:lstStyle/>
            <a:p>
              <a:endParaRPr lang="en-US"/>
            </a:p>
          </p:txBody>
        </p:sp>
        <p:sp>
          <p:nvSpPr>
            <p:cNvPr id="57704" name="Freeform 101"/>
            <p:cNvSpPr>
              <a:spLocks noChangeAspect="1"/>
            </p:cNvSpPr>
            <p:nvPr/>
          </p:nvSpPr>
          <p:spPr bwMode="auto">
            <a:xfrm>
              <a:off x="1158" y="711"/>
              <a:ext cx="11" cy="26"/>
            </a:xfrm>
            <a:custGeom>
              <a:avLst/>
              <a:gdLst>
                <a:gd name="T0" fmla="*/ 6 w 12"/>
                <a:gd name="T1" fmla="*/ 20 h 27"/>
                <a:gd name="T2" fmla="*/ 6 w 12"/>
                <a:gd name="T3" fmla="*/ 20 h 27"/>
                <a:gd name="T4" fmla="*/ 6 w 12"/>
                <a:gd name="T5" fmla="*/ 13 h 27"/>
                <a:gd name="T6" fmla="*/ 6 w 12"/>
                <a:gd name="T7" fmla="*/ 13 h 27"/>
                <a:gd name="T8" fmla="*/ 6 w 12"/>
                <a:gd name="T9" fmla="*/ 7 h 27"/>
                <a:gd name="T10" fmla="*/ 6 w 12"/>
                <a:gd name="T11" fmla="*/ 0 h 27"/>
                <a:gd name="T12" fmla="*/ 0 w 12"/>
                <a:gd name="T13" fmla="*/ 0 h 27"/>
                <a:gd name="T14" fmla="*/ 1 w 12"/>
                <a:gd name="T15" fmla="*/ 9 h 27"/>
                <a:gd name="T16" fmla="*/ 2 w 12"/>
                <a:gd name="T17" fmla="*/ 13 h 27"/>
                <a:gd name="T18" fmla="*/ 3 w 12"/>
                <a:gd name="T19" fmla="*/ 13 h 27"/>
                <a:gd name="T20" fmla="*/ 1 w 12"/>
                <a:gd name="T21" fmla="*/ 16 h 27"/>
                <a:gd name="T22" fmla="*/ 6 w 12"/>
                <a:gd name="T23" fmla="*/ 2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7"/>
                <a:gd name="T38" fmla="*/ 12 w 12"/>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7">
                  <a:moveTo>
                    <a:pt x="9" y="26"/>
                  </a:moveTo>
                  <a:lnTo>
                    <a:pt x="9" y="26"/>
                  </a:lnTo>
                  <a:lnTo>
                    <a:pt x="11" y="18"/>
                  </a:lnTo>
                  <a:lnTo>
                    <a:pt x="10" y="13"/>
                  </a:lnTo>
                  <a:lnTo>
                    <a:pt x="9" y="7"/>
                  </a:lnTo>
                  <a:lnTo>
                    <a:pt x="8" y="0"/>
                  </a:lnTo>
                  <a:lnTo>
                    <a:pt x="0" y="0"/>
                  </a:lnTo>
                  <a:lnTo>
                    <a:pt x="1" y="9"/>
                  </a:lnTo>
                  <a:lnTo>
                    <a:pt x="2" y="14"/>
                  </a:lnTo>
                  <a:lnTo>
                    <a:pt x="3" y="18"/>
                  </a:lnTo>
                  <a:lnTo>
                    <a:pt x="1" y="22"/>
                  </a:lnTo>
                  <a:lnTo>
                    <a:pt x="9" y="26"/>
                  </a:lnTo>
                </a:path>
              </a:pathLst>
            </a:custGeom>
            <a:solidFill>
              <a:srgbClr val="00CCFF"/>
            </a:solidFill>
            <a:ln w="3175" cap="rnd" cmpd="sng">
              <a:solidFill>
                <a:schemeClr val="tx1"/>
              </a:solidFill>
              <a:round/>
              <a:headEnd/>
              <a:tailEnd/>
            </a:ln>
          </p:spPr>
          <p:txBody>
            <a:bodyPr/>
            <a:lstStyle/>
            <a:p>
              <a:endParaRPr lang="en-US"/>
            </a:p>
          </p:txBody>
        </p:sp>
        <p:sp>
          <p:nvSpPr>
            <p:cNvPr id="57705" name="Freeform 102"/>
            <p:cNvSpPr>
              <a:spLocks noChangeAspect="1"/>
            </p:cNvSpPr>
            <p:nvPr/>
          </p:nvSpPr>
          <p:spPr bwMode="auto">
            <a:xfrm>
              <a:off x="1155" y="732"/>
              <a:ext cx="13" cy="59"/>
            </a:xfrm>
            <a:custGeom>
              <a:avLst/>
              <a:gdLst>
                <a:gd name="T0" fmla="*/ 10 w 13"/>
                <a:gd name="T1" fmla="*/ 56 h 59"/>
                <a:gd name="T2" fmla="*/ 10 w 13"/>
                <a:gd name="T3" fmla="*/ 55 h 59"/>
                <a:gd name="T4" fmla="*/ 8 w 13"/>
                <a:gd name="T5" fmla="*/ 45 h 59"/>
                <a:gd name="T6" fmla="*/ 8 w 13"/>
                <a:gd name="T7" fmla="*/ 29 h 59"/>
                <a:gd name="T8" fmla="*/ 9 w 13"/>
                <a:gd name="T9" fmla="*/ 14 h 59"/>
                <a:gd name="T10" fmla="*/ 12 w 13"/>
                <a:gd name="T11" fmla="*/ 4 h 59"/>
                <a:gd name="T12" fmla="*/ 4 w 13"/>
                <a:gd name="T13" fmla="*/ 0 h 59"/>
                <a:gd name="T14" fmla="*/ 1 w 13"/>
                <a:gd name="T15" fmla="*/ 13 h 59"/>
                <a:gd name="T16" fmla="*/ 0 w 13"/>
                <a:gd name="T17" fmla="*/ 29 h 59"/>
                <a:gd name="T18" fmla="*/ 0 w 13"/>
                <a:gd name="T19" fmla="*/ 45 h 59"/>
                <a:gd name="T20" fmla="*/ 2 w 13"/>
                <a:gd name="T21" fmla="*/ 58 h 59"/>
                <a:gd name="T22" fmla="*/ 2 w 13"/>
                <a:gd name="T23" fmla="*/ 57 h 59"/>
                <a:gd name="T24" fmla="*/ 10 w 13"/>
                <a:gd name="T25" fmla="*/ 5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59"/>
                <a:gd name="T41" fmla="*/ 13 w 1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59">
                  <a:moveTo>
                    <a:pt x="10" y="56"/>
                  </a:moveTo>
                  <a:lnTo>
                    <a:pt x="10" y="55"/>
                  </a:lnTo>
                  <a:lnTo>
                    <a:pt x="8" y="45"/>
                  </a:lnTo>
                  <a:lnTo>
                    <a:pt x="8" y="29"/>
                  </a:lnTo>
                  <a:lnTo>
                    <a:pt x="9" y="14"/>
                  </a:lnTo>
                  <a:lnTo>
                    <a:pt x="12" y="4"/>
                  </a:lnTo>
                  <a:lnTo>
                    <a:pt x="4" y="0"/>
                  </a:lnTo>
                  <a:lnTo>
                    <a:pt x="1" y="13"/>
                  </a:lnTo>
                  <a:lnTo>
                    <a:pt x="0" y="29"/>
                  </a:lnTo>
                  <a:lnTo>
                    <a:pt x="0" y="45"/>
                  </a:lnTo>
                  <a:lnTo>
                    <a:pt x="2" y="58"/>
                  </a:lnTo>
                  <a:lnTo>
                    <a:pt x="2" y="57"/>
                  </a:lnTo>
                  <a:lnTo>
                    <a:pt x="10" y="56"/>
                  </a:lnTo>
                </a:path>
              </a:pathLst>
            </a:custGeom>
            <a:solidFill>
              <a:srgbClr val="00CCFF"/>
            </a:solidFill>
            <a:ln w="3175" cap="rnd" cmpd="sng">
              <a:solidFill>
                <a:schemeClr val="tx1"/>
              </a:solidFill>
              <a:round/>
              <a:headEnd/>
              <a:tailEnd/>
            </a:ln>
          </p:spPr>
          <p:txBody>
            <a:bodyPr/>
            <a:lstStyle/>
            <a:p>
              <a:endParaRPr lang="en-US"/>
            </a:p>
          </p:txBody>
        </p:sp>
        <p:sp>
          <p:nvSpPr>
            <p:cNvPr id="57706" name="Freeform 103"/>
            <p:cNvSpPr>
              <a:spLocks noChangeAspect="1"/>
            </p:cNvSpPr>
            <p:nvPr/>
          </p:nvSpPr>
          <p:spPr bwMode="auto">
            <a:xfrm>
              <a:off x="1145" y="789"/>
              <a:ext cx="24" cy="49"/>
            </a:xfrm>
            <a:custGeom>
              <a:avLst/>
              <a:gdLst>
                <a:gd name="T0" fmla="*/ 0 w 24"/>
                <a:gd name="T1" fmla="*/ 45 h 49"/>
                <a:gd name="T2" fmla="*/ 0 w 24"/>
                <a:gd name="T3" fmla="*/ 45 h 49"/>
                <a:gd name="T4" fmla="*/ 8 w 24"/>
                <a:gd name="T5" fmla="*/ 48 h 49"/>
                <a:gd name="T6" fmla="*/ 16 w 24"/>
                <a:gd name="T7" fmla="*/ 45 h 49"/>
                <a:gd name="T8" fmla="*/ 20 w 24"/>
                <a:gd name="T9" fmla="*/ 37 h 49"/>
                <a:gd name="T10" fmla="*/ 22 w 24"/>
                <a:gd name="T11" fmla="*/ 29 h 49"/>
                <a:gd name="T12" fmla="*/ 23 w 24"/>
                <a:gd name="T13" fmla="*/ 21 h 49"/>
                <a:gd name="T14" fmla="*/ 22 w 24"/>
                <a:gd name="T15" fmla="*/ 13 h 49"/>
                <a:gd name="T16" fmla="*/ 21 w 24"/>
                <a:gd name="T17" fmla="*/ 5 h 49"/>
                <a:gd name="T18" fmla="*/ 20 w 24"/>
                <a:gd name="T19" fmla="*/ 0 h 49"/>
                <a:gd name="T20" fmla="*/ 12 w 24"/>
                <a:gd name="T21" fmla="*/ 1 h 49"/>
                <a:gd name="T22" fmla="*/ 13 w 24"/>
                <a:gd name="T23" fmla="*/ 6 h 49"/>
                <a:gd name="T24" fmla="*/ 14 w 24"/>
                <a:gd name="T25" fmla="*/ 13 h 49"/>
                <a:gd name="T26" fmla="*/ 14 w 24"/>
                <a:gd name="T27" fmla="*/ 21 h 49"/>
                <a:gd name="T28" fmla="*/ 14 w 24"/>
                <a:gd name="T29" fmla="*/ 29 h 49"/>
                <a:gd name="T30" fmla="*/ 12 w 24"/>
                <a:gd name="T31" fmla="*/ 35 h 49"/>
                <a:gd name="T32" fmla="*/ 10 w 24"/>
                <a:gd name="T33" fmla="*/ 38 h 49"/>
                <a:gd name="T34" fmla="*/ 8 w 24"/>
                <a:gd name="T35" fmla="*/ 39 h 49"/>
                <a:gd name="T36" fmla="*/ 4 w 24"/>
                <a:gd name="T37" fmla="*/ 37 h 49"/>
                <a:gd name="T38" fmla="*/ 0 w 24"/>
                <a:gd name="T39" fmla="*/ 45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49"/>
                <a:gd name="T62" fmla="*/ 24 w 24"/>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49">
                  <a:moveTo>
                    <a:pt x="0" y="45"/>
                  </a:moveTo>
                  <a:lnTo>
                    <a:pt x="0" y="45"/>
                  </a:lnTo>
                  <a:lnTo>
                    <a:pt x="8" y="48"/>
                  </a:lnTo>
                  <a:lnTo>
                    <a:pt x="16" y="45"/>
                  </a:lnTo>
                  <a:lnTo>
                    <a:pt x="20" y="37"/>
                  </a:lnTo>
                  <a:lnTo>
                    <a:pt x="22" y="29"/>
                  </a:lnTo>
                  <a:lnTo>
                    <a:pt x="23" y="21"/>
                  </a:lnTo>
                  <a:lnTo>
                    <a:pt x="22" y="13"/>
                  </a:lnTo>
                  <a:lnTo>
                    <a:pt x="21" y="5"/>
                  </a:lnTo>
                  <a:lnTo>
                    <a:pt x="20" y="0"/>
                  </a:lnTo>
                  <a:lnTo>
                    <a:pt x="12" y="1"/>
                  </a:lnTo>
                  <a:lnTo>
                    <a:pt x="13" y="6"/>
                  </a:lnTo>
                  <a:lnTo>
                    <a:pt x="14" y="13"/>
                  </a:lnTo>
                  <a:lnTo>
                    <a:pt x="14" y="21"/>
                  </a:lnTo>
                  <a:lnTo>
                    <a:pt x="14" y="29"/>
                  </a:lnTo>
                  <a:lnTo>
                    <a:pt x="12" y="35"/>
                  </a:lnTo>
                  <a:lnTo>
                    <a:pt x="10" y="38"/>
                  </a:lnTo>
                  <a:lnTo>
                    <a:pt x="8" y="39"/>
                  </a:lnTo>
                  <a:lnTo>
                    <a:pt x="4" y="37"/>
                  </a:lnTo>
                  <a:lnTo>
                    <a:pt x="0" y="45"/>
                  </a:lnTo>
                </a:path>
              </a:pathLst>
            </a:custGeom>
            <a:solidFill>
              <a:srgbClr val="00CCFF"/>
            </a:solidFill>
            <a:ln w="3175" cap="rnd" cmpd="sng">
              <a:solidFill>
                <a:schemeClr val="tx1"/>
              </a:solidFill>
              <a:round/>
              <a:headEnd/>
              <a:tailEnd/>
            </a:ln>
          </p:spPr>
          <p:txBody>
            <a:bodyPr/>
            <a:lstStyle/>
            <a:p>
              <a:endParaRPr lang="en-US"/>
            </a:p>
          </p:txBody>
        </p:sp>
        <p:sp>
          <p:nvSpPr>
            <p:cNvPr id="57707" name="Freeform 104"/>
            <p:cNvSpPr>
              <a:spLocks noChangeAspect="1"/>
            </p:cNvSpPr>
            <p:nvPr/>
          </p:nvSpPr>
          <p:spPr bwMode="auto">
            <a:xfrm>
              <a:off x="1120" y="784"/>
              <a:ext cx="30" cy="52"/>
            </a:xfrm>
            <a:custGeom>
              <a:avLst/>
              <a:gdLst>
                <a:gd name="T0" fmla="*/ 1 w 30"/>
                <a:gd name="T1" fmla="*/ 0 h 50"/>
                <a:gd name="T2" fmla="*/ 1 w 30"/>
                <a:gd name="T3" fmla="*/ 0 h 50"/>
                <a:gd name="T4" fmla="*/ 0 w 30"/>
                <a:gd name="T5" fmla="*/ 7 h 50"/>
                <a:gd name="T6" fmla="*/ 1 w 30"/>
                <a:gd name="T7" fmla="*/ 20 h 50"/>
                <a:gd name="T8" fmla="*/ 3 w 30"/>
                <a:gd name="T9" fmla="*/ 26 h 50"/>
                <a:gd name="T10" fmla="*/ 4 w 30"/>
                <a:gd name="T11" fmla="*/ 33 h 50"/>
                <a:gd name="T12" fmla="*/ 7 w 30"/>
                <a:gd name="T13" fmla="*/ 40 h 50"/>
                <a:gd name="T14" fmla="*/ 12 w 30"/>
                <a:gd name="T15" fmla="*/ 50 h 50"/>
                <a:gd name="T16" fmla="*/ 17 w 30"/>
                <a:gd name="T17" fmla="*/ 55 h 50"/>
                <a:gd name="T18" fmla="*/ 25 w 30"/>
                <a:gd name="T19" fmla="*/ 61 h 50"/>
                <a:gd name="T20" fmla="*/ 29 w 30"/>
                <a:gd name="T21" fmla="*/ 53 h 50"/>
                <a:gd name="T22" fmla="*/ 23 w 30"/>
                <a:gd name="T23" fmla="*/ 48 h 50"/>
                <a:gd name="T24" fmla="*/ 17 w 30"/>
                <a:gd name="T25" fmla="*/ 40 h 50"/>
                <a:gd name="T26" fmla="*/ 14 w 30"/>
                <a:gd name="T27" fmla="*/ 35 h 50"/>
                <a:gd name="T28" fmla="*/ 12 w 30"/>
                <a:gd name="T29" fmla="*/ 30 h 50"/>
                <a:gd name="T30" fmla="*/ 11 w 30"/>
                <a:gd name="T31" fmla="*/ 25 h 50"/>
                <a:gd name="T32" fmla="*/ 9 w 30"/>
                <a:gd name="T33" fmla="*/ 19 h 50"/>
                <a:gd name="T34" fmla="*/ 9 w 30"/>
                <a:gd name="T35" fmla="*/ 7 h 50"/>
                <a:gd name="T36" fmla="*/ 9 w 30"/>
                <a:gd name="T37" fmla="*/ 0 h 50"/>
                <a:gd name="T38" fmla="*/ 1 w 30"/>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50"/>
                <a:gd name="T62" fmla="*/ 30 w 30"/>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50">
                  <a:moveTo>
                    <a:pt x="1" y="0"/>
                  </a:moveTo>
                  <a:lnTo>
                    <a:pt x="1" y="0"/>
                  </a:lnTo>
                  <a:lnTo>
                    <a:pt x="0" y="7"/>
                  </a:lnTo>
                  <a:lnTo>
                    <a:pt x="1" y="14"/>
                  </a:lnTo>
                  <a:lnTo>
                    <a:pt x="3" y="20"/>
                  </a:lnTo>
                  <a:lnTo>
                    <a:pt x="4" y="27"/>
                  </a:lnTo>
                  <a:lnTo>
                    <a:pt x="7" y="33"/>
                  </a:lnTo>
                  <a:lnTo>
                    <a:pt x="12" y="38"/>
                  </a:lnTo>
                  <a:lnTo>
                    <a:pt x="17" y="43"/>
                  </a:lnTo>
                  <a:lnTo>
                    <a:pt x="25" y="49"/>
                  </a:lnTo>
                  <a:lnTo>
                    <a:pt x="29" y="41"/>
                  </a:lnTo>
                  <a:lnTo>
                    <a:pt x="23" y="37"/>
                  </a:lnTo>
                  <a:lnTo>
                    <a:pt x="17" y="33"/>
                  </a:lnTo>
                  <a:lnTo>
                    <a:pt x="14" y="29"/>
                  </a:lnTo>
                  <a:lnTo>
                    <a:pt x="12" y="24"/>
                  </a:lnTo>
                  <a:lnTo>
                    <a:pt x="11" y="19"/>
                  </a:lnTo>
                  <a:lnTo>
                    <a:pt x="9" y="13"/>
                  </a:lnTo>
                  <a:lnTo>
                    <a:pt x="9" y="7"/>
                  </a:lnTo>
                  <a:lnTo>
                    <a:pt x="9" y="0"/>
                  </a:lnTo>
                  <a:lnTo>
                    <a:pt x="1" y="0"/>
                  </a:lnTo>
                </a:path>
              </a:pathLst>
            </a:custGeom>
            <a:solidFill>
              <a:srgbClr val="00CCFF"/>
            </a:solidFill>
            <a:ln w="3175" cap="rnd" cmpd="sng">
              <a:solidFill>
                <a:schemeClr val="tx1"/>
              </a:solidFill>
              <a:round/>
              <a:headEnd/>
              <a:tailEnd/>
            </a:ln>
          </p:spPr>
          <p:txBody>
            <a:bodyPr/>
            <a:lstStyle/>
            <a:p>
              <a:endParaRPr lang="en-US"/>
            </a:p>
          </p:txBody>
        </p:sp>
        <p:sp>
          <p:nvSpPr>
            <p:cNvPr id="57708" name="Freeform 105"/>
            <p:cNvSpPr>
              <a:spLocks noChangeAspect="1"/>
            </p:cNvSpPr>
            <p:nvPr/>
          </p:nvSpPr>
          <p:spPr bwMode="auto">
            <a:xfrm>
              <a:off x="1114" y="753"/>
              <a:ext cx="16" cy="33"/>
            </a:xfrm>
            <a:custGeom>
              <a:avLst/>
              <a:gdLst>
                <a:gd name="T0" fmla="*/ 0 w 17"/>
                <a:gd name="T1" fmla="*/ 1 h 32"/>
                <a:gd name="T2" fmla="*/ 0 w 17"/>
                <a:gd name="T3" fmla="*/ 1 h 32"/>
                <a:gd name="T4" fmla="*/ 2 w 17"/>
                <a:gd name="T5" fmla="*/ 7 h 32"/>
                <a:gd name="T6" fmla="*/ 4 w 17"/>
                <a:gd name="T7" fmla="*/ 13 h 32"/>
                <a:gd name="T8" fmla="*/ 6 w 17"/>
                <a:gd name="T9" fmla="*/ 26 h 32"/>
                <a:gd name="T10" fmla="*/ 8 w 17"/>
                <a:gd name="T11" fmla="*/ 37 h 32"/>
                <a:gd name="T12" fmla="*/ 10 w 17"/>
                <a:gd name="T13" fmla="*/ 37 h 32"/>
                <a:gd name="T14" fmla="*/ 8 w 17"/>
                <a:gd name="T15" fmla="*/ 24 h 32"/>
                <a:gd name="T16" fmla="*/ 8 w 17"/>
                <a:gd name="T17" fmla="*/ 10 h 32"/>
                <a:gd name="T18" fmla="*/ 8 w 17"/>
                <a:gd name="T19" fmla="*/ 4 h 32"/>
                <a:gd name="T20" fmla="*/ 8 w 17"/>
                <a:gd name="T21" fmla="*/ 0 h 32"/>
                <a:gd name="T22" fmla="*/ 0 w 17"/>
                <a:gd name="T23" fmla="*/ 1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2"/>
                <a:gd name="T38" fmla="*/ 17 w 17"/>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2">
                  <a:moveTo>
                    <a:pt x="0" y="1"/>
                  </a:moveTo>
                  <a:lnTo>
                    <a:pt x="0" y="1"/>
                  </a:lnTo>
                  <a:lnTo>
                    <a:pt x="2" y="7"/>
                  </a:lnTo>
                  <a:lnTo>
                    <a:pt x="4" y="13"/>
                  </a:lnTo>
                  <a:lnTo>
                    <a:pt x="6" y="20"/>
                  </a:lnTo>
                  <a:lnTo>
                    <a:pt x="8" y="31"/>
                  </a:lnTo>
                  <a:lnTo>
                    <a:pt x="16" y="31"/>
                  </a:lnTo>
                  <a:lnTo>
                    <a:pt x="14" y="18"/>
                  </a:lnTo>
                  <a:lnTo>
                    <a:pt x="12" y="10"/>
                  </a:lnTo>
                  <a:lnTo>
                    <a:pt x="10" y="4"/>
                  </a:lnTo>
                  <a:lnTo>
                    <a:pt x="8" y="0"/>
                  </a:lnTo>
                  <a:lnTo>
                    <a:pt x="0" y="1"/>
                  </a:lnTo>
                </a:path>
              </a:pathLst>
            </a:custGeom>
            <a:solidFill>
              <a:srgbClr val="00CCFF"/>
            </a:solidFill>
            <a:ln w="3175" cap="rnd" cmpd="sng">
              <a:solidFill>
                <a:schemeClr val="tx1"/>
              </a:solidFill>
              <a:round/>
              <a:headEnd/>
              <a:tailEnd/>
            </a:ln>
          </p:spPr>
          <p:txBody>
            <a:bodyPr/>
            <a:lstStyle/>
            <a:p>
              <a:endParaRPr lang="en-US"/>
            </a:p>
          </p:txBody>
        </p:sp>
        <p:sp>
          <p:nvSpPr>
            <p:cNvPr id="57709" name="Freeform 106"/>
            <p:cNvSpPr>
              <a:spLocks noChangeAspect="1"/>
            </p:cNvSpPr>
            <p:nvPr/>
          </p:nvSpPr>
          <p:spPr bwMode="auto">
            <a:xfrm>
              <a:off x="1114" y="732"/>
              <a:ext cx="14" cy="23"/>
            </a:xfrm>
            <a:custGeom>
              <a:avLst/>
              <a:gdLst>
                <a:gd name="T0" fmla="*/ 6 w 15"/>
                <a:gd name="T1" fmla="*/ 0 h 24"/>
                <a:gd name="T2" fmla="*/ 6 w 15"/>
                <a:gd name="T3" fmla="*/ 0 h 24"/>
                <a:gd name="T4" fmla="*/ 3 w 15"/>
                <a:gd name="T5" fmla="*/ 4 h 24"/>
                <a:gd name="T6" fmla="*/ 1 w 15"/>
                <a:gd name="T7" fmla="*/ 10 h 24"/>
                <a:gd name="T8" fmla="*/ 0 w 15"/>
                <a:gd name="T9" fmla="*/ 12 h 24"/>
                <a:gd name="T10" fmla="*/ 0 w 15"/>
                <a:gd name="T11" fmla="*/ 17 h 24"/>
                <a:gd name="T12" fmla="*/ 7 w 15"/>
                <a:gd name="T13" fmla="*/ 16 h 24"/>
                <a:gd name="T14" fmla="*/ 7 w 15"/>
                <a:gd name="T15" fmla="*/ 12 h 24"/>
                <a:gd name="T16" fmla="*/ 7 w 15"/>
                <a:gd name="T17" fmla="*/ 12 h 24"/>
                <a:gd name="T18" fmla="*/ 7 w 15"/>
                <a:gd name="T19" fmla="*/ 8 h 24"/>
                <a:gd name="T20" fmla="*/ 8 w 15"/>
                <a:gd name="T21" fmla="*/ 3 h 24"/>
                <a:gd name="T22" fmla="*/ 8 w 15"/>
                <a:gd name="T23" fmla="*/ 4 h 24"/>
                <a:gd name="T24" fmla="*/ 6 w 15"/>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4"/>
                <a:gd name="T41" fmla="*/ 15 w 15"/>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4">
                  <a:moveTo>
                    <a:pt x="6" y="0"/>
                  </a:moveTo>
                  <a:lnTo>
                    <a:pt x="6" y="0"/>
                  </a:lnTo>
                  <a:lnTo>
                    <a:pt x="3" y="4"/>
                  </a:lnTo>
                  <a:lnTo>
                    <a:pt x="1" y="10"/>
                  </a:lnTo>
                  <a:lnTo>
                    <a:pt x="0" y="16"/>
                  </a:lnTo>
                  <a:lnTo>
                    <a:pt x="0" y="23"/>
                  </a:lnTo>
                  <a:lnTo>
                    <a:pt x="8" y="22"/>
                  </a:lnTo>
                  <a:lnTo>
                    <a:pt x="8" y="16"/>
                  </a:lnTo>
                  <a:lnTo>
                    <a:pt x="9" y="12"/>
                  </a:lnTo>
                  <a:lnTo>
                    <a:pt x="11" y="8"/>
                  </a:lnTo>
                  <a:lnTo>
                    <a:pt x="14" y="3"/>
                  </a:lnTo>
                  <a:lnTo>
                    <a:pt x="14" y="4"/>
                  </a:lnTo>
                  <a:lnTo>
                    <a:pt x="6" y="0"/>
                  </a:lnTo>
                </a:path>
              </a:pathLst>
            </a:custGeom>
            <a:solidFill>
              <a:srgbClr val="00CCFF"/>
            </a:solidFill>
            <a:ln w="3175" cap="rnd" cmpd="sng">
              <a:solidFill>
                <a:schemeClr val="tx1"/>
              </a:solidFill>
              <a:round/>
              <a:headEnd/>
              <a:tailEnd/>
            </a:ln>
          </p:spPr>
          <p:txBody>
            <a:bodyPr/>
            <a:lstStyle/>
            <a:p>
              <a:endParaRPr lang="en-US"/>
            </a:p>
          </p:txBody>
        </p:sp>
        <p:sp>
          <p:nvSpPr>
            <p:cNvPr id="57710" name="Freeform 107"/>
            <p:cNvSpPr>
              <a:spLocks noChangeAspect="1"/>
            </p:cNvSpPr>
            <p:nvPr/>
          </p:nvSpPr>
          <p:spPr bwMode="auto">
            <a:xfrm>
              <a:off x="1118" y="716"/>
              <a:ext cx="13" cy="21"/>
            </a:xfrm>
            <a:custGeom>
              <a:avLst/>
              <a:gdLst>
                <a:gd name="T0" fmla="*/ 1 w 12"/>
                <a:gd name="T1" fmla="*/ 5 h 20"/>
                <a:gd name="T2" fmla="*/ 1 w 12"/>
                <a:gd name="T3" fmla="*/ 5 h 20"/>
                <a:gd name="T4" fmla="*/ 2 w 12"/>
                <a:gd name="T5" fmla="*/ 7 h 20"/>
                <a:gd name="T6" fmla="*/ 3 w 12"/>
                <a:gd name="T7" fmla="*/ 9 h 20"/>
                <a:gd name="T8" fmla="*/ 2 w 12"/>
                <a:gd name="T9" fmla="*/ 17 h 20"/>
                <a:gd name="T10" fmla="*/ 0 w 12"/>
                <a:gd name="T11" fmla="*/ 21 h 20"/>
                <a:gd name="T12" fmla="*/ 14 w 12"/>
                <a:gd name="T13" fmla="*/ 25 h 20"/>
                <a:gd name="T14" fmla="*/ 16 w 12"/>
                <a:gd name="T15" fmla="*/ 20 h 20"/>
                <a:gd name="T16" fmla="*/ 17 w 12"/>
                <a:gd name="T17" fmla="*/ 9 h 20"/>
                <a:gd name="T18" fmla="*/ 16 w 12"/>
                <a:gd name="T19" fmla="*/ 5 h 20"/>
                <a:gd name="T20" fmla="*/ 14 w 12"/>
                <a:gd name="T21" fmla="*/ 0 h 20"/>
                <a:gd name="T22" fmla="*/ 1 w 12"/>
                <a:gd name="T23" fmla="*/ 5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1" y="5"/>
                  </a:moveTo>
                  <a:lnTo>
                    <a:pt x="1" y="5"/>
                  </a:lnTo>
                  <a:lnTo>
                    <a:pt x="2" y="7"/>
                  </a:lnTo>
                  <a:lnTo>
                    <a:pt x="3" y="9"/>
                  </a:lnTo>
                  <a:lnTo>
                    <a:pt x="2" y="11"/>
                  </a:lnTo>
                  <a:lnTo>
                    <a:pt x="0" y="15"/>
                  </a:lnTo>
                  <a:lnTo>
                    <a:pt x="8" y="19"/>
                  </a:lnTo>
                  <a:lnTo>
                    <a:pt x="10" y="14"/>
                  </a:lnTo>
                  <a:lnTo>
                    <a:pt x="11" y="9"/>
                  </a:lnTo>
                  <a:lnTo>
                    <a:pt x="10" y="5"/>
                  </a:lnTo>
                  <a:lnTo>
                    <a:pt x="8" y="0"/>
                  </a:lnTo>
                  <a:lnTo>
                    <a:pt x="1" y="5"/>
                  </a:lnTo>
                </a:path>
              </a:pathLst>
            </a:custGeom>
            <a:solidFill>
              <a:srgbClr val="00CCFF"/>
            </a:solidFill>
            <a:ln w="3175" cap="rnd" cmpd="sng">
              <a:solidFill>
                <a:schemeClr val="tx1"/>
              </a:solidFill>
              <a:round/>
              <a:headEnd/>
              <a:tailEnd/>
            </a:ln>
          </p:spPr>
          <p:txBody>
            <a:bodyPr/>
            <a:lstStyle/>
            <a:p>
              <a:endParaRPr lang="en-US"/>
            </a:p>
          </p:txBody>
        </p:sp>
        <p:sp>
          <p:nvSpPr>
            <p:cNvPr id="57711" name="Freeform 108"/>
            <p:cNvSpPr>
              <a:spLocks noChangeAspect="1"/>
            </p:cNvSpPr>
            <p:nvPr/>
          </p:nvSpPr>
          <p:spPr bwMode="auto">
            <a:xfrm>
              <a:off x="1114" y="709"/>
              <a:ext cx="14" cy="14"/>
            </a:xfrm>
            <a:custGeom>
              <a:avLst/>
              <a:gdLst>
                <a:gd name="T0" fmla="*/ 2 w 14"/>
                <a:gd name="T1" fmla="*/ 0 h 15"/>
                <a:gd name="T2" fmla="*/ 2 w 14"/>
                <a:gd name="T3" fmla="*/ 0 h 15"/>
                <a:gd name="T4" fmla="*/ 0 w 14"/>
                <a:gd name="T5" fmla="*/ 6 h 15"/>
                <a:gd name="T6" fmla="*/ 2 w 14"/>
                <a:gd name="T7" fmla="*/ 7 h 15"/>
                <a:gd name="T8" fmla="*/ 4 w 14"/>
                <a:gd name="T9" fmla="*/ 7 h 15"/>
                <a:gd name="T10" fmla="*/ 6 w 14"/>
                <a:gd name="T11" fmla="*/ 8 h 15"/>
                <a:gd name="T12" fmla="*/ 13 w 14"/>
                <a:gd name="T13" fmla="*/ 7 h 15"/>
                <a:gd name="T14" fmla="*/ 9 w 14"/>
                <a:gd name="T15" fmla="*/ 6 h 15"/>
                <a:gd name="T16" fmla="*/ 7 w 14"/>
                <a:gd name="T17" fmla="*/ 5 h 15"/>
                <a:gd name="T18" fmla="*/ 8 w 14"/>
                <a:gd name="T19" fmla="*/ 7 h 15"/>
                <a:gd name="T20" fmla="*/ 10 w 14"/>
                <a:gd name="T21" fmla="*/ 4 h 15"/>
                <a:gd name="T22" fmla="*/ 2 w 14"/>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5"/>
                <a:gd name="T38" fmla="*/ 14 w 14"/>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5">
                  <a:moveTo>
                    <a:pt x="2" y="0"/>
                  </a:moveTo>
                  <a:lnTo>
                    <a:pt x="2" y="0"/>
                  </a:lnTo>
                  <a:lnTo>
                    <a:pt x="0" y="6"/>
                  </a:lnTo>
                  <a:lnTo>
                    <a:pt x="2" y="11"/>
                  </a:lnTo>
                  <a:lnTo>
                    <a:pt x="4" y="13"/>
                  </a:lnTo>
                  <a:lnTo>
                    <a:pt x="6" y="14"/>
                  </a:lnTo>
                  <a:lnTo>
                    <a:pt x="13" y="9"/>
                  </a:lnTo>
                  <a:lnTo>
                    <a:pt x="9" y="6"/>
                  </a:lnTo>
                  <a:lnTo>
                    <a:pt x="7" y="5"/>
                  </a:lnTo>
                  <a:lnTo>
                    <a:pt x="8" y="7"/>
                  </a:lnTo>
                  <a:lnTo>
                    <a:pt x="10" y="4"/>
                  </a:lnTo>
                  <a:lnTo>
                    <a:pt x="2" y="0"/>
                  </a:lnTo>
                </a:path>
              </a:pathLst>
            </a:custGeom>
            <a:solidFill>
              <a:srgbClr val="00CCFF"/>
            </a:solidFill>
            <a:ln w="3175" cap="rnd" cmpd="sng">
              <a:solidFill>
                <a:schemeClr val="tx1"/>
              </a:solidFill>
              <a:round/>
              <a:headEnd/>
              <a:tailEnd/>
            </a:ln>
          </p:spPr>
          <p:txBody>
            <a:bodyPr/>
            <a:lstStyle/>
            <a:p>
              <a:endParaRPr lang="en-US"/>
            </a:p>
          </p:txBody>
        </p:sp>
        <p:sp>
          <p:nvSpPr>
            <p:cNvPr id="57712" name="Freeform 109"/>
            <p:cNvSpPr>
              <a:spLocks noChangeAspect="1"/>
            </p:cNvSpPr>
            <p:nvPr/>
          </p:nvSpPr>
          <p:spPr bwMode="auto">
            <a:xfrm>
              <a:off x="1106" y="690"/>
              <a:ext cx="21" cy="23"/>
            </a:xfrm>
            <a:custGeom>
              <a:avLst/>
              <a:gdLst>
                <a:gd name="T0" fmla="*/ 0 w 20"/>
                <a:gd name="T1" fmla="*/ 3 h 24"/>
                <a:gd name="T2" fmla="*/ 0 w 20"/>
                <a:gd name="T3" fmla="*/ 3 h 24"/>
                <a:gd name="T4" fmla="*/ 4 w 20"/>
                <a:gd name="T5" fmla="*/ 10 h 24"/>
                <a:gd name="T6" fmla="*/ 9 w 20"/>
                <a:gd name="T7" fmla="*/ 12 h 24"/>
                <a:gd name="T8" fmla="*/ 17 w 20"/>
                <a:gd name="T9" fmla="*/ 12 h 24"/>
                <a:gd name="T10" fmla="*/ 10 w 20"/>
                <a:gd name="T11" fmla="*/ 13 h 24"/>
                <a:gd name="T12" fmla="*/ 24 w 20"/>
                <a:gd name="T13" fmla="*/ 17 h 24"/>
                <a:gd name="T14" fmla="*/ 25 w 20"/>
                <a:gd name="T15" fmla="*/ 12 h 24"/>
                <a:gd name="T16" fmla="*/ 22 w 20"/>
                <a:gd name="T17" fmla="*/ 8 h 24"/>
                <a:gd name="T18" fmla="*/ 17 w 20"/>
                <a:gd name="T19" fmla="*/ 4 h 24"/>
                <a:gd name="T20" fmla="*/ 8 w 20"/>
                <a:gd name="T21" fmla="*/ 0 h 24"/>
                <a:gd name="T22" fmla="*/ 0 w 20"/>
                <a:gd name="T23" fmla="*/ 3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4"/>
                <a:gd name="T38" fmla="*/ 20 w 20"/>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4">
                  <a:moveTo>
                    <a:pt x="0" y="3"/>
                  </a:moveTo>
                  <a:lnTo>
                    <a:pt x="0" y="3"/>
                  </a:lnTo>
                  <a:lnTo>
                    <a:pt x="4" y="10"/>
                  </a:lnTo>
                  <a:lnTo>
                    <a:pt x="9" y="14"/>
                  </a:lnTo>
                  <a:lnTo>
                    <a:pt x="11" y="16"/>
                  </a:lnTo>
                  <a:lnTo>
                    <a:pt x="10" y="19"/>
                  </a:lnTo>
                  <a:lnTo>
                    <a:pt x="18" y="23"/>
                  </a:lnTo>
                  <a:lnTo>
                    <a:pt x="19" y="15"/>
                  </a:lnTo>
                  <a:lnTo>
                    <a:pt x="16" y="8"/>
                  </a:lnTo>
                  <a:lnTo>
                    <a:pt x="11" y="4"/>
                  </a:lnTo>
                  <a:lnTo>
                    <a:pt x="8" y="0"/>
                  </a:lnTo>
                  <a:lnTo>
                    <a:pt x="0" y="3"/>
                  </a:lnTo>
                </a:path>
              </a:pathLst>
            </a:custGeom>
            <a:solidFill>
              <a:srgbClr val="00CCFF"/>
            </a:solidFill>
            <a:ln w="3175" cap="rnd" cmpd="sng">
              <a:solidFill>
                <a:schemeClr val="tx1"/>
              </a:solidFill>
              <a:round/>
              <a:headEnd/>
              <a:tailEnd/>
            </a:ln>
          </p:spPr>
          <p:txBody>
            <a:bodyPr/>
            <a:lstStyle/>
            <a:p>
              <a:endParaRPr lang="en-US"/>
            </a:p>
          </p:txBody>
        </p:sp>
        <p:sp>
          <p:nvSpPr>
            <p:cNvPr id="57713" name="Freeform 110"/>
            <p:cNvSpPr>
              <a:spLocks noChangeAspect="1"/>
            </p:cNvSpPr>
            <p:nvPr/>
          </p:nvSpPr>
          <p:spPr bwMode="auto">
            <a:xfrm>
              <a:off x="1096" y="671"/>
              <a:ext cx="19" cy="23"/>
            </a:xfrm>
            <a:custGeom>
              <a:avLst/>
              <a:gdLst>
                <a:gd name="T0" fmla="*/ 0 w 19"/>
                <a:gd name="T1" fmla="*/ 8 h 23"/>
                <a:gd name="T2" fmla="*/ 0 w 19"/>
                <a:gd name="T3" fmla="*/ 8 h 23"/>
                <a:gd name="T4" fmla="*/ 5 w 19"/>
                <a:gd name="T5" fmla="*/ 11 h 23"/>
                <a:gd name="T6" fmla="*/ 6 w 19"/>
                <a:gd name="T7" fmla="*/ 13 h 23"/>
                <a:gd name="T8" fmla="*/ 8 w 19"/>
                <a:gd name="T9" fmla="*/ 17 h 23"/>
                <a:gd name="T10" fmla="*/ 10 w 19"/>
                <a:gd name="T11" fmla="*/ 22 h 23"/>
                <a:gd name="T12" fmla="*/ 18 w 19"/>
                <a:gd name="T13" fmla="*/ 19 h 23"/>
                <a:gd name="T14" fmla="*/ 16 w 19"/>
                <a:gd name="T15" fmla="*/ 14 h 23"/>
                <a:gd name="T16" fmla="*/ 14 w 19"/>
                <a:gd name="T17" fmla="*/ 9 h 23"/>
                <a:gd name="T18" fmla="*/ 10 w 19"/>
                <a:gd name="T19" fmla="*/ 4 h 23"/>
                <a:gd name="T20" fmla="*/ 3 w 19"/>
                <a:gd name="T21" fmla="*/ 0 h 23"/>
                <a:gd name="T22" fmla="*/ 0 w 19"/>
                <a:gd name="T23" fmla="*/ 8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3"/>
                <a:gd name="T38" fmla="*/ 19 w 19"/>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3">
                  <a:moveTo>
                    <a:pt x="0" y="8"/>
                  </a:moveTo>
                  <a:lnTo>
                    <a:pt x="0" y="8"/>
                  </a:lnTo>
                  <a:lnTo>
                    <a:pt x="5" y="11"/>
                  </a:lnTo>
                  <a:lnTo>
                    <a:pt x="6" y="13"/>
                  </a:lnTo>
                  <a:lnTo>
                    <a:pt x="8" y="17"/>
                  </a:lnTo>
                  <a:lnTo>
                    <a:pt x="10" y="22"/>
                  </a:lnTo>
                  <a:lnTo>
                    <a:pt x="18" y="19"/>
                  </a:lnTo>
                  <a:lnTo>
                    <a:pt x="16" y="14"/>
                  </a:lnTo>
                  <a:lnTo>
                    <a:pt x="14" y="9"/>
                  </a:lnTo>
                  <a:lnTo>
                    <a:pt x="10" y="4"/>
                  </a:lnTo>
                  <a:lnTo>
                    <a:pt x="3"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714" name="Freeform 111"/>
            <p:cNvSpPr>
              <a:spLocks noChangeAspect="1"/>
            </p:cNvSpPr>
            <p:nvPr/>
          </p:nvSpPr>
          <p:spPr bwMode="auto">
            <a:xfrm>
              <a:off x="1080" y="662"/>
              <a:ext cx="19" cy="19"/>
            </a:xfrm>
            <a:custGeom>
              <a:avLst/>
              <a:gdLst>
                <a:gd name="T0" fmla="*/ 0 w 20"/>
                <a:gd name="T1" fmla="*/ 2 h 19"/>
                <a:gd name="T2" fmla="*/ 0 w 20"/>
                <a:gd name="T3" fmla="*/ 2 h 19"/>
                <a:gd name="T4" fmla="*/ 2 w 20"/>
                <a:gd name="T5" fmla="*/ 8 h 19"/>
                <a:gd name="T6" fmla="*/ 5 w 20"/>
                <a:gd name="T7" fmla="*/ 11 h 19"/>
                <a:gd name="T8" fmla="*/ 9 w 20"/>
                <a:gd name="T9" fmla="*/ 14 h 19"/>
                <a:gd name="T10" fmla="*/ 10 w 20"/>
                <a:gd name="T11" fmla="*/ 18 h 19"/>
                <a:gd name="T12" fmla="*/ 13 w 20"/>
                <a:gd name="T13" fmla="*/ 10 h 19"/>
                <a:gd name="T14" fmla="*/ 10 w 20"/>
                <a:gd name="T15" fmla="*/ 8 h 19"/>
                <a:gd name="T16" fmla="*/ 10 w 20"/>
                <a:gd name="T17" fmla="*/ 6 h 19"/>
                <a:gd name="T18" fmla="*/ 10 w 20"/>
                <a:gd name="T19" fmla="*/ 4 h 19"/>
                <a:gd name="T20" fmla="*/ 8 w 20"/>
                <a:gd name="T21" fmla="*/ 0 h 19"/>
                <a:gd name="T22" fmla="*/ 0 w 2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9"/>
                <a:gd name="T38" fmla="*/ 20 w 2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9">
                  <a:moveTo>
                    <a:pt x="0" y="2"/>
                  </a:moveTo>
                  <a:lnTo>
                    <a:pt x="0" y="2"/>
                  </a:lnTo>
                  <a:lnTo>
                    <a:pt x="2" y="8"/>
                  </a:lnTo>
                  <a:lnTo>
                    <a:pt x="5" y="11"/>
                  </a:lnTo>
                  <a:lnTo>
                    <a:pt x="9" y="14"/>
                  </a:lnTo>
                  <a:lnTo>
                    <a:pt x="16" y="18"/>
                  </a:lnTo>
                  <a:lnTo>
                    <a:pt x="19" y="10"/>
                  </a:lnTo>
                  <a:lnTo>
                    <a:pt x="13" y="8"/>
                  </a:lnTo>
                  <a:lnTo>
                    <a:pt x="11" y="6"/>
                  </a:lnTo>
                  <a:lnTo>
                    <a:pt x="10" y="4"/>
                  </a:lnTo>
                  <a:lnTo>
                    <a:pt x="8" y="0"/>
                  </a:lnTo>
                  <a:lnTo>
                    <a:pt x="0" y="2"/>
                  </a:lnTo>
                </a:path>
              </a:pathLst>
            </a:custGeom>
            <a:solidFill>
              <a:srgbClr val="00CCFF"/>
            </a:solidFill>
            <a:ln w="3175" cap="rnd" cmpd="sng">
              <a:solidFill>
                <a:schemeClr val="tx1"/>
              </a:solidFill>
              <a:round/>
              <a:headEnd/>
              <a:tailEnd/>
            </a:ln>
          </p:spPr>
          <p:txBody>
            <a:bodyPr/>
            <a:lstStyle/>
            <a:p>
              <a:endParaRPr lang="en-US"/>
            </a:p>
          </p:txBody>
        </p:sp>
        <p:sp>
          <p:nvSpPr>
            <p:cNvPr id="57715" name="Freeform 112"/>
            <p:cNvSpPr>
              <a:spLocks noChangeAspect="1"/>
            </p:cNvSpPr>
            <p:nvPr/>
          </p:nvSpPr>
          <p:spPr bwMode="auto">
            <a:xfrm>
              <a:off x="1074" y="643"/>
              <a:ext cx="16" cy="21"/>
            </a:xfrm>
            <a:custGeom>
              <a:avLst/>
              <a:gdLst>
                <a:gd name="T0" fmla="*/ 0 w 15"/>
                <a:gd name="T1" fmla="*/ 8 h 21"/>
                <a:gd name="T2" fmla="*/ 0 w 15"/>
                <a:gd name="T3" fmla="*/ 8 h 21"/>
                <a:gd name="T4" fmla="*/ 4 w 15"/>
                <a:gd name="T5" fmla="*/ 10 h 21"/>
                <a:gd name="T6" fmla="*/ 4 w 15"/>
                <a:gd name="T7" fmla="*/ 11 h 21"/>
                <a:gd name="T8" fmla="*/ 5 w 15"/>
                <a:gd name="T9" fmla="*/ 14 h 21"/>
                <a:gd name="T10" fmla="*/ 6 w 15"/>
                <a:gd name="T11" fmla="*/ 20 h 21"/>
                <a:gd name="T12" fmla="*/ 20 w 15"/>
                <a:gd name="T13" fmla="*/ 17 h 21"/>
                <a:gd name="T14" fmla="*/ 19 w 15"/>
                <a:gd name="T15" fmla="*/ 12 h 21"/>
                <a:gd name="T16" fmla="*/ 18 w 15"/>
                <a:gd name="T17" fmla="*/ 8 h 21"/>
                <a:gd name="T18" fmla="*/ 15 w 15"/>
                <a:gd name="T19" fmla="*/ 4 h 21"/>
                <a:gd name="T20" fmla="*/ 2 w 15"/>
                <a:gd name="T21" fmla="*/ 0 h 21"/>
                <a:gd name="T22" fmla="*/ 0 w 15"/>
                <a:gd name="T23" fmla="*/ 8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1"/>
                <a:gd name="T38" fmla="*/ 15 w 15"/>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1">
                  <a:moveTo>
                    <a:pt x="0" y="8"/>
                  </a:moveTo>
                  <a:lnTo>
                    <a:pt x="0" y="8"/>
                  </a:lnTo>
                  <a:lnTo>
                    <a:pt x="4" y="10"/>
                  </a:lnTo>
                  <a:lnTo>
                    <a:pt x="4" y="11"/>
                  </a:lnTo>
                  <a:lnTo>
                    <a:pt x="5" y="14"/>
                  </a:lnTo>
                  <a:lnTo>
                    <a:pt x="6" y="20"/>
                  </a:lnTo>
                  <a:lnTo>
                    <a:pt x="14" y="17"/>
                  </a:lnTo>
                  <a:lnTo>
                    <a:pt x="13" y="12"/>
                  </a:lnTo>
                  <a:lnTo>
                    <a:pt x="12" y="8"/>
                  </a:lnTo>
                  <a:lnTo>
                    <a:pt x="9" y="4"/>
                  </a:lnTo>
                  <a:lnTo>
                    <a:pt x="2"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716" name="Freeform 113"/>
            <p:cNvSpPr>
              <a:spLocks noChangeAspect="1"/>
            </p:cNvSpPr>
            <p:nvPr/>
          </p:nvSpPr>
          <p:spPr bwMode="auto">
            <a:xfrm>
              <a:off x="1044" y="622"/>
              <a:ext cx="33" cy="31"/>
            </a:xfrm>
            <a:custGeom>
              <a:avLst/>
              <a:gdLst>
                <a:gd name="T0" fmla="*/ 0 w 33"/>
                <a:gd name="T1" fmla="*/ 2 h 31"/>
                <a:gd name="T2" fmla="*/ 0 w 33"/>
                <a:gd name="T3" fmla="*/ 1 h 31"/>
                <a:gd name="T4" fmla="*/ 2 w 33"/>
                <a:gd name="T5" fmla="*/ 4 h 31"/>
                <a:gd name="T6" fmla="*/ 4 w 33"/>
                <a:gd name="T7" fmla="*/ 8 h 31"/>
                <a:gd name="T8" fmla="*/ 7 w 33"/>
                <a:gd name="T9" fmla="*/ 11 h 31"/>
                <a:gd name="T10" fmla="*/ 11 w 33"/>
                <a:gd name="T11" fmla="*/ 15 h 31"/>
                <a:gd name="T12" fmla="*/ 16 w 33"/>
                <a:gd name="T13" fmla="*/ 20 h 31"/>
                <a:gd name="T14" fmla="*/ 20 w 33"/>
                <a:gd name="T15" fmla="*/ 24 h 31"/>
                <a:gd name="T16" fmla="*/ 25 w 33"/>
                <a:gd name="T17" fmla="*/ 26 h 31"/>
                <a:gd name="T18" fmla="*/ 30 w 33"/>
                <a:gd name="T19" fmla="*/ 30 h 31"/>
                <a:gd name="T20" fmla="*/ 32 w 33"/>
                <a:gd name="T21" fmla="*/ 22 h 31"/>
                <a:gd name="T22" fmla="*/ 29 w 33"/>
                <a:gd name="T23" fmla="*/ 20 h 31"/>
                <a:gd name="T24" fmla="*/ 25 w 33"/>
                <a:gd name="T25" fmla="*/ 17 h 31"/>
                <a:gd name="T26" fmla="*/ 21 w 33"/>
                <a:gd name="T27" fmla="*/ 13 h 31"/>
                <a:gd name="T28" fmla="*/ 16 w 33"/>
                <a:gd name="T29" fmla="*/ 10 h 31"/>
                <a:gd name="T30" fmla="*/ 14 w 33"/>
                <a:gd name="T31" fmla="*/ 6 h 31"/>
                <a:gd name="T32" fmla="*/ 10 w 33"/>
                <a:gd name="T33" fmla="*/ 2 h 31"/>
                <a:gd name="T34" fmla="*/ 8 w 33"/>
                <a:gd name="T35" fmla="*/ 0 h 31"/>
                <a:gd name="T36" fmla="*/ 9 w 33"/>
                <a:gd name="T37" fmla="*/ 1 h 31"/>
                <a:gd name="T38" fmla="*/ 8 w 33"/>
                <a:gd name="T39" fmla="*/ 0 h 31"/>
                <a:gd name="T40" fmla="*/ 0 w 33"/>
                <a:gd name="T41" fmla="*/ 2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31"/>
                <a:gd name="T65" fmla="*/ 33 w 33"/>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31">
                  <a:moveTo>
                    <a:pt x="0" y="2"/>
                  </a:moveTo>
                  <a:lnTo>
                    <a:pt x="0" y="1"/>
                  </a:lnTo>
                  <a:lnTo>
                    <a:pt x="2" y="4"/>
                  </a:lnTo>
                  <a:lnTo>
                    <a:pt x="4" y="8"/>
                  </a:lnTo>
                  <a:lnTo>
                    <a:pt x="7" y="11"/>
                  </a:lnTo>
                  <a:lnTo>
                    <a:pt x="11" y="15"/>
                  </a:lnTo>
                  <a:lnTo>
                    <a:pt x="16" y="20"/>
                  </a:lnTo>
                  <a:lnTo>
                    <a:pt x="20" y="24"/>
                  </a:lnTo>
                  <a:lnTo>
                    <a:pt x="25" y="26"/>
                  </a:lnTo>
                  <a:lnTo>
                    <a:pt x="30" y="30"/>
                  </a:lnTo>
                  <a:lnTo>
                    <a:pt x="32" y="22"/>
                  </a:lnTo>
                  <a:lnTo>
                    <a:pt x="29" y="20"/>
                  </a:lnTo>
                  <a:lnTo>
                    <a:pt x="25" y="17"/>
                  </a:lnTo>
                  <a:lnTo>
                    <a:pt x="21" y="13"/>
                  </a:lnTo>
                  <a:lnTo>
                    <a:pt x="16" y="10"/>
                  </a:lnTo>
                  <a:lnTo>
                    <a:pt x="14" y="6"/>
                  </a:lnTo>
                  <a:lnTo>
                    <a:pt x="10" y="2"/>
                  </a:lnTo>
                  <a:lnTo>
                    <a:pt x="8" y="0"/>
                  </a:lnTo>
                  <a:lnTo>
                    <a:pt x="9" y="1"/>
                  </a:lnTo>
                  <a:lnTo>
                    <a:pt x="8" y="0"/>
                  </a:lnTo>
                  <a:lnTo>
                    <a:pt x="0" y="2"/>
                  </a:lnTo>
                </a:path>
              </a:pathLst>
            </a:custGeom>
            <a:solidFill>
              <a:srgbClr val="00CCFF"/>
            </a:solidFill>
            <a:ln w="3175" cap="rnd" cmpd="sng">
              <a:solidFill>
                <a:schemeClr val="tx1"/>
              </a:solidFill>
              <a:round/>
              <a:headEnd/>
              <a:tailEnd/>
            </a:ln>
          </p:spPr>
          <p:txBody>
            <a:bodyPr/>
            <a:lstStyle/>
            <a:p>
              <a:endParaRPr lang="en-US"/>
            </a:p>
          </p:txBody>
        </p:sp>
        <p:sp>
          <p:nvSpPr>
            <p:cNvPr id="57717" name="Freeform 114"/>
            <p:cNvSpPr>
              <a:spLocks noChangeAspect="1"/>
            </p:cNvSpPr>
            <p:nvPr/>
          </p:nvSpPr>
          <p:spPr bwMode="auto">
            <a:xfrm>
              <a:off x="1023" y="596"/>
              <a:ext cx="30" cy="28"/>
            </a:xfrm>
            <a:custGeom>
              <a:avLst/>
              <a:gdLst>
                <a:gd name="T0" fmla="*/ 0 w 30"/>
                <a:gd name="T1" fmla="*/ 8 h 28"/>
                <a:gd name="T2" fmla="*/ 0 w 30"/>
                <a:gd name="T3" fmla="*/ 8 h 28"/>
                <a:gd name="T4" fmla="*/ 2 w 30"/>
                <a:gd name="T5" fmla="*/ 9 h 28"/>
                <a:gd name="T6" fmla="*/ 5 w 30"/>
                <a:gd name="T7" fmla="*/ 12 h 28"/>
                <a:gd name="T8" fmla="*/ 9 w 30"/>
                <a:gd name="T9" fmla="*/ 15 h 28"/>
                <a:gd name="T10" fmla="*/ 12 w 30"/>
                <a:gd name="T11" fmla="*/ 18 h 28"/>
                <a:gd name="T12" fmla="*/ 16 w 30"/>
                <a:gd name="T13" fmla="*/ 22 h 28"/>
                <a:gd name="T14" fmla="*/ 19 w 30"/>
                <a:gd name="T15" fmla="*/ 24 h 28"/>
                <a:gd name="T16" fmla="*/ 21 w 30"/>
                <a:gd name="T17" fmla="*/ 27 h 28"/>
                <a:gd name="T18" fmla="*/ 29 w 30"/>
                <a:gd name="T19" fmla="*/ 24 h 28"/>
                <a:gd name="T20" fmla="*/ 28 w 30"/>
                <a:gd name="T21" fmla="*/ 22 h 28"/>
                <a:gd name="T22" fmla="*/ 24 w 30"/>
                <a:gd name="T23" fmla="*/ 19 h 28"/>
                <a:gd name="T24" fmla="*/ 22 w 30"/>
                <a:gd name="T25" fmla="*/ 16 h 28"/>
                <a:gd name="T26" fmla="*/ 18 w 30"/>
                <a:gd name="T27" fmla="*/ 12 h 28"/>
                <a:gd name="T28" fmla="*/ 14 w 30"/>
                <a:gd name="T29" fmla="*/ 8 h 28"/>
                <a:gd name="T30" fmla="*/ 10 w 30"/>
                <a:gd name="T31" fmla="*/ 5 h 28"/>
                <a:gd name="T32" fmla="*/ 7 w 30"/>
                <a:gd name="T33" fmla="*/ 2 h 28"/>
                <a:gd name="T34" fmla="*/ 4 w 30"/>
                <a:gd name="T35" fmla="*/ 0 h 28"/>
                <a:gd name="T36" fmla="*/ 5 w 30"/>
                <a:gd name="T37" fmla="*/ 1 h 28"/>
                <a:gd name="T38" fmla="*/ 0 w 30"/>
                <a:gd name="T39" fmla="*/ 8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8"/>
                <a:gd name="T62" fmla="*/ 30 w 30"/>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8">
                  <a:moveTo>
                    <a:pt x="0" y="8"/>
                  </a:moveTo>
                  <a:lnTo>
                    <a:pt x="0" y="8"/>
                  </a:lnTo>
                  <a:lnTo>
                    <a:pt x="2" y="9"/>
                  </a:lnTo>
                  <a:lnTo>
                    <a:pt x="5" y="12"/>
                  </a:lnTo>
                  <a:lnTo>
                    <a:pt x="9" y="15"/>
                  </a:lnTo>
                  <a:lnTo>
                    <a:pt x="12" y="18"/>
                  </a:lnTo>
                  <a:lnTo>
                    <a:pt x="16" y="22"/>
                  </a:lnTo>
                  <a:lnTo>
                    <a:pt x="19" y="24"/>
                  </a:lnTo>
                  <a:lnTo>
                    <a:pt x="21" y="27"/>
                  </a:lnTo>
                  <a:lnTo>
                    <a:pt x="29" y="24"/>
                  </a:lnTo>
                  <a:lnTo>
                    <a:pt x="28" y="22"/>
                  </a:lnTo>
                  <a:lnTo>
                    <a:pt x="24" y="19"/>
                  </a:lnTo>
                  <a:lnTo>
                    <a:pt x="22" y="16"/>
                  </a:lnTo>
                  <a:lnTo>
                    <a:pt x="18" y="12"/>
                  </a:lnTo>
                  <a:lnTo>
                    <a:pt x="14" y="8"/>
                  </a:lnTo>
                  <a:lnTo>
                    <a:pt x="10" y="5"/>
                  </a:lnTo>
                  <a:lnTo>
                    <a:pt x="7" y="2"/>
                  </a:lnTo>
                  <a:lnTo>
                    <a:pt x="4" y="0"/>
                  </a:lnTo>
                  <a:lnTo>
                    <a:pt x="5" y="1"/>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718" name="Freeform 115"/>
            <p:cNvSpPr>
              <a:spLocks noChangeAspect="1"/>
            </p:cNvSpPr>
            <p:nvPr/>
          </p:nvSpPr>
          <p:spPr bwMode="auto">
            <a:xfrm>
              <a:off x="1013" y="589"/>
              <a:ext cx="16" cy="16"/>
            </a:xfrm>
            <a:custGeom>
              <a:avLst/>
              <a:gdLst>
                <a:gd name="T0" fmla="*/ 0 w 15"/>
                <a:gd name="T1" fmla="*/ 0 h 18"/>
                <a:gd name="T2" fmla="*/ 0 w 15"/>
                <a:gd name="T3" fmla="*/ 0 h 18"/>
                <a:gd name="T4" fmla="*/ 1 w 15"/>
                <a:gd name="T5" fmla="*/ 4 h 18"/>
                <a:gd name="T6" fmla="*/ 2 w 15"/>
                <a:gd name="T7" fmla="*/ 5 h 18"/>
                <a:gd name="T8" fmla="*/ 5 w 15"/>
                <a:gd name="T9" fmla="*/ 7 h 18"/>
                <a:gd name="T10" fmla="*/ 15 w 15"/>
                <a:gd name="T11" fmla="*/ 9 h 18"/>
                <a:gd name="T12" fmla="*/ 20 w 15"/>
                <a:gd name="T13" fmla="*/ 4 h 18"/>
                <a:gd name="T14" fmla="*/ 17 w 15"/>
                <a:gd name="T15" fmla="*/ 4 h 18"/>
                <a:gd name="T16" fmla="*/ 16 w 15"/>
                <a:gd name="T17" fmla="*/ 4 h 18"/>
                <a:gd name="T18" fmla="*/ 15 w 15"/>
                <a:gd name="T19" fmla="*/ 4 h 18"/>
                <a:gd name="T20" fmla="*/ 14 w 15"/>
                <a:gd name="T21" fmla="*/ 0 h 18"/>
                <a:gd name="T22" fmla="*/ 0 w 15"/>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8"/>
                <a:gd name="T38" fmla="*/ 15 w 1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8">
                  <a:moveTo>
                    <a:pt x="0" y="0"/>
                  </a:moveTo>
                  <a:lnTo>
                    <a:pt x="0" y="0"/>
                  </a:lnTo>
                  <a:lnTo>
                    <a:pt x="1" y="5"/>
                  </a:lnTo>
                  <a:lnTo>
                    <a:pt x="2" y="11"/>
                  </a:lnTo>
                  <a:lnTo>
                    <a:pt x="5" y="14"/>
                  </a:lnTo>
                  <a:lnTo>
                    <a:pt x="9" y="17"/>
                  </a:lnTo>
                  <a:lnTo>
                    <a:pt x="14" y="10"/>
                  </a:lnTo>
                  <a:lnTo>
                    <a:pt x="11" y="7"/>
                  </a:lnTo>
                  <a:lnTo>
                    <a:pt x="10" y="7"/>
                  </a:lnTo>
                  <a:lnTo>
                    <a:pt x="9" y="4"/>
                  </a:lnTo>
                  <a:lnTo>
                    <a:pt x="8" y="0"/>
                  </a:lnTo>
                  <a:lnTo>
                    <a:pt x="0" y="0"/>
                  </a:lnTo>
                </a:path>
              </a:pathLst>
            </a:custGeom>
            <a:solidFill>
              <a:srgbClr val="00CCFF"/>
            </a:solidFill>
            <a:ln w="3175" cap="rnd" cmpd="sng">
              <a:solidFill>
                <a:schemeClr val="tx1"/>
              </a:solidFill>
              <a:round/>
              <a:headEnd/>
              <a:tailEnd/>
            </a:ln>
          </p:spPr>
          <p:txBody>
            <a:bodyPr/>
            <a:lstStyle/>
            <a:p>
              <a:endParaRPr lang="en-US"/>
            </a:p>
          </p:txBody>
        </p:sp>
        <p:sp>
          <p:nvSpPr>
            <p:cNvPr id="57719" name="Freeform 116"/>
            <p:cNvSpPr>
              <a:spLocks noChangeAspect="1"/>
            </p:cNvSpPr>
            <p:nvPr/>
          </p:nvSpPr>
          <p:spPr bwMode="auto">
            <a:xfrm>
              <a:off x="1012" y="570"/>
              <a:ext cx="13" cy="19"/>
            </a:xfrm>
            <a:custGeom>
              <a:avLst/>
              <a:gdLst>
                <a:gd name="T0" fmla="*/ 0 w 12"/>
                <a:gd name="T1" fmla="*/ 8 h 19"/>
                <a:gd name="T2" fmla="*/ 0 w 12"/>
                <a:gd name="T3" fmla="*/ 8 h 19"/>
                <a:gd name="T4" fmla="*/ 2 w 12"/>
                <a:gd name="T5" fmla="*/ 9 h 19"/>
                <a:gd name="T6" fmla="*/ 2 w 12"/>
                <a:gd name="T7" fmla="*/ 9 h 19"/>
                <a:gd name="T8" fmla="*/ 1 w 12"/>
                <a:gd name="T9" fmla="*/ 13 h 19"/>
                <a:gd name="T10" fmla="*/ 2 w 12"/>
                <a:gd name="T11" fmla="*/ 18 h 19"/>
                <a:gd name="T12" fmla="*/ 16 w 12"/>
                <a:gd name="T13" fmla="*/ 18 h 19"/>
                <a:gd name="T14" fmla="*/ 17 w 12"/>
                <a:gd name="T15" fmla="*/ 13 h 19"/>
                <a:gd name="T16" fmla="*/ 16 w 12"/>
                <a:gd name="T17" fmla="*/ 8 h 19"/>
                <a:gd name="T18" fmla="*/ 13 w 12"/>
                <a:gd name="T19" fmla="*/ 3 h 19"/>
                <a:gd name="T20" fmla="*/ 3 w 12"/>
                <a:gd name="T21" fmla="*/ 0 h 19"/>
                <a:gd name="T22" fmla="*/ 0 w 12"/>
                <a:gd name="T23" fmla="*/ 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9"/>
                <a:gd name="T38" fmla="*/ 12 w 12"/>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9">
                  <a:moveTo>
                    <a:pt x="0" y="8"/>
                  </a:moveTo>
                  <a:lnTo>
                    <a:pt x="0" y="8"/>
                  </a:lnTo>
                  <a:lnTo>
                    <a:pt x="2" y="9"/>
                  </a:lnTo>
                  <a:lnTo>
                    <a:pt x="1" y="13"/>
                  </a:lnTo>
                  <a:lnTo>
                    <a:pt x="2" y="18"/>
                  </a:lnTo>
                  <a:lnTo>
                    <a:pt x="10" y="18"/>
                  </a:lnTo>
                  <a:lnTo>
                    <a:pt x="11" y="13"/>
                  </a:lnTo>
                  <a:lnTo>
                    <a:pt x="10" y="8"/>
                  </a:lnTo>
                  <a:lnTo>
                    <a:pt x="7" y="3"/>
                  </a:lnTo>
                  <a:lnTo>
                    <a:pt x="3"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720" name="Freeform 117"/>
            <p:cNvSpPr>
              <a:spLocks noChangeAspect="1"/>
            </p:cNvSpPr>
            <p:nvPr/>
          </p:nvSpPr>
          <p:spPr bwMode="auto">
            <a:xfrm>
              <a:off x="986" y="566"/>
              <a:ext cx="30" cy="14"/>
            </a:xfrm>
            <a:custGeom>
              <a:avLst/>
              <a:gdLst>
                <a:gd name="T0" fmla="*/ 4 w 29"/>
                <a:gd name="T1" fmla="*/ 9 h 14"/>
                <a:gd name="T2" fmla="*/ 5 w 29"/>
                <a:gd name="T3" fmla="*/ 8 h 14"/>
                <a:gd name="T4" fmla="*/ 4 w 29"/>
                <a:gd name="T5" fmla="*/ 8 h 14"/>
                <a:gd name="T6" fmla="*/ 6 w 29"/>
                <a:gd name="T7" fmla="*/ 9 h 14"/>
                <a:gd name="T8" fmla="*/ 9 w 29"/>
                <a:gd name="T9" fmla="*/ 8 h 14"/>
                <a:gd name="T10" fmla="*/ 12 w 29"/>
                <a:gd name="T11" fmla="*/ 9 h 14"/>
                <a:gd name="T12" fmla="*/ 22 w 29"/>
                <a:gd name="T13" fmla="*/ 10 h 14"/>
                <a:gd name="T14" fmla="*/ 25 w 29"/>
                <a:gd name="T15" fmla="*/ 11 h 14"/>
                <a:gd name="T16" fmla="*/ 28 w 29"/>
                <a:gd name="T17" fmla="*/ 12 h 14"/>
                <a:gd name="T18" fmla="*/ 31 w 29"/>
                <a:gd name="T19" fmla="*/ 13 h 14"/>
                <a:gd name="T20" fmla="*/ 34 w 29"/>
                <a:gd name="T21" fmla="*/ 5 h 14"/>
                <a:gd name="T22" fmla="*/ 30 w 29"/>
                <a:gd name="T23" fmla="*/ 4 h 14"/>
                <a:gd name="T24" fmla="*/ 26 w 29"/>
                <a:gd name="T25" fmla="*/ 3 h 14"/>
                <a:gd name="T26" fmla="*/ 23 w 29"/>
                <a:gd name="T27" fmla="*/ 2 h 14"/>
                <a:gd name="T28" fmla="*/ 13 w 29"/>
                <a:gd name="T29" fmla="*/ 1 h 14"/>
                <a:gd name="T30" fmla="*/ 9 w 29"/>
                <a:gd name="T31" fmla="*/ 0 h 14"/>
                <a:gd name="T32" fmla="*/ 6 w 29"/>
                <a:gd name="T33" fmla="*/ 0 h 14"/>
                <a:gd name="T34" fmla="*/ 3 w 29"/>
                <a:gd name="T35" fmla="*/ 0 h 14"/>
                <a:gd name="T36" fmla="*/ 0 w 29"/>
                <a:gd name="T37" fmla="*/ 2 h 14"/>
                <a:gd name="T38" fmla="*/ 0 w 29"/>
                <a:gd name="T39" fmla="*/ 1 h 14"/>
                <a:gd name="T40" fmla="*/ 4 w 29"/>
                <a:gd name="T41" fmla="*/ 9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14"/>
                <a:gd name="T65" fmla="*/ 29 w 29"/>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14">
                  <a:moveTo>
                    <a:pt x="4" y="9"/>
                  </a:moveTo>
                  <a:lnTo>
                    <a:pt x="5" y="8"/>
                  </a:lnTo>
                  <a:lnTo>
                    <a:pt x="4" y="8"/>
                  </a:lnTo>
                  <a:lnTo>
                    <a:pt x="6" y="9"/>
                  </a:lnTo>
                  <a:lnTo>
                    <a:pt x="9" y="8"/>
                  </a:lnTo>
                  <a:lnTo>
                    <a:pt x="12" y="9"/>
                  </a:lnTo>
                  <a:lnTo>
                    <a:pt x="16" y="10"/>
                  </a:lnTo>
                  <a:lnTo>
                    <a:pt x="19" y="11"/>
                  </a:lnTo>
                  <a:lnTo>
                    <a:pt x="22" y="12"/>
                  </a:lnTo>
                  <a:lnTo>
                    <a:pt x="25" y="13"/>
                  </a:lnTo>
                  <a:lnTo>
                    <a:pt x="28" y="5"/>
                  </a:lnTo>
                  <a:lnTo>
                    <a:pt x="24" y="4"/>
                  </a:lnTo>
                  <a:lnTo>
                    <a:pt x="20" y="3"/>
                  </a:lnTo>
                  <a:lnTo>
                    <a:pt x="17" y="2"/>
                  </a:lnTo>
                  <a:lnTo>
                    <a:pt x="13" y="1"/>
                  </a:lnTo>
                  <a:lnTo>
                    <a:pt x="9" y="0"/>
                  </a:lnTo>
                  <a:lnTo>
                    <a:pt x="6" y="0"/>
                  </a:lnTo>
                  <a:lnTo>
                    <a:pt x="3" y="0"/>
                  </a:lnTo>
                  <a:lnTo>
                    <a:pt x="0" y="2"/>
                  </a:lnTo>
                  <a:lnTo>
                    <a:pt x="0" y="1"/>
                  </a:lnTo>
                  <a:lnTo>
                    <a:pt x="4" y="9"/>
                  </a:lnTo>
                </a:path>
              </a:pathLst>
            </a:custGeom>
            <a:solidFill>
              <a:srgbClr val="00CCFF"/>
            </a:solidFill>
            <a:ln w="3175" cap="rnd" cmpd="sng">
              <a:solidFill>
                <a:schemeClr val="tx1"/>
              </a:solidFill>
              <a:round/>
              <a:headEnd/>
              <a:tailEnd/>
            </a:ln>
          </p:spPr>
          <p:txBody>
            <a:bodyPr/>
            <a:lstStyle/>
            <a:p>
              <a:endParaRPr lang="en-US"/>
            </a:p>
          </p:txBody>
        </p:sp>
        <p:sp>
          <p:nvSpPr>
            <p:cNvPr id="57721" name="Freeform 118"/>
            <p:cNvSpPr>
              <a:spLocks noChangeAspect="1"/>
            </p:cNvSpPr>
            <p:nvPr/>
          </p:nvSpPr>
          <p:spPr bwMode="auto">
            <a:xfrm>
              <a:off x="963" y="561"/>
              <a:ext cx="30" cy="14"/>
            </a:xfrm>
            <a:custGeom>
              <a:avLst/>
              <a:gdLst>
                <a:gd name="T0" fmla="*/ 0 w 31"/>
                <a:gd name="T1" fmla="*/ 4 h 16"/>
                <a:gd name="T2" fmla="*/ 1 w 31"/>
                <a:gd name="T3" fmla="*/ 4 h 16"/>
                <a:gd name="T4" fmla="*/ 4 w 31"/>
                <a:gd name="T5" fmla="*/ 4 h 16"/>
                <a:gd name="T6" fmla="*/ 7 w 31"/>
                <a:gd name="T7" fmla="*/ 4 h 16"/>
                <a:gd name="T8" fmla="*/ 11 w 31"/>
                <a:gd name="T9" fmla="*/ 5 h 16"/>
                <a:gd name="T10" fmla="*/ 15 w 31"/>
                <a:gd name="T11" fmla="*/ 5 h 16"/>
                <a:gd name="T12" fmla="*/ 15 w 31"/>
                <a:gd name="T13" fmla="*/ 6 h 16"/>
                <a:gd name="T14" fmla="*/ 18 w 31"/>
                <a:gd name="T15" fmla="*/ 6 h 16"/>
                <a:gd name="T16" fmla="*/ 20 w 31"/>
                <a:gd name="T17" fmla="*/ 7 h 16"/>
                <a:gd name="T18" fmla="*/ 24 w 31"/>
                <a:gd name="T19" fmla="*/ 6 h 16"/>
                <a:gd name="T20" fmla="*/ 20 w 31"/>
                <a:gd name="T21" fmla="*/ 4 h 16"/>
                <a:gd name="T22" fmla="*/ 20 w 31"/>
                <a:gd name="T23" fmla="*/ 4 h 16"/>
                <a:gd name="T24" fmla="*/ 18 w 31"/>
                <a:gd name="T25" fmla="*/ 4 h 16"/>
                <a:gd name="T26" fmla="*/ 15 w 31"/>
                <a:gd name="T27" fmla="*/ 4 h 16"/>
                <a:gd name="T28" fmla="*/ 15 w 31"/>
                <a:gd name="T29" fmla="*/ 4 h 16"/>
                <a:gd name="T30" fmla="*/ 14 w 31"/>
                <a:gd name="T31" fmla="*/ 3 h 16"/>
                <a:gd name="T32" fmla="*/ 11 w 31"/>
                <a:gd name="T33" fmla="*/ 2 h 16"/>
                <a:gd name="T34" fmla="*/ 8 w 31"/>
                <a:gd name="T35" fmla="*/ 0 h 16"/>
                <a:gd name="T36" fmla="*/ 6 w 31"/>
                <a:gd name="T37" fmla="*/ 0 h 16"/>
                <a:gd name="T38" fmla="*/ 7 w 31"/>
                <a:gd name="T39" fmla="*/ 0 h 16"/>
                <a:gd name="T40" fmla="*/ 0 w 31"/>
                <a:gd name="T41" fmla="*/ 4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6"/>
                <a:gd name="T65" fmla="*/ 31 w 31"/>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6">
                  <a:moveTo>
                    <a:pt x="0" y="5"/>
                  </a:moveTo>
                  <a:lnTo>
                    <a:pt x="1" y="5"/>
                  </a:lnTo>
                  <a:lnTo>
                    <a:pt x="4" y="7"/>
                  </a:lnTo>
                  <a:lnTo>
                    <a:pt x="7" y="10"/>
                  </a:lnTo>
                  <a:lnTo>
                    <a:pt x="11" y="11"/>
                  </a:lnTo>
                  <a:lnTo>
                    <a:pt x="15" y="12"/>
                  </a:lnTo>
                  <a:lnTo>
                    <a:pt x="19" y="14"/>
                  </a:lnTo>
                  <a:lnTo>
                    <a:pt x="24" y="14"/>
                  </a:lnTo>
                  <a:lnTo>
                    <a:pt x="26" y="15"/>
                  </a:lnTo>
                  <a:lnTo>
                    <a:pt x="30" y="14"/>
                  </a:lnTo>
                  <a:lnTo>
                    <a:pt x="26" y="6"/>
                  </a:lnTo>
                  <a:lnTo>
                    <a:pt x="24" y="6"/>
                  </a:lnTo>
                  <a:lnTo>
                    <a:pt x="20" y="6"/>
                  </a:lnTo>
                  <a:lnTo>
                    <a:pt x="18" y="4"/>
                  </a:lnTo>
                  <a:lnTo>
                    <a:pt x="14" y="3"/>
                  </a:lnTo>
                  <a:lnTo>
                    <a:pt x="11" y="2"/>
                  </a:lnTo>
                  <a:lnTo>
                    <a:pt x="8" y="0"/>
                  </a:lnTo>
                  <a:lnTo>
                    <a:pt x="6" y="0"/>
                  </a:lnTo>
                  <a:lnTo>
                    <a:pt x="7" y="0"/>
                  </a:lnTo>
                  <a:lnTo>
                    <a:pt x="0" y="5"/>
                  </a:lnTo>
                </a:path>
              </a:pathLst>
            </a:custGeom>
            <a:solidFill>
              <a:srgbClr val="00CCFF"/>
            </a:solidFill>
            <a:ln w="3175" cap="rnd" cmpd="sng">
              <a:solidFill>
                <a:schemeClr val="tx1"/>
              </a:solidFill>
              <a:round/>
              <a:headEnd/>
              <a:tailEnd/>
            </a:ln>
          </p:spPr>
          <p:txBody>
            <a:bodyPr/>
            <a:lstStyle/>
            <a:p>
              <a:endParaRPr lang="en-US"/>
            </a:p>
          </p:txBody>
        </p:sp>
        <p:sp>
          <p:nvSpPr>
            <p:cNvPr id="57722" name="Freeform 119"/>
            <p:cNvSpPr>
              <a:spLocks noChangeAspect="1"/>
            </p:cNvSpPr>
            <p:nvPr/>
          </p:nvSpPr>
          <p:spPr bwMode="auto">
            <a:xfrm>
              <a:off x="947" y="552"/>
              <a:ext cx="24" cy="14"/>
            </a:xfrm>
            <a:custGeom>
              <a:avLst/>
              <a:gdLst>
                <a:gd name="T0" fmla="*/ 0 w 23"/>
                <a:gd name="T1" fmla="*/ 4 h 14"/>
                <a:gd name="T2" fmla="*/ 0 w 23"/>
                <a:gd name="T3" fmla="*/ 3 h 14"/>
                <a:gd name="T4" fmla="*/ 4 w 23"/>
                <a:gd name="T5" fmla="*/ 8 h 14"/>
                <a:gd name="T6" fmla="*/ 9 w 23"/>
                <a:gd name="T7" fmla="*/ 10 h 14"/>
                <a:gd name="T8" fmla="*/ 19 w 23"/>
                <a:gd name="T9" fmla="*/ 12 h 14"/>
                <a:gd name="T10" fmla="*/ 21 w 23"/>
                <a:gd name="T11" fmla="*/ 13 h 14"/>
                <a:gd name="T12" fmla="*/ 28 w 23"/>
                <a:gd name="T13" fmla="*/ 8 h 14"/>
                <a:gd name="T14" fmla="*/ 23 w 23"/>
                <a:gd name="T15" fmla="*/ 4 h 14"/>
                <a:gd name="T16" fmla="*/ 18 w 23"/>
                <a:gd name="T17" fmla="*/ 2 h 14"/>
                <a:gd name="T18" fmla="*/ 9 w 23"/>
                <a:gd name="T19" fmla="*/ 1 h 14"/>
                <a:gd name="T20" fmla="*/ 8 w 23"/>
                <a:gd name="T21" fmla="*/ 0 h 14"/>
                <a:gd name="T22" fmla="*/ 8 w 23"/>
                <a:gd name="T23" fmla="*/ 0 h 14"/>
                <a:gd name="T24" fmla="*/ 0 w 23"/>
                <a:gd name="T25" fmla="*/ 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4"/>
                <a:gd name="T41" fmla="*/ 23 w 23"/>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4">
                  <a:moveTo>
                    <a:pt x="0" y="4"/>
                  </a:moveTo>
                  <a:lnTo>
                    <a:pt x="0" y="3"/>
                  </a:lnTo>
                  <a:lnTo>
                    <a:pt x="4" y="8"/>
                  </a:lnTo>
                  <a:lnTo>
                    <a:pt x="9" y="10"/>
                  </a:lnTo>
                  <a:lnTo>
                    <a:pt x="13" y="12"/>
                  </a:lnTo>
                  <a:lnTo>
                    <a:pt x="15" y="13"/>
                  </a:lnTo>
                  <a:lnTo>
                    <a:pt x="22" y="8"/>
                  </a:lnTo>
                  <a:lnTo>
                    <a:pt x="17" y="4"/>
                  </a:lnTo>
                  <a:lnTo>
                    <a:pt x="12" y="2"/>
                  </a:lnTo>
                  <a:lnTo>
                    <a:pt x="9" y="1"/>
                  </a:lnTo>
                  <a:lnTo>
                    <a:pt x="8" y="0"/>
                  </a:lnTo>
                  <a:lnTo>
                    <a:pt x="0" y="4"/>
                  </a:lnTo>
                </a:path>
              </a:pathLst>
            </a:custGeom>
            <a:solidFill>
              <a:srgbClr val="00CCFF"/>
            </a:solidFill>
            <a:ln w="3175" cap="rnd" cmpd="sng">
              <a:solidFill>
                <a:schemeClr val="tx1"/>
              </a:solidFill>
              <a:round/>
              <a:headEnd/>
              <a:tailEnd/>
            </a:ln>
          </p:spPr>
          <p:txBody>
            <a:bodyPr/>
            <a:lstStyle/>
            <a:p>
              <a:endParaRPr lang="en-US"/>
            </a:p>
          </p:txBody>
        </p:sp>
        <p:sp>
          <p:nvSpPr>
            <p:cNvPr id="57723" name="Freeform 120"/>
            <p:cNvSpPr>
              <a:spLocks noChangeAspect="1"/>
            </p:cNvSpPr>
            <p:nvPr/>
          </p:nvSpPr>
          <p:spPr bwMode="auto">
            <a:xfrm>
              <a:off x="928" y="540"/>
              <a:ext cx="29" cy="16"/>
            </a:xfrm>
            <a:custGeom>
              <a:avLst/>
              <a:gdLst>
                <a:gd name="T0" fmla="*/ 6 w 28"/>
                <a:gd name="T1" fmla="*/ 8 h 17"/>
                <a:gd name="T2" fmla="*/ 6 w 28"/>
                <a:gd name="T3" fmla="*/ 8 h 17"/>
                <a:gd name="T4" fmla="*/ 9 w 28"/>
                <a:gd name="T5" fmla="*/ 8 h 17"/>
                <a:gd name="T6" fmla="*/ 10 w 28"/>
                <a:gd name="T7" fmla="*/ 8 h 17"/>
                <a:gd name="T8" fmla="*/ 12 w 28"/>
                <a:gd name="T9" fmla="*/ 8 h 17"/>
                <a:gd name="T10" fmla="*/ 13 w 28"/>
                <a:gd name="T11" fmla="*/ 8 h 17"/>
                <a:gd name="T12" fmla="*/ 21 w 28"/>
                <a:gd name="T13" fmla="*/ 8 h 17"/>
                <a:gd name="T14" fmla="*/ 22 w 28"/>
                <a:gd name="T15" fmla="*/ 8 h 17"/>
                <a:gd name="T16" fmla="*/ 24 w 28"/>
                <a:gd name="T17" fmla="*/ 8 h 17"/>
                <a:gd name="T18" fmla="*/ 25 w 28"/>
                <a:gd name="T19" fmla="*/ 10 h 17"/>
                <a:gd name="T20" fmla="*/ 33 w 28"/>
                <a:gd name="T21" fmla="*/ 8 h 17"/>
                <a:gd name="T22" fmla="*/ 31 w 28"/>
                <a:gd name="T23" fmla="*/ 8 h 17"/>
                <a:gd name="T24" fmla="*/ 29 w 28"/>
                <a:gd name="T25" fmla="*/ 7 h 17"/>
                <a:gd name="T26" fmla="*/ 26 w 28"/>
                <a:gd name="T27" fmla="*/ 4 h 17"/>
                <a:gd name="T28" fmla="*/ 23 w 28"/>
                <a:gd name="T29" fmla="*/ 1 h 17"/>
                <a:gd name="T30" fmla="*/ 12 w 28"/>
                <a:gd name="T31" fmla="*/ 0 h 17"/>
                <a:gd name="T32" fmla="*/ 8 w 28"/>
                <a:gd name="T33" fmla="*/ 0 h 17"/>
                <a:gd name="T34" fmla="*/ 4 w 28"/>
                <a:gd name="T35" fmla="*/ 2 h 17"/>
                <a:gd name="T36" fmla="*/ 0 w 28"/>
                <a:gd name="T37" fmla="*/ 6 h 17"/>
                <a:gd name="T38" fmla="*/ 0 w 28"/>
                <a:gd name="T39" fmla="*/ 7 h 17"/>
                <a:gd name="T40" fmla="*/ 6 w 28"/>
                <a:gd name="T41" fmla="*/ 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17"/>
                <a:gd name="T65" fmla="*/ 28 w 2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17">
                  <a:moveTo>
                    <a:pt x="6" y="11"/>
                  </a:moveTo>
                  <a:lnTo>
                    <a:pt x="6" y="12"/>
                  </a:lnTo>
                  <a:lnTo>
                    <a:pt x="9" y="9"/>
                  </a:lnTo>
                  <a:lnTo>
                    <a:pt x="10" y="8"/>
                  </a:lnTo>
                  <a:lnTo>
                    <a:pt x="12" y="8"/>
                  </a:lnTo>
                  <a:lnTo>
                    <a:pt x="13" y="9"/>
                  </a:lnTo>
                  <a:lnTo>
                    <a:pt x="15" y="10"/>
                  </a:lnTo>
                  <a:lnTo>
                    <a:pt x="16" y="12"/>
                  </a:lnTo>
                  <a:lnTo>
                    <a:pt x="18" y="14"/>
                  </a:lnTo>
                  <a:lnTo>
                    <a:pt x="19" y="16"/>
                  </a:lnTo>
                  <a:lnTo>
                    <a:pt x="27" y="12"/>
                  </a:lnTo>
                  <a:lnTo>
                    <a:pt x="25" y="9"/>
                  </a:lnTo>
                  <a:lnTo>
                    <a:pt x="23" y="7"/>
                  </a:lnTo>
                  <a:lnTo>
                    <a:pt x="20" y="4"/>
                  </a:lnTo>
                  <a:lnTo>
                    <a:pt x="17" y="1"/>
                  </a:lnTo>
                  <a:lnTo>
                    <a:pt x="12" y="0"/>
                  </a:lnTo>
                  <a:lnTo>
                    <a:pt x="8" y="0"/>
                  </a:lnTo>
                  <a:lnTo>
                    <a:pt x="4" y="2"/>
                  </a:lnTo>
                  <a:lnTo>
                    <a:pt x="0" y="6"/>
                  </a:lnTo>
                  <a:lnTo>
                    <a:pt x="0" y="7"/>
                  </a:lnTo>
                  <a:lnTo>
                    <a:pt x="6" y="11"/>
                  </a:lnTo>
                </a:path>
              </a:pathLst>
            </a:custGeom>
            <a:solidFill>
              <a:srgbClr val="00CCFF"/>
            </a:solidFill>
            <a:ln w="3175" cap="rnd" cmpd="sng">
              <a:solidFill>
                <a:schemeClr val="tx1"/>
              </a:solidFill>
              <a:round/>
              <a:headEnd/>
              <a:tailEnd/>
            </a:ln>
          </p:spPr>
          <p:txBody>
            <a:bodyPr/>
            <a:lstStyle/>
            <a:p>
              <a:endParaRPr lang="en-US"/>
            </a:p>
          </p:txBody>
        </p:sp>
        <p:sp>
          <p:nvSpPr>
            <p:cNvPr id="57724" name="Freeform 121"/>
            <p:cNvSpPr>
              <a:spLocks noChangeAspect="1"/>
            </p:cNvSpPr>
            <p:nvPr/>
          </p:nvSpPr>
          <p:spPr bwMode="auto">
            <a:xfrm>
              <a:off x="917" y="547"/>
              <a:ext cx="19" cy="14"/>
            </a:xfrm>
            <a:custGeom>
              <a:avLst/>
              <a:gdLst>
                <a:gd name="T0" fmla="*/ 0 w 18"/>
                <a:gd name="T1" fmla="*/ 7 h 15"/>
                <a:gd name="T2" fmla="*/ 0 w 18"/>
                <a:gd name="T3" fmla="*/ 7 h 15"/>
                <a:gd name="T4" fmla="*/ 2 w 18"/>
                <a:gd name="T5" fmla="*/ 7 h 15"/>
                <a:gd name="T6" fmla="*/ 8 w 18"/>
                <a:gd name="T7" fmla="*/ 8 h 15"/>
                <a:gd name="T8" fmla="*/ 18 w 18"/>
                <a:gd name="T9" fmla="*/ 7 h 15"/>
                <a:gd name="T10" fmla="*/ 23 w 18"/>
                <a:gd name="T11" fmla="*/ 4 h 15"/>
                <a:gd name="T12" fmla="*/ 16 w 18"/>
                <a:gd name="T13" fmla="*/ 0 h 15"/>
                <a:gd name="T14" fmla="*/ 6 w 18"/>
                <a:gd name="T15" fmla="*/ 5 h 15"/>
                <a:gd name="T16" fmla="*/ 5 w 18"/>
                <a:gd name="T17" fmla="*/ 6 h 15"/>
                <a:gd name="T18" fmla="*/ 8 w 18"/>
                <a:gd name="T19" fmla="*/ 6 h 15"/>
                <a:gd name="T20" fmla="*/ 8 w 18"/>
                <a:gd name="T21" fmla="*/ 5 h 15"/>
                <a:gd name="T22" fmla="*/ 7 w 18"/>
                <a:gd name="T23" fmla="*/ 4 h 15"/>
                <a:gd name="T24" fmla="*/ 0 w 18"/>
                <a:gd name="T25" fmla="*/ 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5"/>
                <a:gd name="T41" fmla="*/ 18 w 1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5">
                  <a:moveTo>
                    <a:pt x="0" y="9"/>
                  </a:moveTo>
                  <a:lnTo>
                    <a:pt x="0" y="8"/>
                  </a:lnTo>
                  <a:lnTo>
                    <a:pt x="2" y="12"/>
                  </a:lnTo>
                  <a:lnTo>
                    <a:pt x="8" y="14"/>
                  </a:lnTo>
                  <a:lnTo>
                    <a:pt x="12" y="10"/>
                  </a:lnTo>
                  <a:lnTo>
                    <a:pt x="17" y="4"/>
                  </a:lnTo>
                  <a:lnTo>
                    <a:pt x="10" y="0"/>
                  </a:lnTo>
                  <a:lnTo>
                    <a:pt x="6" y="5"/>
                  </a:lnTo>
                  <a:lnTo>
                    <a:pt x="5" y="6"/>
                  </a:lnTo>
                  <a:lnTo>
                    <a:pt x="8" y="6"/>
                  </a:lnTo>
                  <a:lnTo>
                    <a:pt x="8" y="5"/>
                  </a:lnTo>
                  <a:lnTo>
                    <a:pt x="7" y="4"/>
                  </a:lnTo>
                  <a:lnTo>
                    <a:pt x="0" y="9"/>
                  </a:lnTo>
                </a:path>
              </a:pathLst>
            </a:custGeom>
            <a:solidFill>
              <a:srgbClr val="00CCFF"/>
            </a:solidFill>
            <a:ln w="3175" cap="rnd" cmpd="sng">
              <a:solidFill>
                <a:schemeClr val="tx1"/>
              </a:solidFill>
              <a:round/>
              <a:headEnd/>
              <a:tailEnd/>
            </a:ln>
          </p:spPr>
          <p:txBody>
            <a:bodyPr/>
            <a:lstStyle/>
            <a:p>
              <a:endParaRPr lang="en-US"/>
            </a:p>
          </p:txBody>
        </p:sp>
        <p:sp>
          <p:nvSpPr>
            <p:cNvPr id="57725" name="Freeform 122"/>
            <p:cNvSpPr>
              <a:spLocks noChangeAspect="1"/>
            </p:cNvSpPr>
            <p:nvPr/>
          </p:nvSpPr>
          <p:spPr bwMode="auto">
            <a:xfrm>
              <a:off x="910" y="547"/>
              <a:ext cx="14" cy="9"/>
            </a:xfrm>
            <a:custGeom>
              <a:avLst/>
              <a:gdLst>
                <a:gd name="T0" fmla="*/ 7 w 15"/>
                <a:gd name="T1" fmla="*/ 2 h 11"/>
                <a:gd name="T2" fmla="*/ 7 w 15"/>
                <a:gd name="T3" fmla="*/ 2 h 11"/>
                <a:gd name="T4" fmla="*/ 7 w 15"/>
                <a:gd name="T5" fmla="*/ 2 h 11"/>
                <a:gd name="T6" fmla="*/ 5 w 15"/>
                <a:gd name="T7" fmla="*/ 2 h 11"/>
                <a:gd name="T8" fmla="*/ 6 w 15"/>
                <a:gd name="T9" fmla="*/ 2 h 11"/>
                <a:gd name="T10" fmla="*/ 7 w 15"/>
                <a:gd name="T11" fmla="*/ 3 h 11"/>
                <a:gd name="T12" fmla="*/ 8 w 15"/>
                <a:gd name="T13" fmla="*/ 2 h 11"/>
                <a:gd name="T14" fmla="*/ 7 w 15"/>
                <a:gd name="T15" fmla="*/ 2 h 11"/>
                <a:gd name="T16" fmla="*/ 7 w 15"/>
                <a:gd name="T17" fmla="*/ 0 h 11"/>
                <a:gd name="T18" fmla="*/ 3 w 15"/>
                <a:gd name="T19" fmla="*/ 0 h 11"/>
                <a:gd name="T20" fmla="*/ 0 w 15"/>
                <a:gd name="T21" fmla="*/ 2 h 11"/>
                <a:gd name="T22" fmla="*/ 7 w 15"/>
                <a:gd name="T23" fmla="*/ 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1"/>
                <a:gd name="T38" fmla="*/ 15 w 1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1">
                  <a:moveTo>
                    <a:pt x="8" y="6"/>
                  </a:moveTo>
                  <a:lnTo>
                    <a:pt x="8" y="6"/>
                  </a:lnTo>
                  <a:lnTo>
                    <a:pt x="7" y="8"/>
                  </a:lnTo>
                  <a:lnTo>
                    <a:pt x="5" y="8"/>
                  </a:lnTo>
                  <a:lnTo>
                    <a:pt x="6" y="8"/>
                  </a:lnTo>
                  <a:lnTo>
                    <a:pt x="8" y="10"/>
                  </a:lnTo>
                  <a:lnTo>
                    <a:pt x="14" y="5"/>
                  </a:lnTo>
                  <a:lnTo>
                    <a:pt x="12" y="3"/>
                  </a:lnTo>
                  <a:lnTo>
                    <a:pt x="9" y="0"/>
                  </a:lnTo>
                  <a:lnTo>
                    <a:pt x="3" y="0"/>
                  </a:lnTo>
                  <a:lnTo>
                    <a:pt x="0" y="5"/>
                  </a:lnTo>
                  <a:lnTo>
                    <a:pt x="8" y="6"/>
                  </a:lnTo>
                </a:path>
              </a:pathLst>
            </a:custGeom>
            <a:solidFill>
              <a:srgbClr val="00CCFF"/>
            </a:solidFill>
            <a:ln w="3175" cap="rnd" cmpd="sng">
              <a:solidFill>
                <a:schemeClr val="tx1"/>
              </a:solidFill>
              <a:round/>
              <a:headEnd/>
              <a:tailEnd/>
            </a:ln>
          </p:spPr>
          <p:txBody>
            <a:bodyPr/>
            <a:lstStyle/>
            <a:p>
              <a:endParaRPr lang="en-US"/>
            </a:p>
          </p:txBody>
        </p:sp>
        <p:sp>
          <p:nvSpPr>
            <p:cNvPr id="57726" name="Freeform 123"/>
            <p:cNvSpPr>
              <a:spLocks noChangeAspect="1"/>
            </p:cNvSpPr>
            <p:nvPr/>
          </p:nvSpPr>
          <p:spPr bwMode="auto">
            <a:xfrm>
              <a:off x="909" y="552"/>
              <a:ext cx="11" cy="16"/>
            </a:xfrm>
            <a:custGeom>
              <a:avLst/>
              <a:gdLst>
                <a:gd name="T0" fmla="*/ 6 w 11"/>
                <a:gd name="T1" fmla="*/ 9 h 18"/>
                <a:gd name="T2" fmla="*/ 7 w 11"/>
                <a:gd name="T3" fmla="*/ 8 h 18"/>
                <a:gd name="T4" fmla="*/ 10 w 11"/>
                <a:gd name="T5" fmla="*/ 6 h 18"/>
                <a:gd name="T6" fmla="*/ 10 w 11"/>
                <a:gd name="T7" fmla="*/ 4 h 18"/>
                <a:gd name="T8" fmla="*/ 10 w 11"/>
                <a:gd name="T9" fmla="*/ 4 h 18"/>
                <a:gd name="T10" fmla="*/ 10 w 11"/>
                <a:gd name="T11" fmla="*/ 1 h 18"/>
                <a:gd name="T12" fmla="*/ 2 w 11"/>
                <a:gd name="T13" fmla="*/ 0 h 18"/>
                <a:gd name="T14" fmla="*/ 0 w 11"/>
                <a:gd name="T15" fmla="*/ 4 h 18"/>
                <a:gd name="T16" fmla="*/ 2 w 11"/>
                <a:gd name="T17" fmla="*/ 4 h 18"/>
                <a:gd name="T18" fmla="*/ 2 w 11"/>
                <a:gd name="T19" fmla="*/ 4 h 18"/>
                <a:gd name="T20" fmla="*/ 2 w 11"/>
                <a:gd name="T21" fmla="*/ 5 h 18"/>
                <a:gd name="T22" fmla="*/ 2 w 11"/>
                <a:gd name="T23" fmla="*/ 4 h 18"/>
                <a:gd name="T24" fmla="*/ 6 w 11"/>
                <a:gd name="T25" fmla="*/ 9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8"/>
                <a:gd name="T41" fmla="*/ 11 w 11"/>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8">
                  <a:moveTo>
                    <a:pt x="6" y="17"/>
                  </a:moveTo>
                  <a:lnTo>
                    <a:pt x="7" y="16"/>
                  </a:lnTo>
                  <a:lnTo>
                    <a:pt x="10" y="12"/>
                  </a:lnTo>
                  <a:lnTo>
                    <a:pt x="10" y="8"/>
                  </a:lnTo>
                  <a:lnTo>
                    <a:pt x="10" y="4"/>
                  </a:lnTo>
                  <a:lnTo>
                    <a:pt x="10" y="1"/>
                  </a:lnTo>
                  <a:lnTo>
                    <a:pt x="2" y="0"/>
                  </a:lnTo>
                  <a:lnTo>
                    <a:pt x="0" y="4"/>
                  </a:lnTo>
                  <a:lnTo>
                    <a:pt x="2" y="8"/>
                  </a:lnTo>
                  <a:lnTo>
                    <a:pt x="2" y="10"/>
                  </a:lnTo>
                  <a:lnTo>
                    <a:pt x="2" y="11"/>
                  </a:lnTo>
                  <a:lnTo>
                    <a:pt x="2" y="10"/>
                  </a:lnTo>
                  <a:lnTo>
                    <a:pt x="6" y="17"/>
                  </a:lnTo>
                </a:path>
              </a:pathLst>
            </a:custGeom>
            <a:solidFill>
              <a:srgbClr val="00CCFF"/>
            </a:solidFill>
            <a:ln w="3175" cap="rnd" cmpd="sng">
              <a:solidFill>
                <a:schemeClr val="tx1"/>
              </a:solidFill>
              <a:round/>
              <a:headEnd/>
              <a:tailEnd/>
            </a:ln>
          </p:spPr>
          <p:txBody>
            <a:bodyPr/>
            <a:lstStyle/>
            <a:p>
              <a:endParaRPr lang="en-US"/>
            </a:p>
          </p:txBody>
        </p:sp>
        <p:sp>
          <p:nvSpPr>
            <p:cNvPr id="57727" name="Freeform 124"/>
            <p:cNvSpPr>
              <a:spLocks noChangeAspect="1"/>
            </p:cNvSpPr>
            <p:nvPr/>
          </p:nvSpPr>
          <p:spPr bwMode="auto">
            <a:xfrm>
              <a:off x="902" y="561"/>
              <a:ext cx="13" cy="12"/>
            </a:xfrm>
            <a:custGeom>
              <a:avLst/>
              <a:gdLst>
                <a:gd name="T0" fmla="*/ 0 w 13"/>
                <a:gd name="T1" fmla="*/ 24 h 10"/>
                <a:gd name="T2" fmla="*/ 0 w 13"/>
                <a:gd name="T3" fmla="*/ 24 h 10"/>
                <a:gd name="T4" fmla="*/ 4 w 13"/>
                <a:gd name="T5" fmla="*/ 24 h 10"/>
                <a:gd name="T6" fmla="*/ 6 w 13"/>
                <a:gd name="T7" fmla="*/ 28 h 10"/>
                <a:gd name="T8" fmla="*/ 10 w 13"/>
                <a:gd name="T9" fmla="*/ 24 h 10"/>
                <a:gd name="T10" fmla="*/ 12 w 13"/>
                <a:gd name="T11" fmla="*/ 17 h 10"/>
                <a:gd name="T12" fmla="*/ 8 w 13"/>
                <a:gd name="T13" fmla="*/ 0 h 10"/>
                <a:gd name="T14" fmla="*/ 7 w 13"/>
                <a:gd name="T15" fmla="*/ 0 h 10"/>
                <a:gd name="T16" fmla="*/ 6 w 13"/>
                <a:gd name="T17" fmla="*/ 0 h 10"/>
                <a:gd name="T18" fmla="*/ 4 w 13"/>
                <a:gd name="T19" fmla="*/ 0 h 10"/>
                <a:gd name="T20" fmla="*/ 3 w 13"/>
                <a:gd name="T21" fmla="*/ 0 h 10"/>
                <a:gd name="T22" fmla="*/ 4 w 13"/>
                <a:gd name="T23" fmla="*/ 0 h 10"/>
                <a:gd name="T24" fmla="*/ 0 w 13"/>
                <a:gd name="T25" fmla="*/ 24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0"/>
                <a:gd name="T41" fmla="*/ 13 w 1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0">
                  <a:moveTo>
                    <a:pt x="0" y="8"/>
                  </a:moveTo>
                  <a:lnTo>
                    <a:pt x="0" y="8"/>
                  </a:lnTo>
                  <a:lnTo>
                    <a:pt x="4" y="8"/>
                  </a:lnTo>
                  <a:lnTo>
                    <a:pt x="6" y="9"/>
                  </a:lnTo>
                  <a:lnTo>
                    <a:pt x="10" y="8"/>
                  </a:lnTo>
                  <a:lnTo>
                    <a:pt x="12" y="6"/>
                  </a:lnTo>
                  <a:lnTo>
                    <a:pt x="8" y="0"/>
                  </a:lnTo>
                  <a:lnTo>
                    <a:pt x="7" y="0"/>
                  </a:lnTo>
                  <a:lnTo>
                    <a:pt x="6" y="0"/>
                  </a:lnTo>
                  <a:lnTo>
                    <a:pt x="4" y="0"/>
                  </a:lnTo>
                  <a:lnTo>
                    <a:pt x="3" y="0"/>
                  </a:lnTo>
                  <a:lnTo>
                    <a:pt x="4"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728" name="Freeform 125"/>
            <p:cNvSpPr>
              <a:spLocks noChangeAspect="1"/>
            </p:cNvSpPr>
            <p:nvPr/>
          </p:nvSpPr>
          <p:spPr bwMode="auto">
            <a:xfrm>
              <a:off x="893" y="559"/>
              <a:ext cx="14" cy="12"/>
            </a:xfrm>
            <a:custGeom>
              <a:avLst/>
              <a:gdLst>
                <a:gd name="T0" fmla="*/ 7 w 15"/>
                <a:gd name="T1" fmla="*/ 8 h 12"/>
                <a:gd name="T2" fmla="*/ 7 w 15"/>
                <a:gd name="T3" fmla="*/ 8 h 12"/>
                <a:gd name="T4" fmla="*/ 7 w 15"/>
                <a:gd name="T5" fmla="*/ 8 h 12"/>
                <a:gd name="T6" fmla="*/ 6 w 15"/>
                <a:gd name="T7" fmla="*/ 8 h 12"/>
                <a:gd name="T8" fmla="*/ 7 w 15"/>
                <a:gd name="T9" fmla="*/ 9 h 12"/>
                <a:gd name="T10" fmla="*/ 7 w 15"/>
                <a:gd name="T11" fmla="*/ 11 h 12"/>
                <a:gd name="T12" fmla="*/ 8 w 15"/>
                <a:gd name="T13" fmla="*/ 3 h 12"/>
                <a:gd name="T14" fmla="*/ 7 w 15"/>
                <a:gd name="T15" fmla="*/ 2 h 12"/>
                <a:gd name="T16" fmla="*/ 7 w 15"/>
                <a:gd name="T17" fmla="*/ 0 h 12"/>
                <a:gd name="T18" fmla="*/ 4 w 15"/>
                <a:gd name="T19" fmla="*/ 0 h 12"/>
                <a:gd name="T20" fmla="*/ 1 w 15"/>
                <a:gd name="T21" fmla="*/ 4 h 12"/>
                <a:gd name="T22" fmla="*/ 0 w 15"/>
                <a:gd name="T23" fmla="*/ 4 h 12"/>
                <a:gd name="T24" fmla="*/ 7 w 15"/>
                <a:gd name="T25" fmla="*/ 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8" y="8"/>
                  </a:moveTo>
                  <a:lnTo>
                    <a:pt x="8" y="8"/>
                  </a:lnTo>
                  <a:lnTo>
                    <a:pt x="6" y="8"/>
                  </a:lnTo>
                  <a:lnTo>
                    <a:pt x="7" y="9"/>
                  </a:lnTo>
                  <a:lnTo>
                    <a:pt x="10" y="11"/>
                  </a:lnTo>
                  <a:lnTo>
                    <a:pt x="14" y="3"/>
                  </a:lnTo>
                  <a:lnTo>
                    <a:pt x="11" y="2"/>
                  </a:lnTo>
                  <a:lnTo>
                    <a:pt x="10" y="0"/>
                  </a:lnTo>
                  <a:lnTo>
                    <a:pt x="4" y="0"/>
                  </a:lnTo>
                  <a:lnTo>
                    <a:pt x="1" y="4"/>
                  </a:lnTo>
                  <a:lnTo>
                    <a:pt x="0" y="4"/>
                  </a:lnTo>
                  <a:lnTo>
                    <a:pt x="8" y="8"/>
                  </a:lnTo>
                </a:path>
              </a:pathLst>
            </a:custGeom>
            <a:solidFill>
              <a:srgbClr val="00CCFF"/>
            </a:solidFill>
            <a:ln w="3175" cap="rnd" cmpd="sng">
              <a:solidFill>
                <a:schemeClr val="tx1"/>
              </a:solidFill>
              <a:round/>
              <a:headEnd/>
              <a:tailEnd/>
            </a:ln>
          </p:spPr>
          <p:txBody>
            <a:bodyPr/>
            <a:lstStyle/>
            <a:p>
              <a:endParaRPr lang="en-US"/>
            </a:p>
          </p:txBody>
        </p:sp>
        <p:sp>
          <p:nvSpPr>
            <p:cNvPr id="57729" name="Freeform 126"/>
            <p:cNvSpPr>
              <a:spLocks noChangeAspect="1"/>
            </p:cNvSpPr>
            <p:nvPr/>
          </p:nvSpPr>
          <p:spPr bwMode="auto">
            <a:xfrm>
              <a:off x="885" y="563"/>
              <a:ext cx="16" cy="12"/>
            </a:xfrm>
            <a:custGeom>
              <a:avLst/>
              <a:gdLst>
                <a:gd name="T0" fmla="*/ 6 w 17"/>
                <a:gd name="T1" fmla="*/ 11 h 12"/>
                <a:gd name="T2" fmla="*/ 6 w 17"/>
                <a:gd name="T3" fmla="*/ 11 h 12"/>
                <a:gd name="T4" fmla="*/ 8 w 17"/>
                <a:gd name="T5" fmla="*/ 9 h 12"/>
                <a:gd name="T6" fmla="*/ 8 w 17"/>
                <a:gd name="T7" fmla="*/ 8 h 12"/>
                <a:gd name="T8" fmla="*/ 8 w 17"/>
                <a:gd name="T9" fmla="*/ 7 h 12"/>
                <a:gd name="T10" fmla="*/ 10 w 17"/>
                <a:gd name="T11" fmla="*/ 4 h 12"/>
                <a:gd name="T12" fmla="*/ 8 w 17"/>
                <a:gd name="T13" fmla="*/ 0 h 12"/>
                <a:gd name="T14" fmla="*/ 8 w 17"/>
                <a:gd name="T15" fmla="*/ 0 h 12"/>
                <a:gd name="T16" fmla="*/ 8 w 17"/>
                <a:gd name="T17" fmla="*/ 0 h 12"/>
                <a:gd name="T18" fmla="*/ 4 w 17"/>
                <a:gd name="T19" fmla="*/ 2 h 12"/>
                <a:gd name="T20" fmla="*/ 0 w 17"/>
                <a:gd name="T21" fmla="*/ 7 h 12"/>
                <a:gd name="T22" fmla="*/ 6 w 17"/>
                <a:gd name="T23" fmla="*/ 1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11"/>
                  </a:moveTo>
                  <a:lnTo>
                    <a:pt x="6" y="11"/>
                  </a:lnTo>
                  <a:lnTo>
                    <a:pt x="9" y="9"/>
                  </a:lnTo>
                  <a:lnTo>
                    <a:pt x="10" y="8"/>
                  </a:lnTo>
                  <a:lnTo>
                    <a:pt x="14" y="7"/>
                  </a:lnTo>
                  <a:lnTo>
                    <a:pt x="16" y="4"/>
                  </a:lnTo>
                  <a:lnTo>
                    <a:pt x="8" y="0"/>
                  </a:lnTo>
                  <a:lnTo>
                    <a:pt x="4" y="2"/>
                  </a:lnTo>
                  <a:lnTo>
                    <a:pt x="0" y="7"/>
                  </a:lnTo>
                  <a:lnTo>
                    <a:pt x="6" y="11"/>
                  </a:lnTo>
                </a:path>
              </a:pathLst>
            </a:custGeom>
            <a:solidFill>
              <a:srgbClr val="00CCFF"/>
            </a:solidFill>
            <a:ln w="3175" cap="rnd" cmpd="sng">
              <a:solidFill>
                <a:schemeClr val="tx1"/>
              </a:solidFill>
              <a:round/>
              <a:headEnd/>
              <a:tailEnd/>
            </a:ln>
          </p:spPr>
          <p:txBody>
            <a:bodyPr/>
            <a:lstStyle/>
            <a:p>
              <a:endParaRPr lang="en-US"/>
            </a:p>
          </p:txBody>
        </p:sp>
        <p:sp>
          <p:nvSpPr>
            <p:cNvPr id="57730" name="Freeform 127"/>
            <p:cNvSpPr>
              <a:spLocks noChangeAspect="1"/>
            </p:cNvSpPr>
            <p:nvPr/>
          </p:nvSpPr>
          <p:spPr bwMode="auto">
            <a:xfrm>
              <a:off x="874" y="570"/>
              <a:ext cx="17" cy="12"/>
            </a:xfrm>
            <a:custGeom>
              <a:avLst/>
              <a:gdLst>
                <a:gd name="T0" fmla="*/ 0 w 17"/>
                <a:gd name="T1" fmla="*/ 6 h 13"/>
                <a:gd name="T2" fmla="*/ 0 w 17"/>
                <a:gd name="T3" fmla="*/ 6 h 13"/>
                <a:gd name="T4" fmla="*/ 4 w 17"/>
                <a:gd name="T5" fmla="*/ 6 h 13"/>
                <a:gd name="T6" fmla="*/ 8 w 17"/>
                <a:gd name="T7" fmla="*/ 6 h 13"/>
                <a:gd name="T8" fmla="*/ 13 w 17"/>
                <a:gd name="T9" fmla="*/ 6 h 13"/>
                <a:gd name="T10" fmla="*/ 16 w 17"/>
                <a:gd name="T11" fmla="*/ 4 h 13"/>
                <a:gd name="T12" fmla="*/ 10 w 17"/>
                <a:gd name="T13" fmla="*/ 0 h 13"/>
                <a:gd name="T14" fmla="*/ 8 w 17"/>
                <a:gd name="T15" fmla="*/ 4 h 13"/>
                <a:gd name="T16" fmla="*/ 6 w 17"/>
                <a:gd name="T17" fmla="*/ 3 h 13"/>
                <a:gd name="T18" fmla="*/ 2 w 17"/>
                <a:gd name="T19" fmla="*/ 2 h 13"/>
                <a:gd name="T20" fmla="*/ 2 w 17"/>
                <a:gd name="T21" fmla="*/ 2 h 13"/>
                <a:gd name="T22" fmla="*/ 0 w 17"/>
                <a:gd name="T23" fmla="*/ 6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
                <a:gd name="T38" fmla="*/ 17 w 17"/>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
                  <a:moveTo>
                    <a:pt x="0" y="10"/>
                  </a:moveTo>
                  <a:lnTo>
                    <a:pt x="0" y="10"/>
                  </a:lnTo>
                  <a:lnTo>
                    <a:pt x="4" y="11"/>
                  </a:lnTo>
                  <a:lnTo>
                    <a:pt x="8" y="12"/>
                  </a:lnTo>
                  <a:lnTo>
                    <a:pt x="13" y="9"/>
                  </a:lnTo>
                  <a:lnTo>
                    <a:pt x="16" y="4"/>
                  </a:lnTo>
                  <a:lnTo>
                    <a:pt x="10" y="0"/>
                  </a:lnTo>
                  <a:lnTo>
                    <a:pt x="8" y="4"/>
                  </a:lnTo>
                  <a:lnTo>
                    <a:pt x="6" y="3"/>
                  </a:lnTo>
                  <a:lnTo>
                    <a:pt x="2" y="2"/>
                  </a:lnTo>
                  <a:lnTo>
                    <a:pt x="0" y="10"/>
                  </a:lnTo>
                </a:path>
              </a:pathLst>
            </a:custGeom>
            <a:solidFill>
              <a:srgbClr val="00CCFF"/>
            </a:solidFill>
            <a:ln w="3175" cap="rnd" cmpd="sng">
              <a:solidFill>
                <a:schemeClr val="tx1"/>
              </a:solidFill>
              <a:round/>
              <a:headEnd/>
              <a:tailEnd/>
            </a:ln>
          </p:spPr>
          <p:txBody>
            <a:bodyPr/>
            <a:lstStyle/>
            <a:p>
              <a:endParaRPr lang="en-US"/>
            </a:p>
          </p:txBody>
        </p:sp>
        <p:sp>
          <p:nvSpPr>
            <p:cNvPr id="57731" name="Freeform 128"/>
            <p:cNvSpPr>
              <a:spLocks noChangeAspect="1"/>
            </p:cNvSpPr>
            <p:nvPr/>
          </p:nvSpPr>
          <p:spPr bwMode="auto">
            <a:xfrm>
              <a:off x="858" y="566"/>
              <a:ext cx="19" cy="16"/>
            </a:xfrm>
            <a:custGeom>
              <a:avLst/>
              <a:gdLst>
                <a:gd name="T0" fmla="*/ 4 w 19"/>
                <a:gd name="T1" fmla="*/ 7 h 15"/>
                <a:gd name="T2" fmla="*/ 5 w 19"/>
                <a:gd name="T3" fmla="*/ 7 h 15"/>
                <a:gd name="T4" fmla="*/ 4 w 19"/>
                <a:gd name="T5" fmla="*/ 14 h 15"/>
                <a:gd name="T6" fmla="*/ 7 w 19"/>
                <a:gd name="T7" fmla="*/ 15 h 15"/>
                <a:gd name="T8" fmla="*/ 10 w 19"/>
                <a:gd name="T9" fmla="*/ 17 h 15"/>
                <a:gd name="T10" fmla="*/ 16 w 19"/>
                <a:gd name="T11" fmla="*/ 20 h 15"/>
                <a:gd name="T12" fmla="*/ 18 w 19"/>
                <a:gd name="T13" fmla="*/ 6 h 15"/>
                <a:gd name="T14" fmla="*/ 14 w 19"/>
                <a:gd name="T15" fmla="*/ 3 h 15"/>
                <a:gd name="T16" fmla="*/ 10 w 19"/>
                <a:gd name="T17" fmla="*/ 1 h 15"/>
                <a:gd name="T18" fmla="*/ 6 w 19"/>
                <a:gd name="T19" fmla="*/ 0 h 15"/>
                <a:gd name="T20" fmla="*/ 0 w 19"/>
                <a:gd name="T21" fmla="*/ 0 h 15"/>
                <a:gd name="T22" fmla="*/ 0 w 19"/>
                <a:gd name="T23" fmla="*/ 0 h 15"/>
                <a:gd name="T24" fmla="*/ 4 w 19"/>
                <a:gd name="T25" fmla="*/ 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5"/>
                <a:gd name="T41" fmla="*/ 19 w 19"/>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5">
                  <a:moveTo>
                    <a:pt x="4" y="7"/>
                  </a:moveTo>
                  <a:lnTo>
                    <a:pt x="5" y="7"/>
                  </a:lnTo>
                  <a:lnTo>
                    <a:pt x="4" y="8"/>
                  </a:lnTo>
                  <a:lnTo>
                    <a:pt x="7" y="9"/>
                  </a:lnTo>
                  <a:lnTo>
                    <a:pt x="10" y="11"/>
                  </a:lnTo>
                  <a:lnTo>
                    <a:pt x="16" y="14"/>
                  </a:lnTo>
                  <a:lnTo>
                    <a:pt x="18" y="6"/>
                  </a:lnTo>
                  <a:lnTo>
                    <a:pt x="14" y="3"/>
                  </a:lnTo>
                  <a:lnTo>
                    <a:pt x="10" y="1"/>
                  </a:lnTo>
                  <a:lnTo>
                    <a:pt x="6" y="0"/>
                  </a:lnTo>
                  <a:lnTo>
                    <a:pt x="0" y="0"/>
                  </a:lnTo>
                  <a:lnTo>
                    <a:pt x="4" y="7"/>
                  </a:lnTo>
                </a:path>
              </a:pathLst>
            </a:custGeom>
            <a:solidFill>
              <a:srgbClr val="00CCFF"/>
            </a:solidFill>
            <a:ln w="3175" cap="rnd" cmpd="sng">
              <a:solidFill>
                <a:schemeClr val="tx1"/>
              </a:solidFill>
              <a:round/>
              <a:headEnd/>
              <a:tailEnd/>
            </a:ln>
          </p:spPr>
          <p:txBody>
            <a:bodyPr/>
            <a:lstStyle/>
            <a:p>
              <a:endParaRPr lang="en-US"/>
            </a:p>
          </p:txBody>
        </p:sp>
        <p:sp>
          <p:nvSpPr>
            <p:cNvPr id="57732" name="Freeform 129"/>
            <p:cNvSpPr>
              <a:spLocks noChangeAspect="1"/>
            </p:cNvSpPr>
            <p:nvPr/>
          </p:nvSpPr>
          <p:spPr bwMode="auto">
            <a:xfrm>
              <a:off x="850" y="561"/>
              <a:ext cx="13" cy="14"/>
            </a:xfrm>
            <a:custGeom>
              <a:avLst/>
              <a:gdLst>
                <a:gd name="T0" fmla="*/ 2 w 13"/>
                <a:gd name="T1" fmla="*/ 0 h 15"/>
                <a:gd name="T2" fmla="*/ 2 w 13"/>
                <a:gd name="T3" fmla="*/ 1 h 15"/>
                <a:gd name="T4" fmla="*/ 0 w 13"/>
                <a:gd name="T5" fmla="*/ 7 h 15"/>
                <a:gd name="T6" fmla="*/ 3 w 13"/>
                <a:gd name="T7" fmla="*/ 7 h 15"/>
                <a:gd name="T8" fmla="*/ 8 w 13"/>
                <a:gd name="T9" fmla="*/ 8 h 15"/>
                <a:gd name="T10" fmla="*/ 12 w 13"/>
                <a:gd name="T11" fmla="*/ 7 h 15"/>
                <a:gd name="T12" fmla="*/ 8 w 13"/>
                <a:gd name="T13" fmla="*/ 6 h 15"/>
                <a:gd name="T14" fmla="*/ 8 w 13"/>
                <a:gd name="T15" fmla="*/ 5 h 15"/>
                <a:gd name="T16" fmla="*/ 8 w 13"/>
                <a:gd name="T17" fmla="*/ 7 h 15"/>
                <a:gd name="T18" fmla="*/ 8 w 13"/>
                <a:gd name="T19" fmla="*/ 5 h 15"/>
                <a:gd name="T20" fmla="*/ 8 w 13"/>
                <a:gd name="T21" fmla="*/ 5 h 15"/>
                <a:gd name="T22" fmla="*/ 2 w 13"/>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5"/>
                <a:gd name="T38" fmla="*/ 13 w 13"/>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5">
                  <a:moveTo>
                    <a:pt x="2" y="0"/>
                  </a:moveTo>
                  <a:lnTo>
                    <a:pt x="2" y="1"/>
                  </a:lnTo>
                  <a:lnTo>
                    <a:pt x="0" y="7"/>
                  </a:lnTo>
                  <a:lnTo>
                    <a:pt x="3" y="12"/>
                  </a:lnTo>
                  <a:lnTo>
                    <a:pt x="8" y="14"/>
                  </a:lnTo>
                  <a:lnTo>
                    <a:pt x="12" y="13"/>
                  </a:lnTo>
                  <a:lnTo>
                    <a:pt x="8" y="6"/>
                  </a:lnTo>
                  <a:lnTo>
                    <a:pt x="8" y="5"/>
                  </a:lnTo>
                  <a:lnTo>
                    <a:pt x="8" y="7"/>
                  </a:lnTo>
                  <a:lnTo>
                    <a:pt x="8" y="5"/>
                  </a:lnTo>
                  <a:lnTo>
                    <a:pt x="2" y="0"/>
                  </a:lnTo>
                </a:path>
              </a:pathLst>
            </a:custGeom>
            <a:solidFill>
              <a:srgbClr val="00CCFF"/>
            </a:solidFill>
            <a:ln w="3175" cap="rnd" cmpd="sng">
              <a:solidFill>
                <a:schemeClr val="tx1"/>
              </a:solidFill>
              <a:round/>
              <a:headEnd/>
              <a:tailEnd/>
            </a:ln>
          </p:spPr>
          <p:txBody>
            <a:bodyPr/>
            <a:lstStyle/>
            <a:p>
              <a:endParaRPr lang="en-US"/>
            </a:p>
          </p:txBody>
        </p:sp>
        <p:sp>
          <p:nvSpPr>
            <p:cNvPr id="57733" name="Freeform 130"/>
            <p:cNvSpPr>
              <a:spLocks noChangeAspect="1"/>
            </p:cNvSpPr>
            <p:nvPr/>
          </p:nvSpPr>
          <p:spPr bwMode="auto">
            <a:xfrm>
              <a:off x="851" y="549"/>
              <a:ext cx="16" cy="19"/>
            </a:xfrm>
            <a:custGeom>
              <a:avLst/>
              <a:gdLst>
                <a:gd name="T0" fmla="*/ 8 w 16"/>
                <a:gd name="T1" fmla="*/ 2 h 17"/>
                <a:gd name="T2" fmla="*/ 10 w 16"/>
                <a:gd name="T3" fmla="*/ 0 h 17"/>
                <a:gd name="T4" fmla="*/ 8 w 16"/>
                <a:gd name="T5" fmla="*/ 2 h 17"/>
                <a:gd name="T6" fmla="*/ 6 w 16"/>
                <a:gd name="T7" fmla="*/ 4 h 17"/>
                <a:gd name="T8" fmla="*/ 2 w 16"/>
                <a:gd name="T9" fmla="*/ 13 h 17"/>
                <a:gd name="T10" fmla="*/ 0 w 16"/>
                <a:gd name="T11" fmla="*/ 19 h 17"/>
                <a:gd name="T12" fmla="*/ 6 w 16"/>
                <a:gd name="T13" fmla="*/ 31 h 17"/>
                <a:gd name="T14" fmla="*/ 9 w 16"/>
                <a:gd name="T15" fmla="*/ 23 h 17"/>
                <a:gd name="T16" fmla="*/ 11 w 16"/>
                <a:gd name="T17" fmla="*/ 19 h 17"/>
                <a:gd name="T18" fmla="*/ 13 w 16"/>
                <a:gd name="T19" fmla="*/ 15 h 17"/>
                <a:gd name="T20" fmla="*/ 14 w 16"/>
                <a:gd name="T21" fmla="*/ 13 h 17"/>
                <a:gd name="T22" fmla="*/ 15 w 16"/>
                <a:gd name="T23" fmla="*/ 12 h 17"/>
                <a:gd name="T24" fmla="*/ 8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8" y="2"/>
                  </a:moveTo>
                  <a:lnTo>
                    <a:pt x="10" y="0"/>
                  </a:lnTo>
                  <a:lnTo>
                    <a:pt x="8" y="2"/>
                  </a:lnTo>
                  <a:lnTo>
                    <a:pt x="6" y="4"/>
                  </a:lnTo>
                  <a:lnTo>
                    <a:pt x="2" y="7"/>
                  </a:lnTo>
                  <a:lnTo>
                    <a:pt x="0" y="10"/>
                  </a:lnTo>
                  <a:lnTo>
                    <a:pt x="6" y="16"/>
                  </a:lnTo>
                  <a:lnTo>
                    <a:pt x="9" y="12"/>
                  </a:lnTo>
                  <a:lnTo>
                    <a:pt x="11" y="10"/>
                  </a:lnTo>
                  <a:lnTo>
                    <a:pt x="13" y="8"/>
                  </a:lnTo>
                  <a:lnTo>
                    <a:pt x="14" y="7"/>
                  </a:lnTo>
                  <a:lnTo>
                    <a:pt x="15" y="6"/>
                  </a:lnTo>
                  <a:lnTo>
                    <a:pt x="8" y="2"/>
                  </a:lnTo>
                </a:path>
              </a:pathLst>
            </a:custGeom>
            <a:solidFill>
              <a:srgbClr val="00CCFF"/>
            </a:solidFill>
            <a:ln w="3175" cap="rnd" cmpd="sng">
              <a:solidFill>
                <a:schemeClr val="tx1"/>
              </a:solidFill>
              <a:round/>
              <a:headEnd/>
              <a:tailEnd/>
            </a:ln>
          </p:spPr>
          <p:txBody>
            <a:bodyPr/>
            <a:lstStyle/>
            <a:p>
              <a:endParaRPr lang="en-US"/>
            </a:p>
          </p:txBody>
        </p:sp>
        <p:sp>
          <p:nvSpPr>
            <p:cNvPr id="57734" name="Freeform 131"/>
            <p:cNvSpPr>
              <a:spLocks noChangeAspect="1"/>
            </p:cNvSpPr>
            <p:nvPr/>
          </p:nvSpPr>
          <p:spPr bwMode="auto">
            <a:xfrm>
              <a:off x="859" y="542"/>
              <a:ext cx="11" cy="14"/>
            </a:xfrm>
            <a:custGeom>
              <a:avLst/>
              <a:gdLst>
                <a:gd name="T0" fmla="*/ 0 w 10"/>
                <a:gd name="T1" fmla="*/ 9 h 14"/>
                <a:gd name="T2" fmla="*/ 0 w 10"/>
                <a:gd name="T3" fmla="*/ 9 h 14"/>
                <a:gd name="T4" fmla="*/ 0 w 10"/>
                <a:gd name="T5" fmla="*/ 9 h 14"/>
                <a:gd name="T6" fmla="*/ 0 w 10"/>
                <a:gd name="T7" fmla="*/ 9 h 14"/>
                <a:gd name="T8" fmla="*/ 0 w 10"/>
                <a:gd name="T9" fmla="*/ 9 h 14"/>
                <a:gd name="T10" fmla="*/ 13 w 10"/>
                <a:gd name="T11" fmla="*/ 13 h 14"/>
                <a:gd name="T12" fmla="*/ 15 w 10"/>
                <a:gd name="T13" fmla="*/ 9 h 14"/>
                <a:gd name="T14" fmla="*/ 14 w 10"/>
                <a:gd name="T15" fmla="*/ 5 h 14"/>
                <a:gd name="T16" fmla="*/ 4 w 10"/>
                <a:gd name="T17" fmla="*/ 1 h 14"/>
                <a:gd name="T18" fmla="*/ 0 w 10"/>
                <a:gd name="T19" fmla="*/ 0 h 14"/>
                <a:gd name="T20" fmla="*/ 0 w 10"/>
                <a:gd name="T21" fmla="*/ 9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4"/>
                <a:gd name="T35" fmla="*/ 10 w 1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4">
                  <a:moveTo>
                    <a:pt x="0" y="9"/>
                  </a:moveTo>
                  <a:lnTo>
                    <a:pt x="0" y="9"/>
                  </a:lnTo>
                  <a:lnTo>
                    <a:pt x="7" y="13"/>
                  </a:lnTo>
                  <a:lnTo>
                    <a:pt x="9" y="9"/>
                  </a:lnTo>
                  <a:lnTo>
                    <a:pt x="8" y="5"/>
                  </a:lnTo>
                  <a:lnTo>
                    <a:pt x="4" y="1"/>
                  </a:lnTo>
                  <a:lnTo>
                    <a:pt x="0" y="0"/>
                  </a:lnTo>
                  <a:lnTo>
                    <a:pt x="0" y="9"/>
                  </a:lnTo>
                </a:path>
              </a:pathLst>
            </a:custGeom>
            <a:solidFill>
              <a:srgbClr val="00CCFF"/>
            </a:solidFill>
            <a:ln w="3175" cap="rnd" cmpd="sng">
              <a:solidFill>
                <a:schemeClr val="tx1"/>
              </a:solidFill>
              <a:round/>
              <a:headEnd/>
              <a:tailEnd/>
            </a:ln>
          </p:spPr>
          <p:txBody>
            <a:bodyPr/>
            <a:lstStyle/>
            <a:p>
              <a:endParaRPr lang="en-US"/>
            </a:p>
          </p:txBody>
        </p:sp>
        <p:sp>
          <p:nvSpPr>
            <p:cNvPr id="57735" name="Freeform 132"/>
            <p:cNvSpPr>
              <a:spLocks noChangeAspect="1"/>
            </p:cNvSpPr>
            <p:nvPr/>
          </p:nvSpPr>
          <p:spPr bwMode="auto">
            <a:xfrm>
              <a:off x="843" y="542"/>
              <a:ext cx="16" cy="12"/>
            </a:xfrm>
            <a:custGeom>
              <a:avLst/>
              <a:gdLst>
                <a:gd name="T0" fmla="*/ 8 w 17"/>
                <a:gd name="T1" fmla="*/ 10 h 12"/>
                <a:gd name="T2" fmla="*/ 7 w 17"/>
                <a:gd name="T3" fmla="*/ 11 h 12"/>
                <a:gd name="T4" fmla="*/ 8 w 17"/>
                <a:gd name="T5" fmla="*/ 10 h 12"/>
                <a:gd name="T6" fmla="*/ 8 w 17"/>
                <a:gd name="T7" fmla="*/ 9 h 12"/>
                <a:gd name="T8" fmla="*/ 8 w 17"/>
                <a:gd name="T9" fmla="*/ 8 h 12"/>
                <a:gd name="T10" fmla="*/ 10 w 17"/>
                <a:gd name="T11" fmla="*/ 9 h 12"/>
                <a:gd name="T12" fmla="*/ 10 w 17"/>
                <a:gd name="T13" fmla="*/ 0 h 12"/>
                <a:gd name="T14" fmla="*/ 8 w 17"/>
                <a:gd name="T15" fmla="*/ 0 h 12"/>
                <a:gd name="T16" fmla="*/ 8 w 17"/>
                <a:gd name="T17" fmla="*/ 1 h 12"/>
                <a:gd name="T18" fmla="*/ 4 w 17"/>
                <a:gd name="T19" fmla="*/ 3 h 12"/>
                <a:gd name="T20" fmla="*/ 0 w 17"/>
                <a:gd name="T21" fmla="*/ 6 h 12"/>
                <a:gd name="T22" fmla="*/ 0 w 17"/>
                <a:gd name="T23" fmla="*/ 6 h 12"/>
                <a:gd name="T24" fmla="*/ 8 w 17"/>
                <a:gd name="T25" fmla="*/ 1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8" y="10"/>
                  </a:moveTo>
                  <a:lnTo>
                    <a:pt x="7" y="11"/>
                  </a:lnTo>
                  <a:lnTo>
                    <a:pt x="8" y="10"/>
                  </a:lnTo>
                  <a:lnTo>
                    <a:pt x="10" y="9"/>
                  </a:lnTo>
                  <a:lnTo>
                    <a:pt x="12" y="8"/>
                  </a:lnTo>
                  <a:lnTo>
                    <a:pt x="16" y="9"/>
                  </a:lnTo>
                  <a:lnTo>
                    <a:pt x="16" y="0"/>
                  </a:lnTo>
                  <a:lnTo>
                    <a:pt x="12" y="0"/>
                  </a:lnTo>
                  <a:lnTo>
                    <a:pt x="8" y="1"/>
                  </a:lnTo>
                  <a:lnTo>
                    <a:pt x="4" y="3"/>
                  </a:lnTo>
                  <a:lnTo>
                    <a:pt x="0" y="6"/>
                  </a:lnTo>
                  <a:lnTo>
                    <a:pt x="8" y="10"/>
                  </a:lnTo>
                </a:path>
              </a:pathLst>
            </a:custGeom>
            <a:solidFill>
              <a:srgbClr val="00CCFF"/>
            </a:solidFill>
            <a:ln w="3175" cap="rnd" cmpd="sng">
              <a:solidFill>
                <a:schemeClr val="tx1"/>
              </a:solidFill>
              <a:round/>
              <a:headEnd/>
              <a:tailEnd/>
            </a:ln>
          </p:spPr>
          <p:txBody>
            <a:bodyPr/>
            <a:lstStyle/>
            <a:p>
              <a:endParaRPr lang="en-US"/>
            </a:p>
          </p:txBody>
        </p:sp>
        <p:sp>
          <p:nvSpPr>
            <p:cNvPr id="57736" name="Freeform 133"/>
            <p:cNvSpPr>
              <a:spLocks noChangeAspect="1"/>
            </p:cNvSpPr>
            <p:nvPr/>
          </p:nvSpPr>
          <p:spPr bwMode="auto">
            <a:xfrm>
              <a:off x="839" y="549"/>
              <a:ext cx="14" cy="14"/>
            </a:xfrm>
            <a:custGeom>
              <a:avLst/>
              <a:gdLst>
                <a:gd name="T0" fmla="*/ 7 w 15"/>
                <a:gd name="T1" fmla="*/ 18 h 13"/>
                <a:gd name="T2" fmla="*/ 7 w 15"/>
                <a:gd name="T3" fmla="*/ 18 h 13"/>
                <a:gd name="T4" fmla="*/ 7 w 15"/>
                <a:gd name="T5" fmla="*/ 18 h 13"/>
                <a:gd name="T6" fmla="*/ 7 w 15"/>
                <a:gd name="T7" fmla="*/ 16 h 13"/>
                <a:gd name="T8" fmla="*/ 7 w 15"/>
                <a:gd name="T9" fmla="*/ 6 h 13"/>
                <a:gd name="T10" fmla="*/ 8 w 15"/>
                <a:gd name="T11" fmla="*/ 4 h 13"/>
                <a:gd name="T12" fmla="*/ 6 w 15"/>
                <a:gd name="T13" fmla="*/ 0 h 13"/>
                <a:gd name="T14" fmla="*/ 4 w 15"/>
                <a:gd name="T15" fmla="*/ 2 h 13"/>
                <a:gd name="T16" fmla="*/ 2 w 15"/>
                <a:gd name="T17" fmla="*/ 6 h 13"/>
                <a:gd name="T18" fmla="*/ 1 w 15"/>
                <a:gd name="T19" fmla="*/ 15 h 13"/>
                <a:gd name="T20" fmla="*/ 0 w 15"/>
                <a:gd name="T21" fmla="*/ 18 h 13"/>
                <a:gd name="T22" fmla="*/ 7 w 15"/>
                <a:gd name="T23" fmla="*/ 18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3"/>
                <a:gd name="T38" fmla="*/ 15 w 15"/>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3">
                  <a:moveTo>
                    <a:pt x="9" y="12"/>
                  </a:moveTo>
                  <a:lnTo>
                    <a:pt x="9" y="12"/>
                  </a:lnTo>
                  <a:lnTo>
                    <a:pt x="10" y="10"/>
                  </a:lnTo>
                  <a:lnTo>
                    <a:pt x="12" y="6"/>
                  </a:lnTo>
                  <a:lnTo>
                    <a:pt x="14" y="4"/>
                  </a:lnTo>
                  <a:lnTo>
                    <a:pt x="6" y="0"/>
                  </a:lnTo>
                  <a:lnTo>
                    <a:pt x="4" y="2"/>
                  </a:lnTo>
                  <a:lnTo>
                    <a:pt x="2" y="6"/>
                  </a:lnTo>
                  <a:lnTo>
                    <a:pt x="1" y="9"/>
                  </a:lnTo>
                  <a:lnTo>
                    <a:pt x="0" y="12"/>
                  </a:lnTo>
                  <a:lnTo>
                    <a:pt x="9" y="12"/>
                  </a:lnTo>
                </a:path>
              </a:pathLst>
            </a:custGeom>
            <a:solidFill>
              <a:srgbClr val="00CCFF"/>
            </a:solidFill>
            <a:ln w="3175" cap="rnd" cmpd="sng">
              <a:solidFill>
                <a:schemeClr val="tx1"/>
              </a:solidFill>
              <a:round/>
              <a:headEnd/>
              <a:tailEnd/>
            </a:ln>
          </p:spPr>
          <p:txBody>
            <a:bodyPr/>
            <a:lstStyle/>
            <a:p>
              <a:endParaRPr lang="en-US"/>
            </a:p>
          </p:txBody>
        </p:sp>
        <p:sp>
          <p:nvSpPr>
            <p:cNvPr id="57737" name="Freeform 134"/>
            <p:cNvSpPr>
              <a:spLocks noChangeAspect="1"/>
            </p:cNvSpPr>
            <p:nvPr/>
          </p:nvSpPr>
          <p:spPr bwMode="auto">
            <a:xfrm>
              <a:off x="824" y="561"/>
              <a:ext cx="24" cy="14"/>
            </a:xfrm>
            <a:custGeom>
              <a:avLst/>
              <a:gdLst>
                <a:gd name="T0" fmla="*/ 1 w 24"/>
                <a:gd name="T1" fmla="*/ 8 h 15"/>
                <a:gd name="T2" fmla="*/ 1 w 24"/>
                <a:gd name="T3" fmla="*/ 8 h 15"/>
                <a:gd name="T4" fmla="*/ 7 w 24"/>
                <a:gd name="T5" fmla="*/ 7 h 15"/>
                <a:gd name="T6" fmla="*/ 13 w 24"/>
                <a:gd name="T7" fmla="*/ 7 h 15"/>
                <a:gd name="T8" fmla="*/ 19 w 24"/>
                <a:gd name="T9" fmla="*/ 6 h 15"/>
                <a:gd name="T10" fmla="*/ 23 w 24"/>
                <a:gd name="T11" fmla="*/ 1 h 15"/>
                <a:gd name="T12" fmla="*/ 13 w 24"/>
                <a:gd name="T13" fmla="*/ 1 h 15"/>
                <a:gd name="T14" fmla="*/ 13 w 24"/>
                <a:gd name="T15" fmla="*/ 0 h 15"/>
                <a:gd name="T16" fmla="*/ 9 w 24"/>
                <a:gd name="T17" fmla="*/ 2 h 15"/>
                <a:gd name="T18" fmla="*/ 5 w 24"/>
                <a:gd name="T19" fmla="*/ 4 h 15"/>
                <a:gd name="T20" fmla="*/ 0 w 24"/>
                <a:gd name="T21" fmla="*/ 6 h 15"/>
                <a:gd name="T22" fmla="*/ 1 w 24"/>
                <a:gd name="T23" fmla="*/ 6 h 15"/>
                <a:gd name="T24" fmla="*/ 1 w 24"/>
                <a:gd name="T25" fmla="*/ 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5"/>
                <a:gd name="T41" fmla="*/ 24 w 2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5">
                  <a:moveTo>
                    <a:pt x="1" y="14"/>
                  </a:moveTo>
                  <a:lnTo>
                    <a:pt x="1" y="14"/>
                  </a:lnTo>
                  <a:lnTo>
                    <a:pt x="7" y="12"/>
                  </a:lnTo>
                  <a:lnTo>
                    <a:pt x="13" y="10"/>
                  </a:lnTo>
                  <a:lnTo>
                    <a:pt x="19" y="6"/>
                  </a:lnTo>
                  <a:lnTo>
                    <a:pt x="23" y="1"/>
                  </a:lnTo>
                  <a:lnTo>
                    <a:pt x="13" y="1"/>
                  </a:lnTo>
                  <a:lnTo>
                    <a:pt x="13" y="0"/>
                  </a:lnTo>
                  <a:lnTo>
                    <a:pt x="9" y="2"/>
                  </a:lnTo>
                  <a:lnTo>
                    <a:pt x="5" y="4"/>
                  </a:lnTo>
                  <a:lnTo>
                    <a:pt x="0" y="6"/>
                  </a:lnTo>
                  <a:lnTo>
                    <a:pt x="1" y="6"/>
                  </a:lnTo>
                  <a:lnTo>
                    <a:pt x="1" y="14"/>
                  </a:lnTo>
                </a:path>
              </a:pathLst>
            </a:custGeom>
            <a:solidFill>
              <a:srgbClr val="00CCFF"/>
            </a:solidFill>
            <a:ln w="3175" cap="rnd" cmpd="sng">
              <a:solidFill>
                <a:schemeClr val="tx1"/>
              </a:solidFill>
              <a:round/>
              <a:headEnd/>
              <a:tailEnd/>
            </a:ln>
          </p:spPr>
          <p:txBody>
            <a:bodyPr/>
            <a:lstStyle/>
            <a:p>
              <a:endParaRPr lang="en-US"/>
            </a:p>
          </p:txBody>
        </p:sp>
        <p:sp>
          <p:nvSpPr>
            <p:cNvPr id="57738" name="Freeform 135"/>
            <p:cNvSpPr>
              <a:spLocks noChangeAspect="1"/>
            </p:cNvSpPr>
            <p:nvPr/>
          </p:nvSpPr>
          <p:spPr bwMode="auto">
            <a:xfrm>
              <a:off x="808" y="568"/>
              <a:ext cx="16" cy="14"/>
            </a:xfrm>
            <a:custGeom>
              <a:avLst/>
              <a:gdLst>
                <a:gd name="T0" fmla="*/ 8 w 17"/>
                <a:gd name="T1" fmla="*/ 7 h 16"/>
                <a:gd name="T2" fmla="*/ 8 w 17"/>
                <a:gd name="T3" fmla="*/ 7 h 16"/>
                <a:gd name="T4" fmla="*/ 8 w 17"/>
                <a:gd name="T5" fmla="*/ 6 h 16"/>
                <a:gd name="T6" fmla="*/ 8 w 17"/>
                <a:gd name="T7" fmla="*/ 4 h 16"/>
                <a:gd name="T8" fmla="*/ 8 w 17"/>
                <a:gd name="T9" fmla="*/ 4 h 16"/>
                <a:gd name="T10" fmla="*/ 10 w 17"/>
                <a:gd name="T11" fmla="*/ 4 h 16"/>
                <a:gd name="T12" fmla="*/ 10 w 17"/>
                <a:gd name="T13" fmla="*/ 0 h 16"/>
                <a:gd name="T14" fmla="*/ 8 w 17"/>
                <a:gd name="T15" fmla="*/ 1 h 16"/>
                <a:gd name="T16" fmla="*/ 4 w 17"/>
                <a:gd name="T17" fmla="*/ 4 h 16"/>
                <a:gd name="T18" fmla="*/ 1 w 17"/>
                <a:gd name="T19" fmla="*/ 4 h 16"/>
                <a:gd name="T20" fmla="*/ 0 w 17"/>
                <a:gd name="T21" fmla="*/ 7 h 16"/>
                <a:gd name="T22" fmla="*/ 8 w 17"/>
                <a:gd name="T23" fmla="*/ 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6"/>
                <a:gd name="T38" fmla="*/ 17 w 17"/>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6">
                  <a:moveTo>
                    <a:pt x="8" y="15"/>
                  </a:moveTo>
                  <a:lnTo>
                    <a:pt x="8" y="15"/>
                  </a:lnTo>
                  <a:lnTo>
                    <a:pt x="9" y="14"/>
                  </a:lnTo>
                  <a:lnTo>
                    <a:pt x="11" y="10"/>
                  </a:lnTo>
                  <a:lnTo>
                    <a:pt x="13" y="9"/>
                  </a:lnTo>
                  <a:lnTo>
                    <a:pt x="16" y="8"/>
                  </a:lnTo>
                  <a:lnTo>
                    <a:pt x="16" y="0"/>
                  </a:lnTo>
                  <a:lnTo>
                    <a:pt x="9" y="1"/>
                  </a:lnTo>
                  <a:lnTo>
                    <a:pt x="4" y="5"/>
                  </a:lnTo>
                  <a:lnTo>
                    <a:pt x="1" y="10"/>
                  </a:lnTo>
                  <a:lnTo>
                    <a:pt x="0" y="15"/>
                  </a:lnTo>
                  <a:lnTo>
                    <a:pt x="8" y="15"/>
                  </a:lnTo>
                </a:path>
              </a:pathLst>
            </a:custGeom>
            <a:solidFill>
              <a:srgbClr val="00CCFF"/>
            </a:solidFill>
            <a:ln w="3175" cap="rnd" cmpd="sng">
              <a:solidFill>
                <a:schemeClr val="tx1"/>
              </a:solidFill>
              <a:round/>
              <a:headEnd/>
              <a:tailEnd/>
            </a:ln>
          </p:spPr>
          <p:txBody>
            <a:bodyPr/>
            <a:lstStyle/>
            <a:p>
              <a:endParaRPr lang="en-US"/>
            </a:p>
          </p:txBody>
        </p:sp>
        <p:sp>
          <p:nvSpPr>
            <p:cNvPr id="57739" name="Freeform 136"/>
            <p:cNvSpPr>
              <a:spLocks noChangeAspect="1"/>
            </p:cNvSpPr>
            <p:nvPr/>
          </p:nvSpPr>
          <p:spPr bwMode="auto">
            <a:xfrm>
              <a:off x="808" y="582"/>
              <a:ext cx="11" cy="16"/>
            </a:xfrm>
            <a:custGeom>
              <a:avLst/>
              <a:gdLst>
                <a:gd name="T0" fmla="*/ 0 w 11"/>
                <a:gd name="T1" fmla="*/ 15 h 16"/>
                <a:gd name="T2" fmla="*/ 0 w 11"/>
                <a:gd name="T3" fmla="*/ 15 h 16"/>
                <a:gd name="T4" fmla="*/ 7 w 11"/>
                <a:gd name="T5" fmla="*/ 13 h 16"/>
                <a:gd name="T6" fmla="*/ 10 w 11"/>
                <a:gd name="T7" fmla="*/ 7 h 16"/>
                <a:gd name="T8" fmla="*/ 8 w 11"/>
                <a:gd name="T9" fmla="*/ 3 h 16"/>
                <a:gd name="T10" fmla="*/ 8 w 11"/>
                <a:gd name="T11" fmla="*/ 0 h 16"/>
                <a:gd name="T12" fmla="*/ 0 w 11"/>
                <a:gd name="T13" fmla="*/ 0 h 16"/>
                <a:gd name="T14" fmla="*/ 0 w 11"/>
                <a:gd name="T15" fmla="*/ 4 h 16"/>
                <a:gd name="T16" fmla="*/ 2 w 11"/>
                <a:gd name="T17" fmla="*/ 7 h 16"/>
                <a:gd name="T18" fmla="*/ 3 w 11"/>
                <a:gd name="T19" fmla="*/ 5 h 16"/>
                <a:gd name="T20" fmla="*/ 0 w 11"/>
                <a:gd name="T21" fmla="*/ 6 h 16"/>
                <a:gd name="T22" fmla="*/ 0 w 11"/>
                <a:gd name="T23" fmla="*/ 15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6"/>
                <a:gd name="T38" fmla="*/ 11 w 11"/>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6">
                  <a:moveTo>
                    <a:pt x="0" y="15"/>
                  </a:moveTo>
                  <a:lnTo>
                    <a:pt x="0" y="15"/>
                  </a:lnTo>
                  <a:lnTo>
                    <a:pt x="7" y="13"/>
                  </a:lnTo>
                  <a:lnTo>
                    <a:pt x="10" y="7"/>
                  </a:lnTo>
                  <a:lnTo>
                    <a:pt x="8" y="3"/>
                  </a:lnTo>
                  <a:lnTo>
                    <a:pt x="8" y="0"/>
                  </a:lnTo>
                  <a:lnTo>
                    <a:pt x="0" y="0"/>
                  </a:lnTo>
                  <a:lnTo>
                    <a:pt x="0" y="4"/>
                  </a:lnTo>
                  <a:lnTo>
                    <a:pt x="2" y="7"/>
                  </a:lnTo>
                  <a:lnTo>
                    <a:pt x="3" y="5"/>
                  </a:lnTo>
                  <a:lnTo>
                    <a:pt x="0" y="6"/>
                  </a:lnTo>
                  <a:lnTo>
                    <a:pt x="0" y="15"/>
                  </a:lnTo>
                </a:path>
              </a:pathLst>
            </a:custGeom>
            <a:solidFill>
              <a:srgbClr val="00CCFF"/>
            </a:solidFill>
            <a:ln w="3175" cap="rnd" cmpd="sng">
              <a:solidFill>
                <a:schemeClr val="tx1"/>
              </a:solidFill>
              <a:round/>
              <a:headEnd/>
              <a:tailEnd/>
            </a:ln>
          </p:spPr>
          <p:txBody>
            <a:bodyPr/>
            <a:lstStyle/>
            <a:p>
              <a:endParaRPr lang="en-US"/>
            </a:p>
          </p:txBody>
        </p:sp>
        <p:sp>
          <p:nvSpPr>
            <p:cNvPr id="57740" name="Freeform 137"/>
            <p:cNvSpPr>
              <a:spLocks noChangeAspect="1"/>
            </p:cNvSpPr>
            <p:nvPr/>
          </p:nvSpPr>
          <p:spPr bwMode="auto">
            <a:xfrm>
              <a:off x="788" y="589"/>
              <a:ext cx="22" cy="12"/>
            </a:xfrm>
            <a:custGeom>
              <a:avLst/>
              <a:gdLst>
                <a:gd name="T0" fmla="*/ 9 w 22"/>
                <a:gd name="T1" fmla="*/ 11 h 12"/>
                <a:gd name="T2" fmla="*/ 9 w 22"/>
                <a:gd name="T3" fmla="*/ 11 h 12"/>
                <a:gd name="T4" fmla="*/ 10 w 22"/>
                <a:gd name="T5" fmla="*/ 10 h 12"/>
                <a:gd name="T6" fmla="*/ 14 w 22"/>
                <a:gd name="T7" fmla="*/ 9 h 12"/>
                <a:gd name="T8" fmla="*/ 21 w 22"/>
                <a:gd name="T9" fmla="*/ 9 h 12"/>
                <a:gd name="T10" fmla="*/ 21 w 22"/>
                <a:gd name="T11" fmla="*/ 0 h 12"/>
                <a:gd name="T12" fmla="*/ 14 w 22"/>
                <a:gd name="T13" fmla="*/ 1 h 12"/>
                <a:gd name="T14" fmla="*/ 7 w 22"/>
                <a:gd name="T15" fmla="*/ 2 h 12"/>
                <a:gd name="T16" fmla="*/ 3 w 22"/>
                <a:gd name="T17" fmla="*/ 5 h 12"/>
                <a:gd name="T18" fmla="*/ 0 w 22"/>
                <a:gd name="T19" fmla="*/ 11 h 12"/>
                <a:gd name="T20" fmla="*/ 9 w 22"/>
                <a:gd name="T21" fmla="*/ 1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2"/>
                <a:gd name="T35" fmla="*/ 22 w 2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2">
                  <a:moveTo>
                    <a:pt x="9" y="11"/>
                  </a:moveTo>
                  <a:lnTo>
                    <a:pt x="9" y="11"/>
                  </a:lnTo>
                  <a:lnTo>
                    <a:pt x="10" y="10"/>
                  </a:lnTo>
                  <a:lnTo>
                    <a:pt x="14" y="9"/>
                  </a:lnTo>
                  <a:lnTo>
                    <a:pt x="21" y="9"/>
                  </a:lnTo>
                  <a:lnTo>
                    <a:pt x="21" y="0"/>
                  </a:lnTo>
                  <a:lnTo>
                    <a:pt x="14" y="1"/>
                  </a:lnTo>
                  <a:lnTo>
                    <a:pt x="7" y="2"/>
                  </a:lnTo>
                  <a:lnTo>
                    <a:pt x="3" y="5"/>
                  </a:lnTo>
                  <a:lnTo>
                    <a:pt x="0" y="11"/>
                  </a:lnTo>
                  <a:lnTo>
                    <a:pt x="9" y="11"/>
                  </a:lnTo>
                </a:path>
              </a:pathLst>
            </a:custGeom>
            <a:solidFill>
              <a:srgbClr val="00CCFF"/>
            </a:solidFill>
            <a:ln w="3175" cap="rnd" cmpd="sng">
              <a:solidFill>
                <a:schemeClr val="tx1"/>
              </a:solidFill>
              <a:round/>
              <a:headEnd/>
              <a:tailEnd/>
            </a:ln>
          </p:spPr>
          <p:txBody>
            <a:bodyPr/>
            <a:lstStyle/>
            <a:p>
              <a:endParaRPr lang="en-US"/>
            </a:p>
          </p:txBody>
        </p:sp>
      </p:grpSp>
      <p:sp>
        <p:nvSpPr>
          <p:cNvPr id="57423" name="Rectangle 138"/>
          <p:cNvSpPr>
            <a:spLocks noChangeAspect="1" noChangeArrowheads="1"/>
          </p:cNvSpPr>
          <p:nvPr/>
        </p:nvSpPr>
        <p:spPr bwMode="auto">
          <a:xfrm>
            <a:off x="247650" y="2154238"/>
            <a:ext cx="781050" cy="228600"/>
          </a:xfrm>
          <a:prstGeom prst="rect">
            <a:avLst/>
          </a:prstGeom>
          <a:noFill/>
          <a:ln w="9525">
            <a:noFill/>
            <a:miter lim="800000"/>
            <a:headEnd/>
            <a:tailEnd/>
          </a:ln>
        </p:spPr>
        <p:txBody>
          <a:bodyPr wrap="none" lIns="92058" tIns="46030" rIns="92058" bIns="46030">
            <a:spAutoFit/>
          </a:bodyPr>
          <a:lstStyle/>
          <a:p>
            <a:r>
              <a:rPr lang="en-US" sz="900" b="1">
                <a:solidFill>
                  <a:srgbClr val="000099"/>
                </a:solidFill>
                <a:latin typeface="Arial" pitchFamily="34" charset="0"/>
              </a:rPr>
              <a:t>Anchorage</a:t>
            </a:r>
          </a:p>
        </p:txBody>
      </p:sp>
      <p:grpSp>
        <p:nvGrpSpPr>
          <p:cNvPr id="57424" name="Group 139"/>
          <p:cNvGrpSpPr>
            <a:grpSpLocks noChangeAspect="1"/>
          </p:cNvGrpSpPr>
          <p:nvPr/>
        </p:nvGrpSpPr>
        <p:grpSpPr bwMode="auto">
          <a:xfrm>
            <a:off x="1123950" y="5459413"/>
            <a:ext cx="1047750" cy="690562"/>
            <a:chOff x="866" y="2641"/>
            <a:chExt cx="733" cy="455"/>
          </a:xfrm>
        </p:grpSpPr>
        <p:sp>
          <p:nvSpPr>
            <p:cNvPr id="57553" name="Freeform 140"/>
            <p:cNvSpPr>
              <a:spLocks noChangeAspect="1"/>
            </p:cNvSpPr>
            <p:nvPr/>
          </p:nvSpPr>
          <p:spPr bwMode="auto">
            <a:xfrm>
              <a:off x="1469" y="2953"/>
              <a:ext cx="124" cy="139"/>
            </a:xfrm>
            <a:custGeom>
              <a:avLst/>
              <a:gdLst>
                <a:gd name="T0" fmla="*/ 42 w 126"/>
                <a:gd name="T1" fmla="*/ 7 h 139"/>
                <a:gd name="T2" fmla="*/ 34 w 126"/>
                <a:gd name="T3" fmla="*/ 4 h 139"/>
                <a:gd name="T4" fmla="*/ 31 w 126"/>
                <a:gd name="T5" fmla="*/ 1 h 139"/>
                <a:gd name="T6" fmla="*/ 28 w 126"/>
                <a:gd name="T7" fmla="*/ 1 h 139"/>
                <a:gd name="T8" fmla="*/ 28 w 126"/>
                <a:gd name="T9" fmla="*/ 12 h 139"/>
                <a:gd name="T10" fmla="*/ 31 w 126"/>
                <a:gd name="T11" fmla="*/ 27 h 139"/>
                <a:gd name="T12" fmla="*/ 27 w 126"/>
                <a:gd name="T13" fmla="*/ 33 h 139"/>
                <a:gd name="T14" fmla="*/ 18 w 126"/>
                <a:gd name="T15" fmla="*/ 38 h 139"/>
                <a:gd name="T16" fmla="*/ 17 w 126"/>
                <a:gd name="T17" fmla="*/ 45 h 139"/>
                <a:gd name="T18" fmla="*/ 15 w 126"/>
                <a:gd name="T19" fmla="*/ 51 h 139"/>
                <a:gd name="T20" fmla="*/ 8 w 126"/>
                <a:gd name="T21" fmla="*/ 54 h 139"/>
                <a:gd name="T22" fmla="*/ 1 w 126"/>
                <a:gd name="T23" fmla="*/ 60 h 139"/>
                <a:gd name="T24" fmla="*/ 2 w 126"/>
                <a:gd name="T25" fmla="*/ 66 h 139"/>
                <a:gd name="T26" fmla="*/ 6 w 126"/>
                <a:gd name="T27" fmla="*/ 74 h 139"/>
                <a:gd name="T28" fmla="*/ 9 w 126"/>
                <a:gd name="T29" fmla="*/ 83 h 139"/>
                <a:gd name="T30" fmla="*/ 9 w 126"/>
                <a:gd name="T31" fmla="*/ 89 h 139"/>
                <a:gd name="T32" fmla="*/ 8 w 126"/>
                <a:gd name="T33" fmla="*/ 102 h 139"/>
                <a:gd name="T34" fmla="*/ 10 w 126"/>
                <a:gd name="T35" fmla="*/ 120 h 139"/>
                <a:gd name="T36" fmla="*/ 16 w 126"/>
                <a:gd name="T37" fmla="*/ 127 h 139"/>
                <a:gd name="T38" fmla="*/ 22 w 126"/>
                <a:gd name="T39" fmla="*/ 131 h 139"/>
                <a:gd name="T40" fmla="*/ 29 w 126"/>
                <a:gd name="T41" fmla="*/ 131 h 139"/>
                <a:gd name="T42" fmla="*/ 35 w 126"/>
                <a:gd name="T43" fmla="*/ 132 h 139"/>
                <a:gd name="T44" fmla="*/ 40 w 126"/>
                <a:gd name="T45" fmla="*/ 137 h 139"/>
                <a:gd name="T46" fmla="*/ 45 w 126"/>
                <a:gd name="T47" fmla="*/ 137 h 139"/>
                <a:gd name="T48" fmla="*/ 51 w 126"/>
                <a:gd name="T49" fmla="*/ 128 h 139"/>
                <a:gd name="T50" fmla="*/ 58 w 126"/>
                <a:gd name="T51" fmla="*/ 117 h 139"/>
                <a:gd name="T52" fmla="*/ 66 w 126"/>
                <a:gd name="T53" fmla="*/ 115 h 139"/>
                <a:gd name="T54" fmla="*/ 72 w 126"/>
                <a:gd name="T55" fmla="*/ 113 h 139"/>
                <a:gd name="T56" fmla="*/ 85 w 126"/>
                <a:gd name="T57" fmla="*/ 109 h 139"/>
                <a:gd name="T58" fmla="*/ 91 w 126"/>
                <a:gd name="T59" fmla="*/ 105 h 139"/>
                <a:gd name="T60" fmla="*/ 95 w 126"/>
                <a:gd name="T61" fmla="*/ 100 h 139"/>
                <a:gd name="T62" fmla="*/ 100 w 126"/>
                <a:gd name="T63" fmla="*/ 95 h 139"/>
                <a:gd name="T64" fmla="*/ 104 w 126"/>
                <a:gd name="T65" fmla="*/ 90 h 139"/>
                <a:gd name="T66" fmla="*/ 111 w 126"/>
                <a:gd name="T67" fmla="*/ 85 h 139"/>
                <a:gd name="T68" fmla="*/ 113 w 126"/>
                <a:gd name="T69" fmla="*/ 79 h 139"/>
                <a:gd name="T70" fmla="*/ 112 w 126"/>
                <a:gd name="T71" fmla="*/ 73 h 139"/>
                <a:gd name="T72" fmla="*/ 107 w 126"/>
                <a:gd name="T73" fmla="*/ 71 h 139"/>
                <a:gd name="T74" fmla="*/ 100 w 126"/>
                <a:gd name="T75" fmla="*/ 71 h 139"/>
                <a:gd name="T76" fmla="*/ 97 w 126"/>
                <a:gd name="T77" fmla="*/ 62 h 139"/>
                <a:gd name="T78" fmla="*/ 95 w 126"/>
                <a:gd name="T79" fmla="*/ 51 h 139"/>
                <a:gd name="T80" fmla="*/ 93 w 126"/>
                <a:gd name="T81" fmla="*/ 44 h 139"/>
                <a:gd name="T82" fmla="*/ 92 w 126"/>
                <a:gd name="T83" fmla="*/ 39 h 139"/>
                <a:gd name="T84" fmla="*/ 90 w 126"/>
                <a:gd name="T85" fmla="*/ 42 h 139"/>
                <a:gd name="T86" fmla="*/ 87 w 126"/>
                <a:gd name="T87" fmla="*/ 40 h 139"/>
                <a:gd name="T88" fmla="*/ 83 w 126"/>
                <a:gd name="T89" fmla="*/ 29 h 139"/>
                <a:gd name="T90" fmla="*/ 77 w 126"/>
                <a:gd name="T91" fmla="*/ 22 h 139"/>
                <a:gd name="T92" fmla="*/ 72 w 126"/>
                <a:gd name="T93" fmla="*/ 18 h 139"/>
                <a:gd name="T94" fmla="*/ 64 w 126"/>
                <a:gd name="T95" fmla="*/ 14 h 139"/>
                <a:gd name="T96" fmla="*/ 55 w 126"/>
                <a:gd name="T97" fmla="*/ 10 h 139"/>
                <a:gd name="T98" fmla="*/ 47 w 126"/>
                <a:gd name="T99" fmla="*/ 7 h 1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
                <a:gd name="T151" fmla="*/ 0 h 139"/>
                <a:gd name="T152" fmla="*/ 126 w 126"/>
                <a:gd name="T153" fmla="*/ 139 h 1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 h="139">
                  <a:moveTo>
                    <a:pt x="50" y="7"/>
                  </a:moveTo>
                  <a:lnTo>
                    <a:pt x="48" y="7"/>
                  </a:lnTo>
                  <a:lnTo>
                    <a:pt x="44" y="6"/>
                  </a:lnTo>
                  <a:lnTo>
                    <a:pt x="40" y="4"/>
                  </a:lnTo>
                  <a:lnTo>
                    <a:pt x="36" y="2"/>
                  </a:lnTo>
                  <a:lnTo>
                    <a:pt x="32" y="1"/>
                  </a:lnTo>
                  <a:lnTo>
                    <a:pt x="30" y="0"/>
                  </a:lnTo>
                  <a:lnTo>
                    <a:pt x="28" y="1"/>
                  </a:lnTo>
                  <a:lnTo>
                    <a:pt x="27" y="4"/>
                  </a:lnTo>
                  <a:lnTo>
                    <a:pt x="28" y="12"/>
                  </a:lnTo>
                  <a:lnTo>
                    <a:pt x="30" y="20"/>
                  </a:lnTo>
                  <a:lnTo>
                    <a:pt x="31" y="27"/>
                  </a:lnTo>
                  <a:lnTo>
                    <a:pt x="30" y="31"/>
                  </a:lnTo>
                  <a:lnTo>
                    <a:pt x="27" y="33"/>
                  </a:lnTo>
                  <a:lnTo>
                    <a:pt x="22" y="35"/>
                  </a:lnTo>
                  <a:lnTo>
                    <a:pt x="18" y="38"/>
                  </a:lnTo>
                  <a:lnTo>
                    <a:pt x="17" y="41"/>
                  </a:lnTo>
                  <a:lnTo>
                    <a:pt x="17" y="45"/>
                  </a:lnTo>
                  <a:lnTo>
                    <a:pt x="17" y="48"/>
                  </a:lnTo>
                  <a:lnTo>
                    <a:pt x="15" y="51"/>
                  </a:lnTo>
                  <a:lnTo>
                    <a:pt x="12" y="52"/>
                  </a:lnTo>
                  <a:lnTo>
                    <a:pt x="8" y="54"/>
                  </a:lnTo>
                  <a:lnTo>
                    <a:pt x="4" y="56"/>
                  </a:lnTo>
                  <a:lnTo>
                    <a:pt x="1" y="60"/>
                  </a:lnTo>
                  <a:lnTo>
                    <a:pt x="0" y="63"/>
                  </a:lnTo>
                  <a:lnTo>
                    <a:pt x="2" y="66"/>
                  </a:lnTo>
                  <a:lnTo>
                    <a:pt x="4" y="70"/>
                  </a:lnTo>
                  <a:lnTo>
                    <a:pt x="6" y="74"/>
                  </a:lnTo>
                  <a:lnTo>
                    <a:pt x="8" y="79"/>
                  </a:lnTo>
                  <a:lnTo>
                    <a:pt x="9" y="83"/>
                  </a:lnTo>
                  <a:lnTo>
                    <a:pt x="9" y="85"/>
                  </a:lnTo>
                  <a:lnTo>
                    <a:pt x="9" y="89"/>
                  </a:lnTo>
                  <a:lnTo>
                    <a:pt x="8" y="94"/>
                  </a:lnTo>
                  <a:lnTo>
                    <a:pt x="8" y="102"/>
                  </a:lnTo>
                  <a:lnTo>
                    <a:pt x="9" y="111"/>
                  </a:lnTo>
                  <a:lnTo>
                    <a:pt x="10" y="120"/>
                  </a:lnTo>
                  <a:lnTo>
                    <a:pt x="13" y="125"/>
                  </a:lnTo>
                  <a:lnTo>
                    <a:pt x="16" y="127"/>
                  </a:lnTo>
                  <a:lnTo>
                    <a:pt x="19" y="129"/>
                  </a:lnTo>
                  <a:lnTo>
                    <a:pt x="22" y="131"/>
                  </a:lnTo>
                  <a:lnTo>
                    <a:pt x="25" y="132"/>
                  </a:lnTo>
                  <a:lnTo>
                    <a:pt x="29" y="131"/>
                  </a:lnTo>
                  <a:lnTo>
                    <a:pt x="35" y="131"/>
                  </a:lnTo>
                  <a:lnTo>
                    <a:pt x="41" y="132"/>
                  </a:lnTo>
                  <a:lnTo>
                    <a:pt x="44" y="135"/>
                  </a:lnTo>
                  <a:lnTo>
                    <a:pt x="46" y="137"/>
                  </a:lnTo>
                  <a:lnTo>
                    <a:pt x="48" y="138"/>
                  </a:lnTo>
                  <a:lnTo>
                    <a:pt x="51" y="137"/>
                  </a:lnTo>
                  <a:lnTo>
                    <a:pt x="54" y="133"/>
                  </a:lnTo>
                  <a:lnTo>
                    <a:pt x="57" y="128"/>
                  </a:lnTo>
                  <a:lnTo>
                    <a:pt x="60" y="122"/>
                  </a:lnTo>
                  <a:lnTo>
                    <a:pt x="64" y="117"/>
                  </a:lnTo>
                  <a:lnTo>
                    <a:pt x="69" y="115"/>
                  </a:lnTo>
                  <a:lnTo>
                    <a:pt x="72" y="115"/>
                  </a:lnTo>
                  <a:lnTo>
                    <a:pt x="75" y="114"/>
                  </a:lnTo>
                  <a:lnTo>
                    <a:pt x="78" y="113"/>
                  </a:lnTo>
                  <a:lnTo>
                    <a:pt x="86" y="111"/>
                  </a:lnTo>
                  <a:lnTo>
                    <a:pt x="91" y="109"/>
                  </a:lnTo>
                  <a:lnTo>
                    <a:pt x="96" y="107"/>
                  </a:lnTo>
                  <a:lnTo>
                    <a:pt x="100" y="105"/>
                  </a:lnTo>
                  <a:lnTo>
                    <a:pt x="104" y="103"/>
                  </a:lnTo>
                  <a:lnTo>
                    <a:pt x="107" y="100"/>
                  </a:lnTo>
                  <a:lnTo>
                    <a:pt x="110" y="97"/>
                  </a:lnTo>
                  <a:lnTo>
                    <a:pt x="112" y="95"/>
                  </a:lnTo>
                  <a:lnTo>
                    <a:pt x="113" y="93"/>
                  </a:lnTo>
                  <a:lnTo>
                    <a:pt x="116" y="90"/>
                  </a:lnTo>
                  <a:lnTo>
                    <a:pt x="119" y="87"/>
                  </a:lnTo>
                  <a:lnTo>
                    <a:pt x="123" y="85"/>
                  </a:lnTo>
                  <a:lnTo>
                    <a:pt x="124" y="82"/>
                  </a:lnTo>
                  <a:lnTo>
                    <a:pt x="125" y="79"/>
                  </a:lnTo>
                  <a:lnTo>
                    <a:pt x="125" y="76"/>
                  </a:lnTo>
                  <a:lnTo>
                    <a:pt x="124" y="73"/>
                  </a:lnTo>
                  <a:lnTo>
                    <a:pt x="122" y="72"/>
                  </a:lnTo>
                  <a:lnTo>
                    <a:pt x="119" y="71"/>
                  </a:lnTo>
                  <a:lnTo>
                    <a:pt x="115" y="71"/>
                  </a:lnTo>
                  <a:lnTo>
                    <a:pt x="112" y="71"/>
                  </a:lnTo>
                  <a:lnTo>
                    <a:pt x="110" y="67"/>
                  </a:lnTo>
                  <a:lnTo>
                    <a:pt x="109" y="62"/>
                  </a:lnTo>
                  <a:lnTo>
                    <a:pt x="109" y="56"/>
                  </a:lnTo>
                  <a:lnTo>
                    <a:pt x="107" y="51"/>
                  </a:lnTo>
                  <a:lnTo>
                    <a:pt x="107" y="47"/>
                  </a:lnTo>
                  <a:lnTo>
                    <a:pt x="105" y="44"/>
                  </a:lnTo>
                  <a:lnTo>
                    <a:pt x="105" y="40"/>
                  </a:lnTo>
                  <a:lnTo>
                    <a:pt x="103" y="39"/>
                  </a:lnTo>
                  <a:lnTo>
                    <a:pt x="101" y="40"/>
                  </a:lnTo>
                  <a:lnTo>
                    <a:pt x="98" y="42"/>
                  </a:lnTo>
                  <a:lnTo>
                    <a:pt x="95" y="42"/>
                  </a:lnTo>
                  <a:lnTo>
                    <a:pt x="93" y="40"/>
                  </a:lnTo>
                  <a:lnTo>
                    <a:pt x="92" y="35"/>
                  </a:lnTo>
                  <a:lnTo>
                    <a:pt x="89" y="29"/>
                  </a:lnTo>
                  <a:lnTo>
                    <a:pt x="86" y="25"/>
                  </a:lnTo>
                  <a:lnTo>
                    <a:pt x="83" y="22"/>
                  </a:lnTo>
                  <a:lnTo>
                    <a:pt x="80" y="20"/>
                  </a:lnTo>
                  <a:lnTo>
                    <a:pt x="78" y="18"/>
                  </a:lnTo>
                  <a:lnTo>
                    <a:pt x="74" y="16"/>
                  </a:lnTo>
                  <a:lnTo>
                    <a:pt x="70" y="14"/>
                  </a:lnTo>
                  <a:lnTo>
                    <a:pt x="66" y="12"/>
                  </a:lnTo>
                  <a:lnTo>
                    <a:pt x="61" y="10"/>
                  </a:lnTo>
                  <a:lnTo>
                    <a:pt x="57" y="8"/>
                  </a:lnTo>
                  <a:lnTo>
                    <a:pt x="53" y="7"/>
                  </a:lnTo>
                  <a:lnTo>
                    <a:pt x="50" y="7"/>
                  </a:lnTo>
                </a:path>
              </a:pathLst>
            </a:custGeom>
            <a:solidFill>
              <a:srgbClr val="00CCFF"/>
            </a:solidFill>
            <a:ln w="3175" cap="rnd" cmpd="sng">
              <a:solidFill>
                <a:schemeClr val="tx1"/>
              </a:solidFill>
              <a:round/>
              <a:headEnd/>
              <a:tailEnd/>
            </a:ln>
          </p:spPr>
          <p:txBody>
            <a:bodyPr/>
            <a:lstStyle/>
            <a:p>
              <a:endParaRPr lang="en-US"/>
            </a:p>
          </p:txBody>
        </p:sp>
        <p:sp>
          <p:nvSpPr>
            <p:cNvPr id="57554" name="Freeform 141"/>
            <p:cNvSpPr>
              <a:spLocks noChangeAspect="1"/>
            </p:cNvSpPr>
            <p:nvPr/>
          </p:nvSpPr>
          <p:spPr bwMode="auto">
            <a:xfrm>
              <a:off x="1491" y="2949"/>
              <a:ext cx="31" cy="22"/>
            </a:xfrm>
            <a:custGeom>
              <a:avLst/>
              <a:gdLst>
                <a:gd name="T0" fmla="*/ 9 w 31"/>
                <a:gd name="T1" fmla="*/ 55 h 16"/>
                <a:gd name="T2" fmla="*/ 10 w 31"/>
                <a:gd name="T3" fmla="*/ 55 h 16"/>
                <a:gd name="T4" fmla="*/ 9 w 31"/>
                <a:gd name="T5" fmla="*/ 55 h 16"/>
                <a:gd name="T6" fmla="*/ 8 w 31"/>
                <a:gd name="T7" fmla="*/ 56 h 16"/>
                <a:gd name="T8" fmla="*/ 10 w 31"/>
                <a:gd name="T9" fmla="*/ 56 h 16"/>
                <a:gd name="T10" fmla="*/ 13 w 31"/>
                <a:gd name="T11" fmla="*/ 67 h 16"/>
                <a:gd name="T12" fmla="*/ 16 w 31"/>
                <a:gd name="T13" fmla="*/ 77 h 16"/>
                <a:gd name="T14" fmla="*/ 20 w 31"/>
                <a:gd name="T15" fmla="*/ 92 h 16"/>
                <a:gd name="T16" fmla="*/ 26 w 31"/>
                <a:gd name="T17" fmla="*/ 104 h 16"/>
                <a:gd name="T18" fmla="*/ 30 w 31"/>
                <a:gd name="T19" fmla="*/ 104 h 16"/>
                <a:gd name="T20" fmla="*/ 27 w 31"/>
                <a:gd name="T21" fmla="*/ 49 h 16"/>
                <a:gd name="T22" fmla="*/ 26 w 31"/>
                <a:gd name="T23" fmla="*/ 49 h 16"/>
                <a:gd name="T24" fmla="*/ 23 w 31"/>
                <a:gd name="T25" fmla="*/ 40 h 16"/>
                <a:gd name="T26" fmla="*/ 20 w 31"/>
                <a:gd name="T27" fmla="*/ 29 h 16"/>
                <a:gd name="T28" fmla="*/ 16 w 31"/>
                <a:gd name="T29" fmla="*/ 15 h 16"/>
                <a:gd name="T30" fmla="*/ 11 w 31"/>
                <a:gd name="T31" fmla="*/ 1 h 16"/>
                <a:gd name="T32" fmla="*/ 8 w 31"/>
                <a:gd name="T33" fmla="*/ 0 h 16"/>
                <a:gd name="T34" fmla="*/ 2 w 31"/>
                <a:gd name="T35" fmla="*/ 15 h 16"/>
                <a:gd name="T36" fmla="*/ 0 w 31"/>
                <a:gd name="T37" fmla="*/ 55 h 16"/>
                <a:gd name="T38" fmla="*/ 1 w 31"/>
                <a:gd name="T39" fmla="*/ 55 h 16"/>
                <a:gd name="T40" fmla="*/ 9 w 31"/>
                <a:gd name="T41" fmla="*/ 55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6"/>
                <a:gd name="T65" fmla="*/ 31 w 31"/>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6">
                  <a:moveTo>
                    <a:pt x="9" y="8"/>
                  </a:moveTo>
                  <a:lnTo>
                    <a:pt x="10" y="8"/>
                  </a:lnTo>
                  <a:lnTo>
                    <a:pt x="9" y="8"/>
                  </a:lnTo>
                  <a:lnTo>
                    <a:pt x="8" y="9"/>
                  </a:lnTo>
                  <a:lnTo>
                    <a:pt x="10" y="9"/>
                  </a:lnTo>
                  <a:lnTo>
                    <a:pt x="13" y="10"/>
                  </a:lnTo>
                  <a:lnTo>
                    <a:pt x="16" y="12"/>
                  </a:lnTo>
                  <a:lnTo>
                    <a:pt x="20" y="14"/>
                  </a:lnTo>
                  <a:lnTo>
                    <a:pt x="26" y="15"/>
                  </a:lnTo>
                  <a:lnTo>
                    <a:pt x="30" y="15"/>
                  </a:lnTo>
                  <a:lnTo>
                    <a:pt x="27" y="7"/>
                  </a:lnTo>
                  <a:lnTo>
                    <a:pt x="26" y="7"/>
                  </a:lnTo>
                  <a:lnTo>
                    <a:pt x="23" y="6"/>
                  </a:lnTo>
                  <a:lnTo>
                    <a:pt x="20" y="4"/>
                  </a:lnTo>
                  <a:lnTo>
                    <a:pt x="16" y="2"/>
                  </a:lnTo>
                  <a:lnTo>
                    <a:pt x="11" y="1"/>
                  </a:lnTo>
                  <a:lnTo>
                    <a:pt x="8" y="0"/>
                  </a:lnTo>
                  <a:lnTo>
                    <a:pt x="2" y="2"/>
                  </a:lnTo>
                  <a:lnTo>
                    <a:pt x="0" y="8"/>
                  </a:lnTo>
                  <a:lnTo>
                    <a:pt x="1" y="8"/>
                  </a:lnTo>
                  <a:lnTo>
                    <a:pt x="9" y="8"/>
                  </a:lnTo>
                </a:path>
              </a:pathLst>
            </a:custGeom>
            <a:solidFill>
              <a:srgbClr val="00CCFF"/>
            </a:solidFill>
            <a:ln w="3175" cap="rnd" cmpd="sng">
              <a:solidFill>
                <a:schemeClr val="tx1"/>
              </a:solidFill>
              <a:round/>
              <a:headEnd/>
              <a:tailEnd/>
            </a:ln>
          </p:spPr>
          <p:txBody>
            <a:bodyPr/>
            <a:lstStyle/>
            <a:p>
              <a:endParaRPr lang="en-US"/>
            </a:p>
          </p:txBody>
        </p:sp>
        <p:sp>
          <p:nvSpPr>
            <p:cNvPr id="57555" name="Freeform 142"/>
            <p:cNvSpPr>
              <a:spLocks noChangeAspect="1"/>
            </p:cNvSpPr>
            <p:nvPr/>
          </p:nvSpPr>
          <p:spPr bwMode="auto">
            <a:xfrm>
              <a:off x="1492" y="2957"/>
              <a:ext cx="11" cy="31"/>
            </a:xfrm>
            <a:custGeom>
              <a:avLst/>
              <a:gdLst>
                <a:gd name="T0" fmla="*/ 2 w 14"/>
                <a:gd name="T1" fmla="*/ 30 h 31"/>
                <a:gd name="T2" fmla="*/ 2 w 14"/>
                <a:gd name="T3" fmla="*/ 30 h 31"/>
                <a:gd name="T4" fmla="*/ 3 w 14"/>
                <a:gd name="T5" fmla="*/ 23 h 31"/>
                <a:gd name="T6" fmla="*/ 3 w 14"/>
                <a:gd name="T7" fmla="*/ 16 h 31"/>
                <a:gd name="T8" fmla="*/ 2 w 14"/>
                <a:gd name="T9" fmla="*/ 7 h 31"/>
                <a:gd name="T10" fmla="*/ 2 w 14"/>
                <a:gd name="T11" fmla="*/ 0 h 31"/>
                <a:gd name="T12" fmla="*/ 0 w 14"/>
                <a:gd name="T13" fmla="*/ 0 h 31"/>
                <a:gd name="T14" fmla="*/ 1 w 14"/>
                <a:gd name="T15" fmla="*/ 8 h 31"/>
                <a:gd name="T16" fmla="*/ 2 w 14"/>
                <a:gd name="T17" fmla="*/ 17 h 31"/>
                <a:gd name="T18" fmla="*/ 2 w 14"/>
                <a:gd name="T19" fmla="*/ 23 h 31"/>
                <a:gd name="T20" fmla="*/ 2 w 14"/>
                <a:gd name="T21" fmla="*/ 24 h 31"/>
                <a:gd name="T22" fmla="*/ 2 w 14"/>
                <a:gd name="T23" fmla="*/ 24 h 31"/>
                <a:gd name="T24" fmla="*/ 2 w 14"/>
                <a:gd name="T25" fmla="*/ 3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1"/>
                <a:gd name="T41" fmla="*/ 14 w 14"/>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1">
                  <a:moveTo>
                    <a:pt x="10" y="30"/>
                  </a:moveTo>
                  <a:lnTo>
                    <a:pt x="10" y="30"/>
                  </a:lnTo>
                  <a:lnTo>
                    <a:pt x="13" y="23"/>
                  </a:lnTo>
                  <a:lnTo>
                    <a:pt x="11" y="16"/>
                  </a:lnTo>
                  <a:lnTo>
                    <a:pt x="9" y="7"/>
                  </a:lnTo>
                  <a:lnTo>
                    <a:pt x="8" y="0"/>
                  </a:lnTo>
                  <a:lnTo>
                    <a:pt x="0" y="0"/>
                  </a:lnTo>
                  <a:lnTo>
                    <a:pt x="1" y="8"/>
                  </a:lnTo>
                  <a:lnTo>
                    <a:pt x="3" y="17"/>
                  </a:lnTo>
                  <a:lnTo>
                    <a:pt x="3" y="23"/>
                  </a:lnTo>
                  <a:lnTo>
                    <a:pt x="5" y="24"/>
                  </a:lnTo>
                  <a:lnTo>
                    <a:pt x="10" y="30"/>
                  </a:lnTo>
                </a:path>
              </a:pathLst>
            </a:custGeom>
            <a:solidFill>
              <a:srgbClr val="00CCFF"/>
            </a:solidFill>
            <a:ln w="3175" cap="rnd" cmpd="sng">
              <a:solidFill>
                <a:schemeClr val="tx1"/>
              </a:solidFill>
              <a:round/>
              <a:headEnd/>
              <a:tailEnd/>
            </a:ln>
          </p:spPr>
          <p:txBody>
            <a:bodyPr/>
            <a:lstStyle/>
            <a:p>
              <a:endParaRPr lang="en-US"/>
            </a:p>
          </p:txBody>
        </p:sp>
        <p:sp>
          <p:nvSpPr>
            <p:cNvPr id="57556" name="Freeform 143"/>
            <p:cNvSpPr>
              <a:spLocks noChangeAspect="1"/>
            </p:cNvSpPr>
            <p:nvPr/>
          </p:nvSpPr>
          <p:spPr bwMode="auto">
            <a:xfrm>
              <a:off x="1481" y="2981"/>
              <a:ext cx="22" cy="14"/>
            </a:xfrm>
            <a:custGeom>
              <a:avLst/>
              <a:gdLst>
                <a:gd name="T0" fmla="*/ 10 w 22"/>
                <a:gd name="T1" fmla="*/ 13 h 14"/>
                <a:gd name="T2" fmla="*/ 10 w 22"/>
                <a:gd name="T3" fmla="*/ 13 h 14"/>
                <a:gd name="T4" fmla="*/ 10 w 22"/>
                <a:gd name="T5" fmla="*/ 12 h 14"/>
                <a:gd name="T6" fmla="*/ 12 w 22"/>
                <a:gd name="T7" fmla="*/ 11 h 14"/>
                <a:gd name="T8" fmla="*/ 17 w 22"/>
                <a:gd name="T9" fmla="*/ 9 h 14"/>
                <a:gd name="T10" fmla="*/ 21 w 22"/>
                <a:gd name="T11" fmla="*/ 6 h 14"/>
                <a:gd name="T12" fmla="*/ 16 w 22"/>
                <a:gd name="T13" fmla="*/ 0 h 14"/>
                <a:gd name="T14" fmla="*/ 13 w 22"/>
                <a:gd name="T15" fmla="*/ 1 h 14"/>
                <a:gd name="T16" fmla="*/ 8 w 22"/>
                <a:gd name="T17" fmla="*/ 3 h 14"/>
                <a:gd name="T18" fmla="*/ 3 w 22"/>
                <a:gd name="T19" fmla="*/ 7 h 14"/>
                <a:gd name="T20" fmla="*/ 0 w 22"/>
                <a:gd name="T21" fmla="*/ 13 h 14"/>
                <a:gd name="T22" fmla="*/ 10 w 22"/>
                <a:gd name="T23" fmla="*/ 13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4"/>
                <a:gd name="T38" fmla="*/ 22 w 2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4">
                  <a:moveTo>
                    <a:pt x="10" y="13"/>
                  </a:moveTo>
                  <a:lnTo>
                    <a:pt x="10" y="13"/>
                  </a:lnTo>
                  <a:lnTo>
                    <a:pt x="10" y="12"/>
                  </a:lnTo>
                  <a:lnTo>
                    <a:pt x="12" y="11"/>
                  </a:lnTo>
                  <a:lnTo>
                    <a:pt x="17" y="9"/>
                  </a:lnTo>
                  <a:lnTo>
                    <a:pt x="21" y="6"/>
                  </a:lnTo>
                  <a:lnTo>
                    <a:pt x="16" y="0"/>
                  </a:lnTo>
                  <a:lnTo>
                    <a:pt x="13" y="1"/>
                  </a:lnTo>
                  <a:lnTo>
                    <a:pt x="8" y="3"/>
                  </a:lnTo>
                  <a:lnTo>
                    <a:pt x="3" y="7"/>
                  </a:lnTo>
                  <a:lnTo>
                    <a:pt x="0" y="13"/>
                  </a:lnTo>
                  <a:lnTo>
                    <a:pt x="10" y="13"/>
                  </a:lnTo>
                </a:path>
              </a:pathLst>
            </a:custGeom>
            <a:solidFill>
              <a:srgbClr val="00CCFF"/>
            </a:solidFill>
            <a:ln w="3175" cap="rnd" cmpd="sng">
              <a:solidFill>
                <a:schemeClr val="tx1"/>
              </a:solidFill>
              <a:round/>
              <a:headEnd/>
              <a:tailEnd/>
            </a:ln>
          </p:spPr>
          <p:txBody>
            <a:bodyPr/>
            <a:lstStyle/>
            <a:p>
              <a:endParaRPr lang="en-US"/>
            </a:p>
          </p:txBody>
        </p:sp>
        <p:sp>
          <p:nvSpPr>
            <p:cNvPr id="57557" name="Freeform 144"/>
            <p:cNvSpPr>
              <a:spLocks noChangeAspect="1"/>
            </p:cNvSpPr>
            <p:nvPr/>
          </p:nvSpPr>
          <p:spPr bwMode="auto">
            <a:xfrm>
              <a:off x="1481" y="2993"/>
              <a:ext cx="11" cy="17"/>
            </a:xfrm>
            <a:custGeom>
              <a:avLst/>
              <a:gdLst>
                <a:gd name="T0" fmla="*/ 1 w 11"/>
                <a:gd name="T1" fmla="*/ 21 h 16"/>
                <a:gd name="T2" fmla="*/ 1 w 11"/>
                <a:gd name="T3" fmla="*/ 21 h 16"/>
                <a:gd name="T4" fmla="*/ 6 w 11"/>
                <a:gd name="T5" fmla="*/ 19 h 16"/>
                <a:gd name="T6" fmla="*/ 9 w 11"/>
                <a:gd name="T7" fmla="*/ 15 h 16"/>
                <a:gd name="T8" fmla="*/ 10 w 11"/>
                <a:gd name="T9" fmla="*/ 4 h 16"/>
                <a:gd name="T10" fmla="*/ 10 w 11"/>
                <a:gd name="T11" fmla="*/ 0 h 16"/>
                <a:gd name="T12" fmla="*/ 0 w 11"/>
                <a:gd name="T13" fmla="*/ 0 h 16"/>
                <a:gd name="T14" fmla="*/ 0 w 11"/>
                <a:gd name="T15" fmla="*/ 4 h 16"/>
                <a:gd name="T16" fmla="*/ 1 w 11"/>
                <a:gd name="T17" fmla="*/ 6 h 16"/>
                <a:gd name="T18" fmla="*/ 0 w 11"/>
                <a:gd name="T19" fmla="*/ 7 h 16"/>
                <a:gd name="T20" fmla="*/ 0 w 11"/>
                <a:gd name="T21" fmla="*/ 7 h 16"/>
                <a:gd name="T22" fmla="*/ 1 w 11"/>
                <a:gd name="T23" fmla="*/ 2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6"/>
                <a:gd name="T38" fmla="*/ 11 w 11"/>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6">
                  <a:moveTo>
                    <a:pt x="1" y="15"/>
                  </a:moveTo>
                  <a:lnTo>
                    <a:pt x="1" y="15"/>
                  </a:lnTo>
                  <a:lnTo>
                    <a:pt x="6" y="13"/>
                  </a:lnTo>
                  <a:lnTo>
                    <a:pt x="9" y="9"/>
                  </a:lnTo>
                  <a:lnTo>
                    <a:pt x="10" y="4"/>
                  </a:lnTo>
                  <a:lnTo>
                    <a:pt x="10" y="0"/>
                  </a:lnTo>
                  <a:lnTo>
                    <a:pt x="0" y="0"/>
                  </a:lnTo>
                  <a:lnTo>
                    <a:pt x="0" y="4"/>
                  </a:lnTo>
                  <a:lnTo>
                    <a:pt x="1" y="6"/>
                  </a:lnTo>
                  <a:lnTo>
                    <a:pt x="0" y="7"/>
                  </a:lnTo>
                  <a:lnTo>
                    <a:pt x="1" y="15"/>
                  </a:lnTo>
                </a:path>
              </a:pathLst>
            </a:custGeom>
            <a:solidFill>
              <a:srgbClr val="00CCFF"/>
            </a:solidFill>
            <a:ln w="3175" cap="rnd" cmpd="sng">
              <a:solidFill>
                <a:schemeClr val="tx1"/>
              </a:solidFill>
              <a:round/>
              <a:headEnd/>
              <a:tailEnd/>
            </a:ln>
          </p:spPr>
          <p:txBody>
            <a:bodyPr/>
            <a:lstStyle/>
            <a:p>
              <a:endParaRPr lang="en-US"/>
            </a:p>
          </p:txBody>
        </p:sp>
        <p:sp>
          <p:nvSpPr>
            <p:cNvPr id="57558" name="Freeform 145"/>
            <p:cNvSpPr>
              <a:spLocks noChangeAspect="1"/>
            </p:cNvSpPr>
            <p:nvPr/>
          </p:nvSpPr>
          <p:spPr bwMode="auto">
            <a:xfrm>
              <a:off x="1465" y="3001"/>
              <a:ext cx="19" cy="17"/>
            </a:xfrm>
            <a:custGeom>
              <a:avLst/>
              <a:gdLst>
                <a:gd name="T0" fmla="*/ 8 w 18"/>
                <a:gd name="T1" fmla="*/ 14 h 17"/>
                <a:gd name="T2" fmla="*/ 8 w 18"/>
                <a:gd name="T3" fmla="*/ 15 h 17"/>
                <a:gd name="T4" fmla="*/ 8 w 18"/>
                <a:gd name="T5" fmla="*/ 14 h 17"/>
                <a:gd name="T6" fmla="*/ 17 w 18"/>
                <a:gd name="T7" fmla="*/ 12 h 17"/>
                <a:gd name="T8" fmla="*/ 20 w 18"/>
                <a:gd name="T9" fmla="*/ 10 h 17"/>
                <a:gd name="T10" fmla="*/ 23 w 18"/>
                <a:gd name="T11" fmla="*/ 8 h 17"/>
                <a:gd name="T12" fmla="*/ 22 w 18"/>
                <a:gd name="T13" fmla="*/ 0 h 17"/>
                <a:gd name="T14" fmla="*/ 16 w 18"/>
                <a:gd name="T15" fmla="*/ 2 h 17"/>
                <a:gd name="T16" fmla="*/ 6 w 18"/>
                <a:gd name="T17" fmla="*/ 5 h 17"/>
                <a:gd name="T18" fmla="*/ 2 w 18"/>
                <a:gd name="T19" fmla="*/ 10 h 17"/>
                <a:gd name="T20" fmla="*/ 0 w 18"/>
                <a:gd name="T21" fmla="*/ 15 h 17"/>
                <a:gd name="T22" fmla="*/ 0 w 18"/>
                <a:gd name="T23" fmla="*/ 16 h 17"/>
                <a:gd name="T24" fmla="*/ 8 w 18"/>
                <a:gd name="T25" fmla="*/ 14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7"/>
                <a:gd name="T41" fmla="*/ 18 w 18"/>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7">
                  <a:moveTo>
                    <a:pt x="8" y="14"/>
                  </a:moveTo>
                  <a:lnTo>
                    <a:pt x="8" y="15"/>
                  </a:lnTo>
                  <a:lnTo>
                    <a:pt x="8" y="14"/>
                  </a:lnTo>
                  <a:lnTo>
                    <a:pt x="11" y="12"/>
                  </a:lnTo>
                  <a:lnTo>
                    <a:pt x="14" y="10"/>
                  </a:lnTo>
                  <a:lnTo>
                    <a:pt x="17" y="8"/>
                  </a:lnTo>
                  <a:lnTo>
                    <a:pt x="16" y="0"/>
                  </a:lnTo>
                  <a:lnTo>
                    <a:pt x="10" y="2"/>
                  </a:lnTo>
                  <a:lnTo>
                    <a:pt x="6" y="5"/>
                  </a:lnTo>
                  <a:lnTo>
                    <a:pt x="2" y="10"/>
                  </a:lnTo>
                  <a:lnTo>
                    <a:pt x="0" y="15"/>
                  </a:lnTo>
                  <a:lnTo>
                    <a:pt x="0" y="16"/>
                  </a:lnTo>
                  <a:lnTo>
                    <a:pt x="8" y="14"/>
                  </a:lnTo>
                </a:path>
              </a:pathLst>
            </a:custGeom>
            <a:solidFill>
              <a:srgbClr val="00CCFF"/>
            </a:solidFill>
            <a:ln w="3175" cap="rnd" cmpd="sng">
              <a:solidFill>
                <a:schemeClr val="tx1"/>
              </a:solidFill>
              <a:round/>
              <a:headEnd/>
              <a:tailEnd/>
            </a:ln>
          </p:spPr>
          <p:txBody>
            <a:bodyPr/>
            <a:lstStyle/>
            <a:p>
              <a:endParaRPr lang="en-US"/>
            </a:p>
          </p:txBody>
        </p:sp>
        <p:sp>
          <p:nvSpPr>
            <p:cNvPr id="57559" name="Freeform 146"/>
            <p:cNvSpPr>
              <a:spLocks noChangeAspect="1"/>
            </p:cNvSpPr>
            <p:nvPr/>
          </p:nvSpPr>
          <p:spPr bwMode="auto">
            <a:xfrm>
              <a:off x="1465" y="3015"/>
              <a:ext cx="19" cy="18"/>
            </a:xfrm>
            <a:custGeom>
              <a:avLst/>
              <a:gdLst>
                <a:gd name="T0" fmla="*/ 31 w 17"/>
                <a:gd name="T1" fmla="*/ 16 h 18"/>
                <a:gd name="T2" fmla="*/ 31 w 17"/>
                <a:gd name="T3" fmla="*/ 16 h 18"/>
                <a:gd name="T4" fmla="*/ 28 w 17"/>
                <a:gd name="T5" fmla="*/ 10 h 18"/>
                <a:gd name="T6" fmla="*/ 23 w 17"/>
                <a:gd name="T7" fmla="*/ 6 h 18"/>
                <a:gd name="T8" fmla="*/ 19 w 17"/>
                <a:gd name="T9" fmla="*/ 2 h 18"/>
                <a:gd name="T10" fmla="*/ 15 w 17"/>
                <a:gd name="T11" fmla="*/ 0 h 18"/>
                <a:gd name="T12" fmla="*/ 0 w 17"/>
                <a:gd name="T13" fmla="*/ 2 h 18"/>
                <a:gd name="T14" fmla="*/ 2 w 17"/>
                <a:gd name="T15" fmla="*/ 6 h 18"/>
                <a:gd name="T16" fmla="*/ 4 w 17"/>
                <a:gd name="T17" fmla="*/ 10 h 18"/>
                <a:gd name="T18" fmla="*/ 12 w 17"/>
                <a:gd name="T19" fmla="*/ 13 h 18"/>
                <a:gd name="T20" fmla="*/ 15 w 17"/>
                <a:gd name="T21" fmla="*/ 17 h 18"/>
                <a:gd name="T22" fmla="*/ 31 w 17"/>
                <a:gd name="T23" fmla="*/ 16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8"/>
                <a:gd name="T38" fmla="*/ 17 w 17"/>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8">
                  <a:moveTo>
                    <a:pt x="16" y="16"/>
                  </a:moveTo>
                  <a:lnTo>
                    <a:pt x="16" y="16"/>
                  </a:lnTo>
                  <a:lnTo>
                    <a:pt x="14" y="10"/>
                  </a:lnTo>
                  <a:lnTo>
                    <a:pt x="12" y="6"/>
                  </a:lnTo>
                  <a:lnTo>
                    <a:pt x="10" y="2"/>
                  </a:lnTo>
                  <a:lnTo>
                    <a:pt x="8" y="0"/>
                  </a:lnTo>
                  <a:lnTo>
                    <a:pt x="0" y="2"/>
                  </a:lnTo>
                  <a:lnTo>
                    <a:pt x="2" y="6"/>
                  </a:lnTo>
                  <a:lnTo>
                    <a:pt x="4" y="10"/>
                  </a:lnTo>
                  <a:lnTo>
                    <a:pt x="6" y="13"/>
                  </a:lnTo>
                  <a:lnTo>
                    <a:pt x="8" y="17"/>
                  </a:lnTo>
                  <a:lnTo>
                    <a:pt x="16" y="16"/>
                  </a:lnTo>
                </a:path>
              </a:pathLst>
            </a:custGeom>
            <a:solidFill>
              <a:srgbClr val="00CCFF"/>
            </a:solidFill>
            <a:ln w="3175" cap="rnd" cmpd="sng">
              <a:solidFill>
                <a:schemeClr val="tx1"/>
              </a:solidFill>
              <a:round/>
              <a:headEnd/>
              <a:tailEnd/>
            </a:ln>
          </p:spPr>
          <p:txBody>
            <a:bodyPr/>
            <a:lstStyle/>
            <a:p>
              <a:endParaRPr lang="en-US"/>
            </a:p>
          </p:txBody>
        </p:sp>
        <p:sp>
          <p:nvSpPr>
            <p:cNvPr id="57560" name="Freeform 147"/>
            <p:cNvSpPr>
              <a:spLocks noChangeAspect="1"/>
            </p:cNvSpPr>
            <p:nvPr/>
          </p:nvSpPr>
          <p:spPr bwMode="auto">
            <a:xfrm>
              <a:off x="1474" y="3031"/>
              <a:ext cx="10" cy="17"/>
            </a:xfrm>
            <a:custGeom>
              <a:avLst/>
              <a:gdLst>
                <a:gd name="T0" fmla="*/ 5 w 11"/>
                <a:gd name="T1" fmla="*/ 16 h 17"/>
                <a:gd name="T2" fmla="*/ 5 w 11"/>
                <a:gd name="T3" fmla="*/ 16 h 17"/>
                <a:gd name="T4" fmla="*/ 5 w 11"/>
                <a:gd name="T5" fmla="*/ 10 h 17"/>
                <a:gd name="T6" fmla="*/ 5 w 11"/>
                <a:gd name="T7" fmla="*/ 7 h 17"/>
                <a:gd name="T8" fmla="*/ 5 w 11"/>
                <a:gd name="T9" fmla="*/ 4 h 17"/>
                <a:gd name="T10" fmla="*/ 5 w 11"/>
                <a:gd name="T11" fmla="*/ 0 h 17"/>
                <a:gd name="T12" fmla="*/ 0 w 11"/>
                <a:gd name="T13" fmla="*/ 1 h 17"/>
                <a:gd name="T14" fmla="*/ 1 w 11"/>
                <a:gd name="T15" fmla="*/ 5 h 17"/>
                <a:gd name="T16" fmla="*/ 0 w 11"/>
                <a:gd name="T17" fmla="*/ 7 h 17"/>
                <a:gd name="T18" fmla="*/ 1 w 11"/>
                <a:gd name="T19" fmla="*/ 10 h 17"/>
                <a:gd name="T20" fmla="*/ 0 w 11"/>
                <a:gd name="T21" fmla="*/ 16 h 17"/>
                <a:gd name="T22" fmla="*/ 0 w 11"/>
                <a:gd name="T23" fmla="*/ 15 h 17"/>
                <a:gd name="T24" fmla="*/ 5 w 11"/>
                <a:gd name="T25" fmla="*/ 1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7"/>
                <a:gd name="T41" fmla="*/ 11 w 1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7">
                  <a:moveTo>
                    <a:pt x="8" y="16"/>
                  </a:moveTo>
                  <a:lnTo>
                    <a:pt x="8" y="16"/>
                  </a:lnTo>
                  <a:lnTo>
                    <a:pt x="9" y="10"/>
                  </a:lnTo>
                  <a:lnTo>
                    <a:pt x="10" y="7"/>
                  </a:lnTo>
                  <a:lnTo>
                    <a:pt x="9" y="4"/>
                  </a:lnTo>
                  <a:lnTo>
                    <a:pt x="8" y="0"/>
                  </a:lnTo>
                  <a:lnTo>
                    <a:pt x="0" y="1"/>
                  </a:lnTo>
                  <a:lnTo>
                    <a:pt x="1" y="5"/>
                  </a:lnTo>
                  <a:lnTo>
                    <a:pt x="0" y="7"/>
                  </a:lnTo>
                  <a:lnTo>
                    <a:pt x="1" y="10"/>
                  </a:lnTo>
                  <a:lnTo>
                    <a:pt x="0" y="16"/>
                  </a:lnTo>
                  <a:lnTo>
                    <a:pt x="0" y="15"/>
                  </a:lnTo>
                  <a:lnTo>
                    <a:pt x="8" y="16"/>
                  </a:lnTo>
                </a:path>
              </a:pathLst>
            </a:custGeom>
            <a:solidFill>
              <a:srgbClr val="00CCFF"/>
            </a:solidFill>
            <a:ln w="3175" cap="rnd" cmpd="sng">
              <a:solidFill>
                <a:schemeClr val="tx1"/>
              </a:solidFill>
              <a:round/>
              <a:headEnd/>
              <a:tailEnd/>
            </a:ln>
          </p:spPr>
          <p:txBody>
            <a:bodyPr/>
            <a:lstStyle/>
            <a:p>
              <a:endParaRPr lang="en-US"/>
            </a:p>
          </p:txBody>
        </p:sp>
        <p:sp>
          <p:nvSpPr>
            <p:cNvPr id="57561" name="Freeform 148"/>
            <p:cNvSpPr>
              <a:spLocks noChangeAspect="1"/>
            </p:cNvSpPr>
            <p:nvPr/>
          </p:nvSpPr>
          <p:spPr bwMode="auto">
            <a:xfrm>
              <a:off x="1472" y="3046"/>
              <a:ext cx="11" cy="39"/>
            </a:xfrm>
            <a:custGeom>
              <a:avLst/>
              <a:gdLst>
                <a:gd name="T0" fmla="*/ 3 w 14"/>
                <a:gd name="T1" fmla="*/ 47 h 36"/>
                <a:gd name="T2" fmla="*/ 3 w 14"/>
                <a:gd name="T3" fmla="*/ 44 h 36"/>
                <a:gd name="T4" fmla="*/ 3 w 14"/>
                <a:gd name="T5" fmla="*/ 41 h 36"/>
                <a:gd name="T6" fmla="*/ 2 w 14"/>
                <a:gd name="T7" fmla="*/ 30 h 36"/>
                <a:gd name="T8" fmla="*/ 2 w 14"/>
                <a:gd name="T9" fmla="*/ 15 h 36"/>
                <a:gd name="T10" fmla="*/ 2 w 14"/>
                <a:gd name="T11" fmla="*/ 2 h 36"/>
                <a:gd name="T12" fmla="*/ 1 w 14"/>
                <a:gd name="T13" fmla="*/ 0 h 36"/>
                <a:gd name="T14" fmla="*/ 0 w 14"/>
                <a:gd name="T15" fmla="*/ 15 h 36"/>
                <a:gd name="T16" fmla="*/ 2 w 14"/>
                <a:gd name="T17" fmla="*/ 31 h 36"/>
                <a:gd name="T18" fmla="*/ 2 w 14"/>
                <a:gd name="T19" fmla="*/ 44 h 36"/>
                <a:gd name="T20" fmla="*/ 2 w 14"/>
                <a:gd name="T21" fmla="*/ 56 h 36"/>
                <a:gd name="T22" fmla="*/ 2 w 14"/>
                <a:gd name="T23" fmla="*/ 55 h 36"/>
                <a:gd name="T24" fmla="*/ 3 w 14"/>
                <a:gd name="T25" fmla="*/ 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36"/>
                <a:gd name="T41" fmla="*/ 14 w 14"/>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36">
                  <a:moveTo>
                    <a:pt x="13" y="29"/>
                  </a:moveTo>
                  <a:lnTo>
                    <a:pt x="13" y="28"/>
                  </a:lnTo>
                  <a:lnTo>
                    <a:pt x="11" y="26"/>
                  </a:lnTo>
                  <a:lnTo>
                    <a:pt x="10" y="18"/>
                  </a:lnTo>
                  <a:lnTo>
                    <a:pt x="9" y="9"/>
                  </a:lnTo>
                  <a:lnTo>
                    <a:pt x="9" y="2"/>
                  </a:lnTo>
                  <a:lnTo>
                    <a:pt x="1" y="0"/>
                  </a:lnTo>
                  <a:lnTo>
                    <a:pt x="0" y="9"/>
                  </a:lnTo>
                  <a:lnTo>
                    <a:pt x="2" y="19"/>
                  </a:lnTo>
                  <a:lnTo>
                    <a:pt x="3" y="28"/>
                  </a:lnTo>
                  <a:lnTo>
                    <a:pt x="7" y="35"/>
                  </a:lnTo>
                  <a:lnTo>
                    <a:pt x="7" y="34"/>
                  </a:lnTo>
                  <a:lnTo>
                    <a:pt x="13" y="29"/>
                  </a:lnTo>
                </a:path>
              </a:pathLst>
            </a:custGeom>
            <a:solidFill>
              <a:srgbClr val="00CCFF"/>
            </a:solidFill>
            <a:ln w="3175" cap="rnd" cmpd="sng">
              <a:solidFill>
                <a:schemeClr val="tx1"/>
              </a:solidFill>
              <a:round/>
              <a:headEnd/>
              <a:tailEnd/>
            </a:ln>
          </p:spPr>
          <p:txBody>
            <a:bodyPr/>
            <a:lstStyle/>
            <a:p>
              <a:endParaRPr lang="en-US"/>
            </a:p>
          </p:txBody>
        </p:sp>
        <p:sp>
          <p:nvSpPr>
            <p:cNvPr id="57562" name="Freeform 149"/>
            <p:cNvSpPr>
              <a:spLocks noChangeAspect="1"/>
            </p:cNvSpPr>
            <p:nvPr/>
          </p:nvSpPr>
          <p:spPr bwMode="auto">
            <a:xfrm>
              <a:off x="1479" y="3075"/>
              <a:ext cx="16" cy="15"/>
            </a:xfrm>
            <a:custGeom>
              <a:avLst/>
              <a:gdLst>
                <a:gd name="T0" fmla="*/ 15 w 16"/>
                <a:gd name="T1" fmla="*/ 5 h 15"/>
                <a:gd name="T2" fmla="*/ 15 w 16"/>
                <a:gd name="T3" fmla="*/ 5 h 15"/>
                <a:gd name="T4" fmla="*/ 14 w 16"/>
                <a:gd name="T5" fmla="*/ 5 h 15"/>
                <a:gd name="T6" fmla="*/ 11 w 16"/>
                <a:gd name="T7" fmla="*/ 4 h 15"/>
                <a:gd name="T8" fmla="*/ 8 w 16"/>
                <a:gd name="T9" fmla="*/ 2 h 15"/>
                <a:gd name="T10" fmla="*/ 6 w 16"/>
                <a:gd name="T11" fmla="*/ 0 h 15"/>
                <a:gd name="T12" fmla="*/ 0 w 16"/>
                <a:gd name="T13" fmla="*/ 5 h 15"/>
                <a:gd name="T14" fmla="*/ 3 w 16"/>
                <a:gd name="T15" fmla="*/ 8 h 15"/>
                <a:gd name="T16" fmla="*/ 7 w 16"/>
                <a:gd name="T17" fmla="*/ 10 h 15"/>
                <a:gd name="T18" fmla="*/ 11 w 16"/>
                <a:gd name="T19" fmla="*/ 13 h 15"/>
                <a:gd name="T20" fmla="*/ 15 w 16"/>
                <a:gd name="T21" fmla="*/ 14 h 15"/>
                <a:gd name="T22" fmla="*/ 15 w 16"/>
                <a:gd name="T23" fmla="*/ 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5"/>
                <a:gd name="T38" fmla="*/ 16 w 16"/>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5">
                  <a:moveTo>
                    <a:pt x="15" y="5"/>
                  </a:moveTo>
                  <a:lnTo>
                    <a:pt x="15" y="5"/>
                  </a:lnTo>
                  <a:lnTo>
                    <a:pt x="14" y="5"/>
                  </a:lnTo>
                  <a:lnTo>
                    <a:pt x="11" y="4"/>
                  </a:lnTo>
                  <a:lnTo>
                    <a:pt x="8" y="2"/>
                  </a:lnTo>
                  <a:lnTo>
                    <a:pt x="6" y="0"/>
                  </a:lnTo>
                  <a:lnTo>
                    <a:pt x="0" y="5"/>
                  </a:lnTo>
                  <a:lnTo>
                    <a:pt x="3" y="8"/>
                  </a:lnTo>
                  <a:lnTo>
                    <a:pt x="7" y="10"/>
                  </a:lnTo>
                  <a:lnTo>
                    <a:pt x="11" y="13"/>
                  </a:lnTo>
                  <a:lnTo>
                    <a:pt x="15" y="14"/>
                  </a:lnTo>
                  <a:lnTo>
                    <a:pt x="15" y="5"/>
                  </a:lnTo>
                </a:path>
              </a:pathLst>
            </a:custGeom>
            <a:solidFill>
              <a:srgbClr val="00CCFF"/>
            </a:solidFill>
            <a:ln w="3175" cap="rnd" cmpd="sng">
              <a:solidFill>
                <a:schemeClr val="tx1"/>
              </a:solidFill>
              <a:round/>
              <a:headEnd/>
              <a:tailEnd/>
            </a:ln>
          </p:spPr>
          <p:txBody>
            <a:bodyPr/>
            <a:lstStyle/>
            <a:p>
              <a:endParaRPr lang="en-US"/>
            </a:p>
          </p:txBody>
        </p:sp>
        <p:sp>
          <p:nvSpPr>
            <p:cNvPr id="57563" name="Freeform 150"/>
            <p:cNvSpPr>
              <a:spLocks noChangeAspect="1"/>
            </p:cNvSpPr>
            <p:nvPr/>
          </p:nvSpPr>
          <p:spPr bwMode="auto">
            <a:xfrm>
              <a:off x="1493" y="3079"/>
              <a:ext cx="20" cy="5"/>
            </a:xfrm>
            <a:custGeom>
              <a:avLst/>
              <a:gdLst>
                <a:gd name="T0" fmla="*/ 8 w 24"/>
                <a:gd name="T1" fmla="*/ 0 h 11"/>
                <a:gd name="T2" fmla="*/ 8 w 24"/>
                <a:gd name="T3" fmla="*/ 0 h 11"/>
                <a:gd name="T4" fmla="*/ 6 w 24"/>
                <a:gd name="T5" fmla="*/ 0 h 11"/>
                <a:gd name="T6" fmla="*/ 3 w 24"/>
                <a:gd name="T7" fmla="*/ 0 h 11"/>
                <a:gd name="T8" fmla="*/ 3 w 24"/>
                <a:gd name="T9" fmla="*/ 0 h 11"/>
                <a:gd name="T10" fmla="*/ 0 w 24"/>
                <a:gd name="T11" fmla="*/ 0 h 11"/>
                <a:gd name="T12" fmla="*/ 0 w 24"/>
                <a:gd name="T13" fmla="*/ 0 h 11"/>
                <a:gd name="T14" fmla="*/ 3 w 24"/>
                <a:gd name="T15" fmla="*/ 0 h 11"/>
                <a:gd name="T16" fmla="*/ 3 w 24"/>
                <a:gd name="T17" fmla="*/ 0 h 11"/>
                <a:gd name="T18" fmla="*/ 5 w 24"/>
                <a:gd name="T19" fmla="*/ 0 h 11"/>
                <a:gd name="T20" fmla="*/ 5 w 24"/>
                <a:gd name="T21" fmla="*/ 0 h 11"/>
                <a:gd name="T22" fmla="*/ 5 w 24"/>
                <a:gd name="T23" fmla="*/ 0 h 11"/>
                <a:gd name="T24" fmla="*/ 8 w 24"/>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1"/>
                <a:gd name="T41" fmla="*/ 24 w 2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1">
                  <a:moveTo>
                    <a:pt x="23" y="6"/>
                  </a:moveTo>
                  <a:lnTo>
                    <a:pt x="23" y="6"/>
                  </a:lnTo>
                  <a:lnTo>
                    <a:pt x="17" y="1"/>
                  </a:lnTo>
                  <a:lnTo>
                    <a:pt x="10" y="0"/>
                  </a:lnTo>
                  <a:lnTo>
                    <a:pt x="4" y="0"/>
                  </a:lnTo>
                  <a:lnTo>
                    <a:pt x="0" y="0"/>
                  </a:lnTo>
                  <a:lnTo>
                    <a:pt x="0" y="10"/>
                  </a:lnTo>
                  <a:lnTo>
                    <a:pt x="4" y="8"/>
                  </a:lnTo>
                  <a:lnTo>
                    <a:pt x="10" y="9"/>
                  </a:lnTo>
                  <a:lnTo>
                    <a:pt x="15" y="9"/>
                  </a:lnTo>
                  <a:lnTo>
                    <a:pt x="15" y="10"/>
                  </a:lnTo>
                  <a:lnTo>
                    <a:pt x="23" y="6"/>
                  </a:lnTo>
                </a:path>
              </a:pathLst>
            </a:custGeom>
            <a:solidFill>
              <a:srgbClr val="00CCFF"/>
            </a:solidFill>
            <a:ln w="3175" cap="rnd" cmpd="sng">
              <a:solidFill>
                <a:schemeClr val="tx1"/>
              </a:solidFill>
              <a:round/>
              <a:headEnd/>
              <a:tailEnd/>
            </a:ln>
          </p:spPr>
          <p:txBody>
            <a:bodyPr/>
            <a:lstStyle/>
            <a:p>
              <a:endParaRPr lang="en-US"/>
            </a:p>
          </p:txBody>
        </p:sp>
        <p:sp>
          <p:nvSpPr>
            <p:cNvPr id="57564" name="Freeform 151"/>
            <p:cNvSpPr>
              <a:spLocks noChangeAspect="1"/>
            </p:cNvSpPr>
            <p:nvPr/>
          </p:nvSpPr>
          <p:spPr bwMode="auto">
            <a:xfrm>
              <a:off x="1509" y="3083"/>
              <a:ext cx="18" cy="13"/>
            </a:xfrm>
            <a:custGeom>
              <a:avLst/>
              <a:gdLst>
                <a:gd name="T0" fmla="*/ 10 w 18"/>
                <a:gd name="T1" fmla="*/ 0 h 13"/>
                <a:gd name="T2" fmla="*/ 10 w 18"/>
                <a:gd name="T3" fmla="*/ 1 h 13"/>
                <a:gd name="T4" fmla="*/ 8 w 18"/>
                <a:gd name="T5" fmla="*/ 3 h 13"/>
                <a:gd name="T6" fmla="*/ 8 w 18"/>
                <a:gd name="T7" fmla="*/ 3 h 13"/>
                <a:gd name="T8" fmla="*/ 9 w 18"/>
                <a:gd name="T9" fmla="*/ 3 h 13"/>
                <a:gd name="T10" fmla="*/ 8 w 18"/>
                <a:gd name="T11" fmla="*/ 2 h 13"/>
                <a:gd name="T12" fmla="*/ 0 w 18"/>
                <a:gd name="T13" fmla="*/ 7 h 13"/>
                <a:gd name="T14" fmla="*/ 4 w 18"/>
                <a:gd name="T15" fmla="*/ 11 h 13"/>
                <a:gd name="T16" fmla="*/ 8 w 18"/>
                <a:gd name="T17" fmla="*/ 12 h 13"/>
                <a:gd name="T18" fmla="*/ 14 w 18"/>
                <a:gd name="T19" fmla="*/ 10 h 13"/>
                <a:gd name="T20" fmla="*/ 17 w 18"/>
                <a:gd name="T21" fmla="*/ 5 h 13"/>
                <a:gd name="T22" fmla="*/ 17 w 18"/>
                <a:gd name="T23" fmla="*/ 5 h 13"/>
                <a:gd name="T24" fmla="*/ 1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10" y="0"/>
                  </a:moveTo>
                  <a:lnTo>
                    <a:pt x="10" y="1"/>
                  </a:lnTo>
                  <a:lnTo>
                    <a:pt x="8" y="3"/>
                  </a:lnTo>
                  <a:lnTo>
                    <a:pt x="9" y="3"/>
                  </a:lnTo>
                  <a:lnTo>
                    <a:pt x="8" y="2"/>
                  </a:lnTo>
                  <a:lnTo>
                    <a:pt x="0" y="7"/>
                  </a:lnTo>
                  <a:lnTo>
                    <a:pt x="4" y="11"/>
                  </a:lnTo>
                  <a:lnTo>
                    <a:pt x="8" y="12"/>
                  </a:lnTo>
                  <a:lnTo>
                    <a:pt x="14" y="10"/>
                  </a:lnTo>
                  <a:lnTo>
                    <a:pt x="17" y="5"/>
                  </a:lnTo>
                  <a:lnTo>
                    <a:pt x="10" y="0"/>
                  </a:lnTo>
                </a:path>
              </a:pathLst>
            </a:custGeom>
            <a:solidFill>
              <a:srgbClr val="00CCFF"/>
            </a:solidFill>
            <a:ln w="3175" cap="rnd" cmpd="sng">
              <a:solidFill>
                <a:schemeClr val="tx1"/>
              </a:solidFill>
              <a:round/>
              <a:headEnd/>
              <a:tailEnd/>
            </a:ln>
          </p:spPr>
          <p:txBody>
            <a:bodyPr/>
            <a:lstStyle/>
            <a:p>
              <a:endParaRPr lang="en-US"/>
            </a:p>
          </p:txBody>
        </p:sp>
        <p:sp>
          <p:nvSpPr>
            <p:cNvPr id="57565" name="Freeform 152"/>
            <p:cNvSpPr>
              <a:spLocks noChangeAspect="1"/>
            </p:cNvSpPr>
            <p:nvPr/>
          </p:nvSpPr>
          <p:spPr bwMode="auto">
            <a:xfrm>
              <a:off x="1519" y="3063"/>
              <a:ext cx="20" cy="27"/>
            </a:xfrm>
            <a:custGeom>
              <a:avLst/>
              <a:gdLst>
                <a:gd name="T0" fmla="*/ 19 w 20"/>
                <a:gd name="T1" fmla="*/ 1 h 27"/>
                <a:gd name="T2" fmla="*/ 19 w 20"/>
                <a:gd name="T3" fmla="*/ 0 h 27"/>
                <a:gd name="T4" fmla="*/ 12 w 20"/>
                <a:gd name="T5" fmla="*/ 3 h 27"/>
                <a:gd name="T6" fmla="*/ 7 w 20"/>
                <a:gd name="T7" fmla="*/ 9 h 27"/>
                <a:gd name="T8" fmla="*/ 3 w 20"/>
                <a:gd name="T9" fmla="*/ 16 h 27"/>
                <a:gd name="T10" fmla="*/ 0 w 20"/>
                <a:gd name="T11" fmla="*/ 21 h 27"/>
                <a:gd name="T12" fmla="*/ 7 w 20"/>
                <a:gd name="T13" fmla="*/ 26 h 27"/>
                <a:gd name="T14" fmla="*/ 11 w 20"/>
                <a:gd name="T15" fmla="*/ 20 h 27"/>
                <a:gd name="T16" fmla="*/ 14 w 20"/>
                <a:gd name="T17" fmla="*/ 14 h 27"/>
                <a:gd name="T18" fmla="*/ 17 w 20"/>
                <a:gd name="T19" fmla="*/ 10 h 27"/>
                <a:gd name="T20" fmla="*/ 19 w 20"/>
                <a:gd name="T21" fmla="*/ 9 h 27"/>
                <a:gd name="T22" fmla="*/ 19 w 20"/>
                <a:gd name="T23" fmla="*/ 9 h 27"/>
                <a:gd name="T24" fmla="*/ 19 w 20"/>
                <a:gd name="T25" fmla="*/ 1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7"/>
                <a:gd name="T41" fmla="*/ 20 w 2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7">
                  <a:moveTo>
                    <a:pt x="19" y="1"/>
                  </a:moveTo>
                  <a:lnTo>
                    <a:pt x="19" y="0"/>
                  </a:lnTo>
                  <a:lnTo>
                    <a:pt x="12" y="3"/>
                  </a:lnTo>
                  <a:lnTo>
                    <a:pt x="7" y="9"/>
                  </a:lnTo>
                  <a:lnTo>
                    <a:pt x="3" y="16"/>
                  </a:lnTo>
                  <a:lnTo>
                    <a:pt x="0" y="21"/>
                  </a:lnTo>
                  <a:lnTo>
                    <a:pt x="7" y="26"/>
                  </a:lnTo>
                  <a:lnTo>
                    <a:pt x="11" y="20"/>
                  </a:lnTo>
                  <a:lnTo>
                    <a:pt x="14" y="14"/>
                  </a:lnTo>
                  <a:lnTo>
                    <a:pt x="17" y="10"/>
                  </a:lnTo>
                  <a:lnTo>
                    <a:pt x="19" y="9"/>
                  </a:lnTo>
                  <a:lnTo>
                    <a:pt x="19" y="1"/>
                  </a:lnTo>
                </a:path>
              </a:pathLst>
            </a:custGeom>
            <a:solidFill>
              <a:srgbClr val="00CCFF"/>
            </a:solidFill>
            <a:ln w="3175" cap="rnd" cmpd="sng">
              <a:solidFill>
                <a:schemeClr val="tx1"/>
              </a:solidFill>
              <a:round/>
              <a:headEnd/>
              <a:tailEnd/>
            </a:ln>
          </p:spPr>
          <p:txBody>
            <a:bodyPr/>
            <a:lstStyle/>
            <a:p>
              <a:endParaRPr lang="en-US"/>
            </a:p>
          </p:txBody>
        </p:sp>
        <p:sp>
          <p:nvSpPr>
            <p:cNvPr id="57566" name="Freeform 153"/>
            <p:cNvSpPr>
              <a:spLocks noChangeAspect="1"/>
            </p:cNvSpPr>
            <p:nvPr/>
          </p:nvSpPr>
          <p:spPr bwMode="auto">
            <a:xfrm>
              <a:off x="1538" y="3060"/>
              <a:ext cx="19" cy="13"/>
            </a:xfrm>
            <a:custGeom>
              <a:avLst/>
              <a:gdLst>
                <a:gd name="T0" fmla="*/ 16 w 19"/>
                <a:gd name="T1" fmla="*/ 0 h 13"/>
                <a:gd name="T2" fmla="*/ 16 w 19"/>
                <a:gd name="T3" fmla="*/ 0 h 13"/>
                <a:gd name="T4" fmla="*/ 9 w 19"/>
                <a:gd name="T5" fmla="*/ 2 h 13"/>
                <a:gd name="T6" fmla="*/ 5 w 19"/>
                <a:gd name="T7" fmla="*/ 2 h 13"/>
                <a:gd name="T8" fmla="*/ 3 w 19"/>
                <a:gd name="T9" fmla="*/ 3 h 13"/>
                <a:gd name="T10" fmla="*/ 0 w 19"/>
                <a:gd name="T11" fmla="*/ 4 h 13"/>
                <a:gd name="T12" fmla="*/ 0 w 19"/>
                <a:gd name="T13" fmla="*/ 12 h 13"/>
                <a:gd name="T14" fmla="*/ 4 w 19"/>
                <a:gd name="T15" fmla="*/ 11 h 13"/>
                <a:gd name="T16" fmla="*/ 7 w 19"/>
                <a:gd name="T17" fmla="*/ 10 h 13"/>
                <a:gd name="T18" fmla="*/ 10 w 19"/>
                <a:gd name="T19" fmla="*/ 10 h 13"/>
                <a:gd name="T20" fmla="*/ 18 w 19"/>
                <a:gd name="T21" fmla="*/ 8 h 13"/>
                <a:gd name="T22" fmla="*/ 16 w 19"/>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3"/>
                <a:gd name="T38" fmla="*/ 19 w 19"/>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3">
                  <a:moveTo>
                    <a:pt x="16" y="0"/>
                  </a:moveTo>
                  <a:lnTo>
                    <a:pt x="16" y="0"/>
                  </a:lnTo>
                  <a:lnTo>
                    <a:pt x="9" y="2"/>
                  </a:lnTo>
                  <a:lnTo>
                    <a:pt x="5" y="2"/>
                  </a:lnTo>
                  <a:lnTo>
                    <a:pt x="3" y="3"/>
                  </a:lnTo>
                  <a:lnTo>
                    <a:pt x="0" y="4"/>
                  </a:lnTo>
                  <a:lnTo>
                    <a:pt x="0" y="12"/>
                  </a:lnTo>
                  <a:lnTo>
                    <a:pt x="4" y="11"/>
                  </a:lnTo>
                  <a:lnTo>
                    <a:pt x="7" y="10"/>
                  </a:lnTo>
                  <a:lnTo>
                    <a:pt x="10" y="10"/>
                  </a:lnTo>
                  <a:lnTo>
                    <a:pt x="18" y="8"/>
                  </a:lnTo>
                  <a:lnTo>
                    <a:pt x="16" y="0"/>
                  </a:lnTo>
                </a:path>
              </a:pathLst>
            </a:custGeom>
            <a:solidFill>
              <a:srgbClr val="00CCFF"/>
            </a:solidFill>
            <a:ln w="3175" cap="rnd" cmpd="sng">
              <a:solidFill>
                <a:schemeClr val="tx1"/>
              </a:solidFill>
              <a:round/>
              <a:headEnd/>
              <a:tailEnd/>
            </a:ln>
          </p:spPr>
          <p:txBody>
            <a:bodyPr/>
            <a:lstStyle/>
            <a:p>
              <a:endParaRPr lang="en-US"/>
            </a:p>
          </p:txBody>
        </p:sp>
        <p:sp>
          <p:nvSpPr>
            <p:cNvPr id="57567" name="Freeform 154"/>
            <p:cNvSpPr>
              <a:spLocks noChangeAspect="1"/>
            </p:cNvSpPr>
            <p:nvPr/>
          </p:nvSpPr>
          <p:spPr bwMode="auto">
            <a:xfrm>
              <a:off x="1555" y="3044"/>
              <a:ext cx="33" cy="25"/>
            </a:xfrm>
            <a:custGeom>
              <a:avLst/>
              <a:gdLst>
                <a:gd name="T0" fmla="*/ 24 w 33"/>
                <a:gd name="T1" fmla="*/ 1 h 25"/>
                <a:gd name="T2" fmla="*/ 24 w 33"/>
                <a:gd name="T3" fmla="*/ 0 h 25"/>
                <a:gd name="T4" fmla="*/ 23 w 33"/>
                <a:gd name="T5" fmla="*/ 1 h 25"/>
                <a:gd name="T6" fmla="*/ 22 w 33"/>
                <a:gd name="T7" fmla="*/ 3 h 25"/>
                <a:gd name="T8" fmla="*/ 19 w 33"/>
                <a:gd name="T9" fmla="*/ 5 h 25"/>
                <a:gd name="T10" fmla="*/ 16 w 33"/>
                <a:gd name="T11" fmla="*/ 8 h 25"/>
                <a:gd name="T12" fmla="*/ 13 w 33"/>
                <a:gd name="T13" fmla="*/ 10 h 25"/>
                <a:gd name="T14" fmla="*/ 9 w 33"/>
                <a:gd name="T15" fmla="*/ 12 h 25"/>
                <a:gd name="T16" fmla="*/ 5 w 33"/>
                <a:gd name="T17" fmla="*/ 14 h 25"/>
                <a:gd name="T18" fmla="*/ 0 w 33"/>
                <a:gd name="T19" fmla="*/ 16 h 25"/>
                <a:gd name="T20" fmla="*/ 1 w 33"/>
                <a:gd name="T21" fmla="*/ 24 h 25"/>
                <a:gd name="T22" fmla="*/ 7 w 33"/>
                <a:gd name="T23" fmla="*/ 22 h 25"/>
                <a:gd name="T24" fmla="*/ 12 w 33"/>
                <a:gd name="T25" fmla="*/ 20 h 25"/>
                <a:gd name="T26" fmla="*/ 17 w 33"/>
                <a:gd name="T27" fmla="*/ 18 h 25"/>
                <a:gd name="T28" fmla="*/ 21 w 33"/>
                <a:gd name="T29" fmla="*/ 14 h 25"/>
                <a:gd name="T30" fmla="*/ 25 w 33"/>
                <a:gd name="T31" fmla="*/ 12 h 25"/>
                <a:gd name="T32" fmla="*/ 27 w 33"/>
                <a:gd name="T33" fmla="*/ 8 h 25"/>
                <a:gd name="T34" fmla="*/ 30 w 33"/>
                <a:gd name="T35" fmla="*/ 6 h 25"/>
                <a:gd name="T36" fmla="*/ 32 w 33"/>
                <a:gd name="T37" fmla="*/ 4 h 25"/>
                <a:gd name="T38" fmla="*/ 32 w 33"/>
                <a:gd name="T39" fmla="*/ 3 h 25"/>
                <a:gd name="T40" fmla="*/ 24 w 33"/>
                <a:gd name="T41" fmla="*/ 1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5"/>
                <a:gd name="T65" fmla="*/ 33 w 33"/>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5">
                  <a:moveTo>
                    <a:pt x="24" y="1"/>
                  </a:moveTo>
                  <a:lnTo>
                    <a:pt x="24" y="0"/>
                  </a:lnTo>
                  <a:lnTo>
                    <a:pt x="23" y="1"/>
                  </a:lnTo>
                  <a:lnTo>
                    <a:pt x="22" y="3"/>
                  </a:lnTo>
                  <a:lnTo>
                    <a:pt x="19" y="5"/>
                  </a:lnTo>
                  <a:lnTo>
                    <a:pt x="16" y="8"/>
                  </a:lnTo>
                  <a:lnTo>
                    <a:pt x="13" y="10"/>
                  </a:lnTo>
                  <a:lnTo>
                    <a:pt x="9" y="12"/>
                  </a:lnTo>
                  <a:lnTo>
                    <a:pt x="5" y="14"/>
                  </a:lnTo>
                  <a:lnTo>
                    <a:pt x="0" y="16"/>
                  </a:lnTo>
                  <a:lnTo>
                    <a:pt x="1" y="24"/>
                  </a:lnTo>
                  <a:lnTo>
                    <a:pt x="7" y="22"/>
                  </a:lnTo>
                  <a:lnTo>
                    <a:pt x="12" y="20"/>
                  </a:lnTo>
                  <a:lnTo>
                    <a:pt x="17" y="18"/>
                  </a:lnTo>
                  <a:lnTo>
                    <a:pt x="21" y="14"/>
                  </a:lnTo>
                  <a:lnTo>
                    <a:pt x="25" y="12"/>
                  </a:lnTo>
                  <a:lnTo>
                    <a:pt x="27" y="8"/>
                  </a:lnTo>
                  <a:lnTo>
                    <a:pt x="30" y="6"/>
                  </a:lnTo>
                  <a:lnTo>
                    <a:pt x="32" y="4"/>
                  </a:lnTo>
                  <a:lnTo>
                    <a:pt x="32" y="3"/>
                  </a:lnTo>
                  <a:lnTo>
                    <a:pt x="24" y="1"/>
                  </a:lnTo>
                </a:path>
              </a:pathLst>
            </a:custGeom>
            <a:solidFill>
              <a:srgbClr val="00CCFF"/>
            </a:solidFill>
            <a:ln w="3175" cap="rnd" cmpd="sng">
              <a:solidFill>
                <a:schemeClr val="tx1"/>
              </a:solidFill>
              <a:round/>
              <a:headEnd/>
              <a:tailEnd/>
            </a:ln>
          </p:spPr>
          <p:txBody>
            <a:bodyPr/>
            <a:lstStyle/>
            <a:p>
              <a:endParaRPr lang="en-US"/>
            </a:p>
          </p:txBody>
        </p:sp>
        <p:sp>
          <p:nvSpPr>
            <p:cNvPr id="57568" name="Freeform 155"/>
            <p:cNvSpPr>
              <a:spLocks noChangeAspect="1"/>
            </p:cNvSpPr>
            <p:nvPr/>
          </p:nvSpPr>
          <p:spPr bwMode="auto">
            <a:xfrm>
              <a:off x="1579" y="3033"/>
              <a:ext cx="19" cy="15"/>
            </a:xfrm>
            <a:custGeom>
              <a:avLst/>
              <a:gdLst>
                <a:gd name="T0" fmla="*/ 10 w 19"/>
                <a:gd name="T1" fmla="*/ 0 h 15"/>
                <a:gd name="T2" fmla="*/ 10 w 19"/>
                <a:gd name="T3" fmla="*/ 0 h 15"/>
                <a:gd name="T4" fmla="*/ 9 w 19"/>
                <a:gd name="T5" fmla="*/ 1 h 15"/>
                <a:gd name="T6" fmla="*/ 7 w 19"/>
                <a:gd name="T7" fmla="*/ 3 h 15"/>
                <a:gd name="T8" fmla="*/ 4 w 19"/>
                <a:gd name="T9" fmla="*/ 6 h 15"/>
                <a:gd name="T10" fmla="*/ 0 w 19"/>
                <a:gd name="T11" fmla="*/ 11 h 15"/>
                <a:gd name="T12" fmla="*/ 8 w 19"/>
                <a:gd name="T13" fmla="*/ 14 h 15"/>
                <a:gd name="T14" fmla="*/ 9 w 19"/>
                <a:gd name="T15" fmla="*/ 12 h 15"/>
                <a:gd name="T16" fmla="*/ 12 w 19"/>
                <a:gd name="T17" fmla="*/ 10 h 15"/>
                <a:gd name="T18" fmla="*/ 16 w 19"/>
                <a:gd name="T19" fmla="*/ 6 h 15"/>
                <a:gd name="T20" fmla="*/ 18 w 19"/>
                <a:gd name="T21" fmla="*/ 2 h 15"/>
                <a:gd name="T22" fmla="*/ 18 w 19"/>
                <a:gd name="T23" fmla="*/ 2 h 15"/>
                <a:gd name="T24" fmla="*/ 10 w 19"/>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5"/>
                <a:gd name="T41" fmla="*/ 19 w 19"/>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5">
                  <a:moveTo>
                    <a:pt x="10" y="0"/>
                  </a:moveTo>
                  <a:lnTo>
                    <a:pt x="10" y="0"/>
                  </a:lnTo>
                  <a:lnTo>
                    <a:pt x="9" y="1"/>
                  </a:lnTo>
                  <a:lnTo>
                    <a:pt x="7" y="3"/>
                  </a:lnTo>
                  <a:lnTo>
                    <a:pt x="4" y="6"/>
                  </a:lnTo>
                  <a:lnTo>
                    <a:pt x="0" y="11"/>
                  </a:lnTo>
                  <a:lnTo>
                    <a:pt x="8" y="14"/>
                  </a:lnTo>
                  <a:lnTo>
                    <a:pt x="9" y="12"/>
                  </a:lnTo>
                  <a:lnTo>
                    <a:pt x="12" y="10"/>
                  </a:lnTo>
                  <a:lnTo>
                    <a:pt x="16" y="6"/>
                  </a:lnTo>
                  <a:lnTo>
                    <a:pt x="18" y="2"/>
                  </a:lnTo>
                  <a:lnTo>
                    <a:pt x="10" y="0"/>
                  </a:lnTo>
                </a:path>
              </a:pathLst>
            </a:custGeom>
            <a:solidFill>
              <a:srgbClr val="00CCFF"/>
            </a:solidFill>
            <a:ln w="3175" cap="rnd" cmpd="sng">
              <a:solidFill>
                <a:schemeClr val="tx1"/>
              </a:solidFill>
              <a:round/>
              <a:headEnd/>
              <a:tailEnd/>
            </a:ln>
          </p:spPr>
          <p:txBody>
            <a:bodyPr/>
            <a:lstStyle/>
            <a:p>
              <a:endParaRPr lang="en-US"/>
            </a:p>
          </p:txBody>
        </p:sp>
        <p:sp>
          <p:nvSpPr>
            <p:cNvPr id="57569" name="Freeform 156"/>
            <p:cNvSpPr>
              <a:spLocks noChangeAspect="1"/>
            </p:cNvSpPr>
            <p:nvPr/>
          </p:nvSpPr>
          <p:spPr bwMode="auto">
            <a:xfrm>
              <a:off x="1589" y="3021"/>
              <a:ext cx="10" cy="19"/>
            </a:xfrm>
            <a:custGeom>
              <a:avLst/>
              <a:gdLst>
                <a:gd name="T0" fmla="*/ 1 w 10"/>
                <a:gd name="T1" fmla="*/ 24 h 16"/>
                <a:gd name="T2" fmla="*/ 1 w 10"/>
                <a:gd name="T3" fmla="*/ 24 h 16"/>
                <a:gd name="T4" fmla="*/ 1 w 10"/>
                <a:gd name="T5" fmla="*/ 20 h 16"/>
                <a:gd name="T6" fmla="*/ 1 w 10"/>
                <a:gd name="T7" fmla="*/ 24 h 16"/>
                <a:gd name="T8" fmla="*/ 1 w 10"/>
                <a:gd name="T9" fmla="*/ 30 h 16"/>
                <a:gd name="T10" fmla="*/ 0 w 10"/>
                <a:gd name="T11" fmla="*/ 33 h 16"/>
                <a:gd name="T12" fmla="*/ 8 w 10"/>
                <a:gd name="T13" fmla="*/ 43 h 16"/>
                <a:gd name="T14" fmla="*/ 9 w 10"/>
                <a:gd name="T15" fmla="*/ 30 h 16"/>
                <a:gd name="T16" fmla="*/ 9 w 10"/>
                <a:gd name="T17" fmla="*/ 24 h 16"/>
                <a:gd name="T18" fmla="*/ 7 w 10"/>
                <a:gd name="T19" fmla="*/ 10 h 16"/>
                <a:gd name="T20" fmla="*/ 3 w 10"/>
                <a:gd name="T21" fmla="*/ 0 h 16"/>
                <a:gd name="T22" fmla="*/ 3 w 10"/>
                <a:gd name="T23" fmla="*/ 0 h 16"/>
                <a:gd name="T24" fmla="*/ 1 w 10"/>
                <a:gd name="T25" fmla="*/ 2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6"/>
                <a:gd name="T41" fmla="*/ 10 w 1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6">
                  <a:moveTo>
                    <a:pt x="1" y="8"/>
                  </a:moveTo>
                  <a:lnTo>
                    <a:pt x="1" y="8"/>
                  </a:lnTo>
                  <a:lnTo>
                    <a:pt x="1" y="7"/>
                  </a:lnTo>
                  <a:lnTo>
                    <a:pt x="1" y="8"/>
                  </a:lnTo>
                  <a:lnTo>
                    <a:pt x="1" y="11"/>
                  </a:lnTo>
                  <a:lnTo>
                    <a:pt x="0" y="12"/>
                  </a:lnTo>
                  <a:lnTo>
                    <a:pt x="8" y="15"/>
                  </a:lnTo>
                  <a:lnTo>
                    <a:pt x="9" y="11"/>
                  </a:lnTo>
                  <a:lnTo>
                    <a:pt x="9" y="8"/>
                  </a:lnTo>
                  <a:lnTo>
                    <a:pt x="7" y="3"/>
                  </a:lnTo>
                  <a:lnTo>
                    <a:pt x="3" y="0"/>
                  </a:lnTo>
                  <a:lnTo>
                    <a:pt x="1" y="8"/>
                  </a:lnTo>
                </a:path>
              </a:pathLst>
            </a:custGeom>
            <a:solidFill>
              <a:srgbClr val="00CCFF"/>
            </a:solidFill>
            <a:ln w="3175" cap="rnd" cmpd="sng">
              <a:solidFill>
                <a:schemeClr val="tx1"/>
              </a:solidFill>
              <a:round/>
              <a:headEnd/>
              <a:tailEnd/>
            </a:ln>
          </p:spPr>
          <p:txBody>
            <a:bodyPr/>
            <a:lstStyle/>
            <a:p>
              <a:endParaRPr lang="en-US"/>
            </a:p>
          </p:txBody>
        </p:sp>
        <p:sp>
          <p:nvSpPr>
            <p:cNvPr id="57570" name="Freeform 157"/>
            <p:cNvSpPr>
              <a:spLocks noChangeAspect="1"/>
            </p:cNvSpPr>
            <p:nvPr/>
          </p:nvSpPr>
          <p:spPr bwMode="auto">
            <a:xfrm>
              <a:off x="1575" y="3019"/>
              <a:ext cx="19" cy="18"/>
            </a:xfrm>
            <a:custGeom>
              <a:avLst/>
              <a:gdLst>
                <a:gd name="T0" fmla="*/ 0 w 19"/>
                <a:gd name="T1" fmla="*/ 34 h 11"/>
                <a:gd name="T2" fmla="*/ 0 w 19"/>
                <a:gd name="T3" fmla="*/ 21 h 11"/>
                <a:gd name="T4" fmla="*/ 3 w 19"/>
                <a:gd name="T5" fmla="*/ 151 h 11"/>
                <a:gd name="T6" fmla="*/ 10 w 19"/>
                <a:gd name="T7" fmla="*/ 180 h 11"/>
                <a:gd name="T8" fmla="*/ 13 w 19"/>
                <a:gd name="T9" fmla="*/ 180 h 11"/>
                <a:gd name="T10" fmla="*/ 15 w 19"/>
                <a:gd name="T11" fmla="*/ 188 h 11"/>
                <a:gd name="T12" fmla="*/ 18 w 19"/>
                <a:gd name="T13" fmla="*/ 34 h 11"/>
                <a:gd name="T14" fmla="*/ 13 w 19"/>
                <a:gd name="T15" fmla="*/ 21 h 11"/>
                <a:gd name="T16" fmla="*/ 10 w 19"/>
                <a:gd name="T17" fmla="*/ 21 h 11"/>
                <a:gd name="T18" fmla="*/ 9 w 19"/>
                <a:gd name="T19" fmla="*/ 21 h 11"/>
                <a:gd name="T20" fmla="*/ 8 w 19"/>
                <a:gd name="T21" fmla="*/ 21 h 11"/>
                <a:gd name="T22" fmla="*/ 8 w 19"/>
                <a:gd name="T23" fmla="*/ 0 h 11"/>
                <a:gd name="T24" fmla="*/ 0 w 19"/>
                <a:gd name="T25" fmla="*/ 34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1"/>
                <a:gd name="T41" fmla="*/ 19 w 1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1">
                  <a:moveTo>
                    <a:pt x="0" y="2"/>
                  </a:moveTo>
                  <a:lnTo>
                    <a:pt x="0" y="1"/>
                  </a:lnTo>
                  <a:lnTo>
                    <a:pt x="3" y="8"/>
                  </a:lnTo>
                  <a:lnTo>
                    <a:pt x="10" y="9"/>
                  </a:lnTo>
                  <a:lnTo>
                    <a:pt x="13" y="9"/>
                  </a:lnTo>
                  <a:lnTo>
                    <a:pt x="15" y="10"/>
                  </a:lnTo>
                  <a:lnTo>
                    <a:pt x="18" y="2"/>
                  </a:lnTo>
                  <a:lnTo>
                    <a:pt x="13" y="1"/>
                  </a:lnTo>
                  <a:lnTo>
                    <a:pt x="10" y="1"/>
                  </a:lnTo>
                  <a:lnTo>
                    <a:pt x="9" y="1"/>
                  </a:lnTo>
                  <a:lnTo>
                    <a:pt x="8" y="1"/>
                  </a:lnTo>
                  <a:lnTo>
                    <a:pt x="8" y="0"/>
                  </a:lnTo>
                  <a:lnTo>
                    <a:pt x="0" y="2"/>
                  </a:lnTo>
                </a:path>
              </a:pathLst>
            </a:custGeom>
            <a:solidFill>
              <a:srgbClr val="00CCFF"/>
            </a:solidFill>
            <a:ln w="3175" cap="rnd" cmpd="sng">
              <a:solidFill>
                <a:schemeClr val="tx1"/>
              </a:solidFill>
              <a:round/>
              <a:headEnd/>
              <a:tailEnd/>
            </a:ln>
          </p:spPr>
          <p:txBody>
            <a:bodyPr/>
            <a:lstStyle/>
            <a:p>
              <a:endParaRPr lang="en-US"/>
            </a:p>
          </p:txBody>
        </p:sp>
        <p:sp>
          <p:nvSpPr>
            <p:cNvPr id="57571" name="Freeform 158"/>
            <p:cNvSpPr>
              <a:spLocks noChangeAspect="1"/>
            </p:cNvSpPr>
            <p:nvPr/>
          </p:nvSpPr>
          <p:spPr bwMode="auto">
            <a:xfrm>
              <a:off x="1572" y="2999"/>
              <a:ext cx="11" cy="23"/>
            </a:xfrm>
            <a:custGeom>
              <a:avLst/>
              <a:gdLst>
                <a:gd name="T0" fmla="*/ 0 w 12"/>
                <a:gd name="T1" fmla="*/ 2 h 23"/>
                <a:gd name="T2" fmla="*/ 0 w 12"/>
                <a:gd name="T3" fmla="*/ 2 h 23"/>
                <a:gd name="T4" fmla="*/ 0 w 12"/>
                <a:gd name="T5" fmla="*/ 6 h 23"/>
                <a:gd name="T6" fmla="*/ 2 w 12"/>
                <a:gd name="T7" fmla="*/ 11 h 23"/>
                <a:gd name="T8" fmla="*/ 2 w 12"/>
                <a:gd name="T9" fmla="*/ 16 h 23"/>
                <a:gd name="T10" fmla="*/ 3 w 12"/>
                <a:gd name="T11" fmla="*/ 22 h 23"/>
                <a:gd name="T12" fmla="*/ 6 w 12"/>
                <a:gd name="T13" fmla="*/ 20 h 23"/>
                <a:gd name="T14" fmla="*/ 6 w 12"/>
                <a:gd name="T15" fmla="*/ 16 h 23"/>
                <a:gd name="T16" fmla="*/ 6 w 12"/>
                <a:gd name="T17" fmla="*/ 10 h 23"/>
                <a:gd name="T18" fmla="*/ 6 w 12"/>
                <a:gd name="T19" fmla="*/ 4 h 23"/>
                <a:gd name="T20" fmla="*/ 6 w 12"/>
                <a:gd name="T21" fmla="*/ 0 h 23"/>
                <a:gd name="T22" fmla="*/ 0 w 12"/>
                <a:gd name="T23" fmla="*/ 2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3"/>
                <a:gd name="T38" fmla="*/ 12 w 12"/>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3">
                  <a:moveTo>
                    <a:pt x="0" y="2"/>
                  </a:moveTo>
                  <a:lnTo>
                    <a:pt x="0" y="2"/>
                  </a:lnTo>
                  <a:lnTo>
                    <a:pt x="0" y="6"/>
                  </a:lnTo>
                  <a:lnTo>
                    <a:pt x="2" y="11"/>
                  </a:lnTo>
                  <a:lnTo>
                    <a:pt x="2" y="16"/>
                  </a:lnTo>
                  <a:lnTo>
                    <a:pt x="3" y="22"/>
                  </a:lnTo>
                  <a:lnTo>
                    <a:pt x="11" y="20"/>
                  </a:lnTo>
                  <a:lnTo>
                    <a:pt x="10" y="16"/>
                  </a:lnTo>
                  <a:lnTo>
                    <a:pt x="10" y="10"/>
                  </a:lnTo>
                  <a:lnTo>
                    <a:pt x="8" y="4"/>
                  </a:lnTo>
                  <a:lnTo>
                    <a:pt x="8" y="0"/>
                  </a:lnTo>
                  <a:lnTo>
                    <a:pt x="0" y="2"/>
                  </a:lnTo>
                </a:path>
              </a:pathLst>
            </a:custGeom>
            <a:solidFill>
              <a:srgbClr val="00CCFF"/>
            </a:solidFill>
            <a:ln w="3175" cap="rnd" cmpd="sng">
              <a:solidFill>
                <a:schemeClr val="tx1"/>
              </a:solidFill>
              <a:round/>
              <a:headEnd/>
              <a:tailEnd/>
            </a:ln>
          </p:spPr>
          <p:txBody>
            <a:bodyPr/>
            <a:lstStyle/>
            <a:p>
              <a:endParaRPr lang="en-US"/>
            </a:p>
          </p:txBody>
        </p:sp>
        <p:sp>
          <p:nvSpPr>
            <p:cNvPr id="57572" name="Freeform 159"/>
            <p:cNvSpPr>
              <a:spLocks noChangeAspect="1"/>
            </p:cNvSpPr>
            <p:nvPr/>
          </p:nvSpPr>
          <p:spPr bwMode="auto">
            <a:xfrm>
              <a:off x="1567" y="2988"/>
              <a:ext cx="14" cy="14"/>
            </a:xfrm>
            <a:custGeom>
              <a:avLst/>
              <a:gdLst>
                <a:gd name="T0" fmla="*/ 5 w 14"/>
                <a:gd name="T1" fmla="*/ 8 h 14"/>
                <a:gd name="T2" fmla="*/ 5 w 14"/>
                <a:gd name="T3" fmla="*/ 7 h 14"/>
                <a:gd name="T4" fmla="*/ 4 w 14"/>
                <a:gd name="T5" fmla="*/ 8 h 14"/>
                <a:gd name="T6" fmla="*/ 3 w 14"/>
                <a:gd name="T7" fmla="*/ 7 h 14"/>
                <a:gd name="T8" fmla="*/ 3 w 14"/>
                <a:gd name="T9" fmla="*/ 9 h 14"/>
                <a:gd name="T10" fmla="*/ 5 w 14"/>
                <a:gd name="T11" fmla="*/ 13 h 14"/>
                <a:gd name="T12" fmla="*/ 13 w 14"/>
                <a:gd name="T13" fmla="*/ 11 h 14"/>
                <a:gd name="T14" fmla="*/ 11 w 14"/>
                <a:gd name="T15" fmla="*/ 8 h 14"/>
                <a:gd name="T16" fmla="*/ 11 w 14"/>
                <a:gd name="T17" fmla="*/ 3 h 14"/>
                <a:gd name="T18" fmla="*/ 5 w 14"/>
                <a:gd name="T19" fmla="*/ 0 h 14"/>
                <a:gd name="T20" fmla="*/ 0 w 14"/>
                <a:gd name="T21" fmla="*/ 2 h 14"/>
                <a:gd name="T22" fmla="*/ 1 w 14"/>
                <a:gd name="T23" fmla="*/ 1 h 14"/>
                <a:gd name="T24" fmla="*/ 5 w 14"/>
                <a:gd name="T25" fmla="*/ 8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5" y="8"/>
                  </a:moveTo>
                  <a:lnTo>
                    <a:pt x="5" y="7"/>
                  </a:lnTo>
                  <a:lnTo>
                    <a:pt x="4" y="8"/>
                  </a:lnTo>
                  <a:lnTo>
                    <a:pt x="3" y="7"/>
                  </a:lnTo>
                  <a:lnTo>
                    <a:pt x="3" y="9"/>
                  </a:lnTo>
                  <a:lnTo>
                    <a:pt x="5" y="13"/>
                  </a:lnTo>
                  <a:lnTo>
                    <a:pt x="13" y="11"/>
                  </a:lnTo>
                  <a:lnTo>
                    <a:pt x="11" y="8"/>
                  </a:lnTo>
                  <a:lnTo>
                    <a:pt x="11" y="3"/>
                  </a:lnTo>
                  <a:lnTo>
                    <a:pt x="5" y="0"/>
                  </a:lnTo>
                  <a:lnTo>
                    <a:pt x="0" y="2"/>
                  </a:lnTo>
                  <a:lnTo>
                    <a:pt x="1" y="1"/>
                  </a:lnTo>
                  <a:lnTo>
                    <a:pt x="5" y="8"/>
                  </a:lnTo>
                </a:path>
              </a:pathLst>
            </a:custGeom>
            <a:solidFill>
              <a:srgbClr val="00CCFF"/>
            </a:solidFill>
            <a:ln w="3175" cap="rnd" cmpd="sng">
              <a:solidFill>
                <a:schemeClr val="tx1"/>
              </a:solidFill>
              <a:round/>
              <a:headEnd/>
              <a:tailEnd/>
            </a:ln>
          </p:spPr>
          <p:txBody>
            <a:bodyPr/>
            <a:lstStyle/>
            <a:p>
              <a:endParaRPr lang="en-US"/>
            </a:p>
          </p:txBody>
        </p:sp>
        <p:sp>
          <p:nvSpPr>
            <p:cNvPr id="57573" name="Freeform 160"/>
            <p:cNvSpPr>
              <a:spLocks noChangeAspect="1"/>
            </p:cNvSpPr>
            <p:nvPr/>
          </p:nvSpPr>
          <p:spPr bwMode="auto">
            <a:xfrm>
              <a:off x="1557" y="2987"/>
              <a:ext cx="17" cy="13"/>
            </a:xfrm>
            <a:custGeom>
              <a:avLst/>
              <a:gdLst>
                <a:gd name="T0" fmla="*/ 0 w 16"/>
                <a:gd name="T1" fmla="*/ 2 h 13"/>
                <a:gd name="T2" fmla="*/ 0 w 16"/>
                <a:gd name="T3" fmla="*/ 2 h 13"/>
                <a:gd name="T4" fmla="*/ 1 w 16"/>
                <a:gd name="T5" fmla="*/ 8 h 13"/>
                <a:gd name="T6" fmla="*/ 7 w 16"/>
                <a:gd name="T7" fmla="*/ 12 h 13"/>
                <a:gd name="T8" fmla="*/ 17 w 16"/>
                <a:gd name="T9" fmla="*/ 12 h 13"/>
                <a:gd name="T10" fmla="*/ 21 w 16"/>
                <a:gd name="T11" fmla="*/ 9 h 13"/>
                <a:gd name="T12" fmla="*/ 17 w 16"/>
                <a:gd name="T13" fmla="*/ 2 h 13"/>
                <a:gd name="T14" fmla="*/ 15 w 16"/>
                <a:gd name="T15" fmla="*/ 4 h 13"/>
                <a:gd name="T16" fmla="*/ 14 w 16"/>
                <a:gd name="T17" fmla="*/ 4 h 13"/>
                <a:gd name="T18" fmla="*/ 15 w 16"/>
                <a:gd name="T19" fmla="*/ 4 h 13"/>
                <a:gd name="T20" fmla="*/ 14 w 16"/>
                <a:gd name="T21" fmla="*/ 0 h 13"/>
                <a:gd name="T22" fmla="*/ 0 w 16"/>
                <a:gd name="T23" fmla="*/ 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3"/>
                <a:gd name="T38" fmla="*/ 16 w 16"/>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3">
                  <a:moveTo>
                    <a:pt x="0" y="2"/>
                  </a:moveTo>
                  <a:lnTo>
                    <a:pt x="0" y="2"/>
                  </a:lnTo>
                  <a:lnTo>
                    <a:pt x="1" y="8"/>
                  </a:lnTo>
                  <a:lnTo>
                    <a:pt x="7" y="12"/>
                  </a:lnTo>
                  <a:lnTo>
                    <a:pt x="11" y="12"/>
                  </a:lnTo>
                  <a:lnTo>
                    <a:pt x="15" y="9"/>
                  </a:lnTo>
                  <a:lnTo>
                    <a:pt x="11" y="2"/>
                  </a:lnTo>
                  <a:lnTo>
                    <a:pt x="9" y="4"/>
                  </a:lnTo>
                  <a:lnTo>
                    <a:pt x="8" y="4"/>
                  </a:lnTo>
                  <a:lnTo>
                    <a:pt x="9" y="4"/>
                  </a:lnTo>
                  <a:lnTo>
                    <a:pt x="8" y="0"/>
                  </a:lnTo>
                  <a:lnTo>
                    <a:pt x="0" y="2"/>
                  </a:lnTo>
                </a:path>
              </a:pathLst>
            </a:custGeom>
            <a:solidFill>
              <a:srgbClr val="00CCFF"/>
            </a:solidFill>
            <a:ln w="3175" cap="rnd" cmpd="sng">
              <a:solidFill>
                <a:schemeClr val="tx1"/>
              </a:solidFill>
              <a:round/>
              <a:headEnd/>
              <a:tailEnd/>
            </a:ln>
          </p:spPr>
          <p:txBody>
            <a:bodyPr/>
            <a:lstStyle/>
            <a:p>
              <a:endParaRPr lang="en-US"/>
            </a:p>
          </p:txBody>
        </p:sp>
        <p:sp>
          <p:nvSpPr>
            <p:cNvPr id="57574" name="Freeform 161"/>
            <p:cNvSpPr>
              <a:spLocks noChangeAspect="1"/>
            </p:cNvSpPr>
            <p:nvPr/>
          </p:nvSpPr>
          <p:spPr bwMode="auto">
            <a:xfrm>
              <a:off x="1547" y="2969"/>
              <a:ext cx="19" cy="21"/>
            </a:xfrm>
            <a:custGeom>
              <a:avLst/>
              <a:gdLst>
                <a:gd name="T0" fmla="*/ 0 w 19"/>
                <a:gd name="T1" fmla="*/ 8 h 21"/>
                <a:gd name="T2" fmla="*/ 0 w 19"/>
                <a:gd name="T3" fmla="*/ 7 h 21"/>
                <a:gd name="T4" fmla="*/ 2 w 19"/>
                <a:gd name="T5" fmla="*/ 9 h 21"/>
                <a:gd name="T6" fmla="*/ 5 w 19"/>
                <a:gd name="T7" fmla="*/ 12 h 21"/>
                <a:gd name="T8" fmla="*/ 8 w 19"/>
                <a:gd name="T9" fmla="*/ 15 h 21"/>
                <a:gd name="T10" fmla="*/ 10 w 19"/>
                <a:gd name="T11" fmla="*/ 20 h 21"/>
                <a:gd name="T12" fmla="*/ 18 w 19"/>
                <a:gd name="T13" fmla="*/ 18 h 21"/>
                <a:gd name="T14" fmla="*/ 15 w 19"/>
                <a:gd name="T15" fmla="*/ 11 h 21"/>
                <a:gd name="T16" fmla="*/ 11 w 19"/>
                <a:gd name="T17" fmla="*/ 6 h 21"/>
                <a:gd name="T18" fmla="*/ 7 w 19"/>
                <a:gd name="T19" fmla="*/ 2 h 21"/>
                <a:gd name="T20" fmla="*/ 3 w 19"/>
                <a:gd name="T21" fmla="*/ 0 h 21"/>
                <a:gd name="T22" fmla="*/ 3 w 19"/>
                <a:gd name="T23" fmla="*/ 0 h 21"/>
                <a:gd name="T24" fmla="*/ 0 w 19"/>
                <a:gd name="T25" fmla="*/ 8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1"/>
                <a:gd name="T41" fmla="*/ 19 w 19"/>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1">
                  <a:moveTo>
                    <a:pt x="0" y="8"/>
                  </a:moveTo>
                  <a:lnTo>
                    <a:pt x="0" y="7"/>
                  </a:lnTo>
                  <a:lnTo>
                    <a:pt x="2" y="9"/>
                  </a:lnTo>
                  <a:lnTo>
                    <a:pt x="5" y="12"/>
                  </a:lnTo>
                  <a:lnTo>
                    <a:pt x="8" y="15"/>
                  </a:lnTo>
                  <a:lnTo>
                    <a:pt x="10" y="20"/>
                  </a:lnTo>
                  <a:lnTo>
                    <a:pt x="18" y="18"/>
                  </a:lnTo>
                  <a:lnTo>
                    <a:pt x="15" y="11"/>
                  </a:lnTo>
                  <a:lnTo>
                    <a:pt x="11" y="6"/>
                  </a:lnTo>
                  <a:lnTo>
                    <a:pt x="7" y="2"/>
                  </a:lnTo>
                  <a:lnTo>
                    <a:pt x="3"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575" name="Freeform 162"/>
            <p:cNvSpPr>
              <a:spLocks noChangeAspect="1"/>
            </p:cNvSpPr>
            <p:nvPr/>
          </p:nvSpPr>
          <p:spPr bwMode="auto">
            <a:xfrm>
              <a:off x="1518" y="2956"/>
              <a:ext cx="33" cy="22"/>
            </a:xfrm>
            <a:custGeom>
              <a:avLst/>
              <a:gdLst>
                <a:gd name="T0" fmla="*/ 3 w 33"/>
                <a:gd name="T1" fmla="*/ 8 h 22"/>
                <a:gd name="T2" fmla="*/ 2 w 33"/>
                <a:gd name="T3" fmla="*/ 8 h 22"/>
                <a:gd name="T4" fmla="*/ 4 w 33"/>
                <a:gd name="T5" fmla="*/ 8 h 22"/>
                <a:gd name="T6" fmla="*/ 7 w 33"/>
                <a:gd name="T7" fmla="*/ 9 h 22"/>
                <a:gd name="T8" fmla="*/ 11 w 33"/>
                <a:gd name="T9" fmla="*/ 11 h 22"/>
                <a:gd name="T10" fmla="*/ 15 w 33"/>
                <a:gd name="T11" fmla="*/ 13 h 22"/>
                <a:gd name="T12" fmla="*/ 19 w 33"/>
                <a:gd name="T13" fmla="*/ 15 h 22"/>
                <a:gd name="T14" fmla="*/ 23 w 33"/>
                <a:gd name="T15" fmla="*/ 17 h 22"/>
                <a:gd name="T16" fmla="*/ 27 w 33"/>
                <a:gd name="T17" fmla="*/ 19 h 22"/>
                <a:gd name="T18" fmla="*/ 29 w 33"/>
                <a:gd name="T19" fmla="*/ 21 h 22"/>
                <a:gd name="T20" fmla="*/ 32 w 33"/>
                <a:gd name="T21" fmla="*/ 13 h 22"/>
                <a:gd name="T22" fmla="*/ 31 w 33"/>
                <a:gd name="T23" fmla="*/ 12 h 22"/>
                <a:gd name="T24" fmla="*/ 27 w 33"/>
                <a:gd name="T25" fmla="*/ 9 h 22"/>
                <a:gd name="T26" fmla="*/ 23 w 33"/>
                <a:gd name="T27" fmla="*/ 7 h 22"/>
                <a:gd name="T28" fmla="*/ 19 w 33"/>
                <a:gd name="T29" fmla="*/ 5 h 22"/>
                <a:gd name="T30" fmla="*/ 13 w 33"/>
                <a:gd name="T31" fmla="*/ 3 h 22"/>
                <a:gd name="T32" fmla="*/ 9 w 33"/>
                <a:gd name="T33" fmla="*/ 1 h 22"/>
                <a:gd name="T34" fmla="*/ 4 w 33"/>
                <a:gd name="T35" fmla="*/ 0 h 22"/>
                <a:gd name="T36" fmla="*/ 1 w 33"/>
                <a:gd name="T37" fmla="*/ 0 h 22"/>
                <a:gd name="T38" fmla="*/ 0 w 33"/>
                <a:gd name="T39" fmla="*/ 0 h 22"/>
                <a:gd name="T40" fmla="*/ 3 w 33"/>
                <a:gd name="T41" fmla="*/ 8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22"/>
                <a:gd name="T65" fmla="*/ 33 w 33"/>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22">
                  <a:moveTo>
                    <a:pt x="3" y="8"/>
                  </a:moveTo>
                  <a:lnTo>
                    <a:pt x="2" y="8"/>
                  </a:lnTo>
                  <a:lnTo>
                    <a:pt x="4" y="8"/>
                  </a:lnTo>
                  <a:lnTo>
                    <a:pt x="7" y="9"/>
                  </a:lnTo>
                  <a:lnTo>
                    <a:pt x="11" y="11"/>
                  </a:lnTo>
                  <a:lnTo>
                    <a:pt x="15" y="13"/>
                  </a:lnTo>
                  <a:lnTo>
                    <a:pt x="19" y="15"/>
                  </a:lnTo>
                  <a:lnTo>
                    <a:pt x="23" y="17"/>
                  </a:lnTo>
                  <a:lnTo>
                    <a:pt x="27" y="19"/>
                  </a:lnTo>
                  <a:lnTo>
                    <a:pt x="29" y="21"/>
                  </a:lnTo>
                  <a:lnTo>
                    <a:pt x="32" y="13"/>
                  </a:lnTo>
                  <a:lnTo>
                    <a:pt x="31" y="12"/>
                  </a:lnTo>
                  <a:lnTo>
                    <a:pt x="27" y="9"/>
                  </a:lnTo>
                  <a:lnTo>
                    <a:pt x="23" y="7"/>
                  </a:lnTo>
                  <a:lnTo>
                    <a:pt x="19" y="5"/>
                  </a:lnTo>
                  <a:lnTo>
                    <a:pt x="13" y="3"/>
                  </a:lnTo>
                  <a:lnTo>
                    <a:pt x="9" y="1"/>
                  </a:lnTo>
                  <a:lnTo>
                    <a:pt x="4" y="0"/>
                  </a:lnTo>
                  <a:lnTo>
                    <a:pt x="1" y="0"/>
                  </a:lnTo>
                  <a:lnTo>
                    <a:pt x="0" y="0"/>
                  </a:lnTo>
                  <a:lnTo>
                    <a:pt x="3" y="8"/>
                  </a:lnTo>
                </a:path>
              </a:pathLst>
            </a:custGeom>
            <a:solidFill>
              <a:srgbClr val="00CCFF"/>
            </a:solidFill>
            <a:ln w="3175" cap="rnd" cmpd="sng">
              <a:solidFill>
                <a:schemeClr val="tx1"/>
              </a:solidFill>
              <a:round/>
              <a:headEnd/>
              <a:tailEnd/>
            </a:ln>
          </p:spPr>
          <p:txBody>
            <a:bodyPr/>
            <a:lstStyle/>
            <a:p>
              <a:endParaRPr lang="en-US"/>
            </a:p>
          </p:txBody>
        </p:sp>
        <p:sp>
          <p:nvSpPr>
            <p:cNvPr id="57576" name="Freeform 163"/>
            <p:cNvSpPr>
              <a:spLocks noChangeAspect="1"/>
            </p:cNvSpPr>
            <p:nvPr/>
          </p:nvSpPr>
          <p:spPr bwMode="auto">
            <a:xfrm>
              <a:off x="1380" y="2821"/>
              <a:ext cx="103" cy="67"/>
            </a:xfrm>
            <a:custGeom>
              <a:avLst/>
              <a:gdLst>
                <a:gd name="T0" fmla="*/ 23 w 105"/>
                <a:gd name="T1" fmla="*/ 0 h 67"/>
                <a:gd name="T2" fmla="*/ 14 w 105"/>
                <a:gd name="T3" fmla="*/ 0 h 67"/>
                <a:gd name="T4" fmla="*/ 7 w 105"/>
                <a:gd name="T5" fmla="*/ 4 h 67"/>
                <a:gd name="T6" fmla="*/ 1 w 105"/>
                <a:gd name="T7" fmla="*/ 8 h 67"/>
                <a:gd name="T8" fmla="*/ 1 w 105"/>
                <a:gd name="T9" fmla="*/ 16 h 67"/>
                <a:gd name="T10" fmla="*/ 6 w 105"/>
                <a:gd name="T11" fmla="*/ 25 h 67"/>
                <a:gd name="T12" fmla="*/ 13 w 105"/>
                <a:gd name="T13" fmla="*/ 31 h 67"/>
                <a:gd name="T14" fmla="*/ 19 w 105"/>
                <a:gd name="T15" fmla="*/ 39 h 67"/>
                <a:gd name="T16" fmla="*/ 25 w 105"/>
                <a:gd name="T17" fmla="*/ 42 h 67"/>
                <a:gd name="T18" fmla="*/ 26 w 105"/>
                <a:gd name="T19" fmla="*/ 42 h 67"/>
                <a:gd name="T20" fmla="*/ 27 w 105"/>
                <a:gd name="T21" fmla="*/ 38 h 67"/>
                <a:gd name="T22" fmla="*/ 31 w 105"/>
                <a:gd name="T23" fmla="*/ 36 h 67"/>
                <a:gd name="T24" fmla="*/ 35 w 105"/>
                <a:gd name="T25" fmla="*/ 41 h 67"/>
                <a:gd name="T26" fmla="*/ 39 w 105"/>
                <a:gd name="T27" fmla="*/ 50 h 67"/>
                <a:gd name="T28" fmla="*/ 45 w 105"/>
                <a:gd name="T29" fmla="*/ 58 h 67"/>
                <a:gd name="T30" fmla="*/ 53 w 105"/>
                <a:gd name="T31" fmla="*/ 65 h 67"/>
                <a:gd name="T32" fmla="*/ 59 w 105"/>
                <a:gd name="T33" fmla="*/ 66 h 67"/>
                <a:gd name="T34" fmla="*/ 63 w 105"/>
                <a:gd name="T35" fmla="*/ 66 h 67"/>
                <a:gd name="T36" fmla="*/ 70 w 105"/>
                <a:gd name="T37" fmla="*/ 66 h 67"/>
                <a:gd name="T38" fmla="*/ 73 w 105"/>
                <a:gd name="T39" fmla="*/ 64 h 67"/>
                <a:gd name="T40" fmla="*/ 77 w 105"/>
                <a:gd name="T41" fmla="*/ 60 h 67"/>
                <a:gd name="T42" fmla="*/ 85 w 105"/>
                <a:gd name="T43" fmla="*/ 57 h 67"/>
                <a:gd name="T44" fmla="*/ 90 w 105"/>
                <a:gd name="T45" fmla="*/ 56 h 67"/>
                <a:gd name="T46" fmla="*/ 92 w 105"/>
                <a:gd name="T47" fmla="*/ 48 h 67"/>
                <a:gd name="T48" fmla="*/ 91 w 105"/>
                <a:gd name="T49" fmla="*/ 40 h 67"/>
                <a:gd name="T50" fmla="*/ 88 w 105"/>
                <a:gd name="T51" fmla="*/ 30 h 67"/>
                <a:gd name="T52" fmla="*/ 77 w 105"/>
                <a:gd name="T53" fmla="*/ 26 h 67"/>
                <a:gd name="T54" fmla="*/ 73 w 105"/>
                <a:gd name="T55" fmla="*/ 24 h 67"/>
                <a:gd name="T56" fmla="*/ 69 w 105"/>
                <a:gd name="T57" fmla="*/ 22 h 67"/>
                <a:gd name="T58" fmla="*/ 65 w 105"/>
                <a:gd name="T59" fmla="*/ 20 h 67"/>
                <a:gd name="T60" fmla="*/ 61 w 105"/>
                <a:gd name="T61" fmla="*/ 16 h 67"/>
                <a:gd name="T62" fmla="*/ 54 w 105"/>
                <a:gd name="T63" fmla="*/ 11 h 67"/>
                <a:gd name="T64" fmla="*/ 45 w 105"/>
                <a:gd name="T65" fmla="*/ 10 h 67"/>
                <a:gd name="T66" fmla="*/ 34 w 105"/>
                <a:gd name="T67" fmla="*/ 13 h 67"/>
                <a:gd name="T68" fmla="*/ 30 w 105"/>
                <a:gd name="T69" fmla="*/ 17 h 67"/>
                <a:gd name="T70" fmla="*/ 26 w 105"/>
                <a:gd name="T71" fmla="*/ 16 h 67"/>
                <a:gd name="T72" fmla="*/ 26 w 105"/>
                <a:gd name="T73" fmla="*/ 8 h 67"/>
                <a:gd name="T74" fmla="*/ 26 w 105"/>
                <a:gd name="T75" fmla="*/ 2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67"/>
                <a:gd name="T116" fmla="*/ 105 w 105"/>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67">
                  <a:moveTo>
                    <a:pt x="26" y="2"/>
                  </a:moveTo>
                  <a:lnTo>
                    <a:pt x="23" y="0"/>
                  </a:lnTo>
                  <a:lnTo>
                    <a:pt x="19" y="0"/>
                  </a:lnTo>
                  <a:lnTo>
                    <a:pt x="14" y="0"/>
                  </a:lnTo>
                  <a:lnTo>
                    <a:pt x="11" y="2"/>
                  </a:lnTo>
                  <a:lnTo>
                    <a:pt x="7" y="4"/>
                  </a:lnTo>
                  <a:lnTo>
                    <a:pt x="3" y="6"/>
                  </a:lnTo>
                  <a:lnTo>
                    <a:pt x="1" y="8"/>
                  </a:lnTo>
                  <a:lnTo>
                    <a:pt x="0" y="12"/>
                  </a:lnTo>
                  <a:lnTo>
                    <a:pt x="1" y="16"/>
                  </a:lnTo>
                  <a:lnTo>
                    <a:pt x="3" y="20"/>
                  </a:lnTo>
                  <a:lnTo>
                    <a:pt x="6" y="25"/>
                  </a:lnTo>
                  <a:lnTo>
                    <a:pt x="9" y="28"/>
                  </a:lnTo>
                  <a:lnTo>
                    <a:pt x="13" y="31"/>
                  </a:lnTo>
                  <a:lnTo>
                    <a:pt x="16" y="35"/>
                  </a:lnTo>
                  <a:lnTo>
                    <a:pt x="19" y="39"/>
                  </a:lnTo>
                  <a:lnTo>
                    <a:pt x="22" y="42"/>
                  </a:lnTo>
                  <a:lnTo>
                    <a:pt x="25" y="42"/>
                  </a:lnTo>
                  <a:lnTo>
                    <a:pt x="29" y="42"/>
                  </a:lnTo>
                  <a:lnTo>
                    <a:pt x="32" y="42"/>
                  </a:lnTo>
                  <a:lnTo>
                    <a:pt x="33" y="40"/>
                  </a:lnTo>
                  <a:lnTo>
                    <a:pt x="33" y="38"/>
                  </a:lnTo>
                  <a:lnTo>
                    <a:pt x="35" y="36"/>
                  </a:lnTo>
                  <a:lnTo>
                    <a:pt x="37" y="36"/>
                  </a:lnTo>
                  <a:lnTo>
                    <a:pt x="39" y="38"/>
                  </a:lnTo>
                  <a:lnTo>
                    <a:pt x="41" y="41"/>
                  </a:lnTo>
                  <a:lnTo>
                    <a:pt x="43" y="45"/>
                  </a:lnTo>
                  <a:lnTo>
                    <a:pt x="45" y="50"/>
                  </a:lnTo>
                  <a:lnTo>
                    <a:pt x="47" y="54"/>
                  </a:lnTo>
                  <a:lnTo>
                    <a:pt x="51" y="58"/>
                  </a:lnTo>
                  <a:lnTo>
                    <a:pt x="55" y="62"/>
                  </a:lnTo>
                  <a:lnTo>
                    <a:pt x="59" y="65"/>
                  </a:lnTo>
                  <a:lnTo>
                    <a:pt x="63" y="66"/>
                  </a:lnTo>
                  <a:lnTo>
                    <a:pt x="65" y="66"/>
                  </a:lnTo>
                  <a:lnTo>
                    <a:pt x="67" y="66"/>
                  </a:lnTo>
                  <a:lnTo>
                    <a:pt x="69" y="66"/>
                  </a:lnTo>
                  <a:lnTo>
                    <a:pt x="73" y="66"/>
                  </a:lnTo>
                  <a:lnTo>
                    <a:pt x="76" y="66"/>
                  </a:lnTo>
                  <a:lnTo>
                    <a:pt x="79" y="65"/>
                  </a:lnTo>
                  <a:lnTo>
                    <a:pt x="81" y="64"/>
                  </a:lnTo>
                  <a:lnTo>
                    <a:pt x="84" y="63"/>
                  </a:lnTo>
                  <a:lnTo>
                    <a:pt x="89" y="60"/>
                  </a:lnTo>
                  <a:lnTo>
                    <a:pt x="93" y="58"/>
                  </a:lnTo>
                  <a:lnTo>
                    <a:pt x="97" y="57"/>
                  </a:lnTo>
                  <a:lnTo>
                    <a:pt x="100" y="56"/>
                  </a:lnTo>
                  <a:lnTo>
                    <a:pt x="102" y="56"/>
                  </a:lnTo>
                  <a:lnTo>
                    <a:pt x="103" y="52"/>
                  </a:lnTo>
                  <a:lnTo>
                    <a:pt x="104" y="48"/>
                  </a:lnTo>
                  <a:lnTo>
                    <a:pt x="103" y="44"/>
                  </a:lnTo>
                  <a:lnTo>
                    <a:pt x="103" y="40"/>
                  </a:lnTo>
                  <a:lnTo>
                    <a:pt x="103" y="35"/>
                  </a:lnTo>
                  <a:lnTo>
                    <a:pt x="100" y="30"/>
                  </a:lnTo>
                  <a:lnTo>
                    <a:pt x="93" y="27"/>
                  </a:lnTo>
                  <a:lnTo>
                    <a:pt x="88" y="26"/>
                  </a:lnTo>
                  <a:lnTo>
                    <a:pt x="84" y="25"/>
                  </a:lnTo>
                  <a:lnTo>
                    <a:pt x="80" y="24"/>
                  </a:lnTo>
                  <a:lnTo>
                    <a:pt x="77" y="23"/>
                  </a:lnTo>
                  <a:lnTo>
                    <a:pt x="75" y="22"/>
                  </a:lnTo>
                  <a:lnTo>
                    <a:pt x="73" y="21"/>
                  </a:lnTo>
                  <a:lnTo>
                    <a:pt x="71" y="20"/>
                  </a:lnTo>
                  <a:lnTo>
                    <a:pt x="69" y="18"/>
                  </a:lnTo>
                  <a:lnTo>
                    <a:pt x="67" y="16"/>
                  </a:lnTo>
                  <a:lnTo>
                    <a:pt x="63" y="13"/>
                  </a:lnTo>
                  <a:lnTo>
                    <a:pt x="60" y="11"/>
                  </a:lnTo>
                  <a:lnTo>
                    <a:pt x="56" y="10"/>
                  </a:lnTo>
                  <a:lnTo>
                    <a:pt x="51" y="10"/>
                  </a:lnTo>
                  <a:lnTo>
                    <a:pt x="45" y="12"/>
                  </a:lnTo>
                  <a:lnTo>
                    <a:pt x="40" y="13"/>
                  </a:lnTo>
                  <a:lnTo>
                    <a:pt x="37" y="15"/>
                  </a:lnTo>
                  <a:lnTo>
                    <a:pt x="36" y="17"/>
                  </a:lnTo>
                  <a:lnTo>
                    <a:pt x="34" y="17"/>
                  </a:lnTo>
                  <a:lnTo>
                    <a:pt x="32" y="16"/>
                  </a:lnTo>
                  <a:lnTo>
                    <a:pt x="31" y="12"/>
                  </a:lnTo>
                  <a:lnTo>
                    <a:pt x="30" y="8"/>
                  </a:lnTo>
                  <a:lnTo>
                    <a:pt x="29" y="5"/>
                  </a:lnTo>
                  <a:lnTo>
                    <a:pt x="27" y="2"/>
                  </a:lnTo>
                  <a:lnTo>
                    <a:pt x="26" y="2"/>
                  </a:lnTo>
                </a:path>
              </a:pathLst>
            </a:custGeom>
            <a:solidFill>
              <a:srgbClr val="00CCFF"/>
            </a:solidFill>
            <a:ln w="3175" cap="rnd" cmpd="sng">
              <a:solidFill>
                <a:schemeClr val="tx1"/>
              </a:solidFill>
              <a:round/>
              <a:headEnd/>
              <a:tailEnd/>
            </a:ln>
          </p:spPr>
          <p:txBody>
            <a:bodyPr/>
            <a:lstStyle/>
            <a:p>
              <a:endParaRPr lang="en-US"/>
            </a:p>
          </p:txBody>
        </p:sp>
        <p:sp>
          <p:nvSpPr>
            <p:cNvPr id="57577" name="Freeform 164"/>
            <p:cNvSpPr>
              <a:spLocks noChangeAspect="1"/>
            </p:cNvSpPr>
            <p:nvPr/>
          </p:nvSpPr>
          <p:spPr bwMode="auto">
            <a:xfrm>
              <a:off x="1389" y="2817"/>
              <a:ext cx="21" cy="18"/>
            </a:xfrm>
            <a:custGeom>
              <a:avLst/>
              <a:gdLst>
                <a:gd name="T0" fmla="*/ 3 w 21"/>
                <a:gd name="T1" fmla="*/ 132 h 12"/>
                <a:gd name="T2" fmla="*/ 4 w 21"/>
                <a:gd name="T3" fmla="*/ 113 h 12"/>
                <a:gd name="T4" fmla="*/ 6 w 21"/>
                <a:gd name="T5" fmla="*/ 108 h 12"/>
                <a:gd name="T6" fmla="*/ 10 w 21"/>
                <a:gd name="T7" fmla="*/ 90 h 12"/>
                <a:gd name="T8" fmla="*/ 13 w 21"/>
                <a:gd name="T9" fmla="*/ 90 h 12"/>
                <a:gd name="T10" fmla="*/ 14 w 21"/>
                <a:gd name="T11" fmla="*/ 108 h 12"/>
                <a:gd name="T12" fmla="*/ 20 w 21"/>
                <a:gd name="T13" fmla="*/ 48 h 12"/>
                <a:gd name="T14" fmla="*/ 14 w 21"/>
                <a:gd name="T15" fmla="*/ 0 h 12"/>
                <a:gd name="T16" fmla="*/ 10 w 21"/>
                <a:gd name="T17" fmla="*/ 0 h 12"/>
                <a:gd name="T18" fmla="*/ 4 w 21"/>
                <a:gd name="T19" fmla="*/ 18 h 12"/>
                <a:gd name="T20" fmla="*/ 0 w 21"/>
                <a:gd name="T21" fmla="*/ 48 h 12"/>
                <a:gd name="T22" fmla="*/ 0 w 21"/>
                <a:gd name="T23" fmla="*/ 40 h 12"/>
                <a:gd name="T24" fmla="*/ 3 w 21"/>
                <a:gd name="T25" fmla="*/ 13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2"/>
                <a:gd name="T41" fmla="*/ 21 w 2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2">
                  <a:moveTo>
                    <a:pt x="3" y="11"/>
                  </a:moveTo>
                  <a:lnTo>
                    <a:pt x="4" y="10"/>
                  </a:lnTo>
                  <a:lnTo>
                    <a:pt x="6" y="9"/>
                  </a:lnTo>
                  <a:lnTo>
                    <a:pt x="10" y="8"/>
                  </a:lnTo>
                  <a:lnTo>
                    <a:pt x="13" y="8"/>
                  </a:lnTo>
                  <a:lnTo>
                    <a:pt x="14" y="9"/>
                  </a:lnTo>
                  <a:lnTo>
                    <a:pt x="20" y="4"/>
                  </a:lnTo>
                  <a:lnTo>
                    <a:pt x="14" y="0"/>
                  </a:lnTo>
                  <a:lnTo>
                    <a:pt x="10" y="0"/>
                  </a:lnTo>
                  <a:lnTo>
                    <a:pt x="4" y="1"/>
                  </a:lnTo>
                  <a:lnTo>
                    <a:pt x="0" y="4"/>
                  </a:lnTo>
                  <a:lnTo>
                    <a:pt x="0" y="3"/>
                  </a:lnTo>
                  <a:lnTo>
                    <a:pt x="3" y="11"/>
                  </a:lnTo>
                </a:path>
              </a:pathLst>
            </a:custGeom>
            <a:solidFill>
              <a:srgbClr val="00CCFF"/>
            </a:solidFill>
            <a:ln w="3175" cap="rnd" cmpd="sng">
              <a:solidFill>
                <a:schemeClr val="tx1"/>
              </a:solidFill>
              <a:round/>
              <a:headEnd/>
              <a:tailEnd/>
            </a:ln>
          </p:spPr>
          <p:txBody>
            <a:bodyPr/>
            <a:lstStyle/>
            <a:p>
              <a:endParaRPr lang="en-US"/>
            </a:p>
          </p:txBody>
        </p:sp>
        <p:sp>
          <p:nvSpPr>
            <p:cNvPr id="57578" name="Freeform 165"/>
            <p:cNvSpPr>
              <a:spLocks noChangeAspect="1"/>
            </p:cNvSpPr>
            <p:nvPr/>
          </p:nvSpPr>
          <p:spPr bwMode="auto">
            <a:xfrm>
              <a:off x="1375" y="2820"/>
              <a:ext cx="19" cy="15"/>
            </a:xfrm>
            <a:custGeom>
              <a:avLst/>
              <a:gdLst>
                <a:gd name="T0" fmla="*/ 15 w 18"/>
                <a:gd name="T1" fmla="*/ 13 h 15"/>
                <a:gd name="T2" fmla="*/ 16 w 18"/>
                <a:gd name="T3" fmla="*/ 13 h 15"/>
                <a:gd name="T4" fmla="*/ 16 w 18"/>
                <a:gd name="T5" fmla="*/ 12 h 15"/>
                <a:gd name="T6" fmla="*/ 17 w 18"/>
                <a:gd name="T7" fmla="*/ 11 h 15"/>
                <a:gd name="T8" fmla="*/ 20 w 18"/>
                <a:gd name="T9" fmla="*/ 9 h 15"/>
                <a:gd name="T10" fmla="*/ 23 w 18"/>
                <a:gd name="T11" fmla="*/ 8 h 15"/>
                <a:gd name="T12" fmla="*/ 20 w 18"/>
                <a:gd name="T13" fmla="*/ 0 h 15"/>
                <a:gd name="T14" fmla="*/ 17 w 18"/>
                <a:gd name="T15" fmla="*/ 1 h 15"/>
                <a:gd name="T16" fmla="*/ 6 w 18"/>
                <a:gd name="T17" fmla="*/ 4 h 15"/>
                <a:gd name="T18" fmla="*/ 2 w 18"/>
                <a:gd name="T19" fmla="*/ 8 h 15"/>
                <a:gd name="T20" fmla="*/ 0 w 18"/>
                <a:gd name="T21" fmla="*/ 13 h 15"/>
                <a:gd name="T22" fmla="*/ 1 w 18"/>
                <a:gd name="T23" fmla="*/ 14 h 15"/>
                <a:gd name="T24" fmla="*/ 15 w 18"/>
                <a:gd name="T25" fmla="*/ 13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5"/>
                <a:gd name="T41" fmla="*/ 18 w 1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5">
                  <a:moveTo>
                    <a:pt x="9" y="13"/>
                  </a:moveTo>
                  <a:lnTo>
                    <a:pt x="10" y="13"/>
                  </a:lnTo>
                  <a:lnTo>
                    <a:pt x="10" y="12"/>
                  </a:lnTo>
                  <a:lnTo>
                    <a:pt x="11" y="11"/>
                  </a:lnTo>
                  <a:lnTo>
                    <a:pt x="14" y="9"/>
                  </a:lnTo>
                  <a:lnTo>
                    <a:pt x="17" y="8"/>
                  </a:lnTo>
                  <a:lnTo>
                    <a:pt x="14" y="0"/>
                  </a:lnTo>
                  <a:lnTo>
                    <a:pt x="11" y="1"/>
                  </a:lnTo>
                  <a:lnTo>
                    <a:pt x="6" y="4"/>
                  </a:lnTo>
                  <a:lnTo>
                    <a:pt x="2" y="8"/>
                  </a:lnTo>
                  <a:lnTo>
                    <a:pt x="0" y="13"/>
                  </a:lnTo>
                  <a:lnTo>
                    <a:pt x="1" y="14"/>
                  </a:lnTo>
                  <a:lnTo>
                    <a:pt x="9" y="13"/>
                  </a:lnTo>
                </a:path>
              </a:pathLst>
            </a:custGeom>
            <a:solidFill>
              <a:srgbClr val="00CCFF"/>
            </a:solidFill>
            <a:ln w="3175" cap="rnd" cmpd="sng">
              <a:solidFill>
                <a:schemeClr val="tx1"/>
              </a:solidFill>
              <a:round/>
              <a:headEnd/>
              <a:tailEnd/>
            </a:ln>
          </p:spPr>
          <p:txBody>
            <a:bodyPr/>
            <a:lstStyle/>
            <a:p>
              <a:endParaRPr lang="en-US"/>
            </a:p>
          </p:txBody>
        </p:sp>
        <p:sp>
          <p:nvSpPr>
            <p:cNvPr id="57579" name="Freeform 166"/>
            <p:cNvSpPr>
              <a:spLocks noChangeAspect="1"/>
            </p:cNvSpPr>
            <p:nvPr/>
          </p:nvSpPr>
          <p:spPr bwMode="auto">
            <a:xfrm>
              <a:off x="1376" y="2832"/>
              <a:ext cx="18" cy="23"/>
            </a:xfrm>
            <a:custGeom>
              <a:avLst/>
              <a:gdLst>
                <a:gd name="T0" fmla="*/ 30 w 16"/>
                <a:gd name="T1" fmla="*/ 14 h 23"/>
                <a:gd name="T2" fmla="*/ 30 w 16"/>
                <a:gd name="T3" fmla="*/ 14 h 23"/>
                <a:gd name="T4" fmla="*/ 27 w 16"/>
                <a:gd name="T5" fmla="*/ 12 h 23"/>
                <a:gd name="T6" fmla="*/ 21 w 16"/>
                <a:gd name="T7" fmla="*/ 7 h 23"/>
                <a:gd name="T8" fmla="*/ 17 w 16"/>
                <a:gd name="T9" fmla="*/ 3 h 23"/>
                <a:gd name="T10" fmla="*/ 15 w 16"/>
                <a:gd name="T11" fmla="*/ 0 h 23"/>
                <a:gd name="T12" fmla="*/ 0 w 16"/>
                <a:gd name="T13" fmla="*/ 1 h 23"/>
                <a:gd name="T14" fmla="*/ 1 w 16"/>
                <a:gd name="T15" fmla="*/ 6 h 23"/>
                <a:gd name="T16" fmla="*/ 3 w 16"/>
                <a:gd name="T17" fmla="*/ 12 h 23"/>
                <a:gd name="T18" fmla="*/ 13 w 16"/>
                <a:gd name="T19" fmla="*/ 17 h 23"/>
                <a:gd name="T20" fmla="*/ 21 w 16"/>
                <a:gd name="T21" fmla="*/ 22 h 23"/>
                <a:gd name="T22" fmla="*/ 24 w 16"/>
                <a:gd name="T23" fmla="*/ 22 h 23"/>
                <a:gd name="T24" fmla="*/ 30 w 16"/>
                <a:gd name="T25" fmla="*/ 14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3"/>
                <a:gd name="T41" fmla="*/ 16 w 1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3">
                  <a:moveTo>
                    <a:pt x="15" y="14"/>
                  </a:moveTo>
                  <a:lnTo>
                    <a:pt x="15" y="14"/>
                  </a:lnTo>
                  <a:lnTo>
                    <a:pt x="13" y="12"/>
                  </a:lnTo>
                  <a:lnTo>
                    <a:pt x="11" y="7"/>
                  </a:lnTo>
                  <a:lnTo>
                    <a:pt x="9" y="3"/>
                  </a:lnTo>
                  <a:lnTo>
                    <a:pt x="8" y="0"/>
                  </a:lnTo>
                  <a:lnTo>
                    <a:pt x="0" y="1"/>
                  </a:lnTo>
                  <a:lnTo>
                    <a:pt x="1" y="6"/>
                  </a:lnTo>
                  <a:lnTo>
                    <a:pt x="3" y="12"/>
                  </a:lnTo>
                  <a:lnTo>
                    <a:pt x="7" y="17"/>
                  </a:lnTo>
                  <a:lnTo>
                    <a:pt x="11" y="22"/>
                  </a:lnTo>
                  <a:lnTo>
                    <a:pt x="12" y="22"/>
                  </a:lnTo>
                  <a:lnTo>
                    <a:pt x="15" y="14"/>
                  </a:lnTo>
                </a:path>
              </a:pathLst>
            </a:custGeom>
            <a:solidFill>
              <a:srgbClr val="00CCFF"/>
            </a:solidFill>
            <a:ln w="3175" cap="rnd" cmpd="sng">
              <a:solidFill>
                <a:schemeClr val="tx1"/>
              </a:solidFill>
              <a:round/>
              <a:headEnd/>
              <a:tailEnd/>
            </a:ln>
          </p:spPr>
          <p:txBody>
            <a:bodyPr/>
            <a:lstStyle/>
            <a:p>
              <a:endParaRPr lang="en-US"/>
            </a:p>
          </p:txBody>
        </p:sp>
        <p:sp>
          <p:nvSpPr>
            <p:cNvPr id="57580" name="Freeform 167"/>
            <p:cNvSpPr>
              <a:spLocks noChangeAspect="1"/>
            </p:cNvSpPr>
            <p:nvPr/>
          </p:nvSpPr>
          <p:spPr bwMode="auto">
            <a:xfrm>
              <a:off x="1388" y="2846"/>
              <a:ext cx="16" cy="22"/>
            </a:xfrm>
            <a:custGeom>
              <a:avLst/>
              <a:gdLst>
                <a:gd name="T0" fmla="*/ 15 w 16"/>
                <a:gd name="T1" fmla="*/ 13 h 22"/>
                <a:gd name="T2" fmla="*/ 15 w 16"/>
                <a:gd name="T3" fmla="*/ 13 h 22"/>
                <a:gd name="T4" fmla="*/ 14 w 16"/>
                <a:gd name="T5" fmla="*/ 12 h 22"/>
                <a:gd name="T6" fmla="*/ 11 w 16"/>
                <a:gd name="T7" fmla="*/ 8 h 22"/>
                <a:gd name="T8" fmla="*/ 7 w 16"/>
                <a:gd name="T9" fmla="*/ 4 h 22"/>
                <a:gd name="T10" fmla="*/ 3 w 16"/>
                <a:gd name="T11" fmla="*/ 0 h 22"/>
                <a:gd name="T12" fmla="*/ 0 w 16"/>
                <a:gd name="T13" fmla="*/ 8 h 22"/>
                <a:gd name="T14" fmla="*/ 2 w 16"/>
                <a:gd name="T15" fmla="*/ 9 h 22"/>
                <a:gd name="T16" fmla="*/ 5 w 16"/>
                <a:gd name="T17" fmla="*/ 13 h 22"/>
                <a:gd name="T18" fmla="*/ 7 w 16"/>
                <a:gd name="T19" fmla="*/ 17 h 22"/>
                <a:gd name="T20" fmla="*/ 13 w 16"/>
                <a:gd name="T21" fmla="*/ 21 h 22"/>
                <a:gd name="T22" fmla="*/ 15 w 16"/>
                <a:gd name="T23" fmla="*/ 13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2"/>
                <a:gd name="T38" fmla="*/ 16 w 16"/>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2">
                  <a:moveTo>
                    <a:pt x="15" y="13"/>
                  </a:moveTo>
                  <a:lnTo>
                    <a:pt x="15" y="13"/>
                  </a:lnTo>
                  <a:lnTo>
                    <a:pt x="14" y="12"/>
                  </a:lnTo>
                  <a:lnTo>
                    <a:pt x="11" y="8"/>
                  </a:lnTo>
                  <a:lnTo>
                    <a:pt x="7" y="4"/>
                  </a:lnTo>
                  <a:lnTo>
                    <a:pt x="3" y="0"/>
                  </a:lnTo>
                  <a:lnTo>
                    <a:pt x="0" y="8"/>
                  </a:lnTo>
                  <a:lnTo>
                    <a:pt x="2" y="9"/>
                  </a:lnTo>
                  <a:lnTo>
                    <a:pt x="5" y="13"/>
                  </a:lnTo>
                  <a:lnTo>
                    <a:pt x="7" y="17"/>
                  </a:lnTo>
                  <a:lnTo>
                    <a:pt x="13" y="21"/>
                  </a:lnTo>
                  <a:lnTo>
                    <a:pt x="15" y="13"/>
                  </a:lnTo>
                </a:path>
              </a:pathLst>
            </a:custGeom>
            <a:solidFill>
              <a:srgbClr val="00CCFF"/>
            </a:solidFill>
            <a:ln w="3175" cap="rnd" cmpd="sng">
              <a:solidFill>
                <a:schemeClr val="tx1"/>
              </a:solidFill>
              <a:round/>
              <a:headEnd/>
              <a:tailEnd/>
            </a:ln>
          </p:spPr>
          <p:txBody>
            <a:bodyPr/>
            <a:lstStyle/>
            <a:p>
              <a:endParaRPr lang="en-US"/>
            </a:p>
          </p:txBody>
        </p:sp>
        <p:sp>
          <p:nvSpPr>
            <p:cNvPr id="57581" name="Freeform 168"/>
            <p:cNvSpPr>
              <a:spLocks noChangeAspect="1"/>
            </p:cNvSpPr>
            <p:nvPr/>
          </p:nvSpPr>
          <p:spPr bwMode="auto">
            <a:xfrm>
              <a:off x="1401" y="2859"/>
              <a:ext cx="17" cy="10"/>
            </a:xfrm>
            <a:custGeom>
              <a:avLst/>
              <a:gdLst>
                <a:gd name="T0" fmla="*/ 8 w 17"/>
                <a:gd name="T1" fmla="*/ 3 h 10"/>
                <a:gd name="T2" fmla="*/ 8 w 17"/>
                <a:gd name="T3" fmla="*/ 3 h 10"/>
                <a:gd name="T4" fmla="*/ 8 w 17"/>
                <a:gd name="T5" fmla="*/ 1 h 10"/>
                <a:gd name="T6" fmla="*/ 4 w 17"/>
                <a:gd name="T7" fmla="*/ 1 h 10"/>
                <a:gd name="T8" fmla="*/ 2 w 17"/>
                <a:gd name="T9" fmla="*/ 0 h 10"/>
                <a:gd name="T10" fmla="*/ 0 w 17"/>
                <a:gd name="T11" fmla="*/ 8 h 10"/>
                <a:gd name="T12" fmla="*/ 4 w 17"/>
                <a:gd name="T13" fmla="*/ 9 h 10"/>
                <a:gd name="T14" fmla="*/ 8 w 17"/>
                <a:gd name="T15" fmla="*/ 9 h 10"/>
                <a:gd name="T16" fmla="*/ 14 w 17"/>
                <a:gd name="T17" fmla="*/ 7 h 10"/>
                <a:gd name="T18" fmla="*/ 16 w 17"/>
                <a:gd name="T19" fmla="*/ 1 h 10"/>
                <a:gd name="T20" fmla="*/ 16 w 17"/>
                <a:gd name="T21" fmla="*/ 1 h 10"/>
                <a:gd name="T22" fmla="*/ 8 w 17"/>
                <a:gd name="T23" fmla="*/ 3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8" y="3"/>
                  </a:moveTo>
                  <a:lnTo>
                    <a:pt x="8" y="3"/>
                  </a:lnTo>
                  <a:lnTo>
                    <a:pt x="8" y="1"/>
                  </a:lnTo>
                  <a:lnTo>
                    <a:pt x="4" y="1"/>
                  </a:lnTo>
                  <a:lnTo>
                    <a:pt x="2" y="0"/>
                  </a:lnTo>
                  <a:lnTo>
                    <a:pt x="0" y="8"/>
                  </a:lnTo>
                  <a:lnTo>
                    <a:pt x="4" y="9"/>
                  </a:lnTo>
                  <a:lnTo>
                    <a:pt x="8" y="9"/>
                  </a:lnTo>
                  <a:lnTo>
                    <a:pt x="14" y="7"/>
                  </a:lnTo>
                  <a:lnTo>
                    <a:pt x="16" y="1"/>
                  </a:lnTo>
                  <a:lnTo>
                    <a:pt x="8" y="3"/>
                  </a:lnTo>
                </a:path>
              </a:pathLst>
            </a:custGeom>
            <a:solidFill>
              <a:srgbClr val="00CCFF"/>
            </a:solidFill>
            <a:ln w="3175" cap="rnd" cmpd="sng">
              <a:solidFill>
                <a:schemeClr val="tx1"/>
              </a:solidFill>
              <a:round/>
              <a:headEnd/>
              <a:tailEnd/>
            </a:ln>
          </p:spPr>
          <p:txBody>
            <a:bodyPr/>
            <a:lstStyle/>
            <a:p>
              <a:endParaRPr lang="en-US"/>
            </a:p>
          </p:txBody>
        </p:sp>
        <p:sp>
          <p:nvSpPr>
            <p:cNvPr id="57582" name="Freeform 169"/>
            <p:cNvSpPr>
              <a:spLocks noChangeAspect="1"/>
            </p:cNvSpPr>
            <p:nvPr/>
          </p:nvSpPr>
          <p:spPr bwMode="auto">
            <a:xfrm>
              <a:off x="1409" y="2853"/>
              <a:ext cx="14" cy="4"/>
            </a:xfrm>
            <a:custGeom>
              <a:avLst/>
              <a:gdLst>
                <a:gd name="T0" fmla="*/ 8 w 15"/>
                <a:gd name="T1" fmla="*/ 0 h 10"/>
                <a:gd name="T2" fmla="*/ 8 w 15"/>
                <a:gd name="T3" fmla="*/ 0 h 10"/>
                <a:gd name="T4" fmla="*/ 7 w 15"/>
                <a:gd name="T5" fmla="*/ 0 h 10"/>
                <a:gd name="T6" fmla="*/ 4 w 15"/>
                <a:gd name="T7" fmla="*/ 0 h 10"/>
                <a:gd name="T8" fmla="*/ 0 w 15"/>
                <a:gd name="T9" fmla="*/ 0 h 10"/>
                <a:gd name="T10" fmla="*/ 0 w 15"/>
                <a:gd name="T11" fmla="*/ 0 h 10"/>
                <a:gd name="T12" fmla="*/ 7 w 15"/>
                <a:gd name="T13" fmla="*/ 0 h 10"/>
                <a:gd name="T14" fmla="*/ 7 w 15"/>
                <a:gd name="T15" fmla="*/ 0 h 10"/>
                <a:gd name="T16" fmla="*/ 7 w 15"/>
                <a:gd name="T17" fmla="*/ 0 h 10"/>
                <a:gd name="T18" fmla="*/ 7 w 15"/>
                <a:gd name="T19" fmla="*/ 0 h 10"/>
                <a:gd name="T20" fmla="*/ 7 w 15"/>
                <a:gd name="T21" fmla="*/ 0 h 10"/>
                <a:gd name="T22" fmla="*/ 8 w 15"/>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0"/>
                <a:gd name="T38" fmla="*/ 15 w 15"/>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0">
                  <a:moveTo>
                    <a:pt x="14" y="3"/>
                  </a:moveTo>
                  <a:lnTo>
                    <a:pt x="14" y="4"/>
                  </a:lnTo>
                  <a:lnTo>
                    <a:pt x="10" y="0"/>
                  </a:lnTo>
                  <a:lnTo>
                    <a:pt x="4" y="0"/>
                  </a:lnTo>
                  <a:lnTo>
                    <a:pt x="0" y="4"/>
                  </a:lnTo>
                  <a:lnTo>
                    <a:pt x="0" y="9"/>
                  </a:lnTo>
                  <a:lnTo>
                    <a:pt x="8" y="7"/>
                  </a:lnTo>
                  <a:lnTo>
                    <a:pt x="8" y="8"/>
                  </a:lnTo>
                  <a:lnTo>
                    <a:pt x="7" y="8"/>
                  </a:lnTo>
                  <a:lnTo>
                    <a:pt x="7" y="9"/>
                  </a:lnTo>
                  <a:lnTo>
                    <a:pt x="14" y="3"/>
                  </a:lnTo>
                </a:path>
              </a:pathLst>
            </a:custGeom>
            <a:solidFill>
              <a:srgbClr val="00CCFF"/>
            </a:solidFill>
            <a:ln w="3175" cap="rnd" cmpd="sng">
              <a:solidFill>
                <a:schemeClr val="tx1"/>
              </a:solidFill>
              <a:round/>
              <a:headEnd/>
              <a:tailEnd/>
            </a:ln>
          </p:spPr>
          <p:txBody>
            <a:bodyPr/>
            <a:lstStyle/>
            <a:p>
              <a:endParaRPr lang="en-US"/>
            </a:p>
          </p:txBody>
        </p:sp>
        <p:sp>
          <p:nvSpPr>
            <p:cNvPr id="57583" name="Freeform 170"/>
            <p:cNvSpPr>
              <a:spLocks noChangeAspect="1"/>
            </p:cNvSpPr>
            <p:nvPr/>
          </p:nvSpPr>
          <p:spPr bwMode="auto">
            <a:xfrm>
              <a:off x="1416" y="2856"/>
              <a:ext cx="18" cy="23"/>
            </a:xfrm>
            <a:custGeom>
              <a:avLst/>
              <a:gdLst>
                <a:gd name="T0" fmla="*/ 30 w 16"/>
                <a:gd name="T1" fmla="*/ 16 h 23"/>
                <a:gd name="T2" fmla="*/ 30 w 16"/>
                <a:gd name="T3" fmla="*/ 16 h 23"/>
                <a:gd name="T4" fmla="*/ 27 w 16"/>
                <a:gd name="T5" fmla="*/ 14 h 23"/>
                <a:gd name="T6" fmla="*/ 21 w 16"/>
                <a:gd name="T7" fmla="*/ 9 h 23"/>
                <a:gd name="T8" fmla="*/ 17 w 16"/>
                <a:gd name="T9" fmla="*/ 4 h 23"/>
                <a:gd name="T10" fmla="*/ 13 w 16"/>
                <a:gd name="T11" fmla="*/ 0 h 23"/>
                <a:gd name="T12" fmla="*/ 0 w 16"/>
                <a:gd name="T13" fmla="*/ 6 h 23"/>
                <a:gd name="T14" fmla="*/ 1 w 16"/>
                <a:gd name="T15" fmla="*/ 8 h 23"/>
                <a:gd name="T16" fmla="*/ 3 w 16"/>
                <a:gd name="T17" fmla="*/ 12 h 23"/>
                <a:gd name="T18" fmla="*/ 11 w 16"/>
                <a:gd name="T19" fmla="*/ 16 h 23"/>
                <a:gd name="T20" fmla="*/ 15 w 16"/>
                <a:gd name="T21" fmla="*/ 22 h 23"/>
                <a:gd name="T22" fmla="*/ 30 w 16"/>
                <a:gd name="T23" fmla="*/ 16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3"/>
                <a:gd name="T38" fmla="*/ 16 w 16"/>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3">
                  <a:moveTo>
                    <a:pt x="15" y="16"/>
                  </a:moveTo>
                  <a:lnTo>
                    <a:pt x="15" y="16"/>
                  </a:lnTo>
                  <a:lnTo>
                    <a:pt x="13" y="14"/>
                  </a:lnTo>
                  <a:lnTo>
                    <a:pt x="11" y="9"/>
                  </a:lnTo>
                  <a:lnTo>
                    <a:pt x="9" y="4"/>
                  </a:lnTo>
                  <a:lnTo>
                    <a:pt x="7" y="0"/>
                  </a:lnTo>
                  <a:lnTo>
                    <a:pt x="0" y="6"/>
                  </a:lnTo>
                  <a:lnTo>
                    <a:pt x="1" y="8"/>
                  </a:lnTo>
                  <a:lnTo>
                    <a:pt x="3" y="12"/>
                  </a:lnTo>
                  <a:lnTo>
                    <a:pt x="5" y="16"/>
                  </a:lnTo>
                  <a:lnTo>
                    <a:pt x="8" y="22"/>
                  </a:lnTo>
                  <a:lnTo>
                    <a:pt x="15" y="16"/>
                  </a:lnTo>
                </a:path>
              </a:pathLst>
            </a:custGeom>
            <a:solidFill>
              <a:srgbClr val="00CCFF"/>
            </a:solidFill>
            <a:ln w="3175" cap="rnd" cmpd="sng">
              <a:solidFill>
                <a:schemeClr val="tx1"/>
              </a:solidFill>
              <a:round/>
              <a:headEnd/>
              <a:tailEnd/>
            </a:ln>
          </p:spPr>
          <p:txBody>
            <a:bodyPr/>
            <a:lstStyle/>
            <a:p>
              <a:endParaRPr lang="en-US"/>
            </a:p>
          </p:txBody>
        </p:sp>
        <p:sp>
          <p:nvSpPr>
            <p:cNvPr id="57584" name="Freeform 171"/>
            <p:cNvSpPr>
              <a:spLocks noChangeAspect="1"/>
            </p:cNvSpPr>
            <p:nvPr/>
          </p:nvSpPr>
          <p:spPr bwMode="auto">
            <a:xfrm>
              <a:off x="1424" y="2872"/>
              <a:ext cx="20" cy="20"/>
            </a:xfrm>
            <a:custGeom>
              <a:avLst/>
              <a:gdLst>
                <a:gd name="T0" fmla="*/ 18 w 20"/>
                <a:gd name="T1" fmla="*/ 11 h 20"/>
                <a:gd name="T2" fmla="*/ 19 w 20"/>
                <a:gd name="T3" fmla="*/ 11 h 20"/>
                <a:gd name="T4" fmla="*/ 17 w 20"/>
                <a:gd name="T5" fmla="*/ 10 h 20"/>
                <a:gd name="T6" fmla="*/ 13 w 20"/>
                <a:gd name="T7" fmla="*/ 7 h 20"/>
                <a:gd name="T8" fmla="*/ 10 w 20"/>
                <a:gd name="T9" fmla="*/ 4 h 20"/>
                <a:gd name="T10" fmla="*/ 7 w 20"/>
                <a:gd name="T11" fmla="*/ 0 h 20"/>
                <a:gd name="T12" fmla="*/ 0 w 20"/>
                <a:gd name="T13" fmla="*/ 5 h 20"/>
                <a:gd name="T14" fmla="*/ 3 w 20"/>
                <a:gd name="T15" fmla="*/ 9 h 20"/>
                <a:gd name="T16" fmla="*/ 8 w 20"/>
                <a:gd name="T17" fmla="*/ 14 h 20"/>
                <a:gd name="T18" fmla="*/ 13 w 20"/>
                <a:gd name="T19" fmla="*/ 18 h 20"/>
                <a:gd name="T20" fmla="*/ 19 w 20"/>
                <a:gd name="T21" fmla="*/ 19 h 20"/>
                <a:gd name="T22" fmla="*/ 19 w 20"/>
                <a:gd name="T23" fmla="*/ 19 h 20"/>
                <a:gd name="T24" fmla="*/ 18 w 20"/>
                <a:gd name="T25" fmla="*/ 1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0"/>
                <a:gd name="T41" fmla="*/ 20 w 20"/>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0">
                  <a:moveTo>
                    <a:pt x="18" y="11"/>
                  </a:moveTo>
                  <a:lnTo>
                    <a:pt x="19" y="11"/>
                  </a:lnTo>
                  <a:lnTo>
                    <a:pt x="17" y="10"/>
                  </a:lnTo>
                  <a:lnTo>
                    <a:pt x="13" y="7"/>
                  </a:lnTo>
                  <a:lnTo>
                    <a:pt x="10" y="4"/>
                  </a:lnTo>
                  <a:lnTo>
                    <a:pt x="7" y="0"/>
                  </a:lnTo>
                  <a:lnTo>
                    <a:pt x="0" y="5"/>
                  </a:lnTo>
                  <a:lnTo>
                    <a:pt x="3" y="9"/>
                  </a:lnTo>
                  <a:lnTo>
                    <a:pt x="8" y="14"/>
                  </a:lnTo>
                  <a:lnTo>
                    <a:pt x="13" y="18"/>
                  </a:lnTo>
                  <a:lnTo>
                    <a:pt x="19" y="19"/>
                  </a:lnTo>
                  <a:lnTo>
                    <a:pt x="18" y="11"/>
                  </a:lnTo>
                </a:path>
              </a:pathLst>
            </a:custGeom>
            <a:solidFill>
              <a:srgbClr val="00CCFF"/>
            </a:solidFill>
            <a:ln w="3175" cap="rnd" cmpd="sng">
              <a:solidFill>
                <a:schemeClr val="tx1"/>
              </a:solidFill>
              <a:round/>
              <a:headEnd/>
              <a:tailEnd/>
            </a:ln>
          </p:spPr>
          <p:txBody>
            <a:bodyPr/>
            <a:lstStyle/>
            <a:p>
              <a:endParaRPr lang="en-US"/>
            </a:p>
          </p:txBody>
        </p:sp>
        <p:sp>
          <p:nvSpPr>
            <p:cNvPr id="57585" name="Freeform 172"/>
            <p:cNvSpPr>
              <a:spLocks noChangeAspect="1"/>
            </p:cNvSpPr>
            <p:nvPr/>
          </p:nvSpPr>
          <p:spPr bwMode="auto">
            <a:xfrm>
              <a:off x="1442" y="2879"/>
              <a:ext cx="21" cy="14"/>
            </a:xfrm>
            <a:custGeom>
              <a:avLst/>
              <a:gdLst>
                <a:gd name="T0" fmla="*/ 7 w 25"/>
                <a:gd name="T1" fmla="*/ 0 h 13"/>
                <a:gd name="T2" fmla="*/ 7 w 25"/>
                <a:gd name="T3" fmla="*/ 1 h 13"/>
                <a:gd name="T4" fmla="*/ 7 w 25"/>
                <a:gd name="T5" fmla="*/ 2 h 13"/>
                <a:gd name="T6" fmla="*/ 6 w 25"/>
                <a:gd name="T7" fmla="*/ 2 h 13"/>
                <a:gd name="T8" fmla="*/ 5 w 25"/>
                <a:gd name="T9" fmla="*/ 3 h 13"/>
                <a:gd name="T10" fmla="*/ 4 w 25"/>
                <a:gd name="T11" fmla="*/ 2 h 13"/>
                <a:gd name="T12" fmla="*/ 3 w 25"/>
                <a:gd name="T13" fmla="*/ 2 h 13"/>
                <a:gd name="T14" fmla="*/ 3 w 25"/>
                <a:gd name="T15" fmla="*/ 2 h 13"/>
                <a:gd name="T16" fmla="*/ 3 w 25"/>
                <a:gd name="T17" fmla="*/ 2 h 13"/>
                <a:gd name="T18" fmla="*/ 0 w 25"/>
                <a:gd name="T19" fmla="*/ 3 h 13"/>
                <a:gd name="T20" fmla="*/ 1 w 25"/>
                <a:gd name="T21" fmla="*/ 17 h 13"/>
                <a:gd name="T22" fmla="*/ 3 w 25"/>
                <a:gd name="T23" fmla="*/ 18 h 13"/>
                <a:gd name="T24" fmla="*/ 3 w 25"/>
                <a:gd name="T25" fmla="*/ 18 h 13"/>
                <a:gd name="T26" fmla="*/ 3 w 25"/>
                <a:gd name="T27" fmla="*/ 18 h 13"/>
                <a:gd name="T28" fmla="*/ 4 w 25"/>
                <a:gd name="T29" fmla="*/ 18 h 13"/>
                <a:gd name="T30" fmla="*/ 5 w 25"/>
                <a:gd name="T31" fmla="*/ 17 h 13"/>
                <a:gd name="T32" fmla="*/ 6 w 25"/>
                <a:gd name="T33" fmla="*/ 16 h 13"/>
                <a:gd name="T34" fmla="*/ 8 w 25"/>
                <a:gd name="T35" fmla="*/ 16 h 13"/>
                <a:gd name="T36" fmla="*/ 8 w 25"/>
                <a:gd name="T37" fmla="*/ 14 h 13"/>
                <a:gd name="T38" fmla="*/ 8 w 25"/>
                <a:gd name="T39" fmla="*/ 14 h 13"/>
                <a:gd name="T40" fmla="*/ 7 w 25"/>
                <a:gd name="T41" fmla="*/ 0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3"/>
                <a:gd name="T65" fmla="*/ 25 w 25"/>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3">
                  <a:moveTo>
                    <a:pt x="20" y="0"/>
                  </a:moveTo>
                  <a:lnTo>
                    <a:pt x="20" y="1"/>
                  </a:lnTo>
                  <a:lnTo>
                    <a:pt x="18" y="2"/>
                  </a:lnTo>
                  <a:lnTo>
                    <a:pt x="16" y="2"/>
                  </a:lnTo>
                  <a:lnTo>
                    <a:pt x="14" y="3"/>
                  </a:lnTo>
                  <a:lnTo>
                    <a:pt x="11" y="2"/>
                  </a:lnTo>
                  <a:lnTo>
                    <a:pt x="7" y="2"/>
                  </a:lnTo>
                  <a:lnTo>
                    <a:pt x="5" y="2"/>
                  </a:lnTo>
                  <a:lnTo>
                    <a:pt x="3" y="2"/>
                  </a:lnTo>
                  <a:lnTo>
                    <a:pt x="0" y="3"/>
                  </a:lnTo>
                  <a:lnTo>
                    <a:pt x="1" y="11"/>
                  </a:lnTo>
                  <a:lnTo>
                    <a:pt x="3" y="12"/>
                  </a:lnTo>
                  <a:lnTo>
                    <a:pt x="5" y="12"/>
                  </a:lnTo>
                  <a:lnTo>
                    <a:pt x="7" y="12"/>
                  </a:lnTo>
                  <a:lnTo>
                    <a:pt x="11" y="12"/>
                  </a:lnTo>
                  <a:lnTo>
                    <a:pt x="14" y="11"/>
                  </a:lnTo>
                  <a:lnTo>
                    <a:pt x="17" y="10"/>
                  </a:lnTo>
                  <a:lnTo>
                    <a:pt x="21" y="10"/>
                  </a:lnTo>
                  <a:lnTo>
                    <a:pt x="24" y="8"/>
                  </a:lnTo>
                  <a:lnTo>
                    <a:pt x="20" y="0"/>
                  </a:lnTo>
                </a:path>
              </a:pathLst>
            </a:custGeom>
            <a:solidFill>
              <a:srgbClr val="00CCFF"/>
            </a:solidFill>
            <a:ln w="3175" cap="rnd" cmpd="sng">
              <a:solidFill>
                <a:schemeClr val="tx1"/>
              </a:solidFill>
              <a:round/>
              <a:headEnd/>
              <a:tailEnd/>
            </a:ln>
          </p:spPr>
          <p:txBody>
            <a:bodyPr/>
            <a:lstStyle/>
            <a:p>
              <a:endParaRPr lang="en-US"/>
            </a:p>
          </p:txBody>
        </p:sp>
        <p:sp>
          <p:nvSpPr>
            <p:cNvPr id="57586" name="Freeform 173"/>
            <p:cNvSpPr>
              <a:spLocks noChangeAspect="1"/>
            </p:cNvSpPr>
            <p:nvPr/>
          </p:nvSpPr>
          <p:spPr bwMode="auto">
            <a:xfrm>
              <a:off x="1462" y="2873"/>
              <a:ext cx="20" cy="16"/>
            </a:xfrm>
            <a:custGeom>
              <a:avLst/>
              <a:gdLst>
                <a:gd name="T0" fmla="*/ 19 w 20"/>
                <a:gd name="T1" fmla="*/ 0 h 16"/>
                <a:gd name="T2" fmla="*/ 18 w 20"/>
                <a:gd name="T3" fmla="*/ 0 h 16"/>
                <a:gd name="T4" fmla="*/ 14 w 20"/>
                <a:gd name="T5" fmla="*/ 1 h 16"/>
                <a:gd name="T6" fmla="*/ 10 w 20"/>
                <a:gd name="T7" fmla="*/ 2 h 16"/>
                <a:gd name="T8" fmla="*/ 5 w 20"/>
                <a:gd name="T9" fmla="*/ 4 h 16"/>
                <a:gd name="T10" fmla="*/ 0 w 20"/>
                <a:gd name="T11" fmla="*/ 7 h 16"/>
                <a:gd name="T12" fmla="*/ 4 w 20"/>
                <a:gd name="T13" fmla="*/ 15 h 16"/>
                <a:gd name="T14" fmla="*/ 9 w 20"/>
                <a:gd name="T15" fmla="*/ 12 h 16"/>
                <a:gd name="T16" fmla="*/ 13 w 20"/>
                <a:gd name="T17" fmla="*/ 10 h 16"/>
                <a:gd name="T18" fmla="*/ 15 w 20"/>
                <a:gd name="T19" fmla="*/ 9 h 16"/>
                <a:gd name="T20" fmla="*/ 18 w 20"/>
                <a:gd name="T21" fmla="*/ 9 h 16"/>
                <a:gd name="T22" fmla="*/ 17 w 20"/>
                <a:gd name="T23" fmla="*/ 8 h 16"/>
                <a:gd name="T24" fmla="*/ 19 w 20"/>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6"/>
                <a:gd name="T41" fmla="*/ 20 w 20"/>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6">
                  <a:moveTo>
                    <a:pt x="19" y="0"/>
                  </a:moveTo>
                  <a:lnTo>
                    <a:pt x="18" y="0"/>
                  </a:lnTo>
                  <a:lnTo>
                    <a:pt x="14" y="1"/>
                  </a:lnTo>
                  <a:lnTo>
                    <a:pt x="10" y="2"/>
                  </a:lnTo>
                  <a:lnTo>
                    <a:pt x="5" y="4"/>
                  </a:lnTo>
                  <a:lnTo>
                    <a:pt x="0" y="7"/>
                  </a:lnTo>
                  <a:lnTo>
                    <a:pt x="4" y="15"/>
                  </a:lnTo>
                  <a:lnTo>
                    <a:pt x="9" y="12"/>
                  </a:lnTo>
                  <a:lnTo>
                    <a:pt x="13" y="10"/>
                  </a:lnTo>
                  <a:lnTo>
                    <a:pt x="15" y="9"/>
                  </a:lnTo>
                  <a:lnTo>
                    <a:pt x="18" y="9"/>
                  </a:lnTo>
                  <a:lnTo>
                    <a:pt x="17" y="8"/>
                  </a:lnTo>
                  <a:lnTo>
                    <a:pt x="19" y="0"/>
                  </a:lnTo>
                </a:path>
              </a:pathLst>
            </a:custGeom>
            <a:solidFill>
              <a:srgbClr val="00CCFF"/>
            </a:solidFill>
            <a:ln w="3175" cap="rnd" cmpd="sng">
              <a:solidFill>
                <a:schemeClr val="tx1"/>
              </a:solidFill>
              <a:round/>
              <a:headEnd/>
              <a:tailEnd/>
            </a:ln>
          </p:spPr>
          <p:txBody>
            <a:bodyPr/>
            <a:lstStyle/>
            <a:p>
              <a:endParaRPr lang="en-US"/>
            </a:p>
          </p:txBody>
        </p:sp>
        <p:sp>
          <p:nvSpPr>
            <p:cNvPr id="57587" name="Freeform 174"/>
            <p:cNvSpPr>
              <a:spLocks noChangeAspect="1"/>
            </p:cNvSpPr>
            <p:nvPr/>
          </p:nvSpPr>
          <p:spPr bwMode="auto">
            <a:xfrm>
              <a:off x="1479" y="2864"/>
              <a:ext cx="11" cy="19"/>
            </a:xfrm>
            <a:custGeom>
              <a:avLst/>
              <a:gdLst>
                <a:gd name="T0" fmla="*/ 0 w 11"/>
                <a:gd name="T1" fmla="*/ 3 h 19"/>
                <a:gd name="T2" fmla="*/ 0 w 11"/>
                <a:gd name="T3" fmla="*/ 3 h 19"/>
                <a:gd name="T4" fmla="*/ 0 w 11"/>
                <a:gd name="T5" fmla="*/ 6 h 19"/>
                <a:gd name="T6" fmla="*/ 0 w 11"/>
                <a:gd name="T7" fmla="*/ 9 h 19"/>
                <a:gd name="T8" fmla="*/ 0 w 11"/>
                <a:gd name="T9" fmla="*/ 10 h 19"/>
                <a:gd name="T10" fmla="*/ 2 w 11"/>
                <a:gd name="T11" fmla="*/ 10 h 19"/>
                <a:gd name="T12" fmla="*/ 0 w 11"/>
                <a:gd name="T13" fmla="*/ 18 h 19"/>
                <a:gd name="T14" fmla="*/ 6 w 11"/>
                <a:gd name="T15" fmla="*/ 16 h 19"/>
                <a:gd name="T16" fmla="*/ 8 w 11"/>
                <a:gd name="T17" fmla="*/ 10 h 19"/>
                <a:gd name="T18" fmla="*/ 10 w 11"/>
                <a:gd name="T19" fmla="*/ 6 h 19"/>
                <a:gd name="T20" fmla="*/ 8 w 11"/>
                <a:gd name="T21" fmla="*/ 0 h 19"/>
                <a:gd name="T22" fmla="*/ 0 w 11"/>
                <a:gd name="T23" fmla="*/ 3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9"/>
                <a:gd name="T38" fmla="*/ 11 w 11"/>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9">
                  <a:moveTo>
                    <a:pt x="0" y="3"/>
                  </a:moveTo>
                  <a:lnTo>
                    <a:pt x="0" y="3"/>
                  </a:lnTo>
                  <a:lnTo>
                    <a:pt x="0" y="6"/>
                  </a:lnTo>
                  <a:lnTo>
                    <a:pt x="0" y="9"/>
                  </a:lnTo>
                  <a:lnTo>
                    <a:pt x="0" y="10"/>
                  </a:lnTo>
                  <a:lnTo>
                    <a:pt x="2" y="10"/>
                  </a:lnTo>
                  <a:lnTo>
                    <a:pt x="0" y="18"/>
                  </a:lnTo>
                  <a:lnTo>
                    <a:pt x="6" y="16"/>
                  </a:lnTo>
                  <a:lnTo>
                    <a:pt x="8" y="10"/>
                  </a:lnTo>
                  <a:lnTo>
                    <a:pt x="10" y="6"/>
                  </a:lnTo>
                  <a:lnTo>
                    <a:pt x="8" y="0"/>
                  </a:lnTo>
                  <a:lnTo>
                    <a:pt x="0" y="3"/>
                  </a:lnTo>
                </a:path>
              </a:pathLst>
            </a:custGeom>
            <a:solidFill>
              <a:srgbClr val="00CCFF"/>
            </a:solidFill>
            <a:ln w="3175" cap="rnd" cmpd="sng">
              <a:solidFill>
                <a:schemeClr val="tx1"/>
              </a:solidFill>
              <a:round/>
              <a:headEnd/>
              <a:tailEnd/>
            </a:ln>
          </p:spPr>
          <p:txBody>
            <a:bodyPr/>
            <a:lstStyle/>
            <a:p>
              <a:endParaRPr lang="en-US"/>
            </a:p>
          </p:txBody>
        </p:sp>
        <p:sp>
          <p:nvSpPr>
            <p:cNvPr id="57588" name="Freeform 175"/>
            <p:cNvSpPr>
              <a:spLocks noChangeAspect="1"/>
            </p:cNvSpPr>
            <p:nvPr/>
          </p:nvSpPr>
          <p:spPr bwMode="auto">
            <a:xfrm>
              <a:off x="1472" y="2844"/>
              <a:ext cx="16" cy="24"/>
            </a:xfrm>
            <a:custGeom>
              <a:avLst/>
              <a:gdLst>
                <a:gd name="T0" fmla="*/ 0 w 16"/>
                <a:gd name="T1" fmla="*/ 8 h 24"/>
                <a:gd name="T2" fmla="*/ 0 w 16"/>
                <a:gd name="T3" fmla="*/ 8 h 24"/>
                <a:gd name="T4" fmla="*/ 5 w 16"/>
                <a:gd name="T5" fmla="*/ 11 h 24"/>
                <a:gd name="T6" fmla="*/ 7 w 16"/>
                <a:gd name="T7" fmla="*/ 13 h 24"/>
                <a:gd name="T8" fmla="*/ 7 w 16"/>
                <a:gd name="T9" fmla="*/ 17 h 24"/>
                <a:gd name="T10" fmla="*/ 7 w 16"/>
                <a:gd name="T11" fmla="*/ 23 h 24"/>
                <a:gd name="T12" fmla="*/ 15 w 16"/>
                <a:gd name="T13" fmla="*/ 20 h 24"/>
                <a:gd name="T14" fmla="*/ 15 w 16"/>
                <a:gd name="T15" fmla="*/ 17 h 24"/>
                <a:gd name="T16" fmla="*/ 15 w 16"/>
                <a:gd name="T17" fmla="*/ 11 h 24"/>
                <a:gd name="T18" fmla="*/ 11 w 16"/>
                <a:gd name="T19" fmla="*/ 4 h 24"/>
                <a:gd name="T20" fmla="*/ 1 w 16"/>
                <a:gd name="T21" fmla="*/ 0 h 24"/>
                <a:gd name="T22" fmla="*/ 0 w 16"/>
                <a:gd name="T23" fmla="*/ 8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24"/>
                <a:gd name="T38" fmla="*/ 16 w 1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24">
                  <a:moveTo>
                    <a:pt x="0" y="8"/>
                  </a:moveTo>
                  <a:lnTo>
                    <a:pt x="0" y="8"/>
                  </a:lnTo>
                  <a:lnTo>
                    <a:pt x="5" y="11"/>
                  </a:lnTo>
                  <a:lnTo>
                    <a:pt x="7" y="13"/>
                  </a:lnTo>
                  <a:lnTo>
                    <a:pt x="7" y="17"/>
                  </a:lnTo>
                  <a:lnTo>
                    <a:pt x="7" y="23"/>
                  </a:lnTo>
                  <a:lnTo>
                    <a:pt x="15" y="20"/>
                  </a:lnTo>
                  <a:lnTo>
                    <a:pt x="15" y="17"/>
                  </a:lnTo>
                  <a:lnTo>
                    <a:pt x="15" y="11"/>
                  </a:lnTo>
                  <a:lnTo>
                    <a:pt x="11" y="4"/>
                  </a:lnTo>
                  <a:lnTo>
                    <a:pt x="1"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589" name="Freeform 176"/>
            <p:cNvSpPr>
              <a:spLocks noChangeAspect="1"/>
            </p:cNvSpPr>
            <p:nvPr/>
          </p:nvSpPr>
          <p:spPr bwMode="auto">
            <a:xfrm>
              <a:off x="1446" y="2837"/>
              <a:ext cx="28" cy="21"/>
            </a:xfrm>
            <a:custGeom>
              <a:avLst/>
              <a:gdLst>
                <a:gd name="T0" fmla="*/ 0 w 28"/>
                <a:gd name="T1" fmla="*/ 28 h 16"/>
                <a:gd name="T2" fmla="*/ 0 w 28"/>
                <a:gd name="T3" fmla="*/ 28 h 16"/>
                <a:gd name="T4" fmla="*/ 2 w 28"/>
                <a:gd name="T5" fmla="*/ 37 h 16"/>
                <a:gd name="T6" fmla="*/ 5 w 28"/>
                <a:gd name="T7" fmla="*/ 49 h 16"/>
                <a:gd name="T8" fmla="*/ 7 w 28"/>
                <a:gd name="T9" fmla="*/ 50 h 16"/>
                <a:gd name="T10" fmla="*/ 10 w 28"/>
                <a:gd name="T11" fmla="*/ 54 h 16"/>
                <a:gd name="T12" fmla="*/ 13 w 28"/>
                <a:gd name="T13" fmla="*/ 64 h 16"/>
                <a:gd name="T14" fmla="*/ 17 w 28"/>
                <a:gd name="T15" fmla="*/ 66 h 16"/>
                <a:gd name="T16" fmla="*/ 21 w 28"/>
                <a:gd name="T17" fmla="*/ 71 h 16"/>
                <a:gd name="T18" fmla="*/ 26 w 28"/>
                <a:gd name="T19" fmla="*/ 77 h 16"/>
                <a:gd name="T20" fmla="*/ 27 w 28"/>
                <a:gd name="T21" fmla="*/ 37 h 16"/>
                <a:gd name="T22" fmla="*/ 23 w 28"/>
                <a:gd name="T23" fmla="*/ 31 h 16"/>
                <a:gd name="T24" fmla="*/ 19 w 28"/>
                <a:gd name="T25" fmla="*/ 28 h 16"/>
                <a:gd name="T26" fmla="*/ 15 w 28"/>
                <a:gd name="T27" fmla="*/ 21 h 16"/>
                <a:gd name="T28" fmla="*/ 13 w 28"/>
                <a:gd name="T29" fmla="*/ 16 h 16"/>
                <a:gd name="T30" fmla="*/ 10 w 28"/>
                <a:gd name="T31" fmla="*/ 12 h 16"/>
                <a:gd name="T32" fmla="*/ 9 w 28"/>
                <a:gd name="T33" fmla="*/ 1 h 16"/>
                <a:gd name="T34" fmla="*/ 7 w 28"/>
                <a:gd name="T35" fmla="*/ 0 h 16"/>
                <a:gd name="T36" fmla="*/ 7 w 28"/>
                <a:gd name="T37" fmla="*/ 0 h 16"/>
                <a:gd name="T38" fmla="*/ 0 w 28"/>
                <a:gd name="T39" fmla="*/ 28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16"/>
                <a:gd name="T62" fmla="*/ 28 w 28"/>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16">
                  <a:moveTo>
                    <a:pt x="0" y="5"/>
                  </a:moveTo>
                  <a:lnTo>
                    <a:pt x="0" y="5"/>
                  </a:lnTo>
                  <a:lnTo>
                    <a:pt x="2" y="7"/>
                  </a:lnTo>
                  <a:lnTo>
                    <a:pt x="5" y="9"/>
                  </a:lnTo>
                  <a:lnTo>
                    <a:pt x="7" y="10"/>
                  </a:lnTo>
                  <a:lnTo>
                    <a:pt x="10" y="11"/>
                  </a:lnTo>
                  <a:lnTo>
                    <a:pt x="13" y="12"/>
                  </a:lnTo>
                  <a:lnTo>
                    <a:pt x="17" y="13"/>
                  </a:lnTo>
                  <a:lnTo>
                    <a:pt x="21" y="14"/>
                  </a:lnTo>
                  <a:lnTo>
                    <a:pt x="26" y="15"/>
                  </a:lnTo>
                  <a:lnTo>
                    <a:pt x="27" y="7"/>
                  </a:lnTo>
                  <a:lnTo>
                    <a:pt x="23" y="6"/>
                  </a:lnTo>
                  <a:lnTo>
                    <a:pt x="19" y="5"/>
                  </a:lnTo>
                  <a:lnTo>
                    <a:pt x="15" y="4"/>
                  </a:lnTo>
                  <a:lnTo>
                    <a:pt x="13" y="3"/>
                  </a:lnTo>
                  <a:lnTo>
                    <a:pt x="10" y="2"/>
                  </a:lnTo>
                  <a:lnTo>
                    <a:pt x="9" y="1"/>
                  </a:lnTo>
                  <a:lnTo>
                    <a:pt x="7" y="0"/>
                  </a:lnTo>
                  <a:lnTo>
                    <a:pt x="0" y="5"/>
                  </a:lnTo>
                </a:path>
              </a:pathLst>
            </a:custGeom>
            <a:solidFill>
              <a:srgbClr val="00CCFF"/>
            </a:solidFill>
            <a:ln w="3175" cap="rnd" cmpd="sng">
              <a:solidFill>
                <a:schemeClr val="tx1"/>
              </a:solidFill>
              <a:round/>
              <a:headEnd/>
              <a:tailEnd/>
            </a:ln>
          </p:spPr>
          <p:txBody>
            <a:bodyPr/>
            <a:lstStyle/>
            <a:p>
              <a:endParaRPr lang="en-US"/>
            </a:p>
          </p:txBody>
        </p:sp>
        <p:sp>
          <p:nvSpPr>
            <p:cNvPr id="57590" name="Freeform 177"/>
            <p:cNvSpPr>
              <a:spLocks noChangeAspect="1"/>
            </p:cNvSpPr>
            <p:nvPr/>
          </p:nvSpPr>
          <p:spPr bwMode="auto">
            <a:xfrm>
              <a:off x="1436" y="2827"/>
              <a:ext cx="18" cy="16"/>
            </a:xfrm>
            <a:custGeom>
              <a:avLst/>
              <a:gdLst>
                <a:gd name="T0" fmla="*/ 0 w 18"/>
                <a:gd name="T1" fmla="*/ 8 h 16"/>
                <a:gd name="T2" fmla="*/ 0 w 18"/>
                <a:gd name="T3" fmla="*/ 9 h 16"/>
                <a:gd name="T4" fmla="*/ 3 w 18"/>
                <a:gd name="T5" fmla="*/ 9 h 16"/>
                <a:gd name="T6" fmla="*/ 5 w 18"/>
                <a:gd name="T7" fmla="*/ 10 h 16"/>
                <a:gd name="T8" fmla="*/ 8 w 18"/>
                <a:gd name="T9" fmla="*/ 13 h 16"/>
                <a:gd name="T10" fmla="*/ 10 w 18"/>
                <a:gd name="T11" fmla="*/ 15 h 16"/>
                <a:gd name="T12" fmla="*/ 17 w 18"/>
                <a:gd name="T13" fmla="*/ 10 h 16"/>
                <a:gd name="T14" fmla="*/ 13 w 18"/>
                <a:gd name="T15" fmla="*/ 6 h 16"/>
                <a:gd name="T16" fmla="*/ 10 w 18"/>
                <a:gd name="T17" fmla="*/ 4 h 16"/>
                <a:gd name="T18" fmla="*/ 5 w 18"/>
                <a:gd name="T19" fmla="*/ 1 h 16"/>
                <a:gd name="T20" fmla="*/ 0 w 18"/>
                <a:gd name="T21" fmla="*/ 0 h 16"/>
                <a:gd name="T22" fmla="*/ 0 w 18"/>
                <a:gd name="T23" fmla="*/ 0 h 16"/>
                <a:gd name="T24" fmla="*/ 0 w 18"/>
                <a:gd name="T25" fmla="*/ 8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6"/>
                <a:gd name="T41" fmla="*/ 18 w 18"/>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6">
                  <a:moveTo>
                    <a:pt x="0" y="8"/>
                  </a:moveTo>
                  <a:lnTo>
                    <a:pt x="0" y="9"/>
                  </a:lnTo>
                  <a:lnTo>
                    <a:pt x="3" y="9"/>
                  </a:lnTo>
                  <a:lnTo>
                    <a:pt x="5" y="10"/>
                  </a:lnTo>
                  <a:lnTo>
                    <a:pt x="8" y="13"/>
                  </a:lnTo>
                  <a:lnTo>
                    <a:pt x="10" y="15"/>
                  </a:lnTo>
                  <a:lnTo>
                    <a:pt x="17" y="10"/>
                  </a:lnTo>
                  <a:lnTo>
                    <a:pt x="13" y="6"/>
                  </a:lnTo>
                  <a:lnTo>
                    <a:pt x="10" y="4"/>
                  </a:lnTo>
                  <a:lnTo>
                    <a:pt x="5" y="1"/>
                  </a:lnTo>
                  <a:lnTo>
                    <a:pt x="0"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591" name="Freeform 178"/>
            <p:cNvSpPr>
              <a:spLocks noChangeAspect="1"/>
            </p:cNvSpPr>
            <p:nvPr/>
          </p:nvSpPr>
          <p:spPr bwMode="auto">
            <a:xfrm>
              <a:off x="1414" y="2828"/>
              <a:ext cx="23" cy="6"/>
            </a:xfrm>
            <a:custGeom>
              <a:avLst/>
              <a:gdLst>
                <a:gd name="T0" fmla="*/ 8 w 24"/>
                <a:gd name="T1" fmla="*/ 1 h 11"/>
                <a:gd name="T2" fmla="*/ 8 w 24"/>
                <a:gd name="T3" fmla="*/ 1 h 11"/>
                <a:gd name="T4" fmla="*/ 12 w 24"/>
                <a:gd name="T5" fmla="*/ 1 h 11"/>
                <a:gd name="T6" fmla="*/ 12 w 24"/>
                <a:gd name="T7" fmla="*/ 1 h 11"/>
                <a:gd name="T8" fmla="*/ 17 w 24"/>
                <a:gd name="T9" fmla="*/ 1 h 11"/>
                <a:gd name="T10" fmla="*/ 17 w 24"/>
                <a:gd name="T11" fmla="*/ 0 h 11"/>
                <a:gd name="T12" fmla="*/ 12 w 24"/>
                <a:gd name="T13" fmla="*/ 0 h 11"/>
                <a:gd name="T14" fmla="*/ 12 w 24"/>
                <a:gd name="T15" fmla="*/ 1 h 11"/>
                <a:gd name="T16" fmla="*/ 6 w 24"/>
                <a:gd name="T17" fmla="*/ 1 h 11"/>
                <a:gd name="T18" fmla="*/ 0 w 24"/>
                <a:gd name="T19" fmla="*/ 1 h 11"/>
                <a:gd name="T20" fmla="*/ 0 w 24"/>
                <a:gd name="T21" fmla="*/ 1 h 11"/>
                <a:gd name="T22" fmla="*/ 8 w 24"/>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1"/>
                <a:gd name="T38" fmla="*/ 24 w 24"/>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1">
                  <a:moveTo>
                    <a:pt x="8" y="9"/>
                  </a:moveTo>
                  <a:lnTo>
                    <a:pt x="8" y="10"/>
                  </a:lnTo>
                  <a:lnTo>
                    <a:pt x="13" y="9"/>
                  </a:lnTo>
                  <a:lnTo>
                    <a:pt x="18" y="7"/>
                  </a:lnTo>
                  <a:lnTo>
                    <a:pt x="23" y="7"/>
                  </a:lnTo>
                  <a:lnTo>
                    <a:pt x="23" y="0"/>
                  </a:lnTo>
                  <a:lnTo>
                    <a:pt x="18" y="0"/>
                  </a:lnTo>
                  <a:lnTo>
                    <a:pt x="12" y="1"/>
                  </a:lnTo>
                  <a:lnTo>
                    <a:pt x="6" y="3"/>
                  </a:lnTo>
                  <a:lnTo>
                    <a:pt x="0" y="6"/>
                  </a:lnTo>
                  <a:lnTo>
                    <a:pt x="0" y="7"/>
                  </a:lnTo>
                  <a:lnTo>
                    <a:pt x="8" y="9"/>
                  </a:lnTo>
                </a:path>
              </a:pathLst>
            </a:custGeom>
            <a:solidFill>
              <a:srgbClr val="00CCFF"/>
            </a:solidFill>
            <a:ln w="3175" cap="rnd" cmpd="sng">
              <a:solidFill>
                <a:schemeClr val="tx1"/>
              </a:solidFill>
              <a:round/>
              <a:headEnd/>
              <a:tailEnd/>
            </a:ln>
          </p:spPr>
          <p:txBody>
            <a:bodyPr/>
            <a:lstStyle/>
            <a:p>
              <a:endParaRPr lang="en-US"/>
            </a:p>
          </p:txBody>
        </p:sp>
        <p:sp>
          <p:nvSpPr>
            <p:cNvPr id="57592" name="Freeform 179"/>
            <p:cNvSpPr>
              <a:spLocks noChangeAspect="1"/>
            </p:cNvSpPr>
            <p:nvPr/>
          </p:nvSpPr>
          <p:spPr bwMode="auto">
            <a:xfrm>
              <a:off x="1406" y="2835"/>
              <a:ext cx="18" cy="8"/>
            </a:xfrm>
            <a:custGeom>
              <a:avLst/>
              <a:gdLst>
                <a:gd name="T0" fmla="*/ 0 w 16"/>
                <a:gd name="T1" fmla="*/ 0 h 9"/>
                <a:gd name="T2" fmla="*/ 1 w 16"/>
                <a:gd name="T3" fmla="*/ 0 h 9"/>
                <a:gd name="T4" fmla="*/ 3 w 16"/>
                <a:gd name="T5" fmla="*/ 4 h 9"/>
                <a:gd name="T6" fmla="*/ 13 w 16"/>
                <a:gd name="T7" fmla="*/ 4 h 9"/>
                <a:gd name="T8" fmla="*/ 24 w 16"/>
                <a:gd name="T9" fmla="*/ 4 h 9"/>
                <a:gd name="T10" fmla="*/ 30 w 16"/>
                <a:gd name="T11" fmla="*/ 3 h 9"/>
                <a:gd name="T12" fmla="*/ 13 w 16"/>
                <a:gd name="T13" fmla="*/ 2 h 9"/>
                <a:gd name="T14" fmla="*/ 15 w 16"/>
                <a:gd name="T15" fmla="*/ 1 h 9"/>
                <a:gd name="T16" fmla="*/ 17 w 16"/>
                <a:gd name="T17" fmla="*/ 1 h 9"/>
                <a:gd name="T18" fmla="*/ 17 w 16"/>
                <a:gd name="T19" fmla="*/ 0 h 9"/>
                <a:gd name="T20" fmla="*/ 17 w 16"/>
                <a:gd name="T21" fmla="*/ 0 h 9"/>
                <a:gd name="T22" fmla="*/ 0 w 16"/>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9"/>
                <a:gd name="T38" fmla="*/ 16 w 16"/>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9">
                  <a:moveTo>
                    <a:pt x="0" y="0"/>
                  </a:moveTo>
                  <a:lnTo>
                    <a:pt x="1" y="0"/>
                  </a:lnTo>
                  <a:lnTo>
                    <a:pt x="3" y="5"/>
                  </a:lnTo>
                  <a:lnTo>
                    <a:pt x="7" y="8"/>
                  </a:lnTo>
                  <a:lnTo>
                    <a:pt x="12" y="8"/>
                  </a:lnTo>
                  <a:lnTo>
                    <a:pt x="15" y="3"/>
                  </a:lnTo>
                  <a:lnTo>
                    <a:pt x="7" y="2"/>
                  </a:lnTo>
                  <a:lnTo>
                    <a:pt x="8" y="1"/>
                  </a:lnTo>
                  <a:lnTo>
                    <a:pt x="9" y="1"/>
                  </a:lnTo>
                  <a:lnTo>
                    <a:pt x="9" y="0"/>
                  </a:lnTo>
                  <a:lnTo>
                    <a:pt x="0" y="0"/>
                  </a:lnTo>
                </a:path>
              </a:pathLst>
            </a:custGeom>
            <a:solidFill>
              <a:srgbClr val="00CCFF"/>
            </a:solidFill>
            <a:ln w="3175" cap="rnd" cmpd="sng">
              <a:solidFill>
                <a:schemeClr val="tx1"/>
              </a:solidFill>
              <a:round/>
              <a:headEnd/>
              <a:tailEnd/>
            </a:ln>
          </p:spPr>
          <p:txBody>
            <a:bodyPr/>
            <a:lstStyle/>
            <a:p>
              <a:endParaRPr lang="en-US"/>
            </a:p>
          </p:txBody>
        </p:sp>
        <p:sp>
          <p:nvSpPr>
            <p:cNvPr id="57593" name="Freeform 180"/>
            <p:cNvSpPr>
              <a:spLocks noChangeAspect="1"/>
            </p:cNvSpPr>
            <p:nvPr/>
          </p:nvSpPr>
          <p:spPr bwMode="auto">
            <a:xfrm>
              <a:off x="1404" y="2820"/>
              <a:ext cx="12" cy="15"/>
            </a:xfrm>
            <a:custGeom>
              <a:avLst/>
              <a:gdLst>
                <a:gd name="T0" fmla="*/ 0 w 13"/>
                <a:gd name="T1" fmla="*/ 5 h 15"/>
                <a:gd name="T2" fmla="*/ 0 w 13"/>
                <a:gd name="T3" fmla="*/ 5 h 15"/>
                <a:gd name="T4" fmla="*/ 0 w 13"/>
                <a:gd name="T5" fmla="*/ 6 h 15"/>
                <a:gd name="T6" fmla="*/ 2 w 13"/>
                <a:gd name="T7" fmla="*/ 9 h 15"/>
                <a:gd name="T8" fmla="*/ 3 w 13"/>
                <a:gd name="T9" fmla="*/ 11 h 15"/>
                <a:gd name="T10" fmla="*/ 3 w 13"/>
                <a:gd name="T11" fmla="*/ 14 h 15"/>
                <a:gd name="T12" fmla="*/ 6 w 13"/>
                <a:gd name="T13" fmla="*/ 14 h 15"/>
                <a:gd name="T14" fmla="*/ 6 w 13"/>
                <a:gd name="T15" fmla="*/ 9 h 15"/>
                <a:gd name="T16" fmla="*/ 6 w 13"/>
                <a:gd name="T17" fmla="*/ 4 h 15"/>
                <a:gd name="T18" fmla="*/ 6 w 13"/>
                <a:gd name="T19" fmla="*/ 1 h 15"/>
                <a:gd name="T20" fmla="*/ 6 w 13"/>
                <a:gd name="T21" fmla="*/ 0 h 15"/>
                <a:gd name="T22" fmla="*/ 0 w 13"/>
                <a:gd name="T23" fmla="*/ 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5"/>
                <a:gd name="T38" fmla="*/ 13 w 13"/>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5">
                  <a:moveTo>
                    <a:pt x="0" y="5"/>
                  </a:moveTo>
                  <a:lnTo>
                    <a:pt x="0" y="5"/>
                  </a:lnTo>
                  <a:lnTo>
                    <a:pt x="0" y="6"/>
                  </a:lnTo>
                  <a:lnTo>
                    <a:pt x="2" y="9"/>
                  </a:lnTo>
                  <a:lnTo>
                    <a:pt x="3" y="11"/>
                  </a:lnTo>
                  <a:lnTo>
                    <a:pt x="3" y="14"/>
                  </a:lnTo>
                  <a:lnTo>
                    <a:pt x="12" y="14"/>
                  </a:lnTo>
                  <a:lnTo>
                    <a:pt x="11" y="9"/>
                  </a:lnTo>
                  <a:lnTo>
                    <a:pt x="10" y="4"/>
                  </a:lnTo>
                  <a:lnTo>
                    <a:pt x="7" y="1"/>
                  </a:lnTo>
                  <a:lnTo>
                    <a:pt x="6" y="0"/>
                  </a:lnTo>
                  <a:lnTo>
                    <a:pt x="0" y="5"/>
                  </a:lnTo>
                </a:path>
              </a:pathLst>
            </a:custGeom>
            <a:solidFill>
              <a:srgbClr val="00CCFF"/>
            </a:solidFill>
            <a:ln w="3175" cap="rnd" cmpd="sng">
              <a:solidFill>
                <a:schemeClr val="tx1"/>
              </a:solidFill>
              <a:round/>
              <a:headEnd/>
              <a:tailEnd/>
            </a:ln>
          </p:spPr>
          <p:txBody>
            <a:bodyPr/>
            <a:lstStyle/>
            <a:p>
              <a:endParaRPr lang="en-US"/>
            </a:p>
          </p:txBody>
        </p:sp>
        <p:sp>
          <p:nvSpPr>
            <p:cNvPr id="57594" name="Freeform 181"/>
            <p:cNvSpPr>
              <a:spLocks noChangeAspect="1"/>
            </p:cNvSpPr>
            <p:nvPr/>
          </p:nvSpPr>
          <p:spPr bwMode="auto">
            <a:xfrm>
              <a:off x="1394" y="2898"/>
              <a:ext cx="23" cy="17"/>
            </a:xfrm>
            <a:custGeom>
              <a:avLst/>
              <a:gdLst>
                <a:gd name="T0" fmla="*/ 11 w 23"/>
                <a:gd name="T1" fmla="*/ 2 h 17"/>
                <a:gd name="T2" fmla="*/ 9 w 23"/>
                <a:gd name="T3" fmla="*/ 1 h 17"/>
                <a:gd name="T4" fmla="*/ 6 w 23"/>
                <a:gd name="T5" fmla="*/ 0 h 17"/>
                <a:gd name="T6" fmla="*/ 4 w 23"/>
                <a:gd name="T7" fmla="*/ 0 h 17"/>
                <a:gd name="T8" fmla="*/ 2 w 23"/>
                <a:gd name="T9" fmla="*/ 1 h 17"/>
                <a:gd name="T10" fmla="*/ 1 w 23"/>
                <a:gd name="T11" fmla="*/ 4 h 17"/>
                <a:gd name="T12" fmla="*/ 0 w 23"/>
                <a:gd name="T13" fmla="*/ 6 h 17"/>
                <a:gd name="T14" fmla="*/ 0 w 23"/>
                <a:gd name="T15" fmla="*/ 8 h 17"/>
                <a:gd name="T16" fmla="*/ 0 w 23"/>
                <a:gd name="T17" fmla="*/ 10 h 17"/>
                <a:gd name="T18" fmla="*/ 1 w 23"/>
                <a:gd name="T19" fmla="*/ 13 h 17"/>
                <a:gd name="T20" fmla="*/ 3 w 23"/>
                <a:gd name="T21" fmla="*/ 15 h 17"/>
                <a:gd name="T22" fmla="*/ 4 w 23"/>
                <a:gd name="T23" fmla="*/ 16 h 17"/>
                <a:gd name="T24" fmla="*/ 7 w 23"/>
                <a:gd name="T25" fmla="*/ 16 h 17"/>
                <a:gd name="T26" fmla="*/ 9 w 23"/>
                <a:gd name="T27" fmla="*/ 15 h 17"/>
                <a:gd name="T28" fmla="*/ 13 w 23"/>
                <a:gd name="T29" fmla="*/ 14 h 17"/>
                <a:gd name="T30" fmla="*/ 15 w 23"/>
                <a:gd name="T31" fmla="*/ 14 h 17"/>
                <a:gd name="T32" fmla="*/ 18 w 23"/>
                <a:gd name="T33" fmla="*/ 14 h 17"/>
                <a:gd name="T34" fmla="*/ 21 w 23"/>
                <a:gd name="T35" fmla="*/ 12 h 17"/>
                <a:gd name="T36" fmla="*/ 22 w 23"/>
                <a:gd name="T37" fmla="*/ 10 h 17"/>
                <a:gd name="T38" fmla="*/ 22 w 23"/>
                <a:gd name="T39" fmla="*/ 8 h 17"/>
                <a:gd name="T40" fmla="*/ 22 w 23"/>
                <a:gd name="T41" fmla="*/ 5 h 17"/>
                <a:gd name="T42" fmla="*/ 20 w 23"/>
                <a:gd name="T43" fmla="*/ 3 h 17"/>
                <a:gd name="T44" fmla="*/ 17 w 23"/>
                <a:gd name="T45" fmla="*/ 2 h 17"/>
                <a:gd name="T46" fmla="*/ 14 w 23"/>
                <a:gd name="T47" fmla="*/ 2 h 17"/>
                <a:gd name="T48" fmla="*/ 11 w 23"/>
                <a:gd name="T49" fmla="*/ 2 h 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
                <a:gd name="T76" fmla="*/ 0 h 17"/>
                <a:gd name="T77" fmla="*/ 23 w 23"/>
                <a:gd name="T78" fmla="*/ 17 h 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 h="17">
                  <a:moveTo>
                    <a:pt x="11" y="2"/>
                  </a:moveTo>
                  <a:lnTo>
                    <a:pt x="9" y="1"/>
                  </a:lnTo>
                  <a:lnTo>
                    <a:pt x="6" y="0"/>
                  </a:lnTo>
                  <a:lnTo>
                    <a:pt x="4" y="0"/>
                  </a:lnTo>
                  <a:lnTo>
                    <a:pt x="2" y="1"/>
                  </a:lnTo>
                  <a:lnTo>
                    <a:pt x="1" y="4"/>
                  </a:lnTo>
                  <a:lnTo>
                    <a:pt x="0" y="6"/>
                  </a:lnTo>
                  <a:lnTo>
                    <a:pt x="0" y="8"/>
                  </a:lnTo>
                  <a:lnTo>
                    <a:pt x="0" y="10"/>
                  </a:lnTo>
                  <a:lnTo>
                    <a:pt x="1" y="13"/>
                  </a:lnTo>
                  <a:lnTo>
                    <a:pt x="3" y="15"/>
                  </a:lnTo>
                  <a:lnTo>
                    <a:pt x="4" y="16"/>
                  </a:lnTo>
                  <a:lnTo>
                    <a:pt x="7" y="16"/>
                  </a:lnTo>
                  <a:lnTo>
                    <a:pt x="9" y="15"/>
                  </a:lnTo>
                  <a:lnTo>
                    <a:pt x="13" y="14"/>
                  </a:lnTo>
                  <a:lnTo>
                    <a:pt x="15" y="14"/>
                  </a:lnTo>
                  <a:lnTo>
                    <a:pt x="18" y="14"/>
                  </a:lnTo>
                  <a:lnTo>
                    <a:pt x="21" y="12"/>
                  </a:lnTo>
                  <a:lnTo>
                    <a:pt x="22" y="10"/>
                  </a:lnTo>
                  <a:lnTo>
                    <a:pt x="22" y="8"/>
                  </a:lnTo>
                  <a:lnTo>
                    <a:pt x="22" y="5"/>
                  </a:lnTo>
                  <a:lnTo>
                    <a:pt x="20" y="3"/>
                  </a:lnTo>
                  <a:lnTo>
                    <a:pt x="17" y="2"/>
                  </a:lnTo>
                  <a:lnTo>
                    <a:pt x="14" y="2"/>
                  </a:lnTo>
                  <a:lnTo>
                    <a:pt x="11" y="2"/>
                  </a:lnTo>
                </a:path>
              </a:pathLst>
            </a:custGeom>
            <a:solidFill>
              <a:srgbClr val="00CCFF"/>
            </a:solidFill>
            <a:ln w="3175" cap="rnd" cmpd="sng">
              <a:solidFill>
                <a:schemeClr val="tx1"/>
              </a:solidFill>
              <a:round/>
              <a:headEnd/>
              <a:tailEnd/>
            </a:ln>
          </p:spPr>
          <p:txBody>
            <a:bodyPr/>
            <a:lstStyle/>
            <a:p>
              <a:endParaRPr lang="en-US"/>
            </a:p>
          </p:txBody>
        </p:sp>
        <p:sp>
          <p:nvSpPr>
            <p:cNvPr id="57595" name="Freeform 182"/>
            <p:cNvSpPr>
              <a:spLocks noChangeAspect="1"/>
            </p:cNvSpPr>
            <p:nvPr/>
          </p:nvSpPr>
          <p:spPr bwMode="auto">
            <a:xfrm>
              <a:off x="1394" y="2894"/>
              <a:ext cx="14" cy="8"/>
            </a:xfrm>
            <a:custGeom>
              <a:avLst/>
              <a:gdLst>
                <a:gd name="T0" fmla="*/ 6 w 15"/>
                <a:gd name="T1" fmla="*/ 1 h 11"/>
                <a:gd name="T2" fmla="*/ 6 w 15"/>
                <a:gd name="T3" fmla="*/ 1 h 11"/>
                <a:gd name="T4" fmla="*/ 6 w 15"/>
                <a:gd name="T5" fmla="*/ 1 h 11"/>
                <a:gd name="T6" fmla="*/ 7 w 15"/>
                <a:gd name="T7" fmla="*/ 1 h 11"/>
                <a:gd name="T8" fmla="*/ 7 w 15"/>
                <a:gd name="T9" fmla="*/ 1 h 11"/>
                <a:gd name="T10" fmla="*/ 8 w 15"/>
                <a:gd name="T11" fmla="*/ 1 h 11"/>
                <a:gd name="T12" fmla="*/ 7 w 15"/>
                <a:gd name="T13" fmla="*/ 1 h 11"/>
                <a:gd name="T14" fmla="*/ 7 w 15"/>
                <a:gd name="T15" fmla="*/ 0 h 11"/>
                <a:gd name="T16" fmla="*/ 4 w 15"/>
                <a:gd name="T17" fmla="*/ 0 h 11"/>
                <a:gd name="T18" fmla="*/ 0 w 15"/>
                <a:gd name="T19" fmla="*/ 1 h 11"/>
                <a:gd name="T20" fmla="*/ 6 w 15"/>
                <a:gd name="T21" fmla="*/ 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1"/>
                <a:gd name="T35" fmla="*/ 15 w 1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1">
                  <a:moveTo>
                    <a:pt x="6" y="7"/>
                  </a:moveTo>
                  <a:lnTo>
                    <a:pt x="6" y="7"/>
                  </a:lnTo>
                  <a:lnTo>
                    <a:pt x="6" y="8"/>
                  </a:lnTo>
                  <a:lnTo>
                    <a:pt x="8" y="9"/>
                  </a:lnTo>
                  <a:lnTo>
                    <a:pt x="10" y="10"/>
                  </a:lnTo>
                  <a:lnTo>
                    <a:pt x="14" y="2"/>
                  </a:lnTo>
                  <a:lnTo>
                    <a:pt x="12" y="1"/>
                  </a:lnTo>
                  <a:lnTo>
                    <a:pt x="8" y="0"/>
                  </a:lnTo>
                  <a:lnTo>
                    <a:pt x="4" y="0"/>
                  </a:lnTo>
                  <a:lnTo>
                    <a:pt x="0" y="3"/>
                  </a:lnTo>
                  <a:lnTo>
                    <a:pt x="6" y="7"/>
                  </a:lnTo>
                </a:path>
              </a:pathLst>
            </a:custGeom>
            <a:solidFill>
              <a:srgbClr val="00CCFF"/>
            </a:solidFill>
            <a:ln w="3175" cap="rnd" cmpd="sng">
              <a:solidFill>
                <a:schemeClr val="tx1"/>
              </a:solidFill>
              <a:round/>
              <a:headEnd/>
              <a:tailEnd/>
            </a:ln>
          </p:spPr>
          <p:txBody>
            <a:bodyPr/>
            <a:lstStyle/>
            <a:p>
              <a:endParaRPr lang="en-US"/>
            </a:p>
          </p:txBody>
        </p:sp>
        <p:sp>
          <p:nvSpPr>
            <p:cNvPr id="57596" name="Freeform 183"/>
            <p:cNvSpPr>
              <a:spLocks noChangeAspect="1"/>
            </p:cNvSpPr>
            <p:nvPr/>
          </p:nvSpPr>
          <p:spPr bwMode="auto">
            <a:xfrm>
              <a:off x="1389" y="2897"/>
              <a:ext cx="11" cy="14"/>
            </a:xfrm>
            <a:custGeom>
              <a:avLst/>
              <a:gdLst>
                <a:gd name="T0" fmla="*/ 8 w 11"/>
                <a:gd name="T1" fmla="*/ 10 h 14"/>
                <a:gd name="T2" fmla="*/ 8 w 11"/>
                <a:gd name="T3" fmla="*/ 11 h 14"/>
                <a:gd name="T4" fmla="*/ 9 w 11"/>
                <a:gd name="T5" fmla="*/ 9 h 14"/>
                <a:gd name="T6" fmla="*/ 8 w 11"/>
                <a:gd name="T7" fmla="*/ 7 h 14"/>
                <a:gd name="T8" fmla="*/ 9 w 11"/>
                <a:gd name="T9" fmla="*/ 6 h 14"/>
                <a:gd name="T10" fmla="*/ 10 w 11"/>
                <a:gd name="T11" fmla="*/ 4 h 14"/>
                <a:gd name="T12" fmla="*/ 3 w 11"/>
                <a:gd name="T13" fmla="*/ 0 h 14"/>
                <a:gd name="T14" fmla="*/ 1 w 11"/>
                <a:gd name="T15" fmla="*/ 3 h 14"/>
                <a:gd name="T16" fmla="*/ 0 w 11"/>
                <a:gd name="T17" fmla="*/ 7 h 14"/>
                <a:gd name="T18" fmla="*/ 0 w 11"/>
                <a:gd name="T19" fmla="*/ 9 h 14"/>
                <a:gd name="T20" fmla="*/ 0 w 11"/>
                <a:gd name="T21" fmla="*/ 12 h 14"/>
                <a:gd name="T22" fmla="*/ 0 w 11"/>
                <a:gd name="T23" fmla="*/ 13 h 14"/>
                <a:gd name="T24" fmla="*/ 8 w 11"/>
                <a:gd name="T25" fmla="*/ 1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4"/>
                <a:gd name="T41" fmla="*/ 11 w 11"/>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4">
                  <a:moveTo>
                    <a:pt x="8" y="10"/>
                  </a:moveTo>
                  <a:lnTo>
                    <a:pt x="8" y="11"/>
                  </a:lnTo>
                  <a:lnTo>
                    <a:pt x="9" y="9"/>
                  </a:lnTo>
                  <a:lnTo>
                    <a:pt x="8" y="7"/>
                  </a:lnTo>
                  <a:lnTo>
                    <a:pt x="9" y="6"/>
                  </a:lnTo>
                  <a:lnTo>
                    <a:pt x="10" y="4"/>
                  </a:lnTo>
                  <a:lnTo>
                    <a:pt x="3" y="0"/>
                  </a:lnTo>
                  <a:lnTo>
                    <a:pt x="1" y="3"/>
                  </a:lnTo>
                  <a:lnTo>
                    <a:pt x="0" y="7"/>
                  </a:lnTo>
                  <a:lnTo>
                    <a:pt x="0" y="9"/>
                  </a:lnTo>
                  <a:lnTo>
                    <a:pt x="0" y="12"/>
                  </a:lnTo>
                  <a:lnTo>
                    <a:pt x="0" y="13"/>
                  </a:lnTo>
                  <a:lnTo>
                    <a:pt x="8" y="10"/>
                  </a:lnTo>
                </a:path>
              </a:pathLst>
            </a:custGeom>
            <a:solidFill>
              <a:srgbClr val="00CCFF"/>
            </a:solidFill>
            <a:ln w="3175" cap="rnd" cmpd="sng">
              <a:solidFill>
                <a:schemeClr val="tx1"/>
              </a:solidFill>
              <a:round/>
              <a:headEnd/>
              <a:tailEnd/>
            </a:ln>
          </p:spPr>
          <p:txBody>
            <a:bodyPr/>
            <a:lstStyle/>
            <a:p>
              <a:endParaRPr lang="en-US"/>
            </a:p>
          </p:txBody>
        </p:sp>
        <p:sp>
          <p:nvSpPr>
            <p:cNvPr id="57597" name="Freeform 184"/>
            <p:cNvSpPr>
              <a:spLocks noChangeAspect="1"/>
            </p:cNvSpPr>
            <p:nvPr/>
          </p:nvSpPr>
          <p:spPr bwMode="auto">
            <a:xfrm>
              <a:off x="1390" y="2907"/>
              <a:ext cx="13" cy="19"/>
            </a:xfrm>
            <a:custGeom>
              <a:avLst/>
              <a:gdLst>
                <a:gd name="T0" fmla="*/ 9 w 13"/>
                <a:gd name="T1" fmla="*/ 52 h 12"/>
                <a:gd name="T2" fmla="*/ 9 w 13"/>
                <a:gd name="T3" fmla="*/ 52 h 12"/>
                <a:gd name="T4" fmla="*/ 9 w 13"/>
                <a:gd name="T5" fmla="*/ 52 h 12"/>
                <a:gd name="T6" fmla="*/ 9 w 13"/>
                <a:gd name="T7" fmla="*/ 52 h 12"/>
                <a:gd name="T8" fmla="*/ 9 w 13"/>
                <a:gd name="T9" fmla="*/ 33 h 12"/>
                <a:gd name="T10" fmla="*/ 8 w 13"/>
                <a:gd name="T11" fmla="*/ 0 h 12"/>
                <a:gd name="T12" fmla="*/ 0 w 13"/>
                <a:gd name="T13" fmla="*/ 52 h 12"/>
                <a:gd name="T14" fmla="*/ 1 w 13"/>
                <a:gd name="T15" fmla="*/ 100 h 12"/>
                <a:gd name="T16" fmla="*/ 4 w 13"/>
                <a:gd name="T17" fmla="*/ 138 h 12"/>
                <a:gd name="T18" fmla="*/ 7 w 13"/>
                <a:gd name="T19" fmla="*/ 171 h 12"/>
                <a:gd name="T20" fmla="*/ 12 w 13"/>
                <a:gd name="T21" fmla="*/ 171 h 12"/>
                <a:gd name="T22" fmla="*/ 9 w 13"/>
                <a:gd name="T23" fmla="*/ 5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2"/>
                <a:gd name="T38" fmla="*/ 13 w 13"/>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2">
                  <a:moveTo>
                    <a:pt x="9" y="3"/>
                  </a:moveTo>
                  <a:lnTo>
                    <a:pt x="9" y="3"/>
                  </a:lnTo>
                  <a:lnTo>
                    <a:pt x="9" y="2"/>
                  </a:lnTo>
                  <a:lnTo>
                    <a:pt x="8" y="0"/>
                  </a:lnTo>
                  <a:lnTo>
                    <a:pt x="0" y="3"/>
                  </a:lnTo>
                  <a:lnTo>
                    <a:pt x="1" y="6"/>
                  </a:lnTo>
                  <a:lnTo>
                    <a:pt x="4" y="9"/>
                  </a:lnTo>
                  <a:lnTo>
                    <a:pt x="7" y="11"/>
                  </a:lnTo>
                  <a:lnTo>
                    <a:pt x="12" y="11"/>
                  </a:lnTo>
                  <a:lnTo>
                    <a:pt x="9" y="3"/>
                  </a:lnTo>
                </a:path>
              </a:pathLst>
            </a:custGeom>
            <a:solidFill>
              <a:srgbClr val="00CCFF"/>
            </a:solidFill>
            <a:ln w="3175" cap="rnd" cmpd="sng">
              <a:solidFill>
                <a:schemeClr val="tx1"/>
              </a:solidFill>
              <a:round/>
              <a:headEnd/>
              <a:tailEnd/>
            </a:ln>
          </p:spPr>
          <p:txBody>
            <a:bodyPr/>
            <a:lstStyle/>
            <a:p>
              <a:endParaRPr lang="en-US"/>
            </a:p>
          </p:txBody>
        </p:sp>
        <p:sp>
          <p:nvSpPr>
            <p:cNvPr id="57598" name="Freeform 185"/>
            <p:cNvSpPr>
              <a:spLocks noChangeAspect="1"/>
            </p:cNvSpPr>
            <p:nvPr/>
          </p:nvSpPr>
          <p:spPr bwMode="auto">
            <a:xfrm>
              <a:off x="1399" y="2907"/>
              <a:ext cx="14" cy="19"/>
            </a:xfrm>
            <a:custGeom>
              <a:avLst/>
              <a:gdLst>
                <a:gd name="T0" fmla="*/ 7 w 15"/>
                <a:gd name="T1" fmla="*/ 21 h 12"/>
                <a:gd name="T2" fmla="*/ 7 w 15"/>
                <a:gd name="T3" fmla="*/ 0 h 12"/>
                <a:gd name="T4" fmla="*/ 7 w 15"/>
                <a:gd name="T5" fmla="*/ 21 h 12"/>
                <a:gd name="T6" fmla="*/ 7 w 15"/>
                <a:gd name="T7" fmla="*/ 21 h 12"/>
                <a:gd name="T8" fmla="*/ 4 w 15"/>
                <a:gd name="T9" fmla="*/ 33 h 12"/>
                <a:gd name="T10" fmla="*/ 0 w 15"/>
                <a:gd name="T11" fmla="*/ 52 h 12"/>
                <a:gd name="T12" fmla="*/ 3 w 15"/>
                <a:gd name="T13" fmla="*/ 171 h 12"/>
                <a:gd name="T14" fmla="*/ 5 w 15"/>
                <a:gd name="T15" fmla="*/ 158 h 12"/>
                <a:gd name="T16" fmla="*/ 7 w 15"/>
                <a:gd name="T17" fmla="*/ 138 h 12"/>
                <a:gd name="T18" fmla="*/ 7 w 15"/>
                <a:gd name="T19" fmla="*/ 138 h 12"/>
                <a:gd name="T20" fmla="*/ 7 w 15"/>
                <a:gd name="T21" fmla="*/ 138 h 12"/>
                <a:gd name="T22" fmla="*/ 8 w 15"/>
                <a:gd name="T23" fmla="*/ 138 h 12"/>
                <a:gd name="T24" fmla="*/ 7 w 15"/>
                <a:gd name="T25" fmla="*/ 2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12" y="1"/>
                  </a:moveTo>
                  <a:lnTo>
                    <a:pt x="13" y="0"/>
                  </a:lnTo>
                  <a:lnTo>
                    <a:pt x="10" y="1"/>
                  </a:lnTo>
                  <a:lnTo>
                    <a:pt x="7" y="1"/>
                  </a:lnTo>
                  <a:lnTo>
                    <a:pt x="4" y="2"/>
                  </a:lnTo>
                  <a:lnTo>
                    <a:pt x="0" y="3"/>
                  </a:lnTo>
                  <a:lnTo>
                    <a:pt x="3" y="11"/>
                  </a:lnTo>
                  <a:lnTo>
                    <a:pt x="5" y="10"/>
                  </a:lnTo>
                  <a:lnTo>
                    <a:pt x="8" y="9"/>
                  </a:lnTo>
                  <a:lnTo>
                    <a:pt x="10" y="9"/>
                  </a:lnTo>
                  <a:lnTo>
                    <a:pt x="13" y="9"/>
                  </a:lnTo>
                  <a:lnTo>
                    <a:pt x="14" y="9"/>
                  </a:lnTo>
                  <a:lnTo>
                    <a:pt x="12" y="1"/>
                  </a:lnTo>
                </a:path>
              </a:pathLst>
            </a:custGeom>
            <a:solidFill>
              <a:srgbClr val="00CCFF"/>
            </a:solidFill>
            <a:ln w="3175" cap="rnd" cmpd="sng">
              <a:solidFill>
                <a:schemeClr val="tx1"/>
              </a:solidFill>
              <a:round/>
              <a:headEnd/>
              <a:tailEnd/>
            </a:ln>
          </p:spPr>
          <p:txBody>
            <a:bodyPr/>
            <a:lstStyle/>
            <a:p>
              <a:endParaRPr lang="en-US"/>
            </a:p>
          </p:txBody>
        </p:sp>
        <p:sp>
          <p:nvSpPr>
            <p:cNvPr id="57599" name="Freeform 186"/>
            <p:cNvSpPr>
              <a:spLocks noChangeAspect="1"/>
            </p:cNvSpPr>
            <p:nvPr/>
          </p:nvSpPr>
          <p:spPr bwMode="auto">
            <a:xfrm>
              <a:off x="1411" y="2902"/>
              <a:ext cx="11" cy="15"/>
            </a:xfrm>
            <a:custGeom>
              <a:avLst/>
              <a:gdLst>
                <a:gd name="T0" fmla="*/ 1 w 11"/>
                <a:gd name="T1" fmla="*/ 2 h 15"/>
                <a:gd name="T2" fmla="*/ 1 w 11"/>
                <a:gd name="T3" fmla="*/ 2 h 15"/>
                <a:gd name="T4" fmla="*/ 0 w 11"/>
                <a:gd name="T5" fmla="*/ 4 h 15"/>
                <a:gd name="T6" fmla="*/ 1 w 11"/>
                <a:gd name="T7" fmla="*/ 6 h 15"/>
                <a:gd name="T8" fmla="*/ 1 w 11"/>
                <a:gd name="T9" fmla="*/ 5 h 15"/>
                <a:gd name="T10" fmla="*/ 0 w 11"/>
                <a:gd name="T11" fmla="*/ 6 h 15"/>
                <a:gd name="T12" fmla="*/ 2 w 11"/>
                <a:gd name="T13" fmla="*/ 14 h 15"/>
                <a:gd name="T14" fmla="*/ 6 w 11"/>
                <a:gd name="T15" fmla="*/ 12 h 15"/>
                <a:gd name="T16" fmla="*/ 9 w 11"/>
                <a:gd name="T17" fmla="*/ 7 h 15"/>
                <a:gd name="T18" fmla="*/ 10 w 11"/>
                <a:gd name="T19" fmla="*/ 4 h 15"/>
                <a:gd name="T20" fmla="*/ 9 w 11"/>
                <a:gd name="T21" fmla="*/ 0 h 15"/>
                <a:gd name="T22" fmla="*/ 1 w 11"/>
                <a:gd name="T23" fmla="*/ 2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5"/>
                <a:gd name="T38" fmla="*/ 11 w 1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5">
                  <a:moveTo>
                    <a:pt x="1" y="2"/>
                  </a:moveTo>
                  <a:lnTo>
                    <a:pt x="1" y="2"/>
                  </a:lnTo>
                  <a:lnTo>
                    <a:pt x="0" y="4"/>
                  </a:lnTo>
                  <a:lnTo>
                    <a:pt x="1" y="6"/>
                  </a:lnTo>
                  <a:lnTo>
                    <a:pt x="1" y="5"/>
                  </a:lnTo>
                  <a:lnTo>
                    <a:pt x="0" y="6"/>
                  </a:lnTo>
                  <a:lnTo>
                    <a:pt x="2" y="14"/>
                  </a:lnTo>
                  <a:lnTo>
                    <a:pt x="6" y="12"/>
                  </a:lnTo>
                  <a:lnTo>
                    <a:pt x="9" y="7"/>
                  </a:lnTo>
                  <a:lnTo>
                    <a:pt x="10" y="4"/>
                  </a:lnTo>
                  <a:lnTo>
                    <a:pt x="9" y="0"/>
                  </a:lnTo>
                  <a:lnTo>
                    <a:pt x="1" y="2"/>
                  </a:lnTo>
                </a:path>
              </a:pathLst>
            </a:custGeom>
            <a:solidFill>
              <a:srgbClr val="00CCFF"/>
            </a:solidFill>
            <a:ln w="3175" cap="rnd" cmpd="sng">
              <a:solidFill>
                <a:schemeClr val="tx1"/>
              </a:solidFill>
              <a:round/>
              <a:headEnd/>
              <a:tailEnd/>
            </a:ln>
          </p:spPr>
          <p:txBody>
            <a:bodyPr/>
            <a:lstStyle/>
            <a:p>
              <a:endParaRPr lang="en-US"/>
            </a:p>
          </p:txBody>
        </p:sp>
        <p:sp>
          <p:nvSpPr>
            <p:cNvPr id="57600" name="Freeform 187"/>
            <p:cNvSpPr>
              <a:spLocks noChangeAspect="1"/>
            </p:cNvSpPr>
            <p:nvPr/>
          </p:nvSpPr>
          <p:spPr bwMode="auto">
            <a:xfrm>
              <a:off x="1404" y="2896"/>
              <a:ext cx="20" cy="6"/>
            </a:xfrm>
            <a:custGeom>
              <a:avLst/>
              <a:gdLst>
                <a:gd name="T0" fmla="*/ 0 w 18"/>
                <a:gd name="T1" fmla="*/ 1 h 10"/>
                <a:gd name="T2" fmla="*/ 0 w 18"/>
                <a:gd name="T3" fmla="*/ 1 h 10"/>
                <a:gd name="T4" fmla="*/ 11 w 18"/>
                <a:gd name="T5" fmla="*/ 1 h 10"/>
                <a:gd name="T6" fmla="*/ 14 w 18"/>
                <a:gd name="T7" fmla="*/ 1 h 10"/>
                <a:gd name="T8" fmla="*/ 16 w 18"/>
                <a:gd name="T9" fmla="*/ 1 h 10"/>
                <a:gd name="T10" fmla="*/ 16 w 18"/>
                <a:gd name="T11" fmla="*/ 1 h 10"/>
                <a:gd name="T12" fmla="*/ 32 w 18"/>
                <a:gd name="T13" fmla="*/ 1 h 10"/>
                <a:gd name="T14" fmla="*/ 24 w 18"/>
                <a:gd name="T15" fmla="*/ 1 h 10"/>
                <a:gd name="T16" fmla="*/ 14 w 18"/>
                <a:gd name="T17" fmla="*/ 0 h 10"/>
                <a:gd name="T18" fmla="*/ 11 w 18"/>
                <a:gd name="T19" fmla="*/ 0 h 10"/>
                <a:gd name="T20" fmla="*/ 4 w 18"/>
                <a:gd name="T21" fmla="*/ 0 h 10"/>
                <a:gd name="T22" fmla="*/ 0 w 18"/>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0"/>
                <a:gd name="T38" fmla="*/ 18 w 1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0">
                  <a:moveTo>
                    <a:pt x="0" y="8"/>
                  </a:moveTo>
                  <a:lnTo>
                    <a:pt x="0" y="8"/>
                  </a:lnTo>
                  <a:lnTo>
                    <a:pt x="5" y="9"/>
                  </a:lnTo>
                  <a:lnTo>
                    <a:pt x="8" y="8"/>
                  </a:lnTo>
                  <a:lnTo>
                    <a:pt x="9" y="9"/>
                  </a:lnTo>
                  <a:lnTo>
                    <a:pt x="9" y="8"/>
                  </a:lnTo>
                  <a:lnTo>
                    <a:pt x="17" y="6"/>
                  </a:lnTo>
                  <a:lnTo>
                    <a:pt x="13" y="1"/>
                  </a:lnTo>
                  <a:lnTo>
                    <a:pt x="8" y="0"/>
                  </a:lnTo>
                  <a:lnTo>
                    <a:pt x="5" y="0"/>
                  </a:lnTo>
                  <a:lnTo>
                    <a:pt x="4"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601" name="Freeform 188"/>
            <p:cNvSpPr>
              <a:spLocks noChangeAspect="1"/>
            </p:cNvSpPr>
            <p:nvPr/>
          </p:nvSpPr>
          <p:spPr bwMode="auto">
            <a:xfrm>
              <a:off x="1331" y="2851"/>
              <a:ext cx="32" cy="28"/>
            </a:xfrm>
            <a:custGeom>
              <a:avLst/>
              <a:gdLst>
                <a:gd name="T0" fmla="*/ 16 w 33"/>
                <a:gd name="T1" fmla="*/ 5 h 30"/>
                <a:gd name="T2" fmla="*/ 16 w 33"/>
                <a:gd name="T3" fmla="*/ 3 h 30"/>
                <a:gd name="T4" fmla="*/ 14 w 33"/>
                <a:gd name="T5" fmla="*/ 1 h 30"/>
                <a:gd name="T6" fmla="*/ 9 w 33"/>
                <a:gd name="T7" fmla="*/ 0 h 30"/>
                <a:gd name="T8" fmla="*/ 6 w 33"/>
                <a:gd name="T9" fmla="*/ 1 h 30"/>
                <a:gd name="T10" fmla="*/ 4 w 33"/>
                <a:gd name="T11" fmla="*/ 3 h 30"/>
                <a:gd name="T12" fmla="*/ 1 w 33"/>
                <a:gd name="T13" fmla="*/ 5 h 30"/>
                <a:gd name="T14" fmla="*/ 0 w 33"/>
                <a:gd name="T15" fmla="*/ 7 h 30"/>
                <a:gd name="T16" fmla="*/ 0 w 33"/>
                <a:gd name="T17" fmla="*/ 7 h 30"/>
                <a:gd name="T18" fmla="*/ 2 w 33"/>
                <a:gd name="T19" fmla="*/ 7 h 30"/>
                <a:gd name="T20" fmla="*/ 3 w 33"/>
                <a:gd name="T21" fmla="*/ 7 h 30"/>
                <a:gd name="T22" fmla="*/ 4 w 33"/>
                <a:gd name="T23" fmla="*/ 7 h 30"/>
                <a:gd name="T24" fmla="*/ 4 w 33"/>
                <a:gd name="T25" fmla="*/ 9 h 30"/>
                <a:gd name="T26" fmla="*/ 4 w 33"/>
                <a:gd name="T27" fmla="*/ 12 h 30"/>
                <a:gd name="T28" fmla="*/ 4 w 33"/>
                <a:gd name="T29" fmla="*/ 15 h 30"/>
                <a:gd name="T30" fmla="*/ 3 w 33"/>
                <a:gd name="T31" fmla="*/ 17 h 30"/>
                <a:gd name="T32" fmla="*/ 3 w 33"/>
                <a:gd name="T33" fmla="*/ 18 h 30"/>
                <a:gd name="T34" fmla="*/ 4 w 33"/>
                <a:gd name="T35" fmla="*/ 18 h 30"/>
                <a:gd name="T36" fmla="*/ 5 w 33"/>
                <a:gd name="T37" fmla="*/ 18 h 30"/>
                <a:gd name="T38" fmla="*/ 6 w 33"/>
                <a:gd name="T39" fmla="*/ 18 h 30"/>
                <a:gd name="T40" fmla="*/ 8 w 33"/>
                <a:gd name="T41" fmla="*/ 19 h 30"/>
                <a:gd name="T42" fmla="*/ 10 w 33"/>
                <a:gd name="T43" fmla="*/ 19 h 30"/>
                <a:gd name="T44" fmla="*/ 11 w 33"/>
                <a:gd name="T45" fmla="*/ 19 h 30"/>
                <a:gd name="T46" fmla="*/ 12 w 33"/>
                <a:gd name="T47" fmla="*/ 18 h 30"/>
                <a:gd name="T48" fmla="*/ 14 w 33"/>
                <a:gd name="T49" fmla="*/ 18 h 30"/>
                <a:gd name="T50" fmla="*/ 16 w 33"/>
                <a:gd name="T51" fmla="*/ 18 h 30"/>
                <a:gd name="T52" fmla="*/ 16 w 33"/>
                <a:gd name="T53" fmla="*/ 17 h 30"/>
                <a:gd name="T54" fmla="*/ 16 w 33"/>
                <a:gd name="T55" fmla="*/ 17 h 30"/>
                <a:gd name="T56" fmla="*/ 16 w 33"/>
                <a:gd name="T57" fmla="*/ 17 h 30"/>
                <a:gd name="T58" fmla="*/ 16 w 33"/>
                <a:gd name="T59" fmla="*/ 18 h 30"/>
                <a:gd name="T60" fmla="*/ 18 w 33"/>
                <a:gd name="T61" fmla="*/ 18 h 30"/>
                <a:gd name="T62" fmla="*/ 19 w 33"/>
                <a:gd name="T63" fmla="*/ 18 h 30"/>
                <a:gd name="T64" fmla="*/ 20 w 33"/>
                <a:gd name="T65" fmla="*/ 17 h 30"/>
                <a:gd name="T66" fmla="*/ 20 w 33"/>
                <a:gd name="T67" fmla="*/ 16 h 30"/>
                <a:gd name="T68" fmla="*/ 22 w 33"/>
                <a:gd name="T69" fmla="*/ 16 h 30"/>
                <a:gd name="T70" fmla="*/ 24 w 33"/>
                <a:gd name="T71" fmla="*/ 15 h 30"/>
                <a:gd name="T72" fmla="*/ 25 w 33"/>
                <a:gd name="T73" fmla="*/ 13 h 30"/>
                <a:gd name="T74" fmla="*/ 26 w 33"/>
                <a:gd name="T75" fmla="*/ 11 h 30"/>
                <a:gd name="T76" fmla="*/ 26 w 33"/>
                <a:gd name="T77" fmla="*/ 9 h 30"/>
                <a:gd name="T78" fmla="*/ 25 w 33"/>
                <a:gd name="T79" fmla="*/ 7 h 30"/>
                <a:gd name="T80" fmla="*/ 25 w 33"/>
                <a:gd name="T81" fmla="*/ 7 h 30"/>
                <a:gd name="T82" fmla="*/ 25 w 33"/>
                <a:gd name="T83" fmla="*/ 7 h 30"/>
                <a:gd name="T84" fmla="*/ 24 w 33"/>
                <a:gd name="T85" fmla="*/ 7 h 30"/>
                <a:gd name="T86" fmla="*/ 23 w 33"/>
                <a:gd name="T87" fmla="*/ 7 h 30"/>
                <a:gd name="T88" fmla="*/ 22 w 33"/>
                <a:gd name="T89" fmla="*/ 7 h 30"/>
                <a:gd name="T90" fmla="*/ 20 w 33"/>
                <a:gd name="T91" fmla="*/ 7 h 30"/>
                <a:gd name="T92" fmla="*/ 18 w 33"/>
                <a:gd name="T93" fmla="*/ 7 h 30"/>
                <a:gd name="T94" fmla="*/ 16 w 33"/>
                <a:gd name="T95" fmla="*/ 7 h 30"/>
                <a:gd name="T96" fmla="*/ 16 w 33"/>
                <a:gd name="T97" fmla="*/ 5 h 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
                <a:gd name="T148" fmla="*/ 0 h 30"/>
                <a:gd name="T149" fmla="*/ 33 w 33"/>
                <a:gd name="T150" fmla="*/ 30 h 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 h="30">
                  <a:moveTo>
                    <a:pt x="20" y="5"/>
                  </a:moveTo>
                  <a:lnTo>
                    <a:pt x="18" y="3"/>
                  </a:lnTo>
                  <a:lnTo>
                    <a:pt x="14" y="1"/>
                  </a:lnTo>
                  <a:lnTo>
                    <a:pt x="9" y="0"/>
                  </a:lnTo>
                  <a:lnTo>
                    <a:pt x="6" y="1"/>
                  </a:lnTo>
                  <a:lnTo>
                    <a:pt x="4" y="3"/>
                  </a:lnTo>
                  <a:lnTo>
                    <a:pt x="1" y="5"/>
                  </a:lnTo>
                  <a:lnTo>
                    <a:pt x="0" y="7"/>
                  </a:lnTo>
                  <a:lnTo>
                    <a:pt x="0" y="9"/>
                  </a:lnTo>
                  <a:lnTo>
                    <a:pt x="2" y="11"/>
                  </a:lnTo>
                  <a:lnTo>
                    <a:pt x="3" y="11"/>
                  </a:lnTo>
                  <a:lnTo>
                    <a:pt x="4" y="13"/>
                  </a:lnTo>
                  <a:lnTo>
                    <a:pt x="4" y="15"/>
                  </a:lnTo>
                  <a:lnTo>
                    <a:pt x="4" y="18"/>
                  </a:lnTo>
                  <a:lnTo>
                    <a:pt x="4" y="21"/>
                  </a:lnTo>
                  <a:lnTo>
                    <a:pt x="3" y="24"/>
                  </a:lnTo>
                  <a:lnTo>
                    <a:pt x="3" y="26"/>
                  </a:lnTo>
                  <a:lnTo>
                    <a:pt x="4" y="27"/>
                  </a:lnTo>
                  <a:lnTo>
                    <a:pt x="5" y="27"/>
                  </a:lnTo>
                  <a:lnTo>
                    <a:pt x="6" y="27"/>
                  </a:lnTo>
                  <a:lnTo>
                    <a:pt x="8" y="28"/>
                  </a:lnTo>
                  <a:lnTo>
                    <a:pt x="10" y="29"/>
                  </a:lnTo>
                  <a:lnTo>
                    <a:pt x="11" y="28"/>
                  </a:lnTo>
                  <a:lnTo>
                    <a:pt x="12" y="27"/>
                  </a:lnTo>
                  <a:lnTo>
                    <a:pt x="14" y="27"/>
                  </a:lnTo>
                  <a:lnTo>
                    <a:pt x="16" y="26"/>
                  </a:lnTo>
                  <a:lnTo>
                    <a:pt x="18" y="25"/>
                  </a:lnTo>
                  <a:lnTo>
                    <a:pt x="20" y="25"/>
                  </a:lnTo>
                  <a:lnTo>
                    <a:pt x="21" y="25"/>
                  </a:lnTo>
                  <a:lnTo>
                    <a:pt x="22" y="27"/>
                  </a:lnTo>
                  <a:lnTo>
                    <a:pt x="24" y="27"/>
                  </a:lnTo>
                  <a:lnTo>
                    <a:pt x="25" y="26"/>
                  </a:lnTo>
                  <a:lnTo>
                    <a:pt x="26" y="25"/>
                  </a:lnTo>
                  <a:lnTo>
                    <a:pt x="26" y="23"/>
                  </a:lnTo>
                  <a:lnTo>
                    <a:pt x="28" y="23"/>
                  </a:lnTo>
                  <a:lnTo>
                    <a:pt x="30" y="21"/>
                  </a:lnTo>
                  <a:lnTo>
                    <a:pt x="31" y="19"/>
                  </a:lnTo>
                  <a:lnTo>
                    <a:pt x="32" y="17"/>
                  </a:lnTo>
                  <a:lnTo>
                    <a:pt x="32" y="15"/>
                  </a:lnTo>
                  <a:lnTo>
                    <a:pt x="31" y="13"/>
                  </a:lnTo>
                  <a:lnTo>
                    <a:pt x="31" y="12"/>
                  </a:lnTo>
                  <a:lnTo>
                    <a:pt x="30" y="11"/>
                  </a:lnTo>
                  <a:lnTo>
                    <a:pt x="29" y="11"/>
                  </a:lnTo>
                  <a:lnTo>
                    <a:pt x="28" y="10"/>
                  </a:lnTo>
                  <a:lnTo>
                    <a:pt x="26" y="10"/>
                  </a:lnTo>
                  <a:lnTo>
                    <a:pt x="24" y="9"/>
                  </a:lnTo>
                  <a:lnTo>
                    <a:pt x="21" y="7"/>
                  </a:lnTo>
                  <a:lnTo>
                    <a:pt x="20" y="5"/>
                  </a:lnTo>
                </a:path>
              </a:pathLst>
            </a:custGeom>
            <a:solidFill>
              <a:srgbClr val="00CCFF"/>
            </a:solidFill>
            <a:ln w="3175" cap="rnd" cmpd="sng">
              <a:solidFill>
                <a:schemeClr val="tx1"/>
              </a:solidFill>
              <a:round/>
              <a:headEnd/>
              <a:tailEnd/>
            </a:ln>
          </p:spPr>
          <p:txBody>
            <a:bodyPr/>
            <a:lstStyle/>
            <a:p>
              <a:endParaRPr lang="en-US"/>
            </a:p>
          </p:txBody>
        </p:sp>
        <p:sp>
          <p:nvSpPr>
            <p:cNvPr id="57602" name="Freeform 189"/>
            <p:cNvSpPr>
              <a:spLocks noChangeAspect="1"/>
            </p:cNvSpPr>
            <p:nvPr/>
          </p:nvSpPr>
          <p:spPr bwMode="auto">
            <a:xfrm>
              <a:off x="1334" y="2846"/>
              <a:ext cx="22" cy="13"/>
            </a:xfrm>
            <a:custGeom>
              <a:avLst/>
              <a:gdLst>
                <a:gd name="T0" fmla="*/ 5 w 22"/>
                <a:gd name="T1" fmla="*/ 9 h 13"/>
                <a:gd name="T2" fmla="*/ 4 w 22"/>
                <a:gd name="T3" fmla="*/ 10 h 13"/>
                <a:gd name="T4" fmla="*/ 6 w 22"/>
                <a:gd name="T5" fmla="*/ 10 h 13"/>
                <a:gd name="T6" fmla="*/ 9 w 22"/>
                <a:gd name="T7" fmla="*/ 10 h 13"/>
                <a:gd name="T8" fmla="*/ 12 w 22"/>
                <a:gd name="T9" fmla="*/ 11 h 13"/>
                <a:gd name="T10" fmla="*/ 13 w 22"/>
                <a:gd name="T11" fmla="*/ 12 h 13"/>
                <a:gd name="T12" fmla="*/ 21 w 22"/>
                <a:gd name="T13" fmla="*/ 9 h 13"/>
                <a:gd name="T14" fmla="*/ 17 w 22"/>
                <a:gd name="T15" fmla="*/ 4 h 13"/>
                <a:gd name="T16" fmla="*/ 12 w 22"/>
                <a:gd name="T17" fmla="*/ 1 h 13"/>
                <a:gd name="T18" fmla="*/ 6 w 22"/>
                <a:gd name="T19" fmla="*/ 0 h 13"/>
                <a:gd name="T20" fmla="*/ 1 w 22"/>
                <a:gd name="T21" fmla="*/ 1 h 13"/>
                <a:gd name="T22" fmla="*/ 0 w 22"/>
                <a:gd name="T23" fmla="*/ 2 h 13"/>
                <a:gd name="T24" fmla="*/ 5 w 22"/>
                <a:gd name="T25" fmla="*/ 9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5" y="9"/>
                  </a:moveTo>
                  <a:lnTo>
                    <a:pt x="4" y="10"/>
                  </a:lnTo>
                  <a:lnTo>
                    <a:pt x="6" y="10"/>
                  </a:lnTo>
                  <a:lnTo>
                    <a:pt x="9" y="10"/>
                  </a:lnTo>
                  <a:lnTo>
                    <a:pt x="12" y="11"/>
                  </a:lnTo>
                  <a:lnTo>
                    <a:pt x="13" y="12"/>
                  </a:lnTo>
                  <a:lnTo>
                    <a:pt x="21" y="9"/>
                  </a:lnTo>
                  <a:lnTo>
                    <a:pt x="17" y="4"/>
                  </a:lnTo>
                  <a:lnTo>
                    <a:pt x="12" y="1"/>
                  </a:lnTo>
                  <a:lnTo>
                    <a:pt x="6" y="0"/>
                  </a:lnTo>
                  <a:lnTo>
                    <a:pt x="1" y="1"/>
                  </a:lnTo>
                  <a:lnTo>
                    <a:pt x="0" y="2"/>
                  </a:lnTo>
                  <a:lnTo>
                    <a:pt x="5" y="9"/>
                  </a:lnTo>
                </a:path>
              </a:pathLst>
            </a:custGeom>
            <a:solidFill>
              <a:srgbClr val="00CCFF"/>
            </a:solidFill>
            <a:ln w="3175" cap="rnd" cmpd="sng">
              <a:solidFill>
                <a:schemeClr val="tx1"/>
              </a:solidFill>
              <a:round/>
              <a:headEnd/>
              <a:tailEnd/>
            </a:ln>
          </p:spPr>
          <p:txBody>
            <a:bodyPr/>
            <a:lstStyle/>
            <a:p>
              <a:endParaRPr lang="en-US"/>
            </a:p>
          </p:txBody>
        </p:sp>
        <p:sp>
          <p:nvSpPr>
            <p:cNvPr id="57603" name="Freeform 190"/>
            <p:cNvSpPr>
              <a:spLocks noChangeAspect="1"/>
            </p:cNvSpPr>
            <p:nvPr/>
          </p:nvSpPr>
          <p:spPr bwMode="auto">
            <a:xfrm>
              <a:off x="1327" y="2848"/>
              <a:ext cx="13" cy="15"/>
            </a:xfrm>
            <a:custGeom>
              <a:avLst/>
              <a:gdLst>
                <a:gd name="T0" fmla="*/ 8 w 13"/>
                <a:gd name="T1" fmla="*/ 9 h 15"/>
                <a:gd name="T2" fmla="*/ 8 w 13"/>
                <a:gd name="T3" fmla="*/ 9 h 15"/>
                <a:gd name="T4" fmla="*/ 8 w 13"/>
                <a:gd name="T5" fmla="*/ 10 h 15"/>
                <a:gd name="T6" fmla="*/ 10 w 13"/>
                <a:gd name="T7" fmla="*/ 9 h 15"/>
                <a:gd name="T8" fmla="*/ 12 w 13"/>
                <a:gd name="T9" fmla="*/ 7 h 15"/>
                <a:gd name="T10" fmla="*/ 7 w 13"/>
                <a:gd name="T11" fmla="*/ 0 h 15"/>
                <a:gd name="T12" fmla="*/ 5 w 13"/>
                <a:gd name="T13" fmla="*/ 2 h 15"/>
                <a:gd name="T14" fmla="*/ 2 w 13"/>
                <a:gd name="T15" fmla="*/ 5 h 15"/>
                <a:gd name="T16" fmla="*/ 0 w 13"/>
                <a:gd name="T17" fmla="*/ 9 h 15"/>
                <a:gd name="T18" fmla="*/ 1 w 13"/>
                <a:gd name="T19" fmla="*/ 14 h 15"/>
                <a:gd name="T20" fmla="*/ 8 w 13"/>
                <a:gd name="T21" fmla="*/ 9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5"/>
                <a:gd name="T35" fmla="*/ 13 w 1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5">
                  <a:moveTo>
                    <a:pt x="8" y="9"/>
                  </a:moveTo>
                  <a:lnTo>
                    <a:pt x="8" y="9"/>
                  </a:lnTo>
                  <a:lnTo>
                    <a:pt x="8" y="10"/>
                  </a:lnTo>
                  <a:lnTo>
                    <a:pt x="10" y="9"/>
                  </a:lnTo>
                  <a:lnTo>
                    <a:pt x="12" y="7"/>
                  </a:lnTo>
                  <a:lnTo>
                    <a:pt x="7" y="0"/>
                  </a:lnTo>
                  <a:lnTo>
                    <a:pt x="5" y="2"/>
                  </a:lnTo>
                  <a:lnTo>
                    <a:pt x="2" y="5"/>
                  </a:lnTo>
                  <a:lnTo>
                    <a:pt x="0" y="9"/>
                  </a:lnTo>
                  <a:lnTo>
                    <a:pt x="1" y="14"/>
                  </a:lnTo>
                  <a:lnTo>
                    <a:pt x="8" y="9"/>
                  </a:lnTo>
                </a:path>
              </a:pathLst>
            </a:custGeom>
            <a:solidFill>
              <a:srgbClr val="00CCFF"/>
            </a:solidFill>
            <a:ln w="3175" cap="rnd" cmpd="sng">
              <a:solidFill>
                <a:schemeClr val="tx1"/>
              </a:solidFill>
              <a:round/>
              <a:headEnd/>
              <a:tailEnd/>
            </a:ln>
          </p:spPr>
          <p:txBody>
            <a:bodyPr/>
            <a:lstStyle/>
            <a:p>
              <a:endParaRPr lang="en-US"/>
            </a:p>
          </p:txBody>
        </p:sp>
        <p:sp>
          <p:nvSpPr>
            <p:cNvPr id="57604" name="Freeform 191"/>
            <p:cNvSpPr>
              <a:spLocks noChangeAspect="1"/>
            </p:cNvSpPr>
            <p:nvPr/>
          </p:nvSpPr>
          <p:spPr bwMode="auto">
            <a:xfrm>
              <a:off x="1328" y="2858"/>
              <a:ext cx="12" cy="10"/>
            </a:xfrm>
            <a:custGeom>
              <a:avLst/>
              <a:gdLst>
                <a:gd name="T0" fmla="*/ 11 w 12"/>
                <a:gd name="T1" fmla="*/ 5 h 11"/>
                <a:gd name="T2" fmla="*/ 11 w 12"/>
                <a:gd name="T3" fmla="*/ 5 h 11"/>
                <a:gd name="T4" fmla="*/ 11 w 12"/>
                <a:gd name="T5" fmla="*/ 5 h 11"/>
                <a:gd name="T6" fmla="*/ 9 w 12"/>
                <a:gd name="T7" fmla="*/ 2 h 11"/>
                <a:gd name="T8" fmla="*/ 7 w 12"/>
                <a:gd name="T9" fmla="*/ 2 h 11"/>
                <a:gd name="T10" fmla="*/ 7 w 12"/>
                <a:gd name="T11" fmla="*/ 0 h 11"/>
                <a:gd name="T12" fmla="*/ 0 w 12"/>
                <a:gd name="T13" fmla="*/ 5 h 11"/>
                <a:gd name="T14" fmla="*/ 2 w 12"/>
                <a:gd name="T15" fmla="*/ 5 h 11"/>
                <a:gd name="T16" fmla="*/ 3 w 12"/>
                <a:gd name="T17" fmla="*/ 5 h 11"/>
                <a:gd name="T18" fmla="*/ 3 w 12"/>
                <a:gd name="T19" fmla="*/ 5 h 11"/>
                <a:gd name="T20" fmla="*/ 3 w 12"/>
                <a:gd name="T21" fmla="*/ 5 h 11"/>
                <a:gd name="T22" fmla="*/ 3 w 12"/>
                <a:gd name="T23" fmla="*/ 5 h 11"/>
                <a:gd name="T24" fmla="*/ 11 w 12"/>
                <a:gd name="T25" fmla="*/ 5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1"/>
                <a:gd name="T41" fmla="*/ 12 w 12"/>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1">
                  <a:moveTo>
                    <a:pt x="11" y="8"/>
                  </a:moveTo>
                  <a:lnTo>
                    <a:pt x="11" y="7"/>
                  </a:lnTo>
                  <a:lnTo>
                    <a:pt x="11" y="5"/>
                  </a:lnTo>
                  <a:lnTo>
                    <a:pt x="9" y="2"/>
                  </a:lnTo>
                  <a:lnTo>
                    <a:pt x="7" y="2"/>
                  </a:lnTo>
                  <a:lnTo>
                    <a:pt x="7" y="0"/>
                  </a:lnTo>
                  <a:lnTo>
                    <a:pt x="0" y="5"/>
                  </a:lnTo>
                  <a:lnTo>
                    <a:pt x="2" y="7"/>
                  </a:lnTo>
                  <a:lnTo>
                    <a:pt x="3" y="8"/>
                  </a:lnTo>
                  <a:lnTo>
                    <a:pt x="3" y="10"/>
                  </a:lnTo>
                  <a:lnTo>
                    <a:pt x="3" y="9"/>
                  </a:lnTo>
                  <a:lnTo>
                    <a:pt x="11" y="8"/>
                  </a:lnTo>
                </a:path>
              </a:pathLst>
            </a:custGeom>
            <a:solidFill>
              <a:srgbClr val="00CCFF"/>
            </a:solidFill>
            <a:ln w="3175" cap="rnd" cmpd="sng">
              <a:solidFill>
                <a:schemeClr val="tx1"/>
              </a:solidFill>
              <a:round/>
              <a:headEnd/>
              <a:tailEnd/>
            </a:ln>
          </p:spPr>
          <p:txBody>
            <a:bodyPr/>
            <a:lstStyle/>
            <a:p>
              <a:endParaRPr lang="en-US"/>
            </a:p>
          </p:txBody>
        </p:sp>
        <p:sp>
          <p:nvSpPr>
            <p:cNvPr id="57605" name="Freeform 192"/>
            <p:cNvSpPr>
              <a:spLocks noChangeAspect="1"/>
            </p:cNvSpPr>
            <p:nvPr/>
          </p:nvSpPr>
          <p:spPr bwMode="auto">
            <a:xfrm>
              <a:off x="1330" y="2865"/>
              <a:ext cx="10" cy="16"/>
            </a:xfrm>
            <a:custGeom>
              <a:avLst/>
              <a:gdLst>
                <a:gd name="T0" fmla="*/ 7 w 10"/>
                <a:gd name="T1" fmla="*/ 9 h 16"/>
                <a:gd name="T2" fmla="*/ 7 w 10"/>
                <a:gd name="T3" fmla="*/ 9 h 16"/>
                <a:gd name="T4" fmla="*/ 8 w 10"/>
                <a:gd name="T5" fmla="*/ 10 h 16"/>
                <a:gd name="T6" fmla="*/ 9 w 10"/>
                <a:gd name="T7" fmla="*/ 8 h 16"/>
                <a:gd name="T8" fmla="*/ 9 w 10"/>
                <a:gd name="T9" fmla="*/ 4 h 16"/>
                <a:gd name="T10" fmla="*/ 9 w 10"/>
                <a:gd name="T11" fmla="*/ 0 h 16"/>
                <a:gd name="T12" fmla="*/ 1 w 10"/>
                <a:gd name="T13" fmla="*/ 1 h 16"/>
                <a:gd name="T14" fmla="*/ 1 w 10"/>
                <a:gd name="T15" fmla="*/ 4 h 16"/>
                <a:gd name="T16" fmla="*/ 1 w 10"/>
                <a:gd name="T17" fmla="*/ 7 h 16"/>
                <a:gd name="T18" fmla="*/ 0 w 10"/>
                <a:gd name="T19" fmla="*/ 10 h 16"/>
                <a:gd name="T20" fmla="*/ 1 w 10"/>
                <a:gd name="T21" fmla="*/ 15 h 16"/>
                <a:gd name="T22" fmla="*/ 7 w 10"/>
                <a:gd name="T23" fmla="*/ 9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7" y="9"/>
                  </a:moveTo>
                  <a:lnTo>
                    <a:pt x="7" y="9"/>
                  </a:lnTo>
                  <a:lnTo>
                    <a:pt x="8" y="10"/>
                  </a:lnTo>
                  <a:lnTo>
                    <a:pt x="9" y="8"/>
                  </a:lnTo>
                  <a:lnTo>
                    <a:pt x="9" y="4"/>
                  </a:lnTo>
                  <a:lnTo>
                    <a:pt x="9" y="0"/>
                  </a:lnTo>
                  <a:lnTo>
                    <a:pt x="1" y="1"/>
                  </a:lnTo>
                  <a:lnTo>
                    <a:pt x="1" y="4"/>
                  </a:lnTo>
                  <a:lnTo>
                    <a:pt x="1" y="7"/>
                  </a:lnTo>
                  <a:lnTo>
                    <a:pt x="0" y="10"/>
                  </a:lnTo>
                  <a:lnTo>
                    <a:pt x="1" y="15"/>
                  </a:lnTo>
                  <a:lnTo>
                    <a:pt x="7" y="9"/>
                  </a:lnTo>
                </a:path>
              </a:pathLst>
            </a:custGeom>
            <a:solidFill>
              <a:srgbClr val="00CCFF"/>
            </a:solidFill>
            <a:ln w="3175" cap="rnd" cmpd="sng">
              <a:solidFill>
                <a:schemeClr val="tx1"/>
              </a:solidFill>
              <a:round/>
              <a:headEnd/>
              <a:tailEnd/>
            </a:ln>
          </p:spPr>
          <p:txBody>
            <a:bodyPr/>
            <a:lstStyle/>
            <a:p>
              <a:endParaRPr lang="en-US"/>
            </a:p>
          </p:txBody>
        </p:sp>
        <p:sp>
          <p:nvSpPr>
            <p:cNvPr id="57606" name="Freeform 193"/>
            <p:cNvSpPr>
              <a:spLocks noChangeAspect="1"/>
            </p:cNvSpPr>
            <p:nvPr/>
          </p:nvSpPr>
          <p:spPr bwMode="auto">
            <a:xfrm>
              <a:off x="1331" y="2874"/>
              <a:ext cx="11" cy="5"/>
            </a:xfrm>
            <a:custGeom>
              <a:avLst/>
              <a:gdLst>
                <a:gd name="T0" fmla="*/ 10 w 11"/>
                <a:gd name="T1" fmla="*/ 1 h 10"/>
                <a:gd name="T2" fmla="*/ 8 w 11"/>
                <a:gd name="T3" fmla="*/ 1 h 10"/>
                <a:gd name="T4" fmla="*/ 6 w 11"/>
                <a:gd name="T5" fmla="*/ 0 h 10"/>
                <a:gd name="T6" fmla="*/ 6 w 11"/>
                <a:gd name="T7" fmla="*/ 0 h 10"/>
                <a:gd name="T8" fmla="*/ 5 w 11"/>
                <a:gd name="T9" fmla="*/ 0 h 10"/>
                <a:gd name="T10" fmla="*/ 0 w 11"/>
                <a:gd name="T11" fmla="*/ 1 h 10"/>
                <a:gd name="T12" fmla="*/ 2 w 11"/>
                <a:gd name="T13" fmla="*/ 1 h 10"/>
                <a:gd name="T14" fmla="*/ 3 w 11"/>
                <a:gd name="T15" fmla="*/ 1 h 10"/>
                <a:gd name="T16" fmla="*/ 5 w 11"/>
                <a:gd name="T17" fmla="*/ 1 h 10"/>
                <a:gd name="T18" fmla="*/ 7 w 11"/>
                <a:gd name="T19" fmla="*/ 1 h 10"/>
                <a:gd name="T20" fmla="*/ 6 w 11"/>
                <a:gd name="T21" fmla="*/ 1 h 10"/>
                <a:gd name="T22" fmla="*/ 10 w 11"/>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0"/>
                <a:gd name="T38" fmla="*/ 11 w 11"/>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0">
                  <a:moveTo>
                    <a:pt x="10" y="1"/>
                  </a:moveTo>
                  <a:lnTo>
                    <a:pt x="8" y="1"/>
                  </a:lnTo>
                  <a:lnTo>
                    <a:pt x="6" y="0"/>
                  </a:lnTo>
                  <a:lnTo>
                    <a:pt x="5" y="0"/>
                  </a:lnTo>
                  <a:lnTo>
                    <a:pt x="0" y="5"/>
                  </a:lnTo>
                  <a:lnTo>
                    <a:pt x="2" y="7"/>
                  </a:lnTo>
                  <a:lnTo>
                    <a:pt x="3" y="8"/>
                  </a:lnTo>
                  <a:lnTo>
                    <a:pt x="5" y="8"/>
                  </a:lnTo>
                  <a:lnTo>
                    <a:pt x="7" y="9"/>
                  </a:lnTo>
                  <a:lnTo>
                    <a:pt x="6" y="8"/>
                  </a:lnTo>
                  <a:lnTo>
                    <a:pt x="10" y="1"/>
                  </a:lnTo>
                </a:path>
              </a:pathLst>
            </a:custGeom>
            <a:solidFill>
              <a:srgbClr val="00CCFF"/>
            </a:solidFill>
            <a:ln w="3175" cap="rnd" cmpd="sng">
              <a:solidFill>
                <a:schemeClr val="tx1"/>
              </a:solidFill>
              <a:round/>
              <a:headEnd/>
              <a:tailEnd/>
            </a:ln>
          </p:spPr>
          <p:txBody>
            <a:bodyPr/>
            <a:lstStyle/>
            <a:p>
              <a:endParaRPr lang="en-US"/>
            </a:p>
          </p:txBody>
        </p:sp>
        <p:sp>
          <p:nvSpPr>
            <p:cNvPr id="57607" name="Freeform 194"/>
            <p:cNvSpPr>
              <a:spLocks noChangeAspect="1"/>
            </p:cNvSpPr>
            <p:nvPr/>
          </p:nvSpPr>
          <p:spPr bwMode="auto">
            <a:xfrm>
              <a:off x="1337" y="2874"/>
              <a:ext cx="11" cy="5"/>
            </a:xfrm>
            <a:custGeom>
              <a:avLst/>
              <a:gdLst>
                <a:gd name="T0" fmla="*/ 6 w 11"/>
                <a:gd name="T1" fmla="*/ 0 h 11"/>
                <a:gd name="T2" fmla="*/ 6 w 11"/>
                <a:gd name="T3" fmla="*/ 0 h 11"/>
                <a:gd name="T4" fmla="*/ 4 w 11"/>
                <a:gd name="T5" fmla="*/ 0 h 11"/>
                <a:gd name="T6" fmla="*/ 3 w 11"/>
                <a:gd name="T7" fmla="*/ 0 h 11"/>
                <a:gd name="T8" fmla="*/ 4 w 11"/>
                <a:gd name="T9" fmla="*/ 0 h 11"/>
                <a:gd name="T10" fmla="*/ 4 w 11"/>
                <a:gd name="T11" fmla="*/ 0 h 11"/>
                <a:gd name="T12" fmla="*/ 0 w 11"/>
                <a:gd name="T13" fmla="*/ 0 h 11"/>
                <a:gd name="T14" fmla="*/ 4 w 11"/>
                <a:gd name="T15" fmla="*/ 0 h 11"/>
                <a:gd name="T16" fmla="*/ 7 w 11"/>
                <a:gd name="T17" fmla="*/ 0 h 11"/>
                <a:gd name="T18" fmla="*/ 8 w 11"/>
                <a:gd name="T19" fmla="*/ 0 h 11"/>
                <a:gd name="T20" fmla="*/ 10 w 11"/>
                <a:gd name="T21" fmla="*/ 0 h 11"/>
                <a:gd name="T22" fmla="*/ 9 w 11"/>
                <a:gd name="T23" fmla="*/ 0 h 11"/>
                <a:gd name="T24" fmla="*/ 6 w 1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1"/>
                <a:gd name="T41" fmla="*/ 11 w 1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1">
                  <a:moveTo>
                    <a:pt x="6" y="0"/>
                  </a:moveTo>
                  <a:lnTo>
                    <a:pt x="6" y="0"/>
                  </a:lnTo>
                  <a:lnTo>
                    <a:pt x="4" y="0"/>
                  </a:lnTo>
                  <a:lnTo>
                    <a:pt x="3" y="2"/>
                  </a:lnTo>
                  <a:lnTo>
                    <a:pt x="4" y="1"/>
                  </a:lnTo>
                  <a:lnTo>
                    <a:pt x="4" y="2"/>
                  </a:lnTo>
                  <a:lnTo>
                    <a:pt x="0" y="8"/>
                  </a:lnTo>
                  <a:lnTo>
                    <a:pt x="4" y="10"/>
                  </a:lnTo>
                  <a:lnTo>
                    <a:pt x="7" y="8"/>
                  </a:lnTo>
                  <a:lnTo>
                    <a:pt x="8" y="8"/>
                  </a:lnTo>
                  <a:lnTo>
                    <a:pt x="10" y="8"/>
                  </a:lnTo>
                  <a:lnTo>
                    <a:pt x="9" y="8"/>
                  </a:lnTo>
                  <a:lnTo>
                    <a:pt x="6" y="0"/>
                  </a:lnTo>
                </a:path>
              </a:pathLst>
            </a:custGeom>
            <a:solidFill>
              <a:srgbClr val="00CCFF"/>
            </a:solidFill>
            <a:ln w="3175" cap="rnd" cmpd="sng">
              <a:solidFill>
                <a:schemeClr val="tx1"/>
              </a:solidFill>
              <a:round/>
              <a:headEnd/>
              <a:tailEnd/>
            </a:ln>
          </p:spPr>
          <p:txBody>
            <a:bodyPr/>
            <a:lstStyle/>
            <a:p>
              <a:endParaRPr lang="en-US"/>
            </a:p>
          </p:txBody>
        </p:sp>
        <p:sp>
          <p:nvSpPr>
            <p:cNvPr id="57608" name="Freeform 195"/>
            <p:cNvSpPr>
              <a:spLocks noChangeAspect="1"/>
            </p:cNvSpPr>
            <p:nvPr/>
          </p:nvSpPr>
          <p:spPr bwMode="auto">
            <a:xfrm>
              <a:off x="1342" y="2872"/>
              <a:ext cx="10" cy="7"/>
            </a:xfrm>
            <a:custGeom>
              <a:avLst/>
              <a:gdLst>
                <a:gd name="T0" fmla="*/ 1 w 14"/>
                <a:gd name="T1" fmla="*/ 1 h 11"/>
                <a:gd name="T2" fmla="*/ 1 w 14"/>
                <a:gd name="T3" fmla="*/ 1 h 11"/>
                <a:gd name="T4" fmla="*/ 1 w 14"/>
                <a:gd name="T5" fmla="*/ 0 h 11"/>
                <a:gd name="T6" fmla="*/ 1 w 14"/>
                <a:gd name="T7" fmla="*/ 0 h 11"/>
                <a:gd name="T8" fmla="*/ 1 w 14"/>
                <a:gd name="T9" fmla="*/ 1 h 11"/>
                <a:gd name="T10" fmla="*/ 0 w 14"/>
                <a:gd name="T11" fmla="*/ 1 h 11"/>
                <a:gd name="T12" fmla="*/ 1 w 14"/>
                <a:gd name="T13" fmla="*/ 1 h 11"/>
                <a:gd name="T14" fmla="*/ 1 w 14"/>
                <a:gd name="T15" fmla="*/ 1 h 11"/>
                <a:gd name="T16" fmla="*/ 1 w 14"/>
                <a:gd name="T17" fmla="*/ 1 h 11"/>
                <a:gd name="T18" fmla="*/ 1 w 14"/>
                <a:gd name="T19" fmla="*/ 1 h 11"/>
                <a:gd name="T20" fmla="*/ 1 w 14"/>
                <a:gd name="T21" fmla="*/ 1 h 11"/>
                <a:gd name="T22" fmla="*/ 1 w 14"/>
                <a:gd name="T23" fmla="*/ 1 h 11"/>
                <a:gd name="T24" fmla="*/ 1 w 14"/>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1"/>
                <a:gd name="T41" fmla="*/ 14 w 14"/>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1">
                  <a:moveTo>
                    <a:pt x="13" y="3"/>
                  </a:moveTo>
                  <a:lnTo>
                    <a:pt x="12" y="2"/>
                  </a:lnTo>
                  <a:lnTo>
                    <a:pt x="8" y="0"/>
                  </a:lnTo>
                  <a:lnTo>
                    <a:pt x="5" y="0"/>
                  </a:lnTo>
                  <a:lnTo>
                    <a:pt x="3" y="1"/>
                  </a:lnTo>
                  <a:lnTo>
                    <a:pt x="0" y="2"/>
                  </a:lnTo>
                  <a:lnTo>
                    <a:pt x="3" y="10"/>
                  </a:lnTo>
                  <a:lnTo>
                    <a:pt x="6" y="9"/>
                  </a:lnTo>
                  <a:lnTo>
                    <a:pt x="8" y="8"/>
                  </a:lnTo>
                  <a:lnTo>
                    <a:pt x="7" y="8"/>
                  </a:lnTo>
                  <a:lnTo>
                    <a:pt x="6" y="7"/>
                  </a:lnTo>
                  <a:lnTo>
                    <a:pt x="5" y="6"/>
                  </a:lnTo>
                  <a:lnTo>
                    <a:pt x="13" y="3"/>
                  </a:lnTo>
                </a:path>
              </a:pathLst>
            </a:custGeom>
            <a:solidFill>
              <a:srgbClr val="00CCFF"/>
            </a:solidFill>
            <a:ln w="3175" cap="rnd" cmpd="sng">
              <a:solidFill>
                <a:schemeClr val="tx1"/>
              </a:solidFill>
              <a:round/>
              <a:headEnd/>
              <a:tailEnd/>
            </a:ln>
          </p:spPr>
          <p:txBody>
            <a:bodyPr/>
            <a:lstStyle/>
            <a:p>
              <a:endParaRPr lang="en-US"/>
            </a:p>
          </p:txBody>
        </p:sp>
        <p:sp>
          <p:nvSpPr>
            <p:cNvPr id="57609" name="Freeform 196"/>
            <p:cNvSpPr>
              <a:spLocks noChangeAspect="1"/>
            </p:cNvSpPr>
            <p:nvPr/>
          </p:nvSpPr>
          <p:spPr bwMode="auto">
            <a:xfrm>
              <a:off x="1348" y="2874"/>
              <a:ext cx="14" cy="5"/>
            </a:xfrm>
            <a:custGeom>
              <a:avLst/>
              <a:gdLst>
                <a:gd name="T0" fmla="*/ 5 w 14"/>
                <a:gd name="T1" fmla="*/ 0 h 9"/>
                <a:gd name="T2" fmla="*/ 4 w 14"/>
                <a:gd name="T3" fmla="*/ 1 h 9"/>
                <a:gd name="T4" fmla="*/ 5 w 14"/>
                <a:gd name="T5" fmla="*/ 0 h 9"/>
                <a:gd name="T6" fmla="*/ 6 w 14"/>
                <a:gd name="T7" fmla="*/ 0 h 9"/>
                <a:gd name="T8" fmla="*/ 7 w 14"/>
                <a:gd name="T9" fmla="*/ 0 h 9"/>
                <a:gd name="T10" fmla="*/ 8 w 14"/>
                <a:gd name="T11" fmla="*/ 1 h 9"/>
                <a:gd name="T12" fmla="*/ 0 w 14"/>
                <a:gd name="T13" fmla="*/ 1 h 9"/>
                <a:gd name="T14" fmla="*/ 3 w 14"/>
                <a:gd name="T15" fmla="*/ 1 h 9"/>
                <a:gd name="T16" fmla="*/ 7 w 14"/>
                <a:gd name="T17" fmla="*/ 1 h 9"/>
                <a:gd name="T18" fmla="*/ 11 w 14"/>
                <a:gd name="T19" fmla="*/ 1 h 9"/>
                <a:gd name="T20" fmla="*/ 13 w 14"/>
                <a:gd name="T21" fmla="*/ 1 h 9"/>
                <a:gd name="T22" fmla="*/ 13 w 14"/>
                <a:gd name="T23" fmla="*/ 1 h 9"/>
                <a:gd name="T24" fmla="*/ 5 w 14"/>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5" y="0"/>
                  </a:moveTo>
                  <a:lnTo>
                    <a:pt x="4" y="2"/>
                  </a:lnTo>
                  <a:lnTo>
                    <a:pt x="5" y="0"/>
                  </a:lnTo>
                  <a:lnTo>
                    <a:pt x="6" y="0"/>
                  </a:lnTo>
                  <a:lnTo>
                    <a:pt x="7" y="0"/>
                  </a:lnTo>
                  <a:lnTo>
                    <a:pt x="8" y="1"/>
                  </a:lnTo>
                  <a:lnTo>
                    <a:pt x="0" y="4"/>
                  </a:lnTo>
                  <a:lnTo>
                    <a:pt x="3" y="8"/>
                  </a:lnTo>
                  <a:lnTo>
                    <a:pt x="7" y="8"/>
                  </a:lnTo>
                  <a:lnTo>
                    <a:pt x="11" y="6"/>
                  </a:lnTo>
                  <a:lnTo>
                    <a:pt x="13" y="2"/>
                  </a:lnTo>
                  <a:lnTo>
                    <a:pt x="13" y="4"/>
                  </a:lnTo>
                  <a:lnTo>
                    <a:pt x="5" y="0"/>
                  </a:lnTo>
                </a:path>
              </a:pathLst>
            </a:custGeom>
            <a:solidFill>
              <a:srgbClr val="00CCFF"/>
            </a:solidFill>
            <a:ln w="3175" cap="rnd" cmpd="sng">
              <a:solidFill>
                <a:schemeClr val="tx1"/>
              </a:solidFill>
              <a:round/>
              <a:headEnd/>
              <a:tailEnd/>
            </a:ln>
          </p:spPr>
          <p:txBody>
            <a:bodyPr/>
            <a:lstStyle/>
            <a:p>
              <a:endParaRPr lang="en-US"/>
            </a:p>
          </p:txBody>
        </p:sp>
        <p:sp>
          <p:nvSpPr>
            <p:cNvPr id="57610" name="Freeform 197"/>
            <p:cNvSpPr>
              <a:spLocks noChangeAspect="1"/>
            </p:cNvSpPr>
            <p:nvPr/>
          </p:nvSpPr>
          <p:spPr bwMode="auto">
            <a:xfrm>
              <a:off x="1352" y="2868"/>
              <a:ext cx="11" cy="12"/>
            </a:xfrm>
            <a:custGeom>
              <a:avLst/>
              <a:gdLst>
                <a:gd name="T0" fmla="*/ 2 w 14"/>
                <a:gd name="T1" fmla="*/ 0 h 11"/>
                <a:gd name="T2" fmla="*/ 2 w 14"/>
                <a:gd name="T3" fmla="*/ 0 h 11"/>
                <a:gd name="T4" fmla="*/ 2 w 14"/>
                <a:gd name="T5" fmla="*/ 2 h 11"/>
                <a:gd name="T6" fmla="*/ 2 w 14"/>
                <a:gd name="T7" fmla="*/ 3 h 11"/>
                <a:gd name="T8" fmla="*/ 0 w 14"/>
                <a:gd name="T9" fmla="*/ 12 h 11"/>
                <a:gd name="T10" fmla="*/ 2 w 14"/>
                <a:gd name="T11" fmla="*/ 16 h 11"/>
                <a:gd name="T12" fmla="*/ 2 w 14"/>
                <a:gd name="T13" fmla="*/ 16 h 11"/>
                <a:gd name="T14" fmla="*/ 2 w 14"/>
                <a:gd name="T15" fmla="*/ 16 h 11"/>
                <a:gd name="T16" fmla="*/ 3 w 14"/>
                <a:gd name="T17" fmla="*/ 13 h 11"/>
                <a:gd name="T18" fmla="*/ 3 w 14"/>
                <a:gd name="T19" fmla="*/ 4 h 11"/>
                <a:gd name="T20" fmla="*/ 2 w 14"/>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1"/>
                <a:gd name="T35" fmla="*/ 14 w 1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1">
                  <a:moveTo>
                    <a:pt x="5" y="0"/>
                  </a:moveTo>
                  <a:lnTo>
                    <a:pt x="5" y="0"/>
                  </a:lnTo>
                  <a:lnTo>
                    <a:pt x="4" y="2"/>
                  </a:lnTo>
                  <a:lnTo>
                    <a:pt x="2" y="3"/>
                  </a:lnTo>
                  <a:lnTo>
                    <a:pt x="0" y="6"/>
                  </a:lnTo>
                  <a:lnTo>
                    <a:pt x="8" y="10"/>
                  </a:lnTo>
                  <a:lnTo>
                    <a:pt x="7" y="10"/>
                  </a:lnTo>
                  <a:lnTo>
                    <a:pt x="8" y="10"/>
                  </a:lnTo>
                  <a:lnTo>
                    <a:pt x="11" y="7"/>
                  </a:lnTo>
                  <a:lnTo>
                    <a:pt x="13" y="4"/>
                  </a:lnTo>
                  <a:lnTo>
                    <a:pt x="5" y="0"/>
                  </a:lnTo>
                </a:path>
              </a:pathLst>
            </a:custGeom>
            <a:solidFill>
              <a:srgbClr val="00CCFF"/>
            </a:solidFill>
            <a:ln w="3175" cap="rnd" cmpd="sng">
              <a:solidFill>
                <a:schemeClr val="tx1"/>
              </a:solidFill>
              <a:round/>
              <a:headEnd/>
              <a:tailEnd/>
            </a:ln>
          </p:spPr>
          <p:txBody>
            <a:bodyPr/>
            <a:lstStyle/>
            <a:p>
              <a:endParaRPr lang="en-US"/>
            </a:p>
          </p:txBody>
        </p:sp>
        <p:sp>
          <p:nvSpPr>
            <p:cNvPr id="57611" name="Freeform 198"/>
            <p:cNvSpPr>
              <a:spLocks noChangeAspect="1"/>
            </p:cNvSpPr>
            <p:nvPr/>
          </p:nvSpPr>
          <p:spPr bwMode="auto">
            <a:xfrm>
              <a:off x="1358" y="2862"/>
              <a:ext cx="10" cy="18"/>
            </a:xfrm>
            <a:custGeom>
              <a:avLst/>
              <a:gdLst>
                <a:gd name="T0" fmla="*/ 0 w 10"/>
                <a:gd name="T1" fmla="*/ 77 h 11"/>
                <a:gd name="T2" fmla="*/ 0 w 10"/>
                <a:gd name="T3" fmla="*/ 56 h 11"/>
                <a:gd name="T4" fmla="*/ 0 w 10"/>
                <a:gd name="T5" fmla="*/ 77 h 11"/>
                <a:gd name="T6" fmla="*/ 1 w 10"/>
                <a:gd name="T7" fmla="*/ 77 h 11"/>
                <a:gd name="T8" fmla="*/ 1 w 10"/>
                <a:gd name="T9" fmla="*/ 115 h 11"/>
                <a:gd name="T10" fmla="*/ 0 w 10"/>
                <a:gd name="T11" fmla="*/ 115 h 11"/>
                <a:gd name="T12" fmla="*/ 8 w 10"/>
                <a:gd name="T13" fmla="*/ 188 h 11"/>
                <a:gd name="T14" fmla="*/ 9 w 10"/>
                <a:gd name="T15" fmla="*/ 115 h 11"/>
                <a:gd name="T16" fmla="*/ 9 w 10"/>
                <a:gd name="T17" fmla="*/ 56 h 11"/>
                <a:gd name="T18" fmla="*/ 8 w 10"/>
                <a:gd name="T19" fmla="*/ 21 h 11"/>
                <a:gd name="T20" fmla="*/ 8 w 10"/>
                <a:gd name="T21" fmla="*/ 0 h 11"/>
                <a:gd name="T22" fmla="*/ 8 w 10"/>
                <a:gd name="T23" fmla="*/ 0 h 11"/>
                <a:gd name="T24" fmla="*/ 0 w 10"/>
                <a:gd name="T25" fmla="*/ 7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0" y="4"/>
                  </a:moveTo>
                  <a:lnTo>
                    <a:pt x="0" y="3"/>
                  </a:lnTo>
                  <a:lnTo>
                    <a:pt x="0" y="4"/>
                  </a:lnTo>
                  <a:lnTo>
                    <a:pt x="1" y="4"/>
                  </a:lnTo>
                  <a:lnTo>
                    <a:pt x="1" y="6"/>
                  </a:lnTo>
                  <a:lnTo>
                    <a:pt x="0" y="6"/>
                  </a:lnTo>
                  <a:lnTo>
                    <a:pt x="8" y="10"/>
                  </a:lnTo>
                  <a:lnTo>
                    <a:pt x="9" y="6"/>
                  </a:lnTo>
                  <a:lnTo>
                    <a:pt x="9" y="3"/>
                  </a:lnTo>
                  <a:lnTo>
                    <a:pt x="8" y="1"/>
                  </a:lnTo>
                  <a:lnTo>
                    <a:pt x="8" y="0"/>
                  </a:lnTo>
                  <a:lnTo>
                    <a:pt x="0" y="4"/>
                  </a:lnTo>
                </a:path>
              </a:pathLst>
            </a:custGeom>
            <a:solidFill>
              <a:srgbClr val="00CCFF"/>
            </a:solidFill>
            <a:ln w="3175" cap="rnd" cmpd="sng">
              <a:solidFill>
                <a:schemeClr val="tx1"/>
              </a:solidFill>
              <a:round/>
              <a:headEnd/>
              <a:tailEnd/>
            </a:ln>
          </p:spPr>
          <p:txBody>
            <a:bodyPr/>
            <a:lstStyle/>
            <a:p>
              <a:endParaRPr lang="en-US"/>
            </a:p>
          </p:txBody>
        </p:sp>
        <p:sp>
          <p:nvSpPr>
            <p:cNvPr id="57612" name="Freeform 199"/>
            <p:cNvSpPr>
              <a:spLocks noChangeAspect="1"/>
            </p:cNvSpPr>
            <p:nvPr/>
          </p:nvSpPr>
          <p:spPr bwMode="auto">
            <a:xfrm>
              <a:off x="1357" y="2856"/>
              <a:ext cx="10" cy="4"/>
            </a:xfrm>
            <a:custGeom>
              <a:avLst/>
              <a:gdLst>
                <a:gd name="T0" fmla="*/ 4 w 10"/>
                <a:gd name="T1" fmla="*/ 0 h 11"/>
                <a:gd name="T2" fmla="*/ 2 w 10"/>
                <a:gd name="T3" fmla="*/ 0 h 11"/>
                <a:gd name="T4" fmla="*/ 1 w 10"/>
                <a:gd name="T5" fmla="*/ 0 h 11"/>
                <a:gd name="T6" fmla="*/ 2 w 10"/>
                <a:gd name="T7" fmla="*/ 0 h 11"/>
                <a:gd name="T8" fmla="*/ 1 w 10"/>
                <a:gd name="T9" fmla="*/ 0 h 11"/>
                <a:gd name="T10" fmla="*/ 1 w 10"/>
                <a:gd name="T11" fmla="*/ 0 h 11"/>
                <a:gd name="T12" fmla="*/ 9 w 10"/>
                <a:gd name="T13" fmla="*/ 0 h 11"/>
                <a:gd name="T14" fmla="*/ 9 w 10"/>
                <a:gd name="T15" fmla="*/ 0 h 11"/>
                <a:gd name="T16" fmla="*/ 6 w 10"/>
                <a:gd name="T17" fmla="*/ 0 h 11"/>
                <a:gd name="T18" fmla="*/ 5 w 10"/>
                <a:gd name="T19" fmla="*/ 0 h 11"/>
                <a:gd name="T20" fmla="*/ 2 w 10"/>
                <a:gd name="T21" fmla="*/ 0 h 11"/>
                <a:gd name="T22" fmla="*/ 0 w 10"/>
                <a:gd name="T23" fmla="*/ 0 h 11"/>
                <a:gd name="T24" fmla="*/ 4 w 10"/>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4" y="9"/>
                  </a:moveTo>
                  <a:lnTo>
                    <a:pt x="2" y="10"/>
                  </a:lnTo>
                  <a:lnTo>
                    <a:pt x="1" y="10"/>
                  </a:lnTo>
                  <a:lnTo>
                    <a:pt x="2" y="10"/>
                  </a:lnTo>
                  <a:lnTo>
                    <a:pt x="1" y="9"/>
                  </a:lnTo>
                  <a:lnTo>
                    <a:pt x="1" y="10"/>
                  </a:lnTo>
                  <a:lnTo>
                    <a:pt x="9" y="6"/>
                  </a:lnTo>
                  <a:lnTo>
                    <a:pt x="9" y="5"/>
                  </a:lnTo>
                  <a:lnTo>
                    <a:pt x="6" y="3"/>
                  </a:lnTo>
                  <a:lnTo>
                    <a:pt x="5" y="2"/>
                  </a:lnTo>
                  <a:lnTo>
                    <a:pt x="2" y="0"/>
                  </a:lnTo>
                  <a:lnTo>
                    <a:pt x="0" y="1"/>
                  </a:lnTo>
                  <a:lnTo>
                    <a:pt x="4" y="9"/>
                  </a:lnTo>
                </a:path>
              </a:pathLst>
            </a:custGeom>
            <a:solidFill>
              <a:srgbClr val="00CCFF"/>
            </a:solidFill>
            <a:ln w="3175" cap="rnd" cmpd="sng">
              <a:solidFill>
                <a:schemeClr val="tx1"/>
              </a:solidFill>
              <a:round/>
              <a:headEnd/>
              <a:tailEnd/>
            </a:ln>
          </p:spPr>
          <p:txBody>
            <a:bodyPr/>
            <a:lstStyle/>
            <a:p>
              <a:endParaRPr lang="en-US"/>
            </a:p>
          </p:txBody>
        </p:sp>
        <p:sp>
          <p:nvSpPr>
            <p:cNvPr id="57613" name="Freeform 200"/>
            <p:cNvSpPr>
              <a:spLocks noChangeAspect="1"/>
            </p:cNvSpPr>
            <p:nvPr/>
          </p:nvSpPr>
          <p:spPr bwMode="auto">
            <a:xfrm>
              <a:off x="1347" y="2855"/>
              <a:ext cx="17" cy="4"/>
            </a:xfrm>
            <a:custGeom>
              <a:avLst/>
              <a:gdLst>
                <a:gd name="T0" fmla="*/ 0 w 15"/>
                <a:gd name="T1" fmla="*/ 0 h 11"/>
                <a:gd name="T2" fmla="*/ 0 w 15"/>
                <a:gd name="T3" fmla="*/ 0 h 11"/>
                <a:gd name="T4" fmla="*/ 2 w 15"/>
                <a:gd name="T5" fmla="*/ 0 h 11"/>
                <a:gd name="T6" fmla="*/ 12 w 15"/>
                <a:gd name="T7" fmla="*/ 0 h 11"/>
                <a:gd name="T8" fmla="*/ 18 w 15"/>
                <a:gd name="T9" fmla="*/ 0 h 11"/>
                <a:gd name="T10" fmla="*/ 29 w 15"/>
                <a:gd name="T11" fmla="*/ 0 h 11"/>
                <a:gd name="T12" fmla="*/ 20 w 15"/>
                <a:gd name="T13" fmla="*/ 0 h 11"/>
                <a:gd name="T14" fmla="*/ 20 w 15"/>
                <a:gd name="T15" fmla="*/ 0 h 11"/>
                <a:gd name="T16" fmla="*/ 20 w 15"/>
                <a:gd name="T17" fmla="*/ 0 h 11"/>
                <a:gd name="T18" fmla="*/ 16 w 15"/>
                <a:gd name="T19" fmla="*/ 0 h 11"/>
                <a:gd name="T20" fmla="*/ 16 w 15"/>
                <a:gd name="T21" fmla="*/ 0 h 11"/>
                <a:gd name="T22" fmla="*/ 0 w 15"/>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1"/>
                <a:gd name="T38" fmla="*/ 15 w 1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1">
                  <a:moveTo>
                    <a:pt x="0" y="2"/>
                  </a:moveTo>
                  <a:lnTo>
                    <a:pt x="0" y="2"/>
                  </a:lnTo>
                  <a:lnTo>
                    <a:pt x="2" y="6"/>
                  </a:lnTo>
                  <a:lnTo>
                    <a:pt x="6" y="9"/>
                  </a:lnTo>
                  <a:lnTo>
                    <a:pt x="9" y="10"/>
                  </a:lnTo>
                  <a:lnTo>
                    <a:pt x="14" y="10"/>
                  </a:lnTo>
                  <a:lnTo>
                    <a:pt x="10" y="2"/>
                  </a:lnTo>
                  <a:lnTo>
                    <a:pt x="10" y="1"/>
                  </a:lnTo>
                  <a:lnTo>
                    <a:pt x="8" y="0"/>
                  </a:lnTo>
                  <a:lnTo>
                    <a:pt x="0" y="2"/>
                  </a:lnTo>
                </a:path>
              </a:pathLst>
            </a:custGeom>
            <a:solidFill>
              <a:srgbClr val="00CCFF"/>
            </a:solidFill>
            <a:ln w="3175" cap="rnd" cmpd="sng">
              <a:solidFill>
                <a:schemeClr val="tx1"/>
              </a:solidFill>
              <a:round/>
              <a:headEnd/>
              <a:tailEnd/>
            </a:ln>
          </p:spPr>
          <p:txBody>
            <a:bodyPr/>
            <a:lstStyle/>
            <a:p>
              <a:endParaRPr lang="en-US"/>
            </a:p>
          </p:txBody>
        </p:sp>
        <p:sp>
          <p:nvSpPr>
            <p:cNvPr id="57614" name="Freeform 201"/>
            <p:cNvSpPr>
              <a:spLocks noChangeAspect="1"/>
            </p:cNvSpPr>
            <p:nvPr/>
          </p:nvSpPr>
          <p:spPr bwMode="auto">
            <a:xfrm>
              <a:off x="1295" y="2771"/>
              <a:ext cx="79" cy="30"/>
            </a:xfrm>
            <a:custGeom>
              <a:avLst/>
              <a:gdLst>
                <a:gd name="T0" fmla="*/ 87 w 75"/>
                <a:gd name="T1" fmla="*/ 12 h 30"/>
                <a:gd name="T2" fmla="*/ 80 w 75"/>
                <a:gd name="T3" fmla="*/ 10 h 30"/>
                <a:gd name="T4" fmla="*/ 75 w 75"/>
                <a:gd name="T5" fmla="*/ 6 h 30"/>
                <a:gd name="T6" fmla="*/ 70 w 75"/>
                <a:gd name="T7" fmla="*/ 4 h 30"/>
                <a:gd name="T8" fmla="*/ 66 w 75"/>
                <a:gd name="T9" fmla="*/ 5 h 30"/>
                <a:gd name="T10" fmla="*/ 63 w 75"/>
                <a:gd name="T11" fmla="*/ 6 h 30"/>
                <a:gd name="T12" fmla="*/ 59 w 75"/>
                <a:gd name="T13" fmla="*/ 6 h 30"/>
                <a:gd name="T14" fmla="*/ 56 w 75"/>
                <a:gd name="T15" fmla="*/ 5 h 30"/>
                <a:gd name="T16" fmla="*/ 53 w 75"/>
                <a:gd name="T17" fmla="*/ 2 h 30"/>
                <a:gd name="T18" fmla="*/ 47 w 75"/>
                <a:gd name="T19" fmla="*/ 0 h 30"/>
                <a:gd name="T20" fmla="*/ 45 w 75"/>
                <a:gd name="T21" fmla="*/ 2 h 30"/>
                <a:gd name="T22" fmla="*/ 46 w 75"/>
                <a:gd name="T23" fmla="*/ 5 h 30"/>
                <a:gd name="T24" fmla="*/ 41 w 75"/>
                <a:gd name="T25" fmla="*/ 6 h 30"/>
                <a:gd name="T26" fmla="*/ 35 w 75"/>
                <a:gd name="T27" fmla="*/ 4 h 30"/>
                <a:gd name="T28" fmla="*/ 29 w 75"/>
                <a:gd name="T29" fmla="*/ 3 h 30"/>
                <a:gd name="T30" fmla="*/ 25 w 75"/>
                <a:gd name="T31" fmla="*/ 5 h 30"/>
                <a:gd name="T32" fmla="*/ 22 w 75"/>
                <a:gd name="T33" fmla="*/ 7 h 30"/>
                <a:gd name="T34" fmla="*/ 18 w 75"/>
                <a:gd name="T35" fmla="*/ 6 h 30"/>
                <a:gd name="T36" fmla="*/ 9 w 75"/>
                <a:gd name="T37" fmla="*/ 6 h 30"/>
                <a:gd name="T38" fmla="*/ 9 w 75"/>
                <a:gd name="T39" fmla="*/ 10 h 30"/>
                <a:gd name="T40" fmla="*/ 8 w 75"/>
                <a:gd name="T41" fmla="*/ 14 h 30"/>
                <a:gd name="T42" fmla="*/ 6 w 75"/>
                <a:gd name="T43" fmla="*/ 16 h 30"/>
                <a:gd name="T44" fmla="*/ 2 w 75"/>
                <a:gd name="T45" fmla="*/ 22 h 30"/>
                <a:gd name="T46" fmla="*/ 1 w 75"/>
                <a:gd name="T47" fmla="*/ 29 h 30"/>
                <a:gd name="T48" fmla="*/ 24 w 75"/>
                <a:gd name="T49" fmla="*/ 26 h 30"/>
                <a:gd name="T50" fmla="*/ 31 w 75"/>
                <a:gd name="T51" fmla="*/ 22 h 30"/>
                <a:gd name="T52" fmla="*/ 43 w 75"/>
                <a:gd name="T53" fmla="*/ 22 h 30"/>
                <a:gd name="T54" fmla="*/ 51 w 75"/>
                <a:gd name="T55" fmla="*/ 22 h 30"/>
                <a:gd name="T56" fmla="*/ 56 w 75"/>
                <a:gd name="T57" fmla="*/ 24 h 30"/>
                <a:gd name="T58" fmla="*/ 59 w 75"/>
                <a:gd name="T59" fmla="*/ 25 h 30"/>
                <a:gd name="T60" fmla="*/ 66 w 75"/>
                <a:gd name="T61" fmla="*/ 24 h 30"/>
                <a:gd name="T62" fmla="*/ 78 w 75"/>
                <a:gd name="T63" fmla="*/ 24 h 30"/>
                <a:gd name="T64" fmla="*/ 83 w 75"/>
                <a:gd name="T65" fmla="*/ 26 h 30"/>
                <a:gd name="T66" fmla="*/ 87 w 75"/>
                <a:gd name="T67" fmla="*/ 27 h 30"/>
                <a:gd name="T68" fmla="*/ 93 w 75"/>
                <a:gd name="T69" fmla="*/ 25 h 30"/>
                <a:gd name="T70" fmla="*/ 97 w 75"/>
                <a:gd name="T71" fmla="*/ 24 h 30"/>
                <a:gd name="T72" fmla="*/ 98 w 75"/>
                <a:gd name="T73" fmla="*/ 21 h 30"/>
                <a:gd name="T74" fmla="*/ 101 w 75"/>
                <a:gd name="T75" fmla="*/ 16 h 30"/>
                <a:gd name="T76" fmla="*/ 101 w 75"/>
                <a:gd name="T77" fmla="*/ 12 h 30"/>
                <a:gd name="T78" fmla="*/ 98 w 75"/>
                <a:gd name="T79" fmla="*/ 9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5"/>
                <a:gd name="T121" fmla="*/ 0 h 30"/>
                <a:gd name="T122" fmla="*/ 75 w 75"/>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5" h="30">
                  <a:moveTo>
                    <a:pt x="68" y="10"/>
                  </a:moveTo>
                  <a:lnTo>
                    <a:pt x="64" y="12"/>
                  </a:lnTo>
                  <a:lnTo>
                    <a:pt x="62" y="12"/>
                  </a:lnTo>
                  <a:lnTo>
                    <a:pt x="59" y="10"/>
                  </a:lnTo>
                  <a:lnTo>
                    <a:pt x="57" y="8"/>
                  </a:lnTo>
                  <a:lnTo>
                    <a:pt x="55" y="6"/>
                  </a:lnTo>
                  <a:lnTo>
                    <a:pt x="53" y="4"/>
                  </a:lnTo>
                  <a:lnTo>
                    <a:pt x="51" y="4"/>
                  </a:lnTo>
                  <a:lnTo>
                    <a:pt x="50" y="4"/>
                  </a:lnTo>
                  <a:lnTo>
                    <a:pt x="48" y="5"/>
                  </a:lnTo>
                  <a:lnTo>
                    <a:pt x="47" y="6"/>
                  </a:lnTo>
                  <a:lnTo>
                    <a:pt x="46" y="6"/>
                  </a:lnTo>
                  <a:lnTo>
                    <a:pt x="44" y="6"/>
                  </a:lnTo>
                  <a:lnTo>
                    <a:pt x="43" y="6"/>
                  </a:lnTo>
                  <a:lnTo>
                    <a:pt x="42" y="6"/>
                  </a:lnTo>
                  <a:lnTo>
                    <a:pt x="41" y="5"/>
                  </a:lnTo>
                  <a:lnTo>
                    <a:pt x="40" y="4"/>
                  </a:lnTo>
                  <a:lnTo>
                    <a:pt x="39" y="2"/>
                  </a:lnTo>
                  <a:lnTo>
                    <a:pt x="37" y="0"/>
                  </a:lnTo>
                  <a:lnTo>
                    <a:pt x="35" y="0"/>
                  </a:lnTo>
                  <a:lnTo>
                    <a:pt x="34" y="0"/>
                  </a:lnTo>
                  <a:lnTo>
                    <a:pt x="33" y="2"/>
                  </a:lnTo>
                  <a:lnTo>
                    <a:pt x="34" y="3"/>
                  </a:lnTo>
                  <a:lnTo>
                    <a:pt x="34" y="5"/>
                  </a:lnTo>
                  <a:lnTo>
                    <a:pt x="32" y="6"/>
                  </a:lnTo>
                  <a:lnTo>
                    <a:pt x="29" y="6"/>
                  </a:lnTo>
                  <a:lnTo>
                    <a:pt x="28" y="5"/>
                  </a:lnTo>
                  <a:lnTo>
                    <a:pt x="26" y="4"/>
                  </a:lnTo>
                  <a:lnTo>
                    <a:pt x="25" y="4"/>
                  </a:lnTo>
                  <a:lnTo>
                    <a:pt x="23" y="3"/>
                  </a:lnTo>
                  <a:lnTo>
                    <a:pt x="21" y="4"/>
                  </a:lnTo>
                  <a:lnTo>
                    <a:pt x="19" y="5"/>
                  </a:lnTo>
                  <a:lnTo>
                    <a:pt x="18" y="6"/>
                  </a:lnTo>
                  <a:lnTo>
                    <a:pt x="16" y="7"/>
                  </a:lnTo>
                  <a:lnTo>
                    <a:pt x="14" y="7"/>
                  </a:lnTo>
                  <a:lnTo>
                    <a:pt x="12" y="6"/>
                  </a:lnTo>
                  <a:lnTo>
                    <a:pt x="10" y="6"/>
                  </a:lnTo>
                  <a:lnTo>
                    <a:pt x="9" y="6"/>
                  </a:lnTo>
                  <a:lnTo>
                    <a:pt x="9" y="8"/>
                  </a:lnTo>
                  <a:lnTo>
                    <a:pt x="9" y="10"/>
                  </a:lnTo>
                  <a:lnTo>
                    <a:pt x="9" y="12"/>
                  </a:lnTo>
                  <a:lnTo>
                    <a:pt x="8" y="14"/>
                  </a:lnTo>
                  <a:lnTo>
                    <a:pt x="7" y="15"/>
                  </a:lnTo>
                  <a:lnTo>
                    <a:pt x="6" y="16"/>
                  </a:lnTo>
                  <a:lnTo>
                    <a:pt x="4" y="18"/>
                  </a:lnTo>
                  <a:lnTo>
                    <a:pt x="2" y="22"/>
                  </a:lnTo>
                  <a:lnTo>
                    <a:pt x="0" y="26"/>
                  </a:lnTo>
                  <a:lnTo>
                    <a:pt x="1" y="29"/>
                  </a:lnTo>
                  <a:lnTo>
                    <a:pt x="9" y="28"/>
                  </a:lnTo>
                  <a:lnTo>
                    <a:pt x="18" y="26"/>
                  </a:lnTo>
                  <a:lnTo>
                    <a:pt x="22" y="24"/>
                  </a:lnTo>
                  <a:lnTo>
                    <a:pt x="24" y="22"/>
                  </a:lnTo>
                  <a:lnTo>
                    <a:pt x="28" y="22"/>
                  </a:lnTo>
                  <a:lnTo>
                    <a:pt x="31" y="22"/>
                  </a:lnTo>
                  <a:lnTo>
                    <a:pt x="35" y="22"/>
                  </a:lnTo>
                  <a:lnTo>
                    <a:pt x="38" y="22"/>
                  </a:lnTo>
                  <a:lnTo>
                    <a:pt x="40" y="23"/>
                  </a:lnTo>
                  <a:lnTo>
                    <a:pt x="41" y="24"/>
                  </a:lnTo>
                  <a:lnTo>
                    <a:pt x="42" y="24"/>
                  </a:lnTo>
                  <a:lnTo>
                    <a:pt x="43" y="25"/>
                  </a:lnTo>
                  <a:lnTo>
                    <a:pt x="45" y="24"/>
                  </a:lnTo>
                  <a:lnTo>
                    <a:pt x="48" y="24"/>
                  </a:lnTo>
                  <a:lnTo>
                    <a:pt x="53" y="24"/>
                  </a:lnTo>
                  <a:lnTo>
                    <a:pt x="57" y="24"/>
                  </a:lnTo>
                  <a:lnTo>
                    <a:pt x="60" y="25"/>
                  </a:lnTo>
                  <a:lnTo>
                    <a:pt x="61" y="26"/>
                  </a:lnTo>
                  <a:lnTo>
                    <a:pt x="62" y="27"/>
                  </a:lnTo>
                  <a:lnTo>
                    <a:pt x="64" y="27"/>
                  </a:lnTo>
                  <a:lnTo>
                    <a:pt x="66" y="26"/>
                  </a:lnTo>
                  <a:lnTo>
                    <a:pt x="68" y="25"/>
                  </a:lnTo>
                  <a:lnTo>
                    <a:pt x="69" y="24"/>
                  </a:lnTo>
                  <a:lnTo>
                    <a:pt x="71" y="24"/>
                  </a:lnTo>
                  <a:lnTo>
                    <a:pt x="72" y="23"/>
                  </a:lnTo>
                  <a:lnTo>
                    <a:pt x="72" y="21"/>
                  </a:lnTo>
                  <a:lnTo>
                    <a:pt x="74" y="18"/>
                  </a:lnTo>
                  <a:lnTo>
                    <a:pt x="74" y="16"/>
                  </a:lnTo>
                  <a:lnTo>
                    <a:pt x="74" y="14"/>
                  </a:lnTo>
                  <a:lnTo>
                    <a:pt x="74" y="12"/>
                  </a:lnTo>
                  <a:lnTo>
                    <a:pt x="74" y="10"/>
                  </a:lnTo>
                  <a:lnTo>
                    <a:pt x="72" y="9"/>
                  </a:lnTo>
                  <a:lnTo>
                    <a:pt x="68" y="10"/>
                  </a:lnTo>
                </a:path>
              </a:pathLst>
            </a:custGeom>
            <a:solidFill>
              <a:srgbClr val="00CCFF"/>
            </a:solidFill>
            <a:ln w="3175" cap="rnd" cmpd="sng">
              <a:solidFill>
                <a:schemeClr val="tx1"/>
              </a:solidFill>
              <a:round/>
              <a:headEnd/>
              <a:tailEnd/>
            </a:ln>
          </p:spPr>
          <p:txBody>
            <a:bodyPr/>
            <a:lstStyle/>
            <a:p>
              <a:endParaRPr lang="en-US"/>
            </a:p>
          </p:txBody>
        </p:sp>
        <p:sp>
          <p:nvSpPr>
            <p:cNvPr id="57615" name="Freeform 202"/>
            <p:cNvSpPr>
              <a:spLocks noChangeAspect="1"/>
            </p:cNvSpPr>
            <p:nvPr/>
          </p:nvSpPr>
          <p:spPr bwMode="auto">
            <a:xfrm>
              <a:off x="1349" y="2778"/>
              <a:ext cx="16" cy="10"/>
            </a:xfrm>
            <a:custGeom>
              <a:avLst/>
              <a:gdLst>
                <a:gd name="T0" fmla="*/ 0 w 16"/>
                <a:gd name="T1" fmla="*/ 4 h 10"/>
                <a:gd name="T2" fmla="*/ 0 w 16"/>
                <a:gd name="T3" fmla="*/ 4 h 10"/>
                <a:gd name="T4" fmla="*/ 2 w 16"/>
                <a:gd name="T5" fmla="*/ 7 h 10"/>
                <a:gd name="T6" fmla="*/ 7 w 16"/>
                <a:gd name="T7" fmla="*/ 9 h 10"/>
                <a:gd name="T8" fmla="*/ 11 w 16"/>
                <a:gd name="T9" fmla="*/ 9 h 10"/>
                <a:gd name="T10" fmla="*/ 15 w 16"/>
                <a:gd name="T11" fmla="*/ 8 h 10"/>
                <a:gd name="T12" fmla="*/ 12 w 16"/>
                <a:gd name="T13" fmla="*/ 0 h 10"/>
                <a:gd name="T14" fmla="*/ 10 w 16"/>
                <a:gd name="T15" fmla="*/ 1 h 10"/>
                <a:gd name="T16" fmla="*/ 8 w 16"/>
                <a:gd name="T17" fmla="*/ 1 h 10"/>
                <a:gd name="T18" fmla="*/ 8 w 16"/>
                <a:gd name="T19" fmla="*/ 1 h 10"/>
                <a:gd name="T20" fmla="*/ 6 w 16"/>
                <a:gd name="T21" fmla="*/ 0 h 10"/>
                <a:gd name="T22" fmla="*/ 0 w 16"/>
                <a:gd name="T23" fmla="*/ 4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0"/>
                <a:gd name="T38" fmla="*/ 16 w 16"/>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0">
                  <a:moveTo>
                    <a:pt x="0" y="4"/>
                  </a:moveTo>
                  <a:lnTo>
                    <a:pt x="0" y="4"/>
                  </a:lnTo>
                  <a:lnTo>
                    <a:pt x="2" y="7"/>
                  </a:lnTo>
                  <a:lnTo>
                    <a:pt x="7" y="9"/>
                  </a:lnTo>
                  <a:lnTo>
                    <a:pt x="11" y="9"/>
                  </a:lnTo>
                  <a:lnTo>
                    <a:pt x="15" y="8"/>
                  </a:lnTo>
                  <a:lnTo>
                    <a:pt x="12" y="0"/>
                  </a:lnTo>
                  <a:lnTo>
                    <a:pt x="10" y="1"/>
                  </a:lnTo>
                  <a:lnTo>
                    <a:pt x="8" y="1"/>
                  </a:lnTo>
                  <a:lnTo>
                    <a:pt x="6" y="0"/>
                  </a:lnTo>
                  <a:lnTo>
                    <a:pt x="0" y="4"/>
                  </a:lnTo>
                </a:path>
              </a:pathLst>
            </a:custGeom>
            <a:solidFill>
              <a:srgbClr val="00CCFF"/>
            </a:solidFill>
            <a:ln w="3175" cap="rnd" cmpd="sng">
              <a:solidFill>
                <a:schemeClr val="tx1"/>
              </a:solidFill>
              <a:round/>
              <a:headEnd/>
              <a:tailEnd/>
            </a:ln>
          </p:spPr>
          <p:txBody>
            <a:bodyPr/>
            <a:lstStyle/>
            <a:p>
              <a:endParaRPr lang="en-US"/>
            </a:p>
          </p:txBody>
        </p:sp>
        <p:sp>
          <p:nvSpPr>
            <p:cNvPr id="57616" name="Freeform 203"/>
            <p:cNvSpPr>
              <a:spLocks noChangeAspect="1"/>
            </p:cNvSpPr>
            <p:nvPr/>
          </p:nvSpPr>
          <p:spPr bwMode="auto">
            <a:xfrm>
              <a:off x="1342" y="2771"/>
              <a:ext cx="10" cy="18"/>
            </a:xfrm>
            <a:custGeom>
              <a:avLst/>
              <a:gdLst>
                <a:gd name="T0" fmla="*/ 1 w 13"/>
                <a:gd name="T1" fmla="*/ 113 h 12"/>
                <a:gd name="T2" fmla="*/ 2 w 13"/>
                <a:gd name="T3" fmla="*/ 108 h 12"/>
                <a:gd name="T4" fmla="*/ 2 w 13"/>
                <a:gd name="T5" fmla="*/ 113 h 12"/>
                <a:gd name="T6" fmla="*/ 2 w 13"/>
                <a:gd name="T7" fmla="*/ 108 h 12"/>
                <a:gd name="T8" fmla="*/ 2 w 13"/>
                <a:gd name="T9" fmla="*/ 108 h 12"/>
                <a:gd name="T10" fmla="*/ 2 w 13"/>
                <a:gd name="T11" fmla="*/ 132 h 12"/>
                <a:gd name="T12" fmla="*/ 2 w 13"/>
                <a:gd name="T13" fmla="*/ 75 h 12"/>
                <a:gd name="T14" fmla="*/ 2 w 13"/>
                <a:gd name="T15" fmla="*/ 48 h 12"/>
                <a:gd name="T16" fmla="*/ 2 w 13"/>
                <a:gd name="T17" fmla="*/ 18 h 12"/>
                <a:gd name="T18" fmla="*/ 2 w 13"/>
                <a:gd name="T19" fmla="*/ 0 h 12"/>
                <a:gd name="T20" fmla="*/ 0 w 13"/>
                <a:gd name="T21" fmla="*/ 18 h 12"/>
                <a:gd name="T22" fmla="*/ 1 w 13"/>
                <a:gd name="T23" fmla="*/ 0 h 12"/>
                <a:gd name="T24" fmla="*/ 1 w 13"/>
                <a:gd name="T25" fmla="*/ 113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2"/>
                <a:gd name="T41" fmla="*/ 13 w 1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2">
                  <a:moveTo>
                    <a:pt x="1" y="10"/>
                  </a:moveTo>
                  <a:lnTo>
                    <a:pt x="2" y="9"/>
                  </a:lnTo>
                  <a:lnTo>
                    <a:pt x="2" y="10"/>
                  </a:lnTo>
                  <a:lnTo>
                    <a:pt x="3" y="9"/>
                  </a:lnTo>
                  <a:lnTo>
                    <a:pt x="4" y="9"/>
                  </a:lnTo>
                  <a:lnTo>
                    <a:pt x="5" y="11"/>
                  </a:lnTo>
                  <a:lnTo>
                    <a:pt x="12" y="7"/>
                  </a:lnTo>
                  <a:lnTo>
                    <a:pt x="9" y="4"/>
                  </a:lnTo>
                  <a:lnTo>
                    <a:pt x="6" y="1"/>
                  </a:lnTo>
                  <a:lnTo>
                    <a:pt x="2" y="0"/>
                  </a:lnTo>
                  <a:lnTo>
                    <a:pt x="0" y="1"/>
                  </a:lnTo>
                  <a:lnTo>
                    <a:pt x="1" y="0"/>
                  </a:lnTo>
                  <a:lnTo>
                    <a:pt x="1" y="10"/>
                  </a:lnTo>
                </a:path>
              </a:pathLst>
            </a:custGeom>
            <a:solidFill>
              <a:srgbClr val="00CCFF"/>
            </a:solidFill>
            <a:ln w="3175" cap="rnd" cmpd="sng">
              <a:solidFill>
                <a:schemeClr val="tx1"/>
              </a:solidFill>
              <a:round/>
              <a:headEnd/>
              <a:tailEnd/>
            </a:ln>
          </p:spPr>
          <p:txBody>
            <a:bodyPr/>
            <a:lstStyle/>
            <a:p>
              <a:endParaRPr lang="en-US"/>
            </a:p>
          </p:txBody>
        </p:sp>
        <p:sp>
          <p:nvSpPr>
            <p:cNvPr id="57617" name="Freeform 204"/>
            <p:cNvSpPr>
              <a:spLocks noChangeAspect="1"/>
            </p:cNvSpPr>
            <p:nvPr/>
          </p:nvSpPr>
          <p:spPr bwMode="auto">
            <a:xfrm>
              <a:off x="1339" y="2771"/>
              <a:ext cx="7" cy="18"/>
            </a:xfrm>
            <a:custGeom>
              <a:avLst/>
              <a:gdLst>
                <a:gd name="T0" fmla="*/ 0 w 7"/>
                <a:gd name="T1" fmla="*/ 132 h 12"/>
                <a:gd name="T2" fmla="*/ 0 w 7"/>
                <a:gd name="T3" fmla="*/ 132 h 12"/>
                <a:gd name="T4" fmla="*/ 3 w 7"/>
                <a:gd name="T5" fmla="*/ 132 h 12"/>
                <a:gd name="T6" fmla="*/ 5 w 7"/>
                <a:gd name="T7" fmla="*/ 113 h 12"/>
                <a:gd name="T8" fmla="*/ 6 w 7"/>
                <a:gd name="T9" fmla="*/ 113 h 12"/>
                <a:gd name="T10" fmla="*/ 6 w 7"/>
                <a:gd name="T11" fmla="*/ 113 h 12"/>
                <a:gd name="T12" fmla="*/ 6 w 7"/>
                <a:gd name="T13" fmla="*/ 0 h 12"/>
                <a:gd name="T14" fmla="*/ 2 w 7"/>
                <a:gd name="T15" fmla="*/ 27 h 12"/>
                <a:gd name="T16" fmla="*/ 1 w 7"/>
                <a:gd name="T17" fmla="*/ 40 h 12"/>
                <a:gd name="T18" fmla="*/ 2 w 7"/>
                <a:gd name="T19" fmla="*/ 40 h 12"/>
                <a:gd name="T20" fmla="*/ 1 w 7"/>
                <a:gd name="T21" fmla="*/ 40 h 12"/>
                <a:gd name="T22" fmla="*/ 0 w 7"/>
                <a:gd name="T23" fmla="*/ 13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2"/>
                <a:gd name="T38" fmla="*/ 7 w 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2">
                  <a:moveTo>
                    <a:pt x="0" y="11"/>
                  </a:moveTo>
                  <a:lnTo>
                    <a:pt x="0" y="11"/>
                  </a:lnTo>
                  <a:lnTo>
                    <a:pt x="3" y="11"/>
                  </a:lnTo>
                  <a:lnTo>
                    <a:pt x="5" y="10"/>
                  </a:lnTo>
                  <a:lnTo>
                    <a:pt x="6" y="10"/>
                  </a:lnTo>
                  <a:lnTo>
                    <a:pt x="6" y="0"/>
                  </a:lnTo>
                  <a:lnTo>
                    <a:pt x="2" y="2"/>
                  </a:lnTo>
                  <a:lnTo>
                    <a:pt x="1" y="3"/>
                  </a:lnTo>
                  <a:lnTo>
                    <a:pt x="2" y="3"/>
                  </a:lnTo>
                  <a:lnTo>
                    <a:pt x="1" y="3"/>
                  </a:lnTo>
                  <a:lnTo>
                    <a:pt x="0" y="11"/>
                  </a:lnTo>
                </a:path>
              </a:pathLst>
            </a:custGeom>
            <a:solidFill>
              <a:srgbClr val="00CCFF"/>
            </a:solidFill>
            <a:ln w="3175" cap="rnd" cmpd="sng">
              <a:solidFill>
                <a:schemeClr val="tx1"/>
              </a:solidFill>
              <a:round/>
              <a:headEnd/>
              <a:tailEnd/>
            </a:ln>
          </p:spPr>
          <p:txBody>
            <a:bodyPr/>
            <a:lstStyle/>
            <a:p>
              <a:endParaRPr lang="en-US"/>
            </a:p>
          </p:txBody>
        </p:sp>
        <p:sp>
          <p:nvSpPr>
            <p:cNvPr id="57618" name="Freeform 205"/>
            <p:cNvSpPr>
              <a:spLocks noChangeAspect="1"/>
            </p:cNvSpPr>
            <p:nvPr/>
          </p:nvSpPr>
          <p:spPr bwMode="auto">
            <a:xfrm>
              <a:off x="1332" y="2772"/>
              <a:ext cx="9" cy="17"/>
            </a:xfrm>
            <a:custGeom>
              <a:avLst/>
              <a:gdLst>
                <a:gd name="T0" fmla="*/ 0 w 9"/>
                <a:gd name="T1" fmla="*/ 82 h 11"/>
                <a:gd name="T2" fmla="*/ 0 w 9"/>
                <a:gd name="T3" fmla="*/ 70 h 11"/>
                <a:gd name="T4" fmla="*/ 1 w 9"/>
                <a:gd name="T5" fmla="*/ 96 h 11"/>
                <a:gd name="T6" fmla="*/ 3 w 9"/>
                <a:gd name="T7" fmla="*/ 127 h 11"/>
                <a:gd name="T8" fmla="*/ 5 w 9"/>
                <a:gd name="T9" fmla="*/ 127 h 11"/>
                <a:gd name="T10" fmla="*/ 7 w 9"/>
                <a:gd name="T11" fmla="*/ 134 h 11"/>
                <a:gd name="T12" fmla="*/ 8 w 9"/>
                <a:gd name="T13" fmla="*/ 19 h 11"/>
                <a:gd name="T14" fmla="*/ 7 w 9"/>
                <a:gd name="T15" fmla="*/ 19 h 11"/>
                <a:gd name="T16" fmla="*/ 6 w 9"/>
                <a:gd name="T17" fmla="*/ 19 h 11"/>
                <a:gd name="T18" fmla="*/ 7 w 9"/>
                <a:gd name="T19" fmla="*/ 29 h 11"/>
                <a:gd name="T20" fmla="*/ 7 w 9"/>
                <a:gd name="T21" fmla="*/ 19 h 11"/>
                <a:gd name="T22" fmla="*/ 7 w 9"/>
                <a:gd name="T23" fmla="*/ 0 h 11"/>
                <a:gd name="T24" fmla="*/ 0 w 9"/>
                <a:gd name="T25" fmla="*/ 8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1"/>
                <a:gd name="T41" fmla="*/ 9 w 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1">
                  <a:moveTo>
                    <a:pt x="0" y="6"/>
                  </a:moveTo>
                  <a:lnTo>
                    <a:pt x="0" y="5"/>
                  </a:lnTo>
                  <a:lnTo>
                    <a:pt x="1" y="7"/>
                  </a:lnTo>
                  <a:lnTo>
                    <a:pt x="3" y="9"/>
                  </a:lnTo>
                  <a:lnTo>
                    <a:pt x="5" y="9"/>
                  </a:lnTo>
                  <a:lnTo>
                    <a:pt x="7" y="10"/>
                  </a:lnTo>
                  <a:lnTo>
                    <a:pt x="8" y="1"/>
                  </a:lnTo>
                  <a:lnTo>
                    <a:pt x="7" y="1"/>
                  </a:lnTo>
                  <a:lnTo>
                    <a:pt x="6" y="1"/>
                  </a:lnTo>
                  <a:lnTo>
                    <a:pt x="7" y="2"/>
                  </a:lnTo>
                  <a:lnTo>
                    <a:pt x="7" y="1"/>
                  </a:lnTo>
                  <a:lnTo>
                    <a:pt x="7" y="0"/>
                  </a:lnTo>
                  <a:lnTo>
                    <a:pt x="0" y="6"/>
                  </a:lnTo>
                </a:path>
              </a:pathLst>
            </a:custGeom>
            <a:solidFill>
              <a:srgbClr val="00CCFF"/>
            </a:solidFill>
            <a:ln w="3175" cap="rnd" cmpd="sng">
              <a:solidFill>
                <a:schemeClr val="tx1"/>
              </a:solidFill>
              <a:round/>
              <a:headEnd/>
              <a:tailEnd/>
            </a:ln>
          </p:spPr>
          <p:txBody>
            <a:bodyPr/>
            <a:lstStyle/>
            <a:p>
              <a:endParaRPr lang="en-US"/>
            </a:p>
          </p:txBody>
        </p:sp>
        <p:sp>
          <p:nvSpPr>
            <p:cNvPr id="57619" name="Freeform 206"/>
            <p:cNvSpPr>
              <a:spLocks noChangeAspect="1"/>
            </p:cNvSpPr>
            <p:nvPr/>
          </p:nvSpPr>
          <p:spPr bwMode="auto">
            <a:xfrm>
              <a:off x="1327" y="2767"/>
              <a:ext cx="13" cy="19"/>
            </a:xfrm>
            <a:custGeom>
              <a:avLst/>
              <a:gdLst>
                <a:gd name="T0" fmla="*/ 3 w 13"/>
                <a:gd name="T1" fmla="*/ 101 h 13"/>
                <a:gd name="T2" fmla="*/ 4 w 13"/>
                <a:gd name="T3" fmla="*/ 88 h 13"/>
                <a:gd name="T4" fmla="*/ 3 w 13"/>
                <a:gd name="T5" fmla="*/ 101 h 13"/>
                <a:gd name="T6" fmla="*/ 4 w 13"/>
                <a:gd name="T7" fmla="*/ 101 h 13"/>
                <a:gd name="T8" fmla="*/ 5 w 13"/>
                <a:gd name="T9" fmla="*/ 120 h 13"/>
                <a:gd name="T10" fmla="*/ 12 w 13"/>
                <a:gd name="T11" fmla="*/ 69 h 13"/>
                <a:gd name="T12" fmla="*/ 10 w 13"/>
                <a:gd name="T13" fmla="*/ 41 h 13"/>
                <a:gd name="T14" fmla="*/ 7 w 13"/>
                <a:gd name="T15" fmla="*/ 1 h 13"/>
                <a:gd name="T16" fmla="*/ 3 w 13"/>
                <a:gd name="T17" fmla="*/ 0 h 13"/>
                <a:gd name="T18" fmla="*/ 0 w 13"/>
                <a:gd name="T19" fmla="*/ 19 h 13"/>
                <a:gd name="T20" fmla="*/ 0 w 13"/>
                <a:gd name="T21" fmla="*/ 1 h 13"/>
                <a:gd name="T22" fmla="*/ 3 w 13"/>
                <a:gd name="T23" fmla="*/ 101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
                <a:gd name="T38" fmla="*/ 13 w 13"/>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
                  <a:moveTo>
                    <a:pt x="3" y="10"/>
                  </a:moveTo>
                  <a:lnTo>
                    <a:pt x="4" y="9"/>
                  </a:lnTo>
                  <a:lnTo>
                    <a:pt x="3" y="10"/>
                  </a:lnTo>
                  <a:lnTo>
                    <a:pt x="4" y="10"/>
                  </a:lnTo>
                  <a:lnTo>
                    <a:pt x="5" y="12"/>
                  </a:lnTo>
                  <a:lnTo>
                    <a:pt x="12" y="7"/>
                  </a:lnTo>
                  <a:lnTo>
                    <a:pt x="10" y="4"/>
                  </a:lnTo>
                  <a:lnTo>
                    <a:pt x="7" y="1"/>
                  </a:lnTo>
                  <a:lnTo>
                    <a:pt x="3" y="0"/>
                  </a:lnTo>
                  <a:lnTo>
                    <a:pt x="0" y="2"/>
                  </a:lnTo>
                  <a:lnTo>
                    <a:pt x="0" y="1"/>
                  </a:lnTo>
                  <a:lnTo>
                    <a:pt x="3" y="10"/>
                  </a:lnTo>
                </a:path>
              </a:pathLst>
            </a:custGeom>
            <a:solidFill>
              <a:srgbClr val="00CCFF"/>
            </a:solidFill>
            <a:ln w="3175" cap="rnd" cmpd="sng">
              <a:solidFill>
                <a:schemeClr val="tx1"/>
              </a:solidFill>
              <a:round/>
              <a:headEnd/>
              <a:tailEnd/>
            </a:ln>
          </p:spPr>
          <p:txBody>
            <a:bodyPr/>
            <a:lstStyle/>
            <a:p>
              <a:endParaRPr lang="en-US"/>
            </a:p>
          </p:txBody>
        </p:sp>
        <p:sp>
          <p:nvSpPr>
            <p:cNvPr id="57620" name="Freeform 207"/>
            <p:cNvSpPr>
              <a:spLocks noChangeAspect="1"/>
            </p:cNvSpPr>
            <p:nvPr/>
          </p:nvSpPr>
          <p:spPr bwMode="auto">
            <a:xfrm>
              <a:off x="1322" y="2768"/>
              <a:ext cx="10" cy="21"/>
            </a:xfrm>
            <a:custGeom>
              <a:avLst/>
              <a:gdLst>
                <a:gd name="T0" fmla="*/ 4 w 11"/>
                <a:gd name="T1" fmla="*/ 108 h 15"/>
                <a:gd name="T2" fmla="*/ 4 w 11"/>
                <a:gd name="T3" fmla="*/ 108 h 15"/>
                <a:gd name="T4" fmla="*/ 5 w 11"/>
                <a:gd name="T5" fmla="*/ 80 h 15"/>
                <a:gd name="T6" fmla="*/ 5 w 11"/>
                <a:gd name="T7" fmla="*/ 41 h 15"/>
                <a:gd name="T8" fmla="*/ 5 w 11"/>
                <a:gd name="T9" fmla="*/ 39 h 15"/>
                <a:gd name="T10" fmla="*/ 5 w 11"/>
                <a:gd name="T11" fmla="*/ 57 h 15"/>
                <a:gd name="T12" fmla="*/ 4 w 11"/>
                <a:gd name="T13" fmla="*/ 0 h 15"/>
                <a:gd name="T14" fmla="*/ 0 w 11"/>
                <a:gd name="T15" fmla="*/ 39 h 15"/>
                <a:gd name="T16" fmla="*/ 2 w 11"/>
                <a:gd name="T17" fmla="*/ 55 h 15"/>
                <a:gd name="T18" fmla="*/ 2 w 11"/>
                <a:gd name="T19" fmla="*/ 41 h 15"/>
                <a:gd name="T20" fmla="*/ 4 w 11"/>
                <a:gd name="T21" fmla="*/ 39 h 15"/>
                <a:gd name="T22" fmla="*/ 4 w 11"/>
                <a:gd name="T23" fmla="*/ 108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5"/>
                <a:gd name="T38" fmla="*/ 11 w 11"/>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5">
                  <a:moveTo>
                    <a:pt x="4" y="14"/>
                  </a:moveTo>
                  <a:lnTo>
                    <a:pt x="4" y="14"/>
                  </a:lnTo>
                  <a:lnTo>
                    <a:pt x="9" y="11"/>
                  </a:lnTo>
                  <a:lnTo>
                    <a:pt x="10" y="6"/>
                  </a:lnTo>
                  <a:lnTo>
                    <a:pt x="10" y="5"/>
                  </a:lnTo>
                  <a:lnTo>
                    <a:pt x="7" y="8"/>
                  </a:lnTo>
                  <a:lnTo>
                    <a:pt x="4" y="0"/>
                  </a:lnTo>
                  <a:lnTo>
                    <a:pt x="0" y="5"/>
                  </a:lnTo>
                  <a:lnTo>
                    <a:pt x="2" y="7"/>
                  </a:lnTo>
                  <a:lnTo>
                    <a:pt x="2" y="6"/>
                  </a:lnTo>
                  <a:lnTo>
                    <a:pt x="4" y="5"/>
                  </a:lnTo>
                  <a:lnTo>
                    <a:pt x="4" y="14"/>
                  </a:lnTo>
                </a:path>
              </a:pathLst>
            </a:custGeom>
            <a:solidFill>
              <a:srgbClr val="00CCFF"/>
            </a:solidFill>
            <a:ln w="3175" cap="rnd" cmpd="sng">
              <a:solidFill>
                <a:schemeClr val="tx1"/>
              </a:solidFill>
              <a:round/>
              <a:headEnd/>
              <a:tailEnd/>
            </a:ln>
          </p:spPr>
          <p:txBody>
            <a:bodyPr/>
            <a:lstStyle/>
            <a:p>
              <a:endParaRPr lang="en-US"/>
            </a:p>
          </p:txBody>
        </p:sp>
        <p:sp>
          <p:nvSpPr>
            <p:cNvPr id="57621" name="Freeform 208"/>
            <p:cNvSpPr>
              <a:spLocks noChangeAspect="1"/>
            </p:cNvSpPr>
            <p:nvPr/>
          </p:nvSpPr>
          <p:spPr bwMode="auto">
            <a:xfrm>
              <a:off x="1318" y="2771"/>
              <a:ext cx="10" cy="18"/>
            </a:xfrm>
            <a:custGeom>
              <a:avLst/>
              <a:gdLst>
                <a:gd name="T0" fmla="*/ 0 w 10"/>
                <a:gd name="T1" fmla="*/ 90 h 12"/>
                <a:gd name="T2" fmla="*/ 0 w 10"/>
                <a:gd name="T3" fmla="*/ 90 h 12"/>
                <a:gd name="T4" fmla="*/ 1 w 10"/>
                <a:gd name="T5" fmla="*/ 108 h 12"/>
                <a:gd name="T6" fmla="*/ 3 w 10"/>
                <a:gd name="T7" fmla="*/ 113 h 12"/>
                <a:gd name="T8" fmla="*/ 5 w 10"/>
                <a:gd name="T9" fmla="*/ 113 h 12"/>
                <a:gd name="T10" fmla="*/ 9 w 10"/>
                <a:gd name="T11" fmla="*/ 132 h 12"/>
                <a:gd name="T12" fmla="*/ 9 w 10"/>
                <a:gd name="T13" fmla="*/ 27 h 12"/>
                <a:gd name="T14" fmla="*/ 7 w 10"/>
                <a:gd name="T15" fmla="*/ 27 h 12"/>
                <a:gd name="T16" fmla="*/ 7 w 10"/>
                <a:gd name="T17" fmla="*/ 27 h 12"/>
                <a:gd name="T18" fmla="*/ 5 w 10"/>
                <a:gd name="T19" fmla="*/ 18 h 12"/>
                <a:gd name="T20" fmla="*/ 4 w 10"/>
                <a:gd name="T21" fmla="*/ 0 h 12"/>
                <a:gd name="T22" fmla="*/ 0 w 10"/>
                <a:gd name="T23" fmla="*/ 9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2"/>
                <a:gd name="T38" fmla="*/ 10 w 1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2">
                  <a:moveTo>
                    <a:pt x="0" y="8"/>
                  </a:moveTo>
                  <a:lnTo>
                    <a:pt x="0" y="8"/>
                  </a:lnTo>
                  <a:lnTo>
                    <a:pt x="1" y="9"/>
                  </a:lnTo>
                  <a:lnTo>
                    <a:pt x="3" y="10"/>
                  </a:lnTo>
                  <a:lnTo>
                    <a:pt x="5" y="10"/>
                  </a:lnTo>
                  <a:lnTo>
                    <a:pt x="9" y="11"/>
                  </a:lnTo>
                  <a:lnTo>
                    <a:pt x="9" y="2"/>
                  </a:lnTo>
                  <a:lnTo>
                    <a:pt x="7" y="2"/>
                  </a:lnTo>
                  <a:lnTo>
                    <a:pt x="5" y="1"/>
                  </a:lnTo>
                  <a:lnTo>
                    <a:pt x="4"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622" name="Freeform 209"/>
            <p:cNvSpPr>
              <a:spLocks noChangeAspect="1"/>
            </p:cNvSpPr>
            <p:nvPr/>
          </p:nvSpPr>
          <p:spPr bwMode="auto">
            <a:xfrm>
              <a:off x="1310" y="2770"/>
              <a:ext cx="12" cy="19"/>
            </a:xfrm>
            <a:custGeom>
              <a:avLst/>
              <a:gdLst>
                <a:gd name="T0" fmla="*/ 5 w 13"/>
                <a:gd name="T1" fmla="*/ 171 h 12"/>
                <a:gd name="T2" fmla="*/ 5 w 13"/>
                <a:gd name="T3" fmla="*/ 171 h 12"/>
                <a:gd name="T4" fmla="*/ 6 w 13"/>
                <a:gd name="T5" fmla="*/ 158 h 12"/>
                <a:gd name="T6" fmla="*/ 6 w 13"/>
                <a:gd name="T7" fmla="*/ 138 h 12"/>
                <a:gd name="T8" fmla="*/ 6 w 13"/>
                <a:gd name="T9" fmla="*/ 21 h 12"/>
                <a:gd name="T10" fmla="*/ 6 w 13"/>
                <a:gd name="T11" fmla="*/ 0 h 12"/>
                <a:gd name="T12" fmla="*/ 4 w 13"/>
                <a:gd name="T13" fmla="*/ 21 h 12"/>
                <a:gd name="T14" fmla="*/ 1 w 13"/>
                <a:gd name="T15" fmla="*/ 52 h 12"/>
                <a:gd name="T16" fmla="*/ 0 w 13"/>
                <a:gd name="T17" fmla="*/ 82 h 12"/>
                <a:gd name="T18" fmla="*/ 0 w 13"/>
                <a:gd name="T19" fmla="*/ 82 h 12"/>
                <a:gd name="T20" fmla="*/ 5 w 13"/>
                <a:gd name="T21" fmla="*/ 17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2"/>
                <a:gd name="T35" fmla="*/ 13 w 1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2">
                  <a:moveTo>
                    <a:pt x="5" y="11"/>
                  </a:moveTo>
                  <a:lnTo>
                    <a:pt x="5" y="11"/>
                  </a:lnTo>
                  <a:lnTo>
                    <a:pt x="7" y="10"/>
                  </a:lnTo>
                  <a:lnTo>
                    <a:pt x="8" y="9"/>
                  </a:lnTo>
                  <a:lnTo>
                    <a:pt x="12" y="1"/>
                  </a:lnTo>
                  <a:lnTo>
                    <a:pt x="8" y="0"/>
                  </a:lnTo>
                  <a:lnTo>
                    <a:pt x="4" y="1"/>
                  </a:lnTo>
                  <a:lnTo>
                    <a:pt x="1" y="3"/>
                  </a:lnTo>
                  <a:lnTo>
                    <a:pt x="0" y="5"/>
                  </a:lnTo>
                  <a:lnTo>
                    <a:pt x="5" y="11"/>
                  </a:lnTo>
                </a:path>
              </a:pathLst>
            </a:custGeom>
            <a:solidFill>
              <a:srgbClr val="00CCFF"/>
            </a:solidFill>
            <a:ln w="3175" cap="rnd" cmpd="sng">
              <a:solidFill>
                <a:schemeClr val="tx1"/>
              </a:solidFill>
              <a:round/>
              <a:headEnd/>
              <a:tailEnd/>
            </a:ln>
          </p:spPr>
          <p:txBody>
            <a:bodyPr/>
            <a:lstStyle/>
            <a:p>
              <a:endParaRPr lang="en-US"/>
            </a:p>
          </p:txBody>
        </p:sp>
        <p:sp>
          <p:nvSpPr>
            <p:cNvPr id="57623" name="Freeform 210"/>
            <p:cNvSpPr>
              <a:spLocks noChangeAspect="1"/>
            </p:cNvSpPr>
            <p:nvPr/>
          </p:nvSpPr>
          <p:spPr bwMode="auto">
            <a:xfrm>
              <a:off x="1285" y="2772"/>
              <a:ext cx="13" cy="17"/>
            </a:xfrm>
            <a:custGeom>
              <a:avLst/>
              <a:gdLst>
                <a:gd name="T0" fmla="*/ 1 w 13"/>
                <a:gd name="T1" fmla="*/ 127 h 11"/>
                <a:gd name="T2" fmla="*/ 0 w 13"/>
                <a:gd name="T3" fmla="*/ 108 h 11"/>
                <a:gd name="T4" fmla="*/ 2 w 13"/>
                <a:gd name="T5" fmla="*/ 127 h 11"/>
                <a:gd name="T6" fmla="*/ 4 w 13"/>
                <a:gd name="T7" fmla="*/ 134 h 11"/>
                <a:gd name="T8" fmla="*/ 8 w 13"/>
                <a:gd name="T9" fmla="*/ 134 h 11"/>
                <a:gd name="T10" fmla="*/ 12 w 13"/>
                <a:gd name="T11" fmla="*/ 108 h 11"/>
                <a:gd name="T12" fmla="*/ 6 w 13"/>
                <a:gd name="T13" fmla="*/ 29 h 11"/>
                <a:gd name="T14" fmla="*/ 6 w 13"/>
                <a:gd name="T15" fmla="*/ 29 h 11"/>
                <a:gd name="T16" fmla="*/ 4 w 13"/>
                <a:gd name="T17" fmla="*/ 19 h 11"/>
                <a:gd name="T18" fmla="*/ 2 w 13"/>
                <a:gd name="T19" fmla="*/ 0 h 11"/>
                <a:gd name="T20" fmla="*/ 1 w 13"/>
                <a:gd name="T21" fmla="*/ 0 h 11"/>
                <a:gd name="T22" fmla="*/ 1 w 13"/>
                <a:gd name="T23" fmla="*/ 12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1"/>
                <a:gd name="T38" fmla="*/ 13 w 13"/>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1">
                  <a:moveTo>
                    <a:pt x="1" y="9"/>
                  </a:moveTo>
                  <a:lnTo>
                    <a:pt x="0" y="8"/>
                  </a:lnTo>
                  <a:lnTo>
                    <a:pt x="2" y="9"/>
                  </a:lnTo>
                  <a:lnTo>
                    <a:pt x="4" y="10"/>
                  </a:lnTo>
                  <a:lnTo>
                    <a:pt x="8" y="10"/>
                  </a:lnTo>
                  <a:lnTo>
                    <a:pt x="12" y="8"/>
                  </a:lnTo>
                  <a:lnTo>
                    <a:pt x="6" y="2"/>
                  </a:lnTo>
                  <a:lnTo>
                    <a:pt x="4" y="1"/>
                  </a:lnTo>
                  <a:lnTo>
                    <a:pt x="2" y="0"/>
                  </a:lnTo>
                  <a:lnTo>
                    <a:pt x="1" y="0"/>
                  </a:lnTo>
                  <a:lnTo>
                    <a:pt x="1" y="9"/>
                  </a:lnTo>
                </a:path>
              </a:pathLst>
            </a:custGeom>
            <a:solidFill>
              <a:srgbClr val="00CCFF"/>
            </a:solidFill>
            <a:ln w="3175" cap="rnd" cmpd="sng">
              <a:solidFill>
                <a:schemeClr val="tx1"/>
              </a:solidFill>
              <a:round/>
              <a:headEnd/>
              <a:tailEnd/>
            </a:ln>
          </p:spPr>
          <p:txBody>
            <a:bodyPr/>
            <a:lstStyle/>
            <a:p>
              <a:endParaRPr lang="en-US"/>
            </a:p>
          </p:txBody>
        </p:sp>
        <p:sp>
          <p:nvSpPr>
            <p:cNvPr id="57624" name="Freeform 211"/>
            <p:cNvSpPr>
              <a:spLocks noChangeAspect="1"/>
            </p:cNvSpPr>
            <p:nvPr/>
          </p:nvSpPr>
          <p:spPr bwMode="auto">
            <a:xfrm>
              <a:off x="1281" y="2772"/>
              <a:ext cx="11" cy="17"/>
            </a:xfrm>
            <a:custGeom>
              <a:avLst/>
              <a:gdLst>
                <a:gd name="T0" fmla="*/ 9 w 11"/>
                <a:gd name="T1" fmla="*/ 60 h 13"/>
                <a:gd name="T2" fmla="*/ 9 w 11"/>
                <a:gd name="T3" fmla="*/ 60 h 13"/>
                <a:gd name="T4" fmla="*/ 10 w 11"/>
                <a:gd name="T5" fmla="*/ 38 h 13"/>
                <a:gd name="T6" fmla="*/ 10 w 11"/>
                <a:gd name="T7" fmla="*/ 29 h 13"/>
                <a:gd name="T8" fmla="*/ 9 w 11"/>
                <a:gd name="T9" fmla="*/ 29 h 13"/>
                <a:gd name="T10" fmla="*/ 6 w 11"/>
                <a:gd name="T11" fmla="*/ 46 h 13"/>
                <a:gd name="T12" fmla="*/ 6 w 11"/>
                <a:gd name="T13" fmla="*/ 0 h 13"/>
                <a:gd name="T14" fmla="*/ 1 w 11"/>
                <a:gd name="T15" fmla="*/ 21 h 13"/>
                <a:gd name="T16" fmla="*/ 0 w 11"/>
                <a:gd name="T17" fmla="*/ 29 h 13"/>
                <a:gd name="T18" fmla="*/ 0 w 11"/>
                <a:gd name="T19" fmla="*/ 38 h 13"/>
                <a:gd name="T20" fmla="*/ 1 w 11"/>
                <a:gd name="T21" fmla="*/ 50 h 13"/>
                <a:gd name="T22" fmla="*/ 9 w 11"/>
                <a:gd name="T23" fmla="*/ 6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3"/>
                <a:gd name="T38" fmla="*/ 11 w 1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3">
                  <a:moveTo>
                    <a:pt x="9" y="12"/>
                  </a:moveTo>
                  <a:lnTo>
                    <a:pt x="9" y="12"/>
                  </a:lnTo>
                  <a:lnTo>
                    <a:pt x="10" y="8"/>
                  </a:lnTo>
                  <a:lnTo>
                    <a:pt x="10" y="6"/>
                  </a:lnTo>
                  <a:lnTo>
                    <a:pt x="9" y="6"/>
                  </a:lnTo>
                  <a:lnTo>
                    <a:pt x="6" y="9"/>
                  </a:lnTo>
                  <a:lnTo>
                    <a:pt x="6" y="0"/>
                  </a:lnTo>
                  <a:lnTo>
                    <a:pt x="1" y="4"/>
                  </a:lnTo>
                  <a:lnTo>
                    <a:pt x="0" y="6"/>
                  </a:lnTo>
                  <a:lnTo>
                    <a:pt x="0" y="8"/>
                  </a:lnTo>
                  <a:lnTo>
                    <a:pt x="1" y="10"/>
                  </a:lnTo>
                  <a:lnTo>
                    <a:pt x="9" y="12"/>
                  </a:lnTo>
                </a:path>
              </a:pathLst>
            </a:custGeom>
            <a:solidFill>
              <a:srgbClr val="00CCFF"/>
            </a:solidFill>
            <a:ln w="3175" cap="rnd" cmpd="sng">
              <a:solidFill>
                <a:schemeClr val="tx1"/>
              </a:solidFill>
              <a:round/>
              <a:headEnd/>
              <a:tailEnd/>
            </a:ln>
          </p:spPr>
          <p:txBody>
            <a:bodyPr/>
            <a:lstStyle/>
            <a:p>
              <a:endParaRPr lang="en-US"/>
            </a:p>
          </p:txBody>
        </p:sp>
        <p:sp>
          <p:nvSpPr>
            <p:cNvPr id="57625" name="Freeform 212"/>
            <p:cNvSpPr>
              <a:spLocks noChangeAspect="1"/>
            </p:cNvSpPr>
            <p:nvPr/>
          </p:nvSpPr>
          <p:spPr bwMode="auto">
            <a:xfrm>
              <a:off x="1277" y="2782"/>
              <a:ext cx="14" cy="6"/>
            </a:xfrm>
            <a:custGeom>
              <a:avLst/>
              <a:gdLst>
                <a:gd name="T0" fmla="*/ 8 w 14"/>
                <a:gd name="T1" fmla="*/ 1 h 10"/>
                <a:gd name="T2" fmla="*/ 8 w 14"/>
                <a:gd name="T3" fmla="*/ 1 h 10"/>
                <a:gd name="T4" fmla="*/ 8 w 14"/>
                <a:gd name="T5" fmla="*/ 1 h 10"/>
                <a:gd name="T6" fmla="*/ 9 w 14"/>
                <a:gd name="T7" fmla="*/ 1 h 10"/>
                <a:gd name="T8" fmla="*/ 12 w 14"/>
                <a:gd name="T9" fmla="*/ 1 h 10"/>
                <a:gd name="T10" fmla="*/ 13 w 14"/>
                <a:gd name="T11" fmla="*/ 1 h 10"/>
                <a:gd name="T12" fmla="*/ 5 w 14"/>
                <a:gd name="T13" fmla="*/ 1 h 10"/>
                <a:gd name="T14" fmla="*/ 5 w 14"/>
                <a:gd name="T15" fmla="*/ 0 h 10"/>
                <a:gd name="T16" fmla="*/ 3 w 14"/>
                <a:gd name="T17" fmla="*/ 1 h 10"/>
                <a:gd name="T18" fmla="*/ 0 w 14"/>
                <a:gd name="T19" fmla="*/ 1 h 10"/>
                <a:gd name="T20" fmla="*/ 8 w 14"/>
                <a:gd name="T21" fmla="*/ 1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0"/>
                <a:gd name="T35" fmla="*/ 14 w 1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0">
                  <a:moveTo>
                    <a:pt x="8" y="9"/>
                  </a:moveTo>
                  <a:lnTo>
                    <a:pt x="8" y="9"/>
                  </a:lnTo>
                  <a:lnTo>
                    <a:pt x="8" y="7"/>
                  </a:lnTo>
                  <a:lnTo>
                    <a:pt x="9" y="8"/>
                  </a:lnTo>
                  <a:lnTo>
                    <a:pt x="12" y="6"/>
                  </a:lnTo>
                  <a:lnTo>
                    <a:pt x="13" y="2"/>
                  </a:lnTo>
                  <a:lnTo>
                    <a:pt x="5" y="1"/>
                  </a:lnTo>
                  <a:lnTo>
                    <a:pt x="5" y="0"/>
                  </a:lnTo>
                  <a:lnTo>
                    <a:pt x="3" y="2"/>
                  </a:lnTo>
                  <a:lnTo>
                    <a:pt x="0" y="5"/>
                  </a:lnTo>
                  <a:lnTo>
                    <a:pt x="8" y="9"/>
                  </a:lnTo>
                </a:path>
              </a:pathLst>
            </a:custGeom>
            <a:solidFill>
              <a:srgbClr val="00CCFF"/>
            </a:solidFill>
            <a:ln w="3175" cap="rnd" cmpd="sng">
              <a:solidFill>
                <a:schemeClr val="tx1"/>
              </a:solidFill>
              <a:round/>
              <a:headEnd/>
              <a:tailEnd/>
            </a:ln>
          </p:spPr>
          <p:txBody>
            <a:bodyPr/>
            <a:lstStyle/>
            <a:p>
              <a:endParaRPr lang="en-US"/>
            </a:p>
          </p:txBody>
        </p:sp>
        <p:sp>
          <p:nvSpPr>
            <p:cNvPr id="57626" name="Freeform 213"/>
            <p:cNvSpPr>
              <a:spLocks noChangeAspect="1"/>
            </p:cNvSpPr>
            <p:nvPr/>
          </p:nvSpPr>
          <p:spPr bwMode="auto">
            <a:xfrm>
              <a:off x="1272" y="2787"/>
              <a:ext cx="16" cy="18"/>
            </a:xfrm>
            <a:custGeom>
              <a:avLst/>
              <a:gdLst>
                <a:gd name="T0" fmla="*/ 18 w 15"/>
                <a:gd name="T1" fmla="*/ 8 h 18"/>
                <a:gd name="T2" fmla="*/ 18 w 15"/>
                <a:gd name="T3" fmla="*/ 8 h 18"/>
                <a:gd name="T4" fmla="*/ 6 w 15"/>
                <a:gd name="T5" fmla="*/ 9 h 18"/>
                <a:gd name="T6" fmla="*/ 14 w 15"/>
                <a:gd name="T7" fmla="*/ 10 h 18"/>
                <a:gd name="T8" fmla="*/ 16 w 15"/>
                <a:gd name="T9" fmla="*/ 8 h 18"/>
                <a:gd name="T10" fmla="*/ 18 w 15"/>
                <a:gd name="T11" fmla="*/ 4 h 18"/>
                <a:gd name="T12" fmla="*/ 4 w 15"/>
                <a:gd name="T13" fmla="*/ 0 h 18"/>
                <a:gd name="T14" fmla="*/ 2 w 15"/>
                <a:gd name="T15" fmla="*/ 4 h 18"/>
                <a:gd name="T16" fmla="*/ 0 w 15"/>
                <a:gd name="T17" fmla="*/ 10 h 18"/>
                <a:gd name="T18" fmla="*/ 4 w 15"/>
                <a:gd name="T19" fmla="*/ 17 h 18"/>
                <a:gd name="T20" fmla="*/ 20 w 15"/>
                <a:gd name="T21" fmla="*/ 16 h 18"/>
                <a:gd name="T22" fmla="*/ 18 w 15"/>
                <a:gd name="T23" fmla="*/ 8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8"/>
                <a:gd name="T38" fmla="*/ 15 w 15"/>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8">
                  <a:moveTo>
                    <a:pt x="12" y="8"/>
                  </a:moveTo>
                  <a:lnTo>
                    <a:pt x="12" y="8"/>
                  </a:lnTo>
                  <a:lnTo>
                    <a:pt x="6" y="9"/>
                  </a:lnTo>
                  <a:lnTo>
                    <a:pt x="8" y="10"/>
                  </a:lnTo>
                  <a:lnTo>
                    <a:pt x="10" y="8"/>
                  </a:lnTo>
                  <a:lnTo>
                    <a:pt x="12" y="4"/>
                  </a:lnTo>
                  <a:lnTo>
                    <a:pt x="4" y="0"/>
                  </a:lnTo>
                  <a:lnTo>
                    <a:pt x="2" y="4"/>
                  </a:lnTo>
                  <a:lnTo>
                    <a:pt x="0" y="10"/>
                  </a:lnTo>
                  <a:lnTo>
                    <a:pt x="4" y="17"/>
                  </a:lnTo>
                  <a:lnTo>
                    <a:pt x="14" y="16"/>
                  </a:lnTo>
                  <a:lnTo>
                    <a:pt x="12" y="8"/>
                  </a:lnTo>
                </a:path>
              </a:pathLst>
            </a:custGeom>
            <a:solidFill>
              <a:srgbClr val="00CCFF"/>
            </a:solidFill>
            <a:ln w="3175" cap="rnd" cmpd="sng">
              <a:solidFill>
                <a:schemeClr val="tx1"/>
              </a:solidFill>
              <a:round/>
              <a:headEnd/>
              <a:tailEnd/>
            </a:ln>
          </p:spPr>
          <p:txBody>
            <a:bodyPr/>
            <a:lstStyle/>
            <a:p>
              <a:endParaRPr lang="en-US"/>
            </a:p>
          </p:txBody>
        </p:sp>
        <p:sp>
          <p:nvSpPr>
            <p:cNvPr id="57627" name="Freeform 214"/>
            <p:cNvSpPr>
              <a:spLocks noChangeAspect="1"/>
            </p:cNvSpPr>
            <p:nvPr/>
          </p:nvSpPr>
          <p:spPr bwMode="auto">
            <a:xfrm>
              <a:off x="1285" y="2788"/>
              <a:ext cx="21" cy="17"/>
            </a:xfrm>
            <a:custGeom>
              <a:avLst/>
              <a:gdLst>
                <a:gd name="T0" fmla="*/ 20 w 21"/>
                <a:gd name="T1" fmla="*/ 0 h 17"/>
                <a:gd name="T2" fmla="*/ 20 w 21"/>
                <a:gd name="T3" fmla="*/ 0 h 17"/>
                <a:gd name="T4" fmla="*/ 15 w 21"/>
                <a:gd name="T5" fmla="*/ 1 h 17"/>
                <a:gd name="T6" fmla="*/ 12 w 21"/>
                <a:gd name="T7" fmla="*/ 3 h 17"/>
                <a:gd name="T8" fmla="*/ 8 w 21"/>
                <a:gd name="T9" fmla="*/ 5 h 17"/>
                <a:gd name="T10" fmla="*/ 0 w 21"/>
                <a:gd name="T11" fmla="*/ 7 h 17"/>
                <a:gd name="T12" fmla="*/ 2 w 21"/>
                <a:gd name="T13" fmla="*/ 16 h 17"/>
                <a:gd name="T14" fmla="*/ 11 w 21"/>
                <a:gd name="T15" fmla="*/ 13 h 17"/>
                <a:gd name="T16" fmla="*/ 16 w 21"/>
                <a:gd name="T17" fmla="*/ 11 h 17"/>
                <a:gd name="T18" fmla="*/ 18 w 21"/>
                <a:gd name="T19" fmla="*/ 10 h 17"/>
                <a:gd name="T20" fmla="*/ 20 w 21"/>
                <a:gd name="T21" fmla="*/ 10 h 17"/>
                <a:gd name="T22" fmla="*/ 20 w 21"/>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7"/>
                <a:gd name="T38" fmla="*/ 21 w 2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7">
                  <a:moveTo>
                    <a:pt x="20" y="0"/>
                  </a:moveTo>
                  <a:lnTo>
                    <a:pt x="20" y="0"/>
                  </a:lnTo>
                  <a:lnTo>
                    <a:pt x="15" y="1"/>
                  </a:lnTo>
                  <a:lnTo>
                    <a:pt x="12" y="3"/>
                  </a:lnTo>
                  <a:lnTo>
                    <a:pt x="8" y="5"/>
                  </a:lnTo>
                  <a:lnTo>
                    <a:pt x="0" y="7"/>
                  </a:lnTo>
                  <a:lnTo>
                    <a:pt x="2" y="16"/>
                  </a:lnTo>
                  <a:lnTo>
                    <a:pt x="11" y="13"/>
                  </a:lnTo>
                  <a:lnTo>
                    <a:pt x="16" y="11"/>
                  </a:lnTo>
                  <a:lnTo>
                    <a:pt x="18" y="10"/>
                  </a:lnTo>
                  <a:lnTo>
                    <a:pt x="20" y="10"/>
                  </a:lnTo>
                  <a:lnTo>
                    <a:pt x="20" y="0"/>
                  </a:lnTo>
                </a:path>
              </a:pathLst>
            </a:custGeom>
            <a:solidFill>
              <a:srgbClr val="00CCFF"/>
            </a:solidFill>
            <a:ln w="3175" cap="rnd" cmpd="sng">
              <a:solidFill>
                <a:schemeClr val="tx1"/>
              </a:solidFill>
              <a:round/>
              <a:headEnd/>
              <a:tailEnd/>
            </a:ln>
          </p:spPr>
          <p:txBody>
            <a:bodyPr/>
            <a:lstStyle/>
            <a:p>
              <a:endParaRPr lang="en-US"/>
            </a:p>
          </p:txBody>
        </p:sp>
        <p:sp>
          <p:nvSpPr>
            <p:cNvPr id="57628" name="Freeform 215"/>
            <p:cNvSpPr>
              <a:spLocks noChangeAspect="1"/>
            </p:cNvSpPr>
            <p:nvPr/>
          </p:nvSpPr>
          <p:spPr bwMode="auto">
            <a:xfrm>
              <a:off x="1305" y="2788"/>
              <a:ext cx="18" cy="4"/>
            </a:xfrm>
            <a:custGeom>
              <a:avLst/>
              <a:gdLst>
                <a:gd name="T0" fmla="*/ 42 w 15"/>
                <a:gd name="T1" fmla="*/ 0 h 11"/>
                <a:gd name="T2" fmla="*/ 42 w 15"/>
                <a:gd name="T3" fmla="*/ 0 h 11"/>
                <a:gd name="T4" fmla="*/ 29 w 15"/>
                <a:gd name="T5" fmla="*/ 0 h 11"/>
                <a:gd name="T6" fmla="*/ 20 w 15"/>
                <a:gd name="T7" fmla="*/ 0 h 11"/>
                <a:gd name="T8" fmla="*/ 10 w 15"/>
                <a:gd name="T9" fmla="*/ 0 h 11"/>
                <a:gd name="T10" fmla="*/ 0 w 15"/>
                <a:gd name="T11" fmla="*/ 0 h 11"/>
                <a:gd name="T12" fmla="*/ 0 w 15"/>
                <a:gd name="T13" fmla="*/ 0 h 11"/>
                <a:gd name="T14" fmla="*/ 10 w 15"/>
                <a:gd name="T15" fmla="*/ 0 h 11"/>
                <a:gd name="T16" fmla="*/ 20 w 15"/>
                <a:gd name="T17" fmla="*/ 0 h 11"/>
                <a:gd name="T18" fmla="*/ 28 w 15"/>
                <a:gd name="T19" fmla="*/ 0 h 11"/>
                <a:gd name="T20" fmla="*/ 29 w 15"/>
                <a:gd name="T21" fmla="*/ 0 h 11"/>
                <a:gd name="T22" fmla="*/ 42 w 15"/>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11"/>
                <a:gd name="T38" fmla="*/ 15 w 1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11">
                  <a:moveTo>
                    <a:pt x="14" y="3"/>
                  </a:moveTo>
                  <a:lnTo>
                    <a:pt x="14" y="3"/>
                  </a:lnTo>
                  <a:lnTo>
                    <a:pt x="10" y="1"/>
                  </a:lnTo>
                  <a:lnTo>
                    <a:pt x="7" y="1"/>
                  </a:lnTo>
                  <a:lnTo>
                    <a:pt x="3" y="0"/>
                  </a:lnTo>
                  <a:lnTo>
                    <a:pt x="0" y="0"/>
                  </a:lnTo>
                  <a:lnTo>
                    <a:pt x="0" y="10"/>
                  </a:lnTo>
                  <a:lnTo>
                    <a:pt x="3" y="10"/>
                  </a:lnTo>
                  <a:lnTo>
                    <a:pt x="7" y="9"/>
                  </a:lnTo>
                  <a:lnTo>
                    <a:pt x="9" y="10"/>
                  </a:lnTo>
                  <a:lnTo>
                    <a:pt x="10" y="10"/>
                  </a:lnTo>
                  <a:lnTo>
                    <a:pt x="14" y="3"/>
                  </a:lnTo>
                </a:path>
              </a:pathLst>
            </a:custGeom>
            <a:solidFill>
              <a:srgbClr val="00CCFF"/>
            </a:solidFill>
            <a:ln w="3175" cap="rnd" cmpd="sng">
              <a:solidFill>
                <a:schemeClr val="tx1"/>
              </a:solidFill>
              <a:round/>
              <a:headEnd/>
              <a:tailEnd/>
            </a:ln>
          </p:spPr>
          <p:txBody>
            <a:bodyPr/>
            <a:lstStyle/>
            <a:p>
              <a:endParaRPr lang="en-US"/>
            </a:p>
          </p:txBody>
        </p:sp>
        <p:sp>
          <p:nvSpPr>
            <p:cNvPr id="57629" name="Freeform 216"/>
            <p:cNvSpPr>
              <a:spLocks noChangeAspect="1"/>
            </p:cNvSpPr>
            <p:nvPr/>
          </p:nvSpPr>
          <p:spPr bwMode="auto">
            <a:xfrm>
              <a:off x="1315" y="2791"/>
              <a:ext cx="9" cy="18"/>
            </a:xfrm>
            <a:custGeom>
              <a:avLst/>
              <a:gdLst>
                <a:gd name="T0" fmla="*/ 6 w 9"/>
                <a:gd name="T1" fmla="*/ 0 h 11"/>
                <a:gd name="T2" fmla="*/ 6 w 9"/>
                <a:gd name="T3" fmla="*/ 0 h 11"/>
                <a:gd name="T4" fmla="*/ 5 w 9"/>
                <a:gd name="T5" fmla="*/ 0 h 11"/>
                <a:gd name="T6" fmla="*/ 6 w 9"/>
                <a:gd name="T7" fmla="*/ 21 h 11"/>
                <a:gd name="T8" fmla="*/ 5 w 9"/>
                <a:gd name="T9" fmla="*/ 0 h 11"/>
                <a:gd name="T10" fmla="*/ 4 w 9"/>
                <a:gd name="T11" fmla="*/ 0 h 11"/>
                <a:gd name="T12" fmla="*/ 0 w 9"/>
                <a:gd name="T13" fmla="*/ 115 h 11"/>
                <a:gd name="T14" fmla="*/ 1 w 9"/>
                <a:gd name="T15" fmla="*/ 126 h 11"/>
                <a:gd name="T16" fmla="*/ 2 w 9"/>
                <a:gd name="T17" fmla="*/ 151 h 11"/>
                <a:gd name="T18" fmla="*/ 5 w 9"/>
                <a:gd name="T19" fmla="*/ 188 h 11"/>
                <a:gd name="T20" fmla="*/ 8 w 9"/>
                <a:gd name="T21" fmla="*/ 151 h 11"/>
                <a:gd name="T22" fmla="*/ 8 w 9"/>
                <a:gd name="T23" fmla="*/ 151 h 11"/>
                <a:gd name="T24" fmla="*/ 6 w 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1"/>
                <a:gd name="T41" fmla="*/ 9 w 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1">
                  <a:moveTo>
                    <a:pt x="6" y="0"/>
                  </a:moveTo>
                  <a:lnTo>
                    <a:pt x="6" y="0"/>
                  </a:lnTo>
                  <a:lnTo>
                    <a:pt x="5" y="0"/>
                  </a:lnTo>
                  <a:lnTo>
                    <a:pt x="6" y="1"/>
                  </a:lnTo>
                  <a:lnTo>
                    <a:pt x="5" y="0"/>
                  </a:lnTo>
                  <a:lnTo>
                    <a:pt x="4" y="0"/>
                  </a:lnTo>
                  <a:lnTo>
                    <a:pt x="0" y="6"/>
                  </a:lnTo>
                  <a:lnTo>
                    <a:pt x="1" y="7"/>
                  </a:lnTo>
                  <a:lnTo>
                    <a:pt x="2" y="8"/>
                  </a:lnTo>
                  <a:lnTo>
                    <a:pt x="5" y="10"/>
                  </a:lnTo>
                  <a:lnTo>
                    <a:pt x="8" y="8"/>
                  </a:lnTo>
                  <a:lnTo>
                    <a:pt x="6" y="0"/>
                  </a:lnTo>
                </a:path>
              </a:pathLst>
            </a:custGeom>
            <a:solidFill>
              <a:srgbClr val="00CCFF"/>
            </a:solidFill>
            <a:ln w="3175" cap="rnd" cmpd="sng">
              <a:solidFill>
                <a:schemeClr val="tx1"/>
              </a:solidFill>
              <a:round/>
              <a:headEnd/>
              <a:tailEnd/>
            </a:ln>
          </p:spPr>
          <p:txBody>
            <a:bodyPr/>
            <a:lstStyle/>
            <a:p>
              <a:endParaRPr lang="en-US"/>
            </a:p>
          </p:txBody>
        </p:sp>
        <p:sp>
          <p:nvSpPr>
            <p:cNvPr id="57630" name="Freeform 217"/>
            <p:cNvSpPr>
              <a:spLocks noChangeAspect="1"/>
            </p:cNvSpPr>
            <p:nvPr/>
          </p:nvSpPr>
          <p:spPr bwMode="auto">
            <a:xfrm>
              <a:off x="1321" y="2790"/>
              <a:ext cx="20" cy="18"/>
            </a:xfrm>
            <a:custGeom>
              <a:avLst/>
              <a:gdLst>
                <a:gd name="T0" fmla="*/ 19 w 20"/>
                <a:gd name="T1" fmla="*/ 77 h 11"/>
                <a:gd name="T2" fmla="*/ 19 w 20"/>
                <a:gd name="T3" fmla="*/ 77 h 11"/>
                <a:gd name="T4" fmla="*/ 14 w 20"/>
                <a:gd name="T5" fmla="*/ 21 h 11"/>
                <a:gd name="T6" fmla="*/ 9 w 20"/>
                <a:gd name="T7" fmla="*/ 0 h 11"/>
                <a:gd name="T8" fmla="*/ 4 w 20"/>
                <a:gd name="T9" fmla="*/ 21 h 11"/>
                <a:gd name="T10" fmla="*/ 0 w 20"/>
                <a:gd name="T11" fmla="*/ 21 h 11"/>
                <a:gd name="T12" fmla="*/ 2 w 20"/>
                <a:gd name="T13" fmla="*/ 188 h 11"/>
                <a:gd name="T14" fmla="*/ 4 w 20"/>
                <a:gd name="T15" fmla="*/ 180 h 11"/>
                <a:gd name="T16" fmla="*/ 9 w 20"/>
                <a:gd name="T17" fmla="*/ 188 h 11"/>
                <a:gd name="T18" fmla="*/ 12 w 20"/>
                <a:gd name="T19" fmla="*/ 180 h 11"/>
                <a:gd name="T20" fmla="*/ 12 w 20"/>
                <a:gd name="T21" fmla="*/ 180 h 11"/>
                <a:gd name="T22" fmla="*/ 19 w 20"/>
                <a:gd name="T23" fmla="*/ 77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1"/>
                <a:gd name="T38" fmla="*/ 20 w 2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1">
                  <a:moveTo>
                    <a:pt x="19" y="4"/>
                  </a:moveTo>
                  <a:lnTo>
                    <a:pt x="19" y="4"/>
                  </a:lnTo>
                  <a:lnTo>
                    <a:pt x="14" y="1"/>
                  </a:lnTo>
                  <a:lnTo>
                    <a:pt x="9" y="0"/>
                  </a:lnTo>
                  <a:lnTo>
                    <a:pt x="4" y="1"/>
                  </a:lnTo>
                  <a:lnTo>
                    <a:pt x="0" y="1"/>
                  </a:lnTo>
                  <a:lnTo>
                    <a:pt x="2" y="10"/>
                  </a:lnTo>
                  <a:lnTo>
                    <a:pt x="4" y="9"/>
                  </a:lnTo>
                  <a:lnTo>
                    <a:pt x="9" y="10"/>
                  </a:lnTo>
                  <a:lnTo>
                    <a:pt x="12" y="9"/>
                  </a:lnTo>
                  <a:lnTo>
                    <a:pt x="19" y="4"/>
                  </a:lnTo>
                </a:path>
              </a:pathLst>
            </a:custGeom>
            <a:solidFill>
              <a:srgbClr val="00CCFF"/>
            </a:solidFill>
            <a:ln w="3175" cap="rnd" cmpd="sng">
              <a:solidFill>
                <a:schemeClr val="tx1"/>
              </a:solidFill>
              <a:round/>
              <a:headEnd/>
              <a:tailEnd/>
            </a:ln>
          </p:spPr>
          <p:txBody>
            <a:bodyPr/>
            <a:lstStyle/>
            <a:p>
              <a:endParaRPr lang="en-US"/>
            </a:p>
          </p:txBody>
        </p:sp>
        <p:sp>
          <p:nvSpPr>
            <p:cNvPr id="57631" name="Freeform 218"/>
            <p:cNvSpPr>
              <a:spLocks noChangeAspect="1"/>
            </p:cNvSpPr>
            <p:nvPr/>
          </p:nvSpPr>
          <p:spPr bwMode="auto">
            <a:xfrm>
              <a:off x="1332" y="2794"/>
              <a:ext cx="10" cy="9"/>
            </a:xfrm>
            <a:custGeom>
              <a:avLst/>
              <a:gdLst>
                <a:gd name="T0" fmla="*/ 2 w 13"/>
                <a:gd name="T1" fmla="*/ 0 h 9"/>
                <a:gd name="T2" fmla="*/ 2 w 13"/>
                <a:gd name="T3" fmla="*/ 0 h 9"/>
                <a:gd name="T4" fmla="*/ 2 w 13"/>
                <a:gd name="T5" fmla="*/ 0 h 9"/>
                <a:gd name="T6" fmla="*/ 2 w 13"/>
                <a:gd name="T7" fmla="*/ 0 h 9"/>
                <a:gd name="T8" fmla="*/ 2 w 13"/>
                <a:gd name="T9" fmla="*/ 0 h 9"/>
                <a:gd name="T10" fmla="*/ 2 w 13"/>
                <a:gd name="T11" fmla="*/ 0 h 9"/>
                <a:gd name="T12" fmla="*/ 0 w 13"/>
                <a:gd name="T13" fmla="*/ 4 h 9"/>
                <a:gd name="T14" fmla="*/ 2 w 13"/>
                <a:gd name="T15" fmla="*/ 6 h 9"/>
                <a:gd name="T16" fmla="*/ 2 w 13"/>
                <a:gd name="T17" fmla="*/ 8 h 9"/>
                <a:gd name="T18" fmla="*/ 2 w 13"/>
                <a:gd name="T19" fmla="*/ 8 h 9"/>
                <a:gd name="T20" fmla="*/ 2 w 13"/>
                <a:gd name="T21" fmla="*/ 6 h 9"/>
                <a:gd name="T22" fmla="*/ 2 w 13"/>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6" y="0"/>
                  </a:moveTo>
                  <a:lnTo>
                    <a:pt x="6" y="0"/>
                  </a:lnTo>
                  <a:lnTo>
                    <a:pt x="7" y="0"/>
                  </a:lnTo>
                  <a:lnTo>
                    <a:pt x="6" y="0"/>
                  </a:lnTo>
                  <a:lnTo>
                    <a:pt x="7" y="0"/>
                  </a:lnTo>
                  <a:lnTo>
                    <a:pt x="6" y="0"/>
                  </a:lnTo>
                  <a:lnTo>
                    <a:pt x="0" y="4"/>
                  </a:lnTo>
                  <a:lnTo>
                    <a:pt x="2" y="6"/>
                  </a:lnTo>
                  <a:lnTo>
                    <a:pt x="5" y="8"/>
                  </a:lnTo>
                  <a:lnTo>
                    <a:pt x="8" y="8"/>
                  </a:lnTo>
                  <a:lnTo>
                    <a:pt x="12" y="6"/>
                  </a:lnTo>
                  <a:lnTo>
                    <a:pt x="6" y="0"/>
                  </a:lnTo>
                </a:path>
              </a:pathLst>
            </a:custGeom>
            <a:solidFill>
              <a:srgbClr val="00CCFF"/>
            </a:solidFill>
            <a:ln w="3175" cap="rnd" cmpd="sng">
              <a:solidFill>
                <a:schemeClr val="tx1"/>
              </a:solidFill>
              <a:round/>
              <a:headEnd/>
              <a:tailEnd/>
            </a:ln>
          </p:spPr>
          <p:txBody>
            <a:bodyPr/>
            <a:lstStyle/>
            <a:p>
              <a:endParaRPr lang="en-US"/>
            </a:p>
          </p:txBody>
        </p:sp>
        <p:sp>
          <p:nvSpPr>
            <p:cNvPr id="57632" name="Freeform 219"/>
            <p:cNvSpPr>
              <a:spLocks noChangeAspect="1"/>
            </p:cNvSpPr>
            <p:nvPr/>
          </p:nvSpPr>
          <p:spPr bwMode="auto">
            <a:xfrm>
              <a:off x="1340" y="2792"/>
              <a:ext cx="12" cy="9"/>
            </a:xfrm>
            <a:custGeom>
              <a:avLst/>
              <a:gdLst>
                <a:gd name="T0" fmla="*/ 3 w 14"/>
                <a:gd name="T1" fmla="*/ 1 h 9"/>
                <a:gd name="T2" fmla="*/ 3 w 14"/>
                <a:gd name="T3" fmla="*/ 1 h 9"/>
                <a:gd name="T4" fmla="*/ 3 w 14"/>
                <a:gd name="T5" fmla="*/ 0 h 9"/>
                <a:gd name="T6" fmla="*/ 3 w 14"/>
                <a:gd name="T7" fmla="*/ 0 h 9"/>
                <a:gd name="T8" fmla="*/ 3 w 14"/>
                <a:gd name="T9" fmla="*/ 1 h 9"/>
                <a:gd name="T10" fmla="*/ 0 w 14"/>
                <a:gd name="T11" fmla="*/ 3 h 9"/>
                <a:gd name="T12" fmla="*/ 3 w 14"/>
                <a:gd name="T13" fmla="*/ 8 h 9"/>
                <a:gd name="T14" fmla="*/ 3 w 14"/>
                <a:gd name="T15" fmla="*/ 8 h 9"/>
                <a:gd name="T16" fmla="*/ 3 w 14"/>
                <a:gd name="T17" fmla="*/ 7 h 9"/>
                <a:gd name="T18" fmla="*/ 4 w 14"/>
                <a:gd name="T19" fmla="*/ 7 h 9"/>
                <a:gd name="T20" fmla="*/ 5 w 14"/>
                <a:gd name="T21" fmla="*/ 4 h 9"/>
                <a:gd name="T22" fmla="*/ 5 w 14"/>
                <a:gd name="T23" fmla="*/ 4 h 9"/>
                <a:gd name="T24" fmla="*/ 3 w 14"/>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5" y="1"/>
                  </a:moveTo>
                  <a:lnTo>
                    <a:pt x="5" y="1"/>
                  </a:lnTo>
                  <a:lnTo>
                    <a:pt x="6" y="0"/>
                  </a:lnTo>
                  <a:lnTo>
                    <a:pt x="5" y="0"/>
                  </a:lnTo>
                  <a:lnTo>
                    <a:pt x="3" y="1"/>
                  </a:lnTo>
                  <a:lnTo>
                    <a:pt x="0" y="3"/>
                  </a:lnTo>
                  <a:lnTo>
                    <a:pt x="5" y="8"/>
                  </a:lnTo>
                  <a:lnTo>
                    <a:pt x="7" y="8"/>
                  </a:lnTo>
                  <a:lnTo>
                    <a:pt x="7" y="7"/>
                  </a:lnTo>
                  <a:lnTo>
                    <a:pt x="10" y="7"/>
                  </a:lnTo>
                  <a:lnTo>
                    <a:pt x="13" y="4"/>
                  </a:lnTo>
                  <a:lnTo>
                    <a:pt x="5" y="1"/>
                  </a:lnTo>
                </a:path>
              </a:pathLst>
            </a:custGeom>
            <a:solidFill>
              <a:srgbClr val="00CCFF"/>
            </a:solidFill>
            <a:ln w="3175" cap="rnd" cmpd="sng">
              <a:solidFill>
                <a:schemeClr val="tx1"/>
              </a:solidFill>
              <a:round/>
              <a:headEnd/>
              <a:tailEnd/>
            </a:ln>
          </p:spPr>
          <p:txBody>
            <a:bodyPr/>
            <a:lstStyle/>
            <a:p>
              <a:endParaRPr lang="en-US"/>
            </a:p>
          </p:txBody>
        </p:sp>
        <p:sp>
          <p:nvSpPr>
            <p:cNvPr id="57633" name="Freeform 220"/>
            <p:cNvSpPr>
              <a:spLocks noChangeAspect="1"/>
            </p:cNvSpPr>
            <p:nvPr/>
          </p:nvSpPr>
          <p:spPr bwMode="auto">
            <a:xfrm>
              <a:off x="1345" y="2784"/>
              <a:ext cx="11" cy="13"/>
            </a:xfrm>
            <a:custGeom>
              <a:avLst/>
              <a:gdLst>
                <a:gd name="T0" fmla="*/ 2 w 11"/>
                <a:gd name="T1" fmla="*/ 1 h 13"/>
                <a:gd name="T2" fmla="*/ 2 w 11"/>
                <a:gd name="T3" fmla="*/ 1 h 13"/>
                <a:gd name="T4" fmla="*/ 1 w 11"/>
                <a:gd name="T5" fmla="*/ 2 h 13"/>
                <a:gd name="T6" fmla="*/ 2 w 11"/>
                <a:gd name="T7" fmla="*/ 4 h 13"/>
                <a:gd name="T8" fmla="*/ 0 w 11"/>
                <a:gd name="T9" fmla="*/ 6 h 13"/>
                <a:gd name="T10" fmla="*/ 0 w 11"/>
                <a:gd name="T11" fmla="*/ 8 h 13"/>
                <a:gd name="T12" fmla="*/ 8 w 11"/>
                <a:gd name="T13" fmla="*/ 12 h 13"/>
                <a:gd name="T14" fmla="*/ 8 w 11"/>
                <a:gd name="T15" fmla="*/ 9 h 13"/>
                <a:gd name="T16" fmla="*/ 10 w 11"/>
                <a:gd name="T17" fmla="*/ 6 h 13"/>
                <a:gd name="T18" fmla="*/ 10 w 11"/>
                <a:gd name="T19" fmla="*/ 2 h 13"/>
                <a:gd name="T20" fmla="*/ 10 w 11"/>
                <a:gd name="T21" fmla="*/ 0 h 13"/>
                <a:gd name="T22" fmla="*/ 2 w 11"/>
                <a:gd name="T23" fmla="*/ 1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3"/>
                <a:gd name="T38" fmla="*/ 11 w 1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3">
                  <a:moveTo>
                    <a:pt x="2" y="1"/>
                  </a:moveTo>
                  <a:lnTo>
                    <a:pt x="2" y="1"/>
                  </a:lnTo>
                  <a:lnTo>
                    <a:pt x="1" y="2"/>
                  </a:lnTo>
                  <a:lnTo>
                    <a:pt x="2" y="4"/>
                  </a:lnTo>
                  <a:lnTo>
                    <a:pt x="0" y="6"/>
                  </a:lnTo>
                  <a:lnTo>
                    <a:pt x="0" y="8"/>
                  </a:lnTo>
                  <a:lnTo>
                    <a:pt x="8" y="12"/>
                  </a:lnTo>
                  <a:lnTo>
                    <a:pt x="8" y="9"/>
                  </a:lnTo>
                  <a:lnTo>
                    <a:pt x="10" y="6"/>
                  </a:lnTo>
                  <a:lnTo>
                    <a:pt x="10" y="2"/>
                  </a:lnTo>
                  <a:lnTo>
                    <a:pt x="10" y="0"/>
                  </a:lnTo>
                  <a:lnTo>
                    <a:pt x="2" y="1"/>
                  </a:lnTo>
                </a:path>
              </a:pathLst>
            </a:custGeom>
            <a:solidFill>
              <a:srgbClr val="00CCFF"/>
            </a:solidFill>
            <a:ln w="3175" cap="rnd" cmpd="sng">
              <a:solidFill>
                <a:schemeClr val="tx1"/>
              </a:solidFill>
              <a:round/>
              <a:headEnd/>
              <a:tailEnd/>
            </a:ln>
          </p:spPr>
          <p:txBody>
            <a:bodyPr/>
            <a:lstStyle/>
            <a:p>
              <a:endParaRPr lang="en-US"/>
            </a:p>
          </p:txBody>
        </p:sp>
        <p:sp>
          <p:nvSpPr>
            <p:cNvPr id="57634" name="Freeform 221"/>
            <p:cNvSpPr>
              <a:spLocks noChangeAspect="1"/>
            </p:cNvSpPr>
            <p:nvPr/>
          </p:nvSpPr>
          <p:spPr bwMode="auto">
            <a:xfrm>
              <a:off x="1342" y="2776"/>
              <a:ext cx="10" cy="13"/>
            </a:xfrm>
            <a:custGeom>
              <a:avLst/>
              <a:gdLst>
                <a:gd name="T0" fmla="*/ 2 w 13"/>
                <a:gd name="T1" fmla="*/ 28 h 11"/>
                <a:gd name="T2" fmla="*/ 2 w 13"/>
                <a:gd name="T3" fmla="*/ 28 h 11"/>
                <a:gd name="T4" fmla="*/ 2 w 13"/>
                <a:gd name="T5" fmla="*/ 25 h 11"/>
                <a:gd name="T6" fmla="*/ 2 w 13"/>
                <a:gd name="T7" fmla="*/ 21 h 11"/>
                <a:gd name="T8" fmla="*/ 2 w 13"/>
                <a:gd name="T9" fmla="*/ 18 h 11"/>
                <a:gd name="T10" fmla="*/ 2 w 13"/>
                <a:gd name="T11" fmla="*/ 28 h 11"/>
                <a:gd name="T12" fmla="*/ 2 w 13"/>
                <a:gd name="T13" fmla="*/ 25 h 11"/>
                <a:gd name="T14" fmla="*/ 2 w 13"/>
                <a:gd name="T15" fmla="*/ 18 h 11"/>
                <a:gd name="T16" fmla="*/ 2 w 13"/>
                <a:gd name="T17" fmla="*/ 2 h 11"/>
                <a:gd name="T18" fmla="*/ 2 w 13"/>
                <a:gd name="T19" fmla="*/ 0 h 11"/>
                <a:gd name="T20" fmla="*/ 0 w 13"/>
                <a:gd name="T21" fmla="*/ 1 h 11"/>
                <a:gd name="T22" fmla="*/ 2 w 13"/>
                <a:gd name="T23" fmla="*/ 28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1"/>
                <a:gd name="T38" fmla="*/ 13 w 13"/>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1">
                  <a:moveTo>
                    <a:pt x="2" y="10"/>
                  </a:moveTo>
                  <a:lnTo>
                    <a:pt x="2" y="10"/>
                  </a:lnTo>
                  <a:lnTo>
                    <a:pt x="5" y="9"/>
                  </a:lnTo>
                  <a:lnTo>
                    <a:pt x="4" y="8"/>
                  </a:lnTo>
                  <a:lnTo>
                    <a:pt x="2" y="7"/>
                  </a:lnTo>
                  <a:lnTo>
                    <a:pt x="3" y="10"/>
                  </a:lnTo>
                  <a:lnTo>
                    <a:pt x="11" y="9"/>
                  </a:lnTo>
                  <a:lnTo>
                    <a:pt x="12" y="7"/>
                  </a:lnTo>
                  <a:lnTo>
                    <a:pt x="10" y="2"/>
                  </a:lnTo>
                  <a:lnTo>
                    <a:pt x="5" y="0"/>
                  </a:lnTo>
                  <a:lnTo>
                    <a:pt x="0" y="1"/>
                  </a:lnTo>
                  <a:lnTo>
                    <a:pt x="2" y="10"/>
                  </a:lnTo>
                </a:path>
              </a:pathLst>
            </a:custGeom>
            <a:solidFill>
              <a:srgbClr val="00CCFF"/>
            </a:solidFill>
            <a:ln w="3175" cap="rnd" cmpd="sng">
              <a:solidFill>
                <a:schemeClr val="tx1"/>
              </a:solidFill>
              <a:round/>
              <a:headEnd/>
              <a:tailEnd/>
            </a:ln>
          </p:spPr>
          <p:txBody>
            <a:bodyPr/>
            <a:lstStyle/>
            <a:p>
              <a:endParaRPr lang="en-US"/>
            </a:p>
          </p:txBody>
        </p:sp>
        <p:sp>
          <p:nvSpPr>
            <p:cNvPr id="57635" name="Freeform 222"/>
            <p:cNvSpPr>
              <a:spLocks noChangeAspect="1"/>
            </p:cNvSpPr>
            <p:nvPr/>
          </p:nvSpPr>
          <p:spPr bwMode="auto">
            <a:xfrm>
              <a:off x="1153" y="2722"/>
              <a:ext cx="80" cy="53"/>
            </a:xfrm>
            <a:custGeom>
              <a:avLst/>
              <a:gdLst>
                <a:gd name="T0" fmla="*/ 102 w 76"/>
                <a:gd name="T1" fmla="*/ 47 h 53"/>
                <a:gd name="T2" fmla="*/ 101 w 76"/>
                <a:gd name="T3" fmla="*/ 43 h 53"/>
                <a:gd name="T4" fmla="*/ 97 w 76"/>
                <a:gd name="T5" fmla="*/ 41 h 53"/>
                <a:gd name="T6" fmla="*/ 96 w 76"/>
                <a:gd name="T7" fmla="*/ 39 h 53"/>
                <a:gd name="T8" fmla="*/ 94 w 76"/>
                <a:gd name="T9" fmla="*/ 35 h 53"/>
                <a:gd name="T10" fmla="*/ 89 w 76"/>
                <a:gd name="T11" fmla="*/ 31 h 53"/>
                <a:gd name="T12" fmla="*/ 85 w 76"/>
                <a:gd name="T13" fmla="*/ 34 h 53"/>
                <a:gd name="T14" fmla="*/ 83 w 76"/>
                <a:gd name="T15" fmla="*/ 33 h 53"/>
                <a:gd name="T16" fmla="*/ 83 w 76"/>
                <a:gd name="T17" fmla="*/ 29 h 53"/>
                <a:gd name="T18" fmla="*/ 80 w 76"/>
                <a:gd name="T19" fmla="*/ 25 h 53"/>
                <a:gd name="T20" fmla="*/ 75 w 76"/>
                <a:gd name="T21" fmla="*/ 23 h 53"/>
                <a:gd name="T22" fmla="*/ 72 w 76"/>
                <a:gd name="T23" fmla="*/ 21 h 53"/>
                <a:gd name="T24" fmla="*/ 75 w 76"/>
                <a:gd name="T25" fmla="*/ 17 h 53"/>
                <a:gd name="T26" fmla="*/ 69 w 76"/>
                <a:gd name="T27" fmla="*/ 12 h 53"/>
                <a:gd name="T28" fmla="*/ 64 w 76"/>
                <a:gd name="T29" fmla="*/ 10 h 53"/>
                <a:gd name="T30" fmla="*/ 57 w 76"/>
                <a:gd name="T31" fmla="*/ 9 h 53"/>
                <a:gd name="T32" fmla="*/ 51 w 76"/>
                <a:gd name="T33" fmla="*/ 5 h 53"/>
                <a:gd name="T34" fmla="*/ 41 w 76"/>
                <a:gd name="T35" fmla="*/ 0 h 53"/>
                <a:gd name="T36" fmla="*/ 33 w 76"/>
                <a:gd name="T37" fmla="*/ 3 h 53"/>
                <a:gd name="T38" fmla="*/ 27 w 76"/>
                <a:gd name="T39" fmla="*/ 9 h 53"/>
                <a:gd name="T40" fmla="*/ 25 w 76"/>
                <a:gd name="T41" fmla="*/ 13 h 53"/>
                <a:gd name="T42" fmla="*/ 23 w 76"/>
                <a:gd name="T43" fmla="*/ 18 h 53"/>
                <a:gd name="T44" fmla="*/ 17 w 76"/>
                <a:gd name="T45" fmla="*/ 20 h 53"/>
                <a:gd name="T46" fmla="*/ 2 w 76"/>
                <a:gd name="T47" fmla="*/ 23 h 53"/>
                <a:gd name="T48" fmla="*/ 1 w 76"/>
                <a:gd name="T49" fmla="*/ 24 h 53"/>
                <a:gd name="T50" fmla="*/ 7 w 76"/>
                <a:gd name="T51" fmla="*/ 29 h 53"/>
                <a:gd name="T52" fmla="*/ 9 w 76"/>
                <a:gd name="T53" fmla="*/ 34 h 53"/>
                <a:gd name="T54" fmla="*/ 17 w 76"/>
                <a:gd name="T55" fmla="*/ 37 h 53"/>
                <a:gd name="T56" fmla="*/ 21 w 76"/>
                <a:gd name="T57" fmla="*/ 38 h 53"/>
                <a:gd name="T58" fmla="*/ 25 w 76"/>
                <a:gd name="T59" fmla="*/ 39 h 53"/>
                <a:gd name="T60" fmla="*/ 27 w 76"/>
                <a:gd name="T61" fmla="*/ 43 h 53"/>
                <a:gd name="T62" fmla="*/ 29 w 76"/>
                <a:gd name="T63" fmla="*/ 45 h 53"/>
                <a:gd name="T64" fmla="*/ 33 w 76"/>
                <a:gd name="T65" fmla="*/ 49 h 53"/>
                <a:gd name="T66" fmla="*/ 37 w 76"/>
                <a:gd name="T67" fmla="*/ 51 h 53"/>
                <a:gd name="T68" fmla="*/ 41 w 76"/>
                <a:gd name="T69" fmla="*/ 51 h 53"/>
                <a:gd name="T70" fmla="*/ 43 w 76"/>
                <a:gd name="T71" fmla="*/ 52 h 53"/>
                <a:gd name="T72" fmla="*/ 49 w 76"/>
                <a:gd name="T73" fmla="*/ 51 h 53"/>
                <a:gd name="T74" fmla="*/ 58 w 76"/>
                <a:gd name="T75" fmla="*/ 49 h 53"/>
                <a:gd name="T76" fmla="*/ 60 w 76"/>
                <a:gd name="T77" fmla="*/ 47 h 53"/>
                <a:gd name="T78" fmla="*/ 54 w 76"/>
                <a:gd name="T79" fmla="*/ 41 h 53"/>
                <a:gd name="T80" fmla="*/ 52 w 76"/>
                <a:gd name="T81" fmla="*/ 39 h 53"/>
                <a:gd name="T82" fmla="*/ 54 w 76"/>
                <a:gd name="T83" fmla="*/ 37 h 53"/>
                <a:gd name="T84" fmla="*/ 58 w 76"/>
                <a:gd name="T85" fmla="*/ 39 h 53"/>
                <a:gd name="T86" fmla="*/ 58 w 76"/>
                <a:gd name="T87" fmla="*/ 40 h 53"/>
                <a:gd name="T88" fmla="*/ 60 w 76"/>
                <a:gd name="T89" fmla="*/ 41 h 53"/>
                <a:gd name="T90" fmla="*/ 63 w 76"/>
                <a:gd name="T91" fmla="*/ 40 h 53"/>
                <a:gd name="T92" fmla="*/ 64 w 76"/>
                <a:gd name="T93" fmla="*/ 39 h 53"/>
                <a:gd name="T94" fmla="*/ 67 w 76"/>
                <a:gd name="T95" fmla="*/ 41 h 53"/>
                <a:gd name="T96" fmla="*/ 63 w 76"/>
                <a:gd name="T97" fmla="*/ 43 h 53"/>
                <a:gd name="T98" fmla="*/ 61 w 76"/>
                <a:gd name="T99" fmla="*/ 45 h 53"/>
                <a:gd name="T100" fmla="*/ 61 w 76"/>
                <a:gd name="T101" fmla="*/ 47 h 53"/>
                <a:gd name="T102" fmla="*/ 64 w 76"/>
                <a:gd name="T103" fmla="*/ 49 h 53"/>
                <a:gd name="T104" fmla="*/ 67 w 76"/>
                <a:gd name="T105" fmla="*/ 47 h 53"/>
                <a:gd name="T106" fmla="*/ 69 w 76"/>
                <a:gd name="T107" fmla="*/ 44 h 53"/>
                <a:gd name="T108" fmla="*/ 71 w 76"/>
                <a:gd name="T109" fmla="*/ 45 h 53"/>
                <a:gd name="T110" fmla="*/ 75 w 76"/>
                <a:gd name="T111" fmla="*/ 50 h 53"/>
                <a:gd name="T112" fmla="*/ 85 w 76"/>
                <a:gd name="T113" fmla="*/ 51 h 53"/>
                <a:gd name="T114" fmla="*/ 92 w 76"/>
                <a:gd name="T115" fmla="*/ 51 h 53"/>
                <a:gd name="T116" fmla="*/ 96 w 76"/>
                <a:gd name="T117" fmla="*/ 51 h 53"/>
                <a:gd name="T118" fmla="*/ 101 w 76"/>
                <a:gd name="T119" fmla="*/ 51 h 5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
                <a:gd name="T181" fmla="*/ 0 h 53"/>
                <a:gd name="T182" fmla="*/ 76 w 76"/>
                <a:gd name="T183" fmla="*/ 53 h 5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 h="53">
                  <a:moveTo>
                    <a:pt x="75" y="49"/>
                  </a:moveTo>
                  <a:lnTo>
                    <a:pt x="75" y="47"/>
                  </a:lnTo>
                  <a:lnTo>
                    <a:pt x="75" y="45"/>
                  </a:lnTo>
                  <a:lnTo>
                    <a:pt x="74" y="43"/>
                  </a:lnTo>
                  <a:lnTo>
                    <a:pt x="73" y="42"/>
                  </a:lnTo>
                  <a:lnTo>
                    <a:pt x="71" y="41"/>
                  </a:lnTo>
                  <a:lnTo>
                    <a:pt x="70" y="39"/>
                  </a:lnTo>
                  <a:lnTo>
                    <a:pt x="70" y="37"/>
                  </a:lnTo>
                  <a:lnTo>
                    <a:pt x="69" y="35"/>
                  </a:lnTo>
                  <a:lnTo>
                    <a:pt x="68" y="33"/>
                  </a:lnTo>
                  <a:lnTo>
                    <a:pt x="66" y="31"/>
                  </a:lnTo>
                  <a:lnTo>
                    <a:pt x="64" y="33"/>
                  </a:lnTo>
                  <a:lnTo>
                    <a:pt x="63" y="34"/>
                  </a:lnTo>
                  <a:lnTo>
                    <a:pt x="61" y="34"/>
                  </a:lnTo>
                  <a:lnTo>
                    <a:pt x="61" y="33"/>
                  </a:lnTo>
                  <a:lnTo>
                    <a:pt x="61" y="31"/>
                  </a:lnTo>
                  <a:lnTo>
                    <a:pt x="61" y="29"/>
                  </a:lnTo>
                  <a:lnTo>
                    <a:pt x="60" y="27"/>
                  </a:lnTo>
                  <a:lnTo>
                    <a:pt x="59" y="25"/>
                  </a:lnTo>
                  <a:lnTo>
                    <a:pt x="57" y="25"/>
                  </a:lnTo>
                  <a:lnTo>
                    <a:pt x="55" y="23"/>
                  </a:lnTo>
                  <a:lnTo>
                    <a:pt x="53" y="22"/>
                  </a:lnTo>
                  <a:lnTo>
                    <a:pt x="53" y="21"/>
                  </a:lnTo>
                  <a:lnTo>
                    <a:pt x="54" y="19"/>
                  </a:lnTo>
                  <a:lnTo>
                    <a:pt x="55" y="17"/>
                  </a:lnTo>
                  <a:lnTo>
                    <a:pt x="54" y="15"/>
                  </a:lnTo>
                  <a:lnTo>
                    <a:pt x="51" y="12"/>
                  </a:lnTo>
                  <a:lnTo>
                    <a:pt x="49" y="11"/>
                  </a:lnTo>
                  <a:lnTo>
                    <a:pt x="47" y="10"/>
                  </a:lnTo>
                  <a:lnTo>
                    <a:pt x="44" y="10"/>
                  </a:lnTo>
                  <a:lnTo>
                    <a:pt x="42" y="9"/>
                  </a:lnTo>
                  <a:lnTo>
                    <a:pt x="41" y="7"/>
                  </a:lnTo>
                  <a:lnTo>
                    <a:pt x="38" y="5"/>
                  </a:lnTo>
                  <a:lnTo>
                    <a:pt x="34" y="2"/>
                  </a:lnTo>
                  <a:lnTo>
                    <a:pt x="29" y="0"/>
                  </a:lnTo>
                  <a:lnTo>
                    <a:pt x="27" y="1"/>
                  </a:lnTo>
                  <a:lnTo>
                    <a:pt x="25" y="3"/>
                  </a:lnTo>
                  <a:lnTo>
                    <a:pt x="23" y="5"/>
                  </a:lnTo>
                  <a:lnTo>
                    <a:pt x="21" y="9"/>
                  </a:lnTo>
                  <a:lnTo>
                    <a:pt x="20" y="11"/>
                  </a:lnTo>
                  <a:lnTo>
                    <a:pt x="19" y="13"/>
                  </a:lnTo>
                  <a:lnTo>
                    <a:pt x="18" y="15"/>
                  </a:lnTo>
                  <a:lnTo>
                    <a:pt x="17" y="18"/>
                  </a:lnTo>
                  <a:lnTo>
                    <a:pt x="15" y="19"/>
                  </a:lnTo>
                  <a:lnTo>
                    <a:pt x="11" y="20"/>
                  </a:lnTo>
                  <a:lnTo>
                    <a:pt x="6" y="21"/>
                  </a:lnTo>
                  <a:lnTo>
                    <a:pt x="2" y="23"/>
                  </a:lnTo>
                  <a:lnTo>
                    <a:pt x="0" y="23"/>
                  </a:lnTo>
                  <a:lnTo>
                    <a:pt x="1" y="24"/>
                  </a:lnTo>
                  <a:lnTo>
                    <a:pt x="4" y="26"/>
                  </a:lnTo>
                  <a:lnTo>
                    <a:pt x="7" y="29"/>
                  </a:lnTo>
                  <a:lnTo>
                    <a:pt x="9" y="31"/>
                  </a:lnTo>
                  <a:lnTo>
                    <a:pt x="9" y="34"/>
                  </a:lnTo>
                  <a:lnTo>
                    <a:pt x="10" y="36"/>
                  </a:lnTo>
                  <a:lnTo>
                    <a:pt x="11" y="37"/>
                  </a:lnTo>
                  <a:lnTo>
                    <a:pt x="13" y="38"/>
                  </a:lnTo>
                  <a:lnTo>
                    <a:pt x="15" y="38"/>
                  </a:lnTo>
                  <a:lnTo>
                    <a:pt x="17" y="39"/>
                  </a:lnTo>
                  <a:lnTo>
                    <a:pt x="19" y="39"/>
                  </a:lnTo>
                  <a:lnTo>
                    <a:pt x="21" y="41"/>
                  </a:lnTo>
                  <a:lnTo>
                    <a:pt x="21" y="43"/>
                  </a:lnTo>
                  <a:lnTo>
                    <a:pt x="22" y="44"/>
                  </a:lnTo>
                  <a:lnTo>
                    <a:pt x="23" y="45"/>
                  </a:lnTo>
                  <a:lnTo>
                    <a:pt x="23" y="47"/>
                  </a:lnTo>
                  <a:lnTo>
                    <a:pt x="25" y="49"/>
                  </a:lnTo>
                  <a:lnTo>
                    <a:pt x="26" y="50"/>
                  </a:lnTo>
                  <a:lnTo>
                    <a:pt x="27" y="51"/>
                  </a:lnTo>
                  <a:lnTo>
                    <a:pt x="29" y="51"/>
                  </a:lnTo>
                  <a:lnTo>
                    <a:pt x="30" y="52"/>
                  </a:lnTo>
                  <a:lnTo>
                    <a:pt x="31" y="52"/>
                  </a:lnTo>
                  <a:lnTo>
                    <a:pt x="33" y="51"/>
                  </a:lnTo>
                  <a:lnTo>
                    <a:pt x="37" y="51"/>
                  </a:lnTo>
                  <a:lnTo>
                    <a:pt x="40" y="50"/>
                  </a:lnTo>
                  <a:lnTo>
                    <a:pt x="43" y="49"/>
                  </a:lnTo>
                  <a:lnTo>
                    <a:pt x="45" y="49"/>
                  </a:lnTo>
                  <a:lnTo>
                    <a:pt x="44" y="47"/>
                  </a:lnTo>
                  <a:lnTo>
                    <a:pt x="42" y="44"/>
                  </a:lnTo>
                  <a:lnTo>
                    <a:pt x="40" y="41"/>
                  </a:lnTo>
                  <a:lnTo>
                    <a:pt x="39" y="39"/>
                  </a:lnTo>
                  <a:lnTo>
                    <a:pt x="39" y="37"/>
                  </a:lnTo>
                  <a:lnTo>
                    <a:pt x="40" y="37"/>
                  </a:lnTo>
                  <a:lnTo>
                    <a:pt x="41" y="37"/>
                  </a:lnTo>
                  <a:lnTo>
                    <a:pt x="43" y="39"/>
                  </a:lnTo>
                  <a:lnTo>
                    <a:pt x="43" y="40"/>
                  </a:lnTo>
                  <a:lnTo>
                    <a:pt x="43" y="41"/>
                  </a:lnTo>
                  <a:lnTo>
                    <a:pt x="44" y="41"/>
                  </a:lnTo>
                  <a:lnTo>
                    <a:pt x="45" y="41"/>
                  </a:lnTo>
                  <a:lnTo>
                    <a:pt x="46" y="40"/>
                  </a:lnTo>
                  <a:lnTo>
                    <a:pt x="47" y="39"/>
                  </a:lnTo>
                  <a:lnTo>
                    <a:pt x="49" y="39"/>
                  </a:lnTo>
                  <a:lnTo>
                    <a:pt x="49" y="41"/>
                  </a:lnTo>
                  <a:lnTo>
                    <a:pt x="48" y="42"/>
                  </a:lnTo>
                  <a:lnTo>
                    <a:pt x="46" y="43"/>
                  </a:lnTo>
                  <a:lnTo>
                    <a:pt x="45" y="44"/>
                  </a:lnTo>
                  <a:lnTo>
                    <a:pt x="45" y="45"/>
                  </a:lnTo>
                  <a:lnTo>
                    <a:pt x="45" y="46"/>
                  </a:lnTo>
                  <a:lnTo>
                    <a:pt x="45" y="47"/>
                  </a:lnTo>
                  <a:lnTo>
                    <a:pt x="46" y="48"/>
                  </a:lnTo>
                  <a:lnTo>
                    <a:pt x="47" y="49"/>
                  </a:lnTo>
                  <a:lnTo>
                    <a:pt x="48" y="48"/>
                  </a:lnTo>
                  <a:lnTo>
                    <a:pt x="49" y="47"/>
                  </a:lnTo>
                  <a:lnTo>
                    <a:pt x="51" y="45"/>
                  </a:lnTo>
                  <a:lnTo>
                    <a:pt x="51" y="44"/>
                  </a:lnTo>
                  <a:lnTo>
                    <a:pt x="51" y="43"/>
                  </a:lnTo>
                  <a:lnTo>
                    <a:pt x="52" y="45"/>
                  </a:lnTo>
                  <a:lnTo>
                    <a:pt x="53" y="47"/>
                  </a:lnTo>
                  <a:lnTo>
                    <a:pt x="55" y="50"/>
                  </a:lnTo>
                  <a:lnTo>
                    <a:pt x="59" y="51"/>
                  </a:lnTo>
                  <a:lnTo>
                    <a:pt x="63" y="51"/>
                  </a:lnTo>
                  <a:lnTo>
                    <a:pt x="65" y="51"/>
                  </a:lnTo>
                  <a:lnTo>
                    <a:pt x="67" y="51"/>
                  </a:lnTo>
                  <a:lnTo>
                    <a:pt x="68" y="51"/>
                  </a:lnTo>
                  <a:lnTo>
                    <a:pt x="70" y="51"/>
                  </a:lnTo>
                  <a:lnTo>
                    <a:pt x="72" y="52"/>
                  </a:lnTo>
                  <a:lnTo>
                    <a:pt x="74" y="51"/>
                  </a:lnTo>
                  <a:lnTo>
                    <a:pt x="75" y="49"/>
                  </a:lnTo>
                </a:path>
              </a:pathLst>
            </a:custGeom>
            <a:solidFill>
              <a:srgbClr val="00CCFF"/>
            </a:solidFill>
            <a:ln w="3175" cap="rnd" cmpd="sng">
              <a:solidFill>
                <a:schemeClr val="tx1"/>
              </a:solidFill>
              <a:round/>
              <a:headEnd/>
              <a:tailEnd/>
            </a:ln>
          </p:spPr>
          <p:txBody>
            <a:bodyPr/>
            <a:lstStyle/>
            <a:p>
              <a:endParaRPr lang="en-US"/>
            </a:p>
          </p:txBody>
        </p:sp>
        <p:sp>
          <p:nvSpPr>
            <p:cNvPr id="57636" name="Freeform 223"/>
            <p:cNvSpPr>
              <a:spLocks noChangeAspect="1"/>
            </p:cNvSpPr>
            <p:nvPr/>
          </p:nvSpPr>
          <p:spPr bwMode="auto">
            <a:xfrm>
              <a:off x="1223" y="2761"/>
              <a:ext cx="10" cy="12"/>
            </a:xfrm>
            <a:custGeom>
              <a:avLst/>
              <a:gdLst>
                <a:gd name="T0" fmla="*/ 0 w 11"/>
                <a:gd name="T1" fmla="*/ 6 h 12"/>
                <a:gd name="T2" fmla="*/ 0 w 11"/>
                <a:gd name="T3" fmla="*/ 6 h 12"/>
                <a:gd name="T4" fmla="*/ 1 w 11"/>
                <a:gd name="T5" fmla="*/ 7 h 12"/>
                <a:gd name="T6" fmla="*/ 1 w 11"/>
                <a:gd name="T7" fmla="*/ 8 h 12"/>
                <a:gd name="T8" fmla="*/ 1 w 11"/>
                <a:gd name="T9" fmla="*/ 8 h 12"/>
                <a:gd name="T10" fmla="*/ 1 w 11"/>
                <a:gd name="T11" fmla="*/ 10 h 12"/>
                <a:gd name="T12" fmla="*/ 5 w 11"/>
                <a:gd name="T13" fmla="*/ 11 h 12"/>
                <a:gd name="T14" fmla="*/ 5 w 11"/>
                <a:gd name="T15" fmla="*/ 8 h 12"/>
                <a:gd name="T16" fmla="*/ 5 w 11"/>
                <a:gd name="T17" fmla="*/ 5 h 12"/>
                <a:gd name="T18" fmla="*/ 5 w 11"/>
                <a:gd name="T19" fmla="*/ 2 h 12"/>
                <a:gd name="T20" fmla="*/ 5 w 11"/>
                <a:gd name="T21" fmla="*/ 0 h 12"/>
                <a:gd name="T22" fmla="*/ 0 w 11"/>
                <a:gd name="T23" fmla="*/ 6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2"/>
                <a:gd name="T38" fmla="*/ 11 w 1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2">
                  <a:moveTo>
                    <a:pt x="0" y="6"/>
                  </a:moveTo>
                  <a:lnTo>
                    <a:pt x="0" y="6"/>
                  </a:lnTo>
                  <a:lnTo>
                    <a:pt x="1" y="7"/>
                  </a:lnTo>
                  <a:lnTo>
                    <a:pt x="1" y="8"/>
                  </a:lnTo>
                  <a:lnTo>
                    <a:pt x="1" y="10"/>
                  </a:lnTo>
                  <a:lnTo>
                    <a:pt x="9" y="11"/>
                  </a:lnTo>
                  <a:lnTo>
                    <a:pt x="10" y="8"/>
                  </a:lnTo>
                  <a:lnTo>
                    <a:pt x="9" y="5"/>
                  </a:lnTo>
                  <a:lnTo>
                    <a:pt x="7" y="2"/>
                  </a:lnTo>
                  <a:lnTo>
                    <a:pt x="5" y="0"/>
                  </a:lnTo>
                  <a:lnTo>
                    <a:pt x="0" y="6"/>
                  </a:lnTo>
                </a:path>
              </a:pathLst>
            </a:custGeom>
            <a:solidFill>
              <a:srgbClr val="00CCFF"/>
            </a:solidFill>
            <a:ln w="3175" cap="rnd" cmpd="sng">
              <a:solidFill>
                <a:schemeClr val="tx1"/>
              </a:solidFill>
              <a:round/>
              <a:headEnd/>
              <a:tailEnd/>
            </a:ln>
          </p:spPr>
          <p:txBody>
            <a:bodyPr/>
            <a:lstStyle/>
            <a:p>
              <a:endParaRPr lang="en-US"/>
            </a:p>
          </p:txBody>
        </p:sp>
        <p:sp>
          <p:nvSpPr>
            <p:cNvPr id="57637" name="Freeform 224"/>
            <p:cNvSpPr>
              <a:spLocks noChangeAspect="1"/>
            </p:cNvSpPr>
            <p:nvPr/>
          </p:nvSpPr>
          <p:spPr bwMode="auto">
            <a:xfrm>
              <a:off x="1217" y="2758"/>
              <a:ext cx="11" cy="8"/>
            </a:xfrm>
            <a:custGeom>
              <a:avLst/>
              <a:gdLst>
                <a:gd name="T0" fmla="*/ 0 w 11"/>
                <a:gd name="T1" fmla="*/ 0 h 9"/>
                <a:gd name="T2" fmla="*/ 0 w 11"/>
                <a:gd name="T3" fmla="*/ 0 h 9"/>
                <a:gd name="T4" fmla="*/ 0 w 11"/>
                <a:gd name="T5" fmla="*/ 3 h 9"/>
                <a:gd name="T6" fmla="*/ 2 w 11"/>
                <a:gd name="T7" fmla="*/ 4 h 9"/>
                <a:gd name="T8" fmla="*/ 4 w 11"/>
                <a:gd name="T9" fmla="*/ 4 h 9"/>
                <a:gd name="T10" fmla="*/ 4 w 11"/>
                <a:gd name="T11" fmla="*/ 4 h 9"/>
                <a:gd name="T12" fmla="*/ 10 w 11"/>
                <a:gd name="T13" fmla="*/ 2 h 9"/>
                <a:gd name="T14" fmla="*/ 8 w 11"/>
                <a:gd name="T15" fmla="*/ 1 h 9"/>
                <a:gd name="T16" fmla="*/ 8 w 11"/>
                <a:gd name="T17" fmla="*/ 2 h 9"/>
                <a:gd name="T18" fmla="*/ 8 w 11"/>
                <a:gd name="T19" fmla="*/ 1 h 9"/>
                <a:gd name="T20" fmla="*/ 9 w 11"/>
                <a:gd name="T21" fmla="*/ 0 h 9"/>
                <a:gd name="T22" fmla="*/ 0 w 1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0"/>
                  </a:moveTo>
                  <a:lnTo>
                    <a:pt x="0" y="0"/>
                  </a:lnTo>
                  <a:lnTo>
                    <a:pt x="0" y="3"/>
                  </a:lnTo>
                  <a:lnTo>
                    <a:pt x="2" y="6"/>
                  </a:lnTo>
                  <a:lnTo>
                    <a:pt x="4" y="8"/>
                  </a:lnTo>
                  <a:lnTo>
                    <a:pt x="10" y="2"/>
                  </a:lnTo>
                  <a:lnTo>
                    <a:pt x="8" y="1"/>
                  </a:lnTo>
                  <a:lnTo>
                    <a:pt x="8" y="2"/>
                  </a:lnTo>
                  <a:lnTo>
                    <a:pt x="8" y="1"/>
                  </a:lnTo>
                  <a:lnTo>
                    <a:pt x="9" y="0"/>
                  </a:lnTo>
                  <a:lnTo>
                    <a:pt x="0" y="0"/>
                  </a:lnTo>
                </a:path>
              </a:pathLst>
            </a:custGeom>
            <a:solidFill>
              <a:srgbClr val="00CCFF"/>
            </a:solidFill>
            <a:ln w="3175" cap="rnd" cmpd="sng">
              <a:solidFill>
                <a:schemeClr val="tx1"/>
              </a:solidFill>
              <a:round/>
              <a:headEnd/>
              <a:tailEnd/>
            </a:ln>
          </p:spPr>
          <p:txBody>
            <a:bodyPr/>
            <a:lstStyle/>
            <a:p>
              <a:endParaRPr lang="en-US"/>
            </a:p>
          </p:txBody>
        </p:sp>
        <p:sp>
          <p:nvSpPr>
            <p:cNvPr id="57638" name="Freeform 225"/>
            <p:cNvSpPr>
              <a:spLocks noChangeAspect="1"/>
            </p:cNvSpPr>
            <p:nvPr/>
          </p:nvSpPr>
          <p:spPr bwMode="auto">
            <a:xfrm>
              <a:off x="1213" y="2748"/>
              <a:ext cx="20" cy="19"/>
            </a:xfrm>
            <a:custGeom>
              <a:avLst/>
              <a:gdLst>
                <a:gd name="T0" fmla="*/ 36 w 15"/>
                <a:gd name="T1" fmla="*/ 138 h 12"/>
                <a:gd name="T2" fmla="*/ 36 w 15"/>
                <a:gd name="T3" fmla="*/ 130 h 12"/>
                <a:gd name="T4" fmla="*/ 28 w 15"/>
                <a:gd name="T5" fmla="*/ 138 h 12"/>
                <a:gd name="T6" fmla="*/ 21 w 15"/>
                <a:gd name="T7" fmla="*/ 138 h 12"/>
                <a:gd name="T8" fmla="*/ 21 w 15"/>
                <a:gd name="T9" fmla="*/ 138 h 12"/>
                <a:gd name="T10" fmla="*/ 21 w 15"/>
                <a:gd name="T11" fmla="*/ 171 h 12"/>
                <a:gd name="T12" fmla="*/ 79 w 15"/>
                <a:gd name="T13" fmla="*/ 171 h 12"/>
                <a:gd name="T14" fmla="*/ 65 w 15"/>
                <a:gd name="T15" fmla="*/ 108 h 12"/>
                <a:gd name="T16" fmla="*/ 55 w 15"/>
                <a:gd name="T17" fmla="*/ 52 h 12"/>
                <a:gd name="T18" fmla="*/ 28 w 15"/>
                <a:gd name="T19" fmla="*/ 0 h 12"/>
                <a:gd name="T20" fmla="*/ 0 w 15"/>
                <a:gd name="T21" fmla="*/ 63 h 12"/>
                <a:gd name="T22" fmla="*/ 0 w 15"/>
                <a:gd name="T23" fmla="*/ 52 h 12"/>
                <a:gd name="T24" fmla="*/ 36 w 15"/>
                <a:gd name="T25" fmla="*/ 13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2"/>
                <a:gd name="T41" fmla="*/ 15 w 1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2">
                  <a:moveTo>
                    <a:pt x="6" y="9"/>
                  </a:moveTo>
                  <a:lnTo>
                    <a:pt x="6" y="8"/>
                  </a:lnTo>
                  <a:lnTo>
                    <a:pt x="5" y="9"/>
                  </a:lnTo>
                  <a:lnTo>
                    <a:pt x="4" y="9"/>
                  </a:lnTo>
                  <a:lnTo>
                    <a:pt x="4" y="11"/>
                  </a:lnTo>
                  <a:lnTo>
                    <a:pt x="14" y="11"/>
                  </a:lnTo>
                  <a:lnTo>
                    <a:pt x="12" y="7"/>
                  </a:lnTo>
                  <a:lnTo>
                    <a:pt x="10" y="3"/>
                  </a:lnTo>
                  <a:lnTo>
                    <a:pt x="5" y="0"/>
                  </a:lnTo>
                  <a:lnTo>
                    <a:pt x="0" y="4"/>
                  </a:lnTo>
                  <a:lnTo>
                    <a:pt x="0" y="3"/>
                  </a:lnTo>
                  <a:lnTo>
                    <a:pt x="6" y="9"/>
                  </a:lnTo>
                </a:path>
              </a:pathLst>
            </a:custGeom>
            <a:solidFill>
              <a:srgbClr val="00CCFF"/>
            </a:solidFill>
            <a:ln w="3175" cap="rnd" cmpd="sng">
              <a:solidFill>
                <a:schemeClr val="tx1"/>
              </a:solidFill>
              <a:round/>
              <a:headEnd/>
              <a:tailEnd/>
            </a:ln>
          </p:spPr>
          <p:txBody>
            <a:bodyPr/>
            <a:lstStyle/>
            <a:p>
              <a:endParaRPr lang="en-US"/>
            </a:p>
          </p:txBody>
        </p:sp>
        <p:sp>
          <p:nvSpPr>
            <p:cNvPr id="57639" name="Freeform 226"/>
            <p:cNvSpPr>
              <a:spLocks noChangeAspect="1"/>
            </p:cNvSpPr>
            <p:nvPr/>
          </p:nvSpPr>
          <p:spPr bwMode="auto">
            <a:xfrm>
              <a:off x="1208" y="2752"/>
              <a:ext cx="12" cy="9"/>
            </a:xfrm>
            <a:custGeom>
              <a:avLst/>
              <a:gdLst>
                <a:gd name="T0" fmla="*/ 0 w 12"/>
                <a:gd name="T1" fmla="*/ 1 h 9"/>
                <a:gd name="T2" fmla="*/ 0 w 12"/>
                <a:gd name="T3" fmla="*/ 1 h 9"/>
                <a:gd name="T4" fmla="*/ 1 w 12"/>
                <a:gd name="T5" fmla="*/ 4 h 9"/>
                <a:gd name="T6" fmla="*/ 4 w 12"/>
                <a:gd name="T7" fmla="*/ 8 h 9"/>
                <a:gd name="T8" fmla="*/ 9 w 12"/>
                <a:gd name="T9" fmla="*/ 8 h 9"/>
                <a:gd name="T10" fmla="*/ 11 w 12"/>
                <a:gd name="T11" fmla="*/ 5 h 9"/>
                <a:gd name="T12" fmla="*/ 5 w 12"/>
                <a:gd name="T13" fmla="*/ 0 h 9"/>
                <a:gd name="T14" fmla="*/ 5 w 12"/>
                <a:gd name="T15" fmla="*/ 0 h 9"/>
                <a:gd name="T16" fmla="*/ 7 w 12"/>
                <a:gd name="T17" fmla="*/ 0 h 9"/>
                <a:gd name="T18" fmla="*/ 9 w 12"/>
                <a:gd name="T19" fmla="*/ 3 h 9"/>
                <a:gd name="T20" fmla="*/ 9 w 12"/>
                <a:gd name="T21" fmla="*/ 1 h 9"/>
                <a:gd name="T22" fmla="*/ 0 w 12"/>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9"/>
                <a:gd name="T38" fmla="*/ 12 w 12"/>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9">
                  <a:moveTo>
                    <a:pt x="0" y="1"/>
                  </a:moveTo>
                  <a:lnTo>
                    <a:pt x="0" y="1"/>
                  </a:lnTo>
                  <a:lnTo>
                    <a:pt x="1" y="4"/>
                  </a:lnTo>
                  <a:lnTo>
                    <a:pt x="4" y="8"/>
                  </a:lnTo>
                  <a:lnTo>
                    <a:pt x="9" y="8"/>
                  </a:lnTo>
                  <a:lnTo>
                    <a:pt x="11" y="5"/>
                  </a:lnTo>
                  <a:lnTo>
                    <a:pt x="5" y="0"/>
                  </a:lnTo>
                  <a:lnTo>
                    <a:pt x="7" y="0"/>
                  </a:lnTo>
                  <a:lnTo>
                    <a:pt x="9" y="3"/>
                  </a:lnTo>
                  <a:lnTo>
                    <a:pt x="9" y="1"/>
                  </a:lnTo>
                  <a:lnTo>
                    <a:pt x="0" y="1"/>
                  </a:lnTo>
                </a:path>
              </a:pathLst>
            </a:custGeom>
            <a:solidFill>
              <a:srgbClr val="00CCFF"/>
            </a:solidFill>
            <a:ln w="3175" cap="rnd" cmpd="sng">
              <a:solidFill>
                <a:schemeClr val="tx1"/>
              </a:solidFill>
              <a:round/>
              <a:headEnd/>
              <a:tailEnd/>
            </a:ln>
          </p:spPr>
          <p:txBody>
            <a:bodyPr/>
            <a:lstStyle/>
            <a:p>
              <a:endParaRPr lang="en-US"/>
            </a:p>
          </p:txBody>
        </p:sp>
        <p:sp>
          <p:nvSpPr>
            <p:cNvPr id="57640" name="Freeform 227"/>
            <p:cNvSpPr>
              <a:spLocks noChangeAspect="1"/>
            </p:cNvSpPr>
            <p:nvPr/>
          </p:nvSpPr>
          <p:spPr bwMode="auto">
            <a:xfrm>
              <a:off x="1207" y="2742"/>
              <a:ext cx="11" cy="12"/>
            </a:xfrm>
            <a:custGeom>
              <a:avLst/>
              <a:gdLst>
                <a:gd name="T0" fmla="*/ 0 w 11"/>
                <a:gd name="T1" fmla="*/ 8 h 12"/>
                <a:gd name="T2" fmla="*/ 0 w 11"/>
                <a:gd name="T3" fmla="*/ 8 h 12"/>
                <a:gd name="T4" fmla="*/ 0 w 11"/>
                <a:gd name="T5" fmla="*/ 7 h 12"/>
                <a:gd name="T6" fmla="*/ 0 w 11"/>
                <a:gd name="T7" fmla="*/ 9 h 12"/>
                <a:gd name="T8" fmla="*/ 1 w 11"/>
                <a:gd name="T9" fmla="*/ 9 h 12"/>
                <a:gd name="T10" fmla="*/ 0 w 11"/>
                <a:gd name="T11" fmla="*/ 11 h 12"/>
                <a:gd name="T12" fmla="*/ 10 w 11"/>
                <a:gd name="T13" fmla="*/ 11 h 12"/>
                <a:gd name="T14" fmla="*/ 9 w 11"/>
                <a:gd name="T15" fmla="*/ 8 h 12"/>
                <a:gd name="T16" fmla="*/ 8 w 11"/>
                <a:gd name="T17" fmla="*/ 5 h 12"/>
                <a:gd name="T18" fmla="*/ 6 w 11"/>
                <a:gd name="T19" fmla="*/ 2 h 12"/>
                <a:gd name="T20" fmla="*/ 3 w 11"/>
                <a:gd name="T21" fmla="*/ 0 h 12"/>
                <a:gd name="T22" fmla="*/ 4 w 11"/>
                <a:gd name="T23" fmla="*/ 0 h 12"/>
                <a:gd name="T24" fmla="*/ 0 w 11"/>
                <a:gd name="T25" fmla="*/ 8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0" y="8"/>
                  </a:moveTo>
                  <a:lnTo>
                    <a:pt x="0" y="8"/>
                  </a:lnTo>
                  <a:lnTo>
                    <a:pt x="0" y="7"/>
                  </a:lnTo>
                  <a:lnTo>
                    <a:pt x="0" y="9"/>
                  </a:lnTo>
                  <a:lnTo>
                    <a:pt x="1" y="9"/>
                  </a:lnTo>
                  <a:lnTo>
                    <a:pt x="0" y="11"/>
                  </a:lnTo>
                  <a:lnTo>
                    <a:pt x="10" y="11"/>
                  </a:lnTo>
                  <a:lnTo>
                    <a:pt x="9" y="8"/>
                  </a:lnTo>
                  <a:lnTo>
                    <a:pt x="8" y="5"/>
                  </a:lnTo>
                  <a:lnTo>
                    <a:pt x="6" y="2"/>
                  </a:lnTo>
                  <a:lnTo>
                    <a:pt x="3" y="0"/>
                  </a:lnTo>
                  <a:lnTo>
                    <a:pt x="4"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641" name="Freeform 228"/>
            <p:cNvSpPr>
              <a:spLocks noChangeAspect="1"/>
            </p:cNvSpPr>
            <p:nvPr/>
          </p:nvSpPr>
          <p:spPr bwMode="auto">
            <a:xfrm>
              <a:off x="1201" y="2737"/>
              <a:ext cx="11" cy="14"/>
            </a:xfrm>
            <a:custGeom>
              <a:avLst/>
              <a:gdLst>
                <a:gd name="T0" fmla="*/ 3 w 11"/>
                <a:gd name="T1" fmla="*/ 0 h 14"/>
                <a:gd name="T2" fmla="*/ 4 w 11"/>
                <a:gd name="T3" fmla="*/ 0 h 14"/>
                <a:gd name="T4" fmla="*/ 0 w 11"/>
                <a:gd name="T5" fmla="*/ 4 h 14"/>
                <a:gd name="T6" fmla="*/ 2 w 11"/>
                <a:gd name="T7" fmla="*/ 9 h 14"/>
                <a:gd name="T8" fmla="*/ 4 w 11"/>
                <a:gd name="T9" fmla="*/ 11 h 14"/>
                <a:gd name="T10" fmla="*/ 6 w 11"/>
                <a:gd name="T11" fmla="*/ 13 h 14"/>
                <a:gd name="T12" fmla="*/ 10 w 11"/>
                <a:gd name="T13" fmla="*/ 5 h 14"/>
                <a:gd name="T14" fmla="*/ 8 w 11"/>
                <a:gd name="T15" fmla="*/ 4 h 14"/>
                <a:gd name="T16" fmla="*/ 7 w 11"/>
                <a:gd name="T17" fmla="*/ 4 h 14"/>
                <a:gd name="T18" fmla="*/ 8 w 11"/>
                <a:gd name="T19" fmla="*/ 6 h 14"/>
                <a:gd name="T20" fmla="*/ 6 w 11"/>
                <a:gd name="T21" fmla="*/ 8 h 14"/>
                <a:gd name="T22" fmla="*/ 7 w 11"/>
                <a:gd name="T23" fmla="*/ 8 h 14"/>
                <a:gd name="T24" fmla="*/ 3 w 11"/>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4"/>
                <a:gd name="T41" fmla="*/ 11 w 11"/>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4">
                  <a:moveTo>
                    <a:pt x="3" y="0"/>
                  </a:moveTo>
                  <a:lnTo>
                    <a:pt x="4" y="0"/>
                  </a:lnTo>
                  <a:lnTo>
                    <a:pt x="0" y="4"/>
                  </a:lnTo>
                  <a:lnTo>
                    <a:pt x="2" y="9"/>
                  </a:lnTo>
                  <a:lnTo>
                    <a:pt x="4" y="11"/>
                  </a:lnTo>
                  <a:lnTo>
                    <a:pt x="6" y="13"/>
                  </a:lnTo>
                  <a:lnTo>
                    <a:pt x="10" y="5"/>
                  </a:lnTo>
                  <a:lnTo>
                    <a:pt x="8" y="4"/>
                  </a:lnTo>
                  <a:lnTo>
                    <a:pt x="7" y="4"/>
                  </a:lnTo>
                  <a:lnTo>
                    <a:pt x="8" y="6"/>
                  </a:lnTo>
                  <a:lnTo>
                    <a:pt x="6" y="8"/>
                  </a:lnTo>
                  <a:lnTo>
                    <a:pt x="7" y="8"/>
                  </a:lnTo>
                  <a:lnTo>
                    <a:pt x="3" y="0"/>
                  </a:lnTo>
                </a:path>
              </a:pathLst>
            </a:custGeom>
            <a:solidFill>
              <a:srgbClr val="00CCFF"/>
            </a:solidFill>
            <a:ln w="3175" cap="rnd" cmpd="sng">
              <a:solidFill>
                <a:schemeClr val="tx1"/>
              </a:solidFill>
              <a:round/>
              <a:headEnd/>
              <a:tailEnd/>
            </a:ln>
          </p:spPr>
          <p:txBody>
            <a:bodyPr/>
            <a:lstStyle/>
            <a:p>
              <a:endParaRPr lang="en-US"/>
            </a:p>
          </p:txBody>
        </p:sp>
        <p:sp>
          <p:nvSpPr>
            <p:cNvPr id="57642" name="Freeform 229"/>
            <p:cNvSpPr>
              <a:spLocks noChangeAspect="1"/>
            </p:cNvSpPr>
            <p:nvPr/>
          </p:nvSpPr>
          <p:spPr bwMode="auto">
            <a:xfrm>
              <a:off x="1200" y="2728"/>
              <a:ext cx="12" cy="18"/>
            </a:xfrm>
            <a:custGeom>
              <a:avLst/>
              <a:gdLst>
                <a:gd name="T0" fmla="*/ 0 w 13"/>
                <a:gd name="T1" fmla="*/ 8 h 18"/>
                <a:gd name="T2" fmla="*/ 0 w 13"/>
                <a:gd name="T3" fmla="*/ 8 h 18"/>
                <a:gd name="T4" fmla="*/ 1 w 13"/>
                <a:gd name="T5" fmla="*/ 9 h 18"/>
                <a:gd name="T6" fmla="*/ 3 w 13"/>
                <a:gd name="T7" fmla="*/ 11 h 18"/>
                <a:gd name="T8" fmla="*/ 4 w 13"/>
                <a:gd name="T9" fmla="*/ 9 h 18"/>
                <a:gd name="T10" fmla="*/ 6 w 13"/>
                <a:gd name="T11" fmla="*/ 17 h 18"/>
                <a:gd name="T12" fmla="*/ 6 w 13"/>
                <a:gd name="T13" fmla="*/ 11 h 18"/>
                <a:gd name="T14" fmla="*/ 6 w 13"/>
                <a:gd name="T15" fmla="*/ 5 h 18"/>
                <a:gd name="T16" fmla="*/ 6 w 13"/>
                <a:gd name="T17" fmla="*/ 2 h 18"/>
                <a:gd name="T18" fmla="*/ 1 w 13"/>
                <a:gd name="T19" fmla="*/ 0 h 18"/>
                <a:gd name="T20" fmla="*/ 0 w 13"/>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8"/>
                <a:gd name="T35" fmla="*/ 13 w 13"/>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8">
                  <a:moveTo>
                    <a:pt x="0" y="8"/>
                  </a:moveTo>
                  <a:lnTo>
                    <a:pt x="0" y="8"/>
                  </a:lnTo>
                  <a:lnTo>
                    <a:pt x="1" y="9"/>
                  </a:lnTo>
                  <a:lnTo>
                    <a:pt x="3" y="11"/>
                  </a:lnTo>
                  <a:lnTo>
                    <a:pt x="4" y="9"/>
                  </a:lnTo>
                  <a:lnTo>
                    <a:pt x="8" y="17"/>
                  </a:lnTo>
                  <a:lnTo>
                    <a:pt x="12" y="11"/>
                  </a:lnTo>
                  <a:lnTo>
                    <a:pt x="9" y="5"/>
                  </a:lnTo>
                  <a:lnTo>
                    <a:pt x="6" y="2"/>
                  </a:lnTo>
                  <a:lnTo>
                    <a:pt x="1" y="0"/>
                  </a:lnTo>
                  <a:lnTo>
                    <a:pt x="0" y="8"/>
                  </a:lnTo>
                </a:path>
              </a:pathLst>
            </a:custGeom>
            <a:solidFill>
              <a:srgbClr val="00CCFF"/>
            </a:solidFill>
            <a:ln w="3175" cap="rnd" cmpd="sng">
              <a:solidFill>
                <a:schemeClr val="tx1"/>
              </a:solidFill>
              <a:round/>
              <a:headEnd/>
              <a:tailEnd/>
            </a:ln>
          </p:spPr>
          <p:txBody>
            <a:bodyPr/>
            <a:lstStyle/>
            <a:p>
              <a:endParaRPr lang="en-US"/>
            </a:p>
          </p:txBody>
        </p:sp>
        <p:sp>
          <p:nvSpPr>
            <p:cNvPr id="57643" name="Freeform 230"/>
            <p:cNvSpPr>
              <a:spLocks noChangeAspect="1"/>
            </p:cNvSpPr>
            <p:nvPr/>
          </p:nvSpPr>
          <p:spPr bwMode="auto">
            <a:xfrm>
              <a:off x="1189" y="2728"/>
              <a:ext cx="13" cy="9"/>
            </a:xfrm>
            <a:custGeom>
              <a:avLst/>
              <a:gdLst>
                <a:gd name="T0" fmla="*/ 0 w 13"/>
                <a:gd name="T1" fmla="*/ 3 h 9"/>
                <a:gd name="T2" fmla="*/ 0 w 13"/>
                <a:gd name="T3" fmla="*/ 2 h 9"/>
                <a:gd name="T4" fmla="*/ 2 w 13"/>
                <a:gd name="T5" fmla="*/ 6 h 9"/>
                <a:gd name="T6" fmla="*/ 7 w 13"/>
                <a:gd name="T7" fmla="*/ 7 h 9"/>
                <a:gd name="T8" fmla="*/ 10 w 13"/>
                <a:gd name="T9" fmla="*/ 7 h 9"/>
                <a:gd name="T10" fmla="*/ 11 w 13"/>
                <a:gd name="T11" fmla="*/ 8 h 9"/>
                <a:gd name="T12" fmla="*/ 12 w 13"/>
                <a:gd name="T13" fmla="*/ 1 h 9"/>
                <a:gd name="T14" fmla="*/ 10 w 13"/>
                <a:gd name="T15" fmla="*/ 0 h 9"/>
                <a:gd name="T16" fmla="*/ 7 w 13"/>
                <a:gd name="T17" fmla="*/ 0 h 9"/>
                <a:gd name="T18" fmla="*/ 8 w 13"/>
                <a:gd name="T19" fmla="*/ 0 h 9"/>
                <a:gd name="T20" fmla="*/ 8 w 13"/>
                <a:gd name="T21" fmla="*/ 1 h 9"/>
                <a:gd name="T22" fmla="*/ 8 w 13"/>
                <a:gd name="T23" fmla="*/ 0 h 9"/>
                <a:gd name="T24" fmla="*/ 0 w 13"/>
                <a:gd name="T25" fmla="*/ 3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9"/>
                <a:gd name="T41" fmla="*/ 13 w 1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9">
                  <a:moveTo>
                    <a:pt x="0" y="3"/>
                  </a:moveTo>
                  <a:lnTo>
                    <a:pt x="0" y="2"/>
                  </a:lnTo>
                  <a:lnTo>
                    <a:pt x="2" y="6"/>
                  </a:lnTo>
                  <a:lnTo>
                    <a:pt x="7" y="7"/>
                  </a:lnTo>
                  <a:lnTo>
                    <a:pt x="10" y="7"/>
                  </a:lnTo>
                  <a:lnTo>
                    <a:pt x="11" y="8"/>
                  </a:lnTo>
                  <a:lnTo>
                    <a:pt x="12" y="1"/>
                  </a:lnTo>
                  <a:lnTo>
                    <a:pt x="10" y="0"/>
                  </a:lnTo>
                  <a:lnTo>
                    <a:pt x="7" y="0"/>
                  </a:lnTo>
                  <a:lnTo>
                    <a:pt x="8" y="0"/>
                  </a:lnTo>
                  <a:lnTo>
                    <a:pt x="8" y="1"/>
                  </a:lnTo>
                  <a:lnTo>
                    <a:pt x="8" y="0"/>
                  </a:lnTo>
                  <a:lnTo>
                    <a:pt x="0" y="3"/>
                  </a:lnTo>
                </a:path>
              </a:pathLst>
            </a:custGeom>
            <a:solidFill>
              <a:srgbClr val="00CCFF"/>
            </a:solidFill>
            <a:ln w="3175" cap="rnd" cmpd="sng">
              <a:solidFill>
                <a:schemeClr val="tx1"/>
              </a:solidFill>
              <a:round/>
              <a:headEnd/>
              <a:tailEnd/>
            </a:ln>
          </p:spPr>
          <p:txBody>
            <a:bodyPr/>
            <a:lstStyle/>
            <a:p>
              <a:endParaRPr lang="en-US"/>
            </a:p>
          </p:txBody>
        </p:sp>
        <p:sp>
          <p:nvSpPr>
            <p:cNvPr id="57644" name="Freeform 231"/>
            <p:cNvSpPr>
              <a:spLocks noChangeAspect="1"/>
            </p:cNvSpPr>
            <p:nvPr/>
          </p:nvSpPr>
          <p:spPr bwMode="auto">
            <a:xfrm>
              <a:off x="1175" y="2718"/>
              <a:ext cx="23" cy="13"/>
            </a:xfrm>
            <a:custGeom>
              <a:avLst/>
              <a:gdLst>
                <a:gd name="T0" fmla="*/ 8 w 23"/>
                <a:gd name="T1" fmla="*/ 5 h 13"/>
                <a:gd name="T2" fmla="*/ 8 w 23"/>
                <a:gd name="T3" fmla="*/ 6 h 13"/>
                <a:gd name="T4" fmla="*/ 6 w 23"/>
                <a:gd name="T5" fmla="*/ 7 h 13"/>
                <a:gd name="T6" fmla="*/ 9 w 23"/>
                <a:gd name="T7" fmla="*/ 9 h 13"/>
                <a:gd name="T8" fmla="*/ 12 w 23"/>
                <a:gd name="T9" fmla="*/ 11 h 13"/>
                <a:gd name="T10" fmla="*/ 14 w 23"/>
                <a:gd name="T11" fmla="*/ 12 h 13"/>
                <a:gd name="T12" fmla="*/ 22 w 23"/>
                <a:gd name="T13" fmla="*/ 9 h 13"/>
                <a:gd name="T14" fmla="*/ 18 w 23"/>
                <a:gd name="T15" fmla="*/ 5 h 13"/>
                <a:gd name="T16" fmla="*/ 13 w 23"/>
                <a:gd name="T17" fmla="*/ 2 h 13"/>
                <a:gd name="T18" fmla="*/ 7 w 23"/>
                <a:gd name="T19" fmla="*/ 0 h 13"/>
                <a:gd name="T20" fmla="*/ 0 w 23"/>
                <a:gd name="T21" fmla="*/ 3 h 13"/>
                <a:gd name="T22" fmla="*/ 0 w 23"/>
                <a:gd name="T23" fmla="*/ 4 h 13"/>
                <a:gd name="T24" fmla="*/ 8 w 23"/>
                <a:gd name="T25" fmla="*/ 5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3"/>
                <a:gd name="T41" fmla="*/ 23 w 2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3">
                  <a:moveTo>
                    <a:pt x="8" y="5"/>
                  </a:moveTo>
                  <a:lnTo>
                    <a:pt x="8" y="6"/>
                  </a:lnTo>
                  <a:lnTo>
                    <a:pt x="6" y="7"/>
                  </a:lnTo>
                  <a:lnTo>
                    <a:pt x="9" y="9"/>
                  </a:lnTo>
                  <a:lnTo>
                    <a:pt x="12" y="11"/>
                  </a:lnTo>
                  <a:lnTo>
                    <a:pt x="14" y="12"/>
                  </a:lnTo>
                  <a:lnTo>
                    <a:pt x="22" y="9"/>
                  </a:lnTo>
                  <a:lnTo>
                    <a:pt x="18" y="5"/>
                  </a:lnTo>
                  <a:lnTo>
                    <a:pt x="13" y="2"/>
                  </a:lnTo>
                  <a:lnTo>
                    <a:pt x="7" y="0"/>
                  </a:lnTo>
                  <a:lnTo>
                    <a:pt x="0" y="3"/>
                  </a:lnTo>
                  <a:lnTo>
                    <a:pt x="0" y="4"/>
                  </a:lnTo>
                  <a:lnTo>
                    <a:pt x="8" y="5"/>
                  </a:lnTo>
                </a:path>
              </a:pathLst>
            </a:custGeom>
            <a:solidFill>
              <a:srgbClr val="00CCFF"/>
            </a:solidFill>
            <a:ln w="3175" cap="rnd" cmpd="sng">
              <a:solidFill>
                <a:schemeClr val="tx1"/>
              </a:solidFill>
              <a:round/>
              <a:headEnd/>
              <a:tailEnd/>
            </a:ln>
          </p:spPr>
          <p:txBody>
            <a:bodyPr/>
            <a:lstStyle/>
            <a:p>
              <a:endParaRPr lang="en-US"/>
            </a:p>
          </p:txBody>
        </p:sp>
        <p:sp>
          <p:nvSpPr>
            <p:cNvPr id="57645" name="Freeform 232"/>
            <p:cNvSpPr>
              <a:spLocks noChangeAspect="1"/>
            </p:cNvSpPr>
            <p:nvPr/>
          </p:nvSpPr>
          <p:spPr bwMode="auto">
            <a:xfrm>
              <a:off x="1168" y="2722"/>
              <a:ext cx="16" cy="20"/>
            </a:xfrm>
            <a:custGeom>
              <a:avLst/>
              <a:gdLst>
                <a:gd name="T0" fmla="*/ 8 w 16"/>
                <a:gd name="T1" fmla="*/ 157 h 13"/>
                <a:gd name="T2" fmla="*/ 8 w 16"/>
                <a:gd name="T3" fmla="*/ 157 h 13"/>
                <a:gd name="T4" fmla="*/ 9 w 16"/>
                <a:gd name="T5" fmla="*/ 128 h 13"/>
                <a:gd name="T6" fmla="*/ 11 w 16"/>
                <a:gd name="T7" fmla="*/ 95 h 13"/>
                <a:gd name="T8" fmla="*/ 13 w 16"/>
                <a:gd name="T9" fmla="*/ 66 h 13"/>
                <a:gd name="T10" fmla="*/ 15 w 16"/>
                <a:gd name="T11" fmla="*/ 18 h 13"/>
                <a:gd name="T12" fmla="*/ 7 w 16"/>
                <a:gd name="T13" fmla="*/ 0 h 13"/>
                <a:gd name="T14" fmla="*/ 6 w 16"/>
                <a:gd name="T15" fmla="*/ 0 h 13"/>
                <a:gd name="T16" fmla="*/ 4 w 16"/>
                <a:gd name="T17" fmla="*/ 43 h 13"/>
                <a:gd name="T18" fmla="*/ 2 w 16"/>
                <a:gd name="T19" fmla="*/ 80 h 13"/>
                <a:gd name="T20" fmla="*/ 0 w 16"/>
                <a:gd name="T21" fmla="*/ 102 h 13"/>
                <a:gd name="T22" fmla="*/ 8 w 16"/>
                <a:gd name="T23" fmla="*/ 15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3"/>
                <a:gd name="T38" fmla="*/ 16 w 16"/>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3">
                  <a:moveTo>
                    <a:pt x="8" y="12"/>
                  </a:moveTo>
                  <a:lnTo>
                    <a:pt x="8" y="12"/>
                  </a:lnTo>
                  <a:lnTo>
                    <a:pt x="9" y="10"/>
                  </a:lnTo>
                  <a:lnTo>
                    <a:pt x="11" y="7"/>
                  </a:lnTo>
                  <a:lnTo>
                    <a:pt x="13" y="5"/>
                  </a:lnTo>
                  <a:lnTo>
                    <a:pt x="15" y="1"/>
                  </a:lnTo>
                  <a:lnTo>
                    <a:pt x="7" y="0"/>
                  </a:lnTo>
                  <a:lnTo>
                    <a:pt x="6" y="0"/>
                  </a:lnTo>
                  <a:lnTo>
                    <a:pt x="4" y="3"/>
                  </a:lnTo>
                  <a:lnTo>
                    <a:pt x="2" y="6"/>
                  </a:lnTo>
                  <a:lnTo>
                    <a:pt x="0" y="8"/>
                  </a:lnTo>
                  <a:lnTo>
                    <a:pt x="8" y="12"/>
                  </a:lnTo>
                </a:path>
              </a:pathLst>
            </a:custGeom>
            <a:solidFill>
              <a:srgbClr val="00CCFF"/>
            </a:solidFill>
            <a:ln w="3175" cap="rnd" cmpd="sng">
              <a:solidFill>
                <a:schemeClr val="tx1"/>
              </a:solidFill>
              <a:round/>
              <a:headEnd/>
              <a:tailEnd/>
            </a:ln>
          </p:spPr>
          <p:txBody>
            <a:bodyPr/>
            <a:lstStyle/>
            <a:p>
              <a:endParaRPr lang="en-US"/>
            </a:p>
          </p:txBody>
        </p:sp>
        <p:sp>
          <p:nvSpPr>
            <p:cNvPr id="57646" name="Freeform 233"/>
            <p:cNvSpPr>
              <a:spLocks noChangeAspect="1"/>
            </p:cNvSpPr>
            <p:nvPr/>
          </p:nvSpPr>
          <p:spPr bwMode="auto">
            <a:xfrm>
              <a:off x="1166" y="2730"/>
              <a:ext cx="11" cy="16"/>
            </a:xfrm>
            <a:custGeom>
              <a:avLst/>
              <a:gdLst>
                <a:gd name="T0" fmla="*/ 1 w 11"/>
                <a:gd name="T1" fmla="*/ 14 h 16"/>
                <a:gd name="T2" fmla="*/ 1 w 11"/>
                <a:gd name="T3" fmla="*/ 15 h 16"/>
                <a:gd name="T4" fmla="*/ 5 w 11"/>
                <a:gd name="T5" fmla="*/ 12 h 16"/>
                <a:gd name="T6" fmla="*/ 8 w 11"/>
                <a:gd name="T7" fmla="*/ 8 h 16"/>
                <a:gd name="T8" fmla="*/ 9 w 11"/>
                <a:gd name="T9" fmla="*/ 6 h 16"/>
                <a:gd name="T10" fmla="*/ 10 w 11"/>
                <a:gd name="T11" fmla="*/ 4 h 16"/>
                <a:gd name="T12" fmla="*/ 2 w 11"/>
                <a:gd name="T13" fmla="*/ 0 h 16"/>
                <a:gd name="T14" fmla="*/ 1 w 11"/>
                <a:gd name="T15" fmla="*/ 3 h 16"/>
                <a:gd name="T16" fmla="*/ 0 w 11"/>
                <a:gd name="T17" fmla="*/ 5 h 16"/>
                <a:gd name="T18" fmla="*/ 0 w 11"/>
                <a:gd name="T19" fmla="*/ 7 h 16"/>
                <a:gd name="T20" fmla="*/ 1 w 11"/>
                <a:gd name="T21" fmla="*/ 5 h 16"/>
                <a:gd name="T22" fmla="*/ 0 w 11"/>
                <a:gd name="T23" fmla="*/ 6 h 16"/>
                <a:gd name="T24" fmla="*/ 1 w 11"/>
                <a:gd name="T25" fmla="*/ 14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14"/>
                  </a:moveTo>
                  <a:lnTo>
                    <a:pt x="1" y="15"/>
                  </a:lnTo>
                  <a:lnTo>
                    <a:pt x="5" y="12"/>
                  </a:lnTo>
                  <a:lnTo>
                    <a:pt x="8" y="8"/>
                  </a:lnTo>
                  <a:lnTo>
                    <a:pt x="9" y="6"/>
                  </a:lnTo>
                  <a:lnTo>
                    <a:pt x="10" y="4"/>
                  </a:lnTo>
                  <a:lnTo>
                    <a:pt x="2" y="0"/>
                  </a:lnTo>
                  <a:lnTo>
                    <a:pt x="1" y="3"/>
                  </a:lnTo>
                  <a:lnTo>
                    <a:pt x="0" y="5"/>
                  </a:lnTo>
                  <a:lnTo>
                    <a:pt x="0" y="7"/>
                  </a:lnTo>
                  <a:lnTo>
                    <a:pt x="1" y="5"/>
                  </a:lnTo>
                  <a:lnTo>
                    <a:pt x="0" y="6"/>
                  </a:lnTo>
                  <a:lnTo>
                    <a:pt x="1" y="14"/>
                  </a:lnTo>
                </a:path>
              </a:pathLst>
            </a:custGeom>
            <a:solidFill>
              <a:srgbClr val="00CCFF"/>
            </a:solidFill>
            <a:ln w="3175" cap="rnd" cmpd="sng">
              <a:solidFill>
                <a:schemeClr val="tx1"/>
              </a:solidFill>
              <a:round/>
              <a:headEnd/>
              <a:tailEnd/>
            </a:ln>
          </p:spPr>
          <p:txBody>
            <a:bodyPr/>
            <a:lstStyle/>
            <a:p>
              <a:endParaRPr lang="en-US"/>
            </a:p>
          </p:txBody>
        </p:sp>
        <p:sp>
          <p:nvSpPr>
            <p:cNvPr id="57647" name="Freeform 234"/>
            <p:cNvSpPr>
              <a:spLocks noChangeAspect="1"/>
            </p:cNvSpPr>
            <p:nvPr/>
          </p:nvSpPr>
          <p:spPr bwMode="auto">
            <a:xfrm>
              <a:off x="1141" y="2736"/>
              <a:ext cx="27" cy="14"/>
            </a:xfrm>
            <a:custGeom>
              <a:avLst/>
              <a:gdLst>
                <a:gd name="T0" fmla="*/ 13 w 27"/>
                <a:gd name="T1" fmla="*/ 5 h 14"/>
                <a:gd name="T2" fmla="*/ 12 w 27"/>
                <a:gd name="T3" fmla="*/ 13 h 14"/>
                <a:gd name="T4" fmla="*/ 14 w 27"/>
                <a:gd name="T5" fmla="*/ 12 h 14"/>
                <a:gd name="T6" fmla="*/ 18 w 27"/>
                <a:gd name="T7" fmla="*/ 11 h 14"/>
                <a:gd name="T8" fmla="*/ 23 w 27"/>
                <a:gd name="T9" fmla="*/ 9 h 14"/>
                <a:gd name="T10" fmla="*/ 26 w 27"/>
                <a:gd name="T11" fmla="*/ 8 h 14"/>
                <a:gd name="T12" fmla="*/ 25 w 27"/>
                <a:gd name="T13" fmla="*/ 0 h 14"/>
                <a:gd name="T14" fmla="*/ 20 w 27"/>
                <a:gd name="T15" fmla="*/ 1 h 14"/>
                <a:gd name="T16" fmla="*/ 16 w 27"/>
                <a:gd name="T17" fmla="*/ 3 h 14"/>
                <a:gd name="T18" fmla="*/ 12 w 27"/>
                <a:gd name="T19" fmla="*/ 4 h 14"/>
                <a:gd name="T20" fmla="*/ 10 w 27"/>
                <a:gd name="T21" fmla="*/ 5 h 14"/>
                <a:gd name="T22" fmla="*/ 9 w 27"/>
                <a:gd name="T23" fmla="*/ 13 h 14"/>
                <a:gd name="T24" fmla="*/ 10 w 27"/>
                <a:gd name="T25" fmla="*/ 5 h 14"/>
                <a:gd name="T26" fmla="*/ 0 w 27"/>
                <a:gd name="T27" fmla="*/ 8 h 14"/>
                <a:gd name="T28" fmla="*/ 9 w 27"/>
                <a:gd name="T29" fmla="*/ 13 h 14"/>
                <a:gd name="T30" fmla="*/ 13 w 27"/>
                <a:gd name="T31" fmla="*/ 5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13" y="5"/>
                  </a:moveTo>
                  <a:lnTo>
                    <a:pt x="12" y="13"/>
                  </a:lnTo>
                  <a:lnTo>
                    <a:pt x="14" y="12"/>
                  </a:lnTo>
                  <a:lnTo>
                    <a:pt x="18" y="11"/>
                  </a:lnTo>
                  <a:lnTo>
                    <a:pt x="23" y="9"/>
                  </a:lnTo>
                  <a:lnTo>
                    <a:pt x="26" y="8"/>
                  </a:lnTo>
                  <a:lnTo>
                    <a:pt x="25" y="0"/>
                  </a:lnTo>
                  <a:lnTo>
                    <a:pt x="20" y="1"/>
                  </a:lnTo>
                  <a:lnTo>
                    <a:pt x="16" y="3"/>
                  </a:lnTo>
                  <a:lnTo>
                    <a:pt x="12" y="4"/>
                  </a:lnTo>
                  <a:lnTo>
                    <a:pt x="10" y="5"/>
                  </a:lnTo>
                  <a:lnTo>
                    <a:pt x="9" y="13"/>
                  </a:lnTo>
                  <a:lnTo>
                    <a:pt x="10" y="5"/>
                  </a:lnTo>
                  <a:lnTo>
                    <a:pt x="0" y="8"/>
                  </a:lnTo>
                  <a:lnTo>
                    <a:pt x="9" y="13"/>
                  </a:lnTo>
                  <a:lnTo>
                    <a:pt x="13" y="5"/>
                  </a:lnTo>
                </a:path>
              </a:pathLst>
            </a:custGeom>
            <a:solidFill>
              <a:srgbClr val="00CCFF"/>
            </a:solidFill>
            <a:ln w="3175" cap="rnd" cmpd="sng">
              <a:solidFill>
                <a:schemeClr val="tx1"/>
              </a:solidFill>
              <a:round/>
              <a:headEnd/>
              <a:tailEnd/>
            </a:ln>
          </p:spPr>
          <p:txBody>
            <a:bodyPr/>
            <a:lstStyle/>
            <a:p>
              <a:endParaRPr lang="en-US"/>
            </a:p>
          </p:txBody>
        </p:sp>
        <p:sp>
          <p:nvSpPr>
            <p:cNvPr id="57648" name="Freeform 235"/>
            <p:cNvSpPr>
              <a:spLocks noChangeAspect="1"/>
            </p:cNvSpPr>
            <p:nvPr/>
          </p:nvSpPr>
          <p:spPr bwMode="auto">
            <a:xfrm>
              <a:off x="1150" y="2741"/>
              <a:ext cx="16" cy="14"/>
            </a:xfrm>
            <a:custGeom>
              <a:avLst/>
              <a:gdLst>
                <a:gd name="T0" fmla="*/ 15 w 16"/>
                <a:gd name="T1" fmla="*/ 10 h 14"/>
                <a:gd name="T2" fmla="*/ 15 w 16"/>
                <a:gd name="T3" fmla="*/ 10 h 14"/>
                <a:gd name="T4" fmla="*/ 12 w 16"/>
                <a:gd name="T5" fmla="*/ 6 h 14"/>
                <a:gd name="T6" fmla="*/ 9 w 16"/>
                <a:gd name="T7" fmla="*/ 3 h 14"/>
                <a:gd name="T8" fmla="*/ 5 w 16"/>
                <a:gd name="T9" fmla="*/ 1 h 14"/>
                <a:gd name="T10" fmla="*/ 4 w 16"/>
                <a:gd name="T11" fmla="*/ 0 h 14"/>
                <a:gd name="T12" fmla="*/ 0 w 16"/>
                <a:gd name="T13" fmla="*/ 8 h 14"/>
                <a:gd name="T14" fmla="*/ 1 w 16"/>
                <a:gd name="T15" fmla="*/ 8 h 14"/>
                <a:gd name="T16" fmla="*/ 3 w 16"/>
                <a:gd name="T17" fmla="*/ 10 h 14"/>
                <a:gd name="T18" fmla="*/ 5 w 16"/>
                <a:gd name="T19" fmla="*/ 12 h 14"/>
                <a:gd name="T20" fmla="*/ 7 w 16"/>
                <a:gd name="T21" fmla="*/ 13 h 14"/>
                <a:gd name="T22" fmla="*/ 15 w 16"/>
                <a:gd name="T23" fmla="*/ 1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5" y="10"/>
                  </a:moveTo>
                  <a:lnTo>
                    <a:pt x="15" y="10"/>
                  </a:lnTo>
                  <a:lnTo>
                    <a:pt x="12" y="6"/>
                  </a:lnTo>
                  <a:lnTo>
                    <a:pt x="9" y="3"/>
                  </a:lnTo>
                  <a:lnTo>
                    <a:pt x="5" y="1"/>
                  </a:lnTo>
                  <a:lnTo>
                    <a:pt x="4" y="0"/>
                  </a:lnTo>
                  <a:lnTo>
                    <a:pt x="0" y="8"/>
                  </a:lnTo>
                  <a:lnTo>
                    <a:pt x="1" y="8"/>
                  </a:lnTo>
                  <a:lnTo>
                    <a:pt x="3" y="10"/>
                  </a:lnTo>
                  <a:lnTo>
                    <a:pt x="5" y="12"/>
                  </a:lnTo>
                  <a:lnTo>
                    <a:pt x="7" y="13"/>
                  </a:lnTo>
                  <a:lnTo>
                    <a:pt x="15" y="10"/>
                  </a:lnTo>
                </a:path>
              </a:pathLst>
            </a:custGeom>
            <a:solidFill>
              <a:srgbClr val="00CCFF"/>
            </a:solidFill>
            <a:ln w="3175" cap="rnd" cmpd="sng">
              <a:solidFill>
                <a:schemeClr val="tx1"/>
              </a:solidFill>
              <a:round/>
              <a:headEnd/>
              <a:tailEnd/>
            </a:ln>
          </p:spPr>
          <p:txBody>
            <a:bodyPr/>
            <a:lstStyle/>
            <a:p>
              <a:endParaRPr lang="en-US"/>
            </a:p>
          </p:txBody>
        </p:sp>
        <p:sp>
          <p:nvSpPr>
            <p:cNvPr id="57649" name="Freeform 236"/>
            <p:cNvSpPr>
              <a:spLocks noChangeAspect="1"/>
            </p:cNvSpPr>
            <p:nvPr/>
          </p:nvSpPr>
          <p:spPr bwMode="auto">
            <a:xfrm>
              <a:off x="1157" y="2752"/>
              <a:ext cx="10" cy="15"/>
            </a:xfrm>
            <a:custGeom>
              <a:avLst/>
              <a:gdLst>
                <a:gd name="T0" fmla="*/ 9 w 10"/>
                <a:gd name="T1" fmla="*/ 10 h 13"/>
                <a:gd name="T2" fmla="*/ 9 w 10"/>
                <a:gd name="T3" fmla="*/ 10 h 13"/>
                <a:gd name="T4" fmla="*/ 8 w 10"/>
                <a:gd name="T5" fmla="*/ 3 h 13"/>
                <a:gd name="T6" fmla="*/ 9 w 10"/>
                <a:gd name="T7" fmla="*/ 10 h 13"/>
                <a:gd name="T8" fmla="*/ 8 w 10"/>
                <a:gd name="T9" fmla="*/ 3 h 13"/>
                <a:gd name="T10" fmla="*/ 8 w 10"/>
                <a:gd name="T11" fmla="*/ 0 h 13"/>
                <a:gd name="T12" fmla="*/ 0 w 10"/>
                <a:gd name="T13" fmla="*/ 3 h 13"/>
                <a:gd name="T14" fmla="*/ 0 w 10"/>
                <a:gd name="T15" fmla="*/ 12 h 13"/>
                <a:gd name="T16" fmla="*/ 1 w 10"/>
                <a:gd name="T17" fmla="*/ 18 h 13"/>
                <a:gd name="T18" fmla="*/ 4 w 10"/>
                <a:gd name="T19" fmla="*/ 27 h 13"/>
                <a:gd name="T20" fmla="*/ 8 w 10"/>
                <a:gd name="T21" fmla="*/ 28 h 13"/>
                <a:gd name="T22" fmla="*/ 9 w 10"/>
                <a:gd name="T23" fmla="*/ 1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3"/>
                <a:gd name="T38" fmla="*/ 10 w 10"/>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3">
                  <a:moveTo>
                    <a:pt x="9" y="4"/>
                  </a:moveTo>
                  <a:lnTo>
                    <a:pt x="9" y="4"/>
                  </a:lnTo>
                  <a:lnTo>
                    <a:pt x="8" y="3"/>
                  </a:lnTo>
                  <a:lnTo>
                    <a:pt x="9" y="4"/>
                  </a:lnTo>
                  <a:lnTo>
                    <a:pt x="8" y="3"/>
                  </a:lnTo>
                  <a:lnTo>
                    <a:pt x="8" y="0"/>
                  </a:lnTo>
                  <a:lnTo>
                    <a:pt x="0" y="3"/>
                  </a:lnTo>
                  <a:lnTo>
                    <a:pt x="0" y="5"/>
                  </a:lnTo>
                  <a:lnTo>
                    <a:pt x="1" y="8"/>
                  </a:lnTo>
                  <a:lnTo>
                    <a:pt x="4" y="11"/>
                  </a:lnTo>
                  <a:lnTo>
                    <a:pt x="8" y="12"/>
                  </a:lnTo>
                  <a:lnTo>
                    <a:pt x="9" y="4"/>
                  </a:lnTo>
                </a:path>
              </a:pathLst>
            </a:custGeom>
            <a:solidFill>
              <a:srgbClr val="00CCFF"/>
            </a:solidFill>
            <a:ln w="3175" cap="rnd" cmpd="sng">
              <a:solidFill>
                <a:schemeClr val="tx1"/>
              </a:solidFill>
              <a:round/>
              <a:headEnd/>
              <a:tailEnd/>
            </a:ln>
          </p:spPr>
          <p:txBody>
            <a:bodyPr/>
            <a:lstStyle/>
            <a:p>
              <a:endParaRPr lang="en-US"/>
            </a:p>
          </p:txBody>
        </p:sp>
        <p:sp>
          <p:nvSpPr>
            <p:cNvPr id="57650" name="Freeform 237"/>
            <p:cNvSpPr>
              <a:spLocks noChangeAspect="1"/>
            </p:cNvSpPr>
            <p:nvPr/>
          </p:nvSpPr>
          <p:spPr bwMode="auto">
            <a:xfrm>
              <a:off x="1165" y="2756"/>
              <a:ext cx="13" cy="10"/>
            </a:xfrm>
            <a:custGeom>
              <a:avLst/>
              <a:gdLst>
                <a:gd name="T0" fmla="*/ 12 w 13"/>
                <a:gd name="T1" fmla="*/ 5 h 10"/>
                <a:gd name="T2" fmla="*/ 11 w 13"/>
                <a:gd name="T3" fmla="*/ 5 h 10"/>
                <a:gd name="T4" fmla="*/ 9 w 13"/>
                <a:gd name="T5" fmla="*/ 2 h 10"/>
                <a:gd name="T6" fmla="*/ 6 w 13"/>
                <a:gd name="T7" fmla="*/ 1 h 10"/>
                <a:gd name="T8" fmla="*/ 3 w 13"/>
                <a:gd name="T9" fmla="*/ 0 h 10"/>
                <a:gd name="T10" fmla="*/ 1 w 13"/>
                <a:gd name="T11" fmla="*/ 0 h 10"/>
                <a:gd name="T12" fmla="*/ 0 w 13"/>
                <a:gd name="T13" fmla="*/ 8 h 10"/>
                <a:gd name="T14" fmla="*/ 2 w 13"/>
                <a:gd name="T15" fmla="*/ 8 h 10"/>
                <a:gd name="T16" fmla="*/ 3 w 13"/>
                <a:gd name="T17" fmla="*/ 9 h 10"/>
                <a:gd name="T18" fmla="*/ 4 w 13"/>
                <a:gd name="T19" fmla="*/ 9 h 10"/>
                <a:gd name="T20" fmla="*/ 4 w 13"/>
                <a:gd name="T21" fmla="*/ 9 h 10"/>
                <a:gd name="T22" fmla="*/ 4 w 13"/>
                <a:gd name="T23" fmla="*/ 9 h 10"/>
                <a:gd name="T24" fmla="*/ 12 w 13"/>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0"/>
                <a:gd name="T41" fmla="*/ 13 w 1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0">
                  <a:moveTo>
                    <a:pt x="12" y="5"/>
                  </a:moveTo>
                  <a:lnTo>
                    <a:pt x="11" y="5"/>
                  </a:lnTo>
                  <a:lnTo>
                    <a:pt x="9" y="2"/>
                  </a:lnTo>
                  <a:lnTo>
                    <a:pt x="6" y="1"/>
                  </a:lnTo>
                  <a:lnTo>
                    <a:pt x="3" y="0"/>
                  </a:lnTo>
                  <a:lnTo>
                    <a:pt x="1" y="0"/>
                  </a:lnTo>
                  <a:lnTo>
                    <a:pt x="0" y="8"/>
                  </a:lnTo>
                  <a:lnTo>
                    <a:pt x="2" y="8"/>
                  </a:lnTo>
                  <a:lnTo>
                    <a:pt x="3" y="9"/>
                  </a:lnTo>
                  <a:lnTo>
                    <a:pt x="4" y="9"/>
                  </a:lnTo>
                  <a:lnTo>
                    <a:pt x="12" y="5"/>
                  </a:lnTo>
                </a:path>
              </a:pathLst>
            </a:custGeom>
            <a:solidFill>
              <a:srgbClr val="00CCFF"/>
            </a:solidFill>
            <a:ln w="3175" cap="rnd" cmpd="sng">
              <a:solidFill>
                <a:schemeClr val="tx1"/>
              </a:solidFill>
              <a:round/>
              <a:headEnd/>
              <a:tailEnd/>
            </a:ln>
          </p:spPr>
          <p:txBody>
            <a:bodyPr/>
            <a:lstStyle/>
            <a:p>
              <a:endParaRPr lang="en-US"/>
            </a:p>
          </p:txBody>
        </p:sp>
        <p:sp>
          <p:nvSpPr>
            <p:cNvPr id="57651" name="Freeform 238"/>
            <p:cNvSpPr>
              <a:spLocks noChangeAspect="1"/>
            </p:cNvSpPr>
            <p:nvPr/>
          </p:nvSpPr>
          <p:spPr bwMode="auto">
            <a:xfrm>
              <a:off x="1169" y="2761"/>
              <a:ext cx="11" cy="5"/>
            </a:xfrm>
            <a:custGeom>
              <a:avLst/>
              <a:gdLst>
                <a:gd name="T0" fmla="*/ 10 w 11"/>
                <a:gd name="T1" fmla="*/ 1 h 10"/>
                <a:gd name="T2" fmla="*/ 10 w 11"/>
                <a:gd name="T3" fmla="*/ 1 h 10"/>
                <a:gd name="T4" fmla="*/ 10 w 11"/>
                <a:gd name="T5" fmla="*/ 1 h 10"/>
                <a:gd name="T6" fmla="*/ 8 w 11"/>
                <a:gd name="T7" fmla="*/ 1 h 10"/>
                <a:gd name="T8" fmla="*/ 8 w 11"/>
                <a:gd name="T9" fmla="*/ 1 h 10"/>
                <a:gd name="T10" fmla="*/ 8 w 11"/>
                <a:gd name="T11" fmla="*/ 0 h 10"/>
                <a:gd name="T12" fmla="*/ 0 w 11"/>
                <a:gd name="T13" fmla="*/ 1 h 10"/>
                <a:gd name="T14" fmla="*/ 0 w 11"/>
                <a:gd name="T15" fmla="*/ 1 h 10"/>
                <a:gd name="T16" fmla="*/ 2 w 11"/>
                <a:gd name="T17" fmla="*/ 1 h 10"/>
                <a:gd name="T18" fmla="*/ 2 w 11"/>
                <a:gd name="T19" fmla="*/ 1 h 10"/>
                <a:gd name="T20" fmla="*/ 2 w 11"/>
                <a:gd name="T21" fmla="*/ 1 h 10"/>
                <a:gd name="T22" fmla="*/ 3 w 11"/>
                <a:gd name="T23" fmla="*/ 1 h 10"/>
                <a:gd name="T24" fmla="*/ 10 w 1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0"/>
                <a:gd name="T41" fmla="*/ 11 w 1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0">
                  <a:moveTo>
                    <a:pt x="10" y="5"/>
                  </a:moveTo>
                  <a:lnTo>
                    <a:pt x="10" y="6"/>
                  </a:lnTo>
                  <a:lnTo>
                    <a:pt x="10" y="3"/>
                  </a:lnTo>
                  <a:lnTo>
                    <a:pt x="8" y="2"/>
                  </a:lnTo>
                  <a:lnTo>
                    <a:pt x="8" y="1"/>
                  </a:lnTo>
                  <a:lnTo>
                    <a:pt x="8" y="0"/>
                  </a:lnTo>
                  <a:lnTo>
                    <a:pt x="0" y="4"/>
                  </a:lnTo>
                  <a:lnTo>
                    <a:pt x="0" y="5"/>
                  </a:lnTo>
                  <a:lnTo>
                    <a:pt x="2" y="6"/>
                  </a:lnTo>
                  <a:lnTo>
                    <a:pt x="2" y="7"/>
                  </a:lnTo>
                  <a:lnTo>
                    <a:pt x="2" y="8"/>
                  </a:lnTo>
                  <a:lnTo>
                    <a:pt x="3" y="9"/>
                  </a:lnTo>
                  <a:lnTo>
                    <a:pt x="10" y="5"/>
                  </a:lnTo>
                </a:path>
              </a:pathLst>
            </a:custGeom>
            <a:solidFill>
              <a:srgbClr val="00CCFF"/>
            </a:solidFill>
            <a:ln w="3175" cap="rnd" cmpd="sng">
              <a:solidFill>
                <a:schemeClr val="tx1"/>
              </a:solidFill>
              <a:round/>
              <a:headEnd/>
              <a:tailEnd/>
            </a:ln>
          </p:spPr>
          <p:txBody>
            <a:bodyPr/>
            <a:lstStyle/>
            <a:p>
              <a:endParaRPr lang="en-US"/>
            </a:p>
          </p:txBody>
        </p:sp>
        <p:sp>
          <p:nvSpPr>
            <p:cNvPr id="57652" name="Freeform 239"/>
            <p:cNvSpPr>
              <a:spLocks noChangeAspect="1"/>
            </p:cNvSpPr>
            <p:nvPr/>
          </p:nvSpPr>
          <p:spPr bwMode="auto">
            <a:xfrm>
              <a:off x="1173" y="2767"/>
              <a:ext cx="11" cy="18"/>
            </a:xfrm>
            <a:custGeom>
              <a:avLst/>
              <a:gdLst>
                <a:gd name="T0" fmla="*/ 6 w 12"/>
                <a:gd name="T1" fmla="*/ 27 h 12"/>
                <a:gd name="T2" fmla="*/ 6 w 12"/>
                <a:gd name="T3" fmla="*/ 18 h 12"/>
                <a:gd name="T4" fmla="*/ 6 w 12"/>
                <a:gd name="T5" fmla="*/ 27 h 12"/>
                <a:gd name="T6" fmla="*/ 6 w 12"/>
                <a:gd name="T7" fmla="*/ 27 h 12"/>
                <a:gd name="T8" fmla="*/ 6 w 12"/>
                <a:gd name="T9" fmla="*/ 18 h 12"/>
                <a:gd name="T10" fmla="*/ 6 w 12"/>
                <a:gd name="T11" fmla="*/ 0 h 12"/>
                <a:gd name="T12" fmla="*/ 0 w 12"/>
                <a:gd name="T13" fmla="*/ 48 h 12"/>
                <a:gd name="T14" fmla="*/ 1 w 12"/>
                <a:gd name="T15" fmla="*/ 75 h 12"/>
                <a:gd name="T16" fmla="*/ 3 w 12"/>
                <a:gd name="T17" fmla="*/ 108 h 12"/>
                <a:gd name="T18" fmla="*/ 6 w 12"/>
                <a:gd name="T19" fmla="*/ 113 h 12"/>
                <a:gd name="T20" fmla="*/ 6 w 12"/>
                <a:gd name="T21" fmla="*/ 132 h 12"/>
                <a:gd name="T22" fmla="*/ 6 w 12"/>
                <a:gd name="T23" fmla="*/ 113 h 12"/>
                <a:gd name="T24" fmla="*/ 6 w 12"/>
                <a:gd name="T25" fmla="*/ 27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2"/>
                <a:gd name="T41" fmla="*/ 12 w 1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2">
                  <a:moveTo>
                    <a:pt x="11" y="2"/>
                  </a:moveTo>
                  <a:lnTo>
                    <a:pt x="9" y="1"/>
                  </a:lnTo>
                  <a:lnTo>
                    <a:pt x="8" y="2"/>
                  </a:lnTo>
                  <a:lnTo>
                    <a:pt x="9" y="2"/>
                  </a:lnTo>
                  <a:lnTo>
                    <a:pt x="8" y="1"/>
                  </a:lnTo>
                  <a:lnTo>
                    <a:pt x="7" y="0"/>
                  </a:lnTo>
                  <a:lnTo>
                    <a:pt x="0" y="4"/>
                  </a:lnTo>
                  <a:lnTo>
                    <a:pt x="1" y="7"/>
                  </a:lnTo>
                  <a:lnTo>
                    <a:pt x="3" y="9"/>
                  </a:lnTo>
                  <a:lnTo>
                    <a:pt x="7" y="10"/>
                  </a:lnTo>
                  <a:lnTo>
                    <a:pt x="9" y="11"/>
                  </a:lnTo>
                  <a:lnTo>
                    <a:pt x="7" y="10"/>
                  </a:lnTo>
                  <a:lnTo>
                    <a:pt x="11" y="2"/>
                  </a:lnTo>
                </a:path>
              </a:pathLst>
            </a:custGeom>
            <a:solidFill>
              <a:srgbClr val="00CCFF"/>
            </a:solidFill>
            <a:ln w="3175" cap="rnd" cmpd="sng">
              <a:solidFill>
                <a:schemeClr val="tx1"/>
              </a:solidFill>
              <a:round/>
              <a:headEnd/>
              <a:tailEnd/>
            </a:ln>
          </p:spPr>
          <p:txBody>
            <a:bodyPr/>
            <a:lstStyle/>
            <a:p>
              <a:endParaRPr lang="en-US"/>
            </a:p>
          </p:txBody>
        </p:sp>
        <p:sp>
          <p:nvSpPr>
            <p:cNvPr id="57653" name="Freeform 240"/>
            <p:cNvSpPr>
              <a:spLocks noChangeAspect="1"/>
            </p:cNvSpPr>
            <p:nvPr/>
          </p:nvSpPr>
          <p:spPr bwMode="auto">
            <a:xfrm>
              <a:off x="1179" y="2768"/>
              <a:ext cx="9" cy="18"/>
            </a:xfrm>
            <a:custGeom>
              <a:avLst/>
              <a:gdLst>
                <a:gd name="T0" fmla="*/ 5 w 9"/>
                <a:gd name="T1" fmla="*/ 21 h 11"/>
                <a:gd name="T2" fmla="*/ 5 w 9"/>
                <a:gd name="T3" fmla="*/ 21 h 11"/>
                <a:gd name="T4" fmla="*/ 4 w 9"/>
                <a:gd name="T5" fmla="*/ 21 h 11"/>
                <a:gd name="T6" fmla="*/ 4 w 9"/>
                <a:gd name="T7" fmla="*/ 21 h 11"/>
                <a:gd name="T8" fmla="*/ 5 w 9"/>
                <a:gd name="T9" fmla="*/ 34 h 11"/>
                <a:gd name="T10" fmla="*/ 4 w 9"/>
                <a:gd name="T11" fmla="*/ 0 h 11"/>
                <a:gd name="T12" fmla="*/ 0 w 9"/>
                <a:gd name="T13" fmla="*/ 180 h 11"/>
                <a:gd name="T14" fmla="*/ 0 w 9"/>
                <a:gd name="T15" fmla="*/ 151 h 11"/>
                <a:gd name="T16" fmla="*/ 2 w 9"/>
                <a:gd name="T17" fmla="*/ 188 h 11"/>
                <a:gd name="T18" fmla="*/ 5 w 9"/>
                <a:gd name="T19" fmla="*/ 188 h 11"/>
                <a:gd name="T20" fmla="*/ 8 w 9"/>
                <a:gd name="T21" fmla="*/ 180 h 11"/>
                <a:gd name="T22" fmla="*/ 5 w 9"/>
                <a:gd name="T23" fmla="*/ 2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1"/>
                <a:gd name="T38" fmla="*/ 9 w 9"/>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1">
                  <a:moveTo>
                    <a:pt x="5" y="1"/>
                  </a:moveTo>
                  <a:lnTo>
                    <a:pt x="5" y="1"/>
                  </a:lnTo>
                  <a:lnTo>
                    <a:pt x="4" y="1"/>
                  </a:lnTo>
                  <a:lnTo>
                    <a:pt x="5" y="2"/>
                  </a:lnTo>
                  <a:lnTo>
                    <a:pt x="4" y="0"/>
                  </a:lnTo>
                  <a:lnTo>
                    <a:pt x="0" y="9"/>
                  </a:lnTo>
                  <a:lnTo>
                    <a:pt x="0" y="8"/>
                  </a:lnTo>
                  <a:lnTo>
                    <a:pt x="2" y="10"/>
                  </a:lnTo>
                  <a:lnTo>
                    <a:pt x="5" y="10"/>
                  </a:lnTo>
                  <a:lnTo>
                    <a:pt x="8" y="9"/>
                  </a:lnTo>
                  <a:lnTo>
                    <a:pt x="5" y="1"/>
                  </a:lnTo>
                </a:path>
              </a:pathLst>
            </a:custGeom>
            <a:solidFill>
              <a:srgbClr val="00CCFF"/>
            </a:solidFill>
            <a:ln w="3175" cap="rnd" cmpd="sng">
              <a:solidFill>
                <a:schemeClr val="tx1"/>
              </a:solidFill>
              <a:round/>
              <a:headEnd/>
              <a:tailEnd/>
            </a:ln>
          </p:spPr>
          <p:txBody>
            <a:bodyPr/>
            <a:lstStyle/>
            <a:p>
              <a:endParaRPr lang="en-US"/>
            </a:p>
          </p:txBody>
        </p:sp>
        <p:sp>
          <p:nvSpPr>
            <p:cNvPr id="57654" name="Freeform 241"/>
            <p:cNvSpPr>
              <a:spLocks noChangeAspect="1"/>
            </p:cNvSpPr>
            <p:nvPr/>
          </p:nvSpPr>
          <p:spPr bwMode="auto">
            <a:xfrm>
              <a:off x="1184" y="2767"/>
              <a:ext cx="19" cy="18"/>
            </a:xfrm>
            <a:custGeom>
              <a:avLst/>
              <a:gdLst>
                <a:gd name="T0" fmla="*/ 8 w 18"/>
                <a:gd name="T1" fmla="*/ 56 h 11"/>
                <a:gd name="T2" fmla="*/ 8 w 18"/>
                <a:gd name="T3" fmla="*/ 56 h 11"/>
                <a:gd name="T4" fmla="*/ 17 w 18"/>
                <a:gd name="T5" fmla="*/ 0 h 11"/>
                <a:gd name="T6" fmla="*/ 7 w 18"/>
                <a:gd name="T7" fmla="*/ 0 h 11"/>
                <a:gd name="T8" fmla="*/ 4 w 18"/>
                <a:gd name="T9" fmla="*/ 21 h 11"/>
                <a:gd name="T10" fmla="*/ 0 w 18"/>
                <a:gd name="T11" fmla="*/ 34 h 11"/>
                <a:gd name="T12" fmla="*/ 3 w 18"/>
                <a:gd name="T13" fmla="*/ 188 h 11"/>
                <a:gd name="T14" fmla="*/ 5 w 18"/>
                <a:gd name="T15" fmla="*/ 180 h 11"/>
                <a:gd name="T16" fmla="*/ 15 w 18"/>
                <a:gd name="T17" fmla="*/ 151 h 11"/>
                <a:gd name="T18" fmla="*/ 18 w 18"/>
                <a:gd name="T19" fmla="*/ 151 h 11"/>
                <a:gd name="T20" fmla="*/ 23 w 18"/>
                <a:gd name="T21" fmla="*/ 56 h 11"/>
                <a:gd name="T22" fmla="*/ 8 w 18"/>
                <a:gd name="T23" fmla="*/ 56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1"/>
                <a:gd name="T38" fmla="*/ 18 w 1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1">
                  <a:moveTo>
                    <a:pt x="8" y="3"/>
                  </a:moveTo>
                  <a:lnTo>
                    <a:pt x="8" y="3"/>
                  </a:lnTo>
                  <a:lnTo>
                    <a:pt x="11" y="0"/>
                  </a:lnTo>
                  <a:lnTo>
                    <a:pt x="7" y="0"/>
                  </a:lnTo>
                  <a:lnTo>
                    <a:pt x="4" y="1"/>
                  </a:lnTo>
                  <a:lnTo>
                    <a:pt x="0" y="2"/>
                  </a:lnTo>
                  <a:lnTo>
                    <a:pt x="3" y="10"/>
                  </a:lnTo>
                  <a:lnTo>
                    <a:pt x="5" y="9"/>
                  </a:lnTo>
                  <a:lnTo>
                    <a:pt x="9" y="8"/>
                  </a:lnTo>
                  <a:lnTo>
                    <a:pt x="12" y="8"/>
                  </a:lnTo>
                  <a:lnTo>
                    <a:pt x="17" y="3"/>
                  </a:lnTo>
                  <a:lnTo>
                    <a:pt x="8" y="3"/>
                  </a:lnTo>
                </a:path>
              </a:pathLst>
            </a:custGeom>
            <a:solidFill>
              <a:srgbClr val="00CCFF"/>
            </a:solidFill>
            <a:ln w="3175" cap="rnd" cmpd="sng">
              <a:solidFill>
                <a:schemeClr val="tx1"/>
              </a:solidFill>
              <a:round/>
              <a:headEnd/>
              <a:tailEnd/>
            </a:ln>
          </p:spPr>
          <p:txBody>
            <a:bodyPr/>
            <a:lstStyle/>
            <a:p>
              <a:endParaRPr lang="en-US"/>
            </a:p>
          </p:txBody>
        </p:sp>
        <p:sp>
          <p:nvSpPr>
            <p:cNvPr id="57655" name="Freeform 242"/>
            <p:cNvSpPr>
              <a:spLocks noChangeAspect="1"/>
            </p:cNvSpPr>
            <p:nvPr/>
          </p:nvSpPr>
          <p:spPr bwMode="auto">
            <a:xfrm>
              <a:off x="1188" y="2758"/>
              <a:ext cx="14" cy="13"/>
            </a:xfrm>
            <a:custGeom>
              <a:avLst/>
              <a:gdLst>
                <a:gd name="T0" fmla="*/ 0 w 14"/>
                <a:gd name="T1" fmla="*/ 5 h 13"/>
                <a:gd name="T2" fmla="*/ 0 w 14"/>
                <a:gd name="T3" fmla="*/ 5 h 13"/>
                <a:gd name="T4" fmla="*/ 1 w 14"/>
                <a:gd name="T5" fmla="*/ 6 h 13"/>
                <a:gd name="T6" fmla="*/ 3 w 14"/>
                <a:gd name="T7" fmla="*/ 9 h 13"/>
                <a:gd name="T8" fmla="*/ 4 w 14"/>
                <a:gd name="T9" fmla="*/ 12 h 13"/>
                <a:gd name="T10" fmla="*/ 13 w 14"/>
                <a:gd name="T11" fmla="*/ 12 h 13"/>
                <a:gd name="T12" fmla="*/ 12 w 14"/>
                <a:gd name="T13" fmla="*/ 8 h 13"/>
                <a:gd name="T14" fmla="*/ 9 w 14"/>
                <a:gd name="T15" fmla="*/ 5 h 13"/>
                <a:gd name="T16" fmla="*/ 7 w 14"/>
                <a:gd name="T17" fmla="*/ 1 h 13"/>
                <a:gd name="T18" fmla="*/ 5 w 14"/>
                <a:gd name="T19" fmla="*/ 0 h 13"/>
                <a:gd name="T20" fmla="*/ 0 w 14"/>
                <a:gd name="T21" fmla="*/ 5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3"/>
                <a:gd name="T35" fmla="*/ 14 w 1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3">
                  <a:moveTo>
                    <a:pt x="0" y="5"/>
                  </a:moveTo>
                  <a:lnTo>
                    <a:pt x="0" y="5"/>
                  </a:lnTo>
                  <a:lnTo>
                    <a:pt x="1" y="6"/>
                  </a:lnTo>
                  <a:lnTo>
                    <a:pt x="3" y="9"/>
                  </a:lnTo>
                  <a:lnTo>
                    <a:pt x="4" y="12"/>
                  </a:lnTo>
                  <a:lnTo>
                    <a:pt x="13" y="12"/>
                  </a:lnTo>
                  <a:lnTo>
                    <a:pt x="12" y="8"/>
                  </a:lnTo>
                  <a:lnTo>
                    <a:pt x="9" y="5"/>
                  </a:lnTo>
                  <a:lnTo>
                    <a:pt x="7" y="1"/>
                  </a:lnTo>
                  <a:lnTo>
                    <a:pt x="5" y="0"/>
                  </a:lnTo>
                  <a:lnTo>
                    <a:pt x="0" y="5"/>
                  </a:lnTo>
                </a:path>
              </a:pathLst>
            </a:custGeom>
            <a:solidFill>
              <a:srgbClr val="00CCFF"/>
            </a:solidFill>
            <a:ln w="3175" cap="rnd" cmpd="sng">
              <a:solidFill>
                <a:schemeClr val="tx1"/>
              </a:solidFill>
              <a:round/>
              <a:headEnd/>
              <a:tailEnd/>
            </a:ln>
          </p:spPr>
          <p:txBody>
            <a:bodyPr/>
            <a:lstStyle/>
            <a:p>
              <a:endParaRPr lang="en-US"/>
            </a:p>
          </p:txBody>
        </p:sp>
        <p:sp>
          <p:nvSpPr>
            <p:cNvPr id="57656" name="Freeform 243"/>
            <p:cNvSpPr>
              <a:spLocks noChangeAspect="1"/>
            </p:cNvSpPr>
            <p:nvPr/>
          </p:nvSpPr>
          <p:spPr bwMode="auto">
            <a:xfrm>
              <a:off x="1187" y="2754"/>
              <a:ext cx="11" cy="13"/>
            </a:xfrm>
            <a:custGeom>
              <a:avLst/>
              <a:gdLst>
                <a:gd name="T0" fmla="*/ 9 w 11"/>
                <a:gd name="T1" fmla="*/ 9 h 11"/>
                <a:gd name="T2" fmla="*/ 10 w 11"/>
                <a:gd name="T3" fmla="*/ 9 h 11"/>
                <a:gd name="T4" fmla="*/ 5 w 11"/>
                <a:gd name="T5" fmla="*/ 0 h 11"/>
                <a:gd name="T6" fmla="*/ 1 w 11"/>
                <a:gd name="T7" fmla="*/ 9 h 11"/>
                <a:gd name="T8" fmla="*/ 0 w 11"/>
                <a:gd name="T9" fmla="*/ 13 h 11"/>
                <a:gd name="T10" fmla="*/ 1 w 11"/>
                <a:gd name="T11" fmla="*/ 28 h 11"/>
                <a:gd name="T12" fmla="*/ 6 w 11"/>
                <a:gd name="T13" fmla="*/ 13 h 11"/>
                <a:gd name="T14" fmla="*/ 8 w 11"/>
                <a:gd name="T15" fmla="*/ 21 h 11"/>
                <a:gd name="T16" fmla="*/ 8 w 11"/>
                <a:gd name="T17" fmla="*/ 18 h 11"/>
                <a:gd name="T18" fmla="*/ 5 w 11"/>
                <a:gd name="T19" fmla="*/ 25 h 11"/>
                <a:gd name="T20" fmla="*/ 3 w 11"/>
                <a:gd name="T21" fmla="*/ 18 h 11"/>
                <a:gd name="T22" fmla="*/ 4 w 11"/>
                <a:gd name="T23" fmla="*/ 21 h 11"/>
                <a:gd name="T24" fmla="*/ 9 w 11"/>
                <a:gd name="T25" fmla="*/ 9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1"/>
                <a:gd name="T41" fmla="*/ 11 w 1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1">
                  <a:moveTo>
                    <a:pt x="9" y="3"/>
                  </a:moveTo>
                  <a:lnTo>
                    <a:pt x="10" y="3"/>
                  </a:lnTo>
                  <a:lnTo>
                    <a:pt x="5" y="0"/>
                  </a:lnTo>
                  <a:lnTo>
                    <a:pt x="1" y="3"/>
                  </a:lnTo>
                  <a:lnTo>
                    <a:pt x="0" y="5"/>
                  </a:lnTo>
                  <a:lnTo>
                    <a:pt x="1" y="10"/>
                  </a:lnTo>
                  <a:lnTo>
                    <a:pt x="6" y="5"/>
                  </a:lnTo>
                  <a:lnTo>
                    <a:pt x="8" y="8"/>
                  </a:lnTo>
                  <a:lnTo>
                    <a:pt x="8" y="7"/>
                  </a:lnTo>
                  <a:lnTo>
                    <a:pt x="5" y="9"/>
                  </a:lnTo>
                  <a:lnTo>
                    <a:pt x="3" y="7"/>
                  </a:lnTo>
                  <a:lnTo>
                    <a:pt x="4" y="8"/>
                  </a:lnTo>
                  <a:lnTo>
                    <a:pt x="9" y="3"/>
                  </a:lnTo>
                </a:path>
              </a:pathLst>
            </a:custGeom>
            <a:solidFill>
              <a:srgbClr val="00CCFF"/>
            </a:solidFill>
            <a:ln w="3175" cap="rnd" cmpd="sng">
              <a:solidFill>
                <a:schemeClr val="tx1"/>
              </a:solidFill>
              <a:round/>
              <a:headEnd/>
              <a:tailEnd/>
            </a:ln>
          </p:spPr>
          <p:txBody>
            <a:bodyPr/>
            <a:lstStyle/>
            <a:p>
              <a:endParaRPr lang="en-US"/>
            </a:p>
          </p:txBody>
        </p:sp>
        <p:sp>
          <p:nvSpPr>
            <p:cNvPr id="57657" name="Freeform 244"/>
            <p:cNvSpPr>
              <a:spLocks noChangeAspect="1"/>
            </p:cNvSpPr>
            <p:nvPr/>
          </p:nvSpPr>
          <p:spPr bwMode="auto">
            <a:xfrm>
              <a:off x="1191" y="2756"/>
              <a:ext cx="9" cy="10"/>
            </a:xfrm>
            <a:custGeom>
              <a:avLst/>
              <a:gdLst>
                <a:gd name="T0" fmla="*/ 8 w 9"/>
                <a:gd name="T1" fmla="*/ 4 h 10"/>
                <a:gd name="T2" fmla="*/ 7 w 9"/>
                <a:gd name="T3" fmla="*/ 3 h 10"/>
                <a:gd name="T4" fmla="*/ 8 w 9"/>
                <a:gd name="T5" fmla="*/ 3 h 10"/>
                <a:gd name="T6" fmla="*/ 8 w 9"/>
                <a:gd name="T7" fmla="*/ 3 h 10"/>
                <a:gd name="T8" fmla="*/ 7 w 9"/>
                <a:gd name="T9" fmla="*/ 2 h 10"/>
                <a:gd name="T10" fmla="*/ 5 w 9"/>
                <a:gd name="T11" fmla="*/ 0 h 10"/>
                <a:gd name="T12" fmla="*/ 0 w 9"/>
                <a:gd name="T13" fmla="*/ 5 h 10"/>
                <a:gd name="T14" fmla="*/ 0 w 9"/>
                <a:gd name="T15" fmla="*/ 6 h 10"/>
                <a:gd name="T16" fmla="*/ 0 w 9"/>
                <a:gd name="T17" fmla="*/ 7 h 10"/>
                <a:gd name="T18" fmla="*/ 0 w 9"/>
                <a:gd name="T19" fmla="*/ 7 h 10"/>
                <a:gd name="T20" fmla="*/ 2 w 9"/>
                <a:gd name="T21" fmla="*/ 9 h 10"/>
                <a:gd name="T22" fmla="*/ 0 w 9"/>
                <a:gd name="T23" fmla="*/ 8 h 10"/>
                <a:gd name="T24" fmla="*/ 8 w 9"/>
                <a:gd name="T25" fmla="*/ 4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
                <a:gd name="T41" fmla="*/ 9 w 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
                  <a:moveTo>
                    <a:pt x="8" y="4"/>
                  </a:moveTo>
                  <a:lnTo>
                    <a:pt x="7" y="3"/>
                  </a:lnTo>
                  <a:lnTo>
                    <a:pt x="8" y="3"/>
                  </a:lnTo>
                  <a:lnTo>
                    <a:pt x="7" y="2"/>
                  </a:lnTo>
                  <a:lnTo>
                    <a:pt x="5" y="0"/>
                  </a:lnTo>
                  <a:lnTo>
                    <a:pt x="0" y="5"/>
                  </a:lnTo>
                  <a:lnTo>
                    <a:pt x="0" y="6"/>
                  </a:lnTo>
                  <a:lnTo>
                    <a:pt x="0" y="7"/>
                  </a:lnTo>
                  <a:lnTo>
                    <a:pt x="2" y="9"/>
                  </a:lnTo>
                  <a:lnTo>
                    <a:pt x="0" y="8"/>
                  </a:lnTo>
                  <a:lnTo>
                    <a:pt x="8" y="4"/>
                  </a:lnTo>
                </a:path>
              </a:pathLst>
            </a:custGeom>
            <a:solidFill>
              <a:srgbClr val="00CCFF"/>
            </a:solidFill>
            <a:ln w="3175" cap="rnd" cmpd="sng">
              <a:solidFill>
                <a:schemeClr val="tx1"/>
              </a:solidFill>
              <a:round/>
              <a:headEnd/>
              <a:tailEnd/>
            </a:ln>
          </p:spPr>
          <p:txBody>
            <a:bodyPr/>
            <a:lstStyle/>
            <a:p>
              <a:endParaRPr lang="en-US"/>
            </a:p>
          </p:txBody>
        </p:sp>
        <p:sp>
          <p:nvSpPr>
            <p:cNvPr id="57658" name="Freeform 245"/>
            <p:cNvSpPr>
              <a:spLocks noChangeAspect="1"/>
            </p:cNvSpPr>
            <p:nvPr/>
          </p:nvSpPr>
          <p:spPr bwMode="auto">
            <a:xfrm>
              <a:off x="1191" y="2758"/>
              <a:ext cx="11" cy="8"/>
            </a:xfrm>
            <a:custGeom>
              <a:avLst/>
              <a:gdLst>
                <a:gd name="T0" fmla="*/ 2 w 13"/>
                <a:gd name="T1" fmla="*/ 1 h 11"/>
                <a:gd name="T2" fmla="*/ 2 w 13"/>
                <a:gd name="T3" fmla="*/ 1 h 11"/>
                <a:gd name="T4" fmla="*/ 3 w 13"/>
                <a:gd name="T5" fmla="*/ 1 h 11"/>
                <a:gd name="T6" fmla="*/ 3 w 13"/>
                <a:gd name="T7" fmla="*/ 1 h 11"/>
                <a:gd name="T8" fmla="*/ 3 w 13"/>
                <a:gd name="T9" fmla="*/ 0 h 11"/>
                <a:gd name="T10" fmla="*/ 3 w 13"/>
                <a:gd name="T11" fmla="*/ 1 h 11"/>
                <a:gd name="T12" fmla="*/ 0 w 13"/>
                <a:gd name="T13" fmla="*/ 1 h 11"/>
                <a:gd name="T14" fmla="*/ 3 w 13"/>
                <a:gd name="T15" fmla="*/ 1 h 11"/>
                <a:gd name="T16" fmla="*/ 3 w 13"/>
                <a:gd name="T17" fmla="*/ 1 h 11"/>
                <a:gd name="T18" fmla="*/ 3 w 13"/>
                <a:gd name="T19" fmla="*/ 1 h 11"/>
                <a:gd name="T20" fmla="*/ 4 w 13"/>
                <a:gd name="T21" fmla="*/ 1 h 11"/>
                <a:gd name="T22" fmla="*/ 2 w 13"/>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1"/>
                <a:gd name="T38" fmla="*/ 13 w 13"/>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1">
                  <a:moveTo>
                    <a:pt x="2" y="2"/>
                  </a:moveTo>
                  <a:lnTo>
                    <a:pt x="2" y="2"/>
                  </a:lnTo>
                  <a:lnTo>
                    <a:pt x="3" y="1"/>
                  </a:lnTo>
                  <a:lnTo>
                    <a:pt x="4" y="1"/>
                  </a:lnTo>
                  <a:lnTo>
                    <a:pt x="4" y="0"/>
                  </a:lnTo>
                  <a:lnTo>
                    <a:pt x="8" y="2"/>
                  </a:lnTo>
                  <a:lnTo>
                    <a:pt x="0" y="7"/>
                  </a:lnTo>
                  <a:lnTo>
                    <a:pt x="4" y="10"/>
                  </a:lnTo>
                  <a:lnTo>
                    <a:pt x="8" y="8"/>
                  </a:lnTo>
                  <a:lnTo>
                    <a:pt x="10" y="6"/>
                  </a:lnTo>
                  <a:lnTo>
                    <a:pt x="12" y="2"/>
                  </a:lnTo>
                  <a:lnTo>
                    <a:pt x="2" y="2"/>
                  </a:lnTo>
                </a:path>
              </a:pathLst>
            </a:custGeom>
            <a:solidFill>
              <a:srgbClr val="00CCFF"/>
            </a:solidFill>
            <a:ln w="3175" cap="rnd" cmpd="sng">
              <a:solidFill>
                <a:schemeClr val="tx1"/>
              </a:solidFill>
              <a:round/>
              <a:headEnd/>
              <a:tailEnd/>
            </a:ln>
          </p:spPr>
          <p:txBody>
            <a:bodyPr/>
            <a:lstStyle/>
            <a:p>
              <a:endParaRPr lang="en-US"/>
            </a:p>
          </p:txBody>
        </p:sp>
        <p:sp>
          <p:nvSpPr>
            <p:cNvPr id="57659" name="Freeform 246"/>
            <p:cNvSpPr>
              <a:spLocks noChangeAspect="1"/>
            </p:cNvSpPr>
            <p:nvPr/>
          </p:nvSpPr>
          <p:spPr bwMode="auto">
            <a:xfrm>
              <a:off x="1194" y="2756"/>
              <a:ext cx="12" cy="13"/>
            </a:xfrm>
            <a:custGeom>
              <a:avLst/>
              <a:gdLst>
                <a:gd name="T0" fmla="*/ 7 w 12"/>
                <a:gd name="T1" fmla="*/ 12 h 13"/>
                <a:gd name="T2" fmla="*/ 7 w 12"/>
                <a:gd name="T3" fmla="*/ 12 h 13"/>
                <a:gd name="T4" fmla="*/ 11 w 12"/>
                <a:gd name="T5" fmla="*/ 7 h 13"/>
                <a:gd name="T6" fmla="*/ 9 w 12"/>
                <a:gd name="T7" fmla="*/ 2 h 13"/>
                <a:gd name="T8" fmla="*/ 7 w 12"/>
                <a:gd name="T9" fmla="*/ 0 h 13"/>
                <a:gd name="T10" fmla="*/ 0 w 12"/>
                <a:gd name="T11" fmla="*/ 4 h 13"/>
                <a:gd name="T12" fmla="*/ 9 w 12"/>
                <a:gd name="T13" fmla="*/ 4 h 13"/>
                <a:gd name="T14" fmla="*/ 4 w 12"/>
                <a:gd name="T15" fmla="*/ 9 h 13"/>
                <a:gd name="T16" fmla="*/ 4 w 12"/>
                <a:gd name="T17" fmla="*/ 8 h 13"/>
                <a:gd name="T18" fmla="*/ 3 w 12"/>
                <a:gd name="T19" fmla="*/ 5 h 13"/>
                <a:gd name="T20" fmla="*/ 5 w 12"/>
                <a:gd name="T21" fmla="*/ 3 h 13"/>
                <a:gd name="T22" fmla="*/ 7 w 12"/>
                <a:gd name="T23" fmla="*/ 12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3"/>
                <a:gd name="T38" fmla="*/ 12 w 1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3">
                  <a:moveTo>
                    <a:pt x="7" y="12"/>
                  </a:moveTo>
                  <a:lnTo>
                    <a:pt x="7" y="12"/>
                  </a:lnTo>
                  <a:lnTo>
                    <a:pt x="11" y="7"/>
                  </a:lnTo>
                  <a:lnTo>
                    <a:pt x="9" y="2"/>
                  </a:lnTo>
                  <a:lnTo>
                    <a:pt x="7" y="0"/>
                  </a:lnTo>
                  <a:lnTo>
                    <a:pt x="0" y="4"/>
                  </a:lnTo>
                  <a:lnTo>
                    <a:pt x="9" y="4"/>
                  </a:lnTo>
                  <a:lnTo>
                    <a:pt x="4" y="9"/>
                  </a:lnTo>
                  <a:lnTo>
                    <a:pt x="4" y="8"/>
                  </a:lnTo>
                  <a:lnTo>
                    <a:pt x="3" y="5"/>
                  </a:lnTo>
                  <a:lnTo>
                    <a:pt x="5" y="3"/>
                  </a:lnTo>
                  <a:lnTo>
                    <a:pt x="7" y="12"/>
                  </a:lnTo>
                </a:path>
              </a:pathLst>
            </a:custGeom>
            <a:solidFill>
              <a:srgbClr val="00CCFF"/>
            </a:solidFill>
            <a:ln w="3175" cap="rnd" cmpd="sng">
              <a:solidFill>
                <a:schemeClr val="tx1"/>
              </a:solidFill>
              <a:round/>
              <a:headEnd/>
              <a:tailEnd/>
            </a:ln>
          </p:spPr>
          <p:txBody>
            <a:bodyPr/>
            <a:lstStyle/>
            <a:p>
              <a:endParaRPr lang="en-US"/>
            </a:p>
          </p:txBody>
        </p:sp>
        <p:sp>
          <p:nvSpPr>
            <p:cNvPr id="57660" name="Freeform 247"/>
            <p:cNvSpPr>
              <a:spLocks noChangeAspect="1"/>
            </p:cNvSpPr>
            <p:nvPr/>
          </p:nvSpPr>
          <p:spPr bwMode="auto">
            <a:xfrm>
              <a:off x="1193" y="2760"/>
              <a:ext cx="10" cy="6"/>
            </a:xfrm>
            <a:custGeom>
              <a:avLst/>
              <a:gdLst>
                <a:gd name="T0" fmla="*/ 9 w 10"/>
                <a:gd name="T1" fmla="*/ 1 h 11"/>
                <a:gd name="T2" fmla="*/ 9 w 10"/>
                <a:gd name="T3" fmla="*/ 1 h 11"/>
                <a:gd name="T4" fmla="*/ 9 w 10"/>
                <a:gd name="T5" fmla="*/ 1 h 11"/>
                <a:gd name="T6" fmla="*/ 8 w 10"/>
                <a:gd name="T7" fmla="*/ 1 h 11"/>
                <a:gd name="T8" fmla="*/ 8 w 10"/>
                <a:gd name="T9" fmla="*/ 1 h 11"/>
                <a:gd name="T10" fmla="*/ 9 w 10"/>
                <a:gd name="T11" fmla="*/ 1 h 11"/>
                <a:gd name="T12" fmla="*/ 7 w 10"/>
                <a:gd name="T13" fmla="*/ 0 h 11"/>
                <a:gd name="T14" fmla="*/ 4 w 10"/>
                <a:gd name="T15" fmla="*/ 1 h 11"/>
                <a:gd name="T16" fmla="*/ 1 w 10"/>
                <a:gd name="T17" fmla="*/ 1 h 11"/>
                <a:gd name="T18" fmla="*/ 0 w 10"/>
                <a:gd name="T19" fmla="*/ 1 h 11"/>
                <a:gd name="T20" fmla="*/ 1 w 10"/>
                <a:gd name="T21" fmla="*/ 1 h 11"/>
                <a:gd name="T22" fmla="*/ 1 w 10"/>
                <a:gd name="T23" fmla="*/ 1 h 11"/>
                <a:gd name="T24" fmla="*/ 9 w 10"/>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1"/>
                <a:gd name="T41" fmla="*/ 10 w 10"/>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1">
                  <a:moveTo>
                    <a:pt x="9" y="6"/>
                  </a:moveTo>
                  <a:lnTo>
                    <a:pt x="9" y="7"/>
                  </a:lnTo>
                  <a:lnTo>
                    <a:pt x="8" y="8"/>
                  </a:lnTo>
                  <a:lnTo>
                    <a:pt x="8" y="9"/>
                  </a:lnTo>
                  <a:lnTo>
                    <a:pt x="9" y="8"/>
                  </a:lnTo>
                  <a:lnTo>
                    <a:pt x="7" y="0"/>
                  </a:lnTo>
                  <a:lnTo>
                    <a:pt x="4" y="1"/>
                  </a:lnTo>
                  <a:lnTo>
                    <a:pt x="1" y="4"/>
                  </a:lnTo>
                  <a:lnTo>
                    <a:pt x="0" y="7"/>
                  </a:lnTo>
                  <a:lnTo>
                    <a:pt x="1" y="9"/>
                  </a:lnTo>
                  <a:lnTo>
                    <a:pt x="1" y="10"/>
                  </a:lnTo>
                  <a:lnTo>
                    <a:pt x="9" y="6"/>
                  </a:lnTo>
                </a:path>
              </a:pathLst>
            </a:custGeom>
            <a:solidFill>
              <a:srgbClr val="00CCFF"/>
            </a:solidFill>
            <a:ln w="3175" cap="rnd" cmpd="sng">
              <a:solidFill>
                <a:schemeClr val="tx1"/>
              </a:solidFill>
              <a:round/>
              <a:headEnd/>
              <a:tailEnd/>
            </a:ln>
          </p:spPr>
          <p:txBody>
            <a:bodyPr/>
            <a:lstStyle/>
            <a:p>
              <a:endParaRPr lang="en-US"/>
            </a:p>
          </p:txBody>
        </p:sp>
        <p:sp>
          <p:nvSpPr>
            <p:cNvPr id="57661" name="Freeform 248"/>
            <p:cNvSpPr>
              <a:spLocks noChangeAspect="1"/>
            </p:cNvSpPr>
            <p:nvPr/>
          </p:nvSpPr>
          <p:spPr bwMode="auto">
            <a:xfrm>
              <a:off x="1193" y="2767"/>
              <a:ext cx="10" cy="9"/>
            </a:xfrm>
            <a:custGeom>
              <a:avLst/>
              <a:gdLst>
                <a:gd name="T0" fmla="*/ 6 w 10"/>
                <a:gd name="T1" fmla="*/ 0 h 10"/>
                <a:gd name="T2" fmla="*/ 5 w 10"/>
                <a:gd name="T3" fmla="*/ 1 h 10"/>
                <a:gd name="T4" fmla="*/ 6 w 10"/>
                <a:gd name="T5" fmla="*/ 0 h 10"/>
                <a:gd name="T6" fmla="*/ 8 w 10"/>
                <a:gd name="T7" fmla="*/ 1 h 10"/>
                <a:gd name="T8" fmla="*/ 8 w 10"/>
                <a:gd name="T9" fmla="*/ 0 h 10"/>
                <a:gd name="T10" fmla="*/ 0 w 10"/>
                <a:gd name="T11" fmla="*/ 4 h 10"/>
                <a:gd name="T12" fmla="*/ 1 w 10"/>
                <a:gd name="T13" fmla="*/ 5 h 10"/>
                <a:gd name="T14" fmla="*/ 2 w 10"/>
                <a:gd name="T15" fmla="*/ 5 h 10"/>
                <a:gd name="T16" fmla="*/ 6 w 10"/>
                <a:gd name="T17" fmla="*/ 5 h 10"/>
                <a:gd name="T18" fmla="*/ 9 w 10"/>
                <a:gd name="T19" fmla="*/ 5 h 10"/>
                <a:gd name="T20" fmla="*/ 8 w 10"/>
                <a:gd name="T21" fmla="*/ 5 h 10"/>
                <a:gd name="T22" fmla="*/ 6 w 10"/>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0"/>
                <a:gd name="T38" fmla="*/ 10 w 1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0">
                  <a:moveTo>
                    <a:pt x="6" y="0"/>
                  </a:moveTo>
                  <a:lnTo>
                    <a:pt x="5" y="1"/>
                  </a:lnTo>
                  <a:lnTo>
                    <a:pt x="6" y="0"/>
                  </a:lnTo>
                  <a:lnTo>
                    <a:pt x="8" y="1"/>
                  </a:lnTo>
                  <a:lnTo>
                    <a:pt x="8" y="0"/>
                  </a:lnTo>
                  <a:lnTo>
                    <a:pt x="0" y="4"/>
                  </a:lnTo>
                  <a:lnTo>
                    <a:pt x="1" y="5"/>
                  </a:lnTo>
                  <a:lnTo>
                    <a:pt x="2" y="7"/>
                  </a:lnTo>
                  <a:lnTo>
                    <a:pt x="6" y="9"/>
                  </a:lnTo>
                  <a:lnTo>
                    <a:pt x="9" y="7"/>
                  </a:lnTo>
                  <a:lnTo>
                    <a:pt x="8" y="8"/>
                  </a:lnTo>
                  <a:lnTo>
                    <a:pt x="6" y="0"/>
                  </a:lnTo>
                </a:path>
              </a:pathLst>
            </a:custGeom>
            <a:solidFill>
              <a:srgbClr val="00CCFF"/>
            </a:solidFill>
            <a:ln w="3175" cap="rnd" cmpd="sng">
              <a:solidFill>
                <a:schemeClr val="tx1"/>
              </a:solidFill>
              <a:round/>
              <a:headEnd/>
              <a:tailEnd/>
            </a:ln>
          </p:spPr>
          <p:txBody>
            <a:bodyPr/>
            <a:lstStyle/>
            <a:p>
              <a:endParaRPr lang="en-US"/>
            </a:p>
          </p:txBody>
        </p:sp>
        <p:sp>
          <p:nvSpPr>
            <p:cNvPr id="57662" name="Freeform 249"/>
            <p:cNvSpPr>
              <a:spLocks noChangeAspect="1"/>
            </p:cNvSpPr>
            <p:nvPr/>
          </p:nvSpPr>
          <p:spPr bwMode="auto">
            <a:xfrm>
              <a:off x="1199" y="2762"/>
              <a:ext cx="10" cy="13"/>
            </a:xfrm>
            <a:custGeom>
              <a:avLst/>
              <a:gdLst>
                <a:gd name="T0" fmla="*/ 2 w 10"/>
                <a:gd name="T1" fmla="*/ 0 h 13"/>
                <a:gd name="T2" fmla="*/ 0 w 10"/>
                <a:gd name="T3" fmla="*/ 3 h 13"/>
                <a:gd name="T4" fmla="*/ 0 w 10"/>
                <a:gd name="T5" fmla="*/ 2 h 13"/>
                <a:gd name="T6" fmla="*/ 0 w 10"/>
                <a:gd name="T7" fmla="*/ 3 h 13"/>
                <a:gd name="T8" fmla="*/ 0 w 10"/>
                <a:gd name="T9" fmla="*/ 4 h 13"/>
                <a:gd name="T10" fmla="*/ 0 w 10"/>
                <a:gd name="T11" fmla="*/ 3 h 13"/>
                <a:gd name="T12" fmla="*/ 2 w 10"/>
                <a:gd name="T13" fmla="*/ 12 h 13"/>
                <a:gd name="T14" fmla="*/ 5 w 10"/>
                <a:gd name="T15" fmla="*/ 10 h 13"/>
                <a:gd name="T16" fmla="*/ 8 w 10"/>
                <a:gd name="T17" fmla="*/ 7 h 13"/>
                <a:gd name="T18" fmla="*/ 8 w 10"/>
                <a:gd name="T19" fmla="*/ 5 h 13"/>
                <a:gd name="T20" fmla="*/ 9 w 10"/>
                <a:gd name="T21" fmla="*/ 3 h 13"/>
                <a:gd name="T22" fmla="*/ 7 w 10"/>
                <a:gd name="T23" fmla="*/ 5 h 13"/>
                <a:gd name="T24" fmla="*/ 2 w 10"/>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3"/>
                <a:gd name="T41" fmla="*/ 10 w 1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3">
                  <a:moveTo>
                    <a:pt x="2" y="0"/>
                  </a:moveTo>
                  <a:lnTo>
                    <a:pt x="0" y="3"/>
                  </a:lnTo>
                  <a:lnTo>
                    <a:pt x="0" y="2"/>
                  </a:lnTo>
                  <a:lnTo>
                    <a:pt x="0" y="3"/>
                  </a:lnTo>
                  <a:lnTo>
                    <a:pt x="0" y="4"/>
                  </a:lnTo>
                  <a:lnTo>
                    <a:pt x="0" y="3"/>
                  </a:lnTo>
                  <a:lnTo>
                    <a:pt x="2" y="12"/>
                  </a:lnTo>
                  <a:lnTo>
                    <a:pt x="5" y="10"/>
                  </a:lnTo>
                  <a:lnTo>
                    <a:pt x="8" y="7"/>
                  </a:lnTo>
                  <a:lnTo>
                    <a:pt x="8" y="5"/>
                  </a:lnTo>
                  <a:lnTo>
                    <a:pt x="9" y="3"/>
                  </a:lnTo>
                  <a:lnTo>
                    <a:pt x="7" y="5"/>
                  </a:lnTo>
                  <a:lnTo>
                    <a:pt x="2" y="0"/>
                  </a:lnTo>
                </a:path>
              </a:pathLst>
            </a:custGeom>
            <a:solidFill>
              <a:srgbClr val="00CCFF"/>
            </a:solidFill>
            <a:ln w="3175" cap="rnd" cmpd="sng">
              <a:solidFill>
                <a:schemeClr val="tx1"/>
              </a:solidFill>
              <a:round/>
              <a:headEnd/>
              <a:tailEnd/>
            </a:ln>
          </p:spPr>
          <p:txBody>
            <a:bodyPr/>
            <a:lstStyle/>
            <a:p>
              <a:endParaRPr lang="en-US"/>
            </a:p>
          </p:txBody>
        </p:sp>
        <p:sp>
          <p:nvSpPr>
            <p:cNvPr id="57663" name="Freeform 250"/>
            <p:cNvSpPr>
              <a:spLocks noChangeAspect="1"/>
            </p:cNvSpPr>
            <p:nvPr/>
          </p:nvSpPr>
          <p:spPr bwMode="auto">
            <a:xfrm>
              <a:off x="1200" y="2762"/>
              <a:ext cx="12" cy="16"/>
            </a:xfrm>
            <a:custGeom>
              <a:avLst/>
              <a:gdLst>
                <a:gd name="T0" fmla="*/ 11 w 12"/>
                <a:gd name="T1" fmla="*/ 7 h 16"/>
                <a:gd name="T2" fmla="*/ 11 w 12"/>
                <a:gd name="T3" fmla="*/ 7 h 16"/>
                <a:gd name="T4" fmla="*/ 9 w 12"/>
                <a:gd name="T5" fmla="*/ 6 h 16"/>
                <a:gd name="T6" fmla="*/ 9 w 12"/>
                <a:gd name="T7" fmla="*/ 5 h 16"/>
                <a:gd name="T8" fmla="*/ 8 w 12"/>
                <a:gd name="T9" fmla="*/ 2 h 16"/>
                <a:gd name="T10" fmla="*/ 1 w 12"/>
                <a:gd name="T11" fmla="*/ 0 h 16"/>
                <a:gd name="T12" fmla="*/ 6 w 12"/>
                <a:gd name="T13" fmla="*/ 5 h 16"/>
                <a:gd name="T14" fmla="*/ 0 w 12"/>
                <a:gd name="T15" fmla="*/ 6 h 16"/>
                <a:gd name="T16" fmla="*/ 2 w 12"/>
                <a:gd name="T17" fmla="*/ 9 h 16"/>
                <a:gd name="T18" fmla="*/ 5 w 12"/>
                <a:gd name="T19" fmla="*/ 13 h 16"/>
                <a:gd name="T20" fmla="*/ 11 w 12"/>
                <a:gd name="T21" fmla="*/ 15 h 16"/>
                <a:gd name="T22" fmla="*/ 11 w 12"/>
                <a:gd name="T23" fmla="*/ 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11" y="7"/>
                  </a:moveTo>
                  <a:lnTo>
                    <a:pt x="11" y="7"/>
                  </a:lnTo>
                  <a:lnTo>
                    <a:pt x="9" y="6"/>
                  </a:lnTo>
                  <a:lnTo>
                    <a:pt x="9" y="5"/>
                  </a:lnTo>
                  <a:lnTo>
                    <a:pt x="8" y="2"/>
                  </a:lnTo>
                  <a:lnTo>
                    <a:pt x="1" y="0"/>
                  </a:lnTo>
                  <a:lnTo>
                    <a:pt x="6" y="5"/>
                  </a:lnTo>
                  <a:lnTo>
                    <a:pt x="0" y="6"/>
                  </a:lnTo>
                  <a:lnTo>
                    <a:pt x="2" y="9"/>
                  </a:lnTo>
                  <a:lnTo>
                    <a:pt x="5" y="13"/>
                  </a:lnTo>
                  <a:lnTo>
                    <a:pt x="11" y="15"/>
                  </a:lnTo>
                  <a:lnTo>
                    <a:pt x="11" y="7"/>
                  </a:lnTo>
                </a:path>
              </a:pathLst>
            </a:custGeom>
            <a:solidFill>
              <a:srgbClr val="00CCFF"/>
            </a:solidFill>
            <a:ln w="3175" cap="rnd" cmpd="sng">
              <a:solidFill>
                <a:schemeClr val="tx1"/>
              </a:solidFill>
              <a:round/>
              <a:headEnd/>
              <a:tailEnd/>
            </a:ln>
          </p:spPr>
          <p:txBody>
            <a:bodyPr/>
            <a:lstStyle/>
            <a:p>
              <a:endParaRPr lang="en-US"/>
            </a:p>
          </p:txBody>
        </p:sp>
        <p:sp>
          <p:nvSpPr>
            <p:cNvPr id="57664" name="Freeform 251"/>
            <p:cNvSpPr>
              <a:spLocks noChangeAspect="1"/>
            </p:cNvSpPr>
            <p:nvPr/>
          </p:nvSpPr>
          <p:spPr bwMode="auto">
            <a:xfrm>
              <a:off x="1211" y="2768"/>
              <a:ext cx="11" cy="10"/>
            </a:xfrm>
            <a:custGeom>
              <a:avLst/>
              <a:gdLst>
                <a:gd name="T0" fmla="*/ 10 w 11"/>
                <a:gd name="T1" fmla="*/ 1 h 10"/>
                <a:gd name="T2" fmla="*/ 10 w 11"/>
                <a:gd name="T3" fmla="*/ 1 h 10"/>
                <a:gd name="T4" fmla="*/ 7 w 11"/>
                <a:gd name="T5" fmla="*/ 0 h 10"/>
                <a:gd name="T6" fmla="*/ 6 w 11"/>
                <a:gd name="T7" fmla="*/ 0 h 10"/>
                <a:gd name="T8" fmla="*/ 4 w 11"/>
                <a:gd name="T9" fmla="*/ 1 h 10"/>
                <a:gd name="T10" fmla="*/ 0 w 11"/>
                <a:gd name="T11" fmla="*/ 1 h 10"/>
                <a:gd name="T12" fmla="*/ 0 w 11"/>
                <a:gd name="T13" fmla="*/ 9 h 10"/>
                <a:gd name="T14" fmla="*/ 4 w 11"/>
                <a:gd name="T15" fmla="*/ 9 h 10"/>
                <a:gd name="T16" fmla="*/ 6 w 11"/>
                <a:gd name="T17" fmla="*/ 9 h 10"/>
                <a:gd name="T18" fmla="*/ 7 w 11"/>
                <a:gd name="T19" fmla="*/ 9 h 10"/>
                <a:gd name="T20" fmla="*/ 7 w 11"/>
                <a:gd name="T21" fmla="*/ 9 h 10"/>
                <a:gd name="T22" fmla="*/ 10 w 11"/>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0"/>
                <a:gd name="T38" fmla="*/ 11 w 11"/>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0">
                  <a:moveTo>
                    <a:pt x="10" y="1"/>
                  </a:moveTo>
                  <a:lnTo>
                    <a:pt x="10" y="1"/>
                  </a:lnTo>
                  <a:lnTo>
                    <a:pt x="7" y="0"/>
                  </a:lnTo>
                  <a:lnTo>
                    <a:pt x="6" y="0"/>
                  </a:lnTo>
                  <a:lnTo>
                    <a:pt x="4" y="1"/>
                  </a:lnTo>
                  <a:lnTo>
                    <a:pt x="0" y="1"/>
                  </a:lnTo>
                  <a:lnTo>
                    <a:pt x="0" y="9"/>
                  </a:lnTo>
                  <a:lnTo>
                    <a:pt x="4" y="9"/>
                  </a:lnTo>
                  <a:lnTo>
                    <a:pt x="6" y="9"/>
                  </a:lnTo>
                  <a:lnTo>
                    <a:pt x="7" y="9"/>
                  </a:lnTo>
                  <a:lnTo>
                    <a:pt x="10" y="1"/>
                  </a:lnTo>
                </a:path>
              </a:pathLst>
            </a:custGeom>
            <a:solidFill>
              <a:srgbClr val="00CCFF"/>
            </a:solidFill>
            <a:ln w="3175" cap="rnd" cmpd="sng">
              <a:solidFill>
                <a:schemeClr val="tx1"/>
              </a:solidFill>
              <a:round/>
              <a:headEnd/>
              <a:tailEnd/>
            </a:ln>
          </p:spPr>
          <p:txBody>
            <a:bodyPr/>
            <a:lstStyle/>
            <a:p>
              <a:endParaRPr lang="en-US"/>
            </a:p>
          </p:txBody>
        </p:sp>
        <p:sp>
          <p:nvSpPr>
            <p:cNvPr id="57665" name="Freeform 252"/>
            <p:cNvSpPr>
              <a:spLocks noChangeAspect="1"/>
            </p:cNvSpPr>
            <p:nvPr/>
          </p:nvSpPr>
          <p:spPr bwMode="auto">
            <a:xfrm>
              <a:off x="1219" y="2768"/>
              <a:ext cx="13" cy="18"/>
            </a:xfrm>
            <a:custGeom>
              <a:avLst/>
              <a:gdLst>
                <a:gd name="T0" fmla="*/ 4 w 13"/>
                <a:gd name="T1" fmla="*/ 34 h 11"/>
                <a:gd name="T2" fmla="*/ 4 w 13"/>
                <a:gd name="T3" fmla="*/ 34 h 11"/>
                <a:gd name="T4" fmla="*/ 4 w 13"/>
                <a:gd name="T5" fmla="*/ 21 h 11"/>
                <a:gd name="T6" fmla="*/ 5 w 13"/>
                <a:gd name="T7" fmla="*/ 0 h 11"/>
                <a:gd name="T8" fmla="*/ 4 w 13"/>
                <a:gd name="T9" fmla="*/ 0 h 11"/>
                <a:gd name="T10" fmla="*/ 2 w 13"/>
                <a:gd name="T11" fmla="*/ 0 h 11"/>
                <a:gd name="T12" fmla="*/ 0 w 13"/>
                <a:gd name="T13" fmla="*/ 151 h 11"/>
                <a:gd name="T14" fmla="*/ 2 w 13"/>
                <a:gd name="T15" fmla="*/ 151 h 11"/>
                <a:gd name="T16" fmla="*/ 5 w 13"/>
                <a:gd name="T17" fmla="*/ 188 h 11"/>
                <a:gd name="T18" fmla="*/ 10 w 13"/>
                <a:gd name="T19" fmla="*/ 151 h 11"/>
                <a:gd name="T20" fmla="*/ 12 w 13"/>
                <a:gd name="T21" fmla="*/ 56 h 11"/>
                <a:gd name="T22" fmla="*/ 4 w 13"/>
                <a:gd name="T23" fmla="*/ 3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1"/>
                <a:gd name="T38" fmla="*/ 13 w 13"/>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1">
                  <a:moveTo>
                    <a:pt x="4" y="2"/>
                  </a:moveTo>
                  <a:lnTo>
                    <a:pt x="4" y="2"/>
                  </a:lnTo>
                  <a:lnTo>
                    <a:pt x="4" y="1"/>
                  </a:lnTo>
                  <a:lnTo>
                    <a:pt x="5" y="0"/>
                  </a:lnTo>
                  <a:lnTo>
                    <a:pt x="4" y="0"/>
                  </a:lnTo>
                  <a:lnTo>
                    <a:pt x="2" y="0"/>
                  </a:lnTo>
                  <a:lnTo>
                    <a:pt x="0" y="8"/>
                  </a:lnTo>
                  <a:lnTo>
                    <a:pt x="2" y="8"/>
                  </a:lnTo>
                  <a:lnTo>
                    <a:pt x="5" y="10"/>
                  </a:lnTo>
                  <a:lnTo>
                    <a:pt x="10" y="8"/>
                  </a:lnTo>
                  <a:lnTo>
                    <a:pt x="12" y="3"/>
                  </a:lnTo>
                  <a:lnTo>
                    <a:pt x="4" y="2"/>
                  </a:lnTo>
                </a:path>
              </a:pathLst>
            </a:custGeom>
            <a:solidFill>
              <a:srgbClr val="00CCFF"/>
            </a:solidFill>
            <a:ln w="3175" cap="rnd" cmpd="sng">
              <a:solidFill>
                <a:schemeClr val="tx1"/>
              </a:solidFill>
              <a:round/>
              <a:headEnd/>
              <a:tailEnd/>
            </a:ln>
          </p:spPr>
          <p:txBody>
            <a:bodyPr/>
            <a:lstStyle/>
            <a:p>
              <a:endParaRPr lang="en-US"/>
            </a:p>
          </p:txBody>
        </p:sp>
        <p:sp>
          <p:nvSpPr>
            <p:cNvPr id="57666" name="Freeform 253"/>
            <p:cNvSpPr>
              <a:spLocks noChangeAspect="1"/>
            </p:cNvSpPr>
            <p:nvPr/>
          </p:nvSpPr>
          <p:spPr bwMode="auto">
            <a:xfrm>
              <a:off x="914" y="2645"/>
              <a:ext cx="71" cy="52"/>
            </a:xfrm>
            <a:custGeom>
              <a:avLst/>
              <a:gdLst>
                <a:gd name="T0" fmla="*/ 36 w 71"/>
                <a:gd name="T1" fmla="*/ 5 h 57"/>
                <a:gd name="T2" fmla="*/ 30 w 71"/>
                <a:gd name="T3" fmla="*/ 5 h 57"/>
                <a:gd name="T4" fmla="*/ 24 w 71"/>
                <a:gd name="T5" fmla="*/ 5 h 57"/>
                <a:gd name="T6" fmla="*/ 20 w 71"/>
                <a:gd name="T7" fmla="*/ 5 h 57"/>
                <a:gd name="T8" fmla="*/ 16 w 71"/>
                <a:gd name="T9" fmla="*/ 6 h 57"/>
                <a:gd name="T10" fmla="*/ 10 w 71"/>
                <a:gd name="T11" fmla="*/ 8 h 57"/>
                <a:gd name="T12" fmla="*/ 5 w 71"/>
                <a:gd name="T13" fmla="*/ 11 h 57"/>
                <a:gd name="T14" fmla="*/ 0 w 71"/>
                <a:gd name="T15" fmla="*/ 16 h 57"/>
                <a:gd name="T16" fmla="*/ 2 w 71"/>
                <a:gd name="T17" fmla="*/ 22 h 57"/>
                <a:gd name="T18" fmla="*/ 7 w 71"/>
                <a:gd name="T19" fmla="*/ 25 h 57"/>
                <a:gd name="T20" fmla="*/ 11 w 71"/>
                <a:gd name="T21" fmla="*/ 26 h 57"/>
                <a:gd name="T22" fmla="*/ 15 w 71"/>
                <a:gd name="T23" fmla="*/ 27 h 57"/>
                <a:gd name="T24" fmla="*/ 20 w 71"/>
                <a:gd name="T25" fmla="*/ 27 h 57"/>
                <a:gd name="T26" fmla="*/ 24 w 71"/>
                <a:gd name="T27" fmla="*/ 27 h 57"/>
                <a:gd name="T28" fmla="*/ 26 w 71"/>
                <a:gd name="T29" fmla="*/ 30 h 57"/>
                <a:gd name="T30" fmla="*/ 32 w 71"/>
                <a:gd name="T31" fmla="*/ 31 h 57"/>
                <a:gd name="T32" fmla="*/ 36 w 71"/>
                <a:gd name="T33" fmla="*/ 31 h 57"/>
                <a:gd name="T34" fmla="*/ 42 w 71"/>
                <a:gd name="T35" fmla="*/ 32 h 57"/>
                <a:gd name="T36" fmla="*/ 48 w 71"/>
                <a:gd name="T37" fmla="*/ 33 h 57"/>
                <a:gd name="T38" fmla="*/ 54 w 71"/>
                <a:gd name="T39" fmla="*/ 32 h 57"/>
                <a:gd name="T40" fmla="*/ 56 w 71"/>
                <a:gd name="T41" fmla="*/ 30 h 57"/>
                <a:gd name="T42" fmla="*/ 58 w 71"/>
                <a:gd name="T43" fmla="*/ 27 h 57"/>
                <a:gd name="T44" fmla="*/ 62 w 71"/>
                <a:gd name="T45" fmla="*/ 26 h 57"/>
                <a:gd name="T46" fmla="*/ 65 w 71"/>
                <a:gd name="T47" fmla="*/ 24 h 57"/>
                <a:gd name="T48" fmla="*/ 66 w 71"/>
                <a:gd name="T49" fmla="*/ 22 h 57"/>
                <a:gd name="T50" fmla="*/ 67 w 71"/>
                <a:gd name="T51" fmla="*/ 20 h 57"/>
                <a:gd name="T52" fmla="*/ 67 w 71"/>
                <a:gd name="T53" fmla="*/ 18 h 57"/>
                <a:gd name="T54" fmla="*/ 67 w 71"/>
                <a:gd name="T55" fmla="*/ 16 h 57"/>
                <a:gd name="T56" fmla="*/ 66 w 71"/>
                <a:gd name="T57" fmla="*/ 14 h 57"/>
                <a:gd name="T58" fmla="*/ 69 w 71"/>
                <a:gd name="T59" fmla="*/ 12 h 57"/>
                <a:gd name="T60" fmla="*/ 69 w 71"/>
                <a:gd name="T61" fmla="*/ 10 h 57"/>
                <a:gd name="T62" fmla="*/ 66 w 71"/>
                <a:gd name="T63" fmla="*/ 7 h 57"/>
                <a:gd name="T64" fmla="*/ 62 w 71"/>
                <a:gd name="T65" fmla="*/ 5 h 57"/>
                <a:gd name="T66" fmla="*/ 61 w 71"/>
                <a:gd name="T67" fmla="*/ 3 h 57"/>
                <a:gd name="T68" fmla="*/ 53 w 71"/>
                <a:gd name="T69" fmla="*/ 0 h 57"/>
                <a:gd name="T70" fmla="*/ 45 w 71"/>
                <a:gd name="T71" fmla="*/ 3 h 57"/>
                <a:gd name="T72" fmla="*/ 41 w 71"/>
                <a:gd name="T73" fmla="*/ 5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57"/>
                <a:gd name="T113" fmla="*/ 71 w 71"/>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57">
                  <a:moveTo>
                    <a:pt x="39" y="7"/>
                  </a:moveTo>
                  <a:lnTo>
                    <a:pt x="36" y="7"/>
                  </a:lnTo>
                  <a:lnTo>
                    <a:pt x="34" y="7"/>
                  </a:lnTo>
                  <a:lnTo>
                    <a:pt x="30" y="7"/>
                  </a:lnTo>
                  <a:lnTo>
                    <a:pt x="27" y="8"/>
                  </a:lnTo>
                  <a:lnTo>
                    <a:pt x="24" y="9"/>
                  </a:lnTo>
                  <a:lnTo>
                    <a:pt x="22" y="9"/>
                  </a:lnTo>
                  <a:lnTo>
                    <a:pt x="20" y="10"/>
                  </a:lnTo>
                  <a:lnTo>
                    <a:pt x="18" y="11"/>
                  </a:lnTo>
                  <a:lnTo>
                    <a:pt x="16" y="12"/>
                  </a:lnTo>
                  <a:lnTo>
                    <a:pt x="13" y="13"/>
                  </a:lnTo>
                  <a:lnTo>
                    <a:pt x="10" y="14"/>
                  </a:lnTo>
                  <a:lnTo>
                    <a:pt x="7" y="15"/>
                  </a:lnTo>
                  <a:lnTo>
                    <a:pt x="5" y="18"/>
                  </a:lnTo>
                  <a:lnTo>
                    <a:pt x="2" y="23"/>
                  </a:lnTo>
                  <a:lnTo>
                    <a:pt x="0" y="28"/>
                  </a:lnTo>
                  <a:lnTo>
                    <a:pt x="0" y="34"/>
                  </a:lnTo>
                  <a:lnTo>
                    <a:pt x="2" y="38"/>
                  </a:lnTo>
                  <a:lnTo>
                    <a:pt x="4" y="41"/>
                  </a:lnTo>
                  <a:lnTo>
                    <a:pt x="7" y="43"/>
                  </a:lnTo>
                  <a:lnTo>
                    <a:pt x="9" y="45"/>
                  </a:lnTo>
                  <a:lnTo>
                    <a:pt x="11" y="46"/>
                  </a:lnTo>
                  <a:lnTo>
                    <a:pt x="13" y="48"/>
                  </a:lnTo>
                  <a:lnTo>
                    <a:pt x="15" y="48"/>
                  </a:lnTo>
                  <a:lnTo>
                    <a:pt x="17" y="48"/>
                  </a:lnTo>
                  <a:lnTo>
                    <a:pt x="20" y="48"/>
                  </a:lnTo>
                  <a:lnTo>
                    <a:pt x="22" y="48"/>
                  </a:lnTo>
                  <a:lnTo>
                    <a:pt x="24" y="48"/>
                  </a:lnTo>
                  <a:lnTo>
                    <a:pt x="25" y="50"/>
                  </a:lnTo>
                  <a:lnTo>
                    <a:pt x="26" y="52"/>
                  </a:lnTo>
                  <a:lnTo>
                    <a:pt x="29" y="52"/>
                  </a:lnTo>
                  <a:lnTo>
                    <a:pt x="32" y="54"/>
                  </a:lnTo>
                  <a:lnTo>
                    <a:pt x="34" y="54"/>
                  </a:lnTo>
                  <a:lnTo>
                    <a:pt x="36" y="54"/>
                  </a:lnTo>
                  <a:lnTo>
                    <a:pt x="39" y="54"/>
                  </a:lnTo>
                  <a:lnTo>
                    <a:pt x="42" y="55"/>
                  </a:lnTo>
                  <a:lnTo>
                    <a:pt x="45" y="55"/>
                  </a:lnTo>
                  <a:lnTo>
                    <a:pt x="48" y="56"/>
                  </a:lnTo>
                  <a:lnTo>
                    <a:pt x="51" y="56"/>
                  </a:lnTo>
                  <a:lnTo>
                    <a:pt x="54" y="55"/>
                  </a:lnTo>
                  <a:lnTo>
                    <a:pt x="55" y="54"/>
                  </a:lnTo>
                  <a:lnTo>
                    <a:pt x="56" y="51"/>
                  </a:lnTo>
                  <a:lnTo>
                    <a:pt x="58" y="49"/>
                  </a:lnTo>
                  <a:lnTo>
                    <a:pt x="58" y="48"/>
                  </a:lnTo>
                  <a:lnTo>
                    <a:pt x="60" y="46"/>
                  </a:lnTo>
                  <a:lnTo>
                    <a:pt x="62" y="45"/>
                  </a:lnTo>
                  <a:lnTo>
                    <a:pt x="64" y="44"/>
                  </a:lnTo>
                  <a:lnTo>
                    <a:pt x="65" y="42"/>
                  </a:lnTo>
                  <a:lnTo>
                    <a:pt x="66" y="40"/>
                  </a:lnTo>
                  <a:lnTo>
                    <a:pt x="66" y="37"/>
                  </a:lnTo>
                  <a:lnTo>
                    <a:pt x="66" y="36"/>
                  </a:lnTo>
                  <a:lnTo>
                    <a:pt x="67" y="34"/>
                  </a:lnTo>
                  <a:lnTo>
                    <a:pt x="67" y="32"/>
                  </a:lnTo>
                  <a:lnTo>
                    <a:pt x="67" y="31"/>
                  </a:lnTo>
                  <a:lnTo>
                    <a:pt x="67" y="30"/>
                  </a:lnTo>
                  <a:lnTo>
                    <a:pt x="67" y="28"/>
                  </a:lnTo>
                  <a:lnTo>
                    <a:pt x="66" y="26"/>
                  </a:lnTo>
                  <a:lnTo>
                    <a:pt x="66" y="23"/>
                  </a:lnTo>
                  <a:lnTo>
                    <a:pt x="68" y="21"/>
                  </a:lnTo>
                  <a:lnTo>
                    <a:pt x="69" y="19"/>
                  </a:lnTo>
                  <a:lnTo>
                    <a:pt x="70" y="18"/>
                  </a:lnTo>
                  <a:lnTo>
                    <a:pt x="69" y="16"/>
                  </a:lnTo>
                  <a:lnTo>
                    <a:pt x="68" y="15"/>
                  </a:lnTo>
                  <a:lnTo>
                    <a:pt x="66" y="13"/>
                  </a:lnTo>
                  <a:lnTo>
                    <a:pt x="64" y="11"/>
                  </a:lnTo>
                  <a:lnTo>
                    <a:pt x="62" y="8"/>
                  </a:lnTo>
                  <a:lnTo>
                    <a:pt x="62" y="5"/>
                  </a:lnTo>
                  <a:lnTo>
                    <a:pt x="61" y="3"/>
                  </a:lnTo>
                  <a:lnTo>
                    <a:pt x="58" y="1"/>
                  </a:lnTo>
                  <a:lnTo>
                    <a:pt x="53" y="0"/>
                  </a:lnTo>
                  <a:lnTo>
                    <a:pt x="48" y="1"/>
                  </a:lnTo>
                  <a:lnTo>
                    <a:pt x="45" y="3"/>
                  </a:lnTo>
                  <a:lnTo>
                    <a:pt x="43" y="4"/>
                  </a:lnTo>
                  <a:lnTo>
                    <a:pt x="41" y="6"/>
                  </a:lnTo>
                  <a:lnTo>
                    <a:pt x="39" y="7"/>
                  </a:lnTo>
                </a:path>
              </a:pathLst>
            </a:custGeom>
            <a:solidFill>
              <a:srgbClr val="00CCFF"/>
            </a:solidFill>
            <a:ln w="3175" cap="rnd" cmpd="sng">
              <a:solidFill>
                <a:schemeClr val="tx1"/>
              </a:solidFill>
              <a:round/>
              <a:headEnd/>
              <a:tailEnd/>
            </a:ln>
          </p:spPr>
          <p:txBody>
            <a:bodyPr/>
            <a:lstStyle/>
            <a:p>
              <a:endParaRPr lang="en-US"/>
            </a:p>
          </p:txBody>
        </p:sp>
        <p:sp>
          <p:nvSpPr>
            <p:cNvPr id="57667" name="Freeform 254"/>
            <p:cNvSpPr>
              <a:spLocks noChangeAspect="1"/>
            </p:cNvSpPr>
            <p:nvPr/>
          </p:nvSpPr>
          <p:spPr bwMode="auto">
            <a:xfrm>
              <a:off x="928" y="2648"/>
              <a:ext cx="26" cy="12"/>
            </a:xfrm>
            <a:custGeom>
              <a:avLst/>
              <a:gdLst>
                <a:gd name="T0" fmla="*/ 8 w 26"/>
                <a:gd name="T1" fmla="*/ 9 h 12"/>
                <a:gd name="T2" fmla="*/ 8 w 26"/>
                <a:gd name="T3" fmla="*/ 9 h 12"/>
                <a:gd name="T4" fmla="*/ 7 w 26"/>
                <a:gd name="T5" fmla="*/ 11 h 12"/>
                <a:gd name="T6" fmla="*/ 8 w 26"/>
                <a:gd name="T7" fmla="*/ 10 h 12"/>
                <a:gd name="T8" fmla="*/ 11 w 26"/>
                <a:gd name="T9" fmla="*/ 9 h 12"/>
                <a:gd name="T10" fmla="*/ 13 w 26"/>
                <a:gd name="T11" fmla="*/ 9 h 12"/>
                <a:gd name="T12" fmla="*/ 16 w 26"/>
                <a:gd name="T13" fmla="*/ 8 h 12"/>
                <a:gd name="T14" fmla="*/ 19 w 26"/>
                <a:gd name="T15" fmla="*/ 8 h 12"/>
                <a:gd name="T16" fmla="*/ 22 w 26"/>
                <a:gd name="T17" fmla="*/ 8 h 12"/>
                <a:gd name="T18" fmla="*/ 25 w 26"/>
                <a:gd name="T19" fmla="*/ 8 h 12"/>
                <a:gd name="T20" fmla="*/ 25 w 26"/>
                <a:gd name="T21" fmla="*/ 0 h 12"/>
                <a:gd name="T22" fmla="*/ 22 w 26"/>
                <a:gd name="T23" fmla="*/ 0 h 12"/>
                <a:gd name="T24" fmla="*/ 19 w 26"/>
                <a:gd name="T25" fmla="*/ 0 h 12"/>
                <a:gd name="T26" fmla="*/ 16 w 26"/>
                <a:gd name="T27" fmla="*/ 0 h 12"/>
                <a:gd name="T28" fmla="*/ 12 w 26"/>
                <a:gd name="T29" fmla="*/ 1 h 12"/>
                <a:gd name="T30" fmla="*/ 9 w 26"/>
                <a:gd name="T31" fmla="*/ 2 h 12"/>
                <a:gd name="T32" fmla="*/ 7 w 26"/>
                <a:gd name="T33" fmla="*/ 2 h 12"/>
                <a:gd name="T34" fmla="*/ 3 w 26"/>
                <a:gd name="T35" fmla="*/ 3 h 12"/>
                <a:gd name="T36" fmla="*/ 0 w 26"/>
                <a:gd name="T37" fmla="*/ 7 h 12"/>
                <a:gd name="T38" fmla="*/ 0 w 26"/>
                <a:gd name="T39" fmla="*/ 8 h 12"/>
                <a:gd name="T40" fmla="*/ 8 w 26"/>
                <a:gd name="T41" fmla="*/ 9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12"/>
                <a:gd name="T65" fmla="*/ 26 w 26"/>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12">
                  <a:moveTo>
                    <a:pt x="8" y="9"/>
                  </a:moveTo>
                  <a:lnTo>
                    <a:pt x="8" y="9"/>
                  </a:lnTo>
                  <a:lnTo>
                    <a:pt x="7" y="11"/>
                  </a:lnTo>
                  <a:lnTo>
                    <a:pt x="8" y="10"/>
                  </a:lnTo>
                  <a:lnTo>
                    <a:pt x="11" y="9"/>
                  </a:lnTo>
                  <a:lnTo>
                    <a:pt x="13" y="9"/>
                  </a:lnTo>
                  <a:lnTo>
                    <a:pt x="16" y="8"/>
                  </a:lnTo>
                  <a:lnTo>
                    <a:pt x="19" y="8"/>
                  </a:lnTo>
                  <a:lnTo>
                    <a:pt x="22" y="8"/>
                  </a:lnTo>
                  <a:lnTo>
                    <a:pt x="25" y="8"/>
                  </a:lnTo>
                  <a:lnTo>
                    <a:pt x="25" y="0"/>
                  </a:lnTo>
                  <a:lnTo>
                    <a:pt x="22" y="0"/>
                  </a:lnTo>
                  <a:lnTo>
                    <a:pt x="19" y="0"/>
                  </a:lnTo>
                  <a:lnTo>
                    <a:pt x="16" y="0"/>
                  </a:lnTo>
                  <a:lnTo>
                    <a:pt x="12" y="1"/>
                  </a:lnTo>
                  <a:lnTo>
                    <a:pt x="9" y="2"/>
                  </a:lnTo>
                  <a:lnTo>
                    <a:pt x="7" y="2"/>
                  </a:lnTo>
                  <a:lnTo>
                    <a:pt x="3" y="3"/>
                  </a:lnTo>
                  <a:lnTo>
                    <a:pt x="0" y="7"/>
                  </a:lnTo>
                  <a:lnTo>
                    <a:pt x="0" y="8"/>
                  </a:lnTo>
                  <a:lnTo>
                    <a:pt x="8" y="9"/>
                  </a:lnTo>
                </a:path>
              </a:pathLst>
            </a:custGeom>
            <a:solidFill>
              <a:srgbClr val="00CCFF"/>
            </a:solidFill>
            <a:ln w="3175" cap="rnd" cmpd="sng">
              <a:solidFill>
                <a:schemeClr val="tx1"/>
              </a:solidFill>
              <a:round/>
              <a:headEnd/>
              <a:tailEnd/>
            </a:ln>
          </p:spPr>
          <p:txBody>
            <a:bodyPr/>
            <a:lstStyle/>
            <a:p>
              <a:endParaRPr lang="en-US"/>
            </a:p>
          </p:txBody>
        </p:sp>
        <p:sp>
          <p:nvSpPr>
            <p:cNvPr id="57668" name="Freeform 255"/>
            <p:cNvSpPr>
              <a:spLocks noChangeAspect="1"/>
            </p:cNvSpPr>
            <p:nvPr/>
          </p:nvSpPr>
          <p:spPr bwMode="auto">
            <a:xfrm>
              <a:off x="918" y="2654"/>
              <a:ext cx="19" cy="10"/>
            </a:xfrm>
            <a:custGeom>
              <a:avLst/>
              <a:gdLst>
                <a:gd name="T0" fmla="*/ 6 w 19"/>
                <a:gd name="T1" fmla="*/ 8 h 10"/>
                <a:gd name="T2" fmla="*/ 6 w 19"/>
                <a:gd name="T3" fmla="*/ 8 h 10"/>
                <a:gd name="T4" fmla="*/ 7 w 19"/>
                <a:gd name="T5" fmla="*/ 9 h 10"/>
                <a:gd name="T6" fmla="*/ 10 w 19"/>
                <a:gd name="T7" fmla="*/ 8 h 10"/>
                <a:gd name="T8" fmla="*/ 14 w 19"/>
                <a:gd name="T9" fmla="*/ 7 h 10"/>
                <a:gd name="T10" fmla="*/ 18 w 19"/>
                <a:gd name="T11" fmla="*/ 3 h 10"/>
                <a:gd name="T12" fmla="*/ 10 w 19"/>
                <a:gd name="T13" fmla="*/ 2 h 10"/>
                <a:gd name="T14" fmla="*/ 11 w 19"/>
                <a:gd name="T15" fmla="*/ 0 h 10"/>
                <a:gd name="T16" fmla="*/ 8 w 19"/>
                <a:gd name="T17" fmla="*/ 0 h 10"/>
                <a:gd name="T18" fmla="*/ 4 w 19"/>
                <a:gd name="T19" fmla="*/ 1 h 10"/>
                <a:gd name="T20" fmla="*/ 0 w 19"/>
                <a:gd name="T21" fmla="*/ 4 h 10"/>
                <a:gd name="T22" fmla="*/ 6 w 19"/>
                <a:gd name="T23" fmla="*/ 8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0"/>
                <a:gd name="T38" fmla="*/ 19 w 1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0">
                  <a:moveTo>
                    <a:pt x="6" y="8"/>
                  </a:moveTo>
                  <a:lnTo>
                    <a:pt x="6" y="8"/>
                  </a:lnTo>
                  <a:lnTo>
                    <a:pt x="7" y="9"/>
                  </a:lnTo>
                  <a:lnTo>
                    <a:pt x="10" y="8"/>
                  </a:lnTo>
                  <a:lnTo>
                    <a:pt x="14" y="7"/>
                  </a:lnTo>
                  <a:lnTo>
                    <a:pt x="18" y="3"/>
                  </a:lnTo>
                  <a:lnTo>
                    <a:pt x="10" y="2"/>
                  </a:lnTo>
                  <a:lnTo>
                    <a:pt x="11" y="0"/>
                  </a:lnTo>
                  <a:lnTo>
                    <a:pt x="8" y="0"/>
                  </a:lnTo>
                  <a:lnTo>
                    <a:pt x="4" y="1"/>
                  </a:lnTo>
                  <a:lnTo>
                    <a:pt x="0" y="4"/>
                  </a:lnTo>
                  <a:lnTo>
                    <a:pt x="6" y="8"/>
                  </a:lnTo>
                </a:path>
              </a:pathLst>
            </a:custGeom>
            <a:solidFill>
              <a:srgbClr val="00CCFF"/>
            </a:solidFill>
            <a:ln w="3175" cap="rnd" cmpd="sng">
              <a:solidFill>
                <a:schemeClr val="tx1"/>
              </a:solidFill>
              <a:round/>
              <a:headEnd/>
              <a:tailEnd/>
            </a:ln>
          </p:spPr>
          <p:txBody>
            <a:bodyPr/>
            <a:lstStyle/>
            <a:p>
              <a:endParaRPr lang="en-US"/>
            </a:p>
          </p:txBody>
        </p:sp>
        <p:sp>
          <p:nvSpPr>
            <p:cNvPr id="57669" name="Freeform 256"/>
            <p:cNvSpPr>
              <a:spLocks noChangeAspect="1"/>
            </p:cNvSpPr>
            <p:nvPr/>
          </p:nvSpPr>
          <p:spPr bwMode="auto">
            <a:xfrm>
              <a:off x="910" y="2658"/>
              <a:ext cx="11" cy="23"/>
            </a:xfrm>
            <a:custGeom>
              <a:avLst/>
              <a:gdLst>
                <a:gd name="T0" fmla="*/ 1 w 15"/>
                <a:gd name="T1" fmla="*/ 21 h 23"/>
                <a:gd name="T2" fmla="*/ 1 w 15"/>
                <a:gd name="T3" fmla="*/ 21 h 23"/>
                <a:gd name="T4" fmla="*/ 1 w 15"/>
                <a:gd name="T5" fmla="*/ 17 h 23"/>
                <a:gd name="T6" fmla="*/ 1 w 15"/>
                <a:gd name="T7" fmla="*/ 12 h 23"/>
                <a:gd name="T8" fmla="*/ 2 w 15"/>
                <a:gd name="T9" fmla="*/ 7 h 23"/>
                <a:gd name="T10" fmla="*/ 2 w 15"/>
                <a:gd name="T11" fmla="*/ 4 h 23"/>
                <a:gd name="T12" fmla="*/ 1 w 15"/>
                <a:gd name="T13" fmla="*/ 0 h 23"/>
                <a:gd name="T14" fmla="*/ 1 w 15"/>
                <a:gd name="T15" fmla="*/ 3 h 23"/>
                <a:gd name="T16" fmla="*/ 1 w 15"/>
                <a:gd name="T17" fmla="*/ 9 h 23"/>
                <a:gd name="T18" fmla="*/ 0 w 15"/>
                <a:gd name="T19" fmla="*/ 15 h 23"/>
                <a:gd name="T20" fmla="*/ 0 w 15"/>
                <a:gd name="T21" fmla="*/ 22 h 23"/>
                <a:gd name="T22" fmla="*/ 1 w 15"/>
                <a:gd name="T23" fmla="*/ 21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3"/>
                <a:gd name="T38" fmla="*/ 15 w 15"/>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3">
                  <a:moveTo>
                    <a:pt x="8" y="21"/>
                  </a:moveTo>
                  <a:lnTo>
                    <a:pt x="8" y="21"/>
                  </a:lnTo>
                  <a:lnTo>
                    <a:pt x="8" y="17"/>
                  </a:lnTo>
                  <a:lnTo>
                    <a:pt x="10" y="12"/>
                  </a:lnTo>
                  <a:lnTo>
                    <a:pt x="13" y="7"/>
                  </a:lnTo>
                  <a:lnTo>
                    <a:pt x="14" y="4"/>
                  </a:lnTo>
                  <a:lnTo>
                    <a:pt x="7" y="0"/>
                  </a:lnTo>
                  <a:lnTo>
                    <a:pt x="5" y="3"/>
                  </a:lnTo>
                  <a:lnTo>
                    <a:pt x="2" y="9"/>
                  </a:lnTo>
                  <a:lnTo>
                    <a:pt x="0" y="15"/>
                  </a:lnTo>
                  <a:lnTo>
                    <a:pt x="0" y="22"/>
                  </a:lnTo>
                  <a:lnTo>
                    <a:pt x="8" y="21"/>
                  </a:lnTo>
                </a:path>
              </a:pathLst>
            </a:custGeom>
            <a:solidFill>
              <a:srgbClr val="00CCFF"/>
            </a:solidFill>
            <a:ln w="3175" cap="rnd" cmpd="sng">
              <a:solidFill>
                <a:schemeClr val="tx1"/>
              </a:solidFill>
              <a:round/>
              <a:headEnd/>
              <a:tailEnd/>
            </a:ln>
          </p:spPr>
          <p:txBody>
            <a:bodyPr/>
            <a:lstStyle/>
            <a:p>
              <a:endParaRPr lang="en-US"/>
            </a:p>
          </p:txBody>
        </p:sp>
        <p:sp>
          <p:nvSpPr>
            <p:cNvPr id="57670" name="Freeform 257"/>
            <p:cNvSpPr>
              <a:spLocks noChangeAspect="1"/>
            </p:cNvSpPr>
            <p:nvPr/>
          </p:nvSpPr>
          <p:spPr bwMode="auto">
            <a:xfrm>
              <a:off x="910" y="2678"/>
              <a:ext cx="17" cy="20"/>
            </a:xfrm>
            <a:custGeom>
              <a:avLst/>
              <a:gdLst>
                <a:gd name="T0" fmla="*/ 16 w 17"/>
                <a:gd name="T1" fmla="*/ 25 h 17"/>
                <a:gd name="T2" fmla="*/ 16 w 17"/>
                <a:gd name="T3" fmla="*/ 26 h 17"/>
                <a:gd name="T4" fmla="*/ 14 w 17"/>
                <a:gd name="T5" fmla="*/ 18 h 17"/>
                <a:gd name="T6" fmla="*/ 11 w 17"/>
                <a:gd name="T7" fmla="*/ 13 h 17"/>
                <a:gd name="T8" fmla="*/ 10 w 17"/>
                <a:gd name="T9" fmla="*/ 9 h 17"/>
                <a:gd name="T10" fmla="*/ 8 w 17"/>
                <a:gd name="T11" fmla="*/ 0 h 17"/>
                <a:gd name="T12" fmla="*/ 0 w 17"/>
                <a:gd name="T13" fmla="*/ 1 h 17"/>
                <a:gd name="T14" fmla="*/ 2 w 17"/>
                <a:gd name="T15" fmla="*/ 18 h 17"/>
                <a:gd name="T16" fmla="*/ 6 w 17"/>
                <a:gd name="T17" fmla="*/ 29 h 17"/>
                <a:gd name="T18" fmla="*/ 8 w 17"/>
                <a:gd name="T19" fmla="*/ 36 h 17"/>
                <a:gd name="T20" fmla="*/ 10 w 17"/>
                <a:gd name="T21" fmla="*/ 40 h 17"/>
                <a:gd name="T22" fmla="*/ 10 w 17"/>
                <a:gd name="T23" fmla="*/ 42 h 17"/>
                <a:gd name="T24" fmla="*/ 16 w 17"/>
                <a:gd name="T25" fmla="*/ 25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16" y="9"/>
                  </a:moveTo>
                  <a:lnTo>
                    <a:pt x="16" y="10"/>
                  </a:lnTo>
                  <a:lnTo>
                    <a:pt x="14" y="7"/>
                  </a:lnTo>
                  <a:lnTo>
                    <a:pt x="11" y="5"/>
                  </a:lnTo>
                  <a:lnTo>
                    <a:pt x="10" y="3"/>
                  </a:lnTo>
                  <a:lnTo>
                    <a:pt x="8" y="0"/>
                  </a:lnTo>
                  <a:lnTo>
                    <a:pt x="0" y="1"/>
                  </a:lnTo>
                  <a:lnTo>
                    <a:pt x="2" y="7"/>
                  </a:lnTo>
                  <a:lnTo>
                    <a:pt x="6" y="11"/>
                  </a:lnTo>
                  <a:lnTo>
                    <a:pt x="8" y="14"/>
                  </a:lnTo>
                  <a:lnTo>
                    <a:pt x="10" y="15"/>
                  </a:lnTo>
                  <a:lnTo>
                    <a:pt x="10" y="16"/>
                  </a:lnTo>
                  <a:lnTo>
                    <a:pt x="16" y="9"/>
                  </a:lnTo>
                </a:path>
              </a:pathLst>
            </a:custGeom>
            <a:solidFill>
              <a:srgbClr val="00CCFF"/>
            </a:solidFill>
            <a:ln w="3175" cap="rnd" cmpd="sng">
              <a:solidFill>
                <a:schemeClr val="tx1"/>
              </a:solidFill>
              <a:round/>
              <a:headEnd/>
              <a:tailEnd/>
            </a:ln>
          </p:spPr>
          <p:txBody>
            <a:bodyPr/>
            <a:lstStyle/>
            <a:p>
              <a:endParaRPr lang="en-US"/>
            </a:p>
          </p:txBody>
        </p:sp>
        <p:sp>
          <p:nvSpPr>
            <p:cNvPr id="57671" name="Freeform 258"/>
            <p:cNvSpPr>
              <a:spLocks noChangeAspect="1"/>
            </p:cNvSpPr>
            <p:nvPr/>
          </p:nvSpPr>
          <p:spPr bwMode="auto">
            <a:xfrm>
              <a:off x="920" y="2687"/>
              <a:ext cx="11" cy="12"/>
            </a:xfrm>
            <a:custGeom>
              <a:avLst/>
              <a:gdLst>
                <a:gd name="T0" fmla="*/ 4 w 13"/>
                <a:gd name="T1" fmla="*/ 2 h 12"/>
                <a:gd name="T2" fmla="*/ 3 w 13"/>
                <a:gd name="T3" fmla="*/ 2 h 12"/>
                <a:gd name="T4" fmla="*/ 3 w 13"/>
                <a:gd name="T5" fmla="*/ 2 h 12"/>
                <a:gd name="T6" fmla="*/ 3 w 13"/>
                <a:gd name="T7" fmla="*/ 2 h 12"/>
                <a:gd name="T8" fmla="*/ 3 w 13"/>
                <a:gd name="T9" fmla="*/ 1 h 12"/>
                <a:gd name="T10" fmla="*/ 3 w 13"/>
                <a:gd name="T11" fmla="*/ 0 h 12"/>
                <a:gd name="T12" fmla="*/ 0 w 13"/>
                <a:gd name="T13" fmla="*/ 6 h 12"/>
                <a:gd name="T14" fmla="*/ 3 w 13"/>
                <a:gd name="T15" fmla="*/ 8 h 12"/>
                <a:gd name="T16" fmla="*/ 3 w 13"/>
                <a:gd name="T17" fmla="*/ 10 h 12"/>
                <a:gd name="T18" fmla="*/ 3 w 13"/>
                <a:gd name="T19" fmla="*/ 10 h 12"/>
                <a:gd name="T20" fmla="*/ 4 w 13"/>
                <a:gd name="T21" fmla="*/ 10 h 12"/>
                <a:gd name="T22" fmla="*/ 4 w 13"/>
                <a:gd name="T23" fmla="*/ 11 h 12"/>
                <a:gd name="T24" fmla="*/ 4 w 13"/>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2"/>
                <a:gd name="T41" fmla="*/ 13 w 1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2">
                  <a:moveTo>
                    <a:pt x="11" y="2"/>
                  </a:moveTo>
                  <a:lnTo>
                    <a:pt x="10" y="2"/>
                  </a:lnTo>
                  <a:lnTo>
                    <a:pt x="9" y="2"/>
                  </a:lnTo>
                  <a:lnTo>
                    <a:pt x="7" y="1"/>
                  </a:lnTo>
                  <a:lnTo>
                    <a:pt x="6" y="0"/>
                  </a:lnTo>
                  <a:lnTo>
                    <a:pt x="0" y="6"/>
                  </a:lnTo>
                  <a:lnTo>
                    <a:pt x="3" y="8"/>
                  </a:lnTo>
                  <a:lnTo>
                    <a:pt x="5" y="10"/>
                  </a:lnTo>
                  <a:lnTo>
                    <a:pt x="8" y="10"/>
                  </a:lnTo>
                  <a:lnTo>
                    <a:pt x="12" y="10"/>
                  </a:lnTo>
                  <a:lnTo>
                    <a:pt x="11" y="11"/>
                  </a:lnTo>
                  <a:lnTo>
                    <a:pt x="11" y="2"/>
                  </a:lnTo>
                </a:path>
              </a:pathLst>
            </a:custGeom>
            <a:solidFill>
              <a:srgbClr val="00CCFF"/>
            </a:solidFill>
            <a:ln w="3175" cap="rnd" cmpd="sng">
              <a:solidFill>
                <a:schemeClr val="tx1"/>
              </a:solidFill>
              <a:round/>
              <a:headEnd/>
              <a:tailEnd/>
            </a:ln>
          </p:spPr>
          <p:txBody>
            <a:bodyPr/>
            <a:lstStyle/>
            <a:p>
              <a:endParaRPr lang="en-US"/>
            </a:p>
          </p:txBody>
        </p:sp>
        <p:sp>
          <p:nvSpPr>
            <p:cNvPr id="57672" name="Freeform 259"/>
            <p:cNvSpPr>
              <a:spLocks noChangeAspect="1"/>
            </p:cNvSpPr>
            <p:nvPr/>
          </p:nvSpPr>
          <p:spPr bwMode="auto">
            <a:xfrm>
              <a:off x="932" y="2689"/>
              <a:ext cx="12" cy="8"/>
            </a:xfrm>
            <a:custGeom>
              <a:avLst/>
              <a:gdLst>
                <a:gd name="T0" fmla="*/ 6 w 13"/>
                <a:gd name="T1" fmla="*/ 2 h 10"/>
                <a:gd name="T2" fmla="*/ 6 w 13"/>
                <a:gd name="T3" fmla="*/ 2 h 10"/>
                <a:gd name="T4" fmla="*/ 6 w 13"/>
                <a:gd name="T5" fmla="*/ 0 h 10"/>
                <a:gd name="T6" fmla="*/ 4 w 13"/>
                <a:gd name="T7" fmla="*/ 0 h 10"/>
                <a:gd name="T8" fmla="*/ 2 w 13"/>
                <a:gd name="T9" fmla="*/ 0 h 10"/>
                <a:gd name="T10" fmla="*/ 0 w 13"/>
                <a:gd name="T11" fmla="*/ 0 h 10"/>
                <a:gd name="T12" fmla="*/ 0 w 13"/>
                <a:gd name="T13" fmla="*/ 2 h 10"/>
                <a:gd name="T14" fmla="*/ 2 w 13"/>
                <a:gd name="T15" fmla="*/ 2 h 10"/>
                <a:gd name="T16" fmla="*/ 4 w 13"/>
                <a:gd name="T17" fmla="*/ 2 h 10"/>
                <a:gd name="T18" fmla="*/ 5 w 13"/>
                <a:gd name="T19" fmla="*/ 2 h 10"/>
                <a:gd name="T20" fmla="*/ 4 w 13"/>
                <a:gd name="T21" fmla="*/ 2 h 10"/>
                <a:gd name="T22" fmla="*/ 4 w 13"/>
                <a:gd name="T23" fmla="*/ 2 h 10"/>
                <a:gd name="T24" fmla="*/ 6 w 13"/>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0"/>
                <a:gd name="T41" fmla="*/ 13 w 13"/>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0">
                  <a:moveTo>
                    <a:pt x="12" y="5"/>
                  </a:moveTo>
                  <a:lnTo>
                    <a:pt x="11" y="4"/>
                  </a:lnTo>
                  <a:lnTo>
                    <a:pt x="8" y="0"/>
                  </a:lnTo>
                  <a:lnTo>
                    <a:pt x="4" y="0"/>
                  </a:lnTo>
                  <a:lnTo>
                    <a:pt x="2" y="0"/>
                  </a:lnTo>
                  <a:lnTo>
                    <a:pt x="0" y="0"/>
                  </a:lnTo>
                  <a:lnTo>
                    <a:pt x="0" y="9"/>
                  </a:lnTo>
                  <a:lnTo>
                    <a:pt x="2" y="9"/>
                  </a:lnTo>
                  <a:lnTo>
                    <a:pt x="4" y="9"/>
                  </a:lnTo>
                  <a:lnTo>
                    <a:pt x="5" y="8"/>
                  </a:lnTo>
                  <a:lnTo>
                    <a:pt x="4" y="8"/>
                  </a:lnTo>
                  <a:lnTo>
                    <a:pt x="4" y="6"/>
                  </a:lnTo>
                  <a:lnTo>
                    <a:pt x="12" y="5"/>
                  </a:lnTo>
                </a:path>
              </a:pathLst>
            </a:custGeom>
            <a:solidFill>
              <a:srgbClr val="00CCFF"/>
            </a:solidFill>
            <a:ln w="3175" cap="rnd" cmpd="sng">
              <a:solidFill>
                <a:schemeClr val="tx1"/>
              </a:solidFill>
              <a:round/>
              <a:headEnd/>
              <a:tailEnd/>
            </a:ln>
          </p:spPr>
          <p:txBody>
            <a:bodyPr/>
            <a:lstStyle/>
            <a:p>
              <a:endParaRPr lang="en-US"/>
            </a:p>
          </p:txBody>
        </p:sp>
        <p:sp>
          <p:nvSpPr>
            <p:cNvPr id="57673" name="Freeform 260"/>
            <p:cNvSpPr>
              <a:spLocks noChangeAspect="1"/>
            </p:cNvSpPr>
            <p:nvPr/>
          </p:nvSpPr>
          <p:spPr bwMode="auto">
            <a:xfrm>
              <a:off x="935" y="2694"/>
              <a:ext cx="14" cy="4"/>
            </a:xfrm>
            <a:custGeom>
              <a:avLst/>
              <a:gdLst>
                <a:gd name="T0" fmla="*/ 13 w 14"/>
                <a:gd name="T1" fmla="*/ 0 h 11"/>
                <a:gd name="T2" fmla="*/ 13 w 14"/>
                <a:gd name="T3" fmla="*/ 0 h 11"/>
                <a:gd name="T4" fmla="*/ 11 w 14"/>
                <a:gd name="T5" fmla="*/ 0 h 11"/>
                <a:gd name="T6" fmla="*/ 9 w 14"/>
                <a:gd name="T7" fmla="*/ 0 h 11"/>
                <a:gd name="T8" fmla="*/ 7 w 14"/>
                <a:gd name="T9" fmla="*/ 0 h 11"/>
                <a:gd name="T10" fmla="*/ 8 w 14"/>
                <a:gd name="T11" fmla="*/ 0 h 11"/>
                <a:gd name="T12" fmla="*/ 0 w 14"/>
                <a:gd name="T13" fmla="*/ 0 h 11"/>
                <a:gd name="T14" fmla="*/ 3 w 14"/>
                <a:gd name="T15" fmla="*/ 0 h 11"/>
                <a:gd name="T16" fmla="*/ 6 w 14"/>
                <a:gd name="T17" fmla="*/ 0 h 11"/>
                <a:gd name="T18" fmla="*/ 10 w 14"/>
                <a:gd name="T19" fmla="*/ 0 h 11"/>
                <a:gd name="T20" fmla="*/ 13 w 14"/>
                <a:gd name="T21" fmla="*/ 0 h 11"/>
                <a:gd name="T22" fmla="*/ 13 w 14"/>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1"/>
                <a:gd name="T38" fmla="*/ 14 w 14"/>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1">
                  <a:moveTo>
                    <a:pt x="13" y="1"/>
                  </a:moveTo>
                  <a:lnTo>
                    <a:pt x="13" y="1"/>
                  </a:lnTo>
                  <a:lnTo>
                    <a:pt x="11" y="1"/>
                  </a:lnTo>
                  <a:lnTo>
                    <a:pt x="9" y="0"/>
                  </a:lnTo>
                  <a:lnTo>
                    <a:pt x="7" y="0"/>
                  </a:lnTo>
                  <a:lnTo>
                    <a:pt x="8" y="1"/>
                  </a:lnTo>
                  <a:lnTo>
                    <a:pt x="0" y="2"/>
                  </a:lnTo>
                  <a:lnTo>
                    <a:pt x="3" y="7"/>
                  </a:lnTo>
                  <a:lnTo>
                    <a:pt x="6" y="8"/>
                  </a:lnTo>
                  <a:lnTo>
                    <a:pt x="10" y="9"/>
                  </a:lnTo>
                  <a:lnTo>
                    <a:pt x="13" y="10"/>
                  </a:lnTo>
                  <a:lnTo>
                    <a:pt x="13" y="1"/>
                  </a:lnTo>
                </a:path>
              </a:pathLst>
            </a:custGeom>
            <a:solidFill>
              <a:srgbClr val="00CCFF"/>
            </a:solidFill>
            <a:ln w="3175" cap="rnd" cmpd="sng">
              <a:solidFill>
                <a:schemeClr val="tx1"/>
              </a:solidFill>
              <a:round/>
              <a:headEnd/>
              <a:tailEnd/>
            </a:ln>
          </p:spPr>
          <p:txBody>
            <a:bodyPr/>
            <a:lstStyle/>
            <a:p>
              <a:endParaRPr lang="en-US"/>
            </a:p>
          </p:txBody>
        </p:sp>
        <p:sp>
          <p:nvSpPr>
            <p:cNvPr id="57674" name="Freeform 261"/>
            <p:cNvSpPr>
              <a:spLocks noChangeAspect="1"/>
            </p:cNvSpPr>
            <p:nvPr/>
          </p:nvSpPr>
          <p:spPr bwMode="auto">
            <a:xfrm>
              <a:off x="948" y="2694"/>
              <a:ext cx="23" cy="12"/>
            </a:xfrm>
            <a:custGeom>
              <a:avLst/>
              <a:gdLst>
                <a:gd name="T0" fmla="*/ 11 w 25"/>
                <a:gd name="T1" fmla="*/ 3 h 12"/>
                <a:gd name="T2" fmla="*/ 11 w 25"/>
                <a:gd name="T3" fmla="*/ 3 h 12"/>
                <a:gd name="T4" fmla="*/ 11 w 25"/>
                <a:gd name="T5" fmla="*/ 2 h 12"/>
                <a:gd name="T6" fmla="*/ 11 w 25"/>
                <a:gd name="T7" fmla="*/ 3 h 12"/>
                <a:gd name="T8" fmla="*/ 8 w 25"/>
                <a:gd name="T9" fmla="*/ 3 h 12"/>
                <a:gd name="T10" fmla="*/ 6 w 25"/>
                <a:gd name="T11" fmla="*/ 2 h 12"/>
                <a:gd name="T12" fmla="*/ 6 w 25"/>
                <a:gd name="T13" fmla="*/ 2 h 12"/>
                <a:gd name="T14" fmla="*/ 5 w 25"/>
                <a:gd name="T15" fmla="*/ 1 h 12"/>
                <a:gd name="T16" fmla="*/ 2 w 25"/>
                <a:gd name="T17" fmla="*/ 1 h 12"/>
                <a:gd name="T18" fmla="*/ 0 w 25"/>
                <a:gd name="T19" fmla="*/ 0 h 12"/>
                <a:gd name="T20" fmla="*/ 0 w 25"/>
                <a:gd name="T21" fmla="*/ 9 h 12"/>
                <a:gd name="T22" fmla="*/ 2 w 25"/>
                <a:gd name="T23" fmla="*/ 9 h 12"/>
                <a:gd name="T24" fmla="*/ 4 w 25"/>
                <a:gd name="T25" fmla="*/ 9 h 12"/>
                <a:gd name="T26" fmla="*/ 6 w 25"/>
                <a:gd name="T27" fmla="*/ 10 h 12"/>
                <a:gd name="T28" fmla="*/ 6 w 25"/>
                <a:gd name="T29" fmla="*/ 10 h 12"/>
                <a:gd name="T30" fmla="*/ 8 w 25"/>
                <a:gd name="T31" fmla="*/ 11 h 12"/>
                <a:gd name="T32" fmla="*/ 11 w 25"/>
                <a:gd name="T33" fmla="*/ 11 h 12"/>
                <a:gd name="T34" fmla="*/ 13 w 25"/>
                <a:gd name="T35" fmla="*/ 10 h 12"/>
                <a:gd name="T36" fmla="*/ 15 w 25"/>
                <a:gd name="T37" fmla="*/ 7 h 12"/>
                <a:gd name="T38" fmla="*/ 11 w 25"/>
                <a:gd name="T39" fmla="*/ 3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12"/>
                <a:gd name="T62" fmla="*/ 25 w 25"/>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12">
                  <a:moveTo>
                    <a:pt x="17" y="3"/>
                  </a:moveTo>
                  <a:lnTo>
                    <a:pt x="17" y="3"/>
                  </a:lnTo>
                  <a:lnTo>
                    <a:pt x="17" y="2"/>
                  </a:lnTo>
                  <a:lnTo>
                    <a:pt x="17" y="3"/>
                  </a:lnTo>
                  <a:lnTo>
                    <a:pt x="14" y="3"/>
                  </a:lnTo>
                  <a:lnTo>
                    <a:pt x="11" y="2"/>
                  </a:lnTo>
                  <a:lnTo>
                    <a:pt x="7" y="2"/>
                  </a:lnTo>
                  <a:lnTo>
                    <a:pt x="5" y="1"/>
                  </a:lnTo>
                  <a:lnTo>
                    <a:pt x="2" y="1"/>
                  </a:lnTo>
                  <a:lnTo>
                    <a:pt x="0" y="0"/>
                  </a:lnTo>
                  <a:lnTo>
                    <a:pt x="0" y="9"/>
                  </a:lnTo>
                  <a:lnTo>
                    <a:pt x="2" y="9"/>
                  </a:lnTo>
                  <a:lnTo>
                    <a:pt x="4" y="9"/>
                  </a:lnTo>
                  <a:lnTo>
                    <a:pt x="7" y="10"/>
                  </a:lnTo>
                  <a:lnTo>
                    <a:pt x="11" y="10"/>
                  </a:lnTo>
                  <a:lnTo>
                    <a:pt x="14" y="11"/>
                  </a:lnTo>
                  <a:lnTo>
                    <a:pt x="17" y="11"/>
                  </a:lnTo>
                  <a:lnTo>
                    <a:pt x="21" y="10"/>
                  </a:lnTo>
                  <a:lnTo>
                    <a:pt x="24" y="7"/>
                  </a:lnTo>
                  <a:lnTo>
                    <a:pt x="17" y="3"/>
                  </a:lnTo>
                </a:path>
              </a:pathLst>
            </a:custGeom>
            <a:solidFill>
              <a:srgbClr val="00CCFF"/>
            </a:solidFill>
            <a:ln w="3175" cap="rnd" cmpd="sng">
              <a:solidFill>
                <a:schemeClr val="tx1"/>
              </a:solidFill>
              <a:round/>
              <a:headEnd/>
              <a:tailEnd/>
            </a:ln>
          </p:spPr>
          <p:txBody>
            <a:bodyPr/>
            <a:lstStyle/>
            <a:p>
              <a:endParaRPr lang="en-US"/>
            </a:p>
          </p:txBody>
        </p:sp>
        <p:sp>
          <p:nvSpPr>
            <p:cNvPr id="57675" name="Freeform 262"/>
            <p:cNvSpPr>
              <a:spLocks noChangeAspect="1"/>
            </p:cNvSpPr>
            <p:nvPr/>
          </p:nvSpPr>
          <p:spPr bwMode="auto">
            <a:xfrm>
              <a:off x="966" y="2688"/>
              <a:ext cx="11" cy="14"/>
            </a:xfrm>
            <a:custGeom>
              <a:avLst/>
              <a:gdLst>
                <a:gd name="T0" fmla="*/ 6 w 11"/>
                <a:gd name="T1" fmla="*/ 0 h 14"/>
                <a:gd name="T2" fmla="*/ 5 w 11"/>
                <a:gd name="T3" fmla="*/ 1 h 14"/>
                <a:gd name="T4" fmla="*/ 3 w 11"/>
                <a:gd name="T5" fmla="*/ 3 h 14"/>
                <a:gd name="T6" fmla="*/ 2 w 11"/>
                <a:gd name="T7" fmla="*/ 5 h 14"/>
                <a:gd name="T8" fmla="*/ 0 w 11"/>
                <a:gd name="T9" fmla="*/ 7 h 14"/>
                <a:gd name="T10" fmla="*/ 0 w 11"/>
                <a:gd name="T11" fmla="*/ 9 h 14"/>
                <a:gd name="T12" fmla="*/ 6 w 11"/>
                <a:gd name="T13" fmla="*/ 13 h 14"/>
                <a:gd name="T14" fmla="*/ 8 w 11"/>
                <a:gd name="T15" fmla="*/ 11 h 14"/>
                <a:gd name="T16" fmla="*/ 10 w 11"/>
                <a:gd name="T17" fmla="*/ 9 h 14"/>
                <a:gd name="T18" fmla="*/ 10 w 11"/>
                <a:gd name="T19" fmla="*/ 8 h 14"/>
                <a:gd name="T20" fmla="*/ 10 w 11"/>
                <a:gd name="T21" fmla="*/ 7 h 14"/>
                <a:gd name="T22" fmla="*/ 9 w 11"/>
                <a:gd name="T23" fmla="*/ 8 h 14"/>
                <a:gd name="T24" fmla="*/ 6 w 11"/>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4"/>
                <a:gd name="T41" fmla="*/ 11 w 11"/>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4">
                  <a:moveTo>
                    <a:pt x="6" y="0"/>
                  </a:moveTo>
                  <a:lnTo>
                    <a:pt x="5" y="1"/>
                  </a:lnTo>
                  <a:lnTo>
                    <a:pt x="3" y="3"/>
                  </a:lnTo>
                  <a:lnTo>
                    <a:pt x="2" y="5"/>
                  </a:lnTo>
                  <a:lnTo>
                    <a:pt x="0" y="7"/>
                  </a:lnTo>
                  <a:lnTo>
                    <a:pt x="0" y="9"/>
                  </a:lnTo>
                  <a:lnTo>
                    <a:pt x="6" y="13"/>
                  </a:lnTo>
                  <a:lnTo>
                    <a:pt x="8" y="11"/>
                  </a:lnTo>
                  <a:lnTo>
                    <a:pt x="10" y="9"/>
                  </a:lnTo>
                  <a:lnTo>
                    <a:pt x="10" y="8"/>
                  </a:lnTo>
                  <a:lnTo>
                    <a:pt x="10" y="7"/>
                  </a:lnTo>
                  <a:lnTo>
                    <a:pt x="9" y="8"/>
                  </a:lnTo>
                  <a:lnTo>
                    <a:pt x="6" y="0"/>
                  </a:lnTo>
                </a:path>
              </a:pathLst>
            </a:custGeom>
            <a:solidFill>
              <a:srgbClr val="00CCFF"/>
            </a:solidFill>
            <a:ln w="3175" cap="rnd" cmpd="sng">
              <a:solidFill>
                <a:schemeClr val="tx1"/>
              </a:solidFill>
              <a:round/>
              <a:headEnd/>
              <a:tailEnd/>
            </a:ln>
          </p:spPr>
          <p:txBody>
            <a:bodyPr/>
            <a:lstStyle/>
            <a:p>
              <a:endParaRPr lang="en-US"/>
            </a:p>
          </p:txBody>
        </p:sp>
        <p:sp>
          <p:nvSpPr>
            <p:cNvPr id="57676" name="Freeform 263"/>
            <p:cNvSpPr>
              <a:spLocks noChangeAspect="1"/>
            </p:cNvSpPr>
            <p:nvPr/>
          </p:nvSpPr>
          <p:spPr bwMode="auto">
            <a:xfrm>
              <a:off x="972" y="2684"/>
              <a:ext cx="13" cy="14"/>
            </a:xfrm>
            <a:custGeom>
              <a:avLst/>
              <a:gdLst>
                <a:gd name="T0" fmla="*/ 4 w 13"/>
                <a:gd name="T1" fmla="*/ 0 h 13"/>
                <a:gd name="T2" fmla="*/ 4 w 13"/>
                <a:gd name="T3" fmla="*/ 0 h 13"/>
                <a:gd name="T4" fmla="*/ 3 w 13"/>
                <a:gd name="T5" fmla="*/ 1 h 13"/>
                <a:gd name="T6" fmla="*/ 2 w 13"/>
                <a:gd name="T7" fmla="*/ 3 h 13"/>
                <a:gd name="T8" fmla="*/ 0 w 13"/>
                <a:gd name="T9" fmla="*/ 3 h 13"/>
                <a:gd name="T10" fmla="*/ 3 w 13"/>
                <a:gd name="T11" fmla="*/ 18 h 13"/>
                <a:gd name="T12" fmla="*/ 6 w 13"/>
                <a:gd name="T13" fmla="*/ 16 h 13"/>
                <a:gd name="T14" fmla="*/ 8 w 13"/>
                <a:gd name="T15" fmla="*/ 15 h 13"/>
                <a:gd name="T16" fmla="*/ 11 w 13"/>
                <a:gd name="T17" fmla="*/ 5 h 13"/>
                <a:gd name="T18" fmla="*/ 12 w 13"/>
                <a:gd name="T19" fmla="*/ 1 h 13"/>
                <a:gd name="T20" fmla="*/ 4 w 1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3"/>
                <a:gd name="T35" fmla="*/ 13 w 1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3">
                  <a:moveTo>
                    <a:pt x="4" y="0"/>
                  </a:moveTo>
                  <a:lnTo>
                    <a:pt x="4" y="0"/>
                  </a:lnTo>
                  <a:lnTo>
                    <a:pt x="3" y="1"/>
                  </a:lnTo>
                  <a:lnTo>
                    <a:pt x="2" y="3"/>
                  </a:lnTo>
                  <a:lnTo>
                    <a:pt x="0" y="3"/>
                  </a:lnTo>
                  <a:lnTo>
                    <a:pt x="3" y="12"/>
                  </a:lnTo>
                  <a:lnTo>
                    <a:pt x="6" y="10"/>
                  </a:lnTo>
                  <a:lnTo>
                    <a:pt x="8" y="9"/>
                  </a:lnTo>
                  <a:lnTo>
                    <a:pt x="11" y="5"/>
                  </a:lnTo>
                  <a:lnTo>
                    <a:pt x="12" y="1"/>
                  </a:lnTo>
                  <a:lnTo>
                    <a:pt x="4" y="0"/>
                  </a:lnTo>
                </a:path>
              </a:pathLst>
            </a:custGeom>
            <a:solidFill>
              <a:srgbClr val="00CCFF"/>
            </a:solidFill>
            <a:ln w="3175" cap="rnd" cmpd="sng">
              <a:solidFill>
                <a:schemeClr val="tx1"/>
              </a:solidFill>
              <a:round/>
              <a:headEnd/>
              <a:tailEnd/>
            </a:ln>
          </p:spPr>
          <p:txBody>
            <a:bodyPr/>
            <a:lstStyle/>
            <a:p>
              <a:endParaRPr lang="en-US"/>
            </a:p>
          </p:txBody>
        </p:sp>
        <p:sp>
          <p:nvSpPr>
            <p:cNvPr id="57677" name="Freeform 264"/>
            <p:cNvSpPr>
              <a:spLocks noChangeAspect="1"/>
            </p:cNvSpPr>
            <p:nvPr/>
          </p:nvSpPr>
          <p:spPr bwMode="auto">
            <a:xfrm>
              <a:off x="976" y="2678"/>
              <a:ext cx="11" cy="9"/>
            </a:xfrm>
            <a:custGeom>
              <a:avLst/>
              <a:gdLst>
                <a:gd name="T0" fmla="*/ 0 w 11"/>
                <a:gd name="T1" fmla="*/ 0 h 9"/>
                <a:gd name="T2" fmla="*/ 0 w 11"/>
                <a:gd name="T3" fmla="*/ 0 h 9"/>
                <a:gd name="T4" fmla="*/ 1 w 11"/>
                <a:gd name="T5" fmla="*/ 1 h 9"/>
                <a:gd name="T6" fmla="*/ 0 w 11"/>
                <a:gd name="T7" fmla="*/ 3 h 9"/>
                <a:gd name="T8" fmla="*/ 0 w 11"/>
                <a:gd name="T9" fmla="*/ 4 h 9"/>
                <a:gd name="T10" fmla="*/ 0 w 11"/>
                <a:gd name="T11" fmla="*/ 7 h 9"/>
                <a:gd name="T12" fmla="*/ 8 w 11"/>
                <a:gd name="T13" fmla="*/ 8 h 9"/>
                <a:gd name="T14" fmla="*/ 8 w 11"/>
                <a:gd name="T15" fmla="*/ 5 h 9"/>
                <a:gd name="T16" fmla="*/ 8 w 11"/>
                <a:gd name="T17" fmla="*/ 4 h 9"/>
                <a:gd name="T18" fmla="*/ 9 w 11"/>
                <a:gd name="T19" fmla="*/ 3 h 9"/>
                <a:gd name="T20" fmla="*/ 10 w 11"/>
                <a:gd name="T21" fmla="*/ 0 h 9"/>
                <a:gd name="T22" fmla="*/ 0 w 11"/>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0"/>
                  </a:moveTo>
                  <a:lnTo>
                    <a:pt x="0" y="0"/>
                  </a:lnTo>
                  <a:lnTo>
                    <a:pt x="1" y="1"/>
                  </a:lnTo>
                  <a:lnTo>
                    <a:pt x="0" y="3"/>
                  </a:lnTo>
                  <a:lnTo>
                    <a:pt x="0" y="4"/>
                  </a:lnTo>
                  <a:lnTo>
                    <a:pt x="0" y="7"/>
                  </a:lnTo>
                  <a:lnTo>
                    <a:pt x="8" y="8"/>
                  </a:lnTo>
                  <a:lnTo>
                    <a:pt x="8" y="5"/>
                  </a:lnTo>
                  <a:lnTo>
                    <a:pt x="8" y="4"/>
                  </a:lnTo>
                  <a:lnTo>
                    <a:pt x="9" y="3"/>
                  </a:lnTo>
                  <a:lnTo>
                    <a:pt x="10" y="0"/>
                  </a:lnTo>
                  <a:lnTo>
                    <a:pt x="0" y="0"/>
                  </a:lnTo>
                </a:path>
              </a:pathLst>
            </a:custGeom>
            <a:solidFill>
              <a:srgbClr val="00CCFF"/>
            </a:solidFill>
            <a:ln w="3175" cap="rnd" cmpd="sng">
              <a:solidFill>
                <a:schemeClr val="tx1"/>
              </a:solidFill>
              <a:round/>
              <a:headEnd/>
              <a:tailEnd/>
            </a:ln>
          </p:spPr>
          <p:txBody>
            <a:bodyPr/>
            <a:lstStyle/>
            <a:p>
              <a:endParaRPr lang="en-US"/>
            </a:p>
          </p:txBody>
        </p:sp>
        <p:sp>
          <p:nvSpPr>
            <p:cNvPr id="57678" name="Freeform 265"/>
            <p:cNvSpPr>
              <a:spLocks noChangeAspect="1"/>
            </p:cNvSpPr>
            <p:nvPr/>
          </p:nvSpPr>
          <p:spPr bwMode="auto">
            <a:xfrm>
              <a:off x="976" y="2674"/>
              <a:ext cx="11" cy="1"/>
            </a:xfrm>
            <a:custGeom>
              <a:avLst/>
              <a:gdLst>
                <a:gd name="T0" fmla="*/ 1 w 11"/>
                <a:gd name="T1" fmla="*/ 0 h 5"/>
                <a:gd name="T2" fmla="*/ 5 w 11"/>
                <a:gd name="T3" fmla="*/ 0 h 5"/>
                <a:gd name="T4" fmla="*/ 0 w 11"/>
                <a:gd name="T5" fmla="*/ 0 h 5"/>
                <a:gd name="T6" fmla="*/ 0 w 11"/>
                <a:gd name="T7" fmla="*/ 0 h 5"/>
                <a:gd name="T8" fmla="*/ 0 w 11"/>
                <a:gd name="T9" fmla="*/ 0 h 5"/>
                <a:gd name="T10" fmla="*/ 10 w 11"/>
                <a:gd name="T11" fmla="*/ 0 h 5"/>
                <a:gd name="T12" fmla="*/ 10 w 11"/>
                <a:gd name="T13" fmla="*/ 0 h 5"/>
                <a:gd name="T14" fmla="*/ 10 w 11"/>
                <a:gd name="T15" fmla="*/ 0 h 5"/>
                <a:gd name="T16" fmla="*/ 5 w 11"/>
                <a:gd name="T17" fmla="*/ 0 h 5"/>
                <a:gd name="T18" fmla="*/ 9 w 11"/>
                <a:gd name="T19" fmla="*/ 0 h 5"/>
                <a:gd name="T20" fmla="*/ 10 w 11"/>
                <a:gd name="T21" fmla="*/ 0 h 5"/>
                <a:gd name="T22" fmla="*/ 10 w 11"/>
                <a:gd name="T23" fmla="*/ 0 h 5"/>
                <a:gd name="T24" fmla="*/ 9 w 11"/>
                <a:gd name="T25" fmla="*/ 0 h 5"/>
                <a:gd name="T26" fmla="*/ 1 w 11"/>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5"/>
                <a:gd name="T44" fmla="*/ 11 w 11"/>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5">
                  <a:moveTo>
                    <a:pt x="1" y="1"/>
                  </a:moveTo>
                  <a:lnTo>
                    <a:pt x="5" y="1"/>
                  </a:lnTo>
                  <a:lnTo>
                    <a:pt x="0" y="1"/>
                  </a:lnTo>
                  <a:lnTo>
                    <a:pt x="0" y="3"/>
                  </a:lnTo>
                  <a:lnTo>
                    <a:pt x="0" y="4"/>
                  </a:lnTo>
                  <a:lnTo>
                    <a:pt x="10" y="4"/>
                  </a:lnTo>
                  <a:lnTo>
                    <a:pt x="10" y="3"/>
                  </a:lnTo>
                  <a:lnTo>
                    <a:pt x="10" y="1"/>
                  </a:lnTo>
                  <a:lnTo>
                    <a:pt x="5" y="1"/>
                  </a:lnTo>
                  <a:lnTo>
                    <a:pt x="9" y="0"/>
                  </a:lnTo>
                  <a:lnTo>
                    <a:pt x="10" y="1"/>
                  </a:lnTo>
                  <a:lnTo>
                    <a:pt x="10" y="0"/>
                  </a:lnTo>
                  <a:lnTo>
                    <a:pt x="9" y="0"/>
                  </a:lnTo>
                  <a:lnTo>
                    <a:pt x="1" y="1"/>
                  </a:lnTo>
                </a:path>
              </a:pathLst>
            </a:custGeom>
            <a:solidFill>
              <a:srgbClr val="00CCFF"/>
            </a:solidFill>
            <a:ln w="3175" cap="rnd" cmpd="sng">
              <a:solidFill>
                <a:schemeClr val="tx1"/>
              </a:solidFill>
              <a:round/>
              <a:headEnd/>
              <a:tailEnd/>
            </a:ln>
          </p:spPr>
          <p:txBody>
            <a:bodyPr/>
            <a:lstStyle/>
            <a:p>
              <a:endParaRPr lang="en-US"/>
            </a:p>
          </p:txBody>
        </p:sp>
        <p:sp>
          <p:nvSpPr>
            <p:cNvPr id="57679" name="Freeform 266"/>
            <p:cNvSpPr>
              <a:spLocks noChangeAspect="1"/>
            </p:cNvSpPr>
            <p:nvPr/>
          </p:nvSpPr>
          <p:spPr bwMode="auto">
            <a:xfrm>
              <a:off x="976" y="2663"/>
              <a:ext cx="10" cy="14"/>
            </a:xfrm>
            <a:custGeom>
              <a:avLst/>
              <a:gdLst>
                <a:gd name="T0" fmla="*/ 3 w 10"/>
                <a:gd name="T1" fmla="*/ 1 h 14"/>
                <a:gd name="T2" fmla="*/ 3 w 10"/>
                <a:gd name="T3" fmla="*/ 0 h 14"/>
                <a:gd name="T4" fmla="*/ 0 w 10"/>
                <a:gd name="T5" fmla="*/ 5 h 14"/>
                <a:gd name="T6" fmla="*/ 0 w 10"/>
                <a:gd name="T7" fmla="*/ 9 h 14"/>
                <a:gd name="T8" fmla="*/ 1 w 10"/>
                <a:gd name="T9" fmla="*/ 12 h 14"/>
                <a:gd name="T10" fmla="*/ 1 w 10"/>
                <a:gd name="T11" fmla="*/ 13 h 14"/>
                <a:gd name="T12" fmla="*/ 9 w 10"/>
                <a:gd name="T13" fmla="*/ 12 h 14"/>
                <a:gd name="T14" fmla="*/ 9 w 10"/>
                <a:gd name="T15" fmla="*/ 10 h 14"/>
                <a:gd name="T16" fmla="*/ 8 w 10"/>
                <a:gd name="T17" fmla="*/ 9 h 14"/>
                <a:gd name="T18" fmla="*/ 8 w 10"/>
                <a:gd name="T19" fmla="*/ 6 h 14"/>
                <a:gd name="T20" fmla="*/ 8 w 10"/>
                <a:gd name="T21" fmla="*/ 7 h 14"/>
                <a:gd name="T22" fmla="*/ 8 w 10"/>
                <a:gd name="T23" fmla="*/ 6 h 14"/>
                <a:gd name="T24" fmla="*/ 3 w 10"/>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3" y="1"/>
                  </a:moveTo>
                  <a:lnTo>
                    <a:pt x="3" y="0"/>
                  </a:lnTo>
                  <a:lnTo>
                    <a:pt x="0" y="5"/>
                  </a:lnTo>
                  <a:lnTo>
                    <a:pt x="0" y="9"/>
                  </a:lnTo>
                  <a:lnTo>
                    <a:pt x="1" y="12"/>
                  </a:lnTo>
                  <a:lnTo>
                    <a:pt x="1" y="13"/>
                  </a:lnTo>
                  <a:lnTo>
                    <a:pt x="9" y="12"/>
                  </a:lnTo>
                  <a:lnTo>
                    <a:pt x="9" y="10"/>
                  </a:lnTo>
                  <a:lnTo>
                    <a:pt x="8" y="9"/>
                  </a:lnTo>
                  <a:lnTo>
                    <a:pt x="8" y="6"/>
                  </a:lnTo>
                  <a:lnTo>
                    <a:pt x="8" y="7"/>
                  </a:lnTo>
                  <a:lnTo>
                    <a:pt x="8" y="6"/>
                  </a:lnTo>
                  <a:lnTo>
                    <a:pt x="3" y="1"/>
                  </a:lnTo>
                </a:path>
              </a:pathLst>
            </a:custGeom>
            <a:solidFill>
              <a:srgbClr val="00CCFF"/>
            </a:solidFill>
            <a:ln w="3175" cap="rnd" cmpd="sng">
              <a:solidFill>
                <a:schemeClr val="tx1"/>
              </a:solidFill>
              <a:round/>
              <a:headEnd/>
              <a:tailEnd/>
            </a:ln>
          </p:spPr>
          <p:txBody>
            <a:bodyPr/>
            <a:lstStyle/>
            <a:p>
              <a:endParaRPr lang="en-US"/>
            </a:p>
          </p:txBody>
        </p:sp>
        <p:sp>
          <p:nvSpPr>
            <p:cNvPr id="57680" name="Freeform 267"/>
            <p:cNvSpPr>
              <a:spLocks noChangeAspect="1"/>
            </p:cNvSpPr>
            <p:nvPr/>
          </p:nvSpPr>
          <p:spPr bwMode="auto">
            <a:xfrm>
              <a:off x="979" y="2657"/>
              <a:ext cx="10" cy="19"/>
            </a:xfrm>
            <a:custGeom>
              <a:avLst/>
              <a:gdLst>
                <a:gd name="T0" fmla="*/ 0 w 10"/>
                <a:gd name="T1" fmla="*/ 60 h 13"/>
                <a:gd name="T2" fmla="*/ 0 w 10"/>
                <a:gd name="T3" fmla="*/ 60 h 13"/>
                <a:gd name="T4" fmla="*/ 0 w 10"/>
                <a:gd name="T5" fmla="*/ 69 h 13"/>
                <a:gd name="T6" fmla="*/ 0 w 10"/>
                <a:gd name="T7" fmla="*/ 60 h 13"/>
                <a:gd name="T8" fmla="*/ 0 w 10"/>
                <a:gd name="T9" fmla="*/ 47 h 13"/>
                <a:gd name="T10" fmla="*/ 0 w 10"/>
                <a:gd name="T11" fmla="*/ 60 h 13"/>
                <a:gd name="T12" fmla="*/ 5 w 10"/>
                <a:gd name="T13" fmla="*/ 120 h 13"/>
                <a:gd name="T14" fmla="*/ 8 w 10"/>
                <a:gd name="T15" fmla="*/ 88 h 13"/>
                <a:gd name="T16" fmla="*/ 9 w 10"/>
                <a:gd name="T17" fmla="*/ 60 h 13"/>
                <a:gd name="T18" fmla="*/ 7 w 10"/>
                <a:gd name="T19" fmla="*/ 19 h 13"/>
                <a:gd name="T20" fmla="*/ 4 w 10"/>
                <a:gd name="T21" fmla="*/ 0 h 13"/>
                <a:gd name="T22" fmla="*/ 5 w 10"/>
                <a:gd name="T23" fmla="*/ 0 h 13"/>
                <a:gd name="T24" fmla="*/ 0 w 10"/>
                <a:gd name="T25" fmla="*/ 6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3"/>
                <a:gd name="T41" fmla="*/ 10 w 1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3">
                  <a:moveTo>
                    <a:pt x="0" y="6"/>
                  </a:moveTo>
                  <a:lnTo>
                    <a:pt x="0" y="6"/>
                  </a:lnTo>
                  <a:lnTo>
                    <a:pt x="0" y="7"/>
                  </a:lnTo>
                  <a:lnTo>
                    <a:pt x="0" y="6"/>
                  </a:lnTo>
                  <a:lnTo>
                    <a:pt x="0" y="5"/>
                  </a:lnTo>
                  <a:lnTo>
                    <a:pt x="0" y="6"/>
                  </a:lnTo>
                  <a:lnTo>
                    <a:pt x="5" y="12"/>
                  </a:lnTo>
                  <a:lnTo>
                    <a:pt x="8" y="9"/>
                  </a:lnTo>
                  <a:lnTo>
                    <a:pt x="9" y="6"/>
                  </a:lnTo>
                  <a:lnTo>
                    <a:pt x="7" y="2"/>
                  </a:lnTo>
                  <a:lnTo>
                    <a:pt x="4" y="0"/>
                  </a:lnTo>
                  <a:lnTo>
                    <a:pt x="5" y="0"/>
                  </a:lnTo>
                  <a:lnTo>
                    <a:pt x="0" y="6"/>
                  </a:lnTo>
                </a:path>
              </a:pathLst>
            </a:custGeom>
            <a:solidFill>
              <a:srgbClr val="00CCFF"/>
            </a:solidFill>
            <a:ln w="3175" cap="rnd" cmpd="sng">
              <a:solidFill>
                <a:schemeClr val="tx1"/>
              </a:solidFill>
              <a:round/>
              <a:headEnd/>
              <a:tailEnd/>
            </a:ln>
          </p:spPr>
          <p:txBody>
            <a:bodyPr/>
            <a:lstStyle/>
            <a:p>
              <a:endParaRPr lang="en-US"/>
            </a:p>
          </p:txBody>
        </p:sp>
        <p:sp>
          <p:nvSpPr>
            <p:cNvPr id="57681" name="Freeform 268"/>
            <p:cNvSpPr>
              <a:spLocks noChangeAspect="1"/>
            </p:cNvSpPr>
            <p:nvPr/>
          </p:nvSpPr>
          <p:spPr bwMode="auto">
            <a:xfrm>
              <a:off x="972" y="2648"/>
              <a:ext cx="13" cy="16"/>
            </a:xfrm>
            <a:custGeom>
              <a:avLst/>
              <a:gdLst>
                <a:gd name="T0" fmla="*/ 0 w 13"/>
                <a:gd name="T1" fmla="*/ 2 h 16"/>
                <a:gd name="T2" fmla="*/ 0 w 13"/>
                <a:gd name="T3" fmla="*/ 0 h 16"/>
                <a:gd name="T4" fmla="*/ 0 w 13"/>
                <a:gd name="T5" fmla="*/ 6 h 16"/>
                <a:gd name="T6" fmla="*/ 2 w 13"/>
                <a:gd name="T7" fmla="*/ 10 h 16"/>
                <a:gd name="T8" fmla="*/ 4 w 13"/>
                <a:gd name="T9" fmla="*/ 13 h 16"/>
                <a:gd name="T10" fmla="*/ 7 w 13"/>
                <a:gd name="T11" fmla="*/ 15 h 16"/>
                <a:gd name="T12" fmla="*/ 12 w 13"/>
                <a:gd name="T13" fmla="*/ 9 h 16"/>
                <a:gd name="T14" fmla="*/ 11 w 13"/>
                <a:gd name="T15" fmla="*/ 8 h 16"/>
                <a:gd name="T16" fmla="*/ 9 w 13"/>
                <a:gd name="T17" fmla="*/ 5 h 16"/>
                <a:gd name="T18" fmla="*/ 8 w 13"/>
                <a:gd name="T19" fmla="*/ 4 h 16"/>
                <a:gd name="T20" fmla="*/ 8 w 13"/>
                <a:gd name="T21" fmla="*/ 4 h 16"/>
                <a:gd name="T22" fmla="*/ 8 w 13"/>
                <a:gd name="T23" fmla="*/ 3 h 16"/>
                <a:gd name="T24" fmla="*/ 0 w 13"/>
                <a:gd name="T25" fmla="*/ 2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6"/>
                <a:gd name="T41" fmla="*/ 13 w 1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6">
                  <a:moveTo>
                    <a:pt x="0" y="2"/>
                  </a:moveTo>
                  <a:lnTo>
                    <a:pt x="0" y="0"/>
                  </a:lnTo>
                  <a:lnTo>
                    <a:pt x="0" y="6"/>
                  </a:lnTo>
                  <a:lnTo>
                    <a:pt x="2" y="10"/>
                  </a:lnTo>
                  <a:lnTo>
                    <a:pt x="4" y="13"/>
                  </a:lnTo>
                  <a:lnTo>
                    <a:pt x="7" y="15"/>
                  </a:lnTo>
                  <a:lnTo>
                    <a:pt x="12" y="9"/>
                  </a:lnTo>
                  <a:lnTo>
                    <a:pt x="11" y="8"/>
                  </a:lnTo>
                  <a:lnTo>
                    <a:pt x="9" y="5"/>
                  </a:lnTo>
                  <a:lnTo>
                    <a:pt x="8" y="4"/>
                  </a:lnTo>
                  <a:lnTo>
                    <a:pt x="8" y="3"/>
                  </a:lnTo>
                  <a:lnTo>
                    <a:pt x="0" y="2"/>
                  </a:lnTo>
                </a:path>
              </a:pathLst>
            </a:custGeom>
            <a:solidFill>
              <a:srgbClr val="00CCFF"/>
            </a:solidFill>
            <a:ln w="3175" cap="rnd" cmpd="sng">
              <a:solidFill>
                <a:schemeClr val="tx1"/>
              </a:solidFill>
              <a:round/>
              <a:headEnd/>
              <a:tailEnd/>
            </a:ln>
          </p:spPr>
          <p:txBody>
            <a:bodyPr/>
            <a:lstStyle/>
            <a:p>
              <a:endParaRPr lang="en-US"/>
            </a:p>
          </p:txBody>
        </p:sp>
        <p:sp>
          <p:nvSpPr>
            <p:cNvPr id="57682" name="Freeform 269"/>
            <p:cNvSpPr>
              <a:spLocks noChangeAspect="1"/>
            </p:cNvSpPr>
            <p:nvPr/>
          </p:nvSpPr>
          <p:spPr bwMode="auto">
            <a:xfrm>
              <a:off x="962" y="2641"/>
              <a:ext cx="20" cy="12"/>
            </a:xfrm>
            <a:custGeom>
              <a:avLst/>
              <a:gdLst>
                <a:gd name="T0" fmla="*/ 3 w 20"/>
                <a:gd name="T1" fmla="*/ 15 h 11"/>
                <a:gd name="T2" fmla="*/ 3 w 20"/>
                <a:gd name="T3" fmla="*/ 15 h 11"/>
                <a:gd name="T4" fmla="*/ 6 w 20"/>
                <a:gd name="T5" fmla="*/ 14 h 11"/>
                <a:gd name="T6" fmla="*/ 9 w 20"/>
                <a:gd name="T7" fmla="*/ 15 h 11"/>
                <a:gd name="T8" fmla="*/ 11 w 20"/>
                <a:gd name="T9" fmla="*/ 16 h 11"/>
                <a:gd name="T10" fmla="*/ 11 w 20"/>
                <a:gd name="T11" fmla="*/ 15 h 11"/>
                <a:gd name="T12" fmla="*/ 19 w 20"/>
                <a:gd name="T13" fmla="*/ 16 h 11"/>
                <a:gd name="T14" fmla="*/ 17 w 20"/>
                <a:gd name="T15" fmla="*/ 5 h 11"/>
                <a:gd name="T16" fmla="*/ 12 w 20"/>
                <a:gd name="T17" fmla="*/ 1 h 11"/>
                <a:gd name="T18" fmla="*/ 6 w 20"/>
                <a:gd name="T19" fmla="*/ 0 h 11"/>
                <a:gd name="T20" fmla="*/ 0 w 20"/>
                <a:gd name="T21" fmla="*/ 1 h 11"/>
                <a:gd name="T22" fmla="*/ 3 w 20"/>
                <a:gd name="T23" fmla="*/ 15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1"/>
                <a:gd name="T38" fmla="*/ 20 w 2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1">
                  <a:moveTo>
                    <a:pt x="3" y="9"/>
                  </a:moveTo>
                  <a:lnTo>
                    <a:pt x="3" y="9"/>
                  </a:lnTo>
                  <a:lnTo>
                    <a:pt x="6" y="8"/>
                  </a:lnTo>
                  <a:lnTo>
                    <a:pt x="9" y="9"/>
                  </a:lnTo>
                  <a:lnTo>
                    <a:pt x="11" y="10"/>
                  </a:lnTo>
                  <a:lnTo>
                    <a:pt x="11" y="9"/>
                  </a:lnTo>
                  <a:lnTo>
                    <a:pt x="19" y="10"/>
                  </a:lnTo>
                  <a:lnTo>
                    <a:pt x="17" y="5"/>
                  </a:lnTo>
                  <a:lnTo>
                    <a:pt x="12" y="1"/>
                  </a:lnTo>
                  <a:lnTo>
                    <a:pt x="6" y="0"/>
                  </a:lnTo>
                  <a:lnTo>
                    <a:pt x="0" y="1"/>
                  </a:lnTo>
                  <a:lnTo>
                    <a:pt x="3" y="9"/>
                  </a:lnTo>
                </a:path>
              </a:pathLst>
            </a:custGeom>
            <a:solidFill>
              <a:srgbClr val="00CCFF"/>
            </a:solidFill>
            <a:ln w="3175" cap="rnd" cmpd="sng">
              <a:solidFill>
                <a:schemeClr val="tx1"/>
              </a:solidFill>
              <a:round/>
              <a:headEnd/>
              <a:tailEnd/>
            </a:ln>
          </p:spPr>
          <p:txBody>
            <a:bodyPr/>
            <a:lstStyle/>
            <a:p>
              <a:endParaRPr lang="en-US"/>
            </a:p>
          </p:txBody>
        </p:sp>
        <p:sp>
          <p:nvSpPr>
            <p:cNvPr id="57683" name="Freeform 270"/>
            <p:cNvSpPr>
              <a:spLocks noChangeAspect="1"/>
            </p:cNvSpPr>
            <p:nvPr/>
          </p:nvSpPr>
          <p:spPr bwMode="auto">
            <a:xfrm>
              <a:off x="952" y="2642"/>
              <a:ext cx="13" cy="15"/>
            </a:xfrm>
            <a:custGeom>
              <a:avLst/>
              <a:gdLst>
                <a:gd name="T0" fmla="*/ 1 w 13"/>
                <a:gd name="T1" fmla="*/ 14 h 15"/>
                <a:gd name="T2" fmla="*/ 2 w 13"/>
                <a:gd name="T3" fmla="*/ 14 h 15"/>
                <a:gd name="T4" fmla="*/ 5 w 13"/>
                <a:gd name="T5" fmla="*/ 12 h 15"/>
                <a:gd name="T6" fmla="*/ 8 w 13"/>
                <a:gd name="T7" fmla="*/ 10 h 15"/>
                <a:gd name="T8" fmla="*/ 9 w 13"/>
                <a:gd name="T9" fmla="*/ 9 h 15"/>
                <a:gd name="T10" fmla="*/ 12 w 13"/>
                <a:gd name="T11" fmla="*/ 8 h 15"/>
                <a:gd name="T12" fmla="*/ 9 w 13"/>
                <a:gd name="T13" fmla="*/ 0 h 15"/>
                <a:gd name="T14" fmla="*/ 5 w 13"/>
                <a:gd name="T15" fmla="*/ 2 h 15"/>
                <a:gd name="T16" fmla="*/ 2 w 13"/>
                <a:gd name="T17" fmla="*/ 4 h 15"/>
                <a:gd name="T18" fmla="*/ 1 w 13"/>
                <a:gd name="T19" fmla="*/ 6 h 15"/>
                <a:gd name="T20" fmla="*/ 0 w 13"/>
                <a:gd name="T21" fmla="*/ 6 h 15"/>
                <a:gd name="T22" fmla="*/ 1 w 13"/>
                <a:gd name="T23" fmla="*/ 6 h 15"/>
                <a:gd name="T24" fmla="*/ 1 w 13"/>
                <a:gd name="T25" fmla="*/ 14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5"/>
                <a:gd name="T41" fmla="*/ 13 w 13"/>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5">
                  <a:moveTo>
                    <a:pt x="1" y="14"/>
                  </a:moveTo>
                  <a:lnTo>
                    <a:pt x="2" y="14"/>
                  </a:lnTo>
                  <a:lnTo>
                    <a:pt x="5" y="12"/>
                  </a:lnTo>
                  <a:lnTo>
                    <a:pt x="8" y="10"/>
                  </a:lnTo>
                  <a:lnTo>
                    <a:pt x="9" y="9"/>
                  </a:lnTo>
                  <a:lnTo>
                    <a:pt x="12" y="8"/>
                  </a:lnTo>
                  <a:lnTo>
                    <a:pt x="9" y="0"/>
                  </a:lnTo>
                  <a:lnTo>
                    <a:pt x="5" y="2"/>
                  </a:lnTo>
                  <a:lnTo>
                    <a:pt x="2" y="4"/>
                  </a:lnTo>
                  <a:lnTo>
                    <a:pt x="1" y="6"/>
                  </a:lnTo>
                  <a:lnTo>
                    <a:pt x="0" y="6"/>
                  </a:lnTo>
                  <a:lnTo>
                    <a:pt x="1" y="6"/>
                  </a:lnTo>
                  <a:lnTo>
                    <a:pt x="1" y="14"/>
                  </a:lnTo>
                </a:path>
              </a:pathLst>
            </a:custGeom>
            <a:solidFill>
              <a:srgbClr val="00CCFF"/>
            </a:solidFill>
            <a:ln w="3175" cap="rnd" cmpd="sng">
              <a:solidFill>
                <a:schemeClr val="tx1"/>
              </a:solidFill>
              <a:round/>
              <a:headEnd/>
              <a:tailEnd/>
            </a:ln>
          </p:spPr>
          <p:txBody>
            <a:bodyPr/>
            <a:lstStyle/>
            <a:p>
              <a:endParaRPr lang="en-US"/>
            </a:p>
          </p:txBody>
        </p:sp>
        <p:sp>
          <p:nvSpPr>
            <p:cNvPr id="57684" name="Freeform 271"/>
            <p:cNvSpPr>
              <a:spLocks noChangeAspect="1"/>
            </p:cNvSpPr>
            <p:nvPr/>
          </p:nvSpPr>
          <p:spPr bwMode="auto">
            <a:xfrm>
              <a:off x="870" y="2689"/>
              <a:ext cx="20" cy="38"/>
            </a:xfrm>
            <a:custGeom>
              <a:avLst/>
              <a:gdLst>
                <a:gd name="T0" fmla="*/ 8 w 20"/>
                <a:gd name="T1" fmla="*/ 0 h 38"/>
                <a:gd name="T2" fmla="*/ 8 w 20"/>
                <a:gd name="T3" fmla="*/ 0 h 38"/>
                <a:gd name="T4" fmla="*/ 6 w 20"/>
                <a:gd name="T5" fmla="*/ 0 h 38"/>
                <a:gd name="T6" fmla="*/ 5 w 20"/>
                <a:gd name="T7" fmla="*/ 2 h 38"/>
                <a:gd name="T8" fmla="*/ 4 w 20"/>
                <a:gd name="T9" fmla="*/ 5 h 38"/>
                <a:gd name="T10" fmla="*/ 2 w 20"/>
                <a:gd name="T11" fmla="*/ 8 h 38"/>
                <a:gd name="T12" fmla="*/ 1 w 20"/>
                <a:gd name="T13" fmla="*/ 11 h 38"/>
                <a:gd name="T14" fmla="*/ 0 w 20"/>
                <a:gd name="T15" fmla="*/ 14 h 38"/>
                <a:gd name="T16" fmla="*/ 0 w 20"/>
                <a:gd name="T17" fmla="*/ 17 h 38"/>
                <a:gd name="T18" fmla="*/ 0 w 20"/>
                <a:gd name="T19" fmla="*/ 20 h 38"/>
                <a:gd name="T20" fmla="*/ 2 w 20"/>
                <a:gd name="T21" fmla="*/ 25 h 38"/>
                <a:gd name="T22" fmla="*/ 3 w 20"/>
                <a:gd name="T23" fmla="*/ 30 h 38"/>
                <a:gd name="T24" fmla="*/ 4 w 20"/>
                <a:gd name="T25" fmla="*/ 34 h 38"/>
                <a:gd name="T26" fmla="*/ 6 w 20"/>
                <a:gd name="T27" fmla="*/ 36 h 38"/>
                <a:gd name="T28" fmla="*/ 8 w 20"/>
                <a:gd name="T29" fmla="*/ 37 h 38"/>
                <a:gd name="T30" fmla="*/ 9 w 20"/>
                <a:gd name="T31" fmla="*/ 37 h 38"/>
                <a:gd name="T32" fmla="*/ 10 w 20"/>
                <a:gd name="T33" fmla="*/ 34 h 38"/>
                <a:gd name="T34" fmla="*/ 10 w 20"/>
                <a:gd name="T35" fmla="*/ 31 h 38"/>
                <a:gd name="T36" fmla="*/ 10 w 20"/>
                <a:gd name="T37" fmla="*/ 28 h 38"/>
                <a:gd name="T38" fmla="*/ 10 w 20"/>
                <a:gd name="T39" fmla="*/ 26 h 38"/>
                <a:gd name="T40" fmla="*/ 11 w 20"/>
                <a:gd name="T41" fmla="*/ 26 h 38"/>
                <a:gd name="T42" fmla="*/ 13 w 20"/>
                <a:gd name="T43" fmla="*/ 25 h 38"/>
                <a:gd name="T44" fmla="*/ 14 w 20"/>
                <a:gd name="T45" fmla="*/ 24 h 38"/>
                <a:gd name="T46" fmla="*/ 15 w 20"/>
                <a:gd name="T47" fmla="*/ 23 h 38"/>
                <a:gd name="T48" fmla="*/ 14 w 20"/>
                <a:gd name="T49" fmla="*/ 22 h 38"/>
                <a:gd name="T50" fmla="*/ 14 w 20"/>
                <a:gd name="T51" fmla="*/ 20 h 38"/>
                <a:gd name="T52" fmla="*/ 13 w 20"/>
                <a:gd name="T53" fmla="*/ 19 h 38"/>
                <a:gd name="T54" fmla="*/ 12 w 20"/>
                <a:gd name="T55" fmla="*/ 18 h 38"/>
                <a:gd name="T56" fmla="*/ 12 w 20"/>
                <a:gd name="T57" fmla="*/ 15 h 38"/>
                <a:gd name="T58" fmla="*/ 14 w 20"/>
                <a:gd name="T59" fmla="*/ 12 h 38"/>
                <a:gd name="T60" fmla="*/ 16 w 20"/>
                <a:gd name="T61" fmla="*/ 11 h 38"/>
                <a:gd name="T62" fmla="*/ 18 w 20"/>
                <a:gd name="T63" fmla="*/ 10 h 38"/>
                <a:gd name="T64" fmla="*/ 19 w 20"/>
                <a:gd name="T65" fmla="*/ 9 h 38"/>
                <a:gd name="T66" fmla="*/ 18 w 20"/>
                <a:gd name="T67" fmla="*/ 8 h 38"/>
                <a:gd name="T68" fmla="*/ 17 w 20"/>
                <a:gd name="T69" fmla="*/ 6 h 38"/>
                <a:gd name="T70" fmla="*/ 16 w 20"/>
                <a:gd name="T71" fmla="*/ 5 h 38"/>
                <a:gd name="T72" fmla="*/ 14 w 20"/>
                <a:gd name="T73" fmla="*/ 5 h 38"/>
                <a:gd name="T74" fmla="*/ 12 w 20"/>
                <a:gd name="T75" fmla="*/ 6 h 38"/>
                <a:gd name="T76" fmla="*/ 10 w 20"/>
                <a:gd name="T77" fmla="*/ 4 h 38"/>
                <a:gd name="T78" fmla="*/ 9 w 20"/>
                <a:gd name="T79" fmla="*/ 3 h 38"/>
                <a:gd name="T80" fmla="*/ 8 w 20"/>
                <a:gd name="T81" fmla="*/ 0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
                <a:gd name="T124" fmla="*/ 0 h 38"/>
                <a:gd name="T125" fmla="*/ 20 w 20"/>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 h="38">
                  <a:moveTo>
                    <a:pt x="8" y="0"/>
                  </a:moveTo>
                  <a:lnTo>
                    <a:pt x="8" y="0"/>
                  </a:lnTo>
                  <a:lnTo>
                    <a:pt x="6" y="0"/>
                  </a:lnTo>
                  <a:lnTo>
                    <a:pt x="5" y="2"/>
                  </a:lnTo>
                  <a:lnTo>
                    <a:pt x="4" y="5"/>
                  </a:lnTo>
                  <a:lnTo>
                    <a:pt x="2" y="8"/>
                  </a:lnTo>
                  <a:lnTo>
                    <a:pt x="1" y="11"/>
                  </a:lnTo>
                  <a:lnTo>
                    <a:pt x="0" y="14"/>
                  </a:lnTo>
                  <a:lnTo>
                    <a:pt x="0" y="17"/>
                  </a:lnTo>
                  <a:lnTo>
                    <a:pt x="0" y="20"/>
                  </a:lnTo>
                  <a:lnTo>
                    <a:pt x="2" y="25"/>
                  </a:lnTo>
                  <a:lnTo>
                    <a:pt x="3" y="30"/>
                  </a:lnTo>
                  <a:lnTo>
                    <a:pt x="4" y="34"/>
                  </a:lnTo>
                  <a:lnTo>
                    <a:pt x="6" y="36"/>
                  </a:lnTo>
                  <a:lnTo>
                    <a:pt x="8" y="37"/>
                  </a:lnTo>
                  <a:lnTo>
                    <a:pt x="9" y="37"/>
                  </a:lnTo>
                  <a:lnTo>
                    <a:pt x="10" y="34"/>
                  </a:lnTo>
                  <a:lnTo>
                    <a:pt x="10" y="31"/>
                  </a:lnTo>
                  <a:lnTo>
                    <a:pt x="10" y="28"/>
                  </a:lnTo>
                  <a:lnTo>
                    <a:pt x="10" y="26"/>
                  </a:lnTo>
                  <a:lnTo>
                    <a:pt x="11" y="26"/>
                  </a:lnTo>
                  <a:lnTo>
                    <a:pt x="13" y="25"/>
                  </a:lnTo>
                  <a:lnTo>
                    <a:pt x="14" y="24"/>
                  </a:lnTo>
                  <a:lnTo>
                    <a:pt x="15" y="23"/>
                  </a:lnTo>
                  <a:lnTo>
                    <a:pt x="14" y="22"/>
                  </a:lnTo>
                  <a:lnTo>
                    <a:pt x="14" y="20"/>
                  </a:lnTo>
                  <a:lnTo>
                    <a:pt x="13" y="19"/>
                  </a:lnTo>
                  <a:lnTo>
                    <a:pt x="12" y="18"/>
                  </a:lnTo>
                  <a:lnTo>
                    <a:pt x="12" y="15"/>
                  </a:lnTo>
                  <a:lnTo>
                    <a:pt x="14" y="12"/>
                  </a:lnTo>
                  <a:lnTo>
                    <a:pt x="16" y="11"/>
                  </a:lnTo>
                  <a:lnTo>
                    <a:pt x="18" y="10"/>
                  </a:lnTo>
                  <a:lnTo>
                    <a:pt x="19" y="9"/>
                  </a:lnTo>
                  <a:lnTo>
                    <a:pt x="18" y="8"/>
                  </a:lnTo>
                  <a:lnTo>
                    <a:pt x="17" y="6"/>
                  </a:lnTo>
                  <a:lnTo>
                    <a:pt x="16" y="5"/>
                  </a:lnTo>
                  <a:lnTo>
                    <a:pt x="14" y="5"/>
                  </a:lnTo>
                  <a:lnTo>
                    <a:pt x="12" y="6"/>
                  </a:lnTo>
                  <a:lnTo>
                    <a:pt x="10" y="4"/>
                  </a:lnTo>
                  <a:lnTo>
                    <a:pt x="9" y="3"/>
                  </a:lnTo>
                  <a:lnTo>
                    <a:pt x="8" y="0"/>
                  </a:lnTo>
                </a:path>
              </a:pathLst>
            </a:custGeom>
            <a:solidFill>
              <a:srgbClr val="00CCFF"/>
            </a:solidFill>
            <a:ln w="3175" cap="rnd" cmpd="sng">
              <a:solidFill>
                <a:schemeClr val="tx1"/>
              </a:solidFill>
              <a:round/>
              <a:headEnd/>
              <a:tailEnd/>
            </a:ln>
          </p:spPr>
          <p:txBody>
            <a:bodyPr/>
            <a:lstStyle/>
            <a:p>
              <a:endParaRPr lang="en-US"/>
            </a:p>
          </p:txBody>
        </p:sp>
        <p:sp>
          <p:nvSpPr>
            <p:cNvPr id="57685" name="Freeform 272"/>
            <p:cNvSpPr>
              <a:spLocks noChangeAspect="1"/>
            </p:cNvSpPr>
            <p:nvPr/>
          </p:nvSpPr>
          <p:spPr bwMode="auto">
            <a:xfrm>
              <a:off x="870" y="2684"/>
              <a:ext cx="11" cy="14"/>
            </a:xfrm>
            <a:custGeom>
              <a:avLst/>
              <a:gdLst>
                <a:gd name="T0" fmla="*/ 3 w 13"/>
                <a:gd name="T1" fmla="*/ 17 h 13"/>
                <a:gd name="T2" fmla="*/ 3 w 13"/>
                <a:gd name="T3" fmla="*/ 18 h 13"/>
                <a:gd name="T4" fmla="*/ 3 w 13"/>
                <a:gd name="T5" fmla="*/ 15 h 13"/>
                <a:gd name="T6" fmla="*/ 3 w 13"/>
                <a:gd name="T7" fmla="*/ 14 h 13"/>
                <a:gd name="T8" fmla="*/ 3 w 13"/>
                <a:gd name="T9" fmla="*/ 15 h 13"/>
                <a:gd name="T10" fmla="*/ 3 w 13"/>
                <a:gd name="T11" fmla="*/ 6 h 13"/>
                <a:gd name="T12" fmla="*/ 4 w 13"/>
                <a:gd name="T13" fmla="*/ 4 h 13"/>
                <a:gd name="T14" fmla="*/ 3 w 13"/>
                <a:gd name="T15" fmla="*/ 0 h 13"/>
                <a:gd name="T16" fmla="*/ 3 w 13"/>
                <a:gd name="T17" fmla="*/ 2 h 13"/>
                <a:gd name="T18" fmla="*/ 1 w 13"/>
                <a:gd name="T19" fmla="*/ 5 h 13"/>
                <a:gd name="T20" fmla="*/ 0 w 13"/>
                <a:gd name="T21" fmla="*/ 14 h 13"/>
                <a:gd name="T22" fmla="*/ 0 w 13"/>
                <a:gd name="T23" fmla="*/ 14 h 13"/>
                <a:gd name="T24" fmla="*/ 3 w 13"/>
                <a:gd name="T25" fmla="*/ 1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3"/>
                <a:gd name="T41" fmla="*/ 13 w 1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3">
                  <a:moveTo>
                    <a:pt x="8" y="11"/>
                  </a:moveTo>
                  <a:lnTo>
                    <a:pt x="7" y="12"/>
                  </a:lnTo>
                  <a:lnTo>
                    <a:pt x="9" y="9"/>
                  </a:lnTo>
                  <a:lnTo>
                    <a:pt x="9" y="8"/>
                  </a:lnTo>
                  <a:lnTo>
                    <a:pt x="8" y="9"/>
                  </a:lnTo>
                  <a:lnTo>
                    <a:pt x="4" y="6"/>
                  </a:lnTo>
                  <a:lnTo>
                    <a:pt x="12" y="4"/>
                  </a:lnTo>
                  <a:lnTo>
                    <a:pt x="8" y="0"/>
                  </a:lnTo>
                  <a:lnTo>
                    <a:pt x="4" y="2"/>
                  </a:lnTo>
                  <a:lnTo>
                    <a:pt x="1" y="5"/>
                  </a:lnTo>
                  <a:lnTo>
                    <a:pt x="0" y="8"/>
                  </a:lnTo>
                  <a:lnTo>
                    <a:pt x="8" y="11"/>
                  </a:lnTo>
                </a:path>
              </a:pathLst>
            </a:custGeom>
            <a:solidFill>
              <a:srgbClr val="00CCFF"/>
            </a:solidFill>
            <a:ln w="3175" cap="rnd" cmpd="sng">
              <a:solidFill>
                <a:schemeClr val="tx1"/>
              </a:solidFill>
              <a:round/>
              <a:headEnd/>
              <a:tailEnd/>
            </a:ln>
          </p:spPr>
          <p:txBody>
            <a:bodyPr/>
            <a:lstStyle/>
            <a:p>
              <a:endParaRPr lang="en-US"/>
            </a:p>
          </p:txBody>
        </p:sp>
        <p:sp>
          <p:nvSpPr>
            <p:cNvPr id="57686" name="Freeform 273"/>
            <p:cNvSpPr>
              <a:spLocks noChangeAspect="1"/>
            </p:cNvSpPr>
            <p:nvPr/>
          </p:nvSpPr>
          <p:spPr bwMode="auto">
            <a:xfrm>
              <a:off x="866" y="2693"/>
              <a:ext cx="13" cy="15"/>
            </a:xfrm>
            <a:custGeom>
              <a:avLst/>
              <a:gdLst>
                <a:gd name="T0" fmla="*/ 8 w 13"/>
                <a:gd name="T1" fmla="*/ 12 h 15"/>
                <a:gd name="T2" fmla="*/ 8 w 13"/>
                <a:gd name="T3" fmla="*/ 12 h 15"/>
                <a:gd name="T4" fmla="*/ 8 w 13"/>
                <a:gd name="T5" fmla="*/ 10 h 15"/>
                <a:gd name="T6" fmla="*/ 9 w 13"/>
                <a:gd name="T7" fmla="*/ 8 h 15"/>
                <a:gd name="T8" fmla="*/ 10 w 13"/>
                <a:gd name="T9" fmla="*/ 5 h 15"/>
                <a:gd name="T10" fmla="*/ 12 w 13"/>
                <a:gd name="T11" fmla="*/ 2 h 15"/>
                <a:gd name="T12" fmla="*/ 4 w 13"/>
                <a:gd name="T13" fmla="*/ 0 h 15"/>
                <a:gd name="T14" fmla="*/ 2 w 13"/>
                <a:gd name="T15" fmla="*/ 2 h 15"/>
                <a:gd name="T16" fmla="*/ 1 w 13"/>
                <a:gd name="T17" fmla="*/ 6 h 15"/>
                <a:gd name="T18" fmla="*/ 0 w 13"/>
                <a:gd name="T19" fmla="*/ 9 h 15"/>
                <a:gd name="T20" fmla="*/ 0 w 13"/>
                <a:gd name="T21" fmla="*/ 14 h 15"/>
                <a:gd name="T22" fmla="*/ 8 w 13"/>
                <a:gd name="T23" fmla="*/ 12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5"/>
                <a:gd name="T38" fmla="*/ 13 w 13"/>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5">
                  <a:moveTo>
                    <a:pt x="8" y="12"/>
                  </a:moveTo>
                  <a:lnTo>
                    <a:pt x="8" y="12"/>
                  </a:lnTo>
                  <a:lnTo>
                    <a:pt x="8" y="10"/>
                  </a:lnTo>
                  <a:lnTo>
                    <a:pt x="9" y="8"/>
                  </a:lnTo>
                  <a:lnTo>
                    <a:pt x="10" y="5"/>
                  </a:lnTo>
                  <a:lnTo>
                    <a:pt x="12" y="2"/>
                  </a:lnTo>
                  <a:lnTo>
                    <a:pt x="4" y="0"/>
                  </a:lnTo>
                  <a:lnTo>
                    <a:pt x="2" y="2"/>
                  </a:lnTo>
                  <a:lnTo>
                    <a:pt x="1" y="6"/>
                  </a:lnTo>
                  <a:lnTo>
                    <a:pt x="0" y="9"/>
                  </a:lnTo>
                  <a:lnTo>
                    <a:pt x="0" y="14"/>
                  </a:lnTo>
                  <a:lnTo>
                    <a:pt x="8" y="12"/>
                  </a:lnTo>
                </a:path>
              </a:pathLst>
            </a:custGeom>
            <a:solidFill>
              <a:srgbClr val="00CCFF"/>
            </a:solidFill>
            <a:ln w="3175" cap="rnd" cmpd="sng">
              <a:solidFill>
                <a:schemeClr val="tx1"/>
              </a:solidFill>
              <a:round/>
              <a:headEnd/>
              <a:tailEnd/>
            </a:ln>
          </p:spPr>
          <p:txBody>
            <a:bodyPr/>
            <a:lstStyle/>
            <a:p>
              <a:endParaRPr lang="en-US"/>
            </a:p>
          </p:txBody>
        </p:sp>
        <p:sp>
          <p:nvSpPr>
            <p:cNvPr id="57687" name="Freeform 274"/>
            <p:cNvSpPr>
              <a:spLocks noChangeAspect="1"/>
            </p:cNvSpPr>
            <p:nvPr/>
          </p:nvSpPr>
          <p:spPr bwMode="auto">
            <a:xfrm>
              <a:off x="866" y="2706"/>
              <a:ext cx="13" cy="20"/>
            </a:xfrm>
            <a:custGeom>
              <a:avLst/>
              <a:gdLst>
                <a:gd name="T0" fmla="*/ 12 w 13"/>
                <a:gd name="T1" fmla="*/ 15 h 20"/>
                <a:gd name="T2" fmla="*/ 12 w 13"/>
                <a:gd name="T3" fmla="*/ 16 h 20"/>
                <a:gd name="T4" fmla="*/ 11 w 13"/>
                <a:gd name="T5" fmla="*/ 13 h 20"/>
                <a:gd name="T6" fmla="*/ 10 w 13"/>
                <a:gd name="T7" fmla="*/ 8 h 20"/>
                <a:gd name="T8" fmla="*/ 8 w 13"/>
                <a:gd name="T9" fmla="*/ 3 h 20"/>
                <a:gd name="T10" fmla="*/ 8 w 13"/>
                <a:gd name="T11" fmla="*/ 0 h 20"/>
                <a:gd name="T12" fmla="*/ 0 w 13"/>
                <a:gd name="T13" fmla="*/ 1 h 20"/>
                <a:gd name="T14" fmla="*/ 0 w 13"/>
                <a:gd name="T15" fmla="*/ 5 h 20"/>
                <a:gd name="T16" fmla="*/ 2 w 13"/>
                <a:gd name="T17" fmla="*/ 9 h 20"/>
                <a:gd name="T18" fmla="*/ 3 w 13"/>
                <a:gd name="T19" fmla="*/ 15 h 20"/>
                <a:gd name="T20" fmla="*/ 4 w 13"/>
                <a:gd name="T21" fmla="*/ 19 h 20"/>
                <a:gd name="T22" fmla="*/ 5 w 13"/>
                <a:gd name="T23" fmla="*/ 19 h 20"/>
                <a:gd name="T24" fmla="*/ 12 w 13"/>
                <a:gd name="T25" fmla="*/ 1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12" y="15"/>
                  </a:moveTo>
                  <a:lnTo>
                    <a:pt x="12" y="16"/>
                  </a:lnTo>
                  <a:lnTo>
                    <a:pt x="11" y="13"/>
                  </a:lnTo>
                  <a:lnTo>
                    <a:pt x="10" y="8"/>
                  </a:lnTo>
                  <a:lnTo>
                    <a:pt x="8" y="3"/>
                  </a:lnTo>
                  <a:lnTo>
                    <a:pt x="8" y="0"/>
                  </a:lnTo>
                  <a:lnTo>
                    <a:pt x="0" y="1"/>
                  </a:lnTo>
                  <a:lnTo>
                    <a:pt x="0" y="5"/>
                  </a:lnTo>
                  <a:lnTo>
                    <a:pt x="2" y="9"/>
                  </a:lnTo>
                  <a:lnTo>
                    <a:pt x="3" y="15"/>
                  </a:lnTo>
                  <a:lnTo>
                    <a:pt x="4" y="19"/>
                  </a:lnTo>
                  <a:lnTo>
                    <a:pt x="5" y="19"/>
                  </a:lnTo>
                  <a:lnTo>
                    <a:pt x="12" y="15"/>
                  </a:lnTo>
                </a:path>
              </a:pathLst>
            </a:custGeom>
            <a:solidFill>
              <a:srgbClr val="00CCFF"/>
            </a:solidFill>
            <a:ln w="3175" cap="rnd" cmpd="sng">
              <a:solidFill>
                <a:schemeClr val="tx1"/>
              </a:solidFill>
              <a:round/>
              <a:headEnd/>
              <a:tailEnd/>
            </a:ln>
          </p:spPr>
          <p:txBody>
            <a:bodyPr/>
            <a:lstStyle/>
            <a:p>
              <a:endParaRPr lang="en-US"/>
            </a:p>
          </p:txBody>
        </p:sp>
        <p:sp>
          <p:nvSpPr>
            <p:cNvPr id="57688" name="Freeform 275"/>
            <p:cNvSpPr>
              <a:spLocks noChangeAspect="1"/>
            </p:cNvSpPr>
            <p:nvPr/>
          </p:nvSpPr>
          <p:spPr bwMode="auto">
            <a:xfrm>
              <a:off x="872" y="2720"/>
              <a:ext cx="13" cy="4"/>
            </a:xfrm>
            <a:custGeom>
              <a:avLst/>
              <a:gdLst>
                <a:gd name="T0" fmla="*/ 4 w 14"/>
                <a:gd name="T1" fmla="*/ 0 h 10"/>
                <a:gd name="T2" fmla="*/ 4 w 14"/>
                <a:gd name="T3" fmla="*/ 0 h 10"/>
                <a:gd name="T4" fmla="*/ 4 w 14"/>
                <a:gd name="T5" fmla="*/ 0 h 10"/>
                <a:gd name="T6" fmla="*/ 7 w 14"/>
                <a:gd name="T7" fmla="*/ 0 h 10"/>
                <a:gd name="T8" fmla="*/ 7 w 14"/>
                <a:gd name="T9" fmla="*/ 0 h 10"/>
                <a:gd name="T10" fmla="*/ 6 w 14"/>
                <a:gd name="T11" fmla="*/ 0 h 10"/>
                <a:gd name="T12" fmla="*/ 0 w 14"/>
                <a:gd name="T13" fmla="*/ 0 h 10"/>
                <a:gd name="T14" fmla="*/ 2 w 14"/>
                <a:gd name="T15" fmla="*/ 0 h 10"/>
                <a:gd name="T16" fmla="*/ 4 w 14"/>
                <a:gd name="T17" fmla="*/ 0 h 10"/>
                <a:gd name="T18" fmla="*/ 7 w 14"/>
                <a:gd name="T19" fmla="*/ 0 h 10"/>
                <a:gd name="T20" fmla="*/ 7 w 14"/>
                <a:gd name="T21" fmla="*/ 0 h 10"/>
                <a:gd name="T22" fmla="*/ 4 w 14"/>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0"/>
                <a:gd name="T38" fmla="*/ 14 w 14"/>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0">
                  <a:moveTo>
                    <a:pt x="4" y="2"/>
                  </a:moveTo>
                  <a:lnTo>
                    <a:pt x="4" y="2"/>
                  </a:lnTo>
                  <a:lnTo>
                    <a:pt x="8" y="1"/>
                  </a:lnTo>
                  <a:lnTo>
                    <a:pt x="6" y="0"/>
                  </a:lnTo>
                  <a:lnTo>
                    <a:pt x="0" y="4"/>
                  </a:lnTo>
                  <a:lnTo>
                    <a:pt x="2" y="6"/>
                  </a:lnTo>
                  <a:lnTo>
                    <a:pt x="4" y="9"/>
                  </a:lnTo>
                  <a:lnTo>
                    <a:pt x="11" y="8"/>
                  </a:lnTo>
                  <a:lnTo>
                    <a:pt x="13" y="2"/>
                  </a:lnTo>
                  <a:lnTo>
                    <a:pt x="4" y="2"/>
                  </a:lnTo>
                </a:path>
              </a:pathLst>
            </a:custGeom>
            <a:solidFill>
              <a:srgbClr val="00CCFF"/>
            </a:solidFill>
            <a:ln w="3175" cap="rnd" cmpd="sng">
              <a:solidFill>
                <a:schemeClr val="tx1"/>
              </a:solidFill>
              <a:round/>
              <a:headEnd/>
              <a:tailEnd/>
            </a:ln>
          </p:spPr>
          <p:txBody>
            <a:bodyPr/>
            <a:lstStyle/>
            <a:p>
              <a:endParaRPr lang="en-US"/>
            </a:p>
          </p:txBody>
        </p:sp>
        <p:sp>
          <p:nvSpPr>
            <p:cNvPr id="57689" name="Freeform 276"/>
            <p:cNvSpPr>
              <a:spLocks noChangeAspect="1"/>
            </p:cNvSpPr>
            <p:nvPr/>
          </p:nvSpPr>
          <p:spPr bwMode="auto">
            <a:xfrm>
              <a:off x="875" y="2711"/>
              <a:ext cx="10" cy="14"/>
            </a:xfrm>
            <a:custGeom>
              <a:avLst/>
              <a:gdLst>
                <a:gd name="T0" fmla="*/ 5 w 10"/>
                <a:gd name="T1" fmla="*/ 0 h 14"/>
                <a:gd name="T2" fmla="*/ 5 w 10"/>
                <a:gd name="T3" fmla="*/ 0 h 14"/>
                <a:gd name="T4" fmla="*/ 0 w 10"/>
                <a:gd name="T5" fmla="*/ 3 h 14"/>
                <a:gd name="T6" fmla="*/ 0 w 10"/>
                <a:gd name="T7" fmla="*/ 7 h 14"/>
                <a:gd name="T8" fmla="*/ 0 w 10"/>
                <a:gd name="T9" fmla="*/ 10 h 14"/>
                <a:gd name="T10" fmla="*/ 0 w 10"/>
                <a:gd name="T11" fmla="*/ 13 h 14"/>
                <a:gd name="T12" fmla="*/ 9 w 10"/>
                <a:gd name="T13" fmla="*/ 13 h 14"/>
                <a:gd name="T14" fmla="*/ 9 w 10"/>
                <a:gd name="T15" fmla="*/ 10 h 14"/>
                <a:gd name="T16" fmla="*/ 9 w 10"/>
                <a:gd name="T17" fmla="*/ 7 h 14"/>
                <a:gd name="T18" fmla="*/ 8 w 10"/>
                <a:gd name="T19" fmla="*/ 7 h 14"/>
                <a:gd name="T20" fmla="*/ 6 w 10"/>
                <a:gd name="T21" fmla="*/ 8 h 14"/>
                <a:gd name="T22" fmla="*/ 5 w 10"/>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4"/>
                <a:gd name="T38" fmla="*/ 10 w 1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4">
                  <a:moveTo>
                    <a:pt x="5" y="0"/>
                  </a:moveTo>
                  <a:lnTo>
                    <a:pt x="5" y="0"/>
                  </a:lnTo>
                  <a:lnTo>
                    <a:pt x="0" y="3"/>
                  </a:lnTo>
                  <a:lnTo>
                    <a:pt x="0" y="7"/>
                  </a:lnTo>
                  <a:lnTo>
                    <a:pt x="0" y="10"/>
                  </a:lnTo>
                  <a:lnTo>
                    <a:pt x="0" y="13"/>
                  </a:lnTo>
                  <a:lnTo>
                    <a:pt x="9" y="13"/>
                  </a:lnTo>
                  <a:lnTo>
                    <a:pt x="9" y="10"/>
                  </a:lnTo>
                  <a:lnTo>
                    <a:pt x="9" y="7"/>
                  </a:lnTo>
                  <a:lnTo>
                    <a:pt x="8" y="7"/>
                  </a:lnTo>
                  <a:lnTo>
                    <a:pt x="6" y="8"/>
                  </a:lnTo>
                  <a:lnTo>
                    <a:pt x="5" y="0"/>
                  </a:lnTo>
                </a:path>
              </a:pathLst>
            </a:custGeom>
            <a:solidFill>
              <a:srgbClr val="00CCFF"/>
            </a:solidFill>
            <a:ln w="3175" cap="rnd" cmpd="sng">
              <a:solidFill>
                <a:schemeClr val="tx1"/>
              </a:solidFill>
              <a:round/>
              <a:headEnd/>
              <a:tailEnd/>
            </a:ln>
          </p:spPr>
          <p:txBody>
            <a:bodyPr/>
            <a:lstStyle/>
            <a:p>
              <a:endParaRPr lang="en-US"/>
            </a:p>
          </p:txBody>
        </p:sp>
        <p:sp>
          <p:nvSpPr>
            <p:cNvPr id="57690" name="Freeform 277"/>
            <p:cNvSpPr>
              <a:spLocks noChangeAspect="1"/>
            </p:cNvSpPr>
            <p:nvPr/>
          </p:nvSpPr>
          <p:spPr bwMode="auto">
            <a:xfrm>
              <a:off x="880" y="2709"/>
              <a:ext cx="11" cy="12"/>
            </a:xfrm>
            <a:custGeom>
              <a:avLst/>
              <a:gdLst>
                <a:gd name="T0" fmla="*/ 0 w 11"/>
                <a:gd name="T1" fmla="*/ 2 h 11"/>
                <a:gd name="T2" fmla="*/ 0 w 11"/>
                <a:gd name="T3" fmla="*/ 4 h 11"/>
                <a:gd name="T4" fmla="*/ 0 w 11"/>
                <a:gd name="T5" fmla="*/ 3 h 11"/>
                <a:gd name="T6" fmla="*/ 2 w 11"/>
                <a:gd name="T7" fmla="*/ 2 h 11"/>
                <a:gd name="T8" fmla="*/ 2 w 11"/>
                <a:gd name="T9" fmla="*/ 1 h 11"/>
                <a:gd name="T10" fmla="*/ 0 w 11"/>
                <a:gd name="T11" fmla="*/ 2 h 11"/>
                <a:gd name="T12" fmla="*/ 2 w 11"/>
                <a:gd name="T13" fmla="*/ 16 h 11"/>
                <a:gd name="T14" fmla="*/ 4 w 11"/>
                <a:gd name="T15" fmla="*/ 15 h 11"/>
                <a:gd name="T16" fmla="*/ 7 w 11"/>
                <a:gd name="T17" fmla="*/ 13 h 11"/>
                <a:gd name="T18" fmla="*/ 10 w 11"/>
                <a:gd name="T19" fmla="*/ 3 h 11"/>
                <a:gd name="T20" fmla="*/ 8 w 11"/>
                <a:gd name="T21" fmla="*/ 0 h 11"/>
                <a:gd name="T22" fmla="*/ 8 w 11"/>
                <a:gd name="T23" fmla="*/ 1 h 11"/>
                <a:gd name="T24" fmla="*/ 0 w 11"/>
                <a:gd name="T25" fmla="*/ 2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1"/>
                <a:gd name="T41" fmla="*/ 11 w 1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1">
                  <a:moveTo>
                    <a:pt x="0" y="2"/>
                  </a:moveTo>
                  <a:lnTo>
                    <a:pt x="0" y="4"/>
                  </a:lnTo>
                  <a:lnTo>
                    <a:pt x="0" y="3"/>
                  </a:lnTo>
                  <a:lnTo>
                    <a:pt x="2" y="2"/>
                  </a:lnTo>
                  <a:lnTo>
                    <a:pt x="2" y="1"/>
                  </a:lnTo>
                  <a:lnTo>
                    <a:pt x="0" y="2"/>
                  </a:lnTo>
                  <a:lnTo>
                    <a:pt x="2" y="10"/>
                  </a:lnTo>
                  <a:lnTo>
                    <a:pt x="4" y="9"/>
                  </a:lnTo>
                  <a:lnTo>
                    <a:pt x="7" y="7"/>
                  </a:lnTo>
                  <a:lnTo>
                    <a:pt x="10" y="3"/>
                  </a:lnTo>
                  <a:lnTo>
                    <a:pt x="8" y="0"/>
                  </a:lnTo>
                  <a:lnTo>
                    <a:pt x="8" y="1"/>
                  </a:lnTo>
                  <a:lnTo>
                    <a:pt x="0" y="2"/>
                  </a:lnTo>
                </a:path>
              </a:pathLst>
            </a:custGeom>
            <a:solidFill>
              <a:srgbClr val="00CCFF"/>
            </a:solidFill>
            <a:ln w="3175" cap="rnd" cmpd="sng">
              <a:solidFill>
                <a:schemeClr val="tx1"/>
              </a:solidFill>
              <a:round/>
              <a:headEnd/>
              <a:tailEnd/>
            </a:ln>
          </p:spPr>
          <p:txBody>
            <a:bodyPr/>
            <a:lstStyle/>
            <a:p>
              <a:endParaRPr lang="en-US"/>
            </a:p>
          </p:txBody>
        </p:sp>
        <p:sp>
          <p:nvSpPr>
            <p:cNvPr id="57691" name="Freeform 278"/>
            <p:cNvSpPr>
              <a:spLocks noChangeAspect="1"/>
            </p:cNvSpPr>
            <p:nvPr/>
          </p:nvSpPr>
          <p:spPr bwMode="auto">
            <a:xfrm>
              <a:off x="878" y="2704"/>
              <a:ext cx="11" cy="9"/>
            </a:xfrm>
            <a:custGeom>
              <a:avLst/>
              <a:gdLst>
                <a:gd name="T0" fmla="*/ 0 w 11"/>
                <a:gd name="T1" fmla="*/ 0 h 9"/>
                <a:gd name="T2" fmla="*/ 0 w 11"/>
                <a:gd name="T3" fmla="*/ 0 h 9"/>
                <a:gd name="T4" fmla="*/ 0 w 11"/>
                <a:gd name="T5" fmla="*/ 3 h 9"/>
                <a:gd name="T6" fmla="*/ 2 w 11"/>
                <a:gd name="T7" fmla="*/ 7 h 9"/>
                <a:gd name="T8" fmla="*/ 2 w 11"/>
                <a:gd name="T9" fmla="*/ 7 h 9"/>
                <a:gd name="T10" fmla="*/ 2 w 11"/>
                <a:gd name="T11" fmla="*/ 8 h 9"/>
                <a:gd name="T12" fmla="*/ 10 w 11"/>
                <a:gd name="T13" fmla="*/ 7 h 9"/>
                <a:gd name="T14" fmla="*/ 10 w 11"/>
                <a:gd name="T15" fmla="*/ 3 h 9"/>
                <a:gd name="T16" fmla="*/ 8 w 11"/>
                <a:gd name="T17" fmla="*/ 2 h 9"/>
                <a:gd name="T18" fmla="*/ 9 w 11"/>
                <a:gd name="T19" fmla="*/ 0 h 9"/>
                <a:gd name="T20" fmla="*/ 0 w 11"/>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9"/>
                <a:gd name="T35" fmla="*/ 11 w 11"/>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9">
                  <a:moveTo>
                    <a:pt x="0" y="0"/>
                  </a:moveTo>
                  <a:lnTo>
                    <a:pt x="0" y="0"/>
                  </a:lnTo>
                  <a:lnTo>
                    <a:pt x="0" y="3"/>
                  </a:lnTo>
                  <a:lnTo>
                    <a:pt x="2" y="7"/>
                  </a:lnTo>
                  <a:lnTo>
                    <a:pt x="2" y="8"/>
                  </a:lnTo>
                  <a:lnTo>
                    <a:pt x="10" y="7"/>
                  </a:lnTo>
                  <a:lnTo>
                    <a:pt x="10" y="3"/>
                  </a:lnTo>
                  <a:lnTo>
                    <a:pt x="8" y="2"/>
                  </a:lnTo>
                  <a:lnTo>
                    <a:pt x="9" y="0"/>
                  </a:lnTo>
                  <a:lnTo>
                    <a:pt x="0" y="0"/>
                  </a:lnTo>
                </a:path>
              </a:pathLst>
            </a:custGeom>
            <a:solidFill>
              <a:srgbClr val="00CCFF"/>
            </a:solidFill>
            <a:ln w="3175" cap="rnd" cmpd="sng">
              <a:solidFill>
                <a:schemeClr val="tx1"/>
              </a:solidFill>
              <a:round/>
              <a:headEnd/>
              <a:tailEnd/>
            </a:ln>
          </p:spPr>
          <p:txBody>
            <a:bodyPr/>
            <a:lstStyle/>
            <a:p>
              <a:endParaRPr lang="en-US"/>
            </a:p>
          </p:txBody>
        </p:sp>
        <p:sp>
          <p:nvSpPr>
            <p:cNvPr id="57692" name="Freeform 279"/>
            <p:cNvSpPr>
              <a:spLocks noChangeAspect="1"/>
            </p:cNvSpPr>
            <p:nvPr/>
          </p:nvSpPr>
          <p:spPr bwMode="auto">
            <a:xfrm>
              <a:off x="878" y="2695"/>
              <a:ext cx="17" cy="3"/>
            </a:xfrm>
            <a:custGeom>
              <a:avLst/>
              <a:gdLst>
                <a:gd name="T0" fmla="*/ 7 w 17"/>
                <a:gd name="T1" fmla="*/ 0 h 10"/>
                <a:gd name="T2" fmla="*/ 6 w 17"/>
                <a:gd name="T3" fmla="*/ 0 h 10"/>
                <a:gd name="T4" fmla="*/ 8 w 17"/>
                <a:gd name="T5" fmla="*/ 0 h 10"/>
                <a:gd name="T6" fmla="*/ 6 w 17"/>
                <a:gd name="T7" fmla="*/ 0 h 10"/>
                <a:gd name="T8" fmla="*/ 2 w 17"/>
                <a:gd name="T9" fmla="*/ 0 h 10"/>
                <a:gd name="T10" fmla="*/ 0 w 17"/>
                <a:gd name="T11" fmla="*/ 0 h 10"/>
                <a:gd name="T12" fmla="*/ 9 w 17"/>
                <a:gd name="T13" fmla="*/ 0 h 10"/>
                <a:gd name="T14" fmla="*/ 10 w 17"/>
                <a:gd name="T15" fmla="*/ 0 h 10"/>
                <a:gd name="T16" fmla="*/ 12 w 17"/>
                <a:gd name="T17" fmla="*/ 0 h 10"/>
                <a:gd name="T18" fmla="*/ 16 w 17"/>
                <a:gd name="T19" fmla="*/ 0 h 10"/>
                <a:gd name="T20" fmla="*/ 15 w 17"/>
                <a:gd name="T21" fmla="*/ 0 h 10"/>
                <a:gd name="T22" fmla="*/ 7 w 17"/>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7" y="4"/>
                  </a:moveTo>
                  <a:lnTo>
                    <a:pt x="6" y="3"/>
                  </a:lnTo>
                  <a:lnTo>
                    <a:pt x="8" y="0"/>
                  </a:lnTo>
                  <a:lnTo>
                    <a:pt x="6" y="2"/>
                  </a:lnTo>
                  <a:lnTo>
                    <a:pt x="2" y="4"/>
                  </a:lnTo>
                  <a:lnTo>
                    <a:pt x="0" y="9"/>
                  </a:lnTo>
                  <a:lnTo>
                    <a:pt x="9" y="9"/>
                  </a:lnTo>
                  <a:lnTo>
                    <a:pt x="10" y="8"/>
                  </a:lnTo>
                  <a:lnTo>
                    <a:pt x="12" y="8"/>
                  </a:lnTo>
                  <a:lnTo>
                    <a:pt x="16" y="3"/>
                  </a:lnTo>
                  <a:lnTo>
                    <a:pt x="15" y="2"/>
                  </a:lnTo>
                  <a:lnTo>
                    <a:pt x="7" y="4"/>
                  </a:lnTo>
                </a:path>
              </a:pathLst>
            </a:custGeom>
            <a:solidFill>
              <a:srgbClr val="00CCFF"/>
            </a:solidFill>
            <a:ln w="3175" cap="rnd" cmpd="sng">
              <a:solidFill>
                <a:schemeClr val="tx1"/>
              </a:solidFill>
              <a:round/>
              <a:headEnd/>
              <a:tailEnd/>
            </a:ln>
          </p:spPr>
          <p:txBody>
            <a:bodyPr/>
            <a:lstStyle/>
            <a:p>
              <a:endParaRPr lang="en-US"/>
            </a:p>
          </p:txBody>
        </p:sp>
        <p:sp>
          <p:nvSpPr>
            <p:cNvPr id="57693" name="Freeform 280"/>
            <p:cNvSpPr>
              <a:spLocks noChangeAspect="1"/>
            </p:cNvSpPr>
            <p:nvPr/>
          </p:nvSpPr>
          <p:spPr bwMode="auto">
            <a:xfrm>
              <a:off x="882" y="2690"/>
              <a:ext cx="12" cy="7"/>
            </a:xfrm>
            <a:custGeom>
              <a:avLst/>
              <a:gdLst>
                <a:gd name="T0" fmla="*/ 3 w 12"/>
                <a:gd name="T1" fmla="*/ 1 h 11"/>
                <a:gd name="T2" fmla="*/ 4 w 12"/>
                <a:gd name="T3" fmla="*/ 1 h 11"/>
                <a:gd name="T4" fmla="*/ 3 w 12"/>
                <a:gd name="T5" fmla="*/ 1 h 11"/>
                <a:gd name="T6" fmla="*/ 2 w 12"/>
                <a:gd name="T7" fmla="*/ 1 h 11"/>
                <a:gd name="T8" fmla="*/ 2 w 12"/>
                <a:gd name="T9" fmla="*/ 1 h 11"/>
                <a:gd name="T10" fmla="*/ 3 w 12"/>
                <a:gd name="T11" fmla="*/ 1 h 11"/>
                <a:gd name="T12" fmla="*/ 11 w 12"/>
                <a:gd name="T13" fmla="*/ 1 h 11"/>
                <a:gd name="T14" fmla="*/ 10 w 12"/>
                <a:gd name="T15" fmla="*/ 1 h 11"/>
                <a:gd name="T16" fmla="*/ 8 w 12"/>
                <a:gd name="T17" fmla="*/ 1 h 11"/>
                <a:gd name="T18" fmla="*/ 4 w 12"/>
                <a:gd name="T19" fmla="*/ 0 h 11"/>
                <a:gd name="T20" fmla="*/ 0 w 12"/>
                <a:gd name="T21" fmla="*/ 0 h 11"/>
                <a:gd name="T22" fmla="*/ 0 w 12"/>
                <a:gd name="T23" fmla="*/ 0 h 11"/>
                <a:gd name="T24" fmla="*/ 3 w 12"/>
                <a:gd name="T25" fmla="*/ 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1"/>
                <a:gd name="T41" fmla="*/ 12 w 12"/>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1">
                  <a:moveTo>
                    <a:pt x="3" y="9"/>
                  </a:moveTo>
                  <a:lnTo>
                    <a:pt x="4" y="9"/>
                  </a:lnTo>
                  <a:lnTo>
                    <a:pt x="3" y="9"/>
                  </a:lnTo>
                  <a:lnTo>
                    <a:pt x="2" y="8"/>
                  </a:lnTo>
                  <a:lnTo>
                    <a:pt x="2" y="9"/>
                  </a:lnTo>
                  <a:lnTo>
                    <a:pt x="3" y="10"/>
                  </a:lnTo>
                  <a:lnTo>
                    <a:pt x="11" y="7"/>
                  </a:lnTo>
                  <a:lnTo>
                    <a:pt x="10" y="5"/>
                  </a:lnTo>
                  <a:lnTo>
                    <a:pt x="8" y="2"/>
                  </a:lnTo>
                  <a:lnTo>
                    <a:pt x="4" y="0"/>
                  </a:lnTo>
                  <a:lnTo>
                    <a:pt x="0" y="0"/>
                  </a:lnTo>
                  <a:lnTo>
                    <a:pt x="3" y="9"/>
                  </a:lnTo>
                </a:path>
              </a:pathLst>
            </a:custGeom>
            <a:solidFill>
              <a:srgbClr val="00CCFF"/>
            </a:solidFill>
            <a:ln w="3175" cap="rnd" cmpd="sng">
              <a:solidFill>
                <a:schemeClr val="tx1"/>
              </a:solidFill>
              <a:round/>
              <a:headEnd/>
              <a:tailEnd/>
            </a:ln>
          </p:spPr>
          <p:txBody>
            <a:bodyPr/>
            <a:lstStyle/>
            <a:p>
              <a:endParaRPr lang="en-US"/>
            </a:p>
          </p:txBody>
        </p:sp>
        <p:sp>
          <p:nvSpPr>
            <p:cNvPr id="57694" name="Freeform 281"/>
            <p:cNvSpPr>
              <a:spLocks noChangeAspect="1"/>
            </p:cNvSpPr>
            <p:nvPr/>
          </p:nvSpPr>
          <p:spPr bwMode="auto">
            <a:xfrm>
              <a:off x="874" y="2688"/>
              <a:ext cx="12" cy="12"/>
            </a:xfrm>
            <a:custGeom>
              <a:avLst/>
              <a:gdLst>
                <a:gd name="T0" fmla="*/ 0 w 12"/>
                <a:gd name="T1" fmla="*/ 2 h 12"/>
                <a:gd name="T2" fmla="*/ 0 w 12"/>
                <a:gd name="T3" fmla="*/ 3 h 12"/>
                <a:gd name="T4" fmla="*/ 1 w 12"/>
                <a:gd name="T5" fmla="*/ 6 h 12"/>
                <a:gd name="T6" fmla="*/ 3 w 12"/>
                <a:gd name="T7" fmla="*/ 8 h 12"/>
                <a:gd name="T8" fmla="*/ 7 w 12"/>
                <a:gd name="T9" fmla="*/ 11 h 12"/>
                <a:gd name="T10" fmla="*/ 11 w 12"/>
                <a:gd name="T11" fmla="*/ 10 h 12"/>
                <a:gd name="T12" fmla="*/ 8 w 12"/>
                <a:gd name="T13" fmla="*/ 2 h 12"/>
                <a:gd name="T14" fmla="*/ 8 w 12"/>
                <a:gd name="T15" fmla="*/ 3 h 12"/>
                <a:gd name="T16" fmla="*/ 9 w 12"/>
                <a:gd name="T17" fmla="*/ 3 h 12"/>
                <a:gd name="T18" fmla="*/ 9 w 12"/>
                <a:gd name="T19" fmla="*/ 2 h 12"/>
                <a:gd name="T20" fmla="*/ 8 w 12"/>
                <a:gd name="T21" fmla="*/ 0 h 12"/>
                <a:gd name="T22" fmla="*/ 8 w 12"/>
                <a:gd name="T23" fmla="*/ 1 h 12"/>
                <a:gd name="T24" fmla="*/ 0 w 12"/>
                <a:gd name="T25" fmla="*/ 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2"/>
                <a:gd name="T41" fmla="*/ 12 w 1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2">
                  <a:moveTo>
                    <a:pt x="0" y="2"/>
                  </a:moveTo>
                  <a:lnTo>
                    <a:pt x="0" y="3"/>
                  </a:lnTo>
                  <a:lnTo>
                    <a:pt x="1" y="6"/>
                  </a:lnTo>
                  <a:lnTo>
                    <a:pt x="3" y="8"/>
                  </a:lnTo>
                  <a:lnTo>
                    <a:pt x="7" y="11"/>
                  </a:lnTo>
                  <a:lnTo>
                    <a:pt x="11" y="10"/>
                  </a:lnTo>
                  <a:lnTo>
                    <a:pt x="8" y="2"/>
                  </a:lnTo>
                  <a:lnTo>
                    <a:pt x="8" y="3"/>
                  </a:lnTo>
                  <a:lnTo>
                    <a:pt x="9" y="3"/>
                  </a:lnTo>
                  <a:lnTo>
                    <a:pt x="9" y="2"/>
                  </a:lnTo>
                  <a:lnTo>
                    <a:pt x="8" y="0"/>
                  </a:lnTo>
                  <a:lnTo>
                    <a:pt x="8" y="1"/>
                  </a:lnTo>
                  <a:lnTo>
                    <a:pt x="0" y="2"/>
                  </a:lnTo>
                </a:path>
              </a:pathLst>
            </a:custGeom>
            <a:solidFill>
              <a:srgbClr val="00CCFF"/>
            </a:solidFill>
            <a:ln w="3175" cap="rnd" cmpd="sng">
              <a:solidFill>
                <a:schemeClr val="tx1"/>
              </a:solidFill>
              <a:round/>
              <a:headEnd/>
              <a:tailEnd/>
            </a:ln>
          </p:spPr>
          <p:txBody>
            <a:bodyPr/>
            <a:lstStyle/>
            <a:p>
              <a:endParaRPr lang="en-US"/>
            </a:p>
          </p:txBody>
        </p:sp>
      </p:grpSp>
      <p:sp>
        <p:nvSpPr>
          <p:cNvPr id="57425" name="Rectangle 282"/>
          <p:cNvSpPr>
            <a:spLocks noChangeAspect="1" noChangeArrowheads="1"/>
          </p:cNvSpPr>
          <p:nvPr/>
        </p:nvSpPr>
        <p:spPr bwMode="auto">
          <a:xfrm>
            <a:off x="1054100" y="5868988"/>
            <a:ext cx="6794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Honolulu</a:t>
            </a:r>
          </a:p>
        </p:txBody>
      </p:sp>
      <p:sp>
        <p:nvSpPr>
          <p:cNvPr id="57426" name="Text Box 283"/>
          <p:cNvSpPr txBox="1">
            <a:spLocks noChangeAspect="1" noChangeArrowheads="1"/>
          </p:cNvSpPr>
          <p:nvPr/>
        </p:nvSpPr>
        <p:spPr bwMode="auto">
          <a:xfrm>
            <a:off x="1533525" y="1924050"/>
            <a:ext cx="5588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Seattle</a:t>
            </a:r>
          </a:p>
        </p:txBody>
      </p:sp>
      <p:sp>
        <p:nvSpPr>
          <p:cNvPr id="57427" name="Text Box 284"/>
          <p:cNvSpPr txBox="1">
            <a:spLocks noChangeAspect="1" noChangeArrowheads="1"/>
          </p:cNvSpPr>
          <p:nvPr/>
        </p:nvSpPr>
        <p:spPr bwMode="auto">
          <a:xfrm>
            <a:off x="1236663" y="2351088"/>
            <a:ext cx="6477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Portland</a:t>
            </a:r>
          </a:p>
        </p:txBody>
      </p:sp>
      <p:sp>
        <p:nvSpPr>
          <p:cNvPr id="57428" name="Rectangle 285"/>
          <p:cNvSpPr>
            <a:spLocks noChangeAspect="1" noChangeArrowheads="1"/>
          </p:cNvSpPr>
          <p:nvPr/>
        </p:nvSpPr>
        <p:spPr bwMode="auto">
          <a:xfrm>
            <a:off x="8288338" y="1641475"/>
            <a:ext cx="3429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Togus</a:t>
            </a:r>
          </a:p>
        </p:txBody>
      </p:sp>
      <p:sp>
        <p:nvSpPr>
          <p:cNvPr id="57429" name="Rectangle 286"/>
          <p:cNvSpPr>
            <a:spLocks noChangeAspect="1" noChangeArrowheads="1"/>
          </p:cNvSpPr>
          <p:nvPr/>
        </p:nvSpPr>
        <p:spPr bwMode="auto">
          <a:xfrm>
            <a:off x="6999288" y="2754313"/>
            <a:ext cx="3937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Buffalo</a:t>
            </a:r>
          </a:p>
        </p:txBody>
      </p:sp>
      <p:sp>
        <p:nvSpPr>
          <p:cNvPr id="57430" name="Rectangle 287"/>
          <p:cNvSpPr>
            <a:spLocks noChangeAspect="1" noChangeArrowheads="1"/>
          </p:cNvSpPr>
          <p:nvPr/>
        </p:nvSpPr>
        <p:spPr bwMode="auto">
          <a:xfrm>
            <a:off x="6402388" y="2070100"/>
            <a:ext cx="8890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White River Jct. </a:t>
            </a:r>
          </a:p>
        </p:txBody>
      </p:sp>
      <p:sp>
        <p:nvSpPr>
          <p:cNvPr id="57431" name="Rectangle 288"/>
          <p:cNvSpPr>
            <a:spLocks noChangeAspect="1" noChangeArrowheads="1"/>
          </p:cNvSpPr>
          <p:nvPr/>
        </p:nvSpPr>
        <p:spPr bwMode="auto">
          <a:xfrm>
            <a:off x="7054850" y="1855788"/>
            <a:ext cx="6350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Manchester</a:t>
            </a:r>
          </a:p>
        </p:txBody>
      </p:sp>
      <p:sp>
        <p:nvSpPr>
          <p:cNvPr id="57432" name="Rectangle 289"/>
          <p:cNvSpPr>
            <a:spLocks noChangeAspect="1" noChangeArrowheads="1"/>
          </p:cNvSpPr>
          <p:nvPr/>
        </p:nvSpPr>
        <p:spPr bwMode="auto">
          <a:xfrm>
            <a:off x="8188325" y="2535238"/>
            <a:ext cx="547688" cy="136525"/>
          </a:xfrm>
          <a:prstGeom prst="rect">
            <a:avLst/>
          </a:prstGeom>
          <a:noFill/>
          <a:ln w="9525">
            <a:noFill/>
            <a:miter lim="800000"/>
            <a:headEnd/>
            <a:tailEnd/>
          </a:ln>
        </p:spPr>
        <p:txBody>
          <a:bodyPr lIns="0" tIns="0" rIns="0" bIns="0">
            <a:spAutoFit/>
          </a:bodyPr>
          <a:lstStyle/>
          <a:p>
            <a:pPr eaLnBrk="1" hangingPunct="1"/>
            <a:r>
              <a:rPr lang="en-US" sz="900" b="1">
                <a:solidFill>
                  <a:srgbClr val="000099"/>
                </a:solidFill>
                <a:latin typeface="Arial" pitchFamily="34" charset="0"/>
              </a:rPr>
              <a:t>Boston</a:t>
            </a:r>
          </a:p>
        </p:txBody>
      </p:sp>
      <p:sp>
        <p:nvSpPr>
          <p:cNvPr id="57433" name="Rectangle 290"/>
          <p:cNvSpPr>
            <a:spLocks noChangeAspect="1" noChangeArrowheads="1"/>
          </p:cNvSpPr>
          <p:nvPr/>
        </p:nvSpPr>
        <p:spPr bwMode="auto">
          <a:xfrm>
            <a:off x="8120063" y="2754313"/>
            <a:ext cx="61595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Providence</a:t>
            </a:r>
          </a:p>
        </p:txBody>
      </p:sp>
      <p:sp>
        <p:nvSpPr>
          <p:cNvPr id="57434" name="Rectangle 291"/>
          <p:cNvSpPr>
            <a:spLocks noChangeAspect="1" noChangeArrowheads="1"/>
          </p:cNvSpPr>
          <p:nvPr/>
        </p:nvSpPr>
        <p:spPr bwMode="auto">
          <a:xfrm>
            <a:off x="8256588" y="2900363"/>
            <a:ext cx="45085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Hartford</a:t>
            </a:r>
          </a:p>
        </p:txBody>
      </p:sp>
      <p:sp>
        <p:nvSpPr>
          <p:cNvPr id="57435" name="Rectangle 292"/>
          <p:cNvSpPr>
            <a:spLocks noChangeAspect="1" noChangeArrowheads="1"/>
          </p:cNvSpPr>
          <p:nvPr/>
        </p:nvSpPr>
        <p:spPr bwMode="auto">
          <a:xfrm>
            <a:off x="7753350" y="4089400"/>
            <a:ext cx="4826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Roanoke</a:t>
            </a:r>
          </a:p>
        </p:txBody>
      </p:sp>
      <p:sp>
        <p:nvSpPr>
          <p:cNvPr id="57436" name="Rectangle 293"/>
          <p:cNvSpPr>
            <a:spLocks noChangeAspect="1" noChangeArrowheads="1"/>
          </p:cNvSpPr>
          <p:nvPr/>
        </p:nvSpPr>
        <p:spPr bwMode="auto">
          <a:xfrm>
            <a:off x="7775575" y="4287838"/>
            <a:ext cx="81915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Winston Salem</a:t>
            </a:r>
          </a:p>
        </p:txBody>
      </p:sp>
      <p:sp>
        <p:nvSpPr>
          <p:cNvPr id="57437" name="Rectangle 294"/>
          <p:cNvSpPr>
            <a:spLocks noChangeAspect="1" noChangeArrowheads="1"/>
          </p:cNvSpPr>
          <p:nvPr/>
        </p:nvSpPr>
        <p:spPr bwMode="auto">
          <a:xfrm>
            <a:off x="6038850" y="5713413"/>
            <a:ext cx="78105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St. Petersburg</a:t>
            </a:r>
          </a:p>
        </p:txBody>
      </p:sp>
      <p:sp>
        <p:nvSpPr>
          <p:cNvPr id="57438" name="Rectangle 296"/>
          <p:cNvSpPr>
            <a:spLocks noChangeAspect="1" noChangeArrowheads="1"/>
          </p:cNvSpPr>
          <p:nvPr/>
        </p:nvSpPr>
        <p:spPr bwMode="auto">
          <a:xfrm>
            <a:off x="7913688" y="3559175"/>
            <a:ext cx="6223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Wilmington</a:t>
            </a:r>
          </a:p>
        </p:txBody>
      </p:sp>
      <p:sp>
        <p:nvSpPr>
          <p:cNvPr id="57439" name="Rectangle 297"/>
          <p:cNvSpPr>
            <a:spLocks noChangeAspect="1" noChangeArrowheads="1"/>
          </p:cNvSpPr>
          <p:nvPr/>
        </p:nvSpPr>
        <p:spPr bwMode="auto">
          <a:xfrm>
            <a:off x="8393113" y="3090863"/>
            <a:ext cx="5207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New York</a:t>
            </a:r>
          </a:p>
        </p:txBody>
      </p:sp>
      <p:grpSp>
        <p:nvGrpSpPr>
          <p:cNvPr id="57440" name="Group 298"/>
          <p:cNvGrpSpPr>
            <a:grpSpLocks noChangeAspect="1"/>
          </p:cNvGrpSpPr>
          <p:nvPr/>
        </p:nvGrpSpPr>
        <p:grpSpPr bwMode="auto">
          <a:xfrm>
            <a:off x="7707313" y="2974975"/>
            <a:ext cx="593725" cy="204788"/>
            <a:chOff x="4926" y="1433"/>
            <a:chExt cx="414" cy="136"/>
          </a:xfrm>
        </p:grpSpPr>
        <p:sp>
          <p:nvSpPr>
            <p:cNvPr id="57551" name="Line 299"/>
            <p:cNvSpPr>
              <a:spLocks noChangeAspect="1" noChangeShapeType="1"/>
            </p:cNvSpPr>
            <p:nvPr/>
          </p:nvSpPr>
          <p:spPr bwMode="auto">
            <a:xfrm>
              <a:off x="4926" y="1433"/>
              <a:ext cx="374" cy="110"/>
            </a:xfrm>
            <a:prstGeom prst="line">
              <a:avLst/>
            </a:prstGeom>
            <a:noFill/>
            <a:ln w="12700">
              <a:solidFill>
                <a:srgbClr val="FF0000"/>
              </a:solidFill>
              <a:round/>
              <a:headEnd/>
              <a:tailEnd/>
            </a:ln>
          </p:spPr>
          <p:txBody>
            <a:bodyPr/>
            <a:lstStyle/>
            <a:p>
              <a:endParaRPr lang="en-US"/>
            </a:p>
          </p:txBody>
        </p:sp>
        <p:sp>
          <p:nvSpPr>
            <p:cNvPr id="57552" name="Freeform 300"/>
            <p:cNvSpPr>
              <a:spLocks noChangeAspect="1"/>
            </p:cNvSpPr>
            <p:nvPr/>
          </p:nvSpPr>
          <p:spPr bwMode="auto">
            <a:xfrm>
              <a:off x="5266" y="1504"/>
              <a:ext cx="74" cy="65"/>
            </a:xfrm>
            <a:custGeom>
              <a:avLst/>
              <a:gdLst>
                <a:gd name="T0" fmla="*/ 0 w 74"/>
                <a:gd name="T1" fmla="*/ 65 h 65"/>
                <a:gd name="T2" fmla="*/ 74 w 74"/>
                <a:gd name="T3" fmla="*/ 53 h 65"/>
                <a:gd name="T4" fmla="*/ 18 w 74"/>
                <a:gd name="T5" fmla="*/ 0 h 65"/>
                <a:gd name="T6" fmla="*/ 28 w 74"/>
                <a:gd name="T7" fmla="*/ 39 h 65"/>
                <a:gd name="T8" fmla="*/ 0 w 74"/>
                <a:gd name="T9" fmla="*/ 65 h 65"/>
                <a:gd name="T10" fmla="*/ 0 60000 65536"/>
                <a:gd name="T11" fmla="*/ 0 60000 65536"/>
                <a:gd name="T12" fmla="*/ 0 60000 65536"/>
                <a:gd name="T13" fmla="*/ 0 60000 65536"/>
                <a:gd name="T14" fmla="*/ 0 60000 65536"/>
                <a:gd name="T15" fmla="*/ 0 w 74"/>
                <a:gd name="T16" fmla="*/ 0 h 65"/>
                <a:gd name="T17" fmla="*/ 74 w 74"/>
                <a:gd name="T18" fmla="*/ 65 h 65"/>
              </a:gdLst>
              <a:ahLst/>
              <a:cxnLst>
                <a:cxn ang="T10">
                  <a:pos x="T0" y="T1"/>
                </a:cxn>
                <a:cxn ang="T11">
                  <a:pos x="T2" y="T3"/>
                </a:cxn>
                <a:cxn ang="T12">
                  <a:pos x="T4" y="T5"/>
                </a:cxn>
                <a:cxn ang="T13">
                  <a:pos x="T6" y="T7"/>
                </a:cxn>
                <a:cxn ang="T14">
                  <a:pos x="T8" y="T9"/>
                </a:cxn>
              </a:cxnLst>
              <a:rect l="T15" t="T16" r="T17" b="T18"/>
              <a:pathLst>
                <a:path w="74" h="65">
                  <a:moveTo>
                    <a:pt x="0" y="65"/>
                  </a:moveTo>
                  <a:lnTo>
                    <a:pt x="74" y="53"/>
                  </a:lnTo>
                  <a:lnTo>
                    <a:pt x="18" y="0"/>
                  </a:lnTo>
                  <a:lnTo>
                    <a:pt x="28" y="39"/>
                  </a:lnTo>
                  <a:lnTo>
                    <a:pt x="0" y="65"/>
                  </a:lnTo>
                  <a:close/>
                </a:path>
              </a:pathLst>
            </a:custGeom>
            <a:solidFill>
              <a:srgbClr val="FF0000"/>
            </a:solidFill>
            <a:ln w="9525">
              <a:solidFill>
                <a:srgbClr val="FF0000"/>
              </a:solidFill>
              <a:round/>
              <a:headEnd/>
              <a:tailEnd/>
            </a:ln>
          </p:spPr>
          <p:txBody>
            <a:bodyPr/>
            <a:lstStyle/>
            <a:p>
              <a:endParaRPr lang="en-US"/>
            </a:p>
          </p:txBody>
        </p:sp>
      </p:grpSp>
      <p:sp>
        <p:nvSpPr>
          <p:cNvPr id="57441" name="Rectangle 301"/>
          <p:cNvSpPr>
            <a:spLocks noChangeAspect="1" noChangeArrowheads="1"/>
          </p:cNvSpPr>
          <p:nvPr/>
        </p:nvSpPr>
        <p:spPr bwMode="auto">
          <a:xfrm>
            <a:off x="8026400" y="3403600"/>
            <a:ext cx="6731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Philadelphia</a:t>
            </a:r>
          </a:p>
        </p:txBody>
      </p:sp>
      <p:sp>
        <p:nvSpPr>
          <p:cNvPr id="57442" name="Text Box 302"/>
          <p:cNvSpPr txBox="1">
            <a:spLocks noChangeAspect="1" noChangeArrowheads="1"/>
          </p:cNvSpPr>
          <p:nvPr/>
        </p:nvSpPr>
        <p:spPr bwMode="auto">
          <a:xfrm>
            <a:off x="8324850" y="3238500"/>
            <a:ext cx="5905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Newark</a:t>
            </a:r>
          </a:p>
        </p:txBody>
      </p:sp>
      <p:sp>
        <p:nvSpPr>
          <p:cNvPr id="57443" name="Text Box 303"/>
          <p:cNvSpPr txBox="1">
            <a:spLocks noChangeAspect="1" noChangeArrowheads="1"/>
          </p:cNvSpPr>
          <p:nvPr/>
        </p:nvSpPr>
        <p:spPr bwMode="auto">
          <a:xfrm>
            <a:off x="7853363" y="3713163"/>
            <a:ext cx="7112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Baltimore</a:t>
            </a:r>
          </a:p>
        </p:txBody>
      </p:sp>
      <p:sp>
        <p:nvSpPr>
          <p:cNvPr id="57444" name="Text Box 304"/>
          <p:cNvSpPr txBox="1">
            <a:spLocks noChangeAspect="1" noChangeArrowheads="1"/>
          </p:cNvSpPr>
          <p:nvPr/>
        </p:nvSpPr>
        <p:spPr bwMode="auto">
          <a:xfrm>
            <a:off x="1533525" y="3408363"/>
            <a:ext cx="4699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Reno</a:t>
            </a:r>
          </a:p>
        </p:txBody>
      </p:sp>
      <p:sp>
        <p:nvSpPr>
          <p:cNvPr id="57445" name="Text Box 305"/>
          <p:cNvSpPr txBox="1">
            <a:spLocks noChangeAspect="1" noChangeArrowheads="1"/>
          </p:cNvSpPr>
          <p:nvPr/>
        </p:nvSpPr>
        <p:spPr bwMode="auto">
          <a:xfrm>
            <a:off x="2192338" y="3498850"/>
            <a:ext cx="685800" cy="365125"/>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Salt Lake</a:t>
            </a:r>
          </a:p>
          <a:p>
            <a:r>
              <a:rPr lang="en-US" sz="900" b="1">
                <a:solidFill>
                  <a:srgbClr val="000099"/>
                </a:solidFill>
                <a:latin typeface="Arial" pitchFamily="34" charset="0"/>
              </a:rPr>
              <a:t>  City</a:t>
            </a:r>
          </a:p>
        </p:txBody>
      </p:sp>
      <p:sp>
        <p:nvSpPr>
          <p:cNvPr id="57446" name="Text Box 306"/>
          <p:cNvSpPr txBox="1">
            <a:spLocks noChangeAspect="1" noChangeArrowheads="1"/>
          </p:cNvSpPr>
          <p:nvPr/>
        </p:nvSpPr>
        <p:spPr bwMode="auto">
          <a:xfrm>
            <a:off x="2676525" y="4479925"/>
            <a:ext cx="8890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Albuquerque</a:t>
            </a:r>
          </a:p>
        </p:txBody>
      </p:sp>
      <p:sp>
        <p:nvSpPr>
          <p:cNvPr id="57447" name="Text Box 307"/>
          <p:cNvSpPr txBox="1">
            <a:spLocks noChangeAspect="1" noChangeArrowheads="1"/>
          </p:cNvSpPr>
          <p:nvPr/>
        </p:nvSpPr>
        <p:spPr bwMode="auto">
          <a:xfrm>
            <a:off x="1990725" y="4683125"/>
            <a:ext cx="6286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Phoenix</a:t>
            </a:r>
          </a:p>
        </p:txBody>
      </p:sp>
      <p:sp>
        <p:nvSpPr>
          <p:cNvPr id="57448" name="Text Box 308"/>
          <p:cNvSpPr txBox="1">
            <a:spLocks noChangeAspect="1" noChangeArrowheads="1"/>
          </p:cNvSpPr>
          <p:nvPr/>
        </p:nvSpPr>
        <p:spPr bwMode="auto">
          <a:xfrm>
            <a:off x="2951163" y="3654425"/>
            <a:ext cx="5715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Denver</a:t>
            </a:r>
          </a:p>
        </p:txBody>
      </p:sp>
      <p:sp>
        <p:nvSpPr>
          <p:cNvPr id="57449" name="Text Box 309"/>
          <p:cNvSpPr txBox="1">
            <a:spLocks noChangeAspect="1" noChangeArrowheads="1"/>
          </p:cNvSpPr>
          <p:nvPr/>
        </p:nvSpPr>
        <p:spPr bwMode="auto">
          <a:xfrm>
            <a:off x="2016125" y="2727325"/>
            <a:ext cx="4953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Boise</a:t>
            </a:r>
          </a:p>
        </p:txBody>
      </p:sp>
      <p:sp>
        <p:nvSpPr>
          <p:cNvPr id="57450" name="Text Box 310"/>
          <p:cNvSpPr txBox="1">
            <a:spLocks noChangeAspect="1" noChangeArrowheads="1"/>
          </p:cNvSpPr>
          <p:nvPr/>
        </p:nvSpPr>
        <p:spPr bwMode="auto">
          <a:xfrm>
            <a:off x="2632075" y="2217738"/>
            <a:ext cx="8255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Ft. Harrison</a:t>
            </a:r>
          </a:p>
        </p:txBody>
      </p:sp>
      <p:sp>
        <p:nvSpPr>
          <p:cNvPr id="57451" name="Text Box 311"/>
          <p:cNvSpPr txBox="1">
            <a:spLocks noChangeAspect="1" noChangeArrowheads="1"/>
          </p:cNvSpPr>
          <p:nvPr/>
        </p:nvSpPr>
        <p:spPr bwMode="auto">
          <a:xfrm>
            <a:off x="2700338" y="3021013"/>
            <a:ext cx="7302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Cheyenne</a:t>
            </a:r>
          </a:p>
        </p:txBody>
      </p:sp>
      <p:sp>
        <p:nvSpPr>
          <p:cNvPr id="57452" name="Text Box 312"/>
          <p:cNvSpPr txBox="1">
            <a:spLocks noChangeAspect="1" noChangeArrowheads="1"/>
          </p:cNvSpPr>
          <p:nvPr/>
        </p:nvSpPr>
        <p:spPr bwMode="auto">
          <a:xfrm>
            <a:off x="3660775" y="2727325"/>
            <a:ext cx="7874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Sioux Falls</a:t>
            </a:r>
          </a:p>
        </p:txBody>
      </p:sp>
      <p:sp>
        <p:nvSpPr>
          <p:cNvPr id="57453" name="Text Box 313"/>
          <p:cNvSpPr txBox="1">
            <a:spLocks noChangeAspect="1" noChangeArrowheads="1"/>
          </p:cNvSpPr>
          <p:nvPr/>
        </p:nvSpPr>
        <p:spPr bwMode="auto">
          <a:xfrm>
            <a:off x="3798888" y="2217738"/>
            <a:ext cx="5016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Fargo</a:t>
            </a:r>
          </a:p>
        </p:txBody>
      </p:sp>
      <p:sp>
        <p:nvSpPr>
          <p:cNvPr id="57454" name="Text Box 314"/>
          <p:cNvSpPr txBox="1">
            <a:spLocks noChangeAspect="1" noChangeArrowheads="1"/>
          </p:cNvSpPr>
          <p:nvPr/>
        </p:nvSpPr>
        <p:spPr bwMode="auto">
          <a:xfrm>
            <a:off x="3798888" y="3238500"/>
            <a:ext cx="5905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Lincoln</a:t>
            </a:r>
          </a:p>
        </p:txBody>
      </p:sp>
      <p:sp>
        <p:nvSpPr>
          <p:cNvPr id="10555" name="AutoShape 315"/>
          <p:cNvSpPr>
            <a:spLocks noChangeAspect="1" noChangeArrowheads="1"/>
          </p:cNvSpPr>
          <p:nvPr/>
        </p:nvSpPr>
        <p:spPr bwMode="auto">
          <a:xfrm>
            <a:off x="4073525" y="5018088"/>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57456" name="Rectangle 316"/>
          <p:cNvSpPr>
            <a:spLocks noChangeAspect="1" noChangeArrowheads="1"/>
          </p:cNvSpPr>
          <p:nvPr/>
        </p:nvSpPr>
        <p:spPr bwMode="auto">
          <a:xfrm>
            <a:off x="7272338" y="4713288"/>
            <a:ext cx="520700" cy="136525"/>
          </a:xfrm>
          <a:prstGeom prst="rect">
            <a:avLst/>
          </a:prstGeom>
          <a:noFill/>
          <a:ln w="9525">
            <a:noFill/>
            <a:miter lim="800000"/>
            <a:headEnd/>
            <a:tailEnd/>
          </a:ln>
        </p:spPr>
        <p:txBody>
          <a:bodyPr wrap="none" lIns="0" tIns="0" rIns="0" bIns="0">
            <a:spAutoFit/>
          </a:bodyPr>
          <a:lstStyle/>
          <a:p>
            <a:pPr eaLnBrk="1" hangingPunct="1"/>
            <a:r>
              <a:rPr lang="en-US" sz="900" b="1">
                <a:solidFill>
                  <a:srgbClr val="000099"/>
                </a:solidFill>
                <a:latin typeface="Arial" pitchFamily="34" charset="0"/>
              </a:rPr>
              <a:t>Columbia</a:t>
            </a:r>
          </a:p>
        </p:txBody>
      </p:sp>
      <p:sp>
        <p:nvSpPr>
          <p:cNvPr id="57457" name="Text Box 317"/>
          <p:cNvSpPr txBox="1">
            <a:spLocks noChangeAspect="1" noChangeArrowheads="1"/>
          </p:cNvSpPr>
          <p:nvPr/>
        </p:nvSpPr>
        <p:spPr bwMode="auto">
          <a:xfrm>
            <a:off x="4514850" y="2427288"/>
            <a:ext cx="425450" cy="365125"/>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St. </a:t>
            </a:r>
          </a:p>
          <a:p>
            <a:r>
              <a:rPr lang="en-US" sz="900" b="1">
                <a:solidFill>
                  <a:srgbClr val="000099"/>
                </a:solidFill>
                <a:latin typeface="Arial" pitchFamily="34" charset="0"/>
              </a:rPr>
              <a:t>Paul</a:t>
            </a:r>
          </a:p>
        </p:txBody>
      </p:sp>
      <p:sp>
        <p:nvSpPr>
          <p:cNvPr id="57458" name="Text Box 318"/>
          <p:cNvSpPr txBox="1">
            <a:spLocks noChangeAspect="1" noChangeArrowheads="1"/>
          </p:cNvSpPr>
          <p:nvPr/>
        </p:nvSpPr>
        <p:spPr bwMode="auto">
          <a:xfrm>
            <a:off x="4210050" y="5064125"/>
            <a:ext cx="5461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WACO</a:t>
            </a:r>
          </a:p>
        </p:txBody>
      </p:sp>
      <p:sp>
        <p:nvSpPr>
          <p:cNvPr id="57459" name="Text Box 319"/>
          <p:cNvSpPr txBox="1">
            <a:spLocks noChangeAspect="1" noChangeArrowheads="1"/>
          </p:cNvSpPr>
          <p:nvPr/>
        </p:nvSpPr>
        <p:spPr bwMode="auto">
          <a:xfrm>
            <a:off x="4141788" y="4479925"/>
            <a:ext cx="7429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Muskogee</a:t>
            </a:r>
          </a:p>
        </p:txBody>
      </p:sp>
      <p:sp>
        <p:nvSpPr>
          <p:cNvPr id="57460" name="Text Box 320"/>
          <p:cNvSpPr txBox="1">
            <a:spLocks noChangeAspect="1" noChangeArrowheads="1"/>
          </p:cNvSpPr>
          <p:nvPr/>
        </p:nvSpPr>
        <p:spPr bwMode="auto">
          <a:xfrm>
            <a:off x="4141788" y="3825875"/>
            <a:ext cx="5905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Wichita</a:t>
            </a:r>
          </a:p>
        </p:txBody>
      </p:sp>
      <p:sp>
        <p:nvSpPr>
          <p:cNvPr id="57461" name="Text Box 321"/>
          <p:cNvSpPr txBox="1">
            <a:spLocks noChangeAspect="1" noChangeArrowheads="1"/>
          </p:cNvSpPr>
          <p:nvPr/>
        </p:nvSpPr>
        <p:spPr bwMode="auto">
          <a:xfrm>
            <a:off x="5022850" y="2709863"/>
            <a:ext cx="7556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Milwaukee</a:t>
            </a:r>
          </a:p>
        </p:txBody>
      </p:sp>
      <p:sp>
        <p:nvSpPr>
          <p:cNvPr id="57462" name="Text Box 322"/>
          <p:cNvSpPr txBox="1">
            <a:spLocks noChangeAspect="1" noChangeArrowheads="1"/>
          </p:cNvSpPr>
          <p:nvPr/>
        </p:nvSpPr>
        <p:spPr bwMode="auto">
          <a:xfrm>
            <a:off x="5856288" y="2800350"/>
            <a:ext cx="5524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Detroit</a:t>
            </a:r>
          </a:p>
        </p:txBody>
      </p:sp>
      <p:sp>
        <p:nvSpPr>
          <p:cNvPr id="57463" name="Text Box 323"/>
          <p:cNvSpPr txBox="1">
            <a:spLocks noChangeAspect="1" noChangeArrowheads="1"/>
          </p:cNvSpPr>
          <p:nvPr/>
        </p:nvSpPr>
        <p:spPr bwMode="auto">
          <a:xfrm>
            <a:off x="3865563" y="5503863"/>
            <a:ext cx="6477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Houston</a:t>
            </a:r>
          </a:p>
        </p:txBody>
      </p:sp>
      <p:sp>
        <p:nvSpPr>
          <p:cNvPr id="57464" name="Text Box 324"/>
          <p:cNvSpPr txBox="1">
            <a:spLocks noChangeAspect="1" noChangeArrowheads="1"/>
          </p:cNvSpPr>
          <p:nvPr/>
        </p:nvSpPr>
        <p:spPr bwMode="auto">
          <a:xfrm>
            <a:off x="4665663" y="5284788"/>
            <a:ext cx="8763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New Orleans</a:t>
            </a:r>
          </a:p>
        </p:txBody>
      </p:sp>
      <p:sp>
        <p:nvSpPr>
          <p:cNvPr id="57465" name="Text Box 325"/>
          <p:cNvSpPr txBox="1">
            <a:spLocks noChangeAspect="1" noChangeArrowheads="1"/>
          </p:cNvSpPr>
          <p:nvPr/>
        </p:nvSpPr>
        <p:spPr bwMode="auto">
          <a:xfrm>
            <a:off x="5307013" y="5064125"/>
            <a:ext cx="6413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Jackson</a:t>
            </a:r>
          </a:p>
        </p:txBody>
      </p:sp>
      <p:sp>
        <p:nvSpPr>
          <p:cNvPr id="57466" name="Text Box 326"/>
          <p:cNvSpPr txBox="1">
            <a:spLocks noChangeAspect="1" noChangeArrowheads="1"/>
          </p:cNvSpPr>
          <p:nvPr/>
        </p:nvSpPr>
        <p:spPr bwMode="auto">
          <a:xfrm>
            <a:off x="4878388" y="4427538"/>
            <a:ext cx="463550" cy="365125"/>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Little</a:t>
            </a:r>
          </a:p>
          <a:p>
            <a:r>
              <a:rPr lang="en-US" sz="900" b="1">
                <a:solidFill>
                  <a:srgbClr val="000099"/>
                </a:solidFill>
                <a:latin typeface="Arial" pitchFamily="34" charset="0"/>
              </a:rPr>
              <a:t>Rock</a:t>
            </a:r>
          </a:p>
        </p:txBody>
      </p:sp>
      <p:sp>
        <p:nvSpPr>
          <p:cNvPr id="57467" name="Text Box 327"/>
          <p:cNvSpPr txBox="1">
            <a:spLocks noChangeAspect="1" noChangeArrowheads="1"/>
          </p:cNvSpPr>
          <p:nvPr/>
        </p:nvSpPr>
        <p:spPr bwMode="auto">
          <a:xfrm>
            <a:off x="4757738" y="3678238"/>
            <a:ext cx="6667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St. Louis</a:t>
            </a:r>
          </a:p>
        </p:txBody>
      </p:sp>
      <p:sp>
        <p:nvSpPr>
          <p:cNvPr id="57468" name="Text Box 328"/>
          <p:cNvSpPr txBox="1">
            <a:spLocks noChangeAspect="1" noChangeArrowheads="1"/>
          </p:cNvSpPr>
          <p:nvPr/>
        </p:nvSpPr>
        <p:spPr bwMode="auto">
          <a:xfrm>
            <a:off x="4483100" y="3021013"/>
            <a:ext cx="8191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Des Moines</a:t>
            </a:r>
          </a:p>
        </p:txBody>
      </p:sp>
      <p:sp>
        <p:nvSpPr>
          <p:cNvPr id="57469" name="Text Box 329"/>
          <p:cNvSpPr txBox="1">
            <a:spLocks noChangeAspect="1" noChangeArrowheads="1"/>
          </p:cNvSpPr>
          <p:nvPr/>
        </p:nvSpPr>
        <p:spPr bwMode="auto">
          <a:xfrm>
            <a:off x="984250" y="4773613"/>
            <a:ext cx="7429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San Diego</a:t>
            </a:r>
          </a:p>
        </p:txBody>
      </p:sp>
      <p:sp>
        <p:nvSpPr>
          <p:cNvPr id="57470" name="Text Box 330"/>
          <p:cNvSpPr txBox="1">
            <a:spLocks noChangeAspect="1" noChangeArrowheads="1"/>
          </p:cNvSpPr>
          <p:nvPr/>
        </p:nvSpPr>
        <p:spPr bwMode="auto">
          <a:xfrm>
            <a:off x="5581650" y="4260850"/>
            <a:ext cx="6858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Nashville</a:t>
            </a:r>
          </a:p>
        </p:txBody>
      </p:sp>
      <p:sp>
        <p:nvSpPr>
          <p:cNvPr id="57471" name="Text Box 331"/>
          <p:cNvSpPr txBox="1">
            <a:spLocks noChangeAspect="1" noChangeArrowheads="1"/>
          </p:cNvSpPr>
          <p:nvPr/>
        </p:nvSpPr>
        <p:spPr bwMode="auto">
          <a:xfrm>
            <a:off x="6256338" y="4641850"/>
            <a:ext cx="5715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Atlanta</a:t>
            </a:r>
          </a:p>
        </p:txBody>
      </p:sp>
      <p:sp>
        <p:nvSpPr>
          <p:cNvPr id="57472" name="Text Box 332"/>
          <p:cNvSpPr txBox="1">
            <a:spLocks noChangeAspect="1" noChangeArrowheads="1"/>
          </p:cNvSpPr>
          <p:nvPr/>
        </p:nvSpPr>
        <p:spPr bwMode="auto">
          <a:xfrm>
            <a:off x="5748338" y="4784725"/>
            <a:ext cx="8699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Montgomery</a:t>
            </a:r>
          </a:p>
        </p:txBody>
      </p:sp>
      <p:sp>
        <p:nvSpPr>
          <p:cNvPr id="57473" name="Text Box 333"/>
          <p:cNvSpPr txBox="1">
            <a:spLocks noChangeAspect="1" noChangeArrowheads="1"/>
          </p:cNvSpPr>
          <p:nvPr/>
        </p:nvSpPr>
        <p:spPr bwMode="auto">
          <a:xfrm>
            <a:off x="5513388" y="3486150"/>
            <a:ext cx="1211262" cy="228600"/>
          </a:xfrm>
          <a:prstGeom prst="rect">
            <a:avLst/>
          </a:prstGeom>
          <a:noFill/>
          <a:ln w="12700">
            <a:noFill/>
            <a:miter lim="800000"/>
            <a:headEnd type="none" w="sm" len="sm"/>
            <a:tailEnd type="none" w="sm" len="sm"/>
          </a:ln>
        </p:spPr>
        <p:txBody>
          <a:bodyPr lIns="91424" tIns="45712" rIns="91424" bIns="45712">
            <a:spAutoFit/>
          </a:bodyPr>
          <a:lstStyle/>
          <a:p>
            <a:r>
              <a:rPr lang="en-US" sz="900" b="1">
                <a:solidFill>
                  <a:srgbClr val="000099"/>
                </a:solidFill>
                <a:latin typeface="Arial" pitchFamily="34" charset="0"/>
              </a:rPr>
              <a:t>Indianapolis</a:t>
            </a:r>
          </a:p>
        </p:txBody>
      </p:sp>
      <p:sp>
        <p:nvSpPr>
          <p:cNvPr id="57474" name="Text Box 334"/>
          <p:cNvSpPr txBox="1">
            <a:spLocks noChangeAspect="1" noChangeArrowheads="1"/>
          </p:cNvSpPr>
          <p:nvPr/>
        </p:nvSpPr>
        <p:spPr bwMode="auto">
          <a:xfrm>
            <a:off x="5284788" y="3313113"/>
            <a:ext cx="6350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Chicago</a:t>
            </a:r>
          </a:p>
        </p:txBody>
      </p:sp>
      <p:sp>
        <p:nvSpPr>
          <p:cNvPr id="57475" name="Text Box 335"/>
          <p:cNvSpPr txBox="1">
            <a:spLocks noChangeAspect="1" noChangeArrowheads="1"/>
          </p:cNvSpPr>
          <p:nvPr/>
        </p:nvSpPr>
        <p:spPr bwMode="auto">
          <a:xfrm>
            <a:off x="5649913" y="3997325"/>
            <a:ext cx="7112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Louisville</a:t>
            </a:r>
          </a:p>
        </p:txBody>
      </p:sp>
      <p:sp>
        <p:nvSpPr>
          <p:cNvPr id="57476" name="Text Box 336"/>
          <p:cNvSpPr txBox="1">
            <a:spLocks noChangeAspect="1" noChangeArrowheads="1"/>
          </p:cNvSpPr>
          <p:nvPr/>
        </p:nvSpPr>
        <p:spPr bwMode="auto">
          <a:xfrm>
            <a:off x="6610350" y="3021013"/>
            <a:ext cx="7556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Pittsburgh</a:t>
            </a:r>
          </a:p>
        </p:txBody>
      </p:sp>
      <p:sp>
        <p:nvSpPr>
          <p:cNvPr id="57477" name="Text Box 337"/>
          <p:cNvSpPr txBox="1">
            <a:spLocks noChangeAspect="1" noChangeArrowheads="1"/>
          </p:cNvSpPr>
          <p:nvPr/>
        </p:nvSpPr>
        <p:spPr bwMode="auto">
          <a:xfrm>
            <a:off x="893763" y="3654425"/>
            <a:ext cx="6350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Oakland</a:t>
            </a:r>
          </a:p>
        </p:txBody>
      </p:sp>
      <p:sp>
        <p:nvSpPr>
          <p:cNvPr id="57478" name="Text Box 338"/>
          <p:cNvSpPr txBox="1">
            <a:spLocks noChangeAspect="1" noChangeArrowheads="1"/>
          </p:cNvSpPr>
          <p:nvPr/>
        </p:nvSpPr>
        <p:spPr bwMode="auto">
          <a:xfrm>
            <a:off x="6061075" y="3238500"/>
            <a:ext cx="7239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Cleveland</a:t>
            </a:r>
          </a:p>
        </p:txBody>
      </p:sp>
      <p:sp>
        <p:nvSpPr>
          <p:cNvPr id="57479" name="Text Box 339"/>
          <p:cNvSpPr txBox="1">
            <a:spLocks noChangeAspect="1" noChangeArrowheads="1"/>
          </p:cNvSpPr>
          <p:nvPr/>
        </p:nvSpPr>
        <p:spPr bwMode="auto">
          <a:xfrm>
            <a:off x="1123950" y="4114800"/>
            <a:ext cx="86360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Los Angeles</a:t>
            </a:r>
          </a:p>
        </p:txBody>
      </p:sp>
      <p:sp>
        <p:nvSpPr>
          <p:cNvPr id="57480" name="Line 340"/>
          <p:cNvSpPr>
            <a:spLocks noChangeAspect="1" noChangeShapeType="1"/>
          </p:cNvSpPr>
          <p:nvPr/>
        </p:nvSpPr>
        <p:spPr bwMode="auto">
          <a:xfrm>
            <a:off x="7229475" y="2173288"/>
            <a:ext cx="342900" cy="217487"/>
          </a:xfrm>
          <a:prstGeom prst="line">
            <a:avLst/>
          </a:prstGeom>
          <a:noFill/>
          <a:ln w="12700">
            <a:solidFill>
              <a:srgbClr val="FF0000"/>
            </a:solidFill>
            <a:round/>
            <a:headEnd type="triangle" w="med" len="med"/>
            <a:tailEnd type="none" w="sm" len="sm"/>
          </a:ln>
        </p:spPr>
        <p:txBody>
          <a:bodyPr/>
          <a:lstStyle/>
          <a:p>
            <a:endParaRPr lang="en-US"/>
          </a:p>
        </p:txBody>
      </p:sp>
      <p:sp>
        <p:nvSpPr>
          <p:cNvPr id="57481" name="Line 341"/>
          <p:cNvSpPr>
            <a:spLocks noChangeAspect="1" noChangeShapeType="1"/>
          </p:cNvSpPr>
          <p:nvPr/>
        </p:nvSpPr>
        <p:spPr bwMode="auto">
          <a:xfrm flipH="1">
            <a:off x="8029575" y="1731963"/>
            <a:ext cx="228600" cy="369887"/>
          </a:xfrm>
          <a:prstGeom prst="line">
            <a:avLst/>
          </a:prstGeom>
          <a:noFill/>
          <a:ln w="12700">
            <a:solidFill>
              <a:srgbClr val="FF0000"/>
            </a:solidFill>
            <a:round/>
            <a:headEnd type="triangle" w="med" len="med"/>
            <a:tailEnd/>
          </a:ln>
        </p:spPr>
        <p:txBody>
          <a:bodyPr/>
          <a:lstStyle/>
          <a:p>
            <a:endParaRPr lang="en-US"/>
          </a:p>
        </p:txBody>
      </p:sp>
      <p:sp>
        <p:nvSpPr>
          <p:cNvPr id="57482" name="Text Box 342"/>
          <p:cNvSpPr txBox="1">
            <a:spLocks noChangeAspect="1" noChangeArrowheads="1"/>
          </p:cNvSpPr>
          <p:nvPr/>
        </p:nvSpPr>
        <p:spPr bwMode="auto">
          <a:xfrm>
            <a:off x="6588125" y="3654425"/>
            <a:ext cx="7937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Huntington</a:t>
            </a:r>
          </a:p>
        </p:txBody>
      </p:sp>
      <p:sp>
        <p:nvSpPr>
          <p:cNvPr id="57483" name="Line 343"/>
          <p:cNvSpPr>
            <a:spLocks noChangeAspect="1" noChangeShapeType="1"/>
          </p:cNvSpPr>
          <p:nvPr/>
        </p:nvSpPr>
        <p:spPr bwMode="auto">
          <a:xfrm flipH="1">
            <a:off x="7983538" y="2608263"/>
            <a:ext cx="206375" cy="73025"/>
          </a:xfrm>
          <a:prstGeom prst="line">
            <a:avLst/>
          </a:prstGeom>
          <a:noFill/>
          <a:ln w="12700">
            <a:solidFill>
              <a:srgbClr val="FF0000"/>
            </a:solidFill>
            <a:round/>
            <a:headEnd type="triangle" w="med" len="med"/>
            <a:tailEnd/>
          </a:ln>
        </p:spPr>
        <p:txBody>
          <a:bodyPr/>
          <a:lstStyle/>
          <a:p>
            <a:endParaRPr lang="en-US"/>
          </a:p>
        </p:txBody>
      </p:sp>
      <p:sp>
        <p:nvSpPr>
          <p:cNvPr id="57484" name="Line 344"/>
          <p:cNvSpPr>
            <a:spLocks noChangeAspect="1" noChangeShapeType="1"/>
          </p:cNvSpPr>
          <p:nvPr/>
        </p:nvSpPr>
        <p:spPr bwMode="auto">
          <a:xfrm flipH="1">
            <a:off x="7915275" y="2827338"/>
            <a:ext cx="204788" cy="0"/>
          </a:xfrm>
          <a:prstGeom prst="line">
            <a:avLst/>
          </a:prstGeom>
          <a:noFill/>
          <a:ln w="12700">
            <a:solidFill>
              <a:srgbClr val="FF0000"/>
            </a:solidFill>
            <a:round/>
            <a:headEnd type="triangle" w="med" len="med"/>
            <a:tailEnd/>
          </a:ln>
        </p:spPr>
        <p:txBody>
          <a:bodyPr/>
          <a:lstStyle/>
          <a:p>
            <a:endParaRPr lang="en-US"/>
          </a:p>
        </p:txBody>
      </p:sp>
      <p:sp>
        <p:nvSpPr>
          <p:cNvPr id="57485" name="Line 345"/>
          <p:cNvSpPr>
            <a:spLocks noChangeAspect="1" noChangeShapeType="1"/>
          </p:cNvSpPr>
          <p:nvPr/>
        </p:nvSpPr>
        <p:spPr bwMode="auto">
          <a:xfrm flipH="1" flipV="1">
            <a:off x="6862763" y="4502150"/>
            <a:ext cx="409575" cy="282575"/>
          </a:xfrm>
          <a:prstGeom prst="line">
            <a:avLst/>
          </a:prstGeom>
          <a:noFill/>
          <a:ln w="12700">
            <a:solidFill>
              <a:srgbClr val="FF0000"/>
            </a:solidFill>
            <a:round/>
            <a:headEnd type="triangle" w="med" len="med"/>
            <a:tailEnd/>
          </a:ln>
        </p:spPr>
        <p:txBody>
          <a:bodyPr/>
          <a:lstStyle/>
          <a:p>
            <a:endParaRPr lang="en-US"/>
          </a:p>
        </p:txBody>
      </p:sp>
      <p:sp>
        <p:nvSpPr>
          <p:cNvPr id="57486" name="Line 346"/>
          <p:cNvSpPr>
            <a:spLocks noChangeAspect="1" noChangeShapeType="1"/>
          </p:cNvSpPr>
          <p:nvPr/>
        </p:nvSpPr>
        <p:spPr bwMode="auto">
          <a:xfrm flipH="1" flipV="1">
            <a:off x="7000875" y="4157663"/>
            <a:ext cx="706438" cy="204787"/>
          </a:xfrm>
          <a:prstGeom prst="line">
            <a:avLst/>
          </a:prstGeom>
          <a:noFill/>
          <a:ln w="12700">
            <a:solidFill>
              <a:srgbClr val="FF0000"/>
            </a:solidFill>
            <a:round/>
            <a:headEnd type="triangle" w="med" len="med"/>
            <a:tailEnd type="none" w="sm" len="sm"/>
          </a:ln>
        </p:spPr>
        <p:txBody>
          <a:bodyPr/>
          <a:lstStyle/>
          <a:p>
            <a:endParaRPr lang="en-US"/>
          </a:p>
        </p:txBody>
      </p:sp>
      <p:sp>
        <p:nvSpPr>
          <p:cNvPr id="57487" name="Line 347"/>
          <p:cNvSpPr>
            <a:spLocks noChangeAspect="1" noChangeShapeType="1"/>
          </p:cNvSpPr>
          <p:nvPr/>
        </p:nvSpPr>
        <p:spPr bwMode="auto">
          <a:xfrm>
            <a:off x="7572375" y="3048000"/>
            <a:ext cx="822325" cy="233363"/>
          </a:xfrm>
          <a:prstGeom prst="line">
            <a:avLst/>
          </a:prstGeom>
          <a:noFill/>
          <a:ln w="12700">
            <a:solidFill>
              <a:srgbClr val="FF0000"/>
            </a:solidFill>
            <a:round/>
            <a:headEnd type="none" w="sm" len="sm"/>
            <a:tailEnd type="triangle" w="med" len="med"/>
          </a:ln>
        </p:spPr>
        <p:txBody>
          <a:bodyPr/>
          <a:lstStyle/>
          <a:p>
            <a:endParaRPr lang="en-US"/>
          </a:p>
        </p:txBody>
      </p:sp>
      <p:sp>
        <p:nvSpPr>
          <p:cNvPr id="57488" name="Line 348"/>
          <p:cNvSpPr>
            <a:spLocks noChangeAspect="1" noChangeShapeType="1"/>
          </p:cNvSpPr>
          <p:nvPr/>
        </p:nvSpPr>
        <p:spPr bwMode="auto">
          <a:xfrm>
            <a:off x="7546975" y="3198813"/>
            <a:ext cx="412750" cy="217487"/>
          </a:xfrm>
          <a:prstGeom prst="line">
            <a:avLst/>
          </a:prstGeom>
          <a:noFill/>
          <a:ln w="12700">
            <a:solidFill>
              <a:srgbClr val="FF0000"/>
            </a:solidFill>
            <a:round/>
            <a:headEnd/>
            <a:tailEnd type="triangle" w="med" len="med"/>
          </a:ln>
        </p:spPr>
        <p:txBody>
          <a:bodyPr/>
          <a:lstStyle/>
          <a:p>
            <a:endParaRPr lang="en-US"/>
          </a:p>
        </p:txBody>
      </p:sp>
      <p:sp>
        <p:nvSpPr>
          <p:cNvPr id="57489" name="Line 349"/>
          <p:cNvSpPr>
            <a:spLocks noChangeAspect="1" noChangeShapeType="1"/>
          </p:cNvSpPr>
          <p:nvPr/>
        </p:nvSpPr>
        <p:spPr bwMode="auto">
          <a:xfrm>
            <a:off x="7504113" y="3340100"/>
            <a:ext cx="411162" cy="252413"/>
          </a:xfrm>
          <a:prstGeom prst="line">
            <a:avLst/>
          </a:prstGeom>
          <a:noFill/>
          <a:ln w="12700">
            <a:solidFill>
              <a:srgbClr val="FF0000"/>
            </a:solidFill>
            <a:round/>
            <a:headEnd type="none" w="sm" len="sm"/>
            <a:tailEnd type="triangle" w="med" len="med"/>
          </a:ln>
        </p:spPr>
        <p:txBody>
          <a:bodyPr/>
          <a:lstStyle/>
          <a:p>
            <a:endParaRPr lang="en-US"/>
          </a:p>
        </p:txBody>
      </p:sp>
      <p:sp>
        <p:nvSpPr>
          <p:cNvPr id="57490" name="Line 350"/>
          <p:cNvSpPr>
            <a:spLocks noChangeAspect="1" noChangeShapeType="1"/>
          </p:cNvSpPr>
          <p:nvPr/>
        </p:nvSpPr>
        <p:spPr bwMode="auto">
          <a:xfrm>
            <a:off x="7366000" y="3486150"/>
            <a:ext cx="549275" cy="292100"/>
          </a:xfrm>
          <a:prstGeom prst="line">
            <a:avLst/>
          </a:prstGeom>
          <a:noFill/>
          <a:ln w="12700">
            <a:solidFill>
              <a:srgbClr val="FF0000"/>
            </a:solidFill>
            <a:round/>
            <a:headEnd type="none" w="sm" len="sm"/>
            <a:tailEnd type="triangle" w="med" len="med"/>
          </a:ln>
        </p:spPr>
        <p:txBody>
          <a:bodyPr/>
          <a:lstStyle/>
          <a:p>
            <a:endParaRPr lang="en-US"/>
          </a:p>
        </p:txBody>
      </p:sp>
      <p:sp>
        <p:nvSpPr>
          <p:cNvPr id="57491" name="Text Box 351"/>
          <p:cNvSpPr txBox="1">
            <a:spLocks noChangeAspect="1" noChangeArrowheads="1"/>
          </p:cNvSpPr>
          <p:nvPr/>
        </p:nvSpPr>
        <p:spPr bwMode="auto">
          <a:xfrm>
            <a:off x="8051800" y="3897313"/>
            <a:ext cx="349250" cy="228600"/>
          </a:xfrm>
          <a:prstGeom prst="rect">
            <a:avLst/>
          </a:prstGeom>
          <a:noFill/>
          <a:ln w="12700">
            <a:noFill/>
            <a:miter lim="800000"/>
            <a:headEnd type="none" w="sm" len="sm"/>
            <a:tailEnd type="none" w="sm" len="sm"/>
          </a:ln>
        </p:spPr>
        <p:txBody>
          <a:bodyPr wrap="none" lIns="91424" tIns="45712" rIns="91424" bIns="45712">
            <a:spAutoFit/>
          </a:bodyPr>
          <a:lstStyle/>
          <a:p>
            <a:r>
              <a:rPr lang="en-US" sz="900" b="1">
                <a:solidFill>
                  <a:srgbClr val="000099"/>
                </a:solidFill>
                <a:latin typeface="Arial" pitchFamily="34" charset="0"/>
              </a:rPr>
              <a:t>DC</a:t>
            </a:r>
          </a:p>
        </p:txBody>
      </p:sp>
      <p:sp>
        <p:nvSpPr>
          <p:cNvPr id="57492" name="Line 352"/>
          <p:cNvSpPr>
            <a:spLocks noChangeAspect="1" noChangeShapeType="1"/>
          </p:cNvSpPr>
          <p:nvPr/>
        </p:nvSpPr>
        <p:spPr bwMode="auto">
          <a:xfrm>
            <a:off x="7275513" y="3608388"/>
            <a:ext cx="844550" cy="363537"/>
          </a:xfrm>
          <a:prstGeom prst="line">
            <a:avLst/>
          </a:prstGeom>
          <a:noFill/>
          <a:ln w="12700">
            <a:solidFill>
              <a:srgbClr val="FF0000"/>
            </a:solidFill>
            <a:round/>
            <a:headEnd type="none" w="sm" len="sm"/>
            <a:tailEnd type="triangle" w="med" len="med"/>
          </a:ln>
        </p:spPr>
        <p:txBody>
          <a:bodyPr/>
          <a:lstStyle/>
          <a:p>
            <a:endParaRPr lang="en-US"/>
          </a:p>
        </p:txBody>
      </p:sp>
      <p:sp>
        <p:nvSpPr>
          <p:cNvPr id="57493" name="Line 353"/>
          <p:cNvSpPr>
            <a:spLocks noChangeAspect="1" noChangeShapeType="1"/>
          </p:cNvSpPr>
          <p:nvPr/>
        </p:nvSpPr>
        <p:spPr bwMode="auto">
          <a:xfrm>
            <a:off x="7161213" y="3922713"/>
            <a:ext cx="593725" cy="166687"/>
          </a:xfrm>
          <a:prstGeom prst="line">
            <a:avLst/>
          </a:prstGeom>
          <a:noFill/>
          <a:ln w="12700">
            <a:solidFill>
              <a:srgbClr val="FF0000"/>
            </a:solidFill>
            <a:round/>
            <a:headEnd type="none" w="sm" len="sm"/>
            <a:tailEnd type="triangle" w="med" len="med"/>
          </a:ln>
        </p:spPr>
        <p:txBody>
          <a:bodyPr/>
          <a:lstStyle/>
          <a:p>
            <a:endParaRPr lang="en-US"/>
          </a:p>
        </p:txBody>
      </p:sp>
      <p:sp>
        <p:nvSpPr>
          <p:cNvPr id="10594" name="AutoShape 354"/>
          <p:cNvSpPr>
            <a:spLocks noChangeAspect="1" noChangeArrowheads="1"/>
          </p:cNvSpPr>
          <p:nvPr/>
        </p:nvSpPr>
        <p:spPr bwMode="auto">
          <a:xfrm>
            <a:off x="4552950" y="5603875"/>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595" name="AutoShape 355"/>
          <p:cNvSpPr>
            <a:spLocks noChangeAspect="1" noChangeArrowheads="1"/>
          </p:cNvSpPr>
          <p:nvPr/>
        </p:nvSpPr>
        <p:spPr bwMode="auto">
          <a:xfrm>
            <a:off x="2266950" y="4568825"/>
            <a:ext cx="136525" cy="74613"/>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596" name="AutoShape 356"/>
          <p:cNvSpPr>
            <a:spLocks noChangeAspect="1" noChangeArrowheads="1"/>
          </p:cNvSpPr>
          <p:nvPr/>
        </p:nvSpPr>
        <p:spPr bwMode="auto">
          <a:xfrm>
            <a:off x="3294063" y="3608388"/>
            <a:ext cx="138112" cy="74612"/>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597" name="AutoShape 357"/>
          <p:cNvSpPr>
            <a:spLocks noChangeAspect="1" noChangeArrowheads="1"/>
          </p:cNvSpPr>
          <p:nvPr/>
        </p:nvSpPr>
        <p:spPr bwMode="auto">
          <a:xfrm>
            <a:off x="1327150" y="5459413"/>
            <a:ext cx="138113" cy="71437"/>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598" name="AutoShape 358"/>
          <p:cNvSpPr>
            <a:spLocks noChangeAspect="1" noChangeArrowheads="1"/>
          </p:cNvSpPr>
          <p:nvPr/>
        </p:nvSpPr>
        <p:spPr bwMode="auto">
          <a:xfrm>
            <a:off x="1535113" y="4654550"/>
            <a:ext cx="138112" cy="71438"/>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599" name="AutoShape 359"/>
          <p:cNvSpPr>
            <a:spLocks noChangeAspect="1" noChangeArrowheads="1"/>
          </p:cNvSpPr>
          <p:nvPr/>
        </p:nvSpPr>
        <p:spPr bwMode="auto">
          <a:xfrm>
            <a:off x="1236663" y="4297363"/>
            <a:ext cx="138112" cy="71437"/>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0" name="AutoShape 360"/>
          <p:cNvSpPr>
            <a:spLocks noChangeAspect="1" noChangeArrowheads="1"/>
          </p:cNvSpPr>
          <p:nvPr/>
        </p:nvSpPr>
        <p:spPr bwMode="auto">
          <a:xfrm>
            <a:off x="893763" y="3540125"/>
            <a:ext cx="138112" cy="74613"/>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1" name="AutoShape 361"/>
          <p:cNvSpPr>
            <a:spLocks noChangeAspect="1" noChangeArrowheads="1"/>
          </p:cNvSpPr>
          <p:nvPr/>
        </p:nvSpPr>
        <p:spPr bwMode="auto">
          <a:xfrm>
            <a:off x="1327150" y="3413125"/>
            <a:ext cx="138113"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2" name="AutoShape 362"/>
          <p:cNvSpPr>
            <a:spLocks noChangeAspect="1" noChangeArrowheads="1"/>
          </p:cNvSpPr>
          <p:nvPr/>
        </p:nvSpPr>
        <p:spPr bwMode="auto">
          <a:xfrm>
            <a:off x="2287588" y="3413125"/>
            <a:ext cx="139700"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3" name="AutoShape 363"/>
          <p:cNvSpPr>
            <a:spLocks noChangeAspect="1" noChangeArrowheads="1"/>
          </p:cNvSpPr>
          <p:nvPr/>
        </p:nvSpPr>
        <p:spPr bwMode="auto">
          <a:xfrm>
            <a:off x="3249613" y="3267075"/>
            <a:ext cx="138112"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4" name="AutoShape 364"/>
          <p:cNvSpPr>
            <a:spLocks noChangeAspect="1" noChangeArrowheads="1"/>
          </p:cNvSpPr>
          <p:nvPr/>
        </p:nvSpPr>
        <p:spPr bwMode="auto">
          <a:xfrm>
            <a:off x="2562225" y="2246313"/>
            <a:ext cx="138113"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5" name="AutoShape 365"/>
          <p:cNvSpPr>
            <a:spLocks noChangeAspect="1" noChangeArrowheads="1"/>
          </p:cNvSpPr>
          <p:nvPr/>
        </p:nvSpPr>
        <p:spPr bwMode="auto">
          <a:xfrm>
            <a:off x="1946275" y="2681288"/>
            <a:ext cx="138113"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6" name="AutoShape 366"/>
          <p:cNvSpPr>
            <a:spLocks noChangeAspect="1" noChangeArrowheads="1"/>
          </p:cNvSpPr>
          <p:nvPr/>
        </p:nvSpPr>
        <p:spPr bwMode="auto">
          <a:xfrm>
            <a:off x="1304925" y="2236788"/>
            <a:ext cx="139700"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7" name="AutoShape 367"/>
          <p:cNvSpPr>
            <a:spLocks noChangeAspect="1" noChangeArrowheads="1"/>
          </p:cNvSpPr>
          <p:nvPr/>
        </p:nvSpPr>
        <p:spPr bwMode="auto">
          <a:xfrm>
            <a:off x="1444625" y="1825625"/>
            <a:ext cx="134938"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8" name="AutoShape 368"/>
          <p:cNvSpPr>
            <a:spLocks noChangeAspect="1" noChangeArrowheads="1"/>
          </p:cNvSpPr>
          <p:nvPr/>
        </p:nvSpPr>
        <p:spPr bwMode="auto">
          <a:xfrm>
            <a:off x="628650" y="1893888"/>
            <a:ext cx="139700"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09" name="AutoShape 369"/>
          <p:cNvSpPr>
            <a:spLocks noChangeAspect="1" noChangeArrowheads="1"/>
          </p:cNvSpPr>
          <p:nvPr/>
        </p:nvSpPr>
        <p:spPr bwMode="auto">
          <a:xfrm>
            <a:off x="4324350" y="2374900"/>
            <a:ext cx="138113" cy="71438"/>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0" name="AutoShape 370"/>
          <p:cNvSpPr>
            <a:spLocks noChangeAspect="1" noChangeArrowheads="1"/>
          </p:cNvSpPr>
          <p:nvPr/>
        </p:nvSpPr>
        <p:spPr bwMode="auto">
          <a:xfrm>
            <a:off x="4324350" y="2922588"/>
            <a:ext cx="138113" cy="74612"/>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1" name="AutoShape 371"/>
          <p:cNvSpPr>
            <a:spLocks noChangeAspect="1" noChangeArrowheads="1"/>
          </p:cNvSpPr>
          <p:nvPr/>
        </p:nvSpPr>
        <p:spPr bwMode="auto">
          <a:xfrm>
            <a:off x="4278313" y="3413125"/>
            <a:ext cx="138112"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2" name="AutoShape 372"/>
          <p:cNvSpPr>
            <a:spLocks noChangeAspect="1" noChangeArrowheads="1"/>
          </p:cNvSpPr>
          <p:nvPr/>
        </p:nvSpPr>
        <p:spPr bwMode="auto">
          <a:xfrm>
            <a:off x="4346575" y="3995738"/>
            <a:ext cx="138113"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3" name="AutoShape 373"/>
          <p:cNvSpPr>
            <a:spLocks noChangeAspect="1" noChangeArrowheads="1"/>
          </p:cNvSpPr>
          <p:nvPr/>
        </p:nvSpPr>
        <p:spPr bwMode="auto">
          <a:xfrm>
            <a:off x="4484688" y="4289425"/>
            <a:ext cx="138112"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4" name="AutoShape 374"/>
          <p:cNvSpPr>
            <a:spLocks noChangeAspect="1" noChangeArrowheads="1"/>
          </p:cNvSpPr>
          <p:nvPr/>
        </p:nvSpPr>
        <p:spPr bwMode="auto">
          <a:xfrm>
            <a:off x="5445125" y="5459413"/>
            <a:ext cx="136525" cy="71437"/>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5" name="AutoShape 375"/>
          <p:cNvSpPr>
            <a:spLocks noChangeAspect="1" noChangeArrowheads="1"/>
          </p:cNvSpPr>
          <p:nvPr/>
        </p:nvSpPr>
        <p:spPr bwMode="auto">
          <a:xfrm>
            <a:off x="5513388" y="4945063"/>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6" name="AutoShape 376"/>
          <p:cNvSpPr>
            <a:spLocks noChangeAspect="1" noChangeArrowheads="1"/>
          </p:cNvSpPr>
          <p:nvPr/>
        </p:nvSpPr>
        <p:spPr bwMode="auto">
          <a:xfrm>
            <a:off x="5972175" y="4706938"/>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7" name="AutoShape 377"/>
          <p:cNvSpPr>
            <a:spLocks noChangeAspect="1" noChangeArrowheads="1"/>
          </p:cNvSpPr>
          <p:nvPr/>
        </p:nvSpPr>
        <p:spPr bwMode="auto">
          <a:xfrm>
            <a:off x="6794500" y="5737225"/>
            <a:ext cx="138113"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8" name="AutoShape 378"/>
          <p:cNvSpPr>
            <a:spLocks noChangeAspect="1" noChangeArrowheads="1"/>
          </p:cNvSpPr>
          <p:nvPr/>
        </p:nvSpPr>
        <p:spPr bwMode="auto">
          <a:xfrm>
            <a:off x="6383338" y="4568825"/>
            <a:ext cx="136525" cy="74613"/>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19" name="AutoShape 379"/>
          <p:cNvSpPr>
            <a:spLocks noChangeAspect="1" noChangeArrowheads="1"/>
          </p:cNvSpPr>
          <p:nvPr/>
        </p:nvSpPr>
        <p:spPr bwMode="auto">
          <a:xfrm>
            <a:off x="6794500" y="4433888"/>
            <a:ext cx="138113"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0" name="AutoShape 380"/>
          <p:cNvSpPr>
            <a:spLocks noChangeAspect="1" noChangeArrowheads="1"/>
          </p:cNvSpPr>
          <p:nvPr/>
        </p:nvSpPr>
        <p:spPr bwMode="auto">
          <a:xfrm>
            <a:off x="4826000" y="2681288"/>
            <a:ext cx="139700"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1" name="AutoShape 381"/>
          <p:cNvSpPr>
            <a:spLocks noChangeAspect="1" noChangeArrowheads="1"/>
          </p:cNvSpPr>
          <p:nvPr/>
        </p:nvSpPr>
        <p:spPr bwMode="auto">
          <a:xfrm>
            <a:off x="4965700" y="3267075"/>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2" name="AutoShape 382"/>
          <p:cNvSpPr>
            <a:spLocks noChangeAspect="1" noChangeArrowheads="1"/>
          </p:cNvSpPr>
          <p:nvPr/>
        </p:nvSpPr>
        <p:spPr bwMode="auto">
          <a:xfrm>
            <a:off x="5445125" y="2900363"/>
            <a:ext cx="136525" cy="74612"/>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3" name="AutoShape 383"/>
          <p:cNvSpPr>
            <a:spLocks noChangeAspect="1" noChangeArrowheads="1"/>
          </p:cNvSpPr>
          <p:nvPr/>
        </p:nvSpPr>
        <p:spPr bwMode="auto">
          <a:xfrm>
            <a:off x="5513388" y="3194050"/>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4" name="AutoShape 384"/>
          <p:cNvSpPr>
            <a:spLocks noChangeAspect="1" noChangeArrowheads="1"/>
          </p:cNvSpPr>
          <p:nvPr/>
        </p:nvSpPr>
        <p:spPr bwMode="auto">
          <a:xfrm>
            <a:off x="6130925" y="3048000"/>
            <a:ext cx="138113" cy="71438"/>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5" name="AutoShape 385"/>
          <p:cNvSpPr>
            <a:spLocks noChangeAspect="1" noChangeArrowheads="1"/>
          </p:cNvSpPr>
          <p:nvPr/>
        </p:nvSpPr>
        <p:spPr bwMode="auto">
          <a:xfrm>
            <a:off x="5926138" y="3703638"/>
            <a:ext cx="134937" cy="74612"/>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6" name="AutoShape 386"/>
          <p:cNvSpPr>
            <a:spLocks noChangeAspect="1" noChangeArrowheads="1"/>
          </p:cNvSpPr>
          <p:nvPr/>
        </p:nvSpPr>
        <p:spPr bwMode="auto">
          <a:xfrm>
            <a:off x="5992813" y="3922713"/>
            <a:ext cx="138112"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7" name="AutoShape 387"/>
          <p:cNvSpPr>
            <a:spLocks noChangeAspect="1" noChangeArrowheads="1"/>
          </p:cNvSpPr>
          <p:nvPr/>
        </p:nvSpPr>
        <p:spPr bwMode="auto">
          <a:xfrm>
            <a:off x="5168900" y="3922713"/>
            <a:ext cx="139700"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8" name="AutoShape 388"/>
          <p:cNvSpPr>
            <a:spLocks noChangeAspect="1" noChangeArrowheads="1"/>
          </p:cNvSpPr>
          <p:nvPr/>
        </p:nvSpPr>
        <p:spPr bwMode="auto">
          <a:xfrm>
            <a:off x="5078413" y="4725988"/>
            <a:ext cx="138112"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29" name="AutoShape 389"/>
          <p:cNvSpPr>
            <a:spLocks noChangeAspect="1" noChangeArrowheads="1"/>
          </p:cNvSpPr>
          <p:nvPr/>
        </p:nvSpPr>
        <p:spPr bwMode="auto">
          <a:xfrm>
            <a:off x="5926138" y="4216400"/>
            <a:ext cx="134937"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0" name="AutoShape 390"/>
          <p:cNvSpPr>
            <a:spLocks noChangeAspect="1" noChangeArrowheads="1"/>
          </p:cNvSpPr>
          <p:nvPr/>
        </p:nvSpPr>
        <p:spPr bwMode="auto">
          <a:xfrm>
            <a:off x="6543675" y="3703638"/>
            <a:ext cx="136525" cy="74612"/>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1" name="AutoShape 391"/>
          <p:cNvSpPr>
            <a:spLocks noChangeAspect="1" noChangeArrowheads="1"/>
          </p:cNvSpPr>
          <p:nvPr/>
        </p:nvSpPr>
        <p:spPr bwMode="auto">
          <a:xfrm>
            <a:off x="6862763" y="2786063"/>
            <a:ext cx="138112"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2" name="AutoShape 392"/>
          <p:cNvSpPr>
            <a:spLocks noChangeAspect="1" noChangeArrowheads="1"/>
          </p:cNvSpPr>
          <p:nvPr/>
        </p:nvSpPr>
        <p:spPr bwMode="auto">
          <a:xfrm>
            <a:off x="6748463" y="3194050"/>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3" name="AutoShape 393"/>
          <p:cNvSpPr>
            <a:spLocks noChangeAspect="1" noChangeArrowheads="1"/>
          </p:cNvSpPr>
          <p:nvPr/>
        </p:nvSpPr>
        <p:spPr bwMode="auto">
          <a:xfrm>
            <a:off x="6337300" y="3194050"/>
            <a:ext cx="134938"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4" name="AutoShape 394"/>
          <p:cNvSpPr>
            <a:spLocks noChangeAspect="1" noChangeArrowheads="1"/>
          </p:cNvSpPr>
          <p:nvPr/>
        </p:nvSpPr>
        <p:spPr bwMode="auto">
          <a:xfrm>
            <a:off x="6862763" y="4089400"/>
            <a:ext cx="138112"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5" name="AutoShape 395"/>
          <p:cNvSpPr>
            <a:spLocks noChangeAspect="1" noChangeArrowheads="1"/>
          </p:cNvSpPr>
          <p:nvPr/>
        </p:nvSpPr>
        <p:spPr bwMode="auto">
          <a:xfrm>
            <a:off x="6954838" y="3851275"/>
            <a:ext cx="136525" cy="71438"/>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6" name="AutoShape 396"/>
          <p:cNvSpPr>
            <a:spLocks noChangeAspect="1" noChangeArrowheads="1"/>
          </p:cNvSpPr>
          <p:nvPr/>
        </p:nvSpPr>
        <p:spPr bwMode="auto">
          <a:xfrm>
            <a:off x="7205663" y="3540125"/>
            <a:ext cx="138112" cy="74613"/>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7" name="AutoShape 397"/>
          <p:cNvSpPr>
            <a:spLocks noChangeAspect="1" noChangeArrowheads="1"/>
          </p:cNvSpPr>
          <p:nvPr/>
        </p:nvSpPr>
        <p:spPr bwMode="auto">
          <a:xfrm>
            <a:off x="7229475" y="3413125"/>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8" name="AutoShape 398"/>
          <p:cNvSpPr>
            <a:spLocks noChangeAspect="1" noChangeArrowheads="1"/>
          </p:cNvSpPr>
          <p:nvPr/>
        </p:nvSpPr>
        <p:spPr bwMode="auto">
          <a:xfrm>
            <a:off x="7959725" y="2101850"/>
            <a:ext cx="138113"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39" name="AutoShape 399"/>
          <p:cNvSpPr>
            <a:spLocks noChangeAspect="1" noChangeArrowheads="1"/>
          </p:cNvSpPr>
          <p:nvPr/>
        </p:nvSpPr>
        <p:spPr bwMode="auto">
          <a:xfrm>
            <a:off x="7546975" y="2374900"/>
            <a:ext cx="139700" cy="71438"/>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40" name="AutoShape 400"/>
          <p:cNvSpPr>
            <a:spLocks noChangeAspect="1" noChangeArrowheads="1"/>
          </p:cNvSpPr>
          <p:nvPr/>
        </p:nvSpPr>
        <p:spPr bwMode="auto">
          <a:xfrm>
            <a:off x="7754938" y="2511425"/>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57541" name="Line 401"/>
          <p:cNvSpPr>
            <a:spLocks noChangeAspect="1" noChangeShapeType="1"/>
          </p:cNvSpPr>
          <p:nvPr/>
        </p:nvSpPr>
        <p:spPr bwMode="auto">
          <a:xfrm>
            <a:off x="7618413" y="1963738"/>
            <a:ext cx="204787" cy="511175"/>
          </a:xfrm>
          <a:prstGeom prst="line">
            <a:avLst/>
          </a:prstGeom>
          <a:noFill/>
          <a:ln w="12700">
            <a:solidFill>
              <a:srgbClr val="FF0000"/>
            </a:solidFill>
            <a:round/>
            <a:headEnd type="triangle" w="med" len="med"/>
            <a:tailEnd type="none" w="sm" len="sm"/>
          </a:ln>
        </p:spPr>
        <p:txBody>
          <a:bodyPr/>
          <a:lstStyle/>
          <a:p>
            <a:endParaRPr lang="en-US"/>
          </a:p>
        </p:txBody>
      </p:sp>
      <p:sp>
        <p:nvSpPr>
          <p:cNvPr id="10642" name="AutoShape 402"/>
          <p:cNvSpPr>
            <a:spLocks noChangeAspect="1" noChangeArrowheads="1"/>
          </p:cNvSpPr>
          <p:nvPr/>
        </p:nvSpPr>
        <p:spPr bwMode="auto">
          <a:xfrm>
            <a:off x="7823200" y="2649538"/>
            <a:ext cx="136525"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43" name="AutoShape 403"/>
          <p:cNvSpPr>
            <a:spLocks noChangeAspect="1" noChangeArrowheads="1"/>
          </p:cNvSpPr>
          <p:nvPr/>
        </p:nvSpPr>
        <p:spPr bwMode="auto">
          <a:xfrm>
            <a:off x="7777163" y="2754313"/>
            <a:ext cx="138112"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44" name="AutoShape 404"/>
          <p:cNvSpPr>
            <a:spLocks noChangeAspect="1" noChangeArrowheads="1"/>
          </p:cNvSpPr>
          <p:nvPr/>
        </p:nvSpPr>
        <p:spPr bwMode="auto">
          <a:xfrm>
            <a:off x="7707313" y="2827338"/>
            <a:ext cx="139700"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45" name="AutoShape 405"/>
          <p:cNvSpPr>
            <a:spLocks noChangeAspect="1" noChangeArrowheads="1"/>
          </p:cNvSpPr>
          <p:nvPr/>
        </p:nvSpPr>
        <p:spPr bwMode="auto">
          <a:xfrm>
            <a:off x="7366000" y="3119438"/>
            <a:ext cx="138113" cy="74612"/>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46" name="AutoShape 406"/>
          <p:cNvSpPr>
            <a:spLocks noChangeAspect="1" noChangeArrowheads="1"/>
          </p:cNvSpPr>
          <p:nvPr/>
        </p:nvSpPr>
        <p:spPr bwMode="auto">
          <a:xfrm>
            <a:off x="7480300" y="2990850"/>
            <a:ext cx="138113"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57547" name="Line 407"/>
          <p:cNvSpPr>
            <a:spLocks noChangeAspect="1" noChangeShapeType="1"/>
          </p:cNvSpPr>
          <p:nvPr/>
        </p:nvSpPr>
        <p:spPr bwMode="auto">
          <a:xfrm>
            <a:off x="7847013" y="2900363"/>
            <a:ext cx="411162" cy="74612"/>
          </a:xfrm>
          <a:prstGeom prst="line">
            <a:avLst/>
          </a:prstGeom>
          <a:noFill/>
          <a:ln w="12700">
            <a:solidFill>
              <a:srgbClr val="FF0000"/>
            </a:solidFill>
            <a:round/>
            <a:headEnd/>
            <a:tailEnd type="triangle" w="med" len="med"/>
          </a:ln>
        </p:spPr>
        <p:txBody>
          <a:bodyPr/>
          <a:lstStyle/>
          <a:p>
            <a:endParaRPr lang="en-US"/>
          </a:p>
        </p:txBody>
      </p:sp>
      <p:sp>
        <p:nvSpPr>
          <p:cNvPr id="10648" name="AutoShape 408"/>
          <p:cNvSpPr>
            <a:spLocks noChangeAspect="1" noChangeArrowheads="1"/>
          </p:cNvSpPr>
          <p:nvPr/>
        </p:nvSpPr>
        <p:spPr bwMode="auto">
          <a:xfrm>
            <a:off x="3019425" y="4365625"/>
            <a:ext cx="139700" cy="73025"/>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10649" name="AutoShape 409"/>
          <p:cNvSpPr>
            <a:spLocks noChangeAspect="1" noChangeArrowheads="1"/>
          </p:cNvSpPr>
          <p:nvPr/>
        </p:nvSpPr>
        <p:spPr bwMode="auto">
          <a:xfrm>
            <a:off x="7618413" y="2922588"/>
            <a:ext cx="136525" cy="74612"/>
          </a:xfrm>
          <a:prstGeom prst="star5">
            <a:avLst/>
          </a:prstGeom>
          <a:gradFill rotWithShape="0">
            <a:gsLst>
              <a:gs pos="0">
                <a:srgbClr val="FF0000"/>
              </a:gs>
              <a:gs pos="100000">
                <a:srgbClr val="FF0000">
                  <a:gamma/>
                  <a:shade val="46275"/>
                  <a:invGamma/>
                </a:srgbClr>
              </a:gs>
            </a:gsLst>
            <a:lin ang="5400000" scaled="1"/>
          </a:gradFill>
          <a:ln w="12700">
            <a:solidFill>
              <a:schemeClr val="tx1"/>
            </a:solidFill>
            <a:miter lim="800000"/>
            <a:headEnd type="none" w="sm" len="sm"/>
            <a:tailEnd type="none" w="sm" len="sm"/>
          </a:ln>
          <a:effectLst/>
        </p:spPr>
        <p:txBody>
          <a:bodyPr wrap="none" anchor="ctr"/>
          <a:lstStyle/>
          <a:p>
            <a:pPr>
              <a:defRPr/>
            </a:pPr>
            <a:endParaRPr lang="en-US"/>
          </a:p>
        </p:txBody>
      </p:sp>
      <p:sp>
        <p:nvSpPr>
          <p:cNvPr id="57550" name="Text Box 410"/>
          <p:cNvSpPr txBox="1">
            <a:spLocks noChangeArrowheads="1"/>
          </p:cNvSpPr>
          <p:nvPr/>
        </p:nvSpPr>
        <p:spPr bwMode="auto">
          <a:xfrm>
            <a:off x="7562850" y="5018088"/>
            <a:ext cx="1069975" cy="650875"/>
          </a:xfrm>
          <a:prstGeom prst="rect">
            <a:avLst/>
          </a:prstGeom>
          <a:noFill/>
          <a:ln w="12700">
            <a:solidFill>
              <a:schemeClr val="tx1"/>
            </a:solidFill>
            <a:miter lim="800000"/>
            <a:headEnd type="none" w="sm" len="sm"/>
            <a:tailEnd type="none" w="sm" len="sm"/>
          </a:ln>
        </p:spPr>
        <p:txBody>
          <a:bodyPr wrap="none" lIns="91424" tIns="45712" rIns="91424" bIns="45712">
            <a:spAutoFit/>
          </a:bodyPr>
          <a:lstStyle/>
          <a:p>
            <a:pPr eaLnBrk="1" hangingPunct="1">
              <a:buClr>
                <a:srgbClr val="FFDDFF"/>
              </a:buClr>
              <a:buFont typeface="Wingdings" pitchFamily="2" charset="2"/>
              <a:buChar char="n"/>
            </a:pPr>
            <a:r>
              <a:rPr lang="en-US" sz="900" b="1">
                <a:latin typeface="Arial" pitchFamily="34" charset="0"/>
              </a:rPr>
              <a:t>Eastern Area</a:t>
            </a:r>
          </a:p>
          <a:p>
            <a:pPr eaLnBrk="1" hangingPunct="1">
              <a:buClr>
                <a:srgbClr val="99FFCC"/>
              </a:buClr>
              <a:buFont typeface="Wingdings" pitchFamily="2" charset="2"/>
              <a:buChar char="n"/>
            </a:pPr>
            <a:r>
              <a:rPr lang="en-US" sz="900" b="1">
                <a:latin typeface="Arial" pitchFamily="34" charset="0"/>
              </a:rPr>
              <a:t>Southern Area</a:t>
            </a:r>
          </a:p>
          <a:p>
            <a:pPr eaLnBrk="1" hangingPunct="1">
              <a:buClr>
                <a:srgbClr val="FFFF66"/>
              </a:buClr>
              <a:buFont typeface="Wingdings" pitchFamily="2" charset="2"/>
              <a:buChar char="n"/>
            </a:pPr>
            <a:r>
              <a:rPr lang="en-US" sz="900" b="1">
                <a:latin typeface="Arial" pitchFamily="34" charset="0"/>
              </a:rPr>
              <a:t>Central Area</a:t>
            </a:r>
          </a:p>
          <a:p>
            <a:pPr eaLnBrk="1" hangingPunct="1">
              <a:buClr>
                <a:schemeClr val="hlink"/>
              </a:buClr>
              <a:buFont typeface="Wingdings" pitchFamily="2" charset="2"/>
              <a:buChar char="n"/>
            </a:pPr>
            <a:r>
              <a:rPr lang="en-US" sz="900" b="1">
                <a:latin typeface="Arial" pitchFamily="34" charset="0"/>
              </a:rPr>
              <a:t>Western Area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en-US" smtClean="0"/>
              <a:t>Claims Processing for Homeless Veterans</a:t>
            </a:r>
          </a:p>
        </p:txBody>
      </p:sp>
      <p:sp>
        <p:nvSpPr>
          <p:cNvPr id="58371" name="Content Placeholder 2"/>
          <p:cNvSpPr>
            <a:spLocks noGrp="1"/>
          </p:cNvSpPr>
          <p:nvPr>
            <p:ph idx="4294967295"/>
          </p:nvPr>
        </p:nvSpPr>
        <p:spPr>
          <a:xfrm>
            <a:off x="457200" y="1930400"/>
            <a:ext cx="8229600" cy="4195763"/>
          </a:xfrm>
        </p:spPr>
        <p:txBody>
          <a:bodyPr/>
          <a:lstStyle/>
          <a:p>
            <a:pPr>
              <a:buClr>
                <a:srgbClr val="000066"/>
              </a:buClr>
              <a:buFontTx/>
              <a:buChar char="•"/>
            </a:pPr>
            <a:r>
              <a:rPr lang="en-US" smtClean="0">
                <a:cs typeface="Arial" pitchFamily="34" charset="0"/>
              </a:rPr>
              <a:t>Expedited claims processing for homeless Veterans at each RO</a:t>
            </a:r>
          </a:p>
          <a:p>
            <a:pPr>
              <a:buClr>
                <a:srgbClr val="000066"/>
              </a:buClr>
              <a:buFontTx/>
              <a:buNone/>
            </a:pPr>
            <a:endParaRPr lang="en-US" smtClean="0">
              <a:cs typeface="Arial" pitchFamily="34" charset="0"/>
            </a:endParaRPr>
          </a:p>
          <a:p>
            <a:pPr>
              <a:buClr>
                <a:srgbClr val="000066"/>
              </a:buClr>
              <a:buFontTx/>
              <a:buChar char="•"/>
            </a:pPr>
            <a:r>
              <a:rPr lang="en-US" smtClean="0">
                <a:cs typeface="Arial" pitchFamily="34" charset="0"/>
              </a:rPr>
              <a:t>VA Central Office oversight for homeless claims</a:t>
            </a:r>
          </a:p>
          <a:p>
            <a:pPr>
              <a:buClr>
                <a:srgbClr val="000066"/>
              </a:buClr>
              <a:buFontTx/>
              <a:buNone/>
            </a:pPr>
            <a:endParaRPr lang="en-US" smtClean="0">
              <a:cs typeface="Arial" pitchFamily="34" charset="0"/>
            </a:endParaRPr>
          </a:p>
          <a:p>
            <a:pPr>
              <a:buClr>
                <a:srgbClr val="000066"/>
              </a:buClr>
              <a:buFontTx/>
              <a:buChar char="•"/>
            </a:pPr>
            <a:r>
              <a:rPr lang="en-US" smtClean="0">
                <a:cs typeface="Arial" pitchFamily="34" charset="0"/>
              </a:rPr>
              <a:t>Electronic “homeless” flash to properly identify homeless Veterans</a:t>
            </a:r>
          </a:p>
          <a:p>
            <a:pPr>
              <a:buClr>
                <a:srgbClr val="000066"/>
              </a:buClr>
              <a:buFontTx/>
              <a:buNone/>
            </a:pPr>
            <a:endParaRPr lang="en-US" smtClean="0">
              <a:cs typeface="Arial" pitchFamily="34" charset="0"/>
            </a:endParaRPr>
          </a:p>
          <a:p>
            <a:pPr>
              <a:buClr>
                <a:srgbClr val="000066"/>
              </a:buClr>
              <a:buFontTx/>
              <a:buChar char="•"/>
            </a:pPr>
            <a:r>
              <a:rPr lang="en-US" smtClean="0">
                <a:cs typeface="Arial" pitchFamily="34" charset="0"/>
              </a:rPr>
              <a:t>The number of homeless claims completed continues to increase</a:t>
            </a:r>
          </a:p>
          <a:p>
            <a:pPr lvl="1">
              <a:buClr>
                <a:srgbClr val="000066"/>
              </a:buClr>
              <a:buFontTx/>
              <a:buChar char="•"/>
            </a:pPr>
            <a:r>
              <a:rPr lang="en-US" smtClean="0">
                <a:cs typeface="Arial" pitchFamily="34" charset="0"/>
              </a:rPr>
              <a:t>FY 2009: 5,451</a:t>
            </a:r>
          </a:p>
          <a:p>
            <a:pPr lvl="1">
              <a:buClr>
                <a:srgbClr val="000066"/>
              </a:buClr>
              <a:buFontTx/>
              <a:buChar char="•"/>
            </a:pPr>
            <a:r>
              <a:rPr lang="en-US" smtClean="0">
                <a:cs typeface="Arial" pitchFamily="34" charset="0"/>
              </a:rPr>
              <a:t>FY 2010: 7,754 (42% increase over FY 2009)</a:t>
            </a:r>
          </a:p>
          <a:p>
            <a:pPr lvl="1">
              <a:buClr>
                <a:srgbClr val="000066"/>
              </a:buClr>
              <a:buFontTx/>
              <a:buChar char="•"/>
            </a:pPr>
            <a:r>
              <a:rPr lang="en-US" smtClean="0">
                <a:cs typeface="Arial" pitchFamily="34" charset="0"/>
              </a:rPr>
              <a:t>FY 2011: 11,197 (44% increase over FY 2010)</a:t>
            </a:r>
          </a:p>
          <a:p>
            <a:pPr lvl="1">
              <a:buClr>
                <a:srgbClr val="000066"/>
              </a:buClr>
              <a:buFontTx/>
              <a:buChar char="•"/>
            </a:pPr>
            <a:r>
              <a:rPr lang="en-US" smtClean="0">
                <a:cs typeface="Arial" pitchFamily="34" charset="0"/>
              </a:rPr>
              <a:t>FY 2012: </a:t>
            </a:r>
            <a:r>
              <a:rPr lang="en-US" smtClean="0"/>
              <a:t>15,230 (9% increase over FY 2011)</a:t>
            </a:r>
          </a:p>
          <a:p>
            <a:pPr lvl="1">
              <a:buClr>
                <a:srgbClr val="000066"/>
              </a:buClr>
              <a:buFontTx/>
              <a:buChar char="•"/>
            </a:pPr>
            <a:r>
              <a:rPr lang="en-US" smtClean="0"/>
              <a:t>FY 2013: 6,418 (April)</a:t>
            </a:r>
          </a:p>
          <a:p>
            <a:pPr lvl="1">
              <a:buClr>
                <a:srgbClr val="000066"/>
              </a:buClr>
              <a:buFontTx/>
              <a:buNone/>
            </a:pPr>
            <a:endParaRPr lang="en-US" smtClean="0">
              <a:cs typeface="Arial" pitchFamily="34" charset="0"/>
            </a:endParaRPr>
          </a:p>
          <a:p>
            <a:pPr>
              <a:buClr>
                <a:srgbClr val="000066"/>
              </a:buClr>
            </a:pPr>
            <a:endParaRPr lang="en-US" sz="1600" smtClean="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smtClean="0"/>
              <a:t>Questions and Contact Information</a:t>
            </a:r>
          </a:p>
        </p:txBody>
      </p:sp>
      <p:sp>
        <p:nvSpPr>
          <p:cNvPr id="59395" name="Content Placeholder 2"/>
          <p:cNvSpPr>
            <a:spLocks noGrp="1"/>
          </p:cNvSpPr>
          <p:nvPr>
            <p:ph idx="4294967295"/>
          </p:nvPr>
        </p:nvSpPr>
        <p:spPr>
          <a:xfrm>
            <a:off x="457200" y="1752600"/>
            <a:ext cx="8229600" cy="2070100"/>
          </a:xfrm>
        </p:spPr>
        <p:txBody>
          <a:bodyPr/>
          <a:lstStyle/>
          <a:p>
            <a:pPr algn="ctr">
              <a:buFont typeface="Arial" pitchFamily="34" charset="0"/>
              <a:buNone/>
            </a:pPr>
            <a:r>
              <a:rPr lang="en-US" b="1" smtClean="0"/>
              <a:t>Jenée Bailey</a:t>
            </a:r>
          </a:p>
          <a:p>
            <a:pPr algn="ctr">
              <a:buFont typeface="Arial" pitchFamily="34" charset="0"/>
              <a:buNone/>
            </a:pPr>
            <a:r>
              <a:rPr lang="en-US" b="1" smtClean="0"/>
              <a:t>Homeless Veterans Outreach Program Manager</a:t>
            </a:r>
          </a:p>
          <a:p>
            <a:pPr algn="ctr">
              <a:buFont typeface="Arial" pitchFamily="34" charset="0"/>
              <a:buNone/>
            </a:pPr>
            <a:r>
              <a:rPr lang="en-US" b="1" smtClean="0"/>
              <a:t>Benefits Assistance Service</a:t>
            </a:r>
          </a:p>
          <a:p>
            <a:pPr algn="ctr">
              <a:buFont typeface="Arial" pitchFamily="34" charset="0"/>
              <a:buNone/>
            </a:pPr>
            <a:r>
              <a:rPr lang="en-US" b="1" smtClean="0"/>
              <a:t>Veterans Benefits Administration</a:t>
            </a:r>
          </a:p>
          <a:p>
            <a:pPr algn="ctr">
              <a:buFont typeface="Arial" pitchFamily="34" charset="0"/>
              <a:buNone/>
            </a:pPr>
            <a:r>
              <a:rPr lang="en-US" b="1" u="sng" smtClean="0">
                <a:solidFill>
                  <a:schemeClr val="hlink"/>
                </a:solidFill>
              </a:rPr>
              <a:t>jenee.bailey</a:t>
            </a:r>
            <a:r>
              <a:rPr lang="en-US" b="1" smtClean="0">
                <a:hlinkClick r:id="rId3"/>
              </a:rPr>
              <a:t>@va.gov</a:t>
            </a:r>
            <a:endParaRPr lang="en-US" b="1" smtClean="0"/>
          </a:p>
          <a:p>
            <a:pPr algn="ctr">
              <a:buFont typeface="Arial" pitchFamily="34" charset="0"/>
              <a:buNone/>
            </a:pPr>
            <a:r>
              <a:rPr lang="en-US" b="1" smtClean="0"/>
              <a:t>(202) 530-9415</a:t>
            </a:r>
            <a:endParaRPr lang="en-US" smtClean="0">
              <a:cs typeface="Arial" pitchFamily="34" charset="0"/>
            </a:endParaRPr>
          </a:p>
        </p:txBody>
      </p:sp>
      <p:sp>
        <p:nvSpPr>
          <p:cNvPr id="59396" name="Content Placeholder 2"/>
          <p:cNvSpPr>
            <a:spLocks/>
          </p:cNvSpPr>
          <p:nvPr/>
        </p:nvSpPr>
        <p:spPr bwMode="auto">
          <a:xfrm>
            <a:off x="609600" y="4381500"/>
            <a:ext cx="8229600" cy="1358900"/>
          </a:xfrm>
          <a:prstGeom prst="rect">
            <a:avLst/>
          </a:prstGeom>
          <a:noFill/>
          <a:ln w="9525">
            <a:noFill/>
            <a:miter lim="800000"/>
            <a:headEnd/>
            <a:tailEnd/>
          </a:ln>
        </p:spPr>
        <p:txBody>
          <a:bodyPr/>
          <a:lstStyle/>
          <a:p>
            <a:pPr marL="342900" indent="-342900" algn="ctr" defTabSz="457200">
              <a:spcBef>
                <a:spcPct val="20000"/>
              </a:spcBef>
              <a:buFont typeface="Arial" pitchFamily="34" charset="0"/>
              <a:buNone/>
            </a:pPr>
            <a:r>
              <a:rPr lang="en-US" sz="1800" b="1">
                <a:latin typeface="Calibri" pitchFamily="34" charset="0"/>
              </a:rPr>
              <a:t>VA’s National Call Center for Homeless Veterans</a:t>
            </a:r>
          </a:p>
          <a:p>
            <a:pPr marL="342900" indent="-342900" algn="ctr" defTabSz="457200">
              <a:spcBef>
                <a:spcPct val="20000"/>
              </a:spcBef>
              <a:buFont typeface="Arial" pitchFamily="34" charset="0"/>
              <a:buNone/>
            </a:pPr>
            <a:r>
              <a:rPr lang="en-US" sz="1800" b="1">
                <a:latin typeface="Calibri" pitchFamily="34" charset="0"/>
              </a:rPr>
              <a:t>Toll-free, 24/7 assistance</a:t>
            </a:r>
          </a:p>
          <a:p>
            <a:pPr marL="342900" indent="-342900" algn="ctr" defTabSz="457200">
              <a:spcBef>
                <a:spcPct val="20000"/>
              </a:spcBef>
              <a:buFont typeface="Arial" pitchFamily="34" charset="0"/>
              <a:buNone/>
            </a:pPr>
            <a:r>
              <a:rPr lang="en-US" sz="1800" b="1">
                <a:latin typeface="Calibri" pitchFamily="34" charset="0"/>
              </a:rPr>
              <a:t>1-877-424-3838</a:t>
            </a:r>
          </a:p>
          <a:p>
            <a:pPr marL="342900" indent="-342900" algn="ctr" defTabSz="457200">
              <a:spcBef>
                <a:spcPct val="20000"/>
              </a:spcBef>
              <a:buFont typeface="Arial" pitchFamily="34" charset="0"/>
              <a:buNone/>
            </a:pPr>
            <a:r>
              <a:rPr lang="en-US" sz="1800" b="1">
                <a:latin typeface="Calibri" pitchFamily="34" charset="0"/>
                <a:hlinkClick r:id="rId4"/>
              </a:rPr>
              <a:t>www.va.gov/homeless</a:t>
            </a:r>
            <a:r>
              <a:rPr lang="en-US" sz="1800" b="1">
                <a:latin typeface="Calibri" pitchFamily="34" charset="0"/>
              </a:rPr>
              <a:t> </a:t>
            </a:r>
            <a:endParaRPr lang="en-US" sz="180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1828800" y="1676400"/>
            <a:ext cx="7010400" cy="1470025"/>
          </a:xfrm>
        </p:spPr>
        <p:txBody>
          <a:bodyPr>
            <a:normAutofit fontScale="90000"/>
          </a:bodyPr>
          <a:lstStyle/>
          <a:p>
            <a:r>
              <a:rPr lang="en-US" sz="3200" smtClean="0">
                <a:solidFill>
                  <a:schemeClr val="tx1"/>
                </a:solidFill>
              </a:rPr>
              <a:t>Veterans Healthcare Administration</a:t>
            </a:r>
            <a:br>
              <a:rPr lang="en-US" sz="3200" smtClean="0">
                <a:solidFill>
                  <a:schemeClr val="tx1"/>
                </a:solidFill>
              </a:rPr>
            </a:br>
            <a:r>
              <a:rPr lang="en-US" sz="3200" smtClean="0">
                <a:solidFill>
                  <a:schemeClr val="tx1"/>
                </a:solidFill>
              </a:rPr>
              <a:t>Therapeutic Employment Services </a:t>
            </a:r>
          </a:p>
        </p:txBody>
      </p:sp>
      <p:sp>
        <p:nvSpPr>
          <p:cNvPr id="2" name="Subtitle 1"/>
          <p:cNvSpPr>
            <a:spLocks noGrp="1"/>
          </p:cNvSpPr>
          <p:nvPr>
            <p:ph type="subTitle" idx="1"/>
          </p:nvPr>
        </p:nvSpPr>
        <p:spPr>
          <a:xfrm>
            <a:off x="1600200" y="3886200"/>
            <a:ext cx="7543800" cy="2971800"/>
          </a:xfrm>
        </p:spPr>
        <p:txBody>
          <a:bodyPr/>
          <a:lstStyle/>
          <a:p>
            <a:pPr>
              <a:defRPr/>
            </a:pPr>
            <a:r>
              <a:rPr lang="en-US" sz="1800" b="1" dirty="0" smtClean="0"/>
              <a:t>Sarah </a:t>
            </a:r>
            <a:r>
              <a:rPr lang="en-US" sz="1800" b="1" dirty="0" err="1" smtClean="0"/>
              <a:t>Mahin</a:t>
            </a:r>
            <a:r>
              <a:rPr lang="en-US" sz="1800" b="1" dirty="0" smtClean="0"/>
              <a:t> </a:t>
            </a:r>
            <a:endParaRPr lang="en-US" sz="1800" dirty="0" smtClean="0"/>
          </a:p>
          <a:p>
            <a:pPr>
              <a:defRPr/>
            </a:pPr>
            <a:r>
              <a:rPr lang="en-US" sz="1600" dirty="0" smtClean="0"/>
              <a:t>SSVF Regional Coordinator</a:t>
            </a:r>
          </a:p>
          <a:p>
            <a:pPr>
              <a:defRPr/>
            </a:pPr>
            <a:endParaRPr lang="en-US" sz="1600" u="sng" dirty="0" smtClean="0">
              <a:solidFill>
                <a:schemeClr val="tx1"/>
              </a:solidFill>
            </a:endParaRPr>
          </a:p>
          <a:p>
            <a:pPr>
              <a:defRPr/>
            </a:pPr>
            <a:r>
              <a:rPr lang="en-US" sz="1800" b="1" dirty="0" smtClean="0"/>
              <a:t>Sandra Foley </a:t>
            </a:r>
            <a:endParaRPr lang="en-US" sz="1800" dirty="0" smtClean="0"/>
          </a:p>
          <a:p>
            <a:pPr>
              <a:defRPr/>
            </a:pPr>
            <a:r>
              <a:rPr lang="en-US" sz="1600" dirty="0"/>
              <a:t>SSVF Regional Coordinator</a:t>
            </a:r>
          </a:p>
          <a:p>
            <a:pPr>
              <a:defRPr/>
            </a:pPr>
            <a:endParaRPr lang="en-US" sz="1600" dirty="0" smtClean="0">
              <a:solidFill>
                <a:schemeClr val="tx1"/>
              </a:solidFill>
            </a:endParaRPr>
          </a:p>
          <a:p>
            <a:pPr>
              <a:defRPr/>
            </a:pPr>
            <a:endParaRPr lang="en-US" sz="1600" dirty="0" smtClean="0">
              <a:solidFill>
                <a:schemeClr val="tx1"/>
              </a:solidFill>
            </a:endParaRPr>
          </a:p>
          <a:p>
            <a:pPr eaLnBrk="1" hangingPunct="1">
              <a:defRPr/>
            </a:pPr>
            <a:endParaRPr lang="en-US" sz="1800" dirty="0"/>
          </a:p>
        </p:txBody>
      </p:sp>
      <p:sp>
        <p:nvSpPr>
          <p:cNvPr id="4" name="Slide Number Placeholder 3"/>
          <p:cNvSpPr>
            <a:spLocks noGrp="1"/>
          </p:cNvSpPr>
          <p:nvPr>
            <p:ph type="sldNum" sz="quarter" idx="11"/>
          </p:nvPr>
        </p:nvSpPr>
        <p:spPr/>
        <p:txBody>
          <a:bodyPr/>
          <a:lstStyle/>
          <a:p>
            <a:pPr>
              <a:defRPr/>
            </a:pPr>
            <a:fld id="{5E385FEF-37E4-4D6F-94D9-316F04F2D9D9}"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idx="4294967295"/>
          </p:nvPr>
        </p:nvSpPr>
        <p:spPr>
          <a:xfrm>
            <a:off x="1598613" y="274638"/>
            <a:ext cx="7088187" cy="977900"/>
          </a:xfrm>
        </p:spPr>
        <p:txBody>
          <a:bodyPr/>
          <a:lstStyle/>
          <a:p>
            <a:pPr eaLnBrk="1" hangingPunct="1"/>
            <a:r>
              <a:rPr lang="en-US" smtClean="0"/>
              <a:t>Disability Compensation</a:t>
            </a:r>
          </a:p>
        </p:txBody>
      </p:sp>
      <p:sp>
        <p:nvSpPr>
          <p:cNvPr id="33795" name="Content Placeholder 7"/>
          <p:cNvSpPr>
            <a:spLocks noGrp="1"/>
          </p:cNvSpPr>
          <p:nvPr>
            <p:ph idx="4294967295"/>
          </p:nvPr>
        </p:nvSpPr>
        <p:spPr>
          <a:xfrm>
            <a:off x="3506788" y="1935163"/>
            <a:ext cx="5180012" cy="2028825"/>
          </a:xfrm>
        </p:spPr>
        <p:txBody>
          <a:bodyPr/>
          <a:lstStyle/>
          <a:p>
            <a:pPr marL="0" indent="0" eaLnBrk="1" hangingPunct="1">
              <a:buFont typeface="Arial" pitchFamily="34" charset="0"/>
              <a:buNone/>
            </a:pPr>
            <a:r>
              <a:rPr lang="en-US" b="1" u="sng" smtClean="0"/>
              <a:t>What is it?</a:t>
            </a:r>
          </a:p>
          <a:p>
            <a:pPr marL="0" indent="0" eaLnBrk="1" hangingPunct="1">
              <a:buFont typeface="Arial" pitchFamily="34" charset="0"/>
              <a:buNone/>
            </a:pPr>
            <a:r>
              <a:rPr lang="en-US" smtClean="0"/>
              <a:t>Service-connected disability compensation is a tax-free benefit paid to Veterans for a disability that was incurred in or aggravated by military service.  Certain Veterans are eligible for disability compensation based on the presumption that the disability is service connected. </a:t>
            </a:r>
          </a:p>
          <a:p>
            <a:pPr marL="0" indent="0" eaLnBrk="1" hangingPunct="1">
              <a:buFont typeface="Arial" pitchFamily="34" charset="0"/>
              <a:buNone/>
            </a:pPr>
            <a:r>
              <a:rPr lang="en-US" smtClean="0"/>
              <a:t> </a:t>
            </a:r>
          </a:p>
        </p:txBody>
      </p:sp>
      <p:sp>
        <p:nvSpPr>
          <p:cNvPr id="33796" name="Content Placeholder 7"/>
          <p:cNvSpPr txBox="1">
            <a:spLocks/>
          </p:cNvSpPr>
          <p:nvPr/>
        </p:nvSpPr>
        <p:spPr bwMode="auto">
          <a:xfrm>
            <a:off x="3505200" y="4114800"/>
            <a:ext cx="5180013" cy="1419225"/>
          </a:xfrm>
          <a:prstGeom prst="rect">
            <a:avLst/>
          </a:prstGeom>
          <a:noFill/>
          <a:ln w="9525">
            <a:noFill/>
            <a:miter lim="800000"/>
            <a:headEnd/>
            <a:tailEnd/>
          </a:ln>
        </p:spPr>
        <p:txBody>
          <a:bodyPr/>
          <a:lstStyle/>
          <a:p>
            <a:pPr defTabSz="457200" eaLnBrk="1" hangingPunct="1">
              <a:spcBef>
                <a:spcPct val="20000"/>
              </a:spcBef>
              <a:buFont typeface="Arial" pitchFamily="34" charset="0"/>
              <a:buNone/>
            </a:pPr>
            <a:r>
              <a:rPr lang="en-US" sz="1800" b="1" u="sng">
                <a:latin typeface="Calibri" pitchFamily="34" charset="0"/>
                <a:ea typeface="MS PGothic" pitchFamily="34" charset="-128"/>
              </a:rPr>
              <a:t>Who is it for?</a:t>
            </a:r>
          </a:p>
          <a:p>
            <a:pPr defTabSz="457200" eaLnBrk="1" hangingPunct="1">
              <a:spcBef>
                <a:spcPct val="20000"/>
              </a:spcBef>
              <a:buFont typeface="Arial" pitchFamily="34" charset="0"/>
              <a:buNone/>
            </a:pPr>
            <a:r>
              <a:rPr lang="en-US" sz="1800">
                <a:latin typeface="Calibri" pitchFamily="34" charset="0"/>
              </a:rPr>
              <a:t>Veterans who were discharged from service under conditions that were not dishonorable and have a current disability due to injury or disease incurred or aggravated in the line of duty.</a:t>
            </a:r>
          </a:p>
        </p:txBody>
      </p:sp>
      <p:sp>
        <p:nvSpPr>
          <p:cNvPr id="33797"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33798" name="Picture 12"/>
          <p:cNvPicPr>
            <a:picLocks noChangeAspect="1"/>
          </p:cNvPicPr>
          <p:nvPr/>
        </p:nvPicPr>
        <p:blipFill>
          <a:blip r:embed="rId3" cstate="print"/>
          <a:srcRect/>
          <a:stretch>
            <a:fillRect/>
          </a:stretch>
        </p:blipFill>
        <p:spPr bwMode="auto">
          <a:xfrm>
            <a:off x="400050" y="365125"/>
            <a:ext cx="871538" cy="871538"/>
          </a:xfrm>
          <a:prstGeom prst="rect">
            <a:avLst/>
          </a:prstGeom>
          <a:noFill/>
          <a:ln w="9525">
            <a:noFill/>
            <a:miter lim="800000"/>
            <a:headEnd/>
            <a:tailEnd/>
          </a:ln>
        </p:spPr>
      </p:pic>
      <p:pic>
        <p:nvPicPr>
          <p:cNvPr id="33799" name="Picture 2"/>
          <p:cNvPicPr>
            <a:picLocks noChangeAspect="1"/>
          </p:cNvPicPr>
          <p:nvPr/>
        </p:nvPicPr>
        <p:blipFill>
          <a:blip r:embed="rId4" cstate="print"/>
          <a:srcRect/>
          <a:stretch>
            <a:fillRect/>
          </a:stretch>
        </p:blipFill>
        <p:spPr bwMode="auto">
          <a:xfrm>
            <a:off x="400050" y="2230438"/>
            <a:ext cx="2870200" cy="274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2"/>
          <p:cNvSpPr>
            <a:spLocks noGrp="1"/>
          </p:cNvSpPr>
          <p:nvPr>
            <p:ph type="title"/>
          </p:nvPr>
        </p:nvSpPr>
        <p:spPr>
          <a:xfrm>
            <a:off x="457200" y="152400"/>
            <a:ext cx="8229600" cy="1143000"/>
          </a:xfrm>
        </p:spPr>
        <p:txBody>
          <a:bodyPr/>
          <a:lstStyle/>
          <a:p>
            <a:pPr>
              <a:spcBef>
                <a:spcPct val="50000"/>
              </a:spcBef>
            </a:pPr>
            <a:r>
              <a:rPr lang="en-US" altLang="en-US" dirty="0" smtClean="0"/>
              <a:t>Getting VHA services</a:t>
            </a:r>
            <a:endParaRPr lang="en-US" dirty="0" smtClean="0"/>
          </a:p>
        </p:txBody>
      </p:sp>
      <p:sp>
        <p:nvSpPr>
          <p:cNvPr id="61443" name="TextBox 1"/>
          <p:cNvSpPr txBox="1">
            <a:spLocks noChangeArrowheads="1"/>
          </p:cNvSpPr>
          <p:nvPr/>
        </p:nvSpPr>
        <p:spPr bwMode="auto">
          <a:xfrm>
            <a:off x="533400" y="1752600"/>
            <a:ext cx="8077200" cy="3416300"/>
          </a:xfrm>
          <a:prstGeom prst="rect">
            <a:avLst/>
          </a:prstGeom>
          <a:noFill/>
          <a:ln w="9525">
            <a:noFill/>
            <a:miter lim="800000"/>
            <a:headEnd/>
            <a:tailEnd/>
          </a:ln>
        </p:spPr>
        <p:txBody>
          <a:bodyPr>
            <a:spAutoFit/>
          </a:bodyPr>
          <a:lstStyle/>
          <a:p>
            <a:pPr eaLnBrk="1" hangingPunct="1"/>
            <a:r>
              <a:rPr lang="en-US" sz="1800">
                <a:solidFill>
                  <a:srgbClr val="FFFFFF"/>
                </a:solidFill>
                <a:latin typeface="Arial" pitchFamily="34" charset="0"/>
                <a:cs typeface="Arial" pitchFamily="34" charset="0"/>
              </a:rPr>
              <a:t>Eligibility for most VA benefits is based upon discharge from active military service under other than dishonorable conditions. In order to expedite benefits delivery, veterans seeking a VA benefit for the first time must submit a copy of their service discharge form (DD-214). </a:t>
            </a:r>
          </a:p>
          <a:p>
            <a:pPr eaLnBrk="1" hangingPunct="1"/>
            <a:endParaRPr lang="en-US" sz="1800">
              <a:solidFill>
                <a:srgbClr val="FFFFFF"/>
              </a:solidFill>
              <a:latin typeface="Arial" pitchFamily="34" charset="0"/>
              <a:cs typeface="Arial" pitchFamily="34" charset="0"/>
            </a:endParaRPr>
          </a:p>
          <a:p>
            <a:pPr eaLnBrk="1" hangingPunct="1"/>
            <a:r>
              <a:rPr lang="en-US" sz="1800">
                <a:solidFill>
                  <a:srgbClr val="FFFFFF"/>
                </a:solidFill>
                <a:latin typeface="Arial" pitchFamily="34" charset="0"/>
                <a:cs typeface="Arial" pitchFamily="34" charset="0"/>
              </a:rPr>
              <a:t>For most veterans, entry into the VA health care system begins by applying for enrollment. To apply, complete VA Form 10-10EZ, Application for Health Benefits, which may be obtained from any VA health care facility or regional benefits office, on line at </a:t>
            </a:r>
            <a:r>
              <a:rPr lang="en-US" sz="1800">
                <a:solidFill>
                  <a:srgbClr val="FFFFFF"/>
                </a:solidFill>
                <a:latin typeface="Arial" pitchFamily="34" charset="0"/>
                <a:cs typeface="Arial" pitchFamily="34" charset="0"/>
                <a:hlinkClick r:id="rId3"/>
              </a:rPr>
              <a:t>www.1010ez.med.va.gov/sec/vha/1010ez</a:t>
            </a:r>
            <a:r>
              <a:rPr lang="en-US" sz="1800">
                <a:solidFill>
                  <a:srgbClr val="FFFFFF"/>
                </a:solidFill>
                <a:latin typeface="Arial" pitchFamily="34" charset="0"/>
                <a:cs typeface="Arial" pitchFamily="34" charset="0"/>
              </a:rPr>
              <a:t>  or by calling 1-877-222-VETS (8387). Once enrolled, veterans can receive health care at VA health care facilities anywhere in the country.</a:t>
            </a:r>
          </a:p>
          <a:p>
            <a:pPr eaLnBrk="1" hangingPunct="1"/>
            <a:endParaRPr lang="en-US" sz="1800">
              <a:solidFill>
                <a:srgbClr val="FFFFFF"/>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r>
              <a:rPr lang="en-US" dirty="0" smtClean="0"/>
              <a:t>2</a:t>
            </a:r>
            <a:endParaRPr 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VHA Acronyms</a:t>
            </a:r>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pPr marL="274320" indent="-274320" fontAlgn="auto">
              <a:spcBef>
                <a:spcPts val="580"/>
              </a:spcBef>
              <a:spcAft>
                <a:spcPts val="0"/>
              </a:spcAft>
              <a:buFont typeface="Wingdings 2"/>
              <a:buChar char=""/>
              <a:defRPr/>
            </a:pPr>
            <a:r>
              <a:rPr lang="en-US" sz="2400" dirty="0" smtClean="0"/>
              <a:t>Outreach (CRRC, HCHV)</a:t>
            </a:r>
          </a:p>
          <a:p>
            <a:pPr marL="274320" indent="-274320" fontAlgn="auto">
              <a:spcBef>
                <a:spcPts val="580"/>
              </a:spcBef>
              <a:spcAft>
                <a:spcPts val="0"/>
              </a:spcAft>
              <a:buFont typeface="Wingdings 2"/>
              <a:buChar char=""/>
              <a:defRPr/>
            </a:pPr>
            <a:r>
              <a:rPr lang="en-US" sz="2400" dirty="0" smtClean="0"/>
              <a:t>National Call Center for Homeless Veterans (NCCHV)</a:t>
            </a:r>
          </a:p>
          <a:p>
            <a:pPr marL="274320" indent="-274320" fontAlgn="auto">
              <a:spcBef>
                <a:spcPts val="580"/>
              </a:spcBef>
              <a:spcAft>
                <a:spcPts val="0"/>
              </a:spcAft>
              <a:buFont typeface="Wingdings 2"/>
              <a:buChar char=""/>
              <a:defRPr/>
            </a:pPr>
            <a:r>
              <a:rPr lang="en-US" sz="2400" dirty="0" smtClean="0"/>
              <a:t>Prevention (HCRV,  VJO, SSVF, VHPD)</a:t>
            </a:r>
          </a:p>
          <a:p>
            <a:pPr marL="274320" indent="-274320" fontAlgn="auto">
              <a:spcBef>
                <a:spcPts val="580"/>
              </a:spcBef>
              <a:spcAft>
                <a:spcPts val="0"/>
              </a:spcAft>
              <a:buFont typeface="Wingdings 2"/>
              <a:buChar char=""/>
              <a:defRPr/>
            </a:pPr>
            <a:r>
              <a:rPr lang="en-US" sz="2400" dirty="0" smtClean="0"/>
              <a:t>Emergency Shelter (HCHV Contract Housing, Domiciliary)</a:t>
            </a:r>
          </a:p>
          <a:p>
            <a:pPr marL="274320" indent="-274320" fontAlgn="auto">
              <a:spcBef>
                <a:spcPts val="580"/>
              </a:spcBef>
              <a:spcAft>
                <a:spcPts val="0"/>
              </a:spcAft>
              <a:buFont typeface="Wingdings 2"/>
              <a:buChar char=""/>
              <a:defRPr/>
            </a:pPr>
            <a:r>
              <a:rPr lang="en-US" sz="2400" dirty="0" smtClean="0"/>
              <a:t>Transitional Housing (GPD, CWT/TR)</a:t>
            </a:r>
          </a:p>
          <a:p>
            <a:pPr marL="274320" indent="-274320" fontAlgn="auto">
              <a:spcBef>
                <a:spcPts val="580"/>
              </a:spcBef>
              <a:spcAft>
                <a:spcPts val="0"/>
              </a:spcAft>
              <a:buFont typeface="Wingdings 2"/>
              <a:buChar char=""/>
              <a:defRPr/>
            </a:pPr>
            <a:r>
              <a:rPr lang="en-US" sz="2400" dirty="0" smtClean="0"/>
              <a:t>Residential Rehab (RRTP)</a:t>
            </a:r>
          </a:p>
          <a:p>
            <a:pPr marL="274320" indent="-274320" fontAlgn="auto">
              <a:spcBef>
                <a:spcPts val="580"/>
              </a:spcBef>
              <a:spcAft>
                <a:spcPts val="0"/>
              </a:spcAft>
              <a:buFont typeface="Wingdings 2"/>
              <a:buChar char=""/>
              <a:defRPr/>
            </a:pPr>
            <a:r>
              <a:rPr lang="en-US" sz="2400" dirty="0" smtClean="0"/>
              <a:t>Voc Rehab (CWT, DVRE)</a:t>
            </a:r>
          </a:p>
          <a:p>
            <a:pPr marL="274320" indent="-274320" fontAlgn="auto">
              <a:spcBef>
                <a:spcPts val="580"/>
              </a:spcBef>
              <a:spcAft>
                <a:spcPts val="0"/>
              </a:spcAft>
              <a:buFont typeface="Wingdings 2"/>
              <a:buChar char=""/>
              <a:defRPr/>
            </a:pPr>
            <a:r>
              <a:rPr lang="en-US" sz="2400" dirty="0" smtClean="0"/>
              <a:t>Permanent Supportive Housing (HUD-VASH)</a:t>
            </a:r>
          </a:p>
          <a:p>
            <a:pPr marL="274320" indent="-274320" fontAlgn="auto">
              <a:spcBef>
                <a:spcPts val="580"/>
              </a:spcBef>
              <a:spcAft>
                <a:spcPts val="0"/>
              </a:spcAft>
              <a:buFont typeface="Wingdings 2"/>
              <a:buChar char=""/>
              <a:defRPr/>
            </a:pPr>
            <a:endParaRPr lang="en-US" sz="2400" dirty="0" smtClean="0"/>
          </a:p>
          <a:p>
            <a:pPr marL="274320" indent="-274320" fontAlgn="auto">
              <a:spcBef>
                <a:spcPts val="580"/>
              </a:spcBef>
              <a:spcAft>
                <a:spcPts val="0"/>
              </a:spcAft>
              <a:buFontTx/>
              <a:buNone/>
              <a:defRPr/>
            </a:pPr>
            <a:r>
              <a:rPr lang="en-US" sz="2400" dirty="0" smtClean="0"/>
              <a:t>Services must address needs identified by those we serve. </a:t>
            </a:r>
          </a:p>
          <a:p>
            <a:pPr marL="274320" indent="-274320" fontAlgn="auto">
              <a:spcBef>
                <a:spcPts val="580"/>
              </a:spcBef>
              <a:spcAft>
                <a:spcPts val="0"/>
              </a:spcAft>
              <a:buFontTx/>
              <a:buNone/>
              <a:defRPr/>
            </a:pPr>
            <a:r>
              <a:rPr lang="en-US" sz="2400" smtClean="0"/>
              <a:t>Program info: </a:t>
            </a:r>
            <a:r>
              <a:rPr lang="en-US" sz="3600" b="1" smtClean="0">
                <a:solidFill>
                  <a:srgbClr val="00246C"/>
                </a:solidFill>
                <a:hlinkClick r:id="rId3"/>
              </a:rPr>
              <a:t>www.va.gov/homeless</a:t>
            </a:r>
            <a:endParaRPr lang="en-US" sz="3200" dirty="0" smtClean="0"/>
          </a:p>
        </p:txBody>
      </p:sp>
      <p:sp>
        <p:nvSpPr>
          <p:cNvPr id="62468" name="Slide Number Placeholder 3"/>
          <p:cNvSpPr>
            <a:spLocks noGrp="1"/>
          </p:cNvSpPr>
          <p:nvPr>
            <p:ph type="sldNum" sz="quarter" idx="12"/>
          </p:nvPr>
        </p:nvSpPr>
        <p:spPr>
          <a:noFill/>
          <a:ln>
            <a:miter lim="800000"/>
            <a:headEnd/>
            <a:tailEnd/>
          </a:ln>
        </p:spPr>
        <p:txBody>
          <a:bodyPr/>
          <a:lstStyle/>
          <a:p>
            <a:r>
              <a:rPr lang="en-US" dirty="0" smtClean="0">
                <a:solidFill>
                  <a:srgbClr val="FFFFFF"/>
                </a:solidFill>
              </a:rPr>
              <a:t>3</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i="1" dirty="0">
                <a:effectLst>
                  <a:outerShdw blurRad="38100" dist="38100" dir="2700000" algn="tl">
                    <a:srgbClr val="000000">
                      <a:alpha val="43137"/>
                    </a:srgbClr>
                  </a:outerShdw>
                </a:effectLst>
                <a:latin typeface="AvantGarde"/>
              </a:rPr>
              <a:t>Therapeutic and Supported Employment  Services (TSES</a:t>
            </a:r>
            <a:r>
              <a:rPr lang="en-US" sz="4000" i="1" dirty="0">
                <a:effectLst>
                  <a:outerShdw blurRad="38100" dist="38100" dir="2700000" algn="tl">
                    <a:srgbClr val="000000">
                      <a:alpha val="43137"/>
                    </a:srgbClr>
                  </a:outerShdw>
                </a:effectLst>
                <a:latin typeface="AvantGarde"/>
              </a:rPr>
              <a:t>) </a:t>
            </a:r>
          </a:p>
        </p:txBody>
      </p:sp>
      <p:sp>
        <p:nvSpPr>
          <p:cNvPr id="63491" name="Content Placeholder 2"/>
          <p:cNvSpPr>
            <a:spLocks noGrp="1"/>
          </p:cNvSpPr>
          <p:nvPr>
            <p:ph idx="1"/>
          </p:nvPr>
        </p:nvSpPr>
        <p:spPr>
          <a:xfrm>
            <a:off x="457200" y="1752600"/>
            <a:ext cx="8229600" cy="4373563"/>
          </a:xfrm>
        </p:spPr>
        <p:txBody>
          <a:bodyPr/>
          <a:lstStyle/>
          <a:p>
            <a:pPr marL="273050" indent="-273050">
              <a:spcBef>
                <a:spcPts val="575"/>
              </a:spcBef>
              <a:buFont typeface="Wingdings 2" pitchFamily="18" charset="2"/>
              <a:buChar char=""/>
            </a:pPr>
            <a:r>
              <a:rPr lang="en-US" smtClean="0"/>
              <a:t>This strategy includes a multi-pronged effort aimed at improving financial opportunities for Veterans, including, at minimum, vocational training and workplace skills development.</a:t>
            </a:r>
          </a:p>
          <a:p>
            <a:pPr marL="273050" indent="-273050">
              <a:spcBef>
                <a:spcPts val="575"/>
              </a:spcBef>
              <a:buFont typeface="Wingdings 2" pitchFamily="18" charset="2"/>
              <a:buChar char=""/>
            </a:pPr>
            <a:r>
              <a:rPr lang="en-US" smtClean="0"/>
              <a:t>VA’s Work programs provide paid work experience and vocational assistance services to approximately 50,000 Veterans each year.</a:t>
            </a:r>
          </a:p>
          <a:p>
            <a:pPr marL="273050" indent="-273050">
              <a:spcBef>
                <a:spcPts val="575"/>
              </a:spcBef>
              <a:buFont typeface="Wingdings 2" pitchFamily="18" charset="2"/>
              <a:buChar char=""/>
            </a:pPr>
            <a:r>
              <a:rPr lang="en-US" smtClean="0"/>
              <a:t>These services are integrated into the Veteran’s overall mental health treatment plan.</a:t>
            </a:r>
          </a:p>
        </p:txBody>
      </p:sp>
      <p:sp>
        <p:nvSpPr>
          <p:cNvPr id="63492" name="Slide Number Placeholder 3"/>
          <p:cNvSpPr>
            <a:spLocks noGrp="1"/>
          </p:cNvSpPr>
          <p:nvPr>
            <p:ph type="sldNum" sz="quarter" idx="12"/>
          </p:nvPr>
        </p:nvSpPr>
        <p:spPr>
          <a:noFill/>
          <a:ln>
            <a:miter lim="800000"/>
            <a:headEnd/>
            <a:tailEnd/>
          </a:ln>
        </p:spPr>
        <p:txBody>
          <a:bodyPr/>
          <a:lstStyle/>
          <a:p>
            <a:r>
              <a:rPr lang="en-US" dirty="0" smtClean="0">
                <a:solidFill>
                  <a:srgbClr val="FFFFFF"/>
                </a:solidFill>
              </a:rPr>
              <a:t>4</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79388" y="1557338"/>
            <a:ext cx="9217025" cy="3024187"/>
          </a:xfrm>
          <a:prstGeom prst="rect">
            <a:avLst/>
          </a:prstGeom>
          <a:noFill/>
          <a:ln w="9525">
            <a:noFill/>
            <a:miter lim="800000"/>
            <a:headEnd/>
            <a:tailEnd/>
          </a:ln>
        </p:spPr>
        <p:txBody>
          <a:bodyPr/>
          <a:lstStyle/>
          <a:p>
            <a:pPr marL="800100" lvl="1" indent="-342900" eaLnBrk="1" hangingPunct="1">
              <a:spcBef>
                <a:spcPct val="20000"/>
              </a:spcBef>
              <a:spcAft>
                <a:spcPct val="20000"/>
              </a:spcAft>
              <a:buFont typeface="Arial" panose="020B0604020202020204" pitchFamily="34" charset="0"/>
              <a:buChar char="•"/>
              <a:defRPr/>
            </a:pPr>
            <a:endParaRPr lang="en-US" sz="1200" b="1" dirty="0">
              <a:solidFill>
                <a:prstClr val="white"/>
              </a:solidFill>
              <a:effectLst>
                <a:outerShdw blurRad="38100" dist="38100" dir="2700000" algn="tl">
                  <a:srgbClr val="C0C0C0"/>
                </a:outerShdw>
              </a:effectLst>
              <a:latin typeface="Arial" pitchFamily="34" charset="0"/>
              <a:ea typeface="ＭＳ Ｐゴシック"/>
              <a:cs typeface="Arial" charset="0"/>
            </a:endParaRPr>
          </a:p>
        </p:txBody>
      </p:sp>
      <p:sp>
        <p:nvSpPr>
          <p:cNvPr id="2" name="Title 1"/>
          <p:cNvSpPr>
            <a:spLocks noGrp="1"/>
          </p:cNvSpPr>
          <p:nvPr>
            <p:ph type="title"/>
          </p:nvPr>
        </p:nvSpPr>
        <p:spPr>
          <a:xfrm>
            <a:off x="304800" y="274638"/>
            <a:ext cx="8382000" cy="1143000"/>
          </a:xfrm>
        </p:spPr>
        <p:txBody>
          <a:bodyPr>
            <a:noAutofit/>
          </a:bodyPr>
          <a:lstStyle/>
          <a:p>
            <a:pPr>
              <a:defRPr/>
            </a:pPr>
            <a:r>
              <a:rPr lang="en-US" i="1" dirty="0" smtClean="0">
                <a:effectLst>
                  <a:outerShdw blurRad="38100" dist="38100" dir="2700000" algn="tl">
                    <a:srgbClr val="000000">
                      <a:alpha val="43137"/>
                    </a:srgbClr>
                  </a:outerShdw>
                </a:effectLst>
                <a:latin typeface="AvantGarde"/>
              </a:rPr>
              <a:t>TSES-Compensated Work Therapy (CWT)</a:t>
            </a:r>
            <a:endParaRPr lang="en-US" dirty="0"/>
          </a:p>
        </p:txBody>
      </p:sp>
      <p:sp>
        <p:nvSpPr>
          <p:cNvPr id="6" name="Content Placeholder 5"/>
          <p:cNvSpPr>
            <a:spLocks noGrp="1"/>
          </p:cNvSpPr>
          <p:nvPr>
            <p:ph idx="1"/>
          </p:nvPr>
        </p:nvSpPr>
        <p:spPr>
          <a:xfrm>
            <a:off x="152400" y="1798638"/>
            <a:ext cx="8686800" cy="4830762"/>
          </a:xfrm>
        </p:spPr>
        <p:txBody>
          <a:bodyPr>
            <a:noAutofit/>
          </a:bodyPr>
          <a:lstStyle/>
          <a:p>
            <a:pPr marL="274320" indent="-274320" fontAlgn="auto">
              <a:spcBef>
                <a:spcPts val="580"/>
              </a:spcBef>
              <a:spcAft>
                <a:spcPts val="0"/>
              </a:spcAft>
              <a:buFont typeface="Wingdings 2"/>
              <a:buChar char=""/>
              <a:defRPr/>
            </a:pPr>
            <a:endParaRPr lang="en-US" sz="2000" dirty="0" smtClean="0"/>
          </a:p>
          <a:p>
            <a:pPr marL="274320" indent="-274320" fontAlgn="auto">
              <a:spcBef>
                <a:spcPts val="580"/>
              </a:spcBef>
              <a:spcAft>
                <a:spcPts val="0"/>
              </a:spcAft>
              <a:buFont typeface="Wingdings 2"/>
              <a:buChar char=""/>
              <a:defRPr/>
            </a:pPr>
            <a:r>
              <a:rPr lang="en-US" sz="2000" dirty="0" smtClean="0"/>
              <a:t>CWT is a vocational </a:t>
            </a:r>
            <a:r>
              <a:rPr lang="en-US" sz="2000" dirty="0"/>
              <a:t>rehabilitation program that endeavors to match and support work ready veterans in competitive jobs, and to consult with business and industry regarding their specific employment needs. In some locations CWT is also known as Veterans Industries; these designations are synonymous</a:t>
            </a:r>
            <a:r>
              <a:rPr lang="en-US" sz="2000" dirty="0" smtClean="0"/>
              <a:t>.</a:t>
            </a:r>
            <a:endParaRPr lang="en-US" sz="2000" dirty="0"/>
          </a:p>
          <a:p>
            <a:pPr marL="274320" indent="-274320" fontAlgn="auto">
              <a:spcBef>
                <a:spcPts val="580"/>
              </a:spcBef>
              <a:spcAft>
                <a:spcPts val="0"/>
              </a:spcAft>
              <a:buFont typeface="Wingdings 2"/>
              <a:buChar char=""/>
              <a:defRPr/>
            </a:pPr>
            <a:r>
              <a:rPr lang="en-US" sz="2000" dirty="0"/>
              <a:t>The primary goal of CWT is competitive employment</a:t>
            </a:r>
            <a:r>
              <a:rPr lang="en-US" sz="2000" dirty="0" smtClean="0"/>
              <a:t>.</a:t>
            </a:r>
          </a:p>
          <a:p>
            <a:pPr marL="274320" indent="-274320" fontAlgn="auto">
              <a:spcBef>
                <a:spcPts val="580"/>
              </a:spcBef>
              <a:spcAft>
                <a:spcPts val="0"/>
              </a:spcAft>
              <a:buFont typeface="Wingdings 2"/>
              <a:buChar char=""/>
              <a:defRPr/>
            </a:pPr>
            <a:r>
              <a:rPr lang="en-US" sz="2000" dirty="0" smtClean="0"/>
              <a:t>CWT </a:t>
            </a:r>
            <a:r>
              <a:rPr lang="en-US" sz="2000" dirty="0"/>
              <a:t>is considered a medical benefit and is provided to eligible Veterans under VA medical care </a:t>
            </a:r>
            <a:endParaRPr lang="en-US" sz="2000" dirty="0" smtClean="0"/>
          </a:p>
          <a:p>
            <a:pPr marL="0" indent="0" fontAlgn="auto">
              <a:spcBef>
                <a:spcPts val="580"/>
              </a:spcBef>
              <a:spcAft>
                <a:spcPts val="0"/>
              </a:spcAft>
              <a:buFontTx/>
              <a:buNone/>
              <a:defRPr/>
            </a:pPr>
            <a:r>
              <a:rPr lang="en-US" sz="2000" dirty="0"/>
              <a:t/>
            </a:r>
            <a:br>
              <a:rPr lang="en-US" sz="2000" dirty="0"/>
            </a:br>
            <a:endParaRPr lang="en-US" sz="2000" dirty="0"/>
          </a:p>
        </p:txBody>
      </p:sp>
      <p:sp>
        <p:nvSpPr>
          <p:cNvPr id="5" name="Slide Number Placeholder 4"/>
          <p:cNvSpPr>
            <a:spLocks noGrp="1"/>
          </p:cNvSpPr>
          <p:nvPr>
            <p:ph type="sldNum" sz="quarter" idx="12"/>
          </p:nvPr>
        </p:nvSpPr>
        <p:spPr/>
        <p:txBody>
          <a:bodyPr/>
          <a:lstStyle/>
          <a:p>
            <a:pPr>
              <a:defRPr/>
            </a:pPr>
            <a:r>
              <a:rPr lang="en-US" dirty="0" smtClean="0"/>
              <a:t>5</a:t>
            </a:r>
            <a:endParaRPr lang="en-US" dirty="0"/>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i="1" dirty="0">
                <a:effectLst>
                  <a:outerShdw blurRad="38100" dist="38100" dir="2700000" algn="tl">
                    <a:srgbClr val="000000">
                      <a:alpha val="43137"/>
                    </a:srgbClr>
                  </a:outerShdw>
                </a:effectLst>
                <a:latin typeface="AvantGarde"/>
              </a:rPr>
              <a:t>TSES-Compensated Work Therapy (CWT)</a:t>
            </a:r>
            <a:endParaRPr lang="en-US" dirty="0"/>
          </a:p>
        </p:txBody>
      </p:sp>
      <p:sp>
        <p:nvSpPr>
          <p:cNvPr id="3" name="Content Placeholder 2"/>
          <p:cNvSpPr>
            <a:spLocks noGrp="1"/>
          </p:cNvSpPr>
          <p:nvPr>
            <p:ph idx="1"/>
          </p:nvPr>
        </p:nvSpPr>
        <p:spPr>
          <a:xfrm>
            <a:off x="457200" y="1600200"/>
            <a:ext cx="8382000" cy="4525963"/>
          </a:xfrm>
          <a:solidFill>
            <a:schemeClr val="bg2"/>
          </a:solidFill>
        </p:spPr>
        <p:txBody>
          <a:bodyPr>
            <a:noAutofit/>
          </a:bodyPr>
          <a:lstStyle/>
          <a:p>
            <a:pPr marL="274320" indent="-274320" fontAlgn="auto">
              <a:spcBef>
                <a:spcPts val="580"/>
              </a:spcBef>
              <a:spcAft>
                <a:spcPts val="0"/>
              </a:spcAft>
              <a:buFont typeface="Wingdings 2"/>
              <a:buNone/>
              <a:defRPr/>
            </a:pPr>
            <a:r>
              <a:rPr lang="en-US" dirty="0" smtClean="0"/>
              <a:t>CWT has </a:t>
            </a:r>
            <a:r>
              <a:rPr lang="en-US" dirty="0"/>
              <a:t>three main components</a:t>
            </a:r>
          </a:p>
          <a:p>
            <a:pPr marL="274320" indent="-274320" fontAlgn="auto">
              <a:spcBef>
                <a:spcPts val="580"/>
              </a:spcBef>
              <a:spcAft>
                <a:spcPts val="0"/>
              </a:spcAft>
              <a:buFont typeface="Wingdings 2"/>
              <a:buChar char=""/>
              <a:defRPr/>
            </a:pPr>
            <a:r>
              <a:rPr lang="en-US" dirty="0"/>
              <a:t>Transitional Work (TW)  </a:t>
            </a:r>
          </a:p>
          <a:p>
            <a:pPr marL="548640" lvl="1" fontAlgn="auto">
              <a:spcBef>
                <a:spcPts val="370"/>
              </a:spcBef>
              <a:spcAft>
                <a:spcPts val="0"/>
              </a:spcAft>
              <a:buFont typeface="Wingdings 2"/>
              <a:buChar char=""/>
              <a:defRPr/>
            </a:pPr>
            <a:r>
              <a:rPr lang="en-US" dirty="0"/>
              <a:t>VA Healthcare facilities based</a:t>
            </a:r>
          </a:p>
          <a:p>
            <a:pPr marL="548640" lvl="1" fontAlgn="auto">
              <a:spcBef>
                <a:spcPts val="370"/>
              </a:spcBef>
              <a:spcAft>
                <a:spcPts val="0"/>
              </a:spcAft>
              <a:buFont typeface="Wingdings 2"/>
              <a:buChar char=""/>
              <a:defRPr/>
            </a:pPr>
            <a:r>
              <a:rPr lang="en-US" dirty="0"/>
              <a:t>Community Based </a:t>
            </a:r>
          </a:p>
          <a:p>
            <a:pPr marL="548640" lvl="1" fontAlgn="auto">
              <a:spcBef>
                <a:spcPts val="370"/>
              </a:spcBef>
              <a:spcAft>
                <a:spcPts val="0"/>
              </a:spcAft>
              <a:buFont typeface="Wingdings 2"/>
              <a:buChar char=""/>
              <a:defRPr/>
            </a:pPr>
            <a:r>
              <a:rPr lang="en-US" dirty="0"/>
              <a:t>Time limited (3 to 9 months)</a:t>
            </a:r>
          </a:p>
          <a:p>
            <a:pPr marL="274320" indent="-274320" fontAlgn="auto">
              <a:spcBef>
                <a:spcPts val="580"/>
              </a:spcBef>
              <a:spcAft>
                <a:spcPts val="0"/>
              </a:spcAft>
              <a:buFont typeface="Wingdings 2"/>
              <a:buChar char=""/>
              <a:defRPr/>
            </a:pPr>
            <a:r>
              <a:rPr lang="en-US" dirty="0"/>
              <a:t>Supported Employment (SE)</a:t>
            </a:r>
          </a:p>
          <a:p>
            <a:pPr marL="548640" lvl="1" fontAlgn="auto">
              <a:spcBef>
                <a:spcPts val="370"/>
              </a:spcBef>
              <a:spcAft>
                <a:spcPts val="0"/>
              </a:spcAft>
              <a:buFont typeface="Wingdings 2"/>
              <a:buChar char=""/>
              <a:defRPr/>
            </a:pPr>
            <a:r>
              <a:rPr lang="en-US" dirty="0"/>
              <a:t>Mental Health -Veterans with Psychotic Disorders</a:t>
            </a:r>
          </a:p>
          <a:p>
            <a:pPr marL="548640" lvl="1" fontAlgn="auto">
              <a:spcBef>
                <a:spcPts val="370"/>
              </a:spcBef>
              <a:spcAft>
                <a:spcPts val="0"/>
              </a:spcAft>
              <a:buFont typeface="Wingdings 2"/>
              <a:buChar char=""/>
              <a:defRPr/>
            </a:pPr>
            <a:r>
              <a:rPr lang="en-US" dirty="0" err="1"/>
              <a:t>Polytrauma</a:t>
            </a:r>
            <a:r>
              <a:rPr lang="en-US" dirty="0"/>
              <a:t> and Spinal/Cord Injury </a:t>
            </a:r>
          </a:p>
          <a:p>
            <a:pPr marL="274320" indent="-274320" fontAlgn="auto">
              <a:spcBef>
                <a:spcPts val="580"/>
              </a:spcBef>
              <a:spcAft>
                <a:spcPts val="0"/>
              </a:spcAft>
              <a:buFont typeface="Wingdings 2"/>
              <a:buChar char=""/>
              <a:defRPr/>
            </a:pPr>
            <a:r>
              <a:rPr lang="en-US" dirty="0"/>
              <a:t>Homeless Veteran’s Supported Employment Program (HVSEP)</a:t>
            </a:r>
          </a:p>
          <a:p>
            <a:pPr>
              <a:spcAft>
                <a:spcPts val="600"/>
              </a:spcAft>
              <a:defRPr/>
            </a:pPr>
            <a:endParaRPr lang="en-US" sz="2400" dirty="0" smtClean="0"/>
          </a:p>
        </p:txBody>
      </p:sp>
      <p:sp>
        <p:nvSpPr>
          <p:cNvPr id="65540" name="Slide Number Placeholder 3"/>
          <p:cNvSpPr>
            <a:spLocks noGrp="1"/>
          </p:cNvSpPr>
          <p:nvPr>
            <p:ph type="sldNum" sz="quarter" idx="12"/>
          </p:nvPr>
        </p:nvSpPr>
        <p:spPr>
          <a:noFill/>
          <a:ln>
            <a:miter lim="800000"/>
            <a:headEnd/>
            <a:tailEnd/>
          </a:ln>
        </p:spPr>
        <p:txBody>
          <a:bodyPr/>
          <a:lstStyle/>
          <a:p>
            <a:r>
              <a:rPr lang="en-US" dirty="0" smtClean="0">
                <a:solidFill>
                  <a:srgbClr val="FFFFFF"/>
                </a:solidFill>
              </a:rPr>
              <a:t>6</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i="1" dirty="0" smtClean="0">
                <a:solidFill>
                  <a:schemeClr val="tx1"/>
                </a:solidFill>
                <a:effectLst>
                  <a:outerShdw blurRad="38100" dist="38100" dir="2700000" algn="tl">
                    <a:srgbClr val="000000">
                      <a:alpha val="43137"/>
                    </a:srgbClr>
                  </a:outerShdw>
                </a:effectLst>
                <a:latin typeface="AvantGarde"/>
              </a:rPr>
              <a:t>Homeless Veteran’s Supported Employment Program </a:t>
            </a:r>
            <a:endParaRPr lang="en-US" dirty="0"/>
          </a:p>
        </p:txBody>
      </p:sp>
      <p:sp>
        <p:nvSpPr>
          <p:cNvPr id="66563" name="Content Placeholder 5"/>
          <p:cNvSpPr>
            <a:spLocks noGrp="1"/>
          </p:cNvSpPr>
          <p:nvPr>
            <p:ph idx="1"/>
          </p:nvPr>
        </p:nvSpPr>
        <p:spPr>
          <a:xfrm>
            <a:off x="228600" y="1676400"/>
            <a:ext cx="8763000" cy="4953000"/>
          </a:xfrm>
        </p:spPr>
        <p:txBody>
          <a:bodyPr/>
          <a:lstStyle/>
          <a:p>
            <a:pPr marL="273050" indent="-273050">
              <a:spcBef>
                <a:spcPts val="575"/>
              </a:spcBef>
              <a:buFont typeface="Wingdings 2" pitchFamily="18" charset="2"/>
              <a:buChar char=""/>
            </a:pPr>
            <a:r>
              <a:rPr lang="en-US" smtClean="0"/>
              <a:t>400 Vocational Rehabilitation Specialists (VRS)across the VA</a:t>
            </a:r>
          </a:p>
          <a:p>
            <a:pPr marL="273050" indent="-273050">
              <a:spcBef>
                <a:spcPts val="575"/>
              </a:spcBef>
              <a:buFont typeface="Wingdings 2" pitchFamily="18" charset="2"/>
              <a:buChar char=""/>
            </a:pPr>
            <a:r>
              <a:rPr lang="en-US" smtClean="0"/>
              <a:t>VRS integrated into to Homeless Services Teams</a:t>
            </a:r>
          </a:p>
          <a:p>
            <a:pPr marL="273050" indent="-273050">
              <a:spcBef>
                <a:spcPts val="575"/>
              </a:spcBef>
              <a:buFont typeface="Wingdings 2" pitchFamily="18" charset="2"/>
              <a:buChar char=""/>
            </a:pPr>
            <a:r>
              <a:rPr lang="en-US" smtClean="0"/>
              <a:t> Community Based Supported Employment services </a:t>
            </a:r>
          </a:p>
          <a:p>
            <a:pPr marL="273050" indent="-273050">
              <a:spcBef>
                <a:spcPts val="575"/>
              </a:spcBef>
              <a:buFont typeface="Wingdings 2" pitchFamily="18" charset="2"/>
              <a:buChar char=""/>
            </a:pPr>
            <a:r>
              <a:rPr lang="en-US" smtClean="0"/>
              <a:t>Targeted job search</a:t>
            </a:r>
          </a:p>
          <a:p>
            <a:pPr marL="273050" indent="-273050">
              <a:spcBef>
                <a:spcPts val="575"/>
              </a:spcBef>
              <a:buFont typeface="Wingdings 2" pitchFamily="18" charset="2"/>
              <a:buChar char=""/>
            </a:pPr>
            <a:r>
              <a:rPr lang="en-US" smtClean="0"/>
              <a:t>Job placement </a:t>
            </a:r>
          </a:p>
          <a:p>
            <a:pPr marL="273050" indent="-273050">
              <a:spcBef>
                <a:spcPts val="575"/>
              </a:spcBef>
              <a:buFont typeface="Wingdings 2" pitchFamily="18" charset="2"/>
              <a:buChar char=""/>
            </a:pPr>
            <a:r>
              <a:rPr lang="en-US" smtClean="0"/>
              <a:t>Ongoing Employment Support </a:t>
            </a:r>
          </a:p>
        </p:txBody>
      </p:sp>
      <p:sp>
        <p:nvSpPr>
          <p:cNvPr id="4" name="Slide Number Placeholder 3"/>
          <p:cNvSpPr>
            <a:spLocks noGrp="1"/>
          </p:cNvSpPr>
          <p:nvPr>
            <p:ph type="sldNum" sz="quarter" idx="12"/>
          </p:nvPr>
        </p:nvSpPr>
        <p:spPr/>
        <p:txBody>
          <a:bodyPr/>
          <a:lstStyle/>
          <a:p>
            <a:pPr>
              <a:defRPr/>
            </a:pPr>
            <a:r>
              <a:rPr lang="en-US" dirty="0" smtClean="0"/>
              <a:t>7</a:t>
            </a:r>
            <a:endParaRPr lang="en-US" dirty="0"/>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8"/>
          <p:cNvSpPr>
            <a:spLocks noGrp="1"/>
          </p:cNvSpPr>
          <p:nvPr>
            <p:ph type="title"/>
          </p:nvPr>
        </p:nvSpPr>
        <p:spPr/>
        <p:txBody>
          <a:bodyPr/>
          <a:lstStyle/>
          <a:p>
            <a:r>
              <a:rPr lang="en-US" smtClean="0"/>
              <a:t>SSVF and TSES</a:t>
            </a:r>
          </a:p>
        </p:txBody>
      </p:sp>
      <p:sp>
        <p:nvSpPr>
          <p:cNvPr id="67587" name="Content Placeholder 5"/>
          <p:cNvSpPr>
            <a:spLocks noGrp="1"/>
          </p:cNvSpPr>
          <p:nvPr>
            <p:ph idx="1"/>
          </p:nvPr>
        </p:nvSpPr>
        <p:spPr/>
        <p:txBody>
          <a:bodyPr/>
          <a:lstStyle/>
          <a:p>
            <a:endParaRPr lang="en-US" altLang="en-US" sz="2400" smtClean="0"/>
          </a:p>
          <a:p>
            <a:r>
              <a:rPr lang="en-US" altLang="en-US" sz="2400" smtClean="0"/>
              <a:t>Identify where the TSES is located within VA Medical Center</a:t>
            </a:r>
          </a:p>
          <a:p>
            <a:r>
              <a:rPr lang="en-US" altLang="en-US" sz="2400" smtClean="0"/>
              <a:t>Establish criteria for cross referrals </a:t>
            </a:r>
          </a:p>
          <a:p>
            <a:r>
              <a:rPr lang="en-US" altLang="en-US" sz="2400" smtClean="0"/>
              <a:t>Coordinated outreach and linkages to employers, job fairs, and other employment  resources </a:t>
            </a:r>
          </a:p>
          <a:p>
            <a:r>
              <a:rPr lang="en-US" sz="2400" smtClean="0">
                <a:hlinkClick r:id="rId3"/>
              </a:rPr>
              <a:t>www.cwt.va.gov</a:t>
            </a:r>
            <a:endParaRPr lang="en-US" sz="2400" smtClean="0"/>
          </a:p>
          <a:p>
            <a:endParaRPr lang="en-US" altLang="en-US" sz="2400" smtClean="0"/>
          </a:p>
          <a:p>
            <a:endParaRPr lang="en-US" altLang="en-US" sz="2400" smtClean="0"/>
          </a:p>
          <a:p>
            <a:endParaRPr lang="en-US" altLang="en-US" sz="2400" smtClean="0"/>
          </a:p>
          <a:p>
            <a:endParaRPr lang="en-US" altLang="en-US" sz="2400" smtClean="0"/>
          </a:p>
          <a:p>
            <a:endParaRPr lang="en-US" altLang="en-US" sz="2400" smtClean="0"/>
          </a:p>
        </p:txBody>
      </p:sp>
      <p:sp>
        <p:nvSpPr>
          <p:cNvPr id="4" name="Slide Number Placeholder 3"/>
          <p:cNvSpPr>
            <a:spLocks noGrp="1"/>
          </p:cNvSpPr>
          <p:nvPr>
            <p:ph type="sldNum" sz="quarter" idx="12"/>
          </p:nvPr>
        </p:nvSpPr>
        <p:spPr/>
        <p:txBody>
          <a:bodyPr/>
          <a:lstStyle/>
          <a:p>
            <a:pPr>
              <a:defRPr/>
            </a:pPr>
            <a:r>
              <a:rPr lang="en-US" dirty="0" smtClean="0"/>
              <a:t>8</a:t>
            </a:r>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idx="4294967295"/>
          </p:nvPr>
        </p:nvSpPr>
        <p:spPr>
          <a:xfrm>
            <a:off x="1598613" y="274638"/>
            <a:ext cx="7088187" cy="977900"/>
          </a:xfrm>
        </p:spPr>
        <p:txBody>
          <a:bodyPr/>
          <a:lstStyle/>
          <a:p>
            <a:pPr eaLnBrk="1" hangingPunct="1"/>
            <a:r>
              <a:rPr lang="en-US" smtClean="0"/>
              <a:t>Other Programs for Veterans With Service-Connected Disabilities</a:t>
            </a:r>
          </a:p>
        </p:txBody>
      </p:sp>
      <p:sp>
        <p:nvSpPr>
          <p:cNvPr id="34819" name="Content Placeholder 1"/>
          <p:cNvSpPr>
            <a:spLocks noGrp="1"/>
          </p:cNvSpPr>
          <p:nvPr>
            <p:ph idx="4294967295"/>
          </p:nvPr>
        </p:nvSpPr>
        <p:spPr>
          <a:xfrm>
            <a:off x="247650" y="1630363"/>
            <a:ext cx="8624888" cy="4700587"/>
          </a:xfrm>
        </p:spPr>
        <p:txBody>
          <a:bodyPr/>
          <a:lstStyle/>
          <a:p>
            <a:pPr marL="285750" indent="-285750" eaLnBrk="1" hangingPunct="1">
              <a:spcBef>
                <a:spcPts val="600"/>
              </a:spcBef>
              <a:spcAft>
                <a:spcPts val="600"/>
              </a:spcAft>
            </a:pPr>
            <a:r>
              <a:rPr lang="en-US" sz="1600" b="1" smtClean="0">
                <a:solidFill>
                  <a:srgbClr val="000000"/>
                </a:solidFill>
              </a:rPr>
              <a:t>Clothing Allowance </a:t>
            </a:r>
            <a:r>
              <a:rPr lang="en-US" sz="1600" smtClean="0">
                <a:solidFill>
                  <a:srgbClr val="000000"/>
                </a:solidFill>
              </a:rPr>
              <a:t>– </a:t>
            </a:r>
            <a:r>
              <a:rPr lang="en-US" sz="1600" smtClean="0"/>
              <a:t>Annual payments for Veterans whose service-connected condition requires treatment (e.g., orthopedic appliance, skin cream) that irreparably damages outer garments. </a:t>
            </a:r>
          </a:p>
          <a:p>
            <a:pPr marL="285750" indent="-285750" eaLnBrk="1" hangingPunct="1">
              <a:spcBef>
                <a:spcPts val="600"/>
              </a:spcBef>
              <a:spcAft>
                <a:spcPts val="600"/>
              </a:spcAft>
            </a:pPr>
            <a:r>
              <a:rPr lang="en-US" sz="1600" b="1" smtClean="0"/>
              <a:t>Automobile and Adaptive Equipment</a:t>
            </a:r>
            <a:r>
              <a:rPr lang="en-US" sz="1600" smtClean="0"/>
              <a:t>– A one-time allowance to purchase an automobile or conveyance and additional allowances for adaptive equipment to accommodate certain severe service-connected disabilities.</a:t>
            </a:r>
          </a:p>
          <a:p>
            <a:pPr marL="285750" indent="-285750" eaLnBrk="1" hangingPunct="1">
              <a:spcBef>
                <a:spcPts val="600"/>
              </a:spcBef>
              <a:spcAft>
                <a:spcPts val="600"/>
              </a:spcAft>
            </a:pPr>
            <a:r>
              <a:rPr lang="en-US" sz="1600" b="1" smtClean="0"/>
              <a:t>Specially Adapted Housing (SAH)/Special Housing Adaptation (SHA) </a:t>
            </a:r>
            <a:r>
              <a:rPr lang="en-US" sz="1600" smtClean="0"/>
              <a:t>– Helps Servicemembers and Veterans with certain severe service-connected disabilities purchase, construct, or modify a home to accommodate the disability.</a:t>
            </a:r>
          </a:p>
          <a:p>
            <a:pPr marL="285750" indent="-285750" eaLnBrk="1" hangingPunct="1">
              <a:spcBef>
                <a:spcPts val="600"/>
              </a:spcBef>
              <a:spcAft>
                <a:spcPts val="600"/>
              </a:spcAft>
            </a:pPr>
            <a:r>
              <a:rPr lang="en-US" sz="1600" b="1" smtClean="0">
                <a:solidFill>
                  <a:srgbClr val="000000"/>
                </a:solidFill>
              </a:rPr>
              <a:t>Veterans Mortgage Life Insurance (VMLI) </a:t>
            </a:r>
            <a:r>
              <a:rPr lang="en-US" sz="1600" smtClean="0">
                <a:solidFill>
                  <a:srgbClr val="000000"/>
                </a:solidFill>
              </a:rPr>
              <a:t>– Helps the family of a disabled Veteran who received an SAH grant pay off the home mortgage in the event of the Veteran’s death.</a:t>
            </a:r>
          </a:p>
          <a:p>
            <a:pPr marL="285750" indent="-285750" eaLnBrk="1" hangingPunct="1">
              <a:spcBef>
                <a:spcPts val="600"/>
              </a:spcBef>
              <a:spcAft>
                <a:spcPts val="600"/>
              </a:spcAft>
            </a:pPr>
            <a:r>
              <a:rPr lang="en-US" sz="1600" b="1" smtClean="0">
                <a:solidFill>
                  <a:srgbClr val="000000"/>
                </a:solidFill>
              </a:rPr>
              <a:t>Service-Disabled Veterans’ Insurance (S-DVI) </a:t>
            </a:r>
            <a:r>
              <a:rPr lang="en-US" sz="1600" smtClean="0">
                <a:solidFill>
                  <a:srgbClr val="000000"/>
                </a:solidFill>
              </a:rPr>
              <a:t>– </a:t>
            </a:r>
            <a:r>
              <a:rPr lang="en-US" sz="1600" smtClean="0"/>
              <a:t>Life insurance benefit for Veterans with service-connected disabilities, but who are otherwise in good health</a:t>
            </a:r>
          </a:p>
          <a:p>
            <a:pPr marL="285750" lvl="1" eaLnBrk="1" hangingPunct="1">
              <a:spcBef>
                <a:spcPts val="600"/>
              </a:spcBef>
              <a:spcAft>
                <a:spcPts val="600"/>
              </a:spcAft>
              <a:buFont typeface="Arial" pitchFamily="34" charset="0"/>
              <a:buChar char="•"/>
            </a:pPr>
            <a:r>
              <a:rPr lang="en-US" b="1" smtClean="0"/>
              <a:t>Special Monthly Compensation </a:t>
            </a:r>
            <a:r>
              <a:rPr lang="en-US" smtClean="0"/>
              <a:t>–</a:t>
            </a:r>
            <a:r>
              <a:rPr lang="en-US" b="1" smtClean="0"/>
              <a:t> </a:t>
            </a:r>
            <a:r>
              <a:rPr lang="en-US" smtClean="0"/>
              <a:t>An additional amount paid to Veterans with certain severe service-connected disabilities</a:t>
            </a:r>
          </a:p>
        </p:txBody>
      </p:sp>
      <p:sp>
        <p:nvSpPr>
          <p:cNvPr id="34820" name="Slide Number Placeholder 5"/>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34821" name="Picture 2"/>
          <p:cNvPicPr>
            <a:picLocks noChangeAspect="1"/>
          </p:cNvPicPr>
          <p:nvPr/>
        </p:nvPicPr>
        <p:blipFill>
          <a:blip r:embed="rId3" cstate="print"/>
          <a:srcRect/>
          <a:stretch>
            <a:fillRect/>
          </a:stretch>
        </p:blipFill>
        <p:spPr bwMode="auto">
          <a:xfrm>
            <a:off x="400050" y="365125"/>
            <a:ext cx="871538"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idx="4294967295"/>
          </p:nvPr>
        </p:nvSpPr>
        <p:spPr>
          <a:xfrm>
            <a:off x="1573213" y="274638"/>
            <a:ext cx="7342187" cy="977900"/>
          </a:xfrm>
        </p:spPr>
        <p:txBody>
          <a:bodyPr/>
          <a:lstStyle/>
          <a:p>
            <a:pPr eaLnBrk="1" hangingPunct="1"/>
            <a:r>
              <a:rPr lang="en-US" smtClean="0"/>
              <a:t>Vocational Rehabilitation and Employment (VR&amp;E)</a:t>
            </a:r>
          </a:p>
        </p:txBody>
      </p:sp>
      <p:sp>
        <p:nvSpPr>
          <p:cNvPr id="35843" name="Content Placeholder 7"/>
          <p:cNvSpPr>
            <a:spLocks noGrp="1"/>
          </p:cNvSpPr>
          <p:nvPr>
            <p:ph idx="4294967295"/>
          </p:nvPr>
        </p:nvSpPr>
        <p:spPr>
          <a:xfrm>
            <a:off x="3506788" y="1935163"/>
            <a:ext cx="5180012" cy="1571625"/>
          </a:xfrm>
        </p:spPr>
        <p:txBody>
          <a:bodyPr/>
          <a:lstStyle/>
          <a:p>
            <a:pPr marL="0" indent="0" eaLnBrk="1" hangingPunct="1">
              <a:buFont typeface="Arial" pitchFamily="34" charset="0"/>
              <a:buNone/>
            </a:pPr>
            <a:r>
              <a:rPr lang="en-US" b="1" u="sng" smtClean="0"/>
              <a:t>What is it?</a:t>
            </a:r>
          </a:p>
          <a:p>
            <a:pPr marL="0" indent="0" eaLnBrk="1" hangingPunct="1">
              <a:buFont typeface="Arial" pitchFamily="34" charset="0"/>
              <a:buNone/>
            </a:pPr>
            <a:r>
              <a:rPr lang="en-US" sz="1600" smtClean="0"/>
              <a:t>The VR&amp;E program assists Veterans with service-connected disabilities to prepare for, obtain, and maintain suitable employment.  Career counseling benefits are also available to recently separated Servicemembers and to those using VA education benefits.</a:t>
            </a:r>
          </a:p>
        </p:txBody>
      </p:sp>
      <p:sp>
        <p:nvSpPr>
          <p:cNvPr id="9" name="Content Placeholder 7"/>
          <p:cNvSpPr txBox="1">
            <a:spLocks/>
          </p:cNvSpPr>
          <p:nvPr/>
        </p:nvSpPr>
        <p:spPr bwMode="auto">
          <a:xfrm>
            <a:off x="3506788" y="3656013"/>
            <a:ext cx="5180012" cy="1571625"/>
          </a:xfrm>
          <a:prstGeom prst="rect">
            <a:avLst/>
          </a:prstGeom>
          <a:noFill/>
          <a:ln w="9525">
            <a:noFill/>
            <a:miter lim="800000"/>
            <a:headEnd/>
            <a:tailEnd/>
          </a:ln>
        </p:spPr>
        <p:txBody>
          <a:bodyPr/>
          <a:lstStyle>
            <a:lvl1pPr marL="342900" indent="-342900" algn="l" defTabSz="457200" rtl="0" eaLnBrk="1" fontAlgn="base" hangingPunct="1">
              <a:spcBef>
                <a:spcPct val="20000"/>
              </a:spcBef>
              <a:spcAft>
                <a:spcPct val="0"/>
              </a:spcAft>
              <a:buFont typeface="Arial" charset="0"/>
              <a:buChar char="•"/>
              <a:defRPr kern="1200">
                <a:solidFill>
                  <a:schemeClr val="tx1"/>
                </a:solidFill>
                <a:latin typeface="+mn-lt"/>
                <a:ea typeface="+mn-ea"/>
                <a:cs typeface="Georg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mn-lt"/>
                <a:ea typeface="+mn-ea"/>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mn-ea"/>
                <a:cs typeface="Georgia"/>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mn-lt"/>
                <a:ea typeface="+mn-ea"/>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1800" b="1" u="sng" dirty="0">
                <a:ea typeface="ＭＳ Ｐゴシック" pitchFamily="34" charset="-128"/>
              </a:rPr>
              <a:t>Who </a:t>
            </a:r>
            <a:r>
              <a:rPr lang="en-US" sz="1800" b="1" u="sng" dirty="0" smtClean="0">
                <a:ea typeface="ＭＳ Ｐゴシック" pitchFamily="34" charset="-128"/>
              </a:rPr>
              <a:t>is it for?</a:t>
            </a:r>
            <a:endParaRPr lang="en-US" sz="1800" b="1" u="sng" dirty="0">
              <a:ea typeface="ＭＳ Ｐゴシック" pitchFamily="34" charset="-128"/>
            </a:endParaRPr>
          </a:p>
          <a:p>
            <a:pPr marL="0" indent="0">
              <a:buFont typeface="Arial" charset="0"/>
              <a:buNone/>
              <a:defRPr/>
            </a:pPr>
            <a:r>
              <a:rPr lang="en-US" sz="1600" dirty="0" smtClean="0">
                <a:solidFill>
                  <a:prstClr val="black"/>
                </a:solidFill>
              </a:rPr>
              <a:t>VR&amp;E services are for </a:t>
            </a:r>
            <a:r>
              <a:rPr lang="en-US" sz="1600" dirty="0" smtClean="0"/>
              <a:t>Veterans with service-connected illnesses and injuries who:</a:t>
            </a:r>
            <a:endParaRPr lang="en-US" sz="1600" dirty="0" smtClean="0">
              <a:solidFill>
                <a:prstClr val="black"/>
              </a:solidFill>
            </a:endParaRPr>
          </a:p>
          <a:p>
            <a:pPr>
              <a:defRPr/>
            </a:pPr>
            <a:r>
              <a:rPr lang="en-US" sz="1600" dirty="0" smtClean="0"/>
              <a:t>May </a:t>
            </a:r>
            <a:r>
              <a:rPr lang="en-US" sz="1600" dirty="0"/>
              <a:t>not be able to work </a:t>
            </a:r>
            <a:r>
              <a:rPr lang="en-US" sz="1600" dirty="0" smtClean="0"/>
              <a:t>right now and </a:t>
            </a:r>
            <a:r>
              <a:rPr lang="en-US" sz="1600" dirty="0"/>
              <a:t>need rehabilitation </a:t>
            </a:r>
            <a:r>
              <a:rPr lang="en-US" sz="1600" dirty="0" smtClean="0"/>
              <a:t> and counseling services</a:t>
            </a:r>
          </a:p>
          <a:p>
            <a:pPr>
              <a:defRPr/>
            </a:pPr>
            <a:r>
              <a:rPr lang="en-US" sz="1600" dirty="0" smtClean="0"/>
              <a:t>Need specialized </a:t>
            </a:r>
            <a:r>
              <a:rPr lang="en-US" sz="1600" dirty="0"/>
              <a:t>training and/or </a:t>
            </a:r>
            <a:r>
              <a:rPr lang="en-US" sz="1600" dirty="0" smtClean="0"/>
              <a:t>education</a:t>
            </a:r>
          </a:p>
          <a:p>
            <a:pPr>
              <a:defRPr/>
            </a:pPr>
            <a:r>
              <a:rPr lang="en-US" sz="1600" dirty="0" smtClean="0"/>
              <a:t>Need flexible work arrangements</a:t>
            </a:r>
          </a:p>
          <a:p>
            <a:pPr>
              <a:defRPr/>
            </a:pPr>
            <a:r>
              <a:rPr lang="en-US" sz="1600" dirty="0" smtClean="0"/>
              <a:t>Need help finding </a:t>
            </a:r>
            <a:r>
              <a:rPr lang="en-US" sz="1600" dirty="0"/>
              <a:t>employment soon after </a:t>
            </a:r>
            <a:r>
              <a:rPr lang="en-US" sz="1600" dirty="0" smtClean="0"/>
              <a:t>separation</a:t>
            </a:r>
          </a:p>
          <a:p>
            <a:pPr>
              <a:defRPr/>
            </a:pPr>
            <a:r>
              <a:rPr lang="en-US" sz="1600" dirty="0" smtClean="0"/>
              <a:t>Need rehabilitation to live more independently</a:t>
            </a:r>
          </a:p>
          <a:p>
            <a:pPr marL="0" indent="0">
              <a:buFont typeface="Arial" charset="0"/>
              <a:buNone/>
              <a:defRPr/>
            </a:pPr>
            <a:endParaRPr lang="en-US" sz="1200" dirty="0">
              <a:ea typeface="Calibri"/>
              <a:cs typeface="Times New Roman"/>
            </a:endParaRPr>
          </a:p>
          <a:p>
            <a:pPr>
              <a:defRPr/>
            </a:pPr>
            <a:endParaRPr lang="en-US" sz="1200" dirty="0">
              <a:ea typeface="Calibri"/>
              <a:cs typeface="Times New Roman"/>
            </a:endParaRPr>
          </a:p>
          <a:p>
            <a:pPr>
              <a:defRPr/>
            </a:pPr>
            <a:endParaRPr lang="en-US" sz="1200" dirty="0">
              <a:ea typeface="Calibri"/>
              <a:cs typeface="Times New Roman"/>
            </a:endParaRPr>
          </a:p>
          <a:p>
            <a:pPr>
              <a:defRPr/>
            </a:pPr>
            <a:endParaRPr lang="en-US" sz="1800" dirty="0">
              <a:ea typeface="Calibri"/>
              <a:cs typeface="Times New Roman"/>
            </a:endParaRPr>
          </a:p>
          <a:p>
            <a:pPr marL="0" indent="0">
              <a:buFont typeface="Arial" charset="0"/>
              <a:buNone/>
              <a:defRPr/>
            </a:pPr>
            <a:endParaRPr lang="en-US" sz="1800" dirty="0">
              <a:solidFill>
                <a:prstClr val="black"/>
              </a:solidFill>
            </a:endParaRPr>
          </a:p>
        </p:txBody>
      </p:sp>
      <p:sp>
        <p:nvSpPr>
          <p:cNvPr id="35845"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35846" name="Picture 11"/>
          <p:cNvPicPr>
            <a:picLocks noChangeAspect="1"/>
          </p:cNvPicPr>
          <p:nvPr/>
        </p:nvPicPr>
        <p:blipFill>
          <a:blip r:embed="rId3" cstate="print"/>
          <a:srcRect/>
          <a:stretch>
            <a:fillRect/>
          </a:stretch>
        </p:blipFill>
        <p:spPr bwMode="auto">
          <a:xfrm>
            <a:off x="374650" y="366713"/>
            <a:ext cx="922338" cy="922337"/>
          </a:xfrm>
          <a:prstGeom prst="rect">
            <a:avLst/>
          </a:prstGeom>
          <a:noFill/>
          <a:ln w="9525">
            <a:noFill/>
            <a:miter lim="800000"/>
            <a:headEnd/>
            <a:tailEnd/>
          </a:ln>
        </p:spPr>
      </p:pic>
      <p:pic>
        <p:nvPicPr>
          <p:cNvPr id="35847" name="Picture 2"/>
          <p:cNvPicPr>
            <a:picLocks noChangeAspect="1"/>
          </p:cNvPicPr>
          <p:nvPr/>
        </p:nvPicPr>
        <p:blipFill>
          <a:blip r:embed="rId4" cstate="print"/>
          <a:srcRect/>
          <a:stretch>
            <a:fillRect/>
          </a:stretch>
        </p:blipFill>
        <p:spPr bwMode="auto">
          <a:xfrm>
            <a:off x="374650" y="2860675"/>
            <a:ext cx="2836863"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idx="4294967295"/>
          </p:nvPr>
        </p:nvSpPr>
        <p:spPr>
          <a:xfrm>
            <a:off x="1573213" y="274638"/>
            <a:ext cx="7113587" cy="977900"/>
          </a:xfrm>
        </p:spPr>
        <p:txBody>
          <a:bodyPr/>
          <a:lstStyle/>
          <a:p>
            <a:pPr eaLnBrk="1" hangingPunct="1"/>
            <a:r>
              <a:rPr lang="en-US" smtClean="0"/>
              <a:t>VR&amp;E Services After Evaluation</a:t>
            </a:r>
          </a:p>
        </p:txBody>
      </p:sp>
      <p:sp>
        <p:nvSpPr>
          <p:cNvPr id="36867" name="Content Placeholder 1"/>
          <p:cNvSpPr>
            <a:spLocks noGrp="1"/>
          </p:cNvSpPr>
          <p:nvPr>
            <p:ph idx="4294967295"/>
          </p:nvPr>
        </p:nvSpPr>
        <p:spPr>
          <a:xfrm>
            <a:off x="457200" y="1935163"/>
            <a:ext cx="8229600" cy="4191000"/>
          </a:xfrm>
        </p:spPr>
        <p:txBody>
          <a:bodyPr/>
          <a:lstStyle/>
          <a:p>
            <a:pPr marL="0" indent="0" eaLnBrk="1" hangingPunct="1">
              <a:buFont typeface="Arial" pitchFamily="34" charset="0"/>
              <a:buNone/>
            </a:pPr>
            <a:r>
              <a:rPr lang="en-US" smtClean="0"/>
              <a:t>After the Veteran has been assessed, he or she will work with a Vocational Rehabilitation Counselor to determine which of the following options is the right fit:</a:t>
            </a:r>
          </a:p>
          <a:p>
            <a:pPr marL="0" indent="0" eaLnBrk="1" hangingPunct="1">
              <a:buFont typeface="Arial" pitchFamily="34" charset="0"/>
              <a:buNone/>
            </a:pPr>
            <a:endParaRPr lang="en-US" smtClean="0"/>
          </a:p>
        </p:txBody>
      </p:sp>
      <p:sp>
        <p:nvSpPr>
          <p:cNvPr id="36868" name="Slide Number Placeholder 5"/>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36869" name="Picture 2"/>
          <p:cNvPicPr>
            <a:picLocks noChangeAspect="1"/>
          </p:cNvPicPr>
          <p:nvPr/>
        </p:nvPicPr>
        <p:blipFill>
          <a:blip r:embed="rId3" cstate="print"/>
          <a:srcRect/>
          <a:stretch>
            <a:fillRect/>
          </a:stretch>
        </p:blipFill>
        <p:spPr bwMode="auto">
          <a:xfrm>
            <a:off x="374650" y="366713"/>
            <a:ext cx="922338" cy="922337"/>
          </a:xfrm>
          <a:prstGeom prst="rect">
            <a:avLst/>
          </a:prstGeom>
          <a:noFill/>
          <a:ln w="9525">
            <a:noFill/>
            <a:miter lim="800000"/>
            <a:headEnd/>
            <a:tailEnd/>
          </a:ln>
        </p:spPr>
      </p:pic>
      <p:graphicFrame>
        <p:nvGraphicFramePr>
          <p:cNvPr id="228381" name="Group 29"/>
          <p:cNvGraphicFramePr>
            <a:graphicFrameLocks noGrp="1"/>
          </p:cNvGraphicFramePr>
          <p:nvPr/>
        </p:nvGraphicFramePr>
        <p:xfrm>
          <a:off x="723900" y="2755900"/>
          <a:ext cx="7859713" cy="3461069"/>
        </p:xfrm>
        <a:graphic>
          <a:graphicData uri="http://schemas.openxmlformats.org/drawingml/2006/table">
            <a:tbl>
              <a:tblPr/>
              <a:tblGrid>
                <a:gridCol w="2174875"/>
                <a:gridCol w="5684838"/>
              </a:tblGrid>
              <a:tr h="246063">
                <a:tc>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Track</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Calibri" pitchFamily="34" charset="0"/>
                        </a:rPr>
                        <a:t>Goals of Rehabilitation Plan</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50000"/>
                      </a:schemeClr>
                    </a:solidFill>
                  </a:tcPr>
                </a:tc>
              </a:tr>
              <a:tr h="687388">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Reemployment</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Consultation with the employer, job accommodations, job modification, and case management; coordination and referral for services, such as work adjustment services</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r>
              <a:tr h="527050">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Rapid Access to Employment</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Preparation to find employment including résumé development and job search assistance</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r>
              <a:tr h="687388">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Self-Employment</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0" i="0" u="none" strike="noStrike" cap="none" normalizeH="0" baseline="0" smtClean="0">
                          <a:ln>
                            <a:noFill/>
                          </a:ln>
                          <a:solidFill>
                            <a:srgbClr val="000000"/>
                          </a:solidFill>
                          <a:effectLst/>
                          <a:latin typeface="Calibri" pitchFamily="34" charset="0"/>
                        </a:rPr>
                        <a:t>Services to help develop and implement a business plan including analysis of business concept, training in operating small businesses, and marketing and financial assistance</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r>
              <a:tr h="687388">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rPr>
                        <a:t>Employment Through Long-Term Services</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Training and education, including On-the-Job Training (OJT), internships, and higher education</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r>
              <a:tr h="536575">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Independent Living Services</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l" defTabSz="914400" rtl="0" eaLnBrk="1" fontAlgn="base" latinLnBrk="0" hangingPunct="1">
                        <a:lnSpc>
                          <a:spcPts val="1050"/>
                        </a:lnSpc>
                        <a:spcBef>
                          <a:spcPct val="0"/>
                        </a:spcBef>
                        <a:spcAft>
                          <a:spcPts val="1000"/>
                        </a:spcAft>
                        <a:buClrTx/>
                        <a:buSzTx/>
                        <a:buFontTx/>
                        <a:buNone/>
                        <a:tabLst/>
                      </a:pPr>
                      <a:r>
                        <a:rPr kumimoji="0" lang="en-US" sz="1400" b="0" i="0" u="none" strike="noStrike" cap="none" normalizeH="0" baseline="0" dirty="0" smtClean="0">
                          <a:ln>
                            <a:noFill/>
                          </a:ln>
                          <a:solidFill>
                            <a:srgbClr val="000000"/>
                          </a:solidFill>
                          <a:effectLst/>
                          <a:latin typeface="Calibri" pitchFamily="34" charset="0"/>
                        </a:rPr>
                        <a:t>Assistive technology, independent living skills training, and connection to community-based support services </a:t>
                      </a:r>
                    </a:p>
                  </a:txBody>
                  <a:tcPr marL="73152" marR="73152"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idx="4294967295"/>
          </p:nvPr>
        </p:nvSpPr>
        <p:spPr>
          <a:xfrm>
            <a:off x="1573213" y="274638"/>
            <a:ext cx="7113587" cy="977900"/>
          </a:xfrm>
        </p:spPr>
        <p:txBody>
          <a:bodyPr/>
          <a:lstStyle/>
          <a:p>
            <a:pPr eaLnBrk="1" hangingPunct="1"/>
            <a:r>
              <a:rPr lang="en-US" smtClean="0"/>
              <a:t>Home Loan Guaranty</a:t>
            </a:r>
          </a:p>
        </p:txBody>
      </p:sp>
      <p:sp>
        <p:nvSpPr>
          <p:cNvPr id="37891" name="Content Placeholder 7"/>
          <p:cNvSpPr>
            <a:spLocks noGrp="1"/>
          </p:cNvSpPr>
          <p:nvPr>
            <p:ph idx="4294967295"/>
          </p:nvPr>
        </p:nvSpPr>
        <p:spPr>
          <a:xfrm>
            <a:off x="3429000" y="1600200"/>
            <a:ext cx="5180013" cy="1571625"/>
          </a:xfrm>
        </p:spPr>
        <p:txBody>
          <a:bodyPr/>
          <a:lstStyle/>
          <a:p>
            <a:pPr marL="0" indent="0" eaLnBrk="1" hangingPunct="1">
              <a:buFont typeface="Arial" pitchFamily="34" charset="0"/>
              <a:buNone/>
            </a:pPr>
            <a:r>
              <a:rPr lang="en-US" b="1" u="sng" smtClean="0"/>
              <a:t>What is it?</a:t>
            </a:r>
          </a:p>
          <a:p>
            <a:pPr marL="0" indent="0" eaLnBrk="1" hangingPunct="1">
              <a:buFont typeface="Arial" pitchFamily="34" charset="0"/>
              <a:buNone/>
            </a:pPr>
            <a:r>
              <a:rPr lang="en-US" smtClean="0"/>
              <a:t>The VA-guaranteed home loan program helps Veterans, Servicemembers, and eligible Reservists obtain, retain, adapt, or refinance a home.  VA loans allow more favorable financing terms, including no down payment or mortgage insurance premiums.  </a:t>
            </a:r>
          </a:p>
        </p:txBody>
      </p:sp>
      <p:sp>
        <p:nvSpPr>
          <p:cNvPr id="37892" name="Content Placeholder 7"/>
          <p:cNvSpPr txBox="1">
            <a:spLocks/>
          </p:cNvSpPr>
          <p:nvPr/>
        </p:nvSpPr>
        <p:spPr bwMode="auto">
          <a:xfrm>
            <a:off x="3429000" y="3810000"/>
            <a:ext cx="5180013" cy="2289175"/>
          </a:xfrm>
          <a:prstGeom prst="rect">
            <a:avLst/>
          </a:prstGeom>
          <a:noFill/>
          <a:ln w="9525">
            <a:noFill/>
            <a:miter lim="800000"/>
            <a:headEnd/>
            <a:tailEnd/>
          </a:ln>
        </p:spPr>
        <p:txBody>
          <a:bodyPr/>
          <a:lstStyle/>
          <a:p>
            <a:pPr defTabSz="457200" eaLnBrk="1" hangingPunct="1">
              <a:spcBef>
                <a:spcPct val="20000"/>
              </a:spcBef>
              <a:buFont typeface="Arial" pitchFamily="34" charset="0"/>
              <a:buNone/>
            </a:pPr>
            <a:r>
              <a:rPr lang="en-US" sz="1800" b="1" u="sng">
                <a:latin typeface="Calibri" pitchFamily="34" charset="0"/>
                <a:ea typeface="MS PGothic" pitchFamily="34" charset="-128"/>
              </a:rPr>
              <a:t>Who is it for?</a:t>
            </a:r>
          </a:p>
          <a:p>
            <a:pPr defTabSz="457200" eaLnBrk="1" hangingPunct="1">
              <a:spcBef>
                <a:spcPct val="20000"/>
              </a:spcBef>
              <a:buFont typeface="Arial" pitchFamily="34" charset="0"/>
              <a:buNone/>
            </a:pPr>
            <a:r>
              <a:rPr lang="en-US" sz="1800">
                <a:latin typeface="Calibri" pitchFamily="34" charset="0"/>
              </a:rPr>
              <a:t>Home loan programs are available to Veterans, Servicemembers, eligible National Guard members and Reservists.  Under the separate Specially Adapted Housing Program, Servicemembers or Veterans with certain permanent and total service-connected disabilities may be entitled to grant funds to help adapt their homes to enable or maintain independence. </a:t>
            </a:r>
          </a:p>
        </p:txBody>
      </p:sp>
      <p:sp>
        <p:nvSpPr>
          <p:cNvPr id="37893"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37894" name="Picture 11"/>
          <p:cNvPicPr>
            <a:picLocks noChangeAspect="1"/>
          </p:cNvPicPr>
          <p:nvPr/>
        </p:nvPicPr>
        <p:blipFill>
          <a:blip r:embed="rId3" cstate="print"/>
          <a:srcRect/>
          <a:stretch>
            <a:fillRect/>
          </a:stretch>
        </p:blipFill>
        <p:spPr bwMode="auto">
          <a:xfrm>
            <a:off x="381000" y="381000"/>
            <a:ext cx="873125" cy="871538"/>
          </a:xfrm>
          <a:prstGeom prst="rect">
            <a:avLst/>
          </a:prstGeom>
          <a:noFill/>
          <a:ln w="9525">
            <a:noFill/>
            <a:miter lim="800000"/>
            <a:headEnd/>
            <a:tailEnd/>
          </a:ln>
        </p:spPr>
      </p:pic>
      <p:pic>
        <p:nvPicPr>
          <p:cNvPr id="37895" name="Picture 2"/>
          <p:cNvPicPr>
            <a:picLocks noChangeAspect="1"/>
          </p:cNvPicPr>
          <p:nvPr/>
        </p:nvPicPr>
        <p:blipFill>
          <a:blip r:embed="rId4" cstate="print"/>
          <a:srcRect/>
          <a:stretch>
            <a:fillRect/>
          </a:stretch>
        </p:blipFill>
        <p:spPr bwMode="auto">
          <a:xfrm>
            <a:off x="381000" y="1855788"/>
            <a:ext cx="2676525"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idx="4294967295"/>
          </p:nvPr>
        </p:nvSpPr>
        <p:spPr>
          <a:xfrm>
            <a:off x="1584325" y="274638"/>
            <a:ext cx="7102475" cy="977900"/>
          </a:xfrm>
        </p:spPr>
        <p:txBody>
          <a:bodyPr/>
          <a:lstStyle/>
          <a:p>
            <a:pPr eaLnBrk="1" hangingPunct="1"/>
            <a:r>
              <a:rPr lang="en-US" smtClean="0"/>
              <a:t>Related Home Loan Guaranty Programs</a:t>
            </a:r>
          </a:p>
        </p:txBody>
      </p:sp>
      <p:sp>
        <p:nvSpPr>
          <p:cNvPr id="38915" name="Content Placeholder 1"/>
          <p:cNvSpPr>
            <a:spLocks noGrp="1"/>
          </p:cNvSpPr>
          <p:nvPr>
            <p:ph idx="4294967295"/>
          </p:nvPr>
        </p:nvSpPr>
        <p:spPr>
          <a:xfrm>
            <a:off x="457200" y="1935163"/>
            <a:ext cx="8229600" cy="4191000"/>
          </a:xfrm>
        </p:spPr>
        <p:txBody>
          <a:bodyPr/>
          <a:lstStyle/>
          <a:p>
            <a:pPr eaLnBrk="1" hangingPunct="1">
              <a:spcBef>
                <a:spcPts val="600"/>
              </a:spcBef>
              <a:spcAft>
                <a:spcPts val="600"/>
              </a:spcAft>
            </a:pPr>
            <a:r>
              <a:rPr lang="en-US" b="1" smtClean="0"/>
              <a:t>Native American Direct Loan (NADL) Program </a:t>
            </a:r>
            <a:r>
              <a:rPr lang="en-US" smtClean="0"/>
              <a:t>– Helps eligible Native American Veterans finance the purchase, construction, or improvement of homes on Federal Trust Land, or reduce the interest rate on an existing NADL.</a:t>
            </a:r>
          </a:p>
          <a:p>
            <a:pPr eaLnBrk="1" hangingPunct="1">
              <a:spcBef>
                <a:spcPts val="600"/>
              </a:spcBef>
              <a:spcAft>
                <a:spcPts val="600"/>
              </a:spcAft>
            </a:pPr>
            <a:r>
              <a:rPr lang="en-US" b="1" smtClean="0"/>
              <a:t>Specially Adapted Housing (SAH) Grant Program/Special Housing Adaptation (SHA) Grant Program </a:t>
            </a:r>
            <a:r>
              <a:rPr lang="en-US" smtClean="0"/>
              <a:t>– Helps eligible Servicemembers and Veterans with certain permanent and total service-connected disabilities purchase, construct an adaptive home, or modify an existing home to accommodate their needs.</a:t>
            </a:r>
          </a:p>
          <a:p>
            <a:pPr eaLnBrk="1" hangingPunct="1">
              <a:spcBef>
                <a:spcPts val="600"/>
              </a:spcBef>
              <a:spcAft>
                <a:spcPts val="600"/>
              </a:spcAft>
            </a:pPr>
            <a:r>
              <a:rPr lang="en-US" b="1" smtClean="0"/>
              <a:t>Veterans’ Mortgage Life Insurance (VMLI) </a:t>
            </a:r>
            <a:r>
              <a:rPr lang="en-US" smtClean="0"/>
              <a:t>– Helps the family of a disabled Veteran who received an SAH grant by paying off the home mortgage in the event of the Veteran’s death.</a:t>
            </a:r>
            <a:endParaRPr lang="en-US" b="1" smtClean="0"/>
          </a:p>
        </p:txBody>
      </p:sp>
      <p:sp>
        <p:nvSpPr>
          <p:cNvPr id="38916" name="Slide Number Placeholder 5"/>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38917" name="Picture 2"/>
          <p:cNvPicPr>
            <a:picLocks noChangeAspect="1"/>
          </p:cNvPicPr>
          <p:nvPr/>
        </p:nvPicPr>
        <p:blipFill>
          <a:blip r:embed="rId3" cstate="print"/>
          <a:srcRect/>
          <a:stretch>
            <a:fillRect/>
          </a:stretch>
        </p:blipFill>
        <p:spPr bwMode="auto">
          <a:xfrm>
            <a:off x="381000" y="381000"/>
            <a:ext cx="873125"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idx="4294967295"/>
          </p:nvPr>
        </p:nvSpPr>
        <p:spPr>
          <a:xfrm>
            <a:off x="1576388" y="274638"/>
            <a:ext cx="7110412" cy="977900"/>
          </a:xfrm>
        </p:spPr>
        <p:txBody>
          <a:bodyPr/>
          <a:lstStyle/>
          <a:p>
            <a:pPr eaLnBrk="1" hangingPunct="1"/>
            <a:r>
              <a:rPr lang="en-US" smtClean="0"/>
              <a:t>Education</a:t>
            </a:r>
          </a:p>
        </p:txBody>
      </p:sp>
      <p:sp>
        <p:nvSpPr>
          <p:cNvPr id="8" name="Content Placeholder 7"/>
          <p:cNvSpPr>
            <a:spLocks noGrp="1"/>
          </p:cNvSpPr>
          <p:nvPr>
            <p:ph idx="4294967295"/>
          </p:nvPr>
        </p:nvSpPr>
        <p:spPr>
          <a:xfrm>
            <a:off x="3506788" y="1600200"/>
            <a:ext cx="5180012" cy="1936750"/>
          </a:xfrm>
        </p:spPr>
        <p:txBody>
          <a:bodyPr/>
          <a:lstStyle/>
          <a:p>
            <a:pPr marL="0" indent="0" eaLnBrk="1" hangingPunct="1">
              <a:buFont typeface="Arial" pitchFamily="34" charset="0"/>
              <a:buNone/>
              <a:defRPr/>
            </a:pPr>
            <a:r>
              <a:rPr lang="en-US" b="1" u="sng" kern="1200" dirty="0">
                <a:ea typeface="ＭＳ Ｐゴシック" pitchFamily="34" charset="-128"/>
                <a:cs typeface="Georgia"/>
              </a:rPr>
              <a:t>What is it?</a:t>
            </a:r>
          </a:p>
          <a:p>
            <a:pPr marL="0" lvl="1" indent="0" eaLnBrk="1" fontAlgn="auto" hangingPunct="1">
              <a:spcAft>
                <a:spcPts val="0"/>
              </a:spcAft>
              <a:buClr>
                <a:srgbClr val="002060"/>
              </a:buClr>
              <a:buFont typeface="Arial" pitchFamily="34" charset="0"/>
              <a:buNone/>
              <a:defRPr/>
            </a:pPr>
            <a:r>
              <a:rPr lang="en-US" sz="1800" dirty="0" smtClean="0">
                <a:ea typeface="ＭＳ Ｐゴシック"/>
                <a:cs typeface="Georgia" pitchFamily="18" charset="0"/>
              </a:rPr>
              <a:t>VA’s education programs may provide assistance for tuition, books, fees, housing for degree and non-college degree training, on-the-job training, licensing and certification, and work study programs.  </a:t>
            </a:r>
            <a:r>
              <a:rPr lang="en-US" sz="1800" kern="1200" dirty="0" smtClean="0">
                <a:ea typeface="ＭＳ Ｐゴシック" pitchFamily="34" charset="-128"/>
                <a:cs typeface="Georgia"/>
              </a:rPr>
              <a:t>VA </a:t>
            </a:r>
            <a:r>
              <a:rPr lang="en-US" sz="1800" kern="1200" dirty="0">
                <a:ea typeface="ＭＳ Ｐゴシック" pitchFamily="34" charset="-128"/>
                <a:cs typeface="Georgia"/>
              </a:rPr>
              <a:t>has four primary education benefit programs that offer different amounts of financial assistance and have different eligibility requirements:  </a:t>
            </a:r>
          </a:p>
          <a:p>
            <a:pPr marL="285750" lvl="1" eaLnBrk="1" fontAlgn="auto" hangingPunct="1">
              <a:spcAft>
                <a:spcPts val="0"/>
              </a:spcAft>
              <a:buClr>
                <a:srgbClr val="002060"/>
              </a:buClr>
              <a:defRPr/>
            </a:pPr>
            <a:r>
              <a:rPr lang="en-US" sz="1800" kern="1200" dirty="0">
                <a:ea typeface="ＭＳ Ｐゴシック" pitchFamily="34" charset="-128"/>
                <a:cs typeface="Georgia"/>
              </a:rPr>
              <a:t>Post-9/11 GI Bill</a:t>
            </a:r>
          </a:p>
          <a:p>
            <a:pPr marL="285750" lvl="1" eaLnBrk="1" fontAlgn="auto" hangingPunct="1">
              <a:spcAft>
                <a:spcPts val="0"/>
              </a:spcAft>
              <a:buClr>
                <a:srgbClr val="002060"/>
              </a:buClr>
              <a:defRPr/>
            </a:pPr>
            <a:r>
              <a:rPr lang="en-US" sz="1800" kern="1200" dirty="0">
                <a:ea typeface="ＭＳ Ｐゴシック" pitchFamily="34" charset="-128"/>
                <a:cs typeface="Georgia"/>
              </a:rPr>
              <a:t>Montgomery GI Bill – Active Duty </a:t>
            </a:r>
          </a:p>
          <a:p>
            <a:pPr marL="285750" lvl="1" eaLnBrk="1" fontAlgn="auto" hangingPunct="1">
              <a:spcAft>
                <a:spcPts val="0"/>
              </a:spcAft>
              <a:buClr>
                <a:srgbClr val="002060"/>
              </a:buClr>
              <a:defRPr/>
            </a:pPr>
            <a:r>
              <a:rPr lang="en-US" sz="1800" kern="1200" dirty="0">
                <a:ea typeface="ＭＳ Ｐゴシック" pitchFamily="34" charset="-128"/>
                <a:cs typeface="Georgia"/>
              </a:rPr>
              <a:t>Montgomery GI Bill – Selected Reserve</a:t>
            </a:r>
          </a:p>
          <a:p>
            <a:pPr marL="285750" lvl="1" eaLnBrk="1" fontAlgn="auto" hangingPunct="1">
              <a:spcAft>
                <a:spcPts val="0"/>
              </a:spcAft>
              <a:buClr>
                <a:srgbClr val="002060"/>
              </a:buClr>
              <a:defRPr/>
            </a:pPr>
            <a:r>
              <a:rPr lang="en-US" sz="1800" kern="1200" dirty="0">
                <a:ea typeface="ＭＳ Ｐゴシック" pitchFamily="34" charset="-128"/>
                <a:cs typeface="Georgia"/>
              </a:rPr>
              <a:t>Reserve Educational Assistance Program (REAP</a:t>
            </a:r>
            <a:r>
              <a:rPr lang="en-US" sz="1800" kern="1200" dirty="0" smtClean="0">
                <a:ea typeface="ＭＳ Ｐゴシック" pitchFamily="34" charset="-128"/>
                <a:cs typeface="Georgia"/>
              </a:rPr>
              <a:t>)</a:t>
            </a:r>
          </a:p>
          <a:p>
            <a:pPr marL="285750" lvl="1" eaLnBrk="1" fontAlgn="auto" hangingPunct="1">
              <a:spcAft>
                <a:spcPts val="0"/>
              </a:spcAft>
              <a:buClr>
                <a:srgbClr val="002060"/>
              </a:buClr>
              <a:buFont typeface="Arial" pitchFamily="34" charset="0"/>
              <a:buNone/>
              <a:defRPr/>
            </a:pPr>
            <a:endParaRPr lang="en-US" sz="800" kern="1200" dirty="0" smtClean="0">
              <a:ea typeface="ＭＳ Ｐゴシック" pitchFamily="34" charset="-128"/>
              <a:cs typeface="Georgia"/>
            </a:endParaRPr>
          </a:p>
          <a:p>
            <a:pPr eaLnBrk="1" hangingPunct="1">
              <a:buFont typeface="Arial" pitchFamily="34" charset="0"/>
              <a:buNone/>
              <a:defRPr/>
            </a:pPr>
            <a:r>
              <a:rPr lang="en-US" b="1" u="sng" dirty="0" smtClean="0">
                <a:ea typeface="ＭＳ Ｐゴシック"/>
                <a:cs typeface="ＭＳ Ｐゴシック"/>
              </a:rPr>
              <a:t>Who is it for?</a:t>
            </a:r>
          </a:p>
          <a:p>
            <a:pPr marL="0" indent="0" eaLnBrk="1" hangingPunct="1">
              <a:buFont typeface="Arial" pitchFamily="34" charset="0"/>
              <a:buNone/>
              <a:defRPr/>
            </a:pPr>
            <a:r>
              <a:rPr lang="en-US" dirty="0" smtClean="0">
                <a:ea typeface="Georgia" pitchFamily="18" charset="0"/>
                <a:cs typeface="Georgia" pitchFamily="18" charset="0"/>
              </a:rPr>
              <a:t>VA pays education benefits to eligible </a:t>
            </a:r>
            <a:r>
              <a:rPr lang="en-US" dirty="0" err="1" smtClean="0">
                <a:ea typeface="Georgia" pitchFamily="18" charset="0"/>
                <a:cs typeface="Georgia" pitchFamily="18" charset="0"/>
              </a:rPr>
              <a:t>Servicemembers</a:t>
            </a:r>
            <a:r>
              <a:rPr lang="en-US" dirty="0" smtClean="0">
                <a:ea typeface="Georgia" pitchFamily="18" charset="0"/>
                <a:cs typeface="Georgia" pitchFamily="18" charset="0"/>
              </a:rPr>
              <a:t>, Veterans,  and dependents pursuing an approved education or training program.</a:t>
            </a:r>
          </a:p>
          <a:p>
            <a:pPr marL="285750" lvl="1" eaLnBrk="1" fontAlgn="auto" hangingPunct="1">
              <a:spcAft>
                <a:spcPts val="0"/>
              </a:spcAft>
              <a:buClr>
                <a:srgbClr val="002060"/>
              </a:buClr>
              <a:defRPr/>
            </a:pPr>
            <a:endParaRPr lang="en-US" sz="1800" kern="1200" dirty="0">
              <a:ea typeface="ＭＳ Ｐゴシック" pitchFamily="34" charset="-128"/>
              <a:cs typeface="Georgia"/>
            </a:endParaRPr>
          </a:p>
        </p:txBody>
      </p:sp>
      <p:sp>
        <p:nvSpPr>
          <p:cNvPr id="39940" name="Content Placeholder 7"/>
          <p:cNvSpPr txBox="1">
            <a:spLocks/>
          </p:cNvSpPr>
          <p:nvPr/>
        </p:nvSpPr>
        <p:spPr bwMode="auto">
          <a:xfrm>
            <a:off x="3506788" y="5110163"/>
            <a:ext cx="5180012" cy="1571625"/>
          </a:xfrm>
          <a:prstGeom prst="rect">
            <a:avLst/>
          </a:prstGeom>
          <a:noFill/>
          <a:ln w="9525">
            <a:noFill/>
            <a:miter lim="800000"/>
            <a:headEnd/>
            <a:tailEnd/>
          </a:ln>
        </p:spPr>
        <p:txBody>
          <a:bodyPr/>
          <a:lstStyle/>
          <a:p>
            <a:pPr defTabSz="457200" eaLnBrk="1" hangingPunct="1">
              <a:spcBef>
                <a:spcPct val="20000"/>
              </a:spcBef>
              <a:buFont typeface="Arial" pitchFamily="34" charset="0"/>
              <a:buNone/>
            </a:pPr>
            <a:endParaRPr lang="en-US" sz="1800">
              <a:solidFill>
                <a:srgbClr val="000000"/>
              </a:solidFill>
              <a:latin typeface="Calibri" pitchFamily="34" charset="0"/>
            </a:endParaRPr>
          </a:p>
        </p:txBody>
      </p:sp>
      <p:sp>
        <p:nvSpPr>
          <p:cNvPr id="39941" name="Slide Number Placeholder 4"/>
          <p:cNvSpPr txBox="1">
            <a:spLocks noGrp="1"/>
          </p:cNvSpPr>
          <p:nvPr/>
        </p:nvSpPr>
        <p:spPr bwMode="auto">
          <a:xfrm>
            <a:off x="8516938" y="6330950"/>
            <a:ext cx="490537" cy="365125"/>
          </a:xfrm>
          <a:prstGeom prst="rect">
            <a:avLst/>
          </a:prstGeom>
          <a:noFill/>
          <a:ln w="9525">
            <a:noFill/>
            <a:miter lim="800000"/>
            <a:headEnd/>
            <a:tailEnd/>
          </a:ln>
        </p:spPr>
        <p:txBody>
          <a:bodyPr anchor="ctr"/>
          <a:lstStyle/>
          <a:p>
            <a:pPr algn="r" defTabSz="457200" eaLnBrk="1" hangingPunct="1"/>
            <a:endParaRPr lang="en-US" sz="1200">
              <a:solidFill>
                <a:srgbClr val="898989"/>
              </a:solidFill>
              <a:latin typeface="Myriad Pro" pitchFamily="34" charset="0"/>
            </a:endParaRPr>
          </a:p>
        </p:txBody>
      </p:sp>
      <p:pic>
        <p:nvPicPr>
          <p:cNvPr id="39942" name="Picture 11"/>
          <p:cNvPicPr>
            <a:picLocks noChangeAspect="1"/>
          </p:cNvPicPr>
          <p:nvPr/>
        </p:nvPicPr>
        <p:blipFill>
          <a:blip r:embed="rId3" cstate="print"/>
          <a:srcRect/>
          <a:stretch>
            <a:fillRect/>
          </a:stretch>
        </p:blipFill>
        <p:spPr bwMode="auto">
          <a:xfrm>
            <a:off x="374650" y="338138"/>
            <a:ext cx="955675" cy="955675"/>
          </a:xfrm>
          <a:prstGeom prst="rect">
            <a:avLst/>
          </a:prstGeom>
          <a:noFill/>
          <a:ln w="9525">
            <a:noFill/>
            <a:miter lim="800000"/>
            <a:headEnd/>
            <a:tailEnd/>
          </a:ln>
        </p:spPr>
      </p:pic>
      <p:pic>
        <p:nvPicPr>
          <p:cNvPr id="39943" name="Picture 2"/>
          <p:cNvPicPr>
            <a:picLocks noChangeAspect="1"/>
          </p:cNvPicPr>
          <p:nvPr/>
        </p:nvPicPr>
        <p:blipFill>
          <a:blip r:embed="rId4" cstate="print"/>
          <a:srcRect/>
          <a:stretch>
            <a:fillRect/>
          </a:stretch>
        </p:blipFill>
        <p:spPr bwMode="auto">
          <a:xfrm>
            <a:off x="374650" y="1711325"/>
            <a:ext cx="2741613" cy="182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FFFFFE"/>
      </a:dk2>
      <a:lt2>
        <a:srgbClr val="FFFFFE"/>
      </a:lt2>
      <a:accent1>
        <a:srgbClr val="0083BE"/>
      </a:accent1>
      <a:accent2>
        <a:srgbClr val="78BE20"/>
      </a:accent2>
      <a:accent3>
        <a:srgbClr val="FFFFFF"/>
      </a:accent3>
      <a:accent4>
        <a:srgbClr val="000000"/>
      </a:accent4>
      <a:accent5>
        <a:srgbClr val="AAC1DB"/>
      </a:accent5>
      <a:accent6>
        <a:srgbClr val="6CAC1C"/>
      </a:accent6>
      <a:hlink>
        <a:srgbClr val="0000FF"/>
      </a:hlink>
      <a:folHlink>
        <a:srgbClr val="800080"/>
      </a:folHlink>
    </a:clrScheme>
    <a:fontScheme name="Office Them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00000"/>
        </a:dk1>
        <a:lt1>
          <a:srgbClr val="FFFFFF"/>
        </a:lt1>
        <a:dk2>
          <a:srgbClr val="FFFFFE"/>
        </a:dk2>
        <a:lt2>
          <a:srgbClr val="FFFFFE"/>
        </a:lt2>
        <a:accent1>
          <a:srgbClr val="0083BE"/>
        </a:accent1>
        <a:accent2>
          <a:srgbClr val="78BE20"/>
        </a:accent2>
        <a:accent3>
          <a:srgbClr val="FFFFFF"/>
        </a:accent3>
        <a:accent4>
          <a:srgbClr val="000000"/>
        </a:accent4>
        <a:accent5>
          <a:srgbClr val="AAC1DB"/>
        </a:accent5>
        <a:accent6>
          <a:srgbClr val="6CAC1C"/>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FFFFFE"/>
      </a:dk2>
      <a:lt2>
        <a:srgbClr val="FFFFFE"/>
      </a:lt2>
      <a:accent1>
        <a:srgbClr val="0083BE"/>
      </a:accent1>
      <a:accent2>
        <a:srgbClr val="78BE20"/>
      </a:accent2>
      <a:accent3>
        <a:srgbClr val="FFFFFF"/>
      </a:accent3>
      <a:accent4>
        <a:srgbClr val="000000"/>
      </a:accent4>
      <a:accent5>
        <a:srgbClr val="AAC1DB"/>
      </a:accent5>
      <a:accent6>
        <a:srgbClr val="6CAC1C"/>
      </a:accent6>
      <a:hlink>
        <a:srgbClr val="0000FF"/>
      </a:hlink>
      <a:folHlink>
        <a:srgbClr val="800080"/>
      </a:folHlink>
    </a:clrScheme>
    <a:fontScheme name="1_Office Them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Office Theme 1">
        <a:dk1>
          <a:srgbClr val="000000"/>
        </a:dk1>
        <a:lt1>
          <a:srgbClr val="FFFFFF"/>
        </a:lt1>
        <a:dk2>
          <a:srgbClr val="FFFFFE"/>
        </a:dk2>
        <a:lt2>
          <a:srgbClr val="FFFFFE"/>
        </a:lt2>
        <a:accent1>
          <a:srgbClr val="0083BE"/>
        </a:accent1>
        <a:accent2>
          <a:srgbClr val="78BE20"/>
        </a:accent2>
        <a:accent3>
          <a:srgbClr val="FFFFFF"/>
        </a:accent3>
        <a:accent4>
          <a:srgbClr val="000000"/>
        </a:accent4>
        <a:accent5>
          <a:srgbClr val="AAC1DB"/>
        </a:accent5>
        <a:accent6>
          <a:srgbClr val="6CAC1C"/>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C:\Documents and Settings\CAPRCARR\Application Data\Microsoft\Templates\VBA2.pot</Template>
  <TotalTime>4549</TotalTime>
  <Words>2990</Words>
  <Application>Microsoft Office PowerPoint</Application>
  <PresentationFormat>On-screen Show (4:3)</PresentationFormat>
  <Paragraphs>403</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1_Office Theme</vt:lpstr>
      <vt:lpstr>Default Design</vt:lpstr>
      <vt:lpstr> </vt:lpstr>
      <vt:lpstr>VA Benefits</vt:lpstr>
      <vt:lpstr>Disability Compensation</vt:lpstr>
      <vt:lpstr>Other Programs for Veterans With Service-Connected Disabilities</vt:lpstr>
      <vt:lpstr>Vocational Rehabilitation and Employment (VR&amp;E)</vt:lpstr>
      <vt:lpstr>VR&amp;E Services After Evaluation</vt:lpstr>
      <vt:lpstr>Home Loan Guaranty</vt:lpstr>
      <vt:lpstr>Related Home Loan Guaranty Programs</vt:lpstr>
      <vt:lpstr>Education</vt:lpstr>
      <vt:lpstr>Additional information about the Post-9/11 GI Bill</vt:lpstr>
      <vt:lpstr>Veterans Retraining Assistance Program (VRAP)</vt:lpstr>
      <vt:lpstr>Pension</vt:lpstr>
      <vt:lpstr>Related Pension Programs</vt:lpstr>
      <vt:lpstr>Insurance</vt:lpstr>
      <vt:lpstr>Related Insurance Programs</vt:lpstr>
      <vt:lpstr>Benefits for Dependents and Survivors</vt:lpstr>
      <vt:lpstr>Benefits for Dependents and Survivors</vt:lpstr>
      <vt:lpstr>Outreach Programs </vt:lpstr>
      <vt:lpstr>Outreach Resources</vt:lpstr>
      <vt:lpstr>Slide 20</vt:lpstr>
      <vt:lpstr>eBenefits</vt:lpstr>
      <vt:lpstr>Challenges Facing VBA</vt:lpstr>
      <vt:lpstr>Benefits Assistance Service (BAS)</vt:lpstr>
      <vt:lpstr>Homeless Veterans Outreach Program</vt:lpstr>
      <vt:lpstr>Homeless Veterans Outreach Program</vt:lpstr>
      <vt:lpstr>VA Regional Office Locations</vt:lpstr>
      <vt:lpstr>Claims Processing for Homeless Veterans</vt:lpstr>
      <vt:lpstr>Questions and Contact Information</vt:lpstr>
      <vt:lpstr>Veterans Healthcare Administration Therapeutic Employment Services </vt:lpstr>
      <vt:lpstr>Getting VHA services</vt:lpstr>
      <vt:lpstr>VHA Acronyms</vt:lpstr>
      <vt:lpstr>Therapeutic and Supported Employment  Services (TSES) </vt:lpstr>
      <vt:lpstr>TSES-Compensated Work Therapy (CWT)</vt:lpstr>
      <vt:lpstr>TSES-Compensated Work Therapy (CWT)</vt:lpstr>
      <vt:lpstr>Homeless Veteran’s Supported Employment Program </vt:lpstr>
      <vt:lpstr>SSVF and TSES</vt:lpstr>
    </vt:vector>
  </TitlesOfParts>
  <Company>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Army Transition Group  By: Mike Carr Veterans Benefits Administration Office of Policy and Program Management  July 30, 2008</dc:title>
  <dc:creator>caprcarr</dc:creator>
  <cp:lastModifiedBy>Kyia Watkins</cp:lastModifiedBy>
  <cp:revision>136</cp:revision>
  <dcterms:created xsi:type="dcterms:W3CDTF">2008-07-22T15:04:56Z</dcterms:created>
  <dcterms:modified xsi:type="dcterms:W3CDTF">2013-10-29T20:15:42Z</dcterms:modified>
</cp:coreProperties>
</file>