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slideLayouts/slideLayout36.xml" ContentType="application/vnd.openxmlformats-officedocument.presentationml.slideLayout+xml"/>
  <Override PartName="/ppt/theme/theme26.xml" ContentType="application/vnd.openxmlformats-officedocument.theme+xml"/>
  <Override PartName="/ppt/slideLayouts/slideLayout37.xml" ContentType="application/vnd.openxmlformats-officedocument.presentationml.slideLayout+xml"/>
  <Override PartName="/ppt/theme/theme27.xml" ContentType="application/vnd.openxmlformats-officedocument.theme+xml"/>
  <Override PartName="/ppt/slideLayouts/slideLayout38.xml" ContentType="application/vnd.openxmlformats-officedocument.presentationml.slideLayout+xml"/>
  <Override PartName="/ppt/theme/theme28.xml" ContentType="application/vnd.openxmlformats-officedocument.theme+xml"/>
  <Override PartName="/ppt/slideLayouts/slideLayout39.xml" ContentType="application/vnd.openxmlformats-officedocument.presentationml.slideLayout+xml"/>
  <Override PartName="/ppt/theme/theme29.xml" ContentType="application/vnd.openxmlformats-officedocument.theme+xml"/>
  <Override PartName="/ppt/slideLayouts/slideLayout40.xml" ContentType="application/vnd.openxmlformats-officedocument.presentationml.slideLayout+xml"/>
  <Override PartName="/ppt/theme/theme30.xml" ContentType="application/vnd.openxmlformats-officedocument.theme+xml"/>
  <Override PartName="/ppt/slideLayouts/slideLayout41.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 id="2147483684" r:id="rId14"/>
    <p:sldMasterId id="2147483686" r:id="rId15"/>
    <p:sldMasterId id="2147483688" r:id="rId16"/>
    <p:sldMasterId id="2147483690" r:id="rId17"/>
    <p:sldMasterId id="2147483692" r:id="rId18"/>
    <p:sldMasterId id="2147483694" r:id="rId19"/>
    <p:sldMasterId id="2147483696" r:id="rId20"/>
    <p:sldMasterId id="2147483698" r:id="rId21"/>
    <p:sldMasterId id="2147483700" r:id="rId22"/>
    <p:sldMasterId id="2147483702" r:id="rId23"/>
    <p:sldMasterId id="2147483706" r:id="rId24"/>
    <p:sldMasterId id="2147483708" r:id="rId25"/>
    <p:sldMasterId id="2147483710" r:id="rId26"/>
    <p:sldMasterId id="2147483712" r:id="rId27"/>
    <p:sldMasterId id="2147483714" r:id="rId28"/>
    <p:sldMasterId id="2147483716" r:id="rId29"/>
    <p:sldMasterId id="2147483718" r:id="rId30"/>
    <p:sldMasterId id="2147483720" r:id="rId31"/>
  </p:sldMasterIdLst>
  <p:notesMasterIdLst>
    <p:notesMasterId r:id="rId104"/>
  </p:notesMasterIdLst>
  <p:sldIdLst>
    <p:sldId id="256" r:id="rId32"/>
    <p:sldId id="275" r:id="rId33"/>
    <p:sldId id="259" r:id="rId34"/>
    <p:sldId id="274" r:id="rId35"/>
    <p:sldId id="257" r:id="rId36"/>
    <p:sldId id="258" r:id="rId37"/>
    <p:sldId id="260" r:id="rId38"/>
    <p:sldId id="261" r:id="rId39"/>
    <p:sldId id="265" r:id="rId40"/>
    <p:sldId id="266" r:id="rId41"/>
    <p:sldId id="267" r:id="rId42"/>
    <p:sldId id="268" r:id="rId43"/>
    <p:sldId id="264" r:id="rId44"/>
    <p:sldId id="262" r:id="rId45"/>
    <p:sldId id="356" r:id="rId46"/>
    <p:sldId id="357" r:id="rId47"/>
    <p:sldId id="358" r:id="rId48"/>
    <p:sldId id="359" r:id="rId49"/>
    <p:sldId id="340" r:id="rId50"/>
    <p:sldId id="331" r:id="rId51"/>
    <p:sldId id="332" r:id="rId52"/>
    <p:sldId id="333" r:id="rId53"/>
    <p:sldId id="334" r:id="rId54"/>
    <p:sldId id="341"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305" r:id="rId68"/>
    <p:sldId id="306" r:id="rId69"/>
    <p:sldId id="307" r:id="rId70"/>
    <p:sldId id="308" r:id="rId71"/>
    <p:sldId id="309" r:id="rId72"/>
    <p:sldId id="310" r:id="rId73"/>
    <p:sldId id="311" r:id="rId74"/>
    <p:sldId id="312" r:id="rId75"/>
    <p:sldId id="313" r:id="rId76"/>
    <p:sldId id="314" r:id="rId77"/>
    <p:sldId id="342" r:id="rId78"/>
    <p:sldId id="288" r:id="rId79"/>
    <p:sldId id="289" r:id="rId80"/>
    <p:sldId id="290" r:id="rId81"/>
    <p:sldId id="291" r:id="rId82"/>
    <p:sldId id="343" r:id="rId83"/>
    <p:sldId id="316" r:id="rId84"/>
    <p:sldId id="317" r:id="rId85"/>
    <p:sldId id="318" r:id="rId86"/>
    <p:sldId id="319" r:id="rId87"/>
    <p:sldId id="320" r:id="rId88"/>
    <p:sldId id="321" r:id="rId89"/>
    <p:sldId id="322" r:id="rId90"/>
    <p:sldId id="323" r:id="rId91"/>
    <p:sldId id="344" r:id="rId92"/>
    <p:sldId id="324" r:id="rId93"/>
    <p:sldId id="325" r:id="rId94"/>
    <p:sldId id="326" r:id="rId95"/>
    <p:sldId id="327" r:id="rId96"/>
    <p:sldId id="328" r:id="rId97"/>
    <p:sldId id="329" r:id="rId98"/>
    <p:sldId id="330" r:id="rId99"/>
    <p:sldId id="273" r:id="rId100"/>
    <p:sldId id="345" r:id="rId101"/>
    <p:sldId id="347" r:id="rId102"/>
    <p:sldId id="346"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774" y="-5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theme" Target="theme/them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slide" Target="slides/slide43.xml"/><Relationship Id="rId79" Type="http://schemas.openxmlformats.org/officeDocument/2006/relationships/slide" Target="slides/slide48.xml"/><Relationship Id="rId87" Type="http://schemas.openxmlformats.org/officeDocument/2006/relationships/slide" Target="slides/slide56.xml"/><Relationship Id="rId102"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30.xml"/><Relationship Id="rId82" Type="http://schemas.openxmlformats.org/officeDocument/2006/relationships/slide" Target="slides/slide51.xml"/><Relationship Id="rId90" Type="http://schemas.openxmlformats.org/officeDocument/2006/relationships/slide" Target="slides/slide59.xml"/><Relationship Id="rId95" Type="http://schemas.openxmlformats.org/officeDocument/2006/relationships/slide" Target="slides/slide6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93" Type="http://schemas.openxmlformats.org/officeDocument/2006/relationships/slide" Target="slides/slide62.xml"/><Relationship Id="rId98"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103" Type="http://schemas.openxmlformats.org/officeDocument/2006/relationships/slide" Target="slides/slide72.xml"/><Relationship Id="rId108"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DBEA6A-9E67-45C1-BEB3-EF0F234EDBCA}" type="datetimeFigureOut">
              <a:rPr lang="en-US" smtClean="0"/>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7797C6-42AE-48EC-9FDE-3EF06F7D5AEA}" type="slidenum">
              <a:rPr lang="en-US" smtClean="0"/>
              <a:t>‹#›</a:t>
            </a:fld>
            <a:endParaRPr lang="en-US"/>
          </a:p>
        </p:txBody>
      </p:sp>
    </p:spTree>
    <p:extLst>
      <p:ext uri="{BB962C8B-B14F-4D97-AF65-F5344CB8AC3E}">
        <p14:creationId xmlns:p14="http://schemas.microsoft.com/office/powerpoint/2010/main" val="56596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PMHNP &amp; Teaming in VISN 8  Thank</a:t>
            </a:r>
            <a:r>
              <a:rPr lang="en-US" b="1" baseline="0" dirty="0" smtClean="0"/>
              <a:t> </a:t>
            </a:r>
            <a:r>
              <a:rPr lang="en-US" b="1" baseline="0" dirty="0" err="1" smtClean="0"/>
              <a:t>Vianne</a:t>
            </a:r>
            <a:r>
              <a:rPr lang="en-US" b="1" baseline="0" dirty="0" smtClean="0"/>
              <a:t> </a:t>
            </a:r>
            <a:r>
              <a:rPr lang="en-US" b="1" baseline="0" dirty="0" err="1" smtClean="0"/>
              <a:t>Marchese</a:t>
            </a:r>
            <a:r>
              <a:rPr lang="en-US" b="1" baseline="0" dirty="0" smtClean="0"/>
              <a:t> and Shawn Liu</a:t>
            </a:r>
            <a:endParaRPr lang="en-US" b="1" dirty="0" smtClean="0"/>
          </a:p>
          <a:p>
            <a:r>
              <a:rPr lang="en-US" dirty="0" smtClean="0"/>
              <a:t>VASH JAX</a:t>
            </a:r>
          </a:p>
          <a:p>
            <a:r>
              <a:rPr lang="en-US" dirty="0" smtClean="0"/>
              <a:t>VISN 8</a:t>
            </a:r>
          </a:p>
          <a:p>
            <a:r>
              <a:rPr lang="en-US" dirty="0" smtClean="0"/>
              <a:t>N FL &amp; S GA</a:t>
            </a:r>
          </a:p>
          <a:p>
            <a:r>
              <a:rPr lang="en-US" dirty="0" smtClean="0"/>
              <a:t>Largest city geographically</a:t>
            </a:r>
            <a:r>
              <a:rPr lang="en-US" baseline="0" dirty="0" smtClean="0"/>
              <a:t> in US</a:t>
            </a:r>
            <a:endParaRPr lang="en-US" dirty="0" smtClean="0"/>
          </a:p>
          <a:p>
            <a:r>
              <a:rPr lang="en-US" dirty="0" smtClean="0"/>
              <a:t>VA</a:t>
            </a:r>
            <a:r>
              <a:rPr lang="en-US" baseline="0" dirty="0" smtClean="0"/>
              <a:t> hospitals &gt; 40 </a:t>
            </a:r>
            <a:r>
              <a:rPr lang="en-US" baseline="0" smtClean="0"/>
              <a:t>miles in</a:t>
            </a:r>
            <a:r>
              <a:rPr lang="en-US" smtClean="0"/>
              <a:t> </a:t>
            </a:r>
            <a:r>
              <a:rPr lang="en-US" dirty="0" smtClean="0"/>
              <a:t>Gainesville and Lake City</a:t>
            </a:r>
          </a:p>
          <a:p>
            <a:r>
              <a:rPr lang="en-US" dirty="0" smtClean="0"/>
              <a:t>Top</a:t>
            </a:r>
            <a:r>
              <a:rPr lang="en-US" baseline="0" dirty="0" smtClean="0"/>
              <a:t> 3 cities for</a:t>
            </a:r>
            <a:r>
              <a:rPr lang="en-US" dirty="0" smtClean="0"/>
              <a:t> returning Vets</a:t>
            </a:r>
          </a:p>
          <a:p>
            <a:r>
              <a:rPr lang="en-US" dirty="0" smtClean="0"/>
              <a:t>3</a:t>
            </a:r>
            <a:r>
              <a:rPr lang="en-US" baseline="30000" dirty="0" smtClean="0"/>
              <a:t>rd</a:t>
            </a:r>
            <a:r>
              <a:rPr lang="en-US" baseline="0" dirty="0" smtClean="0"/>
              <a:t> m</a:t>
            </a:r>
            <a:r>
              <a:rPr lang="en-US" dirty="0" smtClean="0"/>
              <a:t>ost female Veterans in US</a:t>
            </a:r>
          </a:p>
          <a:p>
            <a:endParaRPr lang="en-US" dirty="0" smtClean="0"/>
          </a:p>
          <a:p>
            <a:r>
              <a:rPr lang="en-US" dirty="0" smtClean="0"/>
              <a:t>What defines role?</a:t>
            </a:r>
          </a:p>
          <a:p>
            <a:r>
              <a:rPr lang="en-US" sz="1200" dirty="0" smtClean="0"/>
              <a:t>The care that results from a practice team of primary care and behavioral health clinicians, working together with patients and families, using a systematic and cost-effective approach to provide patient-centered care for a defined population. This care may address mental health and substance abuse conditions, health behaviors (including their contribution to chronic medical illnesses), life stressors and crises, stress-related physical symptoms, and ineffective patterns of health.</a:t>
            </a:r>
          </a:p>
          <a:p>
            <a:endParaRPr lang="en-US" dirty="0"/>
          </a:p>
        </p:txBody>
      </p:sp>
      <p:sp>
        <p:nvSpPr>
          <p:cNvPr id="4" name="Slide Number Placeholder 3"/>
          <p:cNvSpPr>
            <a:spLocks noGrp="1"/>
          </p:cNvSpPr>
          <p:nvPr>
            <p:ph type="sldNum" sz="quarter" idx="10"/>
          </p:nvPr>
        </p:nvSpPr>
        <p:spPr/>
        <p:txBody>
          <a:bodyPr/>
          <a:lstStyle/>
          <a:p>
            <a:fld id="{4D6DB1DC-664F-0049-9E0A-D934E702FE34}" type="slidenum">
              <a:rPr lang="en-US" smtClean="0"/>
              <a:t>16</a:t>
            </a:fld>
            <a:endParaRPr lang="en-US"/>
          </a:p>
        </p:txBody>
      </p:sp>
    </p:spTree>
    <p:extLst>
      <p:ext uri="{BB962C8B-B14F-4D97-AF65-F5344CB8AC3E}">
        <p14:creationId xmlns:p14="http://schemas.microsoft.com/office/powerpoint/2010/main" val="300356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1675"/>
              </a:spcBef>
              <a:buNone/>
              <a:tabLst>
                <a:tab pos="485140" algn="l"/>
              </a:tabLst>
            </a:pPr>
            <a:r>
              <a:rPr lang="en-US" sz="1200" b="1" dirty="0" smtClean="0">
                <a:ea typeface="Arial"/>
                <a:cs typeface="Times New Roman"/>
              </a:rPr>
              <a:t>Models</a:t>
            </a:r>
          </a:p>
          <a:p>
            <a:pPr lvl="0">
              <a:spcBef>
                <a:spcPts val="1675"/>
              </a:spcBef>
              <a:buFont typeface="Arial"/>
              <a:buChar char="•"/>
              <a:tabLst>
                <a:tab pos="485140" algn="l"/>
              </a:tabLst>
            </a:pPr>
            <a:r>
              <a:rPr lang="en-US" sz="1200" dirty="0" smtClean="0">
                <a:ea typeface="Arial"/>
                <a:cs typeface="Times New Roman"/>
              </a:rPr>
              <a:t>Enhanced referral</a:t>
            </a:r>
            <a:r>
              <a:rPr lang="en-US" sz="1200" spc="-75" dirty="0" smtClean="0">
                <a:ea typeface="Arial"/>
                <a:cs typeface="Times New Roman"/>
              </a:rPr>
              <a:t> </a:t>
            </a:r>
            <a:r>
              <a:rPr lang="en-US" sz="1200" dirty="0" smtClean="0">
                <a:ea typeface="Arial"/>
                <a:cs typeface="Times New Roman"/>
              </a:rPr>
              <a:t>relationships</a:t>
            </a:r>
          </a:p>
          <a:p>
            <a:pPr lvl="0">
              <a:spcBef>
                <a:spcPts val="750"/>
              </a:spcBef>
              <a:buFont typeface="Arial"/>
              <a:buChar char="•"/>
              <a:tabLst>
                <a:tab pos="485140" algn="l"/>
              </a:tabLst>
            </a:pPr>
            <a:r>
              <a:rPr lang="en-US" sz="1200" dirty="0" smtClean="0">
                <a:ea typeface="Arial"/>
                <a:cs typeface="Times New Roman"/>
              </a:rPr>
              <a:t>Co-location</a:t>
            </a:r>
          </a:p>
          <a:p>
            <a:pPr lvl="0">
              <a:spcBef>
                <a:spcPts val="750"/>
              </a:spcBef>
              <a:buFont typeface="Arial"/>
              <a:buChar char="•"/>
              <a:tabLst>
                <a:tab pos="485140" algn="l"/>
              </a:tabLst>
            </a:pPr>
            <a:r>
              <a:rPr lang="en-US" sz="1200" dirty="0" smtClean="0">
                <a:ea typeface="Arial"/>
                <a:cs typeface="Times New Roman"/>
              </a:rPr>
              <a:t>Staff model;</a:t>
            </a:r>
            <a:r>
              <a:rPr lang="en-US" sz="1200" spc="-60" dirty="0" smtClean="0">
                <a:ea typeface="Arial"/>
                <a:cs typeface="Times New Roman"/>
              </a:rPr>
              <a:t> </a:t>
            </a:r>
            <a:r>
              <a:rPr lang="en-US" sz="1200" dirty="0" smtClean="0">
                <a:ea typeface="Arial"/>
                <a:cs typeface="Times New Roman"/>
              </a:rPr>
              <a:t>co-habitation</a:t>
            </a:r>
          </a:p>
          <a:p>
            <a:pPr lvl="0">
              <a:spcBef>
                <a:spcPts val="750"/>
              </a:spcBef>
              <a:buFont typeface="Arial"/>
              <a:buChar char="•"/>
              <a:tabLst>
                <a:tab pos="485140" algn="l"/>
              </a:tabLst>
            </a:pPr>
            <a:r>
              <a:rPr lang="en-US" sz="1200" dirty="0" smtClean="0">
                <a:ea typeface="Arial"/>
                <a:cs typeface="Times New Roman"/>
              </a:rPr>
              <a:t>Full integration as a multi-disciplinary care</a:t>
            </a:r>
            <a:r>
              <a:rPr lang="en-US" sz="1200" spc="-135" dirty="0" smtClean="0">
                <a:ea typeface="Arial"/>
                <a:cs typeface="Times New Roman"/>
              </a:rPr>
              <a:t> </a:t>
            </a:r>
            <a:r>
              <a:rPr lang="en-US" sz="1200" dirty="0" smtClean="0">
                <a:ea typeface="Arial"/>
                <a:cs typeface="Times New Roman"/>
              </a:rPr>
              <a:t>team</a:t>
            </a:r>
          </a:p>
        </p:txBody>
      </p:sp>
      <p:sp>
        <p:nvSpPr>
          <p:cNvPr id="4" name="Slide Number Placeholder 3"/>
          <p:cNvSpPr>
            <a:spLocks noGrp="1"/>
          </p:cNvSpPr>
          <p:nvPr>
            <p:ph type="sldNum" sz="quarter" idx="10"/>
          </p:nvPr>
        </p:nvSpPr>
        <p:spPr/>
        <p:txBody>
          <a:bodyPr/>
          <a:lstStyle/>
          <a:p>
            <a:fld id="{4D6DB1DC-664F-0049-9E0A-D934E702FE34}" type="slidenum">
              <a:rPr lang="en-US" smtClean="0"/>
              <a:t>17</a:t>
            </a:fld>
            <a:endParaRPr lang="en-US"/>
          </a:p>
        </p:txBody>
      </p:sp>
    </p:spTree>
    <p:extLst>
      <p:ext uri="{BB962C8B-B14F-4D97-AF65-F5344CB8AC3E}">
        <p14:creationId xmlns:p14="http://schemas.microsoft.com/office/powerpoint/2010/main" val="206269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Goals</a:t>
            </a:r>
          </a:p>
          <a:p>
            <a:r>
              <a:rPr lang="en-US" sz="2400" dirty="0" smtClean="0"/>
              <a:t>Accessibility – Provider comfort with open access, walk-in, adjustment of daily schedule to accommodate individuals </a:t>
            </a:r>
          </a:p>
          <a:p>
            <a:r>
              <a:rPr lang="en-US" sz="2400" dirty="0" smtClean="0"/>
              <a:t>Patient-centered approach – Histories, struggles with severe mental illness, discomfort with medical interaction </a:t>
            </a:r>
          </a:p>
          <a:p>
            <a:r>
              <a:rPr lang="en-US" sz="2400" dirty="0" smtClean="0"/>
              <a:t>Physical exams are not performed on the first visit</a:t>
            </a:r>
            <a:r>
              <a:rPr lang="en-US" sz="2400" baseline="0" dirty="0" smtClean="0"/>
              <a:t> </a:t>
            </a:r>
            <a:r>
              <a:rPr lang="en-US" sz="2400" dirty="0" smtClean="0"/>
              <a:t> “complete physical exam is discussed and planned together” </a:t>
            </a:r>
          </a:p>
          <a:p>
            <a:r>
              <a:rPr lang="en-US" sz="2400" dirty="0" smtClean="0"/>
              <a:t>Developing trust and comfort – Clinicians help facilitate connections with PCP </a:t>
            </a:r>
          </a:p>
          <a:p>
            <a:r>
              <a:rPr lang="en-US" sz="2400" dirty="0" smtClean="0"/>
              <a:t>Everyone observes something important</a:t>
            </a:r>
            <a:r>
              <a:rPr lang="en-US" sz="2400" baseline="0" dirty="0" smtClean="0"/>
              <a:t> (i.e. grip strength, balance, changes in </a:t>
            </a:r>
            <a:r>
              <a:rPr lang="en-US" sz="2400" baseline="0" dirty="0" err="1" smtClean="0"/>
              <a:t>loc</a:t>
            </a:r>
            <a:r>
              <a:rPr lang="en-US" sz="2400" baseline="0" dirty="0" smtClean="0"/>
              <a:t>, behavior, diet, cleanliness</a:t>
            </a:r>
            <a:r>
              <a:rPr lang="en-US" sz="2400" baseline="0" smtClean="0"/>
              <a:t>, etc.)</a:t>
            </a:r>
            <a:endParaRPr lang="en-US" sz="2400" dirty="0" smtClean="0"/>
          </a:p>
          <a:p>
            <a:endParaRPr lang="en-US" dirty="0" smtClean="0"/>
          </a:p>
          <a:p>
            <a:r>
              <a:rPr lang="en-US" dirty="0" smtClean="0"/>
              <a:t>Measures</a:t>
            </a:r>
          </a:p>
          <a:p>
            <a:r>
              <a:rPr lang="en-US" dirty="0" smtClean="0"/>
              <a:t>PHQ-9</a:t>
            </a:r>
          </a:p>
          <a:p>
            <a:r>
              <a:rPr lang="en-US" dirty="0" smtClean="0"/>
              <a:t>GAD 7</a:t>
            </a:r>
          </a:p>
          <a:p>
            <a:r>
              <a:rPr lang="en-US" dirty="0" smtClean="0"/>
              <a:t>Medical</a:t>
            </a:r>
          </a:p>
          <a:p>
            <a:pPr marL="800100" lvl="1" indent="-342900">
              <a:buFont typeface="Arial"/>
              <a:buChar char="•"/>
            </a:pPr>
            <a:r>
              <a:rPr lang="en-US" sz="2200" dirty="0" smtClean="0"/>
              <a:t>Blood Pressure—quarterly</a:t>
            </a:r>
          </a:p>
          <a:p>
            <a:pPr marL="800100" lvl="1" indent="-342900">
              <a:buFont typeface="Arial"/>
              <a:buChar char="•"/>
            </a:pPr>
            <a:r>
              <a:rPr lang="en-US" sz="2200" dirty="0" smtClean="0"/>
              <a:t>Body Mass Index—quarterly</a:t>
            </a:r>
          </a:p>
          <a:p>
            <a:pPr marL="800100" lvl="1" indent="-342900">
              <a:buFont typeface="Arial"/>
              <a:buChar char="•"/>
            </a:pPr>
            <a:r>
              <a:rPr lang="en-US" sz="2200" dirty="0" smtClean="0"/>
              <a:t>Waist circumference—quarterly</a:t>
            </a:r>
          </a:p>
          <a:p>
            <a:pPr marL="800100" lvl="1" indent="-342900">
              <a:buFont typeface="Arial"/>
              <a:buChar char="•"/>
            </a:pPr>
            <a:r>
              <a:rPr lang="en-US" sz="2200" dirty="0" smtClean="0"/>
              <a:t>Breath CO—quarterly</a:t>
            </a:r>
          </a:p>
          <a:p>
            <a:pPr marL="800100" lvl="1" indent="-342900">
              <a:buFont typeface="Arial"/>
              <a:buChar char="•"/>
            </a:pPr>
            <a:r>
              <a:rPr lang="en-US" sz="2200" dirty="0" smtClean="0"/>
              <a:t>Plasma Glucose (fasting) and/or HgbA1c—annually Lipid Profile (HDL, LDL, triglycerides)—annually National Outcome Measures (NOMs)—every 6 months </a:t>
            </a:r>
          </a:p>
          <a:p>
            <a:pPr marL="0" indent="0">
              <a:buFont typeface="Arial"/>
              <a:buNone/>
            </a:pPr>
            <a:r>
              <a:rPr lang="en-US" dirty="0" smtClean="0"/>
              <a:t>		Satisfaction </a:t>
            </a:r>
            <a:r>
              <a:rPr lang="en-US" sz="2200" dirty="0" smtClean="0"/>
              <a:t>(Veteran, Providers, Services)</a:t>
            </a:r>
          </a:p>
          <a:p>
            <a:pPr marL="0" indent="0">
              <a:buNone/>
            </a:pPr>
            <a:endParaRPr lang="en-US" dirty="0" smtClean="0"/>
          </a:p>
          <a:p>
            <a:r>
              <a:rPr lang="en-US" dirty="0" smtClean="0"/>
              <a:t>Measures?</a:t>
            </a:r>
          </a:p>
          <a:p>
            <a:pPr lvl="0">
              <a:spcBef>
                <a:spcPts val="300"/>
              </a:spcBef>
              <a:buSzPts val="1600"/>
              <a:buFont typeface="Times New Roman"/>
              <a:buChar char="•"/>
              <a:tabLst>
                <a:tab pos="307340" algn="l"/>
              </a:tabLst>
            </a:pPr>
            <a:r>
              <a:rPr lang="en-US" dirty="0" smtClean="0">
                <a:effectLst/>
                <a:latin typeface="Cambria"/>
                <a:ea typeface="Times New Roman"/>
                <a:cs typeface="Times New Roman"/>
              </a:rPr>
              <a:t>Patient/Client Satisfaction</a:t>
            </a:r>
            <a:r>
              <a:rPr lang="en-US" spc="-110" dirty="0" smtClean="0">
                <a:effectLst/>
                <a:latin typeface="Cambria"/>
                <a:ea typeface="Times New Roman"/>
                <a:cs typeface="Times New Roman"/>
              </a:rPr>
              <a:t> </a:t>
            </a:r>
            <a:r>
              <a:rPr lang="en-US" dirty="0" smtClean="0">
                <a:effectLst/>
                <a:latin typeface="Cambria"/>
                <a:ea typeface="Times New Roman"/>
                <a:cs typeface="Times New Roman"/>
              </a:rPr>
              <a:t>Surveys</a:t>
            </a:r>
            <a:endParaRPr lang="en-US" sz="1800" dirty="0" smtClean="0">
              <a:ea typeface="Times New Roman"/>
              <a:cs typeface="Times New Roman"/>
            </a:endParaRPr>
          </a:p>
          <a:p>
            <a:pPr marR="590550" lvl="0">
              <a:lnSpc>
                <a:spcPct val="101000"/>
              </a:lnSpc>
              <a:spcBef>
                <a:spcPts val="425"/>
              </a:spcBef>
              <a:buSzPts val="1600"/>
              <a:buFont typeface="Times New Roman"/>
              <a:buChar char="•"/>
              <a:tabLst>
                <a:tab pos="307340" algn="l"/>
              </a:tabLst>
            </a:pPr>
            <a:r>
              <a:rPr lang="en-US" dirty="0" smtClean="0">
                <a:effectLst/>
                <a:latin typeface="Cambria"/>
                <a:ea typeface="Times New Roman"/>
                <a:cs typeface="Times New Roman"/>
              </a:rPr>
              <a:t>PHQ9 scores (baseline,</a:t>
            </a:r>
            <a:r>
              <a:rPr lang="en-US" spc="-75" dirty="0" smtClean="0">
                <a:effectLst/>
                <a:latin typeface="Cambria"/>
                <a:ea typeface="Times New Roman"/>
                <a:cs typeface="Times New Roman"/>
              </a:rPr>
              <a:t> </a:t>
            </a:r>
            <a:r>
              <a:rPr lang="en-US" dirty="0" smtClean="0">
                <a:effectLst/>
                <a:latin typeface="Cambria"/>
                <a:ea typeface="Times New Roman"/>
                <a:cs typeface="Times New Roman"/>
              </a:rPr>
              <a:t>diagnostic, measure</a:t>
            </a:r>
            <a:r>
              <a:rPr lang="en-US" spc="-60" dirty="0" smtClean="0">
                <a:effectLst/>
                <a:latin typeface="Cambria"/>
                <a:ea typeface="Times New Roman"/>
                <a:cs typeface="Times New Roman"/>
              </a:rPr>
              <a:t> </a:t>
            </a:r>
            <a:r>
              <a:rPr lang="en-US" dirty="0" smtClean="0">
                <a:effectLst/>
                <a:latin typeface="Cambria"/>
                <a:ea typeface="Times New Roman"/>
                <a:cs typeface="Times New Roman"/>
              </a:rPr>
              <a:t>improvement)</a:t>
            </a:r>
            <a:endParaRPr lang="en-US" sz="1800" dirty="0" smtClean="0">
              <a:ea typeface="Times New Roman"/>
              <a:cs typeface="Times New Roman"/>
            </a:endParaRPr>
          </a:p>
          <a:p>
            <a:pPr lvl="0">
              <a:spcBef>
                <a:spcPts val="390"/>
              </a:spcBef>
              <a:buSzPts val="1600"/>
              <a:buFont typeface="Times New Roman"/>
              <a:buChar char="•"/>
              <a:tabLst>
                <a:tab pos="307340" algn="l"/>
              </a:tabLst>
            </a:pPr>
            <a:r>
              <a:rPr lang="en-US" dirty="0" smtClean="0">
                <a:effectLst/>
                <a:latin typeface="Cambria"/>
                <a:ea typeface="Times New Roman"/>
                <a:cs typeface="Times New Roman"/>
              </a:rPr>
              <a:t># of warm hand</a:t>
            </a:r>
            <a:r>
              <a:rPr lang="en-US" spc="-40" dirty="0" smtClean="0">
                <a:effectLst/>
                <a:latin typeface="Cambria"/>
                <a:ea typeface="Times New Roman"/>
                <a:cs typeface="Times New Roman"/>
              </a:rPr>
              <a:t> </a:t>
            </a:r>
            <a:r>
              <a:rPr lang="en-US" dirty="0" smtClean="0">
                <a:effectLst/>
                <a:latin typeface="Cambria"/>
                <a:ea typeface="Times New Roman"/>
                <a:cs typeface="Times New Roman"/>
              </a:rPr>
              <a:t>offs</a:t>
            </a:r>
            <a:endParaRPr lang="en-US" sz="1800" dirty="0" smtClean="0">
              <a:ea typeface="Times New Roman"/>
              <a:cs typeface="Times New Roman"/>
            </a:endParaRPr>
          </a:p>
          <a:p>
            <a:pPr marR="612775" lvl="0">
              <a:lnSpc>
                <a:spcPct val="101000"/>
              </a:lnSpc>
              <a:spcBef>
                <a:spcPts val="425"/>
              </a:spcBef>
              <a:buSzPts val="1600"/>
              <a:buFont typeface="Times New Roman"/>
              <a:buChar char="•"/>
              <a:tabLst>
                <a:tab pos="307340" algn="l"/>
              </a:tabLst>
            </a:pPr>
            <a:r>
              <a:rPr lang="en-US" dirty="0" smtClean="0">
                <a:effectLst/>
                <a:latin typeface="Cambria"/>
                <a:ea typeface="Times New Roman"/>
                <a:cs typeface="Times New Roman"/>
              </a:rPr>
              <a:t>BHC Monitor patients referred</a:t>
            </a:r>
            <a:r>
              <a:rPr lang="en-US" spc="-105" dirty="0" smtClean="0">
                <a:effectLst/>
                <a:latin typeface="Cambria"/>
                <a:ea typeface="Times New Roman"/>
                <a:cs typeface="Times New Roman"/>
              </a:rPr>
              <a:t> </a:t>
            </a:r>
            <a:r>
              <a:rPr lang="en-US" dirty="0" smtClean="0">
                <a:effectLst/>
                <a:latin typeface="Cambria"/>
                <a:ea typeface="Times New Roman"/>
                <a:cs typeface="Times New Roman"/>
              </a:rPr>
              <a:t>for longer term</a:t>
            </a:r>
            <a:r>
              <a:rPr lang="en-US" spc="-55" dirty="0" smtClean="0">
                <a:effectLst/>
                <a:latin typeface="Cambria"/>
                <a:ea typeface="Times New Roman"/>
                <a:cs typeface="Times New Roman"/>
              </a:rPr>
              <a:t> </a:t>
            </a:r>
            <a:r>
              <a:rPr lang="en-US" dirty="0" smtClean="0">
                <a:effectLst/>
                <a:latin typeface="Cambria"/>
                <a:ea typeface="Times New Roman"/>
                <a:cs typeface="Times New Roman"/>
              </a:rPr>
              <a:t>care</a:t>
            </a:r>
            <a:endParaRPr lang="en-US" sz="1800" dirty="0" smtClean="0">
              <a:ea typeface="Times New Roman"/>
              <a:cs typeface="Times New Roman"/>
            </a:endParaRPr>
          </a:p>
          <a:p>
            <a:pPr lvl="1">
              <a:spcBef>
                <a:spcPts val="555"/>
              </a:spcBef>
              <a:buSzPts val="1600"/>
              <a:buFont typeface="Cambria"/>
              <a:buChar char="–"/>
              <a:tabLst>
                <a:tab pos="777240" algn="l"/>
              </a:tabLst>
            </a:pPr>
            <a:r>
              <a:rPr lang="en-US" dirty="0" smtClean="0">
                <a:effectLst/>
                <a:latin typeface="Cambria"/>
                <a:ea typeface="Cambria"/>
                <a:cs typeface="Times New Roman"/>
              </a:rPr>
              <a:t>Make smooth</a:t>
            </a:r>
            <a:r>
              <a:rPr lang="en-US" spc="-60" dirty="0" smtClean="0">
                <a:effectLst/>
                <a:latin typeface="Cambria"/>
                <a:ea typeface="Cambria"/>
                <a:cs typeface="Times New Roman"/>
              </a:rPr>
              <a:t> </a:t>
            </a:r>
            <a:r>
              <a:rPr lang="en-US" dirty="0" smtClean="0">
                <a:effectLst/>
                <a:latin typeface="Cambria"/>
                <a:ea typeface="Cambria"/>
                <a:cs typeface="Times New Roman"/>
              </a:rPr>
              <a:t>transition</a:t>
            </a:r>
            <a:endParaRPr lang="en-US" sz="1600" dirty="0" smtClean="0">
              <a:ea typeface="Cambria"/>
              <a:cs typeface="Times New Roman"/>
            </a:endParaRPr>
          </a:p>
          <a:p>
            <a:pPr lvl="1">
              <a:spcBef>
                <a:spcPts val="810"/>
              </a:spcBef>
              <a:buSzPts val="1600"/>
              <a:buFont typeface="Cambria"/>
              <a:buChar char="–"/>
              <a:tabLst>
                <a:tab pos="777240" algn="l"/>
              </a:tabLst>
            </a:pPr>
            <a:r>
              <a:rPr lang="en-US" dirty="0" smtClean="0">
                <a:effectLst/>
                <a:latin typeface="Cambria"/>
                <a:ea typeface="Cambria"/>
                <a:cs typeface="Cambria"/>
              </a:rPr>
              <a:t>Don’t fall through the</a:t>
            </a:r>
            <a:r>
              <a:rPr lang="en-US" spc="-35" dirty="0" smtClean="0">
                <a:effectLst/>
                <a:latin typeface="Cambria"/>
                <a:ea typeface="Cambria"/>
                <a:cs typeface="Cambria"/>
              </a:rPr>
              <a:t> </a:t>
            </a:r>
            <a:r>
              <a:rPr lang="en-US" dirty="0" smtClean="0">
                <a:effectLst/>
                <a:latin typeface="Cambria"/>
                <a:ea typeface="Cambria"/>
                <a:cs typeface="Cambria"/>
              </a:rPr>
              <a:t>cracks</a:t>
            </a:r>
            <a:endParaRPr lang="en-US" sz="1600" dirty="0" smtClean="0">
              <a:ea typeface="Cambria"/>
              <a:cs typeface="Times New Roman"/>
            </a:endParaRPr>
          </a:p>
          <a:p>
            <a:pPr lvl="1">
              <a:spcBef>
                <a:spcPts val="810"/>
              </a:spcBef>
              <a:buSzPts val="1600"/>
              <a:buFont typeface="Cambria"/>
              <a:buChar char="–"/>
              <a:tabLst>
                <a:tab pos="777240" algn="l"/>
              </a:tabLst>
            </a:pPr>
            <a:r>
              <a:rPr lang="en-US" dirty="0" smtClean="0">
                <a:effectLst/>
                <a:latin typeface="Cambria"/>
                <a:ea typeface="Cambria"/>
                <a:cs typeface="Times New Roman"/>
              </a:rPr>
              <a:t>Staying in</a:t>
            </a:r>
            <a:r>
              <a:rPr lang="en-US" spc="-30" dirty="0" smtClean="0">
                <a:effectLst/>
                <a:latin typeface="Cambria"/>
                <a:ea typeface="Cambria"/>
                <a:cs typeface="Times New Roman"/>
              </a:rPr>
              <a:t> </a:t>
            </a:r>
            <a:r>
              <a:rPr lang="en-US" dirty="0" smtClean="0">
                <a:effectLst/>
                <a:latin typeface="Cambria"/>
                <a:ea typeface="Cambria"/>
                <a:cs typeface="Times New Roman"/>
              </a:rPr>
              <a:t>service</a:t>
            </a:r>
            <a:endParaRPr lang="en-US" sz="1600" dirty="0" smtClean="0">
              <a:ea typeface="Cambria"/>
              <a:cs typeface="Times New Roman"/>
            </a:endParaRPr>
          </a:p>
          <a:p>
            <a:pPr marR="580390" lvl="0">
              <a:lnSpc>
                <a:spcPct val="101000"/>
              </a:lnSpc>
              <a:spcBef>
                <a:spcPts val="645"/>
              </a:spcBef>
              <a:buSzPts val="1600"/>
              <a:buFont typeface="Times New Roman"/>
              <a:buChar char="•"/>
              <a:tabLst>
                <a:tab pos="307340" algn="l"/>
              </a:tabLst>
            </a:pPr>
            <a:r>
              <a:rPr lang="en-US" dirty="0" smtClean="0">
                <a:effectLst/>
                <a:latin typeface="Cambria"/>
                <a:ea typeface="Times New Roman"/>
                <a:cs typeface="Times New Roman"/>
              </a:rPr>
              <a:t>Follow up reports to Primary Care Provider from</a:t>
            </a:r>
            <a:r>
              <a:rPr lang="en-US" spc="-20" dirty="0" smtClean="0">
                <a:effectLst/>
                <a:latin typeface="Cambria"/>
                <a:ea typeface="Times New Roman"/>
                <a:cs typeface="Times New Roman"/>
              </a:rPr>
              <a:t> </a:t>
            </a:r>
            <a:r>
              <a:rPr lang="en-US" dirty="0" smtClean="0">
                <a:effectLst/>
                <a:latin typeface="Cambria"/>
                <a:ea typeface="Times New Roman"/>
                <a:cs typeface="Times New Roman"/>
              </a:rPr>
              <a:t>BHC</a:t>
            </a:r>
            <a:endParaRPr lang="en-US" sz="1800" dirty="0" smtClean="0">
              <a:ea typeface="Times New Roman"/>
              <a:cs typeface="Times New Roman"/>
            </a:endParaRPr>
          </a:p>
          <a:p>
            <a:pPr marR="339090" lvl="0">
              <a:lnSpc>
                <a:spcPct val="101000"/>
              </a:lnSpc>
              <a:spcBef>
                <a:spcPts val="390"/>
              </a:spcBef>
              <a:buSzPts val="1600"/>
              <a:buFont typeface="Times New Roman"/>
              <a:buChar char="•"/>
              <a:tabLst>
                <a:tab pos="307340" algn="l"/>
              </a:tabLst>
            </a:pPr>
            <a:r>
              <a:rPr lang="en-US" dirty="0" smtClean="0">
                <a:effectLst/>
                <a:latin typeface="Cambria"/>
                <a:ea typeface="Times New Roman"/>
                <a:cs typeface="Times New Roman"/>
              </a:rPr>
              <a:t>BHC encounters for sustainability for 100 hours a</a:t>
            </a:r>
            <a:r>
              <a:rPr lang="en-US" spc="-40" dirty="0" smtClean="0">
                <a:effectLst/>
                <a:latin typeface="Cambria"/>
                <a:ea typeface="Times New Roman"/>
                <a:cs typeface="Times New Roman"/>
              </a:rPr>
              <a:t> </a:t>
            </a:r>
            <a:r>
              <a:rPr lang="en-US" dirty="0" smtClean="0">
                <a:effectLst/>
                <a:latin typeface="Cambria"/>
                <a:ea typeface="Times New Roman"/>
                <a:cs typeface="Times New Roman"/>
              </a:rPr>
              <a:t>month</a:t>
            </a:r>
            <a:endParaRPr lang="en-US" sz="1800" dirty="0" smtClean="0">
              <a:ea typeface="Times New Roman"/>
              <a:cs typeface="Times New Roman"/>
            </a:endParaRPr>
          </a:p>
          <a:p>
            <a:pPr lvl="0">
              <a:spcBef>
                <a:spcPts val="390"/>
              </a:spcBef>
              <a:buSzPts val="1600"/>
              <a:buFont typeface="Times New Roman"/>
              <a:buChar char="•"/>
              <a:tabLst>
                <a:tab pos="307340" algn="l"/>
              </a:tabLst>
            </a:pPr>
            <a:r>
              <a:rPr lang="en-US" dirty="0" smtClean="0">
                <a:effectLst/>
                <a:latin typeface="Cambria"/>
                <a:ea typeface="Times New Roman"/>
                <a:cs typeface="Times New Roman"/>
              </a:rPr>
              <a:t>Patient</a:t>
            </a:r>
            <a:r>
              <a:rPr lang="en-US" spc="-45" dirty="0" smtClean="0">
                <a:effectLst/>
                <a:latin typeface="Cambria"/>
                <a:ea typeface="Times New Roman"/>
                <a:cs typeface="Times New Roman"/>
              </a:rPr>
              <a:t> </a:t>
            </a:r>
            <a:r>
              <a:rPr lang="en-US" dirty="0" smtClean="0">
                <a:effectLst/>
                <a:latin typeface="Cambria"/>
                <a:ea typeface="Times New Roman"/>
                <a:cs typeface="Times New Roman"/>
              </a:rPr>
              <a:t>outcomes</a:t>
            </a:r>
            <a:endParaRPr lang="en-US" sz="1800" dirty="0" smtClean="0">
              <a:ea typeface="Times New Roman"/>
              <a:cs typeface="Times New Roman"/>
            </a:endParaRPr>
          </a:p>
          <a:p>
            <a:pPr marL="0" marR="0">
              <a:lnSpc>
                <a:spcPts val="1650"/>
              </a:lnSpc>
              <a:spcBef>
                <a:spcPts val="0"/>
              </a:spcBef>
              <a:spcAft>
                <a:spcPts val="0"/>
              </a:spcAft>
            </a:pPr>
            <a:r>
              <a:rPr lang="en-US" dirty="0" smtClean="0">
                <a:effectLst/>
                <a:latin typeface="Cambria"/>
                <a:ea typeface="Calibri"/>
                <a:cs typeface="Times New Roman"/>
              </a:rPr>
              <a:t>Patients with a repeat PHQ-9 score of </a:t>
            </a:r>
            <a:r>
              <a:rPr lang="en-US" spc="-170" dirty="0" smtClean="0">
                <a:effectLst/>
                <a:latin typeface="Cambria"/>
                <a:ea typeface="Calibri"/>
                <a:cs typeface="Times New Roman"/>
              </a:rPr>
              <a:t> </a:t>
            </a:r>
            <a:r>
              <a:rPr lang="en-US" dirty="0" smtClean="0">
                <a:effectLst/>
                <a:latin typeface="Cambria"/>
                <a:ea typeface="Calibri"/>
                <a:cs typeface="Times New Roman"/>
              </a:rPr>
              <a:t>less</a:t>
            </a:r>
            <a:r>
              <a:rPr lang="en-US" sz="1800" dirty="0" smtClean="0">
                <a:ea typeface="Calibri"/>
                <a:cs typeface="Times New Roman"/>
              </a:rPr>
              <a:t> </a:t>
            </a:r>
            <a:r>
              <a:rPr lang="en-US" dirty="0" smtClean="0">
                <a:effectLst/>
                <a:latin typeface="Cambria"/>
                <a:ea typeface="Calibri"/>
                <a:cs typeface="Times New Roman"/>
              </a:rPr>
              <a:t>than </a:t>
            </a:r>
            <a:r>
              <a:rPr lang="en-US" spc="-20" dirty="0" smtClean="0">
                <a:effectLst/>
                <a:latin typeface="Cambria"/>
                <a:ea typeface="Calibri"/>
                <a:cs typeface="Times New Roman"/>
              </a:rPr>
              <a:t>five </a:t>
            </a:r>
            <a:r>
              <a:rPr lang="en-US" dirty="0" smtClean="0">
                <a:effectLst/>
                <a:latin typeface="Cambria"/>
                <a:ea typeface="Calibri"/>
                <a:cs typeface="Times New Roman"/>
              </a:rPr>
              <a:t>within 1 year of the elevated</a:t>
            </a:r>
            <a:r>
              <a:rPr lang="en-US" spc="-140" dirty="0" smtClean="0">
                <a:effectLst/>
                <a:latin typeface="Cambria"/>
                <a:ea typeface="Calibri"/>
                <a:cs typeface="Times New Roman"/>
              </a:rPr>
              <a:t> </a:t>
            </a:r>
            <a:r>
              <a:rPr lang="en-US" dirty="0" smtClean="0">
                <a:effectLst/>
                <a:latin typeface="Cambria"/>
                <a:ea typeface="Calibri"/>
                <a:cs typeface="Times New Roman"/>
              </a:rPr>
              <a:t>PHQ- 9.</a:t>
            </a:r>
            <a:endParaRPr lang="en-US" sz="1800" dirty="0" smtClean="0">
              <a:ea typeface="Calibri"/>
              <a:cs typeface="Times New Roman"/>
            </a:endParaRPr>
          </a:p>
          <a:p>
            <a:pPr marL="0" marR="400685">
              <a:lnSpc>
                <a:spcPct val="101000"/>
              </a:lnSpc>
              <a:spcBef>
                <a:spcPts val="390"/>
              </a:spcBef>
              <a:spcAft>
                <a:spcPts val="0"/>
              </a:spcAft>
            </a:pPr>
            <a:r>
              <a:rPr lang="en-US" dirty="0" smtClean="0">
                <a:effectLst/>
                <a:latin typeface="Cambria"/>
                <a:ea typeface="Calibri"/>
                <a:cs typeface="Times New Roman"/>
              </a:rPr>
              <a:t>Patients with a </a:t>
            </a:r>
            <a:r>
              <a:rPr lang="en-US" spc="-15" dirty="0" smtClean="0">
                <a:effectLst/>
                <a:latin typeface="Cambria"/>
                <a:ea typeface="Calibri"/>
                <a:cs typeface="Times New Roman"/>
              </a:rPr>
              <a:t>positive </a:t>
            </a:r>
            <a:r>
              <a:rPr lang="en-US" dirty="0" smtClean="0">
                <a:effectLst/>
                <a:latin typeface="Cambria"/>
                <a:ea typeface="Calibri"/>
                <a:cs typeface="Times New Roman"/>
              </a:rPr>
              <a:t>alcohol and/or substance abuse screening who </a:t>
            </a:r>
            <a:r>
              <a:rPr lang="en-US" spc="-15" dirty="0" smtClean="0">
                <a:effectLst/>
                <a:latin typeface="Cambria"/>
                <a:ea typeface="Calibri"/>
                <a:cs typeface="Times New Roman"/>
              </a:rPr>
              <a:t>were </a:t>
            </a:r>
            <a:r>
              <a:rPr lang="en-US" dirty="0" smtClean="0">
                <a:effectLst/>
                <a:latin typeface="Cambria"/>
                <a:ea typeface="Calibri"/>
                <a:cs typeface="Times New Roman"/>
              </a:rPr>
              <a:t>referred for</a:t>
            </a:r>
            <a:r>
              <a:rPr lang="en-US" spc="-150" dirty="0" smtClean="0">
                <a:effectLst/>
                <a:latin typeface="Cambria"/>
                <a:ea typeface="Calibri"/>
                <a:cs typeface="Times New Roman"/>
              </a:rPr>
              <a:t> </a:t>
            </a:r>
            <a:r>
              <a:rPr lang="en-US" dirty="0" smtClean="0">
                <a:effectLst/>
                <a:latin typeface="Cambria"/>
                <a:ea typeface="Calibri"/>
                <a:cs typeface="Times New Roman"/>
              </a:rPr>
              <a:t>treatment.</a:t>
            </a:r>
            <a:endParaRPr lang="en-US" sz="1800" dirty="0" smtClean="0">
              <a:ea typeface="Calibri"/>
              <a:cs typeface="Times New Roman"/>
            </a:endParaRPr>
          </a:p>
          <a:p>
            <a:pPr marL="0" marR="81280">
              <a:lnSpc>
                <a:spcPct val="101000"/>
              </a:lnSpc>
              <a:spcBef>
                <a:spcPts val="390"/>
              </a:spcBef>
              <a:spcAft>
                <a:spcPts val="0"/>
              </a:spcAft>
            </a:pPr>
            <a:r>
              <a:rPr lang="en-US" dirty="0" smtClean="0">
                <a:effectLst/>
                <a:latin typeface="Cambria"/>
                <a:ea typeface="Calibri"/>
                <a:cs typeface="Times New Roman"/>
              </a:rPr>
              <a:t>Patients with at least 2 follow up visits</a:t>
            </a:r>
            <a:r>
              <a:rPr lang="en-US" spc="-140" dirty="0" smtClean="0">
                <a:effectLst/>
                <a:latin typeface="Cambria"/>
                <a:ea typeface="Calibri"/>
                <a:cs typeface="Times New Roman"/>
              </a:rPr>
              <a:t> </a:t>
            </a:r>
            <a:r>
              <a:rPr lang="en-US" dirty="0" smtClean="0">
                <a:effectLst/>
                <a:latin typeface="Cambria"/>
                <a:ea typeface="Calibri"/>
                <a:cs typeface="Times New Roman"/>
              </a:rPr>
              <a:t>per year after initiation of</a:t>
            </a:r>
            <a:r>
              <a:rPr lang="en-US" spc="-105" dirty="0" smtClean="0">
                <a:effectLst/>
                <a:latin typeface="Cambria"/>
                <a:ea typeface="Calibri"/>
                <a:cs typeface="Times New Roman"/>
              </a:rPr>
              <a:t> </a:t>
            </a:r>
            <a:r>
              <a:rPr lang="en-US" dirty="0" smtClean="0">
                <a:effectLst/>
                <a:latin typeface="Cambria"/>
                <a:ea typeface="Calibri"/>
                <a:cs typeface="Times New Roman"/>
              </a:rPr>
              <a:t>medication.</a:t>
            </a:r>
            <a:endParaRPr lang="en-US" sz="1800" dirty="0" smtClean="0">
              <a:ea typeface="Calibri"/>
              <a:cs typeface="Times New Roman"/>
            </a:endParaRPr>
          </a:p>
          <a:p>
            <a:pPr marL="0" marR="10160" indent="43815">
              <a:lnSpc>
                <a:spcPct val="101000"/>
              </a:lnSpc>
              <a:spcBef>
                <a:spcPts val="390"/>
              </a:spcBef>
              <a:spcAft>
                <a:spcPts val="0"/>
              </a:spcAft>
            </a:pPr>
            <a:r>
              <a:rPr lang="en-US" dirty="0" smtClean="0">
                <a:effectLst/>
                <a:latin typeface="Cambria"/>
                <a:ea typeface="Calibri"/>
                <a:cs typeface="Times New Roman"/>
              </a:rPr>
              <a:t>  # of visits per month per behavioral</a:t>
            </a:r>
            <a:r>
              <a:rPr lang="en-US" spc="-135" dirty="0" smtClean="0">
                <a:effectLst/>
                <a:latin typeface="Cambria"/>
                <a:ea typeface="Calibri"/>
                <a:cs typeface="Times New Roman"/>
              </a:rPr>
              <a:t> </a:t>
            </a:r>
            <a:r>
              <a:rPr lang="en-US" dirty="0" smtClean="0">
                <a:effectLst/>
                <a:latin typeface="Cambria"/>
                <a:ea typeface="Calibri"/>
                <a:cs typeface="Times New Roman"/>
              </a:rPr>
              <a:t>health provider</a:t>
            </a:r>
            <a:endParaRPr lang="en-US" sz="1800" dirty="0" smtClean="0">
              <a:ea typeface="Calibri"/>
              <a:cs typeface="Times New Roman"/>
            </a:endParaRPr>
          </a:p>
          <a:p>
            <a:pPr marL="0" marR="10160" indent="43815">
              <a:lnSpc>
                <a:spcPct val="101000"/>
              </a:lnSpc>
              <a:spcBef>
                <a:spcPts val="390"/>
              </a:spcBef>
              <a:spcAft>
                <a:spcPts val="0"/>
              </a:spcAft>
            </a:pPr>
            <a:r>
              <a:rPr lang="en-US" dirty="0" smtClean="0">
                <a:effectLst/>
                <a:latin typeface="Cambria"/>
                <a:ea typeface="Calibri"/>
                <a:cs typeface="Times New Roman"/>
              </a:rPr>
              <a:t># of patients per month seen </a:t>
            </a:r>
            <a:r>
              <a:rPr lang="en-US" spc="-15" dirty="0" smtClean="0">
                <a:effectLst/>
                <a:latin typeface="Cambria"/>
                <a:ea typeface="Calibri"/>
                <a:cs typeface="Times New Roman"/>
              </a:rPr>
              <a:t>by</a:t>
            </a:r>
            <a:r>
              <a:rPr lang="en-US" spc="-195" dirty="0" smtClean="0">
                <a:effectLst/>
                <a:latin typeface="Cambria"/>
                <a:ea typeface="Calibri"/>
                <a:cs typeface="Times New Roman"/>
              </a:rPr>
              <a:t> </a:t>
            </a:r>
            <a:r>
              <a:rPr lang="en-US" dirty="0" smtClean="0">
                <a:effectLst/>
                <a:latin typeface="Cambria"/>
                <a:ea typeface="Calibri"/>
                <a:cs typeface="Times New Roman"/>
              </a:rPr>
              <a:t>behavioral health</a:t>
            </a:r>
            <a:endParaRPr lang="en-US" sz="1800" dirty="0" smtClean="0">
              <a:ea typeface="Calibri"/>
              <a:cs typeface="Times New Roman"/>
            </a:endParaRPr>
          </a:p>
          <a:p>
            <a:pPr marL="0" marR="0">
              <a:lnSpc>
                <a:spcPts val="1825"/>
              </a:lnSpc>
              <a:spcBef>
                <a:spcPts val="390"/>
              </a:spcBef>
              <a:spcAft>
                <a:spcPts val="0"/>
              </a:spcAft>
            </a:pPr>
            <a:r>
              <a:rPr lang="en-US" dirty="0" smtClean="0">
                <a:effectLst/>
                <a:latin typeface="Cambria"/>
                <a:ea typeface="Calibri"/>
                <a:cs typeface="Times New Roman"/>
              </a:rPr>
              <a:t>Minutes Provider delay for BH</a:t>
            </a:r>
            <a:r>
              <a:rPr lang="en-US" spc="-180" dirty="0" smtClean="0">
                <a:effectLst/>
                <a:latin typeface="Cambria"/>
                <a:ea typeface="Calibri"/>
                <a:cs typeface="Times New Roman"/>
              </a:rPr>
              <a:t> </a:t>
            </a:r>
            <a:r>
              <a:rPr lang="en-US" dirty="0" smtClean="0">
                <a:effectLst/>
                <a:latin typeface="Cambria"/>
                <a:ea typeface="Calibri"/>
                <a:cs typeface="Times New Roman"/>
              </a:rPr>
              <a:t>concerns</a:t>
            </a:r>
            <a:endParaRPr lang="en-US" sz="1800" dirty="0" smtClean="0">
              <a:ea typeface="Calibri"/>
              <a:cs typeface="Times New Roman"/>
            </a:endParaRPr>
          </a:p>
          <a:p>
            <a:r>
              <a:rPr lang="en-US" dirty="0" smtClean="0"/>
              <a:t>Chronic disease care</a:t>
            </a:r>
          </a:p>
          <a:p>
            <a:r>
              <a:rPr lang="en-US" dirty="0" smtClean="0"/>
              <a:t>―Most frequent medical diagnoses </a:t>
            </a:r>
          </a:p>
          <a:p>
            <a:pPr lvl="2"/>
            <a:r>
              <a:rPr lang="en-US" dirty="0" smtClean="0"/>
              <a:t>Tobacco use</a:t>
            </a:r>
          </a:p>
          <a:p>
            <a:pPr lvl="2"/>
            <a:r>
              <a:rPr lang="en-US" dirty="0" smtClean="0"/>
              <a:t>Hypertension</a:t>
            </a:r>
          </a:p>
          <a:p>
            <a:pPr lvl="2"/>
            <a:r>
              <a:rPr lang="en-US" dirty="0" smtClean="0"/>
              <a:t>Obesity </a:t>
            </a:r>
            <a:endParaRPr lang="en-US" dirty="0" smtClean="0">
              <a:latin typeface="Wingdings"/>
            </a:endParaRPr>
          </a:p>
          <a:p>
            <a:pPr lvl="2"/>
            <a:r>
              <a:rPr lang="en-US" dirty="0" smtClean="0"/>
              <a:t>Lipid disorders </a:t>
            </a:r>
            <a:endParaRPr lang="en-US" dirty="0" smtClean="0">
              <a:latin typeface="Wingdings"/>
            </a:endParaRPr>
          </a:p>
          <a:p>
            <a:pPr lvl="2"/>
            <a:r>
              <a:rPr lang="en-US" dirty="0" smtClean="0"/>
              <a:t>Diabetes </a:t>
            </a:r>
          </a:p>
          <a:p>
            <a:pPr lvl="2"/>
            <a:r>
              <a:rPr lang="en-US" dirty="0" smtClean="0"/>
              <a:t>Hepatitis C</a:t>
            </a:r>
          </a:p>
          <a:p>
            <a:pPr lvl="2"/>
            <a:r>
              <a:rPr lang="en-US" dirty="0" smtClean="0"/>
              <a:t>Musculoskeletal disorders</a:t>
            </a:r>
          </a:p>
          <a:p>
            <a:pPr lvl="2"/>
            <a:r>
              <a:rPr lang="en-US" dirty="0" smtClean="0"/>
              <a:t>Pain</a:t>
            </a:r>
          </a:p>
          <a:p>
            <a:r>
              <a:rPr lang="en-US" dirty="0" smtClean="0"/>
              <a:t>Tools of use</a:t>
            </a:r>
          </a:p>
          <a:p>
            <a:r>
              <a:rPr lang="en-US" dirty="0" smtClean="0"/>
              <a:t>CPRS</a:t>
            </a:r>
          </a:p>
          <a:p>
            <a:r>
              <a:rPr lang="en-US" dirty="0" err="1" smtClean="0"/>
              <a:t>Lync</a:t>
            </a:r>
            <a:endParaRPr lang="en-US" dirty="0" smtClean="0"/>
          </a:p>
          <a:p>
            <a:r>
              <a:rPr lang="en-US" dirty="0" smtClean="0"/>
              <a:t>E-mail</a:t>
            </a:r>
          </a:p>
          <a:p>
            <a:r>
              <a:rPr lang="en-US" dirty="0" smtClean="0"/>
              <a:t>Telephone</a:t>
            </a:r>
          </a:p>
          <a:p>
            <a:r>
              <a:rPr lang="en-US" dirty="0" smtClean="0"/>
              <a:t>Fax</a:t>
            </a:r>
          </a:p>
          <a:p>
            <a:endParaRPr lang="en-US" dirty="0"/>
          </a:p>
        </p:txBody>
      </p:sp>
      <p:sp>
        <p:nvSpPr>
          <p:cNvPr id="4" name="Slide Number Placeholder 3"/>
          <p:cNvSpPr>
            <a:spLocks noGrp="1"/>
          </p:cNvSpPr>
          <p:nvPr>
            <p:ph type="sldNum" sz="quarter" idx="10"/>
          </p:nvPr>
        </p:nvSpPr>
        <p:spPr/>
        <p:txBody>
          <a:bodyPr/>
          <a:lstStyle/>
          <a:p>
            <a:fld id="{4D6DB1DC-664F-0049-9E0A-D934E702FE34}" type="slidenum">
              <a:rPr lang="en-US" smtClean="0"/>
              <a:t>18</a:t>
            </a:fld>
            <a:endParaRPr lang="en-US"/>
          </a:p>
        </p:txBody>
      </p:sp>
    </p:spTree>
    <p:extLst>
      <p:ext uri="{BB962C8B-B14F-4D97-AF65-F5344CB8AC3E}">
        <p14:creationId xmlns:p14="http://schemas.microsoft.com/office/powerpoint/2010/main" val="2042890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6777C6-6903-4B61-A5C2-89B6C353F1CF}"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4D90C-6C28-4B83-BBD4-7F983FA98EA5}" type="slidenum">
              <a:rPr lang="en-US" smtClean="0"/>
              <a:t>‹#›</a:t>
            </a:fld>
            <a:endParaRPr lang="en-US"/>
          </a:p>
        </p:txBody>
      </p:sp>
    </p:spTree>
    <p:extLst>
      <p:ext uri="{BB962C8B-B14F-4D97-AF65-F5344CB8AC3E}">
        <p14:creationId xmlns:p14="http://schemas.microsoft.com/office/powerpoint/2010/main" val="107820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1D918-F5BD-4EC8-92E1-8DC32B990B91}"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4D90C-6C28-4B83-BBD4-7F983FA98EA5}" type="slidenum">
              <a:rPr lang="en-US" smtClean="0"/>
              <a:t>‹#›</a:t>
            </a:fld>
            <a:endParaRPr lang="en-US"/>
          </a:p>
        </p:txBody>
      </p:sp>
    </p:spTree>
    <p:extLst>
      <p:ext uri="{BB962C8B-B14F-4D97-AF65-F5344CB8AC3E}">
        <p14:creationId xmlns:p14="http://schemas.microsoft.com/office/powerpoint/2010/main" val="402113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49725-CDEA-44A7-AE76-2AD6F2A0026E}"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4D90C-6C28-4B83-BBD4-7F983FA98EA5}" type="slidenum">
              <a:rPr lang="en-US" smtClean="0"/>
              <a:t>‹#›</a:t>
            </a:fld>
            <a:endParaRPr lang="en-US"/>
          </a:p>
        </p:txBody>
      </p:sp>
    </p:spTree>
    <p:extLst>
      <p:ext uri="{BB962C8B-B14F-4D97-AF65-F5344CB8AC3E}">
        <p14:creationId xmlns:p14="http://schemas.microsoft.com/office/powerpoint/2010/main" val="425558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E9A846C5-E974-43F1-A7B4-15859BED37E2}"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39C8067B-AAFC-44B0-996A-3436B2FC7A7F}" type="datetime1">
              <a:rPr lang="en-US" smtClean="0">
                <a:solidFill>
                  <a:srgbClr val="000000"/>
                </a:solidFill>
              </a:rPr>
              <a:t>1/27/2016</a:t>
            </a:fld>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fld id="{C2578776-5D62-426B-8C11-58E6C3B8F39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304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ED2F952E-5D7F-40A9-850F-9EF5D9B9473F}"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21CD0E64-BC00-4FD3-B628-CC2F1AF27A8E}"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E8CB8FC7-1E61-4560-A733-E5A89C12460C}"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33FEDA43-6701-4E0D-A9DD-966C8C24546A}"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B7C9E914-1EEA-4720-9D56-9B740D40CFDD}"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624F0E48-8AC3-4665-9B83-FC57BC0A5173}"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E3967-F3F5-4CBF-81CF-A2975F341EBA}"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4D90C-6C28-4B83-BBD4-7F983FA98EA5}" type="slidenum">
              <a:rPr lang="en-US" smtClean="0"/>
              <a:t>‹#›</a:t>
            </a:fld>
            <a:endParaRPr lang="en-US"/>
          </a:p>
        </p:txBody>
      </p:sp>
    </p:spTree>
    <p:extLst>
      <p:ext uri="{BB962C8B-B14F-4D97-AF65-F5344CB8AC3E}">
        <p14:creationId xmlns:p14="http://schemas.microsoft.com/office/powerpoint/2010/main" val="3140832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D95BF150-40EF-437F-B823-C900F6A8B9FD}"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A96DA2EA-4637-4CE6-BF79-60B5BCD1A8FA}"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A62ACCFF-C53C-4B3F-A0A9-72A75BACD767}"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B1B801EB-6224-4649-B5ED-431BC8C65608}"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BA7A5ADC-3E44-4876-B261-6CDF2B7D63CD}"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381E86FB-AF6F-45F7-93FA-ED86F58D4365}"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4E5E65C7-C114-4483-92CE-D7D95DC4B94F}"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341B3CD2-B5A5-4D0D-92B1-A027E4155D2C}"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B148E83E-BCB4-4685-BB4C-26FCFBEDDD0F}"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5B17446C-26D8-443B-BC87-4965F21FEFE4}"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7CA1B-9467-41B2-9A91-E5E546265324}"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4D90C-6C28-4B83-BBD4-7F983FA98EA5}" type="slidenum">
              <a:rPr lang="en-US" smtClean="0"/>
              <a:t>‹#›</a:t>
            </a:fld>
            <a:endParaRPr lang="en-US"/>
          </a:p>
        </p:txBody>
      </p:sp>
    </p:spTree>
    <p:extLst>
      <p:ext uri="{BB962C8B-B14F-4D97-AF65-F5344CB8AC3E}">
        <p14:creationId xmlns:p14="http://schemas.microsoft.com/office/powerpoint/2010/main" val="4056519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2CE4E728-8795-417B-B122-60D4E04FE30B}"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9E24EDE4-3A41-4FAB-8FFC-676A1536E21A}"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EA23A0C5-9D50-44D8-96D9-DC149041F9F2}"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CD3356AA-238B-47AA-8F69-C135302324B7}" type="datetime1">
              <a:rPr lang="en-US" smtClean="0">
                <a:solidFill>
                  <a:srgbClr val="000000"/>
                </a:solidFill>
              </a:rPr>
              <a:t>1/27/2016</a:t>
            </a:fld>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591E49C-612D-4920-B628-1EB06AAC0D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542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7" descr="cover9.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38880" y="3178162"/>
            <a:ext cx="7772400" cy="730127"/>
          </a:xfrm>
        </p:spPr>
        <p:txBody>
          <a:bodyPr>
            <a:normAutofit/>
          </a:bodyPr>
          <a:lstStyle>
            <a:lvl1pPr algn="l">
              <a:defRPr sz="2000" b="1">
                <a:latin typeface="Calibri"/>
                <a:cs typeface="Calibri"/>
              </a:defRPr>
            </a:lvl1pPr>
          </a:lstStyle>
          <a:p>
            <a:r>
              <a:rPr lang="en-US" smtClean="0"/>
              <a:t>Click to edit Master title style</a:t>
            </a:r>
            <a:endParaRPr lang="en-US" dirty="0"/>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74900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9C84AA7-105E-4B57-A41D-F10CDDD24B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4598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9C84AA7-105E-4B57-A41D-F10CDDD24B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4598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9C84AA7-105E-4B57-A41D-F10CDDD24B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45987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9C84AA7-105E-4B57-A41D-F10CDDD24B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4598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9C84AA7-105E-4B57-A41D-F10CDDD24B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4598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9ED20E-175B-4A2D-BACB-379D68E0B602}" type="datetime1">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4D90C-6C28-4B83-BBD4-7F983FA98EA5}" type="slidenum">
              <a:rPr lang="en-US" smtClean="0"/>
              <a:t>‹#›</a:t>
            </a:fld>
            <a:endParaRPr lang="en-US"/>
          </a:p>
        </p:txBody>
      </p:sp>
    </p:spTree>
    <p:extLst>
      <p:ext uri="{BB962C8B-B14F-4D97-AF65-F5344CB8AC3E}">
        <p14:creationId xmlns:p14="http://schemas.microsoft.com/office/powerpoint/2010/main" val="3631177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9C84AA7-105E-4B57-A41D-F10CDDD24B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45987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9C84AA7-105E-4B57-A41D-F10CDDD24BE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459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B961B6-E3C5-45BB-A75B-1FC50038C131}" type="datetime1">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4D90C-6C28-4B83-BBD4-7F983FA98EA5}" type="slidenum">
              <a:rPr lang="en-US" smtClean="0"/>
              <a:t>‹#›</a:t>
            </a:fld>
            <a:endParaRPr lang="en-US"/>
          </a:p>
        </p:txBody>
      </p:sp>
    </p:spTree>
    <p:extLst>
      <p:ext uri="{BB962C8B-B14F-4D97-AF65-F5344CB8AC3E}">
        <p14:creationId xmlns:p14="http://schemas.microsoft.com/office/powerpoint/2010/main" val="3444842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58268D-6A65-4899-9F6A-D30EC86F3504}" type="datetime1">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4D90C-6C28-4B83-BBD4-7F983FA98EA5}" type="slidenum">
              <a:rPr lang="en-US" smtClean="0"/>
              <a:t>‹#›</a:t>
            </a:fld>
            <a:endParaRPr lang="en-US"/>
          </a:p>
        </p:txBody>
      </p:sp>
    </p:spTree>
    <p:extLst>
      <p:ext uri="{BB962C8B-B14F-4D97-AF65-F5344CB8AC3E}">
        <p14:creationId xmlns:p14="http://schemas.microsoft.com/office/powerpoint/2010/main" val="48483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A5203-08B6-4827-AAF1-6AFEDCF097A9}" type="datetime1">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4D90C-6C28-4B83-BBD4-7F983FA98EA5}" type="slidenum">
              <a:rPr lang="en-US" smtClean="0"/>
              <a:t>‹#›</a:t>
            </a:fld>
            <a:endParaRPr lang="en-US"/>
          </a:p>
        </p:txBody>
      </p:sp>
    </p:spTree>
    <p:extLst>
      <p:ext uri="{BB962C8B-B14F-4D97-AF65-F5344CB8AC3E}">
        <p14:creationId xmlns:p14="http://schemas.microsoft.com/office/powerpoint/2010/main" val="86889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DCABC-82CA-44BB-BB13-5F8EDF6FD483}" type="datetime1">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4D90C-6C28-4B83-BBD4-7F983FA98EA5}" type="slidenum">
              <a:rPr lang="en-US" smtClean="0"/>
              <a:t>‹#›</a:t>
            </a:fld>
            <a:endParaRPr lang="en-US"/>
          </a:p>
        </p:txBody>
      </p:sp>
    </p:spTree>
    <p:extLst>
      <p:ext uri="{BB962C8B-B14F-4D97-AF65-F5344CB8AC3E}">
        <p14:creationId xmlns:p14="http://schemas.microsoft.com/office/powerpoint/2010/main" val="114011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89079-2E07-4A66-8F17-0DA3B42FBC9C}" type="datetime1">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4D90C-6C28-4B83-BBD4-7F983FA98EA5}" type="slidenum">
              <a:rPr lang="en-US" smtClean="0"/>
              <a:t>‹#›</a:t>
            </a:fld>
            <a:endParaRPr lang="en-US"/>
          </a:p>
        </p:txBody>
      </p:sp>
    </p:spTree>
    <p:extLst>
      <p:ext uri="{BB962C8B-B14F-4D97-AF65-F5344CB8AC3E}">
        <p14:creationId xmlns:p14="http://schemas.microsoft.com/office/powerpoint/2010/main" val="170665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153A2-F084-4308-AB20-80DFD76AC015}" type="datetime1">
              <a:rPr lang="en-US" smtClean="0"/>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4D90C-6C28-4B83-BBD4-7F983FA98EA5}" type="slidenum">
              <a:rPr lang="en-US" smtClean="0"/>
              <a:t>‹#›</a:t>
            </a:fld>
            <a:endParaRPr lang="en-US"/>
          </a:p>
        </p:txBody>
      </p:sp>
    </p:spTree>
    <p:extLst>
      <p:ext uri="{BB962C8B-B14F-4D97-AF65-F5344CB8AC3E}">
        <p14:creationId xmlns:p14="http://schemas.microsoft.com/office/powerpoint/2010/main" val="873615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E1853E05-3883-46F1-9100-1572869BA01B}"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B05BBF64-4B46-4FA9-A6FA-58B5B8E4357A}"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246A907C-5221-4AFB-8871-B88A9196F6B5}"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231CDAE9-F314-4DCF-83D6-80754B45828A}"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0A532E49-CBB6-424F-9C3D-BE5596763195}"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84DCC919-D4F8-481D-92F5-5A994996468E}"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3D314B73-FC91-4625-BEEF-B3AB6DEFD0BE}"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A6D7E52E-EE2C-4991-A39B-8F9F38EB94B2}"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746490A3-C9BD-4DE4-88D4-CE194EDB54C9}"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F0C79B8E-A339-41A8-B3E6-EAEBE0313ED9}"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988D637C-6CE3-4551-BE9B-CDABE7800463}"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DEE73593-AB18-4444-9D26-6BC6794D217D}"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1E44BA38-8387-48CC-B523-92B20F3176EA}"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AB3DC02E-A134-40FE-BE7F-F0C2D9A6BB71}"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DC1E56CD-01E5-4FF7-B2B9-34F4EEBD4977}"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03"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background interior.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Georgia"/>
                <a:cs typeface="Georgia"/>
              </a:defRPr>
            </a:lvl1pPr>
          </a:lstStyle>
          <a:p>
            <a:pPr defTabSz="457200">
              <a:defRPr/>
            </a:pPr>
            <a:fld id="{2FC0E7D2-A448-4643-BD28-C83D25A70112}" type="slidenum">
              <a:rPr lang="en-US">
                <a:solidFill>
                  <a:prstClr val="black">
                    <a:tint val="75000"/>
                  </a:prstClr>
                </a:solidFill>
              </a:rPr>
              <a:pPr defTabSz="457200">
                <a:defRPr/>
              </a:pPr>
              <a:t>‹#›</a:t>
            </a:fld>
            <a:endParaRPr lang="en-US" dirty="0">
              <a:solidFill>
                <a:prstClr val="black">
                  <a:tint val="75000"/>
                </a:prstClr>
              </a:solidFill>
            </a:endParaRPr>
          </a:p>
        </p:txBody>
      </p:sp>
      <p:sp>
        <p:nvSpPr>
          <p:cNvPr id="7" name="TextBox 6"/>
          <p:cNvSpPr txBox="1"/>
          <p:nvPr userDrawn="1"/>
        </p:nvSpPr>
        <p:spPr>
          <a:xfrm>
            <a:off x="457200" y="6284913"/>
            <a:ext cx="4311650" cy="276225"/>
          </a:xfrm>
          <a:prstGeom prst="rect">
            <a:avLst/>
          </a:prstGeom>
          <a:noFill/>
        </p:spPr>
        <p:txBody>
          <a:bodyPr>
            <a:spAutoFit/>
          </a:bodyPr>
          <a:lstStyle/>
          <a:p>
            <a:pPr defTabSz="457200">
              <a:defRPr/>
            </a:pPr>
            <a:r>
              <a:rPr lang="en-US" sz="1200" spc="100" dirty="0">
                <a:solidFill>
                  <a:prstClr val="white">
                    <a:lumMod val="65000"/>
                  </a:prstClr>
                </a:solidFill>
                <a:cs typeface="Arial" pitchFamily="34" charset="0"/>
              </a:rPr>
              <a:t>VETERANS HEALTH ADMINISTRATION</a:t>
            </a:r>
          </a:p>
        </p:txBody>
      </p:sp>
    </p:spTree>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Georgia" pitchFamily="18" charset="0"/>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Georgia" pitchFamily="18"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background interior.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Georgia"/>
                <a:cs typeface="Georgia"/>
              </a:defRPr>
            </a:lvl1pPr>
          </a:lstStyle>
          <a:p>
            <a:pPr defTabSz="457200">
              <a:defRPr/>
            </a:pPr>
            <a:fld id="{2FC0E7D2-A448-4643-BD28-C83D25A70112}" type="slidenum">
              <a:rPr lang="en-US">
                <a:solidFill>
                  <a:prstClr val="black">
                    <a:tint val="75000"/>
                  </a:prstClr>
                </a:solidFill>
              </a:rPr>
              <a:pPr defTabSz="457200">
                <a:defRPr/>
              </a:pPr>
              <a:t>‹#›</a:t>
            </a:fld>
            <a:endParaRPr lang="en-US" dirty="0">
              <a:solidFill>
                <a:prstClr val="black">
                  <a:tint val="75000"/>
                </a:prstClr>
              </a:solidFill>
            </a:endParaRPr>
          </a:p>
        </p:txBody>
      </p:sp>
      <p:sp>
        <p:nvSpPr>
          <p:cNvPr id="7" name="TextBox 6"/>
          <p:cNvSpPr txBox="1"/>
          <p:nvPr userDrawn="1"/>
        </p:nvSpPr>
        <p:spPr>
          <a:xfrm>
            <a:off x="457200" y="6284913"/>
            <a:ext cx="4311650" cy="276225"/>
          </a:xfrm>
          <a:prstGeom prst="rect">
            <a:avLst/>
          </a:prstGeom>
          <a:noFill/>
        </p:spPr>
        <p:txBody>
          <a:bodyPr>
            <a:spAutoFit/>
          </a:bodyPr>
          <a:lstStyle/>
          <a:p>
            <a:pPr defTabSz="457200">
              <a:defRPr/>
            </a:pPr>
            <a:r>
              <a:rPr lang="en-US" sz="1200" spc="100" dirty="0">
                <a:solidFill>
                  <a:prstClr val="white">
                    <a:lumMod val="65000"/>
                  </a:prstClr>
                </a:solidFill>
                <a:cs typeface="Arial" pitchFamily="34" charset="0"/>
              </a:rPr>
              <a:t>VETERANS HEALTH ADMINISTRATION</a:t>
            </a:r>
          </a:p>
        </p:txBody>
      </p:sp>
    </p:spTree>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Georgia" pitchFamily="18" charset="0"/>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Georgia" pitchFamily="18"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background interior.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Georgia"/>
                <a:cs typeface="Georgia"/>
              </a:defRPr>
            </a:lvl1pPr>
          </a:lstStyle>
          <a:p>
            <a:pPr defTabSz="457200">
              <a:defRPr/>
            </a:pPr>
            <a:fld id="{2FC0E7D2-A448-4643-BD28-C83D25A70112}" type="slidenum">
              <a:rPr lang="en-US">
                <a:solidFill>
                  <a:prstClr val="black">
                    <a:tint val="75000"/>
                  </a:prstClr>
                </a:solidFill>
              </a:rPr>
              <a:pPr defTabSz="457200">
                <a:defRPr/>
              </a:pPr>
              <a:t>‹#›</a:t>
            </a:fld>
            <a:endParaRPr lang="en-US" dirty="0">
              <a:solidFill>
                <a:prstClr val="black">
                  <a:tint val="75000"/>
                </a:prstClr>
              </a:solidFill>
            </a:endParaRPr>
          </a:p>
        </p:txBody>
      </p:sp>
      <p:sp>
        <p:nvSpPr>
          <p:cNvPr id="7" name="TextBox 6"/>
          <p:cNvSpPr txBox="1"/>
          <p:nvPr userDrawn="1"/>
        </p:nvSpPr>
        <p:spPr>
          <a:xfrm>
            <a:off x="457200" y="6284913"/>
            <a:ext cx="4311650" cy="276225"/>
          </a:xfrm>
          <a:prstGeom prst="rect">
            <a:avLst/>
          </a:prstGeom>
          <a:noFill/>
        </p:spPr>
        <p:txBody>
          <a:bodyPr>
            <a:spAutoFit/>
          </a:bodyPr>
          <a:lstStyle/>
          <a:p>
            <a:pPr defTabSz="457200">
              <a:defRPr/>
            </a:pPr>
            <a:r>
              <a:rPr lang="en-US" sz="1200" spc="100" dirty="0">
                <a:solidFill>
                  <a:prstClr val="white">
                    <a:lumMod val="65000"/>
                  </a:prstClr>
                </a:solidFill>
                <a:cs typeface="Arial" pitchFamily="34" charset="0"/>
              </a:rPr>
              <a:t>VETERANS HEALTH ADMINISTRATION</a:t>
            </a:r>
          </a:p>
        </p:txBody>
      </p:sp>
    </p:spTree>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Georgia" pitchFamily="18" charset="0"/>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Georgia" pitchFamily="18"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background interior.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Georgia"/>
                <a:cs typeface="Georgia"/>
              </a:defRPr>
            </a:lvl1pPr>
          </a:lstStyle>
          <a:p>
            <a:pPr defTabSz="457200">
              <a:defRPr/>
            </a:pPr>
            <a:fld id="{2FC0E7D2-A448-4643-BD28-C83D25A70112}" type="slidenum">
              <a:rPr lang="en-US">
                <a:solidFill>
                  <a:prstClr val="black">
                    <a:tint val="75000"/>
                  </a:prstClr>
                </a:solidFill>
              </a:rPr>
              <a:pPr defTabSz="457200">
                <a:defRPr/>
              </a:pPr>
              <a:t>‹#›</a:t>
            </a:fld>
            <a:endParaRPr lang="en-US" dirty="0">
              <a:solidFill>
                <a:prstClr val="black">
                  <a:tint val="75000"/>
                </a:prstClr>
              </a:solidFill>
            </a:endParaRPr>
          </a:p>
        </p:txBody>
      </p:sp>
      <p:sp>
        <p:nvSpPr>
          <p:cNvPr id="7" name="TextBox 6"/>
          <p:cNvSpPr txBox="1"/>
          <p:nvPr userDrawn="1"/>
        </p:nvSpPr>
        <p:spPr>
          <a:xfrm>
            <a:off x="457200" y="6284913"/>
            <a:ext cx="4311650" cy="276225"/>
          </a:xfrm>
          <a:prstGeom prst="rect">
            <a:avLst/>
          </a:prstGeom>
          <a:noFill/>
        </p:spPr>
        <p:txBody>
          <a:bodyPr>
            <a:spAutoFit/>
          </a:bodyPr>
          <a:lstStyle/>
          <a:p>
            <a:pPr defTabSz="457200">
              <a:defRPr/>
            </a:pPr>
            <a:r>
              <a:rPr lang="en-US" sz="1200" spc="100" dirty="0">
                <a:solidFill>
                  <a:prstClr val="white">
                    <a:lumMod val="65000"/>
                  </a:prstClr>
                </a:solidFill>
                <a:cs typeface="Arial" pitchFamily="34" charset="0"/>
              </a:rPr>
              <a:t>VETERANS HEALTH ADMINISTRATION</a:t>
            </a:r>
          </a:p>
        </p:txBody>
      </p:sp>
    </p:spTree>
  </p:cSld>
  <p:clrMap bg1="lt1" tx1="dk1" bg2="lt2" tx2="dk2" accent1="accent1" accent2="accent2" accent3="accent3" accent4="accent4" accent5="accent5" accent6="accent6" hlink="hlink" folHlink="folHlink"/>
  <p:sldLayoutIdLst>
    <p:sldLayoutId id="2147483713" r:id="rId1"/>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Georgia" pitchFamily="18" charset="0"/>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Georgia" pitchFamily="18"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background interior.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Georgia"/>
                <a:cs typeface="Georgia"/>
              </a:defRPr>
            </a:lvl1pPr>
          </a:lstStyle>
          <a:p>
            <a:pPr defTabSz="457200">
              <a:defRPr/>
            </a:pPr>
            <a:fld id="{2FC0E7D2-A448-4643-BD28-C83D25A70112}" type="slidenum">
              <a:rPr lang="en-US">
                <a:solidFill>
                  <a:prstClr val="black">
                    <a:tint val="75000"/>
                  </a:prstClr>
                </a:solidFill>
              </a:rPr>
              <a:pPr defTabSz="457200">
                <a:defRPr/>
              </a:pPr>
              <a:t>‹#›</a:t>
            </a:fld>
            <a:endParaRPr lang="en-US" dirty="0">
              <a:solidFill>
                <a:prstClr val="black">
                  <a:tint val="75000"/>
                </a:prstClr>
              </a:solidFill>
            </a:endParaRPr>
          </a:p>
        </p:txBody>
      </p:sp>
      <p:sp>
        <p:nvSpPr>
          <p:cNvPr id="7" name="TextBox 6"/>
          <p:cNvSpPr txBox="1"/>
          <p:nvPr userDrawn="1"/>
        </p:nvSpPr>
        <p:spPr>
          <a:xfrm>
            <a:off x="457200" y="6284913"/>
            <a:ext cx="4311650" cy="276225"/>
          </a:xfrm>
          <a:prstGeom prst="rect">
            <a:avLst/>
          </a:prstGeom>
          <a:noFill/>
        </p:spPr>
        <p:txBody>
          <a:bodyPr>
            <a:spAutoFit/>
          </a:bodyPr>
          <a:lstStyle/>
          <a:p>
            <a:pPr defTabSz="457200">
              <a:defRPr/>
            </a:pPr>
            <a:r>
              <a:rPr lang="en-US" sz="1200" spc="100" dirty="0">
                <a:solidFill>
                  <a:prstClr val="white">
                    <a:lumMod val="65000"/>
                  </a:prstClr>
                </a:solidFill>
                <a:cs typeface="Arial" pitchFamily="34" charset="0"/>
              </a:rPr>
              <a:t>VETERANS HEALTH ADMINISTRATION</a:t>
            </a:r>
          </a:p>
        </p:txBody>
      </p:sp>
    </p:spTree>
  </p:cSld>
  <p:clrMap bg1="lt1" tx1="dk1" bg2="lt2" tx2="dk2" accent1="accent1" accent2="accent2" accent3="accent3" accent4="accent4" accent5="accent5" accent6="accent6" hlink="hlink" folHlink="folHlink"/>
  <p:sldLayoutIdLst>
    <p:sldLayoutId id="2147483715" r:id="rId1"/>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Georgia" pitchFamily="18" charset="0"/>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Georgia" pitchFamily="18"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background interior.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Georgia"/>
                <a:cs typeface="Georgia"/>
              </a:defRPr>
            </a:lvl1pPr>
          </a:lstStyle>
          <a:p>
            <a:pPr defTabSz="457200">
              <a:defRPr/>
            </a:pPr>
            <a:fld id="{2FC0E7D2-A448-4643-BD28-C83D25A70112}" type="slidenum">
              <a:rPr lang="en-US">
                <a:solidFill>
                  <a:prstClr val="black">
                    <a:tint val="75000"/>
                  </a:prstClr>
                </a:solidFill>
              </a:rPr>
              <a:pPr defTabSz="457200">
                <a:defRPr/>
              </a:pPr>
              <a:t>‹#›</a:t>
            </a:fld>
            <a:endParaRPr lang="en-US" dirty="0">
              <a:solidFill>
                <a:prstClr val="black">
                  <a:tint val="75000"/>
                </a:prstClr>
              </a:solidFill>
            </a:endParaRPr>
          </a:p>
        </p:txBody>
      </p:sp>
      <p:sp>
        <p:nvSpPr>
          <p:cNvPr id="7" name="TextBox 6"/>
          <p:cNvSpPr txBox="1"/>
          <p:nvPr userDrawn="1"/>
        </p:nvSpPr>
        <p:spPr>
          <a:xfrm>
            <a:off x="457200" y="6284913"/>
            <a:ext cx="4311650" cy="276225"/>
          </a:xfrm>
          <a:prstGeom prst="rect">
            <a:avLst/>
          </a:prstGeom>
          <a:noFill/>
        </p:spPr>
        <p:txBody>
          <a:bodyPr>
            <a:spAutoFit/>
          </a:bodyPr>
          <a:lstStyle/>
          <a:p>
            <a:pPr defTabSz="457200">
              <a:defRPr/>
            </a:pPr>
            <a:r>
              <a:rPr lang="en-US" sz="1200" spc="100" dirty="0">
                <a:solidFill>
                  <a:prstClr val="white">
                    <a:lumMod val="65000"/>
                  </a:prstClr>
                </a:solidFill>
                <a:cs typeface="Arial" pitchFamily="34" charset="0"/>
              </a:rPr>
              <a:t>VETERANS HEALTH ADMINISTRATION</a:t>
            </a:r>
          </a:p>
        </p:txBody>
      </p:sp>
    </p:spTree>
  </p:cSld>
  <p:clrMap bg1="lt1" tx1="dk1" bg2="lt2" tx2="dk2" accent1="accent1" accent2="accent2" accent3="accent3" accent4="accent4" accent5="accent5" accent6="accent6" hlink="hlink" folHlink="folHlink"/>
  <p:sldLayoutIdLst>
    <p:sldLayoutId id="2147483717" r:id="rId1"/>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Georgia" pitchFamily="18" charset="0"/>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Georgia" pitchFamily="18"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779137AE-0436-48CB-8896-E128AC53AD26}"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background interior.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Georgia"/>
                <a:cs typeface="Georgia"/>
              </a:defRPr>
            </a:lvl1pPr>
          </a:lstStyle>
          <a:p>
            <a:pPr defTabSz="457200">
              <a:defRPr/>
            </a:pPr>
            <a:fld id="{2FC0E7D2-A448-4643-BD28-C83D25A70112}" type="slidenum">
              <a:rPr lang="en-US">
                <a:solidFill>
                  <a:prstClr val="black">
                    <a:tint val="75000"/>
                  </a:prstClr>
                </a:solidFill>
              </a:rPr>
              <a:pPr defTabSz="457200">
                <a:defRPr/>
              </a:pPr>
              <a:t>‹#›</a:t>
            </a:fld>
            <a:endParaRPr lang="en-US" dirty="0">
              <a:solidFill>
                <a:prstClr val="black">
                  <a:tint val="75000"/>
                </a:prstClr>
              </a:solidFill>
            </a:endParaRPr>
          </a:p>
        </p:txBody>
      </p:sp>
      <p:sp>
        <p:nvSpPr>
          <p:cNvPr id="7" name="TextBox 6"/>
          <p:cNvSpPr txBox="1"/>
          <p:nvPr userDrawn="1"/>
        </p:nvSpPr>
        <p:spPr>
          <a:xfrm>
            <a:off x="457200" y="6284913"/>
            <a:ext cx="4311650" cy="276225"/>
          </a:xfrm>
          <a:prstGeom prst="rect">
            <a:avLst/>
          </a:prstGeom>
          <a:noFill/>
        </p:spPr>
        <p:txBody>
          <a:bodyPr>
            <a:spAutoFit/>
          </a:bodyPr>
          <a:lstStyle/>
          <a:p>
            <a:pPr defTabSz="457200">
              <a:defRPr/>
            </a:pPr>
            <a:r>
              <a:rPr lang="en-US" sz="1200" spc="100" dirty="0">
                <a:solidFill>
                  <a:prstClr val="white">
                    <a:lumMod val="65000"/>
                  </a:prstClr>
                </a:solidFill>
                <a:cs typeface="Arial" pitchFamily="34" charset="0"/>
              </a:rPr>
              <a:t>VETERANS HEALTH ADMINISTRATION</a:t>
            </a:r>
          </a:p>
        </p:txBody>
      </p:sp>
    </p:spTree>
  </p:cSld>
  <p:clrMap bg1="lt1" tx1="dk1" bg2="lt2" tx2="dk2" accent1="accent1" accent2="accent2" accent3="accent3" accent4="accent4" accent5="accent5" accent6="accent6" hlink="hlink" folHlink="folHlink"/>
  <p:sldLayoutIdLst>
    <p:sldLayoutId id="2147483719" r:id="rId1"/>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Georgia" pitchFamily="18" charset="0"/>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Georgia" pitchFamily="18"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background interior.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Georgia"/>
                <a:cs typeface="Georgia"/>
              </a:defRPr>
            </a:lvl1pPr>
          </a:lstStyle>
          <a:p>
            <a:pPr defTabSz="457200">
              <a:defRPr/>
            </a:pPr>
            <a:fld id="{2FC0E7D2-A448-4643-BD28-C83D25A70112}" type="slidenum">
              <a:rPr lang="en-US">
                <a:solidFill>
                  <a:prstClr val="black">
                    <a:tint val="75000"/>
                  </a:prstClr>
                </a:solidFill>
              </a:rPr>
              <a:pPr defTabSz="457200">
                <a:defRPr/>
              </a:pPr>
              <a:t>‹#›</a:t>
            </a:fld>
            <a:endParaRPr lang="en-US" dirty="0">
              <a:solidFill>
                <a:prstClr val="black">
                  <a:tint val="75000"/>
                </a:prstClr>
              </a:solidFill>
            </a:endParaRPr>
          </a:p>
        </p:txBody>
      </p:sp>
      <p:sp>
        <p:nvSpPr>
          <p:cNvPr id="7" name="TextBox 6"/>
          <p:cNvSpPr txBox="1"/>
          <p:nvPr userDrawn="1"/>
        </p:nvSpPr>
        <p:spPr>
          <a:xfrm>
            <a:off x="457200" y="6284913"/>
            <a:ext cx="4311650" cy="276225"/>
          </a:xfrm>
          <a:prstGeom prst="rect">
            <a:avLst/>
          </a:prstGeom>
          <a:noFill/>
        </p:spPr>
        <p:txBody>
          <a:bodyPr>
            <a:spAutoFit/>
          </a:bodyPr>
          <a:lstStyle/>
          <a:p>
            <a:pPr defTabSz="457200">
              <a:defRPr/>
            </a:pPr>
            <a:r>
              <a:rPr lang="en-US" sz="1200" spc="100" dirty="0">
                <a:solidFill>
                  <a:prstClr val="white">
                    <a:lumMod val="65000"/>
                  </a:prstClr>
                </a:solidFill>
                <a:cs typeface="Arial" pitchFamily="34" charset="0"/>
              </a:rPr>
              <a:t>VETERANS HEALTH ADMINISTRATION</a:t>
            </a:r>
          </a:p>
        </p:txBody>
      </p:sp>
    </p:spTree>
  </p:cSld>
  <p:clrMap bg1="lt1" tx1="dk1" bg2="lt2" tx2="dk2" accent1="accent1" accent2="accent2" accent3="accent3" accent4="accent4" accent5="accent5" accent6="accent6" hlink="hlink" folHlink="folHlink"/>
  <p:sldLayoutIdLst>
    <p:sldLayoutId id="2147483721" r:id="rId1"/>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Georgia" pitchFamily="18" charset="0"/>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Georgia" pitchFamily="18"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0F4F1D25-DD63-4A68-8ECC-F94AC9AD66BB}"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91202070-2FD7-46ED-92C0-FDE1AA27FEC4}"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4389474D-23B9-4D0F-8564-F41D2B3790CF}"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52AD6F03-3BA5-4621-8178-73C14F246F04}"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A75983A4-3A5E-4FAA-92C5-0B0C8AB53EF1}"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MS PGothic" pitchFamily="34" charset="-128"/>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ea typeface="+mn-ea"/>
                <a:cs typeface="+mn-cs"/>
              </a:defRPr>
            </a:lvl1pPr>
          </a:lstStyle>
          <a:p>
            <a:pPr fontAlgn="base">
              <a:spcBef>
                <a:spcPct val="0"/>
              </a:spcBef>
              <a:spcAft>
                <a:spcPct val="0"/>
              </a:spcAft>
              <a:defRPr/>
            </a:pPr>
            <a:fld id="{F756B188-90E4-4812-B385-7ECDC0D0DB1A}" type="datetime1">
              <a:rPr lang="en-US" smtClean="0">
                <a:solidFill>
                  <a:srgbClr val="000000"/>
                </a:solidFill>
              </a:rPr>
              <a:t>1/27/2016</a:t>
            </a:fld>
            <a:endParaRPr lang="en-US">
              <a:solidFill>
                <a:srgbClr val="000000"/>
              </a:solidFill>
            </a:endParaRPr>
          </a:p>
        </p:txBody>
      </p:sp>
      <p:sp>
        <p:nvSpPr>
          <p:cNvPr id="1228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ea typeface="+mn-ea"/>
                <a:cs typeface="+mn-cs"/>
              </a:defRPr>
            </a:lvl1pPr>
          </a:lstStyle>
          <a:p>
            <a:pPr fontAlgn="base">
              <a:spcBef>
                <a:spcPct val="0"/>
              </a:spcBef>
              <a:spcAft>
                <a:spcPct val="0"/>
              </a:spcAft>
              <a:defRPr/>
            </a:pPr>
            <a:endParaRPr lang="en-US">
              <a:solidFill>
                <a:srgbClr val="000000"/>
              </a:solidFill>
            </a:endParaRPr>
          </a:p>
        </p:txBody>
      </p:sp>
      <p:sp>
        <p:nvSpPr>
          <p:cNvPr id="1228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701CDAD-93E6-4459-8099-91FD025C8390}" type="slidenum">
              <a:rPr lang="en-US" altLang="en-US" smtClean="0">
                <a:solidFill>
                  <a:srgbClr val="000000"/>
                </a:solidFill>
                <a:ea typeface="MS PGothic" pitchFamily="34" charset="-128"/>
              </a:rPr>
              <a:pPr fontAlgn="base">
                <a:spcBef>
                  <a:spcPct val="0"/>
                </a:spcBef>
                <a:spcAft>
                  <a:spcPct val="0"/>
                </a:spcAft>
              </a:pPr>
              <a:t>‹#›</a:t>
            </a:fld>
            <a:endParaRPr lang="en-US" alt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brenda.johnson4@va.gov" TargetMode="External"/><Relationship Id="rId2" Type="http://schemas.openxmlformats.org/officeDocument/2006/relationships/hyperlink" Target="mailto:roger.casey@va.gov"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066800"/>
            <a:ext cx="6400800" cy="2076450"/>
          </a:xfrm>
        </p:spPr>
        <p:txBody>
          <a:bodyPr>
            <a:noAutofit/>
          </a:bodyPr>
          <a:lstStyle/>
          <a:p>
            <a:r>
              <a:rPr lang="en-US" sz="3200" b="1" dirty="0"/>
              <a:t>Aging and the Homeless Community </a:t>
            </a:r>
            <a:br>
              <a:rPr lang="en-US" sz="3200" b="1" dirty="0"/>
            </a:br>
            <a:r>
              <a:rPr lang="en-US" sz="3200" b="1" dirty="0"/>
              <a:t>Follow Up Presentation: </a:t>
            </a:r>
            <a:r>
              <a:rPr lang="en-US" sz="3200" b="1" dirty="0" smtClean="0"/>
              <a:t/>
            </a:r>
            <a:br>
              <a:rPr lang="en-US" sz="3200" b="1" dirty="0" smtClean="0"/>
            </a:br>
            <a:r>
              <a:rPr lang="en-US" sz="3200" b="1" i="1" dirty="0" smtClean="0"/>
              <a:t>Implications </a:t>
            </a:r>
            <a:r>
              <a:rPr lang="en-US" sz="3200" b="1" i="1" dirty="0"/>
              <a:t>for the </a:t>
            </a:r>
            <a:r>
              <a:rPr lang="en-US" sz="3200" b="1" i="1" dirty="0" smtClean="0"/>
              <a:t>Field</a:t>
            </a:r>
            <a:endParaRPr lang="en-US" sz="2800" i="1" dirty="0"/>
          </a:p>
        </p:txBody>
      </p:sp>
      <p:sp>
        <p:nvSpPr>
          <p:cNvPr id="3" name="Subtitle 2"/>
          <p:cNvSpPr>
            <a:spLocks noGrp="1"/>
          </p:cNvSpPr>
          <p:nvPr>
            <p:ph type="subTitle" idx="1"/>
          </p:nvPr>
        </p:nvSpPr>
        <p:spPr>
          <a:xfrm>
            <a:off x="1371600" y="3581400"/>
            <a:ext cx="6400800" cy="2057400"/>
          </a:xfrm>
        </p:spPr>
        <p:txBody>
          <a:bodyPr>
            <a:normAutofit fontScale="92500" lnSpcReduction="20000"/>
          </a:bodyPr>
          <a:lstStyle/>
          <a:p>
            <a:r>
              <a:rPr lang="en-US" sz="2400" b="1" dirty="0" smtClean="0"/>
              <a:t>Thursday, January 27, 2016 1:00 p.m.—2:30 p.m. EST</a:t>
            </a:r>
          </a:p>
          <a:p>
            <a:r>
              <a:rPr lang="en-US" sz="2400" b="1" dirty="0" smtClean="0"/>
              <a:t>VHA’s National Center on </a:t>
            </a:r>
          </a:p>
          <a:p>
            <a:r>
              <a:rPr lang="en-US" sz="2400" b="1" dirty="0" smtClean="0"/>
              <a:t>Homelessness among Veterans</a:t>
            </a:r>
          </a:p>
          <a:p>
            <a:endParaRPr lang="en-US" sz="2400" b="1" dirty="0" smtClean="0"/>
          </a:p>
          <a:p>
            <a:r>
              <a:rPr lang="en-US" sz="2000" b="1" dirty="0" smtClean="0"/>
              <a:t>Roger Casey, PhD</a:t>
            </a:r>
          </a:p>
          <a:p>
            <a:r>
              <a:rPr lang="en-US" sz="2000" b="1" dirty="0" smtClean="0"/>
              <a:t>Brenda Johnson, LCSW, CCM, VHA-CM</a:t>
            </a:r>
            <a:endParaRPr lang="en-US" sz="2000" dirty="0"/>
          </a:p>
        </p:txBody>
      </p:sp>
      <p:pic>
        <p:nvPicPr>
          <p:cNvPr id="4" name="Picture 3" descr="http://www1.va.gov/HOMELESS/images/New_Center_Logo_cl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174164" cy="1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76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6553200" cy="1143000"/>
          </a:xfrm>
        </p:spPr>
        <p:txBody>
          <a:bodyPr>
            <a:normAutofit fontScale="90000"/>
          </a:bodyPr>
          <a:lstStyle/>
          <a:p>
            <a:r>
              <a:rPr lang="en-US" sz="3200" dirty="0"/>
              <a:t>HERS Presentation </a:t>
            </a:r>
            <a:r>
              <a:rPr lang="en-US" sz="3200" dirty="0" smtClean="0"/>
              <a:t>Summary</a:t>
            </a:r>
            <a:br>
              <a:rPr lang="en-US" sz="3200" dirty="0" smtClean="0"/>
            </a:br>
            <a:r>
              <a:rPr lang="en-US" sz="2700" i="1" dirty="0" smtClean="0"/>
              <a:t>Mortality risk and factors influencing death in </a:t>
            </a:r>
            <a:br>
              <a:rPr lang="en-US" sz="2700" i="1" dirty="0" smtClean="0"/>
            </a:br>
            <a:r>
              <a:rPr lang="en-US" sz="2700" i="1" dirty="0" smtClean="0"/>
              <a:t>older homeless Veterans</a:t>
            </a:r>
            <a:endParaRPr lang="en-US" sz="2700" i="1" dirty="0"/>
          </a:p>
        </p:txBody>
      </p:sp>
      <p:sp>
        <p:nvSpPr>
          <p:cNvPr id="3" name="Content Placeholder 2"/>
          <p:cNvSpPr>
            <a:spLocks noGrp="1"/>
          </p:cNvSpPr>
          <p:nvPr>
            <p:ph idx="1"/>
          </p:nvPr>
        </p:nvSpPr>
        <p:spPr>
          <a:xfrm>
            <a:off x="457200" y="1828800"/>
            <a:ext cx="8229600" cy="4525963"/>
          </a:xfrm>
        </p:spPr>
        <p:txBody>
          <a:bodyPr>
            <a:normAutofit fontScale="85000" lnSpcReduction="20000"/>
          </a:bodyPr>
          <a:lstStyle/>
          <a:p>
            <a:r>
              <a:rPr lang="en-US" sz="2800" dirty="0" smtClean="0"/>
              <a:t>John Schinka, PhD</a:t>
            </a:r>
          </a:p>
          <a:p>
            <a:pPr lvl="1"/>
            <a:r>
              <a:rPr lang="en-US" sz="2400" dirty="0" smtClean="0"/>
              <a:t>Investigator – The Center</a:t>
            </a:r>
          </a:p>
          <a:p>
            <a:pPr lvl="1"/>
            <a:r>
              <a:rPr lang="en-US" sz="2400" dirty="0" smtClean="0"/>
              <a:t>35% entering homeless programs 55 y/o, or older</a:t>
            </a:r>
          </a:p>
          <a:p>
            <a:pPr lvl="1"/>
            <a:r>
              <a:rPr lang="en-US" sz="2400" dirty="0" smtClean="0"/>
              <a:t>Mortality in 55 y/o and older group</a:t>
            </a:r>
          </a:p>
          <a:p>
            <a:pPr lvl="2"/>
            <a:r>
              <a:rPr lang="en-US" sz="2000" dirty="0" smtClean="0"/>
              <a:t>Homeless group - higher proportions of death associated with</a:t>
            </a:r>
          </a:p>
          <a:p>
            <a:pPr lvl="3"/>
            <a:r>
              <a:rPr lang="en-US" sz="1600" dirty="0" smtClean="0"/>
              <a:t>Mental health, infections, accidents, self harm</a:t>
            </a:r>
          </a:p>
          <a:p>
            <a:pPr lvl="2"/>
            <a:r>
              <a:rPr lang="en-US" dirty="0" smtClean="0"/>
              <a:t>Suicide rare but odds greater in homeless; 0.4% as opposed to those housed 0.2%</a:t>
            </a:r>
          </a:p>
          <a:p>
            <a:pPr lvl="1"/>
            <a:r>
              <a:rPr lang="en-US" sz="2400" dirty="0" smtClean="0"/>
              <a:t>Predictors of death sample of homeless Veterans</a:t>
            </a:r>
          </a:p>
          <a:p>
            <a:pPr lvl="2"/>
            <a:r>
              <a:rPr lang="en-US" sz="2000" dirty="0" smtClean="0"/>
              <a:t>Those variables moderately associated with increase risk of death included: serious medical problems, hospitalization for alcohol,  alcohol dependence, unemployment three years and age 60 years old.</a:t>
            </a:r>
          </a:p>
          <a:p>
            <a:pPr lvl="1"/>
            <a:r>
              <a:rPr lang="en-US" sz="2400" dirty="0" smtClean="0"/>
              <a:t>Summary</a:t>
            </a:r>
          </a:p>
          <a:p>
            <a:pPr lvl="2"/>
            <a:r>
              <a:rPr lang="en-US" sz="2000" dirty="0" smtClean="0"/>
              <a:t>Homelessness increases mortality rates in older veterans</a:t>
            </a:r>
          </a:p>
          <a:p>
            <a:pPr lvl="2"/>
            <a:r>
              <a:rPr lang="en-US" sz="2000" dirty="0" smtClean="0"/>
              <a:t>Possible risk index could be constructed as predictor and identity those most vulnerable.</a:t>
            </a:r>
          </a:p>
          <a:p>
            <a:pPr lvl="1"/>
            <a:endParaRPr lang="en-US" sz="2400" dirty="0" smtClean="0"/>
          </a:p>
          <a:p>
            <a:pPr lvl="1"/>
            <a:endParaRPr lang="en-US" sz="2400" dirty="0" smtClean="0"/>
          </a:p>
        </p:txBody>
      </p:sp>
      <p:sp>
        <p:nvSpPr>
          <p:cNvPr id="4" name="Slide Number Placeholder 3"/>
          <p:cNvSpPr>
            <a:spLocks noGrp="1"/>
          </p:cNvSpPr>
          <p:nvPr>
            <p:ph type="sldNum" sz="quarter" idx="12"/>
          </p:nvPr>
        </p:nvSpPr>
        <p:spPr/>
        <p:txBody>
          <a:bodyPr/>
          <a:lstStyle/>
          <a:p>
            <a:fld id="{4A84D90C-6C28-4B83-BBD4-7F983FA98EA5}" type="slidenum">
              <a:rPr lang="en-US" smtClean="0"/>
              <a:t>10</a:t>
            </a:fld>
            <a:endParaRPr lang="en-US"/>
          </a:p>
        </p:txBody>
      </p:sp>
      <p:pic>
        <p:nvPicPr>
          <p:cNvPr id="5" name="Picture 4" descr="http://www1.va.gov/HOMELESS/images/New_Center_Logo_cl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174164" cy="1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748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6553200" cy="1143000"/>
          </a:xfrm>
        </p:spPr>
        <p:txBody>
          <a:bodyPr>
            <a:normAutofit fontScale="90000"/>
          </a:bodyPr>
          <a:lstStyle/>
          <a:p>
            <a:r>
              <a:rPr lang="en-US" sz="3200" dirty="0"/>
              <a:t>HERS Presentation </a:t>
            </a:r>
            <a:r>
              <a:rPr lang="en-US" sz="3200" dirty="0" smtClean="0"/>
              <a:t>Summary</a:t>
            </a:r>
            <a:br>
              <a:rPr lang="en-US" sz="3200" dirty="0" smtClean="0"/>
            </a:br>
            <a:r>
              <a:rPr lang="en-US" sz="2700" i="1" dirty="0" smtClean="0"/>
              <a:t>Planning palliative care for homeless Veterans at the end of life</a:t>
            </a:r>
            <a:endParaRPr lang="en-US" sz="2700" i="1" dirty="0"/>
          </a:p>
        </p:txBody>
      </p:sp>
      <p:sp>
        <p:nvSpPr>
          <p:cNvPr id="3" name="Content Placeholder 2"/>
          <p:cNvSpPr>
            <a:spLocks noGrp="1"/>
          </p:cNvSpPr>
          <p:nvPr>
            <p:ph idx="1"/>
          </p:nvPr>
        </p:nvSpPr>
        <p:spPr>
          <a:xfrm>
            <a:off x="457200" y="1828800"/>
            <a:ext cx="8229600" cy="4525963"/>
          </a:xfrm>
        </p:spPr>
        <p:txBody>
          <a:bodyPr>
            <a:normAutofit fontScale="85000" lnSpcReduction="20000"/>
          </a:bodyPr>
          <a:lstStyle/>
          <a:p>
            <a:r>
              <a:rPr lang="en-US" sz="2800" dirty="0" smtClean="0"/>
              <a:t>Evelyn Hutt, MD </a:t>
            </a:r>
          </a:p>
          <a:p>
            <a:pPr lvl="1"/>
            <a:r>
              <a:rPr lang="en-US" sz="2400" dirty="0" smtClean="0"/>
              <a:t>Internist/palliative care physician VA </a:t>
            </a:r>
            <a:r>
              <a:rPr lang="en-US" sz="2400" dirty="0" err="1" smtClean="0"/>
              <a:t>Colo</a:t>
            </a:r>
            <a:r>
              <a:rPr lang="en-US" sz="2400" dirty="0" smtClean="0"/>
              <a:t> Health Care System</a:t>
            </a:r>
          </a:p>
          <a:p>
            <a:pPr lvl="1"/>
            <a:r>
              <a:rPr lang="en-US" sz="2400" dirty="0" smtClean="0"/>
              <a:t>Study – informing palliative care – HSR&amp;D (2013)</a:t>
            </a:r>
          </a:p>
          <a:p>
            <a:pPr lvl="2"/>
            <a:r>
              <a:rPr lang="en-US" sz="2000" dirty="0" smtClean="0"/>
              <a:t>Approaches to care</a:t>
            </a:r>
          </a:p>
          <a:p>
            <a:pPr lvl="2"/>
            <a:r>
              <a:rPr lang="en-US" sz="2000" dirty="0" smtClean="0"/>
              <a:t>Barriers</a:t>
            </a:r>
          </a:p>
          <a:p>
            <a:pPr lvl="2"/>
            <a:r>
              <a:rPr lang="en-US" sz="2000" dirty="0" smtClean="0"/>
              <a:t>Framework for meeting needs and program design</a:t>
            </a:r>
          </a:p>
          <a:p>
            <a:pPr lvl="1"/>
            <a:r>
              <a:rPr lang="en-US" sz="2400" dirty="0" smtClean="0"/>
              <a:t>Challenges found</a:t>
            </a:r>
          </a:p>
          <a:p>
            <a:pPr lvl="2"/>
            <a:r>
              <a:rPr lang="en-US" sz="2000" dirty="0" smtClean="0"/>
              <a:t>Symptom management, addiction, unstable housing, and behavioral health care</a:t>
            </a:r>
          </a:p>
          <a:p>
            <a:pPr lvl="1"/>
            <a:r>
              <a:rPr lang="en-US" sz="2400" dirty="0" smtClean="0"/>
              <a:t>Housing</a:t>
            </a:r>
          </a:p>
          <a:p>
            <a:pPr lvl="2"/>
            <a:r>
              <a:rPr lang="en-US" sz="2000" dirty="0" smtClean="0"/>
              <a:t>Too limited, programs require functional independence and sober facilities</a:t>
            </a:r>
            <a:endParaRPr lang="en-US" sz="2000" dirty="0"/>
          </a:p>
          <a:p>
            <a:pPr lvl="1"/>
            <a:r>
              <a:rPr lang="en-US" sz="2400" dirty="0" smtClean="0"/>
              <a:t>Continuity of care within VA systems</a:t>
            </a:r>
          </a:p>
          <a:p>
            <a:pPr lvl="1"/>
            <a:r>
              <a:rPr lang="en-US" sz="2400" dirty="0" smtClean="0"/>
              <a:t>Need for collaboration with homeless staff</a:t>
            </a:r>
          </a:p>
          <a:p>
            <a:pPr lvl="1"/>
            <a:r>
              <a:rPr lang="en-US" sz="2400" dirty="0" smtClean="0"/>
              <a:t>Summary</a:t>
            </a:r>
          </a:p>
          <a:p>
            <a:pPr lvl="2"/>
            <a:r>
              <a:rPr lang="en-US" sz="2000" dirty="0" smtClean="0"/>
              <a:t>Education for providers on housing; VA resources and linkages, housing criteria flexibly; priority housing for end of life needs; hospital to home</a:t>
            </a:r>
          </a:p>
          <a:p>
            <a:pPr lvl="1"/>
            <a:endParaRPr lang="en-US" sz="2400" dirty="0"/>
          </a:p>
        </p:txBody>
      </p:sp>
      <p:sp>
        <p:nvSpPr>
          <p:cNvPr id="4" name="Slide Number Placeholder 3"/>
          <p:cNvSpPr>
            <a:spLocks noGrp="1"/>
          </p:cNvSpPr>
          <p:nvPr>
            <p:ph type="sldNum" sz="quarter" idx="12"/>
          </p:nvPr>
        </p:nvSpPr>
        <p:spPr/>
        <p:txBody>
          <a:bodyPr/>
          <a:lstStyle/>
          <a:p>
            <a:fld id="{4A84D90C-6C28-4B83-BBD4-7F983FA98EA5}" type="slidenum">
              <a:rPr lang="en-US" smtClean="0"/>
              <a:t>11</a:t>
            </a:fld>
            <a:endParaRPr lang="en-US"/>
          </a:p>
        </p:txBody>
      </p:sp>
      <p:pic>
        <p:nvPicPr>
          <p:cNvPr id="5" name="Picture 4" descr="http://www1.va.gov/HOMELESS/images/New_Center_Logo_cl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174164" cy="1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411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35964"/>
            <a:ext cx="6781800" cy="1143000"/>
          </a:xfrm>
        </p:spPr>
        <p:txBody>
          <a:bodyPr>
            <a:normAutofit fontScale="90000"/>
          </a:bodyPr>
          <a:lstStyle/>
          <a:p>
            <a:r>
              <a:rPr lang="en-US" sz="3200" dirty="0"/>
              <a:t>HERS Presentation </a:t>
            </a:r>
            <a:r>
              <a:rPr lang="en-US" sz="3200" dirty="0" smtClean="0"/>
              <a:t>Summary</a:t>
            </a:r>
            <a:br>
              <a:rPr lang="en-US" sz="3200" dirty="0" smtClean="0"/>
            </a:br>
            <a:r>
              <a:rPr lang="en-US" sz="2700" i="1" dirty="0" smtClean="0"/>
              <a:t>The aging of the homeless populations: emerging clinical issues</a:t>
            </a:r>
            <a:endParaRPr lang="en-US" sz="2700" i="1" dirty="0"/>
          </a:p>
        </p:txBody>
      </p:sp>
      <p:sp>
        <p:nvSpPr>
          <p:cNvPr id="3" name="Content Placeholder 2"/>
          <p:cNvSpPr>
            <a:spLocks noGrp="1"/>
          </p:cNvSpPr>
          <p:nvPr>
            <p:ph idx="1"/>
          </p:nvPr>
        </p:nvSpPr>
        <p:spPr>
          <a:xfrm>
            <a:off x="457200" y="1631364"/>
            <a:ext cx="8229600" cy="4876800"/>
          </a:xfrm>
        </p:spPr>
        <p:txBody>
          <a:bodyPr>
            <a:normAutofit fontScale="62500" lnSpcReduction="20000"/>
          </a:bodyPr>
          <a:lstStyle/>
          <a:p>
            <a:r>
              <a:rPr lang="en-US" dirty="0" smtClean="0"/>
              <a:t>Margot </a:t>
            </a:r>
            <a:r>
              <a:rPr lang="en-US" dirty="0" err="1" smtClean="0"/>
              <a:t>Kushel</a:t>
            </a:r>
            <a:r>
              <a:rPr lang="en-US" dirty="0" smtClean="0"/>
              <a:t>, MD</a:t>
            </a:r>
          </a:p>
          <a:p>
            <a:pPr lvl="1"/>
            <a:r>
              <a:rPr lang="en-US" dirty="0" smtClean="0"/>
              <a:t>Professor of Medicine U of California, San Francisco</a:t>
            </a:r>
          </a:p>
          <a:p>
            <a:pPr lvl="1"/>
            <a:r>
              <a:rPr lang="en-US" dirty="0" smtClean="0"/>
              <a:t>Median age 50 y/o; health age 70-80 y/o</a:t>
            </a:r>
          </a:p>
          <a:p>
            <a:pPr lvl="1"/>
            <a:r>
              <a:rPr lang="en-US" dirty="0" smtClean="0"/>
              <a:t>Key health concerns</a:t>
            </a:r>
          </a:p>
          <a:p>
            <a:pPr lvl="2"/>
            <a:r>
              <a:rPr lang="en-US" dirty="0" smtClean="0"/>
              <a:t>Chronic diseases: substance use, geriatric conditions (chronic functional and visual impairment, falls, and incontinence.</a:t>
            </a:r>
          </a:p>
          <a:p>
            <a:pPr lvl="2"/>
            <a:r>
              <a:rPr lang="en-US" dirty="0" smtClean="0"/>
              <a:t>Leading </a:t>
            </a:r>
            <a:r>
              <a:rPr lang="en-US" dirty="0"/>
              <a:t>causes of mortality </a:t>
            </a:r>
            <a:r>
              <a:rPr lang="en-US" dirty="0" smtClean="0"/>
              <a:t>- all homeless 45 y/o plus</a:t>
            </a:r>
          </a:p>
          <a:p>
            <a:pPr lvl="3"/>
            <a:r>
              <a:rPr lang="en-US" dirty="0" smtClean="0"/>
              <a:t>Heart disease and cancer</a:t>
            </a:r>
          </a:p>
          <a:p>
            <a:pPr lvl="3"/>
            <a:r>
              <a:rPr lang="en-US" dirty="0" smtClean="0"/>
              <a:t>Managing chronic disease</a:t>
            </a:r>
          </a:p>
          <a:p>
            <a:pPr lvl="4"/>
            <a:r>
              <a:rPr lang="en-US" dirty="0" smtClean="0"/>
              <a:t>Medications, compliance, diets, activities, </a:t>
            </a:r>
          </a:p>
          <a:p>
            <a:pPr lvl="1"/>
            <a:r>
              <a:rPr lang="en-US" dirty="0" smtClean="0"/>
              <a:t>Older homeless;	</a:t>
            </a:r>
          </a:p>
          <a:p>
            <a:pPr lvl="2"/>
            <a:r>
              <a:rPr lang="en-US" dirty="0" smtClean="0"/>
              <a:t>39% difficulty with ADLs</a:t>
            </a:r>
          </a:p>
          <a:p>
            <a:pPr lvl="2"/>
            <a:r>
              <a:rPr lang="en-US" dirty="0" smtClean="0"/>
              <a:t>38% global cognitive impairment</a:t>
            </a:r>
          </a:p>
          <a:p>
            <a:pPr lvl="2"/>
            <a:r>
              <a:rPr lang="en-US" dirty="0" smtClean="0"/>
              <a:t>40% executive function impairment (managing complex tasks)</a:t>
            </a:r>
          </a:p>
          <a:p>
            <a:pPr lvl="2"/>
            <a:r>
              <a:rPr lang="en-US" dirty="0" smtClean="0"/>
              <a:t>34% </a:t>
            </a:r>
            <a:r>
              <a:rPr lang="en-US" dirty="0"/>
              <a:t>reported </a:t>
            </a:r>
            <a:r>
              <a:rPr lang="en-US" dirty="0" smtClean="0"/>
              <a:t>fall in past 6 months</a:t>
            </a:r>
          </a:p>
          <a:p>
            <a:pPr lvl="2"/>
            <a:r>
              <a:rPr lang="en-US" dirty="0" smtClean="0"/>
              <a:t>48% screened positive for incontinence</a:t>
            </a:r>
          </a:p>
          <a:p>
            <a:pPr lvl="2"/>
            <a:r>
              <a:rPr lang="en-US" dirty="0" smtClean="0"/>
              <a:t>45% visual impairments</a:t>
            </a:r>
          </a:p>
          <a:p>
            <a:pPr lvl="2"/>
            <a:r>
              <a:rPr lang="en-US" dirty="0" smtClean="0"/>
              <a:t>36% hearing impaired</a:t>
            </a:r>
          </a:p>
          <a:p>
            <a:pPr lvl="1"/>
            <a:r>
              <a:rPr lang="en-US" dirty="0" smtClean="0"/>
              <a:t>Summary</a:t>
            </a:r>
          </a:p>
          <a:p>
            <a:pPr lvl="2"/>
            <a:r>
              <a:rPr lang="en-US" dirty="0" smtClean="0"/>
              <a:t>Acute and chronic health issues by the aging homeless population</a:t>
            </a:r>
          </a:p>
        </p:txBody>
      </p:sp>
      <p:sp>
        <p:nvSpPr>
          <p:cNvPr id="4" name="Slide Number Placeholder 3"/>
          <p:cNvSpPr>
            <a:spLocks noGrp="1"/>
          </p:cNvSpPr>
          <p:nvPr>
            <p:ph type="sldNum" sz="quarter" idx="12"/>
          </p:nvPr>
        </p:nvSpPr>
        <p:spPr/>
        <p:txBody>
          <a:bodyPr/>
          <a:lstStyle/>
          <a:p>
            <a:fld id="{4A84D90C-6C28-4B83-BBD4-7F983FA98EA5}" type="slidenum">
              <a:rPr lang="en-US" smtClean="0"/>
              <a:t>12</a:t>
            </a:fld>
            <a:endParaRPr lang="en-US"/>
          </a:p>
        </p:txBody>
      </p:sp>
      <p:pic>
        <p:nvPicPr>
          <p:cNvPr id="5" name="Picture 4" descr="http://www1.va.gov/HOMELESS/images/New_Center_Logo_cl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174164" cy="1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9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4953000" cy="1143000"/>
          </a:xfrm>
        </p:spPr>
        <p:txBody>
          <a:bodyPr>
            <a:normAutofit/>
          </a:bodyPr>
          <a:lstStyle/>
          <a:p>
            <a:r>
              <a:rPr lang="en-US" sz="3200" b="1" dirty="0" smtClean="0"/>
              <a:t>Implications</a:t>
            </a:r>
            <a:r>
              <a:rPr lang="en-US" sz="3200" dirty="0" smtClean="0"/>
              <a:t> </a:t>
            </a:r>
            <a:endParaRPr lang="en-US" sz="3200" dirty="0"/>
          </a:p>
        </p:txBody>
      </p:sp>
      <p:sp>
        <p:nvSpPr>
          <p:cNvPr id="3" name="Content Placeholder 2"/>
          <p:cNvSpPr>
            <a:spLocks noGrp="1"/>
          </p:cNvSpPr>
          <p:nvPr>
            <p:ph idx="1"/>
          </p:nvPr>
        </p:nvSpPr>
        <p:spPr>
          <a:xfrm>
            <a:off x="457200" y="1905000"/>
            <a:ext cx="8229600" cy="4267200"/>
          </a:xfrm>
        </p:spPr>
        <p:txBody>
          <a:bodyPr>
            <a:normAutofit fontScale="92500" lnSpcReduction="20000"/>
          </a:bodyPr>
          <a:lstStyle/>
          <a:p>
            <a:r>
              <a:rPr lang="en-US" sz="3000" dirty="0" smtClean="0"/>
              <a:t>Research Implications</a:t>
            </a:r>
          </a:p>
          <a:p>
            <a:pPr lvl="1"/>
            <a:r>
              <a:rPr lang="en-US" sz="2600" dirty="0" smtClean="0"/>
              <a:t>Changing demographics</a:t>
            </a:r>
          </a:p>
          <a:p>
            <a:pPr lvl="1"/>
            <a:r>
              <a:rPr lang="en-US" sz="2600" dirty="0"/>
              <a:t>Homelessness increases mortality </a:t>
            </a:r>
            <a:r>
              <a:rPr lang="en-US" sz="2600" dirty="0" smtClean="0"/>
              <a:t>risk and rates </a:t>
            </a:r>
            <a:r>
              <a:rPr lang="en-US" sz="2600" dirty="0"/>
              <a:t>in older Veterans</a:t>
            </a:r>
          </a:p>
          <a:p>
            <a:pPr lvl="1"/>
            <a:r>
              <a:rPr lang="en-US" sz="2600" dirty="0" smtClean="0"/>
              <a:t>Geriatric </a:t>
            </a:r>
            <a:r>
              <a:rPr lang="en-US" sz="2600" dirty="0"/>
              <a:t>conditions and end-of-life issues </a:t>
            </a:r>
            <a:endParaRPr lang="en-US" sz="2600" dirty="0" smtClean="0"/>
          </a:p>
          <a:p>
            <a:pPr lvl="1"/>
            <a:r>
              <a:rPr lang="en-US" sz="2600" dirty="0" smtClean="0"/>
              <a:t>Unmet </a:t>
            </a:r>
            <a:r>
              <a:rPr lang="en-US" sz="2600" dirty="0"/>
              <a:t>needs of veterans who are </a:t>
            </a:r>
            <a:r>
              <a:rPr lang="en-US" sz="2600" dirty="0" smtClean="0"/>
              <a:t>unhoused</a:t>
            </a:r>
          </a:p>
          <a:p>
            <a:pPr lvl="1"/>
            <a:r>
              <a:rPr lang="en-US" sz="2600" dirty="0" smtClean="0"/>
              <a:t>Requirements </a:t>
            </a:r>
            <a:r>
              <a:rPr lang="en-US" sz="2600" dirty="0"/>
              <a:t>for care </a:t>
            </a:r>
            <a:r>
              <a:rPr lang="en-US" sz="2600" dirty="0" smtClean="0"/>
              <a:t> - flexible </a:t>
            </a:r>
          </a:p>
          <a:p>
            <a:pPr lvl="1"/>
            <a:r>
              <a:rPr lang="en-US" sz="2600" dirty="0"/>
              <a:t>Staff awareness of </a:t>
            </a:r>
            <a:r>
              <a:rPr lang="en-US" sz="2600" dirty="0" smtClean="0"/>
              <a:t>and linkages with available </a:t>
            </a:r>
            <a:r>
              <a:rPr lang="en-US" sz="2600" dirty="0"/>
              <a:t>VA </a:t>
            </a:r>
            <a:r>
              <a:rPr lang="en-US" sz="2600" dirty="0" smtClean="0"/>
              <a:t>and community resources </a:t>
            </a:r>
            <a:endParaRPr lang="en-US" sz="2600" dirty="0"/>
          </a:p>
          <a:p>
            <a:pPr lvl="1"/>
            <a:r>
              <a:rPr lang="en-US" sz="2600" dirty="0" smtClean="0"/>
              <a:t>Strategies for:</a:t>
            </a:r>
          </a:p>
          <a:p>
            <a:pPr lvl="2"/>
            <a:r>
              <a:rPr lang="en-US" dirty="0"/>
              <a:t>C</a:t>
            </a:r>
            <a:r>
              <a:rPr lang="en-US" dirty="0" smtClean="0"/>
              <a:t>hronic </a:t>
            </a:r>
            <a:r>
              <a:rPr lang="en-US" dirty="0"/>
              <a:t>diseases, substance use, </a:t>
            </a:r>
            <a:r>
              <a:rPr lang="en-US" dirty="0" smtClean="0"/>
              <a:t>and cognitive</a:t>
            </a:r>
            <a:r>
              <a:rPr lang="en-US" dirty="0"/>
              <a:t>, functional and visual impairment, falls, and </a:t>
            </a:r>
            <a:r>
              <a:rPr lang="en-US" dirty="0" smtClean="0"/>
              <a:t>incontinence</a:t>
            </a:r>
            <a:endParaRPr lang="en-US" dirty="0"/>
          </a:p>
        </p:txBody>
      </p:sp>
      <p:sp>
        <p:nvSpPr>
          <p:cNvPr id="4" name="Slide Number Placeholder 3"/>
          <p:cNvSpPr>
            <a:spLocks noGrp="1"/>
          </p:cNvSpPr>
          <p:nvPr>
            <p:ph type="sldNum" sz="quarter" idx="12"/>
          </p:nvPr>
        </p:nvSpPr>
        <p:spPr/>
        <p:txBody>
          <a:bodyPr/>
          <a:lstStyle/>
          <a:p>
            <a:fld id="{4A84D90C-6C28-4B83-BBD4-7F983FA98EA5}" type="slidenum">
              <a:rPr lang="en-US" smtClean="0"/>
              <a:t>13</a:t>
            </a:fld>
            <a:endParaRPr lang="en-US"/>
          </a:p>
        </p:txBody>
      </p:sp>
      <p:pic>
        <p:nvPicPr>
          <p:cNvPr id="5" name="Picture 4" descr="http://www1.va.gov/HOMELESS/images/New_Center_Logo_cl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174164" cy="1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033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19895"/>
            <a:ext cx="7010400" cy="1143000"/>
          </a:xfrm>
        </p:spPr>
        <p:txBody>
          <a:bodyPr/>
          <a:lstStyle/>
          <a:p>
            <a:pPr algn="l"/>
            <a:r>
              <a:rPr lang="en-US" sz="3200" b="1" dirty="0" smtClean="0"/>
              <a:t>What are Implications for…..</a:t>
            </a:r>
            <a:endParaRPr lang="en-US" b="1" dirty="0"/>
          </a:p>
        </p:txBody>
      </p:sp>
      <p:sp>
        <p:nvSpPr>
          <p:cNvPr id="3" name="Content Placeholder 2"/>
          <p:cNvSpPr>
            <a:spLocks noGrp="1"/>
          </p:cNvSpPr>
          <p:nvPr>
            <p:ph idx="1"/>
          </p:nvPr>
        </p:nvSpPr>
        <p:spPr>
          <a:xfrm>
            <a:off x="457200" y="1981200"/>
            <a:ext cx="8229600" cy="3916363"/>
          </a:xfrm>
        </p:spPr>
        <p:txBody>
          <a:bodyPr>
            <a:normAutofit fontScale="92500" lnSpcReduction="20000"/>
          </a:bodyPr>
          <a:lstStyle/>
          <a:p>
            <a:r>
              <a:rPr lang="en-US" sz="2800" dirty="0" smtClean="0"/>
              <a:t>Direct </a:t>
            </a:r>
            <a:r>
              <a:rPr lang="en-US" sz="2800" dirty="0"/>
              <a:t>C</a:t>
            </a:r>
            <a:r>
              <a:rPr lang="en-US" sz="2800" dirty="0" smtClean="0"/>
              <a:t>are</a:t>
            </a:r>
          </a:p>
          <a:p>
            <a:pPr lvl="1"/>
            <a:r>
              <a:rPr lang="en-US" sz="2400" dirty="0" smtClean="0"/>
              <a:t>Assessment in prevention and outreach</a:t>
            </a:r>
          </a:p>
          <a:p>
            <a:pPr lvl="1"/>
            <a:r>
              <a:rPr lang="en-US" sz="2400" dirty="0" smtClean="0"/>
              <a:t>Relationship / coordination with medical providers, community, other agencies and resources</a:t>
            </a:r>
          </a:p>
          <a:p>
            <a:pPr lvl="1"/>
            <a:r>
              <a:rPr lang="en-US" sz="2400" dirty="0" smtClean="0"/>
              <a:t>Health and mental health care needs</a:t>
            </a:r>
          </a:p>
          <a:p>
            <a:pPr lvl="1"/>
            <a:r>
              <a:rPr lang="en-US" sz="2400" dirty="0" smtClean="0"/>
              <a:t>Sustainability and support</a:t>
            </a:r>
          </a:p>
          <a:p>
            <a:r>
              <a:rPr lang="en-US" sz="2800" dirty="0"/>
              <a:t>Program Design</a:t>
            </a:r>
          </a:p>
          <a:p>
            <a:pPr lvl="1"/>
            <a:r>
              <a:rPr lang="en-US" sz="2400" dirty="0"/>
              <a:t>Future </a:t>
            </a:r>
            <a:r>
              <a:rPr lang="en-US" sz="2400" dirty="0" smtClean="0"/>
              <a:t>programing shifting demographics </a:t>
            </a:r>
            <a:endParaRPr lang="en-US" sz="2400" dirty="0"/>
          </a:p>
          <a:p>
            <a:pPr lvl="1"/>
            <a:r>
              <a:rPr lang="en-US" sz="2400" dirty="0"/>
              <a:t>Facilities</a:t>
            </a:r>
          </a:p>
          <a:p>
            <a:pPr lvl="1"/>
            <a:r>
              <a:rPr lang="en-US" sz="2400" dirty="0"/>
              <a:t>Community collaboration</a:t>
            </a:r>
          </a:p>
          <a:p>
            <a:pPr lvl="1"/>
            <a:r>
              <a:rPr lang="en-US" sz="2400" dirty="0"/>
              <a:t>Agency </a:t>
            </a:r>
            <a:r>
              <a:rPr lang="en-US" sz="2400" dirty="0" smtClean="0"/>
              <a:t>linkages</a:t>
            </a:r>
            <a:endParaRPr lang="en-US" sz="2400" dirty="0"/>
          </a:p>
          <a:p>
            <a:endParaRPr lang="en-US" dirty="0"/>
          </a:p>
        </p:txBody>
      </p:sp>
      <p:sp>
        <p:nvSpPr>
          <p:cNvPr id="4" name="Slide Number Placeholder 3"/>
          <p:cNvSpPr>
            <a:spLocks noGrp="1"/>
          </p:cNvSpPr>
          <p:nvPr>
            <p:ph type="sldNum" sz="quarter" idx="12"/>
          </p:nvPr>
        </p:nvSpPr>
        <p:spPr/>
        <p:txBody>
          <a:bodyPr/>
          <a:lstStyle/>
          <a:p>
            <a:fld id="{4A84D90C-6C28-4B83-BBD4-7F983FA98EA5}" type="slidenum">
              <a:rPr lang="en-US" smtClean="0"/>
              <a:t>14</a:t>
            </a:fld>
            <a:endParaRPr lang="en-US"/>
          </a:p>
        </p:txBody>
      </p:sp>
      <p:pic>
        <p:nvPicPr>
          <p:cNvPr id="5" name="Picture 4" descr="http://www1.va.gov/HOMELESS/images/New_Center_Logo_cl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174164" cy="1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859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a:solidFill>
                  <a:prstClr val="black"/>
                </a:solidFill>
              </a:rPr>
              <a:t>Aging and the Homeless Community </a:t>
            </a:r>
            <a:br>
              <a:rPr lang="en-US" sz="3200" b="1" dirty="0">
                <a:solidFill>
                  <a:prstClr val="black"/>
                </a:solidFill>
              </a:rPr>
            </a:br>
            <a:r>
              <a:rPr lang="en-US" sz="3200" b="1" dirty="0" smtClean="0">
                <a:solidFill>
                  <a:prstClr val="black"/>
                </a:solidFill>
              </a:rPr>
              <a:t>Medical/Psychiatric Considerations</a:t>
            </a:r>
            <a:endParaRPr lang="en-US" dirty="0"/>
          </a:p>
        </p:txBody>
      </p:sp>
      <p:sp>
        <p:nvSpPr>
          <p:cNvPr id="3" name="Subtitle 2"/>
          <p:cNvSpPr>
            <a:spLocks noGrp="1"/>
          </p:cNvSpPr>
          <p:nvPr>
            <p:ph type="subTitle" idx="1"/>
          </p:nvPr>
        </p:nvSpPr>
        <p:spPr/>
        <p:txBody>
          <a:bodyPr/>
          <a:lstStyle/>
          <a:p>
            <a:r>
              <a:rPr lang="en-US" dirty="0" smtClean="0"/>
              <a:t>J. </a:t>
            </a:r>
            <a:r>
              <a:rPr lang="en-US" dirty="0" err="1" smtClean="0"/>
              <a:t>Goodlett</a:t>
            </a:r>
            <a:r>
              <a:rPr lang="en-US" dirty="0" smtClean="0"/>
              <a:t> McDaniel, </a:t>
            </a:r>
            <a:r>
              <a:rPr lang="en-US" sz="2000" dirty="0" err="1" smtClean="0"/>
              <a:t>EdD</a:t>
            </a:r>
            <a:r>
              <a:rPr lang="en-US" sz="2000" dirty="0" smtClean="0"/>
              <a:t>, PMHNP-BC, MBA</a:t>
            </a:r>
          </a:p>
          <a:p>
            <a:endParaRPr lang="en-US" sz="1200" dirty="0" smtClean="0"/>
          </a:p>
        </p:txBody>
      </p:sp>
    </p:spTree>
    <p:extLst>
      <p:ext uri="{BB962C8B-B14F-4D97-AF65-F5344CB8AC3E}">
        <p14:creationId xmlns:p14="http://schemas.microsoft.com/office/powerpoint/2010/main" val="621369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thoughts…</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pPr lvl="0">
              <a:lnSpc>
                <a:spcPct val="115000"/>
              </a:lnSpc>
              <a:spcBef>
                <a:spcPts val="0"/>
              </a:spcBef>
              <a:spcAft>
                <a:spcPts val="1000"/>
              </a:spcAft>
              <a:buFont typeface="Wingdings" panose="05000000000000000000" pitchFamily="2" charset="2"/>
              <a:buChar char="§"/>
            </a:pPr>
            <a:r>
              <a:rPr lang="en-US" sz="1800" dirty="0">
                <a:solidFill>
                  <a:srgbClr val="000000"/>
                </a:solidFill>
                <a:latin typeface="Arial"/>
                <a:ea typeface="Calibri"/>
                <a:cs typeface="Times New Roman"/>
              </a:rPr>
              <a:t>A</a:t>
            </a:r>
            <a:r>
              <a:rPr lang="en-US" sz="1800" dirty="0" smtClean="0">
                <a:solidFill>
                  <a:srgbClr val="000000"/>
                </a:solidFill>
                <a:effectLst/>
                <a:latin typeface="Arial"/>
                <a:ea typeface="Calibri"/>
                <a:cs typeface="Times New Roman"/>
              </a:rPr>
              <a:t>verage life expectancy for a US male in </a:t>
            </a:r>
            <a:r>
              <a:rPr lang="en-US" sz="1800" dirty="0" smtClean="0">
                <a:solidFill>
                  <a:srgbClr val="000000"/>
                </a:solidFill>
                <a:latin typeface="Arial"/>
                <a:ea typeface="Calibri"/>
                <a:cs typeface="Times New Roman"/>
              </a:rPr>
              <a:t>early 2000’s was</a:t>
            </a:r>
            <a:r>
              <a:rPr lang="en-US" sz="1800" dirty="0" smtClean="0">
                <a:solidFill>
                  <a:srgbClr val="000000"/>
                </a:solidFill>
                <a:effectLst/>
                <a:latin typeface="Arial"/>
                <a:ea typeface="Calibri"/>
                <a:cs typeface="Times New Roman"/>
              </a:rPr>
              <a:t> 78 years.  For a chronically homeless male, average life expectancy between 42 and 52 years </a:t>
            </a:r>
            <a:r>
              <a:rPr lang="en-US" sz="1400" dirty="0" smtClean="0">
                <a:solidFill>
                  <a:srgbClr val="000000"/>
                </a:solidFill>
                <a:effectLst/>
                <a:latin typeface="Arial"/>
                <a:ea typeface="Calibri"/>
                <a:cs typeface="Times New Roman"/>
              </a:rPr>
              <a:t>(O’Connell/NHCHC, 2005).  64 for single males and 69 for single females in </a:t>
            </a:r>
            <a:r>
              <a:rPr lang="en-US" sz="1400" smtClean="0">
                <a:solidFill>
                  <a:srgbClr val="000000"/>
                </a:solidFill>
                <a:effectLst/>
                <a:latin typeface="Arial"/>
                <a:ea typeface="Calibri"/>
                <a:cs typeface="Times New Roman"/>
              </a:rPr>
              <a:t>2015 HERS</a:t>
            </a:r>
            <a:endParaRPr lang="en-US" sz="1400" dirty="0" smtClean="0">
              <a:solidFill>
                <a:srgbClr val="000000"/>
              </a:solidFill>
              <a:effectLst/>
              <a:latin typeface="Arial"/>
              <a:ea typeface="Calibri"/>
              <a:cs typeface="Times New Roman"/>
            </a:endParaRPr>
          </a:p>
          <a:p>
            <a:pPr lvl="0">
              <a:lnSpc>
                <a:spcPct val="115000"/>
              </a:lnSpc>
              <a:spcBef>
                <a:spcPts val="0"/>
              </a:spcBef>
              <a:spcAft>
                <a:spcPts val="1000"/>
              </a:spcAft>
              <a:buFont typeface="Wingdings" panose="05000000000000000000" pitchFamily="2" charset="2"/>
              <a:buChar char="§"/>
            </a:pPr>
            <a:r>
              <a:rPr lang="en-US" sz="1800" dirty="0" smtClean="0">
                <a:solidFill>
                  <a:srgbClr val="000000"/>
                </a:solidFill>
                <a:effectLst/>
                <a:latin typeface="Arial"/>
                <a:ea typeface="Calibri"/>
                <a:cs typeface="Times New Roman"/>
              </a:rPr>
              <a:t>Collaborative care more than doubled the effectiveness of depression treatment for older adults in primary care settings.  At 12 months, 50% of patients had a 50% reduction in depressive symptoms, compared to only 19% of others </a:t>
            </a:r>
            <a:r>
              <a:rPr lang="en-US" sz="1400" dirty="0">
                <a:solidFill>
                  <a:srgbClr val="000000"/>
                </a:solidFill>
                <a:latin typeface="Arial"/>
                <a:ea typeface="Calibri"/>
                <a:cs typeface="Times New Roman"/>
              </a:rPr>
              <a:t>(O’Connell/NHCHC, 2005</a:t>
            </a:r>
            <a:r>
              <a:rPr lang="en-US" sz="1400" dirty="0" smtClean="0">
                <a:solidFill>
                  <a:srgbClr val="000000"/>
                </a:solidFill>
                <a:latin typeface="Arial"/>
                <a:ea typeface="Calibri"/>
                <a:cs typeface="Times New Roman"/>
              </a:rPr>
              <a:t>)</a:t>
            </a:r>
            <a:endParaRPr lang="en-US" sz="1800" dirty="0" smtClean="0">
              <a:solidFill>
                <a:srgbClr val="000000"/>
              </a:solidFill>
              <a:effectLst/>
              <a:latin typeface="Arial"/>
              <a:ea typeface="Calibri"/>
              <a:cs typeface="Times New Roman"/>
            </a:endParaRPr>
          </a:p>
          <a:p>
            <a:pPr lvl="0">
              <a:lnSpc>
                <a:spcPct val="115000"/>
              </a:lnSpc>
              <a:spcBef>
                <a:spcPts val="0"/>
              </a:spcBef>
              <a:spcAft>
                <a:spcPts val="1000"/>
              </a:spcAft>
              <a:buFont typeface="Wingdings" panose="05000000000000000000" pitchFamily="2" charset="2"/>
              <a:buChar char="§"/>
            </a:pPr>
            <a:r>
              <a:rPr lang="en-US" sz="1800" dirty="0" smtClean="0">
                <a:solidFill>
                  <a:srgbClr val="000000"/>
                </a:solidFill>
                <a:latin typeface="Arial"/>
                <a:ea typeface="Calibri"/>
                <a:cs typeface="Times New Roman"/>
              </a:rPr>
              <a:t>Multi-disciplinary Teams function best when increasing access to onsite care, facilitating testing and specialty referrals, maximizing community and outreach services, improving housing retention rates, and finding and serving American heroes living without basic shelter</a:t>
            </a:r>
          </a:p>
          <a:p>
            <a:pPr lvl="0">
              <a:lnSpc>
                <a:spcPct val="115000"/>
              </a:lnSpc>
              <a:spcBef>
                <a:spcPts val="0"/>
              </a:spcBef>
              <a:spcAft>
                <a:spcPts val="1000"/>
              </a:spcAft>
              <a:buFont typeface="Wingdings" panose="05000000000000000000" pitchFamily="2" charset="2"/>
              <a:buChar char="§"/>
            </a:pPr>
            <a:r>
              <a:rPr lang="en-US" sz="1800" dirty="0" smtClean="0">
                <a:solidFill>
                  <a:srgbClr val="000000"/>
                </a:solidFill>
                <a:latin typeface="Arial"/>
                <a:ea typeface="Calibri"/>
                <a:cs typeface="Times New Roman"/>
              </a:rPr>
              <a:t>ARNP “Provides direct service and coordinates with care Team as appropriate in order to assist Veteran to remain in permanent supportive housing” </a:t>
            </a:r>
          </a:p>
          <a:p>
            <a:pPr marL="0" lvl="0" indent="0">
              <a:lnSpc>
                <a:spcPct val="115000"/>
              </a:lnSpc>
              <a:spcBef>
                <a:spcPts val="0"/>
              </a:spcBef>
              <a:spcAft>
                <a:spcPts val="1000"/>
              </a:spcAft>
              <a:buNone/>
            </a:pPr>
            <a:endParaRPr lang="en-US" sz="1800" dirty="0" smtClean="0">
              <a:solidFill>
                <a:srgbClr val="000000"/>
              </a:solidFill>
              <a:effectLst/>
              <a:latin typeface="Arial"/>
              <a:ea typeface="Calibri"/>
              <a:cs typeface="Times New Roman"/>
            </a:endParaRPr>
          </a:p>
        </p:txBody>
      </p:sp>
    </p:spTree>
    <p:extLst>
      <p:ext uri="{BB962C8B-B14F-4D97-AF65-F5344CB8AC3E}">
        <p14:creationId xmlns:p14="http://schemas.microsoft.com/office/powerpoint/2010/main" val="3034269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 would like you to meet….</a:t>
            </a:r>
            <a:endParaRPr lang="en-US" dirty="0"/>
          </a:p>
        </p:txBody>
      </p:sp>
      <p:sp>
        <p:nvSpPr>
          <p:cNvPr id="5" name="Content Placeholder 4"/>
          <p:cNvSpPr>
            <a:spLocks noGrp="1"/>
          </p:cNvSpPr>
          <p:nvPr>
            <p:ph sz="half" idx="1"/>
          </p:nvPr>
        </p:nvSpPr>
        <p:spPr>
          <a:xfrm>
            <a:off x="533400" y="1615713"/>
            <a:ext cx="4038600" cy="4525963"/>
          </a:xfrm>
        </p:spPr>
        <p:txBody>
          <a:bodyPr/>
          <a:lstStyle/>
          <a:p>
            <a:r>
              <a:rPr lang="en-US" dirty="0" smtClean="0"/>
              <a:t>Mr. Y.</a:t>
            </a:r>
          </a:p>
          <a:p>
            <a:pPr marL="0" indent="0">
              <a:buNone/>
            </a:pPr>
            <a:endParaRPr lang="en-US" i="1" dirty="0"/>
          </a:p>
        </p:txBody>
      </p:sp>
      <p:sp>
        <p:nvSpPr>
          <p:cNvPr id="6" name="Content Placeholder 5"/>
          <p:cNvSpPr>
            <a:spLocks noGrp="1"/>
          </p:cNvSpPr>
          <p:nvPr>
            <p:ph sz="half" idx="2"/>
          </p:nvPr>
        </p:nvSpPr>
        <p:spPr>
          <a:xfrm>
            <a:off x="4690918" y="1615713"/>
            <a:ext cx="4038600" cy="4525963"/>
          </a:xfrm>
        </p:spPr>
        <p:txBody>
          <a:bodyPr/>
          <a:lstStyle/>
          <a:p>
            <a:r>
              <a:rPr lang="en-US" dirty="0" smtClean="0"/>
              <a:t>Mr. H.</a:t>
            </a:r>
          </a:p>
          <a:p>
            <a:pPr marL="0" indent="0">
              <a:buNone/>
            </a:pPr>
            <a:endParaRPr lang="en-US" dirty="0"/>
          </a:p>
        </p:txBody>
      </p:sp>
      <p:pic>
        <p:nvPicPr>
          <p:cNvPr id="3074" name="Picture 2" descr="C:\Users\VHANFLMCDANJ\Desktop\63673d1392151820t-complete-mobile-home-remodel-trash-master-room.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6000"/>
                    </a14:imgEffect>
                  </a14:imgLayer>
                </a14:imgProps>
              </a:ext>
              <a:ext uri="{28A0092B-C50C-407E-A947-70E740481C1C}">
                <a14:useLocalDpi xmlns:a14="http://schemas.microsoft.com/office/drawing/2010/main" val="0"/>
              </a:ext>
            </a:extLst>
          </a:blip>
          <a:srcRect/>
          <a:stretch>
            <a:fillRect/>
          </a:stretch>
        </p:blipFill>
        <p:spPr bwMode="auto">
          <a:xfrm>
            <a:off x="304800" y="2449946"/>
            <a:ext cx="41148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VHANFLMCDANJ\Desktop\1961_MATTHEWS_42_X1200W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2449946"/>
            <a:ext cx="4191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4800" y="5715000"/>
            <a:ext cx="4114800" cy="646331"/>
          </a:xfrm>
          <a:prstGeom prst="rect">
            <a:avLst/>
          </a:prstGeom>
          <a:noFill/>
        </p:spPr>
        <p:txBody>
          <a:bodyPr wrap="square" rtlCol="0">
            <a:spAutoFit/>
          </a:bodyPr>
          <a:lstStyle/>
          <a:p>
            <a:r>
              <a:rPr lang="en-US" dirty="0" smtClean="0"/>
              <a:t>ARNP climbed through a mobile home window, Vet on floor, blue..</a:t>
            </a:r>
            <a:endParaRPr lang="en-US" dirty="0"/>
          </a:p>
        </p:txBody>
      </p:sp>
      <p:sp>
        <p:nvSpPr>
          <p:cNvPr id="9" name="TextBox 8"/>
          <p:cNvSpPr txBox="1"/>
          <p:nvPr/>
        </p:nvSpPr>
        <p:spPr>
          <a:xfrm>
            <a:off x="4748558" y="5715000"/>
            <a:ext cx="3408768" cy="646331"/>
          </a:xfrm>
          <a:prstGeom prst="rect">
            <a:avLst/>
          </a:prstGeom>
          <a:noFill/>
        </p:spPr>
        <p:txBody>
          <a:bodyPr wrap="none" rtlCol="0">
            <a:spAutoFit/>
          </a:bodyPr>
          <a:lstStyle/>
          <a:p>
            <a:r>
              <a:rPr lang="en-US" dirty="0" smtClean="0"/>
              <a:t>Vet slept in boat after hours “lived </a:t>
            </a:r>
          </a:p>
          <a:p>
            <a:r>
              <a:rPr lang="en-US" dirty="0" smtClean="0"/>
              <a:t>in a bubble”…</a:t>
            </a:r>
            <a:endParaRPr lang="en-US" dirty="0"/>
          </a:p>
        </p:txBody>
      </p:sp>
    </p:spTree>
    <p:extLst>
      <p:ext uri="{BB962C8B-B14F-4D97-AF65-F5344CB8AC3E}">
        <p14:creationId xmlns:p14="http://schemas.microsoft.com/office/powerpoint/2010/main" val="329793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Mr. H. and Mr. </a:t>
            </a:r>
            <a:r>
              <a:rPr lang="en-US" dirty="0"/>
              <a:t>Y</a:t>
            </a:r>
            <a:r>
              <a:rPr lang="en-US" dirty="0" smtClean="0"/>
              <a:t>.</a:t>
            </a:r>
            <a:endParaRPr lang="en-US" dirty="0"/>
          </a:p>
        </p:txBody>
      </p:sp>
      <p:sp>
        <p:nvSpPr>
          <p:cNvPr id="5" name="Content Placeholder 4"/>
          <p:cNvSpPr>
            <a:spLocks noGrp="1"/>
          </p:cNvSpPr>
          <p:nvPr>
            <p:ph sz="half" idx="1"/>
          </p:nvPr>
        </p:nvSpPr>
        <p:spPr>
          <a:xfrm>
            <a:off x="304800" y="1219200"/>
            <a:ext cx="4114800" cy="4419600"/>
          </a:xfrm>
        </p:spPr>
        <p:txBody>
          <a:bodyPr>
            <a:noAutofit/>
          </a:bodyPr>
          <a:lstStyle/>
          <a:p>
            <a:pPr lvl="0"/>
            <a:r>
              <a:rPr lang="en-US" sz="1200" dirty="0"/>
              <a:t>69 </a:t>
            </a:r>
            <a:r>
              <a:rPr lang="en-US" sz="1200" dirty="0" err="1" smtClean="0"/>
              <a:t>y.o</a:t>
            </a:r>
            <a:r>
              <a:rPr lang="en-US" sz="1200" dirty="0" smtClean="0"/>
              <a:t>., Air Force, Pilot</a:t>
            </a:r>
          </a:p>
          <a:p>
            <a:r>
              <a:rPr lang="en-US" sz="1200" dirty="0" smtClean="0"/>
              <a:t>16 active problems (Depression, ETOH abuse, Wandering,  Dementia, GAD,  Pain, Insomnia, Vision problems)</a:t>
            </a:r>
          </a:p>
          <a:p>
            <a:pPr lvl="0"/>
            <a:r>
              <a:rPr lang="en-US" sz="1200" dirty="0" smtClean="0"/>
              <a:t>Pre-screen </a:t>
            </a:r>
            <a:r>
              <a:rPr lang="en-US" sz="1200" dirty="0"/>
              <a:t>for care giver </a:t>
            </a:r>
            <a:r>
              <a:rPr lang="en-US" sz="1200" dirty="0" smtClean="0"/>
              <a:t>report + </a:t>
            </a:r>
            <a:r>
              <a:rPr lang="en-US" sz="1200" dirty="0"/>
              <a:t>for cog </a:t>
            </a:r>
            <a:r>
              <a:rPr lang="en-US" sz="1200" dirty="0" err="1"/>
              <a:t>def</a:t>
            </a:r>
            <a:r>
              <a:rPr lang="en-US" sz="1200" dirty="0"/>
              <a:t>, </a:t>
            </a:r>
          </a:p>
          <a:p>
            <a:pPr lvl="0"/>
            <a:r>
              <a:rPr lang="en-US" sz="1200" dirty="0"/>
              <a:t>Good health </a:t>
            </a:r>
            <a:r>
              <a:rPr lang="en-US" sz="1200" dirty="0" smtClean="0"/>
              <a:t>generally</a:t>
            </a:r>
          </a:p>
          <a:p>
            <a:pPr lvl="0"/>
            <a:r>
              <a:rPr lang="en-US" sz="1200" dirty="0" smtClean="0"/>
              <a:t>Living in HUD VASH apartment</a:t>
            </a:r>
            <a:endParaRPr lang="en-US" sz="1200" dirty="0"/>
          </a:p>
          <a:p>
            <a:pPr lvl="0"/>
            <a:r>
              <a:rPr lang="en-US" sz="1200" dirty="0" smtClean="0"/>
              <a:t>Strengths:</a:t>
            </a:r>
          </a:p>
          <a:p>
            <a:pPr lvl="1"/>
            <a:r>
              <a:rPr lang="en-US" sz="1200" dirty="0"/>
              <a:t>C</a:t>
            </a:r>
            <a:r>
              <a:rPr lang="en-US" sz="1200" dirty="0" smtClean="0"/>
              <a:t>aregiver </a:t>
            </a:r>
            <a:r>
              <a:rPr lang="en-US" sz="1200" dirty="0"/>
              <a:t>via </a:t>
            </a:r>
            <a:r>
              <a:rPr lang="en-US" sz="1200" dirty="0" err="1"/>
              <a:t>Craiglist</a:t>
            </a:r>
            <a:r>
              <a:rPr lang="en-US" sz="1200" dirty="0"/>
              <a:t>, family in area, bicycle </a:t>
            </a:r>
            <a:r>
              <a:rPr lang="en-US" sz="1200" dirty="0" smtClean="0"/>
              <a:t>for transport</a:t>
            </a:r>
            <a:r>
              <a:rPr lang="en-US" sz="1200" dirty="0"/>
              <a:t>, able to make medical </a:t>
            </a:r>
            <a:r>
              <a:rPr lang="en-US" sz="1200" dirty="0" smtClean="0"/>
              <a:t>f/u</a:t>
            </a:r>
          </a:p>
          <a:p>
            <a:pPr lvl="1"/>
            <a:r>
              <a:rPr lang="en-US" sz="1200" dirty="0" smtClean="0"/>
              <a:t>Good health, active, wants help</a:t>
            </a:r>
            <a:endParaRPr lang="en-US" sz="1200" dirty="0"/>
          </a:p>
          <a:p>
            <a:pPr lvl="0"/>
            <a:r>
              <a:rPr lang="en-US" sz="1200" dirty="0" smtClean="0"/>
              <a:t>Stressors:</a:t>
            </a:r>
          </a:p>
          <a:p>
            <a:pPr lvl="1"/>
            <a:r>
              <a:rPr lang="en-US" sz="1200" dirty="0" smtClean="0"/>
              <a:t>Loss </a:t>
            </a:r>
            <a:r>
              <a:rPr lang="en-US" sz="1200" dirty="0"/>
              <a:t>of former </a:t>
            </a:r>
            <a:r>
              <a:rPr lang="en-US" sz="1200" dirty="0" smtClean="0"/>
              <a:t>wife and girlfriend at Holidays</a:t>
            </a:r>
          </a:p>
          <a:p>
            <a:pPr lvl="1"/>
            <a:r>
              <a:rPr lang="en-US" sz="1200" dirty="0" smtClean="0"/>
              <a:t>Decrease </a:t>
            </a:r>
            <a:r>
              <a:rPr lang="en-US" sz="1200" dirty="0"/>
              <a:t>in executive functioning (memory, money, meds</a:t>
            </a:r>
            <a:r>
              <a:rPr lang="en-US" sz="1200" dirty="0" smtClean="0"/>
              <a:t>?)</a:t>
            </a:r>
            <a:endParaRPr lang="en-US" sz="1200" dirty="0"/>
          </a:p>
          <a:p>
            <a:pPr lvl="0"/>
            <a:r>
              <a:rPr lang="en-US" sz="1200" dirty="0" smtClean="0"/>
              <a:t>Immediate Treatment Goals:</a:t>
            </a:r>
          </a:p>
          <a:p>
            <a:pPr lvl="0"/>
            <a:r>
              <a:rPr lang="en-US" sz="1200" dirty="0"/>
              <a:t>T</a:t>
            </a:r>
            <a:r>
              <a:rPr lang="en-US" sz="1200" dirty="0" smtClean="0"/>
              <a:t>eam </a:t>
            </a:r>
            <a:r>
              <a:rPr lang="en-US" sz="1200" dirty="0"/>
              <a:t>approach </a:t>
            </a:r>
            <a:r>
              <a:rPr lang="en-US" sz="1100" dirty="0"/>
              <a:t>(</a:t>
            </a:r>
            <a:r>
              <a:rPr lang="en-US" sz="1100" dirty="0" err="1"/>
              <a:t>Neuropsych</a:t>
            </a:r>
            <a:r>
              <a:rPr lang="en-US" sz="1100" dirty="0"/>
              <a:t> consult, MD reports, caregiver’s sudden exit, family questions arise, </a:t>
            </a:r>
            <a:r>
              <a:rPr lang="en-US" sz="1100" dirty="0" err="1"/>
              <a:t>PsyD</a:t>
            </a:r>
            <a:r>
              <a:rPr lang="en-US" sz="1100" dirty="0"/>
              <a:t> charting, Psychiatrist asked to help, Flag posted)</a:t>
            </a:r>
          </a:p>
          <a:p>
            <a:pPr lvl="0"/>
            <a:r>
              <a:rPr lang="en-US" sz="1200" dirty="0" smtClean="0"/>
              <a:t>Diagnostic </a:t>
            </a:r>
            <a:r>
              <a:rPr lang="en-US" sz="1200" dirty="0"/>
              <a:t>clarification- </a:t>
            </a:r>
            <a:r>
              <a:rPr lang="en-US" sz="1200" dirty="0" err="1"/>
              <a:t>Appt</a:t>
            </a:r>
            <a:r>
              <a:rPr lang="en-US" sz="1200" dirty="0"/>
              <a:t> scheduled for meeting with </a:t>
            </a:r>
            <a:r>
              <a:rPr lang="en-US" sz="1200" dirty="0" err="1" smtClean="0"/>
              <a:t>PsyD</a:t>
            </a:r>
            <a:endParaRPr lang="en-US" sz="1200" dirty="0" smtClean="0"/>
          </a:p>
          <a:p>
            <a:pPr lvl="0"/>
            <a:r>
              <a:rPr lang="en-US" sz="1200" dirty="0" smtClean="0"/>
              <a:t>SAFETY</a:t>
            </a:r>
          </a:p>
        </p:txBody>
      </p:sp>
      <p:sp>
        <p:nvSpPr>
          <p:cNvPr id="6" name="Content Placeholder 5"/>
          <p:cNvSpPr>
            <a:spLocks noGrp="1"/>
          </p:cNvSpPr>
          <p:nvPr>
            <p:ph sz="half" idx="2"/>
          </p:nvPr>
        </p:nvSpPr>
        <p:spPr>
          <a:xfrm>
            <a:off x="4648200" y="1219201"/>
            <a:ext cx="4038600" cy="3886200"/>
          </a:xfrm>
        </p:spPr>
        <p:txBody>
          <a:bodyPr>
            <a:normAutofit fontScale="47500" lnSpcReduction="20000"/>
          </a:bodyPr>
          <a:lstStyle/>
          <a:p>
            <a:r>
              <a:rPr lang="en-US" dirty="0" smtClean="0"/>
              <a:t>62 </a:t>
            </a:r>
            <a:r>
              <a:rPr lang="en-US" dirty="0" err="1" smtClean="0"/>
              <a:t>y.o</a:t>
            </a:r>
            <a:r>
              <a:rPr lang="en-US" dirty="0" smtClean="0"/>
              <a:t>., Viet Nam Veteran</a:t>
            </a:r>
          </a:p>
          <a:p>
            <a:r>
              <a:rPr lang="en-US" dirty="0" smtClean="0"/>
              <a:t>7 hospitalizations in one year</a:t>
            </a:r>
          </a:p>
          <a:p>
            <a:r>
              <a:rPr lang="en-US" dirty="0" smtClean="0"/>
              <a:t>36 active problems </a:t>
            </a:r>
            <a:r>
              <a:rPr lang="en-US" sz="2200" dirty="0" smtClean="0"/>
              <a:t>(Depression, Polysubstance, Suicidal, Explosive, Dementia, GAD,  Pain, Pneumonia,  Neuropathy, Dehydration, Weight loss, Incontinence, Multiple fractures) </a:t>
            </a:r>
          </a:p>
          <a:p>
            <a:r>
              <a:rPr lang="en-US" dirty="0" smtClean="0"/>
              <a:t>5 active medications, &gt;300 discontinued/expired</a:t>
            </a:r>
          </a:p>
          <a:p>
            <a:r>
              <a:rPr lang="en-US" dirty="0" smtClean="0"/>
              <a:t>5 psych, 5 medical, 3 psychosocial diagnoses</a:t>
            </a:r>
          </a:p>
          <a:p>
            <a:r>
              <a:rPr lang="en-US" dirty="0" smtClean="0"/>
              <a:t>16 procedures/diagnostic tests, 16 consults</a:t>
            </a:r>
          </a:p>
          <a:p>
            <a:r>
              <a:rPr lang="en-US" dirty="0" smtClean="0"/>
              <a:t>Last discharge to Nursing Home (day-to-day)</a:t>
            </a:r>
          </a:p>
          <a:p>
            <a:r>
              <a:rPr lang="en-US" dirty="0" smtClean="0"/>
              <a:t>Strengths:</a:t>
            </a:r>
          </a:p>
          <a:p>
            <a:pPr lvl="1"/>
            <a:r>
              <a:rPr lang="en-US" sz="2500" dirty="0" smtClean="0"/>
              <a:t>Physically resilient</a:t>
            </a:r>
          </a:p>
          <a:p>
            <a:pPr lvl="1"/>
            <a:r>
              <a:rPr lang="en-US" sz="2500" dirty="0" smtClean="0"/>
              <a:t>Manages $</a:t>
            </a:r>
          </a:p>
          <a:p>
            <a:pPr lvl="0"/>
            <a:r>
              <a:rPr lang="en-US" dirty="0" smtClean="0"/>
              <a:t>Stressors:</a:t>
            </a:r>
          </a:p>
          <a:p>
            <a:pPr lvl="1"/>
            <a:r>
              <a:rPr lang="en-US" sz="2500" dirty="0" smtClean="0"/>
              <a:t>Poor health, fractures, falls, dementia</a:t>
            </a:r>
          </a:p>
          <a:p>
            <a:pPr lvl="1"/>
            <a:r>
              <a:rPr lang="en-US" sz="2500" dirty="0" smtClean="0"/>
              <a:t>Decrease in executive functioning (memory, money, meds?)</a:t>
            </a:r>
            <a:endParaRPr lang="en-US" sz="2500" dirty="0"/>
          </a:p>
          <a:p>
            <a:pPr lvl="0"/>
            <a:r>
              <a:rPr lang="en-US" sz="2700" dirty="0" smtClean="0">
                <a:solidFill>
                  <a:prstClr val="black"/>
                </a:solidFill>
              </a:rPr>
              <a:t>Immediate Treatment Goals:</a:t>
            </a:r>
            <a:endParaRPr lang="en-US" dirty="0"/>
          </a:p>
          <a:p>
            <a:pPr lvl="1"/>
            <a:r>
              <a:rPr lang="en-US" sz="2500" dirty="0" smtClean="0"/>
              <a:t>Frequent contact with nursing home Social Worker</a:t>
            </a:r>
          </a:p>
          <a:p>
            <a:pPr lvl="1"/>
            <a:r>
              <a:rPr lang="en-US" sz="2500" dirty="0" smtClean="0"/>
              <a:t>Monitoring health gains</a:t>
            </a:r>
          </a:p>
          <a:p>
            <a:pPr lvl="1"/>
            <a:r>
              <a:rPr lang="en-US" sz="2500" dirty="0" smtClean="0"/>
              <a:t>SAFETY</a:t>
            </a:r>
          </a:p>
        </p:txBody>
      </p:sp>
      <p:sp>
        <p:nvSpPr>
          <p:cNvPr id="7" name="TextBox 6"/>
          <p:cNvSpPr txBox="1"/>
          <p:nvPr/>
        </p:nvSpPr>
        <p:spPr>
          <a:xfrm>
            <a:off x="1066800" y="5715000"/>
            <a:ext cx="7162800" cy="892552"/>
          </a:xfrm>
          <a:prstGeom prst="rect">
            <a:avLst/>
          </a:prstGeom>
          <a:noFill/>
        </p:spPr>
        <p:txBody>
          <a:bodyPr wrap="square" rtlCol="0">
            <a:spAutoFit/>
          </a:bodyPr>
          <a:lstStyle/>
          <a:p>
            <a:r>
              <a:rPr lang="en-US" sz="1600" dirty="0" smtClean="0"/>
              <a:t>Similar problems require unique solutions: </a:t>
            </a:r>
            <a:r>
              <a:rPr lang="en-US" sz="1400" dirty="0" smtClean="0"/>
              <a:t>^BP, Lipids, Glucose; Poverty; Substance use </a:t>
            </a:r>
          </a:p>
          <a:p>
            <a:r>
              <a:rPr lang="en-US" sz="1400" dirty="0" smtClean="0"/>
              <a:t>(ETOH*); ED use; Weapons; Frequent hospitalizations; Multiple providers </a:t>
            </a:r>
            <a:r>
              <a:rPr lang="en-US" sz="1100" dirty="0" smtClean="0"/>
              <a:t>(Multiple f/u referrals with 19% “no show” rate: </a:t>
            </a:r>
            <a:r>
              <a:rPr lang="en-US" sz="1100" dirty="0"/>
              <a:t>- </a:t>
            </a:r>
            <a:r>
              <a:rPr lang="en-US" sz="1100" dirty="0" smtClean="0"/>
              <a:t>Prosthetics, Psychiatry, Kinesiotherapy, Smoking Cessation, Psychology, Neurology, Medicine, Occupational Therapy, Physical Therapy, GI, Pain, Speech, Neuropsychology, Ophthalmology, Dental?)</a:t>
            </a:r>
            <a:endParaRPr lang="en-US" sz="1100" dirty="0"/>
          </a:p>
        </p:txBody>
      </p:sp>
    </p:spTree>
    <p:extLst>
      <p:ext uri="{BB962C8B-B14F-4D97-AF65-F5344CB8AC3E}">
        <p14:creationId xmlns:p14="http://schemas.microsoft.com/office/powerpoint/2010/main" val="1685867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a:t>Building a Community Consortium</a:t>
            </a:r>
            <a:endParaRPr lang="en-US" sz="3200" dirty="0"/>
          </a:p>
        </p:txBody>
      </p:sp>
      <p:sp>
        <p:nvSpPr>
          <p:cNvPr id="3" name="Subtitle 2"/>
          <p:cNvSpPr>
            <a:spLocks noGrp="1"/>
          </p:cNvSpPr>
          <p:nvPr>
            <p:ph type="subTitle" idx="1"/>
          </p:nvPr>
        </p:nvSpPr>
        <p:spPr/>
        <p:txBody>
          <a:bodyPr/>
          <a:lstStyle/>
          <a:p>
            <a:pPr marL="0" lvl="1"/>
            <a:r>
              <a:rPr lang="en-US" sz="3200" dirty="0"/>
              <a:t>Araceli </a:t>
            </a:r>
            <a:r>
              <a:rPr lang="en-US" sz="3200" dirty="0" err="1" smtClean="0"/>
              <a:t>Orona</a:t>
            </a:r>
            <a:r>
              <a:rPr lang="en-US" sz="3200" dirty="0" smtClean="0"/>
              <a:t>, LCSW</a:t>
            </a:r>
            <a:endParaRPr lang="en-US" sz="3200" dirty="0"/>
          </a:p>
          <a:p>
            <a:endParaRPr lang="en-US" dirty="0"/>
          </a:p>
        </p:txBody>
      </p:sp>
    </p:spTree>
    <p:extLst>
      <p:ext uri="{BB962C8B-B14F-4D97-AF65-F5344CB8AC3E}">
        <p14:creationId xmlns:p14="http://schemas.microsoft.com/office/powerpoint/2010/main" val="385538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4572"/>
            <a:ext cx="5410200" cy="1143000"/>
          </a:xfrm>
        </p:spPr>
        <p:txBody>
          <a:bodyPr/>
          <a:lstStyle/>
          <a:p>
            <a:r>
              <a:rPr lang="en-US" sz="3200" b="1" dirty="0" smtClean="0"/>
              <a:t>Call  Overview</a:t>
            </a:r>
            <a:endParaRPr lang="en-US" sz="3200" b="1" dirty="0"/>
          </a:p>
        </p:txBody>
      </p:sp>
      <p:sp>
        <p:nvSpPr>
          <p:cNvPr id="3" name="Content Placeholder 2"/>
          <p:cNvSpPr>
            <a:spLocks noGrp="1"/>
          </p:cNvSpPr>
          <p:nvPr>
            <p:ph idx="1"/>
          </p:nvPr>
        </p:nvSpPr>
        <p:spPr>
          <a:xfrm>
            <a:off x="457200" y="1686176"/>
            <a:ext cx="8229600" cy="4525963"/>
          </a:xfrm>
        </p:spPr>
        <p:txBody>
          <a:bodyPr>
            <a:normAutofit/>
          </a:bodyPr>
          <a:lstStyle/>
          <a:p>
            <a:pPr lvl="0"/>
            <a:r>
              <a:rPr lang="en-US" sz="2800" dirty="0"/>
              <a:t>Conference call </a:t>
            </a:r>
            <a:r>
              <a:rPr lang="en-US" sz="2800" dirty="0" smtClean="0"/>
              <a:t>process </a:t>
            </a:r>
          </a:p>
          <a:p>
            <a:pPr lvl="0"/>
            <a:r>
              <a:rPr lang="en-US" sz="2800" dirty="0" smtClean="0"/>
              <a:t>Mute computer speakers if dialing into VANTS</a:t>
            </a:r>
          </a:p>
          <a:p>
            <a:r>
              <a:rPr lang="en-US" sz="2800" dirty="0"/>
              <a:t>TMS </a:t>
            </a:r>
            <a:r>
              <a:rPr lang="en-US" sz="2800" dirty="0" smtClean="0"/>
              <a:t>link</a:t>
            </a:r>
          </a:p>
          <a:p>
            <a:r>
              <a:rPr lang="en-US" sz="2800" dirty="0" smtClean="0"/>
              <a:t>Call Archive</a:t>
            </a:r>
            <a:endParaRPr lang="en-US" sz="2800" dirty="0"/>
          </a:p>
          <a:p>
            <a:r>
              <a:rPr lang="en-US" sz="2800" dirty="0" smtClean="0"/>
              <a:t>Downloads</a:t>
            </a:r>
          </a:p>
          <a:p>
            <a:pPr lvl="1"/>
            <a:r>
              <a:rPr lang="en-US" sz="2400" dirty="0" smtClean="0"/>
              <a:t>HERS Proceeding Document, December 2015</a:t>
            </a:r>
          </a:p>
          <a:p>
            <a:pPr lvl="1"/>
            <a:r>
              <a:rPr lang="en-US" sz="2400" dirty="0" smtClean="0"/>
              <a:t>HERS Follow Up – Implications PowerPoint Slides</a:t>
            </a:r>
            <a:endParaRPr lang="en-US" sz="2400" dirty="0"/>
          </a:p>
          <a:p>
            <a:pPr lvl="0"/>
            <a:r>
              <a:rPr lang="en-US" sz="2800" dirty="0" smtClean="0"/>
              <a:t>Structure of the call</a:t>
            </a:r>
          </a:p>
          <a:p>
            <a:pPr lvl="0"/>
            <a:endParaRPr lang="en-US" sz="2800" dirty="0"/>
          </a:p>
        </p:txBody>
      </p:sp>
      <p:sp>
        <p:nvSpPr>
          <p:cNvPr id="4" name="Slide Number Placeholder 3"/>
          <p:cNvSpPr>
            <a:spLocks noGrp="1"/>
          </p:cNvSpPr>
          <p:nvPr>
            <p:ph type="sldNum" sz="quarter" idx="12"/>
          </p:nvPr>
        </p:nvSpPr>
        <p:spPr/>
        <p:txBody>
          <a:bodyPr/>
          <a:lstStyle/>
          <a:p>
            <a:fld id="{4A84D90C-6C28-4B83-BBD4-7F983FA98EA5}" type="slidenum">
              <a:rPr lang="en-US" smtClean="0"/>
              <a:t>2</a:t>
            </a:fld>
            <a:endParaRPr lang="en-US"/>
          </a:p>
        </p:txBody>
      </p:sp>
      <p:pic>
        <p:nvPicPr>
          <p:cNvPr id="5" name="Picture 4" descr="http://www1.va.gov/HOMELESS/images/New_Center_Logo_cl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174164" cy="1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604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200" b="1" dirty="0" smtClean="0"/>
              <a:t>Aging Veteran Project</a:t>
            </a:r>
            <a:endParaRPr lang="en-US" sz="3200" b="1" dirty="0"/>
          </a:p>
        </p:txBody>
      </p:sp>
      <p:sp>
        <p:nvSpPr>
          <p:cNvPr id="3" name="Content Placeholder 2"/>
          <p:cNvSpPr>
            <a:spLocks noGrp="1"/>
          </p:cNvSpPr>
          <p:nvPr>
            <p:ph idx="1"/>
          </p:nvPr>
        </p:nvSpPr>
        <p:spPr>
          <a:xfrm>
            <a:off x="381000" y="2057400"/>
            <a:ext cx="8229600" cy="3124200"/>
          </a:xfrm>
        </p:spPr>
        <p:txBody>
          <a:bodyPr>
            <a:normAutofit/>
          </a:bodyPr>
          <a:lstStyle/>
          <a:p>
            <a:r>
              <a:rPr lang="en-US" sz="2600" dirty="0" smtClean="0"/>
              <a:t>Brief Overview of Project (</a:t>
            </a:r>
            <a:r>
              <a:rPr lang="en-US" sz="2600" dirty="0" err="1" smtClean="0"/>
              <a:t>Hx</a:t>
            </a:r>
            <a:r>
              <a:rPr lang="en-US" sz="2600" dirty="0" smtClean="0"/>
              <a:t>., Purpose, Goal)</a:t>
            </a:r>
          </a:p>
          <a:p>
            <a:r>
              <a:rPr lang="en-US" sz="2600" dirty="0" smtClean="0"/>
              <a:t>Eligibility, Criteria &amp; Referral Process</a:t>
            </a:r>
          </a:p>
          <a:p>
            <a:r>
              <a:rPr lang="en-US" sz="2600" dirty="0" smtClean="0"/>
              <a:t>Services Rendered</a:t>
            </a:r>
          </a:p>
          <a:p>
            <a:r>
              <a:rPr lang="en-US" sz="2600" dirty="0" smtClean="0"/>
              <a:t>Clinical Significance of Project </a:t>
            </a:r>
          </a:p>
          <a:p>
            <a:endParaRPr lang="en-US" sz="2400" dirty="0"/>
          </a:p>
          <a:p>
            <a:pPr marL="457200" lvl="1" indent="0">
              <a:buNone/>
            </a:pPr>
            <a:endParaRPr lang="en-US" sz="2400" dirty="0" smtClean="0"/>
          </a:p>
          <a:p>
            <a:pPr marL="457200" lvl="1" indent="0">
              <a:buNone/>
            </a:pPr>
            <a:endParaRPr lang="en-US" sz="2400" dirty="0"/>
          </a:p>
          <a:p>
            <a:pPr lvl="0"/>
            <a:endParaRPr lang="en-US" sz="2800" dirty="0" smtClean="0"/>
          </a:p>
          <a:p>
            <a:pPr lvl="0"/>
            <a:endParaRPr lang="en-US" sz="2800" dirty="0"/>
          </a:p>
        </p:txBody>
      </p:sp>
      <p:sp>
        <p:nvSpPr>
          <p:cNvPr id="4" name="Slide Number Placeholder 3"/>
          <p:cNvSpPr>
            <a:spLocks noGrp="1"/>
          </p:cNvSpPr>
          <p:nvPr>
            <p:ph type="sldNum" sz="quarter" idx="12"/>
          </p:nvPr>
        </p:nvSpPr>
        <p:spPr/>
        <p:txBody>
          <a:bodyPr/>
          <a:lstStyle/>
          <a:p>
            <a:fld id="{4A84D90C-6C28-4B83-BBD4-7F983FA98EA5}" type="slidenum">
              <a:rPr lang="en-US" smtClean="0"/>
              <a:t>20</a:t>
            </a:fld>
            <a:endParaRPr lang="en-US"/>
          </a:p>
        </p:txBody>
      </p:sp>
    </p:spTree>
    <p:extLst>
      <p:ext uri="{BB962C8B-B14F-4D97-AF65-F5344CB8AC3E}">
        <p14:creationId xmlns:p14="http://schemas.microsoft.com/office/powerpoint/2010/main" val="2059889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Aging </a:t>
            </a:r>
            <a:r>
              <a:rPr lang="en-US" sz="3200" b="1" dirty="0" smtClean="0"/>
              <a:t>Veterans </a:t>
            </a:r>
            <a:r>
              <a:rPr lang="en-US" sz="3200" b="1" dirty="0"/>
              <a:t>Project</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2800" dirty="0" smtClean="0"/>
              <a:t>“Almost </a:t>
            </a:r>
            <a:r>
              <a:rPr lang="en-US" sz="2800" dirty="0"/>
              <a:t>half of homeless veterans in the United States are over the age of 51 and are comprised primarily of veterans representing the Baby Boomers and are veterans of the Vietnam War years.” </a:t>
            </a:r>
          </a:p>
          <a:p>
            <a:pPr marL="0" indent="0" algn="ctr">
              <a:buNone/>
            </a:pPr>
            <a:endParaRPr lang="en-US" sz="2800" dirty="0"/>
          </a:p>
          <a:p>
            <a:pPr marL="0" indent="0" algn="ctr">
              <a:buNone/>
            </a:pPr>
            <a:r>
              <a:rPr lang="en-US" sz="2800" dirty="0"/>
              <a:t>“The issue of homeless veterans is not just a matter of finding homes for those who currently lack housing, but also establishing proactive programs aimed at preventing homelessness for those most at risk.”</a:t>
            </a:r>
          </a:p>
          <a:p>
            <a:pPr marL="0" indent="0">
              <a:buNone/>
            </a:pPr>
            <a:endParaRPr lang="en-US" sz="1600" dirty="0"/>
          </a:p>
          <a:p>
            <a:pPr marL="0" indent="0">
              <a:buNone/>
            </a:pPr>
            <a:endParaRPr lang="en-US" sz="1600" dirty="0"/>
          </a:p>
          <a:p>
            <a:pPr marL="0" indent="0">
              <a:buNone/>
            </a:pPr>
            <a:r>
              <a:rPr lang="en-US" sz="1600" dirty="0" err="1"/>
              <a:t>Khadduri</a:t>
            </a:r>
            <a:r>
              <a:rPr lang="en-US" sz="1600" dirty="0"/>
              <a:t> J, </a:t>
            </a:r>
            <a:r>
              <a:rPr lang="en-US" sz="1600" dirty="0" err="1"/>
              <a:t>Culhane</a:t>
            </a:r>
            <a:r>
              <a:rPr lang="en-US" sz="1600" dirty="0"/>
              <a:t> D. </a:t>
            </a:r>
            <a:r>
              <a:rPr lang="en-US" sz="1600" i="1" dirty="0"/>
              <a:t>2010 Annual Homeless Assessment Report to Congress</a:t>
            </a:r>
            <a:r>
              <a:rPr lang="en-US" sz="1600" dirty="0"/>
              <a:t>. Darby, Pa, USA: Diane Publishing; 2011.</a:t>
            </a:r>
          </a:p>
          <a:p>
            <a:pPr marL="0" indent="0">
              <a:buNone/>
            </a:pPr>
            <a:endParaRPr lang="en-US" dirty="0"/>
          </a:p>
        </p:txBody>
      </p:sp>
      <p:sp>
        <p:nvSpPr>
          <p:cNvPr id="4" name="Slide Number Placeholder 3"/>
          <p:cNvSpPr>
            <a:spLocks noGrp="1"/>
          </p:cNvSpPr>
          <p:nvPr>
            <p:ph type="sldNum" sz="quarter" idx="12"/>
          </p:nvPr>
        </p:nvSpPr>
        <p:spPr/>
        <p:txBody>
          <a:bodyPr/>
          <a:lstStyle/>
          <a:p>
            <a:fld id="{4A84D90C-6C28-4B83-BBD4-7F983FA98EA5}" type="slidenum">
              <a:rPr lang="en-US" smtClean="0"/>
              <a:t>21</a:t>
            </a:fld>
            <a:endParaRPr lang="en-US"/>
          </a:p>
        </p:txBody>
      </p:sp>
    </p:spTree>
    <p:extLst>
      <p:ext uri="{BB962C8B-B14F-4D97-AF65-F5344CB8AC3E}">
        <p14:creationId xmlns:p14="http://schemas.microsoft.com/office/powerpoint/2010/main" val="2993370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Aging Veteran Project Goal</a:t>
            </a:r>
            <a:endParaRPr lang="en-US" sz="3200" b="1" dirty="0"/>
          </a:p>
        </p:txBody>
      </p:sp>
      <p:sp>
        <p:nvSpPr>
          <p:cNvPr id="3" name="Content Placeholder 2"/>
          <p:cNvSpPr>
            <a:spLocks noGrp="1"/>
          </p:cNvSpPr>
          <p:nvPr>
            <p:ph idx="1"/>
          </p:nvPr>
        </p:nvSpPr>
        <p:spPr/>
        <p:txBody>
          <a:bodyPr>
            <a:normAutofit lnSpcReduction="10000"/>
          </a:bodyPr>
          <a:lstStyle/>
          <a:p>
            <a:r>
              <a:rPr lang="en-US" sz="1600" b="1" dirty="0"/>
              <a:t>Brief Overview of Project (</a:t>
            </a:r>
            <a:r>
              <a:rPr lang="en-US" sz="1600" b="1" dirty="0" err="1"/>
              <a:t>Hx</a:t>
            </a:r>
            <a:r>
              <a:rPr lang="en-US" sz="1600" b="1" dirty="0"/>
              <a:t>., Purpose, </a:t>
            </a:r>
            <a:r>
              <a:rPr lang="en-US" sz="1600" b="1" dirty="0" smtClean="0"/>
              <a:t>Goal)</a:t>
            </a:r>
          </a:p>
          <a:p>
            <a:pPr lvl="1">
              <a:buFont typeface="Courier New" panose="02070309020205020404" pitchFamily="49" charset="0"/>
              <a:buChar char="o"/>
            </a:pPr>
            <a:r>
              <a:rPr lang="en-US" sz="1400" u="sng" dirty="0" smtClean="0"/>
              <a:t>History:  </a:t>
            </a:r>
            <a:r>
              <a:rPr lang="en-US" sz="1400" dirty="0" smtClean="0"/>
              <a:t>Initiated in 2011 as a result of VA and Community Research regarding homelessness among  the aging veteran population</a:t>
            </a:r>
          </a:p>
          <a:p>
            <a:pPr lvl="1">
              <a:buFont typeface="Courier New" panose="02070309020205020404" pitchFamily="49" charset="0"/>
              <a:buChar char="o"/>
            </a:pPr>
            <a:r>
              <a:rPr lang="en-US" sz="1400" u="sng" dirty="0" smtClean="0"/>
              <a:t>Purpose:  </a:t>
            </a:r>
            <a:r>
              <a:rPr lang="en-US" sz="1400" dirty="0" smtClean="0"/>
              <a:t>To assist veterans in maintaining and sustaining independent housing.</a:t>
            </a:r>
          </a:p>
          <a:p>
            <a:pPr lvl="1">
              <a:buFont typeface="Courier New" panose="02070309020205020404" pitchFamily="49" charset="0"/>
              <a:buChar char="o"/>
            </a:pPr>
            <a:r>
              <a:rPr lang="en-US" sz="1400" u="sng" dirty="0" smtClean="0"/>
              <a:t>Goal:  </a:t>
            </a:r>
            <a:r>
              <a:rPr lang="en-US" sz="1400" dirty="0"/>
              <a:t>To purchase Homemaker/Home Health Aide services for veterans active in the homeless program and for veterans who are at risk of becoming homeless. </a:t>
            </a:r>
            <a:endParaRPr lang="en-US" sz="1400" dirty="0" smtClean="0"/>
          </a:p>
          <a:p>
            <a:pPr marL="0" indent="0">
              <a:buNone/>
            </a:pPr>
            <a:endParaRPr lang="en-US" sz="1400" dirty="0" smtClean="0"/>
          </a:p>
          <a:p>
            <a:r>
              <a:rPr lang="en-US" sz="1600" b="1" dirty="0"/>
              <a:t>Eligibility, Criteria &amp; Referral </a:t>
            </a:r>
            <a:r>
              <a:rPr lang="en-US" sz="1600" b="1" dirty="0" smtClean="0"/>
              <a:t>Process</a:t>
            </a:r>
          </a:p>
          <a:p>
            <a:pPr lvl="1">
              <a:buFont typeface="Courier New" panose="02070309020205020404" pitchFamily="49" charset="0"/>
              <a:buChar char="o"/>
            </a:pPr>
            <a:r>
              <a:rPr lang="en-US" sz="1400" dirty="0"/>
              <a:t>VA healthcare eligible </a:t>
            </a:r>
          </a:p>
          <a:p>
            <a:pPr lvl="1">
              <a:buFont typeface="Courier New" panose="02070309020205020404" pitchFamily="49" charset="0"/>
              <a:buChar char="o"/>
            </a:pPr>
            <a:r>
              <a:rPr lang="en-US" sz="1400" dirty="0"/>
              <a:t>Needing assistance with ADLs and/or IADLs to sustain independent or supportive </a:t>
            </a:r>
            <a:r>
              <a:rPr lang="en-US" sz="1400" dirty="0" smtClean="0"/>
              <a:t>housing as a result of compounding medical, cognitive, and/or severe mental illness</a:t>
            </a:r>
            <a:endParaRPr lang="en-US" sz="1400" dirty="0"/>
          </a:p>
          <a:p>
            <a:pPr lvl="1">
              <a:buFont typeface="Courier New" panose="02070309020205020404" pitchFamily="49" charset="0"/>
              <a:buChar char="o"/>
            </a:pPr>
            <a:r>
              <a:rPr lang="en-US" sz="1400" dirty="0"/>
              <a:t>A consult must be submitted by veteran’s Primary Care Provider (physician, nurse practitioner, or </a:t>
            </a:r>
            <a:r>
              <a:rPr lang="en-US" sz="1400" dirty="0" smtClean="0"/>
              <a:t>psychiatrist).  </a:t>
            </a:r>
            <a:endParaRPr lang="en-US" sz="1400" dirty="0"/>
          </a:p>
          <a:p>
            <a:pPr marL="0" indent="0">
              <a:buNone/>
            </a:pPr>
            <a:endParaRPr lang="en-US" sz="1400" b="1" dirty="0" smtClean="0"/>
          </a:p>
          <a:p>
            <a:r>
              <a:rPr lang="en-US" sz="1600" b="1" dirty="0" smtClean="0"/>
              <a:t>Services Rendered</a:t>
            </a:r>
          </a:p>
          <a:p>
            <a:pPr lvl="1">
              <a:buFont typeface="Courier New" panose="02070309020205020404" pitchFamily="49" charset="0"/>
              <a:buChar char="o"/>
            </a:pPr>
            <a:r>
              <a:rPr lang="en-US" sz="1400" dirty="0" smtClean="0"/>
              <a:t>Homemaker Services:  Light housekeeping, laundry services/ironing, bed linen changing, grocery shopping, meal preparations/cooking, and navigating public transportation </a:t>
            </a:r>
          </a:p>
          <a:p>
            <a:pPr lvl="1">
              <a:buFont typeface="Courier New" panose="02070309020205020404" pitchFamily="49" charset="0"/>
              <a:buChar char="o"/>
            </a:pPr>
            <a:r>
              <a:rPr lang="en-US" sz="1400" dirty="0" smtClean="0"/>
              <a:t>Home Health Aide Services:  Transferring/mobility, Bathing, Dressing, Toileting, Feeding &amp; HMKR services</a:t>
            </a:r>
          </a:p>
          <a:p>
            <a:endParaRPr lang="en-US" sz="1600" b="1" dirty="0" smtClean="0"/>
          </a:p>
          <a:p>
            <a:pPr marL="457200" lvl="1" indent="0">
              <a:buNone/>
            </a:pPr>
            <a:endParaRPr lang="en-US" sz="1600" dirty="0" smtClean="0"/>
          </a:p>
          <a:p>
            <a:pPr lvl="1">
              <a:buFont typeface="Courier New" panose="02070309020205020404" pitchFamily="49" charset="0"/>
              <a:buChar char="o"/>
            </a:pPr>
            <a:endParaRPr lang="en-US" sz="2200" dirty="0" smtClean="0"/>
          </a:p>
          <a:p>
            <a:pPr lvl="1"/>
            <a:endParaRPr lang="en-US" sz="2400" dirty="0"/>
          </a:p>
          <a:p>
            <a:pPr marL="0" indent="0">
              <a:buNone/>
            </a:pPr>
            <a:endParaRPr lang="en-US" sz="2800" dirty="0" smtClean="0"/>
          </a:p>
          <a:p>
            <a:pPr lvl="0"/>
            <a:endParaRPr lang="en-US" sz="2800" dirty="0"/>
          </a:p>
        </p:txBody>
      </p:sp>
      <p:sp>
        <p:nvSpPr>
          <p:cNvPr id="4" name="Slide Number Placeholder 3"/>
          <p:cNvSpPr>
            <a:spLocks noGrp="1"/>
          </p:cNvSpPr>
          <p:nvPr>
            <p:ph type="sldNum" sz="quarter" idx="12"/>
          </p:nvPr>
        </p:nvSpPr>
        <p:spPr/>
        <p:txBody>
          <a:bodyPr/>
          <a:lstStyle/>
          <a:p>
            <a:fld id="{4A84D90C-6C28-4B83-BBD4-7F983FA98EA5}" type="slidenum">
              <a:rPr lang="en-US" smtClean="0"/>
              <a:t>22</a:t>
            </a:fld>
            <a:endParaRPr lang="en-US"/>
          </a:p>
        </p:txBody>
      </p:sp>
    </p:spTree>
    <p:extLst>
      <p:ext uri="{BB962C8B-B14F-4D97-AF65-F5344CB8AC3E}">
        <p14:creationId xmlns:p14="http://schemas.microsoft.com/office/powerpoint/2010/main" val="2059889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200" b="1" dirty="0" smtClean="0"/>
              <a:t>Aging Veteran Project Clinical Significance</a:t>
            </a:r>
            <a:endParaRPr lang="en-US" sz="3200" b="1" dirty="0"/>
          </a:p>
        </p:txBody>
      </p:sp>
      <p:sp>
        <p:nvSpPr>
          <p:cNvPr id="3" name="Content Placeholder 2"/>
          <p:cNvSpPr>
            <a:spLocks noGrp="1"/>
          </p:cNvSpPr>
          <p:nvPr>
            <p:ph idx="1"/>
          </p:nvPr>
        </p:nvSpPr>
        <p:spPr>
          <a:xfrm>
            <a:off x="457200" y="1828799"/>
            <a:ext cx="8229600" cy="3810001"/>
          </a:xfrm>
        </p:spPr>
        <p:txBody>
          <a:bodyPr>
            <a:normAutofit/>
          </a:bodyPr>
          <a:lstStyle/>
          <a:p>
            <a:pPr marL="0" lvl="0" indent="0">
              <a:buNone/>
            </a:pPr>
            <a:endParaRPr lang="en-US" sz="2800" dirty="0"/>
          </a:p>
          <a:p>
            <a:pPr lvl="0"/>
            <a:r>
              <a:rPr lang="en-US" sz="2400" dirty="0" smtClean="0"/>
              <a:t>Vignette</a:t>
            </a:r>
          </a:p>
          <a:p>
            <a:pPr lvl="0"/>
            <a:r>
              <a:rPr lang="en-US" sz="2400" dirty="0" smtClean="0"/>
              <a:t>Decrease in ER visits, Nursing Home Placements, and Assisted Living Facilities</a:t>
            </a:r>
          </a:p>
          <a:p>
            <a:pPr lvl="0"/>
            <a:r>
              <a:rPr lang="en-US" sz="2400" dirty="0" smtClean="0"/>
              <a:t>Increase in emotional &amp; physical well-being</a:t>
            </a:r>
          </a:p>
          <a:p>
            <a:pPr lvl="0"/>
            <a:r>
              <a:rPr lang="en-US" sz="2400" dirty="0" smtClean="0"/>
              <a:t>Increase in housing stability</a:t>
            </a:r>
          </a:p>
          <a:p>
            <a:pPr lvl="0"/>
            <a:r>
              <a:rPr lang="en-US" sz="2400" dirty="0" smtClean="0"/>
              <a:t>Decrease isolation and loneliness</a:t>
            </a:r>
          </a:p>
          <a:p>
            <a:pPr lvl="0"/>
            <a:r>
              <a:rPr lang="en-US" sz="2400" dirty="0" smtClean="0"/>
              <a:t>More cost-effective than long-term care</a:t>
            </a:r>
          </a:p>
          <a:p>
            <a:pPr lvl="0"/>
            <a:endParaRPr lang="en-US" sz="2800" dirty="0"/>
          </a:p>
        </p:txBody>
      </p:sp>
      <p:sp>
        <p:nvSpPr>
          <p:cNvPr id="4" name="Slide Number Placeholder 3"/>
          <p:cNvSpPr>
            <a:spLocks noGrp="1"/>
          </p:cNvSpPr>
          <p:nvPr>
            <p:ph type="sldNum" sz="quarter" idx="12"/>
          </p:nvPr>
        </p:nvSpPr>
        <p:spPr/>
        <p:txBody>
          <a:bodyPr/>
          <a:lstStyle/>
          <a:p>
            <a:fld id="{4A84D90C-6C28-4B83-BBD4-7F983FA98EA5}" type="slidenum">
              <a:rPr lang="en-US" smtClean="0"/>
              <a:t>23</a:t>
            </a:fld>
            <a:endParaRPr lang="en-US"/>
          </a:p>
        </p:txBody>
      </p:sp>
    </p:spTree>
    <p:extLst>
      <p:ext uri="{BB962C8B-B14F-4D97-AF65-F5344CB8AC3E}">
        <p14:creationId xmlns:p14="http://schemas.microsoft.com/office/powerpoint/2010/main" val="2059889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a:t>Cognitive </a:t>
            </a:r>
            <a:r>
              <a:rPr lang="en-US" sz="3200" b="1" dirty="0" smtClean="0"/>
              <a:t>Decline in Aging Homeless Veterans</a:t>
            </a:r>
            <a:endParaRPr lang="en-US" sz="3200" b="1" dirty="0"/>
          </a:p>
        </p:txBody>
      </p:sp>
      <p:sp>
        <p:nvSpPr>
          <p:cNvPr id="3" name="Subtitle 2"/>
          <p:cNvSpPr>
            <a:spLocks noGrp="1"/>
          </p:cNvSpPr>
          <p:nvPr>
            <p:ph type="subTitle" idx="1"/>
          </p:nvPr>
        </p:nvSpPr>
        <p:spPr/>
        <p:txBody>
          <a:bodyPr/>
          <a:lstStyle/>
          <a:p>
            <a:r>
              <a:rPr lang="en-US" dirty="0" smtClean="0"/>
              <a:t>John </a:t>
            </a:r>
            <a:r>
              <a:rPr lang="en-US" dirty="0" err="1" smtClean="0"/>
              <a:t>Schinka</a:t>
            </a:r>
            <a:r>
              <a:rPr lang="en-US" dirty="0" smtClean="0"/>
              <a:t>, PhD</a:t>
            </a:r>
            <a:endParaRPr lang="en-US" dirty="0"/>
          </a:p>
        </p:txBody>
      </p:sp>
    </p:spTree>
    <p:extLst>
      <p:ext uri="{BB962C8B-B14F-4D97-AF65-F5344CB8AC3E}">
        <p14:creationId xmlns:p14="http://schemas.microsoft.com/office/powerpoint/2010/main" val="3939777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body" idx="1"/>
          </p:nvPr>
        </p:nvSpPr>
        <p:spPr>
          <a:xfrm>
            <a:off x="1371600" y="1676400"/>
            <a:ext cx="7313613" cy="2819400"/>
          </a:xfrm>
        </p:spPr>
        <p:txBody>
          <a:bodyPr/>
          <a:lstStyle/>
          <a:p>
            <a:pPr algn="ctr" eaLnBrk="1" hangingPunct="1">
              <a:buFont typeface="Wingdings" pitchFamily="2" charset="2"/>
              <a:buNone/>
            </a:pPr>
            <a:r>
              <a:rPr lang="en-US" altLang="en-US" sz="3600" smtClean="0"/>
              <a:t>Cognitive Decline in Aging Homeless Veterans</a:t>
            </a:r>
          </a:p>
          <a:p>
            <a:pPr algn="ctr" eaLnBrk="1" hangingPunct="1">
              <a:buFont typeface="Wingdings" pitchFamily="2" charset="2"/>
              <a:buNone/>
            </a:pPr>
            <a:endParaRPr lang="en-US" altLang="en-US" sz="3200" smtClean="0"/>
          </a:p>
          <a:p>
            <a:pPr algn="ctr" eaLnBrk="1" hangingPunct="1">
              <a:buFont typeface="Wingdings" pitchFamily="2" charset="2"/>
              <a:buNone/>
            </a:pPr>
            <a:r>
              <a:rPr lang="en-US" altLang="en-US" sz="3200" smtClean="0"/>
              <a:t>NCHAV Presentation</a:t>
            </a:r>
          </a:p>
          <a:p>
            <a:pPr algn="ctr" eaLnBrk="1" hangingPunct="1">
              <a:buFont typeface="Wingdings" pitchFamily="2" charset="2"/>
              <a:buNone/>
            </a:pPr>
            <a:r>
              <a:rPr lang="en-US" altLang="en-US" sz="3200" smtClean="0"/>
              <a:t>January 2016</a:t>
            </a:r>
          </a:p>
        </p:txBody>
      </p:sp>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953000"/>
            <a:ext cx="4013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subTitle" idx="4294967295"/>
          </p:nvPr>
        </p:nvSpPr>
        <p:spPr>
          <a:xfrm>
            <a:off x="990600" y="1676400"/>
            <a:ext cx="7620000" cy="4648200"/>
          </a:xfrm>
        </p:spPr>
        <p:txBody>
          <a:bodyPr/>
          <a:lstStyle/>
          <a:p>
            <a:pPr marL="0" indent="0" algn="ctr" eaLnBrk="1" hangingPunct="1">
              <a:lnSpc>
                <a:spcPct val="80000"/>
              </a:lnSpc>
              <a:buFont typeface="Wingdings" pitchFamily="2" charset="2"/>
              <a:buNone/>
            </a:pPr>
            <a:endParaRPr lang="fi-FI" altLang="en-US" sz="3200" smtClean="0"/>
          </a:p>
          <a:p>
            <a:pPr marL="0" indent="0" algn="ctr" eaLnBrk="1" hangingPunct="1">
              <a:lnSpc>
                <a:spcPct val="80000"/>
              </a:lnSpc>
              <a:buFont typeface="Wingdings" pitchFamily="2" charset="2"/>
              <a:buNone/>
            </a:pPr>
            <a:endParaRPr lang="fi-FI" altLang="en-US" sz="3200" smtClean="0"/>
          </a:p>
          <a:p>
            <a:pPr marL="0" indent="0" algn="ctr" eaLnBrk="1" hangingPunct="1">
              <a:lnSpc>
                <a:spcPct val="80000"/>
              </a:lnSpc>
              <a:buFont typeface="Wingdings" pitchFamily="2" charset="2"/>
              <a:buNone/>
            </a:pPr>
            <a:r>
              <a:rPr lang="fi-FI" altLang="en-US" sz="3200" smtClean="0"/>
              <a:t>John A. Schinka, PhD</a:t>
            </a:r>
          </a:p>
          <a:p>
            <a:pPr marL="0" indent="0" algn="ctr" eaLnBrk="1" hangingPunct="1">
              <a:lnSpc>
                <a:spcPct val="80000"/>
              </a:lnSpc>
              <a:buFont typeface="Wingdings" pitchFamily="2" charset="2"/>
              <a:buNone/>
            </a:pPr>
            <a:endParaRPr lang="fi-FI" altLang="en-US" sz="3200" smtClean="0"/>
          </a:p>
          <a:p>
            <a:pPr marL="0" indent="0" algn="ctr" eaLnBrk="1" hangingPunct="1">
              <a:lnSpc>
                <a:spcPct val="80000"/>
              </a:lnSpc>
              <a:buFont typeface="Wingdings" pitchFamily="2" charset="2"/>
              <a:buNone/>
            </a:pPr>
            <a:r>
              <a:rPr lang="en-US" altLang="en-US" sz="2800" smtClean="0"/>
              <a:t>School of Aging Studies,</a:t>
            </a:r>
          </a:p>
          <a:p>
            <a:pPr marL="0" indent="0" algn="ctr" eaLnBrk="1" hangingPunct="1">
              <a:lnSpc>
                <a:spcPct val="80000"/>
              </a:lnSpc>
              <a:buFont typeface="Wingdings" pitchFamily="2" charset="2"/>
              <a:buNone/>
            </a:pPr>
            <a:r>
              <a:rPr lang="en-US" altLang="en-US" sz="2800" smtClean="0"/>
              <a:t>University of South Florida, Tampa FL</a:t>
            </a:r>
          </a:p>
          <a:p>
            <a:pPr marL="0" indent="0" algn="ctr" eaLnBrk="1" hangingPunct="1">
              <a:lnSpc>
                <a:spcPct val="80000"/>
              </a:lnSpc>
              <a:buFont typeface="Wingdings" pitchFamily="2" charset="2"/>
              <a:buNone/>
            </a:pPr>
            <a:endParaRPr lang="en-US" altLang="en-US" sz="2800" smtClean="0"/>
          </a:p>
          <a:p>
            <a:pPr marL="0" indent="0" eaLnBrk="1" hangingPunct="1">
              <a:lnSpc>
                <a:spcPct val="80000"/>
              </a:lnSpc>
              <a:buFont typeface="Wingdings" pitchFamily="2" charset="2"/>
              <a:buNone/>
            </a:pPr>
            <a:endParaRPr lang="en-US" altLang="en-US" sz="2800" smtClean="0"/>
          </a:p>
          <a:p>
            <a:pPr marL="0" indent="0" eaLnBrk="1" hangingPunct="1">
              <a:lnSpc>
                <a:spcPct val="80000"/>
              </a:lnSpc>
              <a:buFont typeface="Wingdings" pitchFamily="2" charset="2"/>
              <a:buNone/>
            </a:pPr>
            <a:endParaRPr lang="en-US" altLang="en-US" sz="21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altLang="en-US" smtClean="0"/>
              <a:t>1/Definitions and Basic Facts</a:t>
            </a:r>
          </a:p>
        </p:txBody>
      </p:sp>
      <p:sp>
        <p:nvSpPr>
          <p:cNvPr id="17410" name="Rectangle 3"/>
          <p:cNvSpPr>
            <a:spLocks noGrp="1" noChangeArrowheads="1"/>
          </p:cNvSpPr>
          <p:nvPr>
            <p:ph type="body" idx="1"/>
          </p:nvPr>
        </p:nvSpPr>
        <p:spPr>
          <a:xfrm>
            <a:off x="990600" y="1676400"/>
            <a:ext cx="7313613" cy="4876800"/>
          </a:xfrm>
        </p:spPr>
        <p:txBody>
          <a:bodyPr/>
          <a:lstStyle/>
          <a:p>
            <a:r>
              <a:rPr lang="en-US" altLang="en-US" sz="2800" smtClean="0"/>
              <a:t>I will be discussing dementia, which is a major issue for the veteran population.</a:t>
            </a:r>
          </a:p>
          <a:p>
            <a:r>
              <a:rPr lang="en-US" altLang="en-US" sz="2800" smtClean="0"/>
              <a:t>Dementia is </a:t>
            </a:r>
            <a:r>
              <a:rPr lang="en-US" altLang="en-US" sz="2800" u="sng" smtClean="0"/>
              <a:t>not a specific disease</a:t>
            </a:r>
            <a:r>
              <a:rPr lang="en-US" altLang="en-US" sz="2800" smtClean="0"/>
              <a:t>.</a:t>
            </a:r>
          </a:p>
          <a:p>
            <a:r>
              <a:rPr lang="en-US" altLang="en-US" sz="2800" smtClean="0"/>
              <a:t>Dementia is </a:t>
            </a:r>
            <a:r>
              <a:rPr lang="en-US" altLang="en-US" sz="2800" u="sng" smtClean="0"/>
              <a:t>a general term </a:t>
            </a:r>
            <a:r>
              <a:rPr lang="en-US" altLang="en-US" sz="2800" smtClean="0"/>
              <a:t>that describes a condition primarily characterized by a </a:t>
            </a:r>
            <a:r>
              <a:rPr lang="en-US" altLang="en-US" sz="2800" u="sng" smtClean="0"/>
              <a:t>decline in cognitive ability</a:t>
            </a:r>
            <a:r>
              <a:rPr lang="en-US" altLang="en-US" sz="2800" smtClean="0"/>
              <a:t>, particularly memory, sufficient to affect the ability to perform daily activities.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altLang="en-US" smtClean="0"/>
              <a:t>2/Definitions and Basic Facts</a:t>
            </a:r>
          </a:p>
        </p:txBody>
      </p:sp>
      <p:sp>
        <p:nvSpPr>
          <p:cNvPr id="126979" name="Rectangle 3"/>
          <p:cNvSpPr>
            <a:spLocks noGrp="1" noChangeArrowheads="1"/>
          </p:cNvSpPr>
          <p:nvPr>
            <p:ph type="body" idx="1"/>
          </p:nvPr>
        </p:nvSpPr>
        <p:spPr>
          <a:xfrm>
            <a:off x="914400" y="1676400"/>
            <a:ext cx="7313613" cy="4953000"/>
          </a:xfrm>
        </p:spPr>
        <p:txBody>
          <a:bodyPr/>
          <a:lstStyle/>
          <a:p>
            <a:r>
              <a:rPr lang="en-US" altLang="en-US" sz="2800" smtClean="0"/>
              <a:t>Most cases of dementia are progressive and irreversible.  The most common of these is </a:t>
            </a:r>
            <a:r>
              <a:rPr lang="en-US" altLang="en-US" sz="2800" u="sng" smtClean="0"/>
              <a:t>Alzheimer's disease (AD)</a:t>
            </a:r>
            <a:r>
              <a:rPr lang="en-US" altLang="en-US" sz="2800" smtClean="0"/>
              <a:t>, which accounts for 70+ percent of cases.  The second most common dementia is vascular dementia.  </a:t>
            </a:r>
          </a:p>
          <a:p>
            <a:r>
              <a:rPr lang="en-US" altLang="en-US" sz="2800" u="sng" smtClean="0"/>
              <a:t>The very large majority of cases of dementia have late onset and occur at age 65+</a:t>
            </a:r>
            <a:r>
              <a:rPr lang="en-US" altLang="en-US" sz="2800" smtClean="0"/>
              <a:t>.  Early onset AD is very uncommon (1% of cases of 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fade">
                                      <p:cBhvr>
                                        <p:cTn id="7" dur="2000"/>
                                        <p:tgtEl>
                                          <p:spTgt spid="1269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6979">
                                            <p:txEl>
                                              <p:pRg st="0" end="0"/>
                                            </p:txEl>
                                          </p:spTgt>
                                        </p:tgtEl>
                                        <p:attrNameLst>
                                          <p:attrName>style.visibility</p:attrName>
                                        </p:attrNameLst>
                                      </p:cBhvr>
                                      <p:to>
                                        <p:strVal val="visible"/>
                                      </p:to>
                                    </p:set>
                                    <p:animEffect transition="in" filter="fade">
                                      <p:cBhvr>
                                        <p:cTn id="12" dur="2000"/>
                                        <p:tgtEl>
                                          <p:spTgt spid="1269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6979">
                                            <p:txEl>
                                              <p:pRg st="1" end="1"/>
                                            </p:txEl>
                                          </p:spTgt>
                                        </p:tgtEl>
                                        <p:attrNameLst>
                                          <p:attrName>style.visibility</p:attrName>
                                        </p:attrNameLst>
                                      </p:cBhvr>
                                      <p:to>
                                        <p:strVal val="visible"/>
                                      </p:to>
                                    </p:set>
                                    <p:animEffect transition="in" filter="fade">
                                      <p:cBhvr>
                                        <p:cTn id="17" dur="2000"/>
                                        <p:tgtEl>
                                          <p:spTgt spid="1269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altLang="en-US" smtClean="0"/>
              <a:t>3/Definitions and Basic Facts</a:t>
            </a:r>
          </a:p>
        </p:txBody>
      </p:sp>
      <p:sp>
        <p:nvSpPr>
          <p:cNvPr id="7171" name="Rectangle 3"/>
          <p:cNvSpPr>
            <a:spLocks noGrp="1" noChangeArrowheads="1"/>
          </p:cNvSpPr>
          <p:nvPr>
            <p:ph type="body" idx="1"/>
          </p:nvPr>
        </p:nvSpPr>
        <p:spPr>
          <a:xfrm>
            <a:off x="1219200" y="1676400"/>
            <a:ext cx="7467600" cy="4953000"/>
          </a:xfrm>
        </p:spPr>
        <p:txBody>
          <a:bodyPr/>
          <a:lstStyle/>
          <a:p>
            <a:pPr>
              <a:buFont typeface="Wingdings" charset="0"/>
              <a:buChar char="¡"/>
              <a:defRPr/>
            </a:pPr>
            <a:r>
              <a:rPr lang="en-US" sz="2800" dirty="0"/>
              <a:t>Late onset AD and other dementias do have a </a:t>
            </a:r>
            <a:r>
              <a:rPr lang="en-US" sz="2800" dirty="0" smtClean="0"/>
              <a:t>complex genetic component.  </a:t>
            </a:r>
            <a:r>
              <a:rPr lang="en-US" sz="2800" dirty="0"/>
              <a:t>These dementias are not inherited in classic "dominant/recessive" pathways but rather as an interactive combination of multiple genes</a:t>
            </a:r>
            <a:r>
              <a:rPr lang="en-US" sz="2800" dirty="0" smtClean="0"/>
              <a:t>.</a:t>
            </a:r>
            <a:endParaRPr lang="en-US" sz="2800" dirty="0"/>
          </a:p>
          <a:p>
            <a:pPr>
              <a:buFont typeface="Wingdings" charset="0"/>
              <a:buChar char="¡"/>
              <a:defRPr/>
            </a:pPr>
            <a:r>
              <a:rPr lang="en-US" sz="2800" dirty="0"/>
              <a:t>The veteran population is aging and </a:t>
            </a:r>
            <a:r>
              <a:rPr lang="en-US" sz="2800" u="sng" dirty="0"/>
              <a:t>approximately </a:t>
            </a:r>
            <a:r>
              <a:rPr lang="en-US" sz="2800" u="sng" dirty="0" smtClean="0"/>
              <a:t>45% </a:t>
            </a:r>
            <a:r>
              <a:rPr lang="en-US" sz="2800" u="sng" dirty="0"/>
              <a:t>of veterans are now age 65+</a:t>
            </a:r>
            <a:r>
              <a:rPr lang="en-US" sz="2800" dirty="0"/>
              <a:t>--they have entered the age of risk for dementia and particularly AD.  </a:t>
            </a:r>
          </a:p>
          <a:p>
            <a:pPr marL="0" indent="0">
              <a:buFont typeface="Wingdings" charset="0"/>
              <a:buNone/>
              <a:defRPr/>
            </a:pPr>
            <a:endParaRPr lang="en-US" sz="2400" dirty="0">
              <a:ea typeface="MS PGothic"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6553200" cy="1143000"/>
          </a:xfrm>
        </p:spPr>
        <p:txBody>
          <a:bodyPr>
            <a:normAutofit/>
          </a:bodyPr>
          <a:lstStyle/>
          <a:p>
            <a:r>
              <a:rPr lang="en-US" sz="3200" b="1" i="1" dirty="0" smtClean="0"/>
              <a:t>The National Center on </a:t>
            </a:r>
            <a:br>
              <a:rPr lang="en-US" sz="3200" b="1" i="1" dirty="0" smtClean="0"/>
            </a:br>
            <a:r>
              <a:rPr lang="en-US" sz="3200" b="1" i="1" dirty="0" smtClean="0"/>
              <a:t>Homelessness among Veterans </a:t>
            </a:r>
            <a:endParaRPr lang="en-US" sz="3200" dirty="0"/>
          </a:p>
        </p:txBody>
      </p:sp>
      <p:sp>
        <p:nvSpPr>
          <p:cNvPr id="3" name="Content Placeholder 2"/>
          <p:cNvSpPr>
            <a:spLocks noGrp="1"/>
          </p:cNvSpPr>
          <p:nvPr>
            <p:ph idx="1"/>
          </p:nvPr>
        </p:nvSpPr>
        <p:spPr>
          <a:xfrm>
            <a:off x="457200" y="2209800"/>
            <a:ext cx="8229600" cy="3916363"/>
          </a:xfrm>
        </p:spPr>
        <p:txBody>
          <a:bodyPr>
            <a:normAutofit/>
          </a:bodyPr>
          <a:lstStyle/>
          <a:p>
            <a:r>
              <a:rPr lang="en-US" sz="2400" i="1" dirty="0" smtClean="0"/>
              <a:t>To promote </a:t>
            </a:r>
            <a:r>
              <a:rPr lang="en-US" sz="2400" i="1" dirty="0"/>
              <a:t>the development of policy and practice that targets ending and preventing Veteran homelessness through supporting </a:t>
            </a:r>
            <a:r>
              <a:rPr lang="en-US" sz="2400" i="1" dirty="0" smtClean="0"/>
              <a:t>the implementation </a:t>
            </a:r>
            <a:r>
              <a:rPr lang="en-US" sz="2400" i="1" dirty="0"/>
              <a:t>of relevant research findings into clinical practice, providing education and training for VA and community partners, disseminating evidence-based and emerging best practices, </a:t>
            </a:r>
            <a:r>
              <a:rPr lang="en-US" sz="2400" i="1" dirty="0" smtClean="0"/>
              <a:t>and developing </a:t>
            </a:r>
            <a:r>
              <a:rPr lang="en-US" sz="2400" i="1" dirty="0"/>
              <a:t>new empirical knowledge.   </a:t>
            </a:r>
            <a:endParaRPr lang="en-US" sz="2400" dirty="0"/>
          </a:p>
        </p:txBody>
      </p:sp>
      <p:sp>
        <p:nvSpPr>
          <p:cNvPr id="4" name="Slide Number Placeholder 3"/>
          <p:cNvSpPr>
            <a:spLocks noGrp="1"/>
          </p:cNvSpPr>
          <p:nvPr>
            <p:ph type="sldNum" sz="quarter" idx="12"/>
          </p:nvPr>
        </p:nvSpPr>
        <p:spPr/>
        <p:txBody>
          <a:bodyPr/>
          <a:lstStyle/>
          <a:p>
            <a:fld id="{4A84D90C-6C28-4B83-BBD4-7F983FA98EA5}" type="slidenum">
              <a:rPr lang="en-US" smtClean="0"/>
              <a:t>3</a:t>
            </a:fld>
            <a:endParaRPr lang="en-US"/>
          </a:p>
        </p:txBody>
      </p:sp>
      <p:pic>
        <p:nvPicPr>
          <p:cNvPr id="5" name="Picture 4" descr="http://www1.va.gov/HOMELESS/images/New_Center_Logo_cl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174164" cy="1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167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altLang="en-US" smtClean="0"/>
              <a:t>4/Definitions and Basic Facts</a:t>
            </a:r>
          </a:p>
        </p:txBody>
      </p:sp>
      <p:sp>
        <p:nvSpPr>
          <p:cNvPr id="20482" name="Rectangle 3"/>
          <p:cNvSpPr>
            <a:spLocks noGrp="1" noChangeArrowheads="1"/>
          </p:cNvSpPr>
          <p:nvPr>
            <p:ph type="body" idx="1"/>
          </p:nvPr>
        </p:nvSpPr>
        <p:spPr>
          <a:xfrm>
            <a:off x="1219200" y="1828800"/>
            <a:ext cx="7086600" cy="4800600"/>
          </a:xfrm>
        </p:spPr>
        <p:txBody>
          <a:bodyPr/>
          <a:lstStyle/>
          <a:p>
            <a:r>
              <a:rPr lang="en-US" altLang="en-US" sz="2800" smtClean="0"/>
              <a:t>The veteran homeless population also has a significant number of age 65+ veterans.  </a:t>
            </a:r>
            <a:r>
              <a:rPr lang="en-US" altLang="en-US" sz="2800" u="sng" smtClean="0"/>
              <a:t>In FY15, 8.3% (1 in 12) of veterans receiving housing services from VA were age 65+</a:t>
            </a:r>
            <a:r>
              <a:rPr lang="en-US" altLang="en-US" sz="2800" smtClean="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smtClean="0"/>
              <a:t>5/Assessing Cognitive Change</a:t>
            </a:r>
          </a:p>
        </p:txBody>
      </p:sp>
      <p:sp>
        <p:nvSpPr>
          <p:cNvPr id="9219" name="Content Placeholder 2"/>
          <p:cNvSpPr>
            <a:spLocks noGrp="1"/>
          </p:cNvSpPr>
          <p:nvPr>
            <p:ph idx="1"/>
          </p:nvPr>
        </p:nvSpPr>
        <p:spPr/>
        <p:txBody>
          <a:bodyPr/>
          <a:lstStyle/>
          <a:p>
            <a:r>
              <a:rPr lang="en-US" altLang="en-US" sz="2800" u="sng" smtClean="0"/>
              <a:t>Significant memory loss is not a characteristic of normal aging.  </a:t>
            </a:r>
            <a:r>
              <a:rPr lang="en-US" altLang="en-US" sz="2800" smtClean="0"/>
              <a:t>However, some degree of cognitive decline does occur, beginning as early as age 50 in some individuals.  </a:t>
            </a:r>
          </a:p>
          <a:p>
            <a:r>
              <a:rPr lang="en-US" altLang="en-US" sz="2800" smtClean="0"/>
              <a:t>Normal cognitive decline is usually characterized by </a:t>
            </a:r>
            <a:r>
              <a:rPr lang="en-US" altLang="en-US" sz="2800" u="sng" smtClean="0"/>
              <a:t>common complaints that do not interfere with functional capacity</a:t>
            </a:r>
            <a:r>
              <a:rPr lang="en-US" altLang="en-US" sz="2800" smtClean="0"/>
              <a:t>.</a:t>
            </a:r>
          </a:p>
          <a:p>
            <a:pPr>
              <a:buFont typeface="Wingdings" pitchFamily="2" charset="2"/>
              <a:buNone/>
            </a:pPr>
            <a:endParaRPr lang="en-US" altLang="en-US" sz="2400" smtClean="0"/>
          </a:p>
          <a:p>
            <a:pPr>
              <a:buFont typeface="Wingdings" pitchFamily="2" charset="2"/>
              <a:buNone/>
            </a:pPr>
            <a:r>
              <a:rPr lang="en-US" altLang="en-US" sz="2400" smtClean="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altLang="en-US" smtClean="0"/>
              <a:t>6/Assessing Cognitive Change</a:t>
            </a:r>
          </a:p>
        </p:txBody>
      </p:sp>
      <p:sp>
        <p:nvSpPr>
          <p:cNvPr id="10243" name="Rectangle 3"/>
          <p:cNvSpPr>
            <a:spLocks noGrp="1" noChangeArrowheads="1"/>
          </p:cNvSpPr>
          <p:nvPr>
            <p:ph type="body" idx="1"/>
          </p:nvPr>
        </p:nvSpPr>
        <p:spPr>
          <a:xfrm>
            <a:off x="1219200" y="1828800"/>
            <a:ext cx="7086600" cy="4800600"/>
          </a:xfrm>
        </p:spPr>
        <p:txBody>
          <a:bodyPr/>
          <a:lstStyle/>
          <a:p>
            <a:pPr>
              <a:buFont typeface="Wingdings" charset="0"/>
              <a:buChar char="¡"/>
              <a:defRPr/>
            </a:pPr>
            <a:r>
              <a:rPr lang="en-US" sz="2400" dirty="0" smtClean="0"/>
              <a:t>"</a:t>
            </a:r>
            <a:r>
              <a:rPr lang="en-US" sz="2800" dirty="0"/>
              <a:t>I came into this room to get something and I forget what it is."</a:t>
            </a:r>
          </a:p>
          <a:p>
            <a:pPr>
              <a:buFont typeface="Wingdings" charset="0"/>
              <a:buChar char="¡"/>
              <a:defRPr/>
            </a:pPr>
            <a:r>
              <a:rPr lang="en-US" sz="2800" dirty="0"/>
              <a:t>"I can't find my car keys (glasses, wallet).</a:t>
            </a:r>
          </a:p>
          <a:p>
            <a:pPr>
              <a:buFont typeface="Wingdings" charset="0"/>
              <a:buChar char="¡"/>
              <a:defRPr/>
            </a:pPr>
            <a:r>
              <a:rPr lang="en-US" sz="2800" dirty="0"/>
              <a:t>"I know I put that screwdriver (spatula, hairbrush) on that counter and now it is gone."</a:t>
            </a:r>
          </a:p>
          <a:p>
            <a:pPr>
              <a:buFont typeface="Wingdings" charset="0"/>
              <a:buChar char="¡"/>
              <a:defRPr/>
            </a:pPr>
            <a:r>
              <a:rPr lang="en-US" sz="2800" dirty="0"/>
              <a:t>"I ran into a person at Home Depot who is a church member but I couldn't remember her name."</a:t>
            </a:r>
          </a:p>
          <a:p>
            <a:pPr marL="0" indent="0">
              <a:buFont typeface="Wingdings" charset="0"/>
              <a:buNone/>
              <a:defRPr/>
            </a:pPr>
            <a:endParaRPr lang="en-US" sz="2400" dirty="0">
              <a:ea typeface="ＭＳ Ｐゴシック" charset="0"/>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tLang="en-US" smtClean="0"/>
              <a:t>7/Assessing Cognitive Change</a:t>
            </a:r>
          </a:p>
        </p:txBody>
      </p:sp>
      <p:sp>
        <p:nvSpPr>
          <p:cNvPr id="10243" name="Rectangle 3"/>
          <p:cNvSpPr>
            <a:spLocks noGrp="1" noChangeArrowheads="1"/>
          </p:cNvSpPr>
          <p:nvPr>
            <p:ph type="body" idx="1"/>
          </p:nvPr>
        </p:nvSpPr>
        <p:spPr>
          <a:xfrm>
            <a:off x="1219200" y="1828800"/>
            <a:ext cx="7086600" cy="4800600"/>
          </a:xfrm>
        </p:spPr>
        <p:txBody>
          <a:bodyPr/>
          <a:lstStyle/>
          <a:p>
            <a:pPr>
              <a:buFont typeface="Wingdings" charset="0"/>
              <a:buChar char="¡"/>
              <a:defRPr/>
            </a:pPr>
            <a:r>
              <a:rPr lang="en-US" sz="2800" dirty="0"/>
              <a:t>What are signs of possible early dementia in someone who is age 65 or older</a:t>
            </a:r>
            <a:r>
              <a:rPr lang="en-US" sz="2800" dirty="0" smtClean="0"/>
              <a:t>?</a:t>
            </a:r>
          </a:p>
          <a:p>
            <a:pPr>
              <a:buFont typeface="Wingdings" charset="0"/>
              <a:buChar char="¡"/>
              <a:defRPr/>
            </a:pPr>
            <a:r>
              <a:rPr lang="en-US" sz="2800" dirty="0" smtClean="0"/>
              <a:t>1</a:t>
            </a:r>
            <a:r>
              <a:rPr lang="en-US" sz="2800" dirty="0"/>
              <a:t>. </a:t>
            </a:r>
            <a:r>
              <a:rPr lang="en-US" sz="2800" u="sng" dirty="0"/>
              <a:t>Memory loss that disrupts daily life</a:t>
            </a:r>
            <a:r>
              <a:rPr lang="en-US" sz="2800" dirty="0"/>
              <a:t>: forgetting recently learned information, important dates or events, asking for the same information over and over; relying on others to take over or complete tasks.</a:t>
            </a:r>
          </a:p>
          <a:p>
            <a:pPr marL="0" indent="0">
              <a:buFont typeface="Wingdings" charset="0"/>
              <a:buNone/>
              <a:defRPr/>
            </a:pPr>
            <a:endParaRPr lang="en-US" sz="2800" dirty="0">
              <a:ea typeface="ＭＳ Ｐゴシック" charset="0"/>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tLang="en-US" smtClean="0"/>
              <a:t>8/Assessing Cognitive Change</a:t>
            </a:r>
          </a:p>
        </p:txBody>
      </p:sp>
      <p:sp>
        <p:nvSpPr>
          <p:cNvPr id="10243" name="Rectangle 3"/>
          <p:cNvSpPr>
            <a:spLocks noGrp="1" noChangeArrowheads="1"/>
          </p:cNvSpPr>
          <p:nvPr>
            <p:ph type="body" idx="1"/>
          </p:nvPr>
        </p:nvSpPr>
        <p:spPr>
          <a:xfrm>
            <a:off x="1219200" y="1828800"/>
            <a:ext cx="7086600" cy="4800600"/>
          </a:xfrm>
        </p:spPr>
        <p:txBody>
          <a:bodyPr/>
          <a:lstStyle/>
          <a:p>
            <a:pPr>
              <a:buFont typeface="Wingdings" charset="0"/>
              <a:buChar char="¡"/>
              <a:defRPr/>
            </a:pPr>
            <a:r>
              <a:rPr lang="en-US" sz="2400" dirty="0"/>
              <a:t>2. </a:t>
            </a:r>
            <a:r>
              <a:rPr lang="en-US" sz="2800" u="sng" dirty="0"/>
              <a:t>Problems in planning and execution</a:t>
            </a:r>
            <a:r>
              <a:rPr lang="en-US" sz="2800" dirty="0"/>
              <a:t>: difficulty in following a plan or working with numbers, confusion in following a familiar recipe or keeping track of monthly bills, taking much longer to do routine task, confusion in following the rules of a familiar game. </a:t>
            </a:r>
            <a:endParaRPr lang="en-US" sz="2800" dirty="0" smtClean="0"/>
          </a:p>
          <a:p>
            <a:pPr>
              <a:buFont typeface="Wingdings" charset="0"/>
              <a:buChar char="¡"/>
              <a:defRPr/>
            </a:pPr>
            <a:r>
              <a:rPr lang="en-US" sz="2800" dirty="0" smtClean="0"/>
              <a:t>3</a:t>
            </a:r>
            <a:r>
              <a:rPr lang="en-US" sz="2800" dirty="0"/>
              <a:t>. </a:t>
            </a:r>
            <a:r>
              <a:rPr lang="en-US" sz="2800" u="sng" dirty="0"/>
              <a:t>Repeatedly losing track of dates, </a:t>
            </a:r>
            <a:r>
              <a:rPr lang="en-US" sz="2800" u="sng" dirty="0" smtClean="0"/>
              <a:t>seasons, </a:t>
            </a:r>
            <a:r>
              <a:rPr lang="en-US" sz="2800" u="sng" dirty="0"/>
              <a:t>and the passage of time</a:t>
            </a:r>
            <a:r>
              <a:rPr lang="en-US" sz="2800" dirty="0"/>
              <a:t>. </a:t>
            </a:r>
          </a:p>
          <a:p>
            <a:pPr marL="0" indent="0">
              <a:buFont typeface="Wingdings" charset="0"/>
              <a:buNone/>
              <a:defRPr/>
            </a:pPr>
            <a:endParaRPr lang="en-US" sz="2400" dirty="0">
              <a:ea typeface="ＭＳ Ｐゴシック" charset="0"/>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altLang="en-US" smtClean="0"/>
              <a:t>9/Assessing Cognitive Change</a:t>
            </a:r>
          </a:p>
        </p:txBody>
      </p:sp>
      <p:sp>
        <p:nvSpPr>
          <p:cNvPr id="10243" name="Rectangle 3"/>
          <p:cNvSpPr>
            <a:spLocks noGrp="1" noChangeArrowheads="1"/>
          </p:cNvSpPr>
          <p:nvPr>
            <p:ph type="body" idx="1"/>
          </p:nvPr>
        </p:nvSpPr>
        <p:spPr>
          <a:xfrm>
            <a:off x="1219200" y="1828800"/>
            <a:ext cx="7086600" cy="4800600"/>
          </a:xfrm>
        </p:spPr>
        <p:txBody>
          <a:bodyPr/>
          <a:lstStyle/>
          <a:p>
            <a:pPr>
              <a:buFont typeface="Wingdings" charset="0"/>
              <a:buChar char="¡"/>
              <a:defRPr/>
            </a:pPr>
            <a:r>
              <a:rPr lang="en-US" sz="2800" dirty="0"/>
              <a:t>4. </a:t>
            </a:r>
            <a:r>
              <a:rPr lang="en-US" sz="2800" u="sng" dirty="0"/>
              <a:t>Problems </a:t>
            </a:r>
            <a:r>
              <a:rPr lang="en-US" sz="2800" u="sng" dirty="0" smtClean="0"/>
              <a:t>following/joining </a:t>
            </a:r>
            <a:r>
              <a:rPr lang="en-US" sz="2800" u="sng" dirty="0"/>
              <a:t>a conversation</a:t>
            </a:r>
            <a:r>
              <a:rPr lang="en-US" sz="2800" dirty="0"/>
              <a:t>: stopping in the middle of a conversation, repeating the same information, </a:t>
            </a:r>
            <a:r>
              <a:rPr lang="en-US" sz="2800" dirty="0" smtClean="0"/>
              <a:t>problems </a:t>
            </a:r>
            <a:r>
              <a:rPr lang="en-US" sz="2800" dirty="0"/>
              <a:t>finding the right word or calling things by the wrong name (e.g., calling a wrench a "turn tool"). </a:t>
            </a:r>
          </a:p>
          <a:p>
            <a:pPr marL="0" indent="0">
              <a:buFont typeface="Wingdings" charset="0"/>
              <a:buNone/>
              <a:defRPr/>
            </a:pPr>
            <a:endParaRPr lang="en-US" sz="2400" dirty="0">
              <a:ea typeface="ＭＳ Ｐゴシック" charset="0"/>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altLang="en-US" smtClean="0"/>
              <a:t>10/Assessing Cognitive Change</a:t>
            </a:r>
          </a:p>
        </p:txBody>
      </p:sp>
      <p:sp>
        <p:nvSpPr>
          <p:cNvPr id="10243" name="Rectangle 3"/>
          <p:cNvSpPr>
            <a:spLocks noGrp="1" noChangeArrowheads="1"/>
          </p:cNvSpPr>
          <p:nvPr>
            <p:ph type="body" idx="1"/>
          </p:nvPr>
        </p:nvSpPr>
        <p:spPr>
          <a:xfrm>
            <a:off x="1219200" y="1828800"/>
            <a:ext cx="7086600" cy="4800600"/>
          </a:xfrm>
        </p:spPr>
        <p:txBody>
          <a:bodyPr/>
          <a:lstStyle/>
          <a:p>
            <a:pPr>
              <a:buFont typeface="Wingdings" charset="0"/>
              <a:buChar char="¡"/>
              <a:defRPr/>
            </a:pPr>
            <a:r>
              <a:rPr lang="en-US" sz="2800" dirty="0"/>
              <a:t>5. </a:t>
            </a:r>
            <a:r>
              <a:rPr lang="en-US" sz="2800" u="sng" dirty="0"/>
              <a:t>Losing or misplacing things</a:t>
            </a:r>
            <a:r>
              <a:rPr lang="en-US" sz="2800" dirty="0"/>
              <a:t>:  putting things in unusual places (e.g., wallet in bathroom cabinet), losing something and not be able to retrace steps to find the object, accusing others of stealing. </a:t>
            </a:r>
            <a:endParaRPr lang="en-US" sz="2800" dirty="0" smtClean="0"/>
          </a:p>
          <a:p>
            <a:pPr marL="0" indent="0">
              <a:buFont typeface="Wingdings" charset="0"/>
              <a:buNone/>
              <a:defRPr/>
            </a:pPr>
            <a:endParaRPr lang="en-US" sz="1000" dirty="0" smtClean="0"/>
          </a:p>
          <a:p>
            <a:pPr>
              <a:buFont typeface="Wingdings" charset="0"/>
              <a:buChar char="¡"/>
              <a:defRPr/>
            </a:pPr>
            <a:r>
              <a:rPr lang="en-US" sz="2800" dirty="0"/>
              <a:t>6. </a:t>
            </a:r>
            <a:r>
              <a:rPr lang="en-US" sz="2800" u="sng" dirty="0"/>
              <a:t>Poor judgment</a:t>
            </a:r>
            <a:r>
              <a:rPr lang="en-US" sz="2800" dirty="0"/>
              <a:t>: giving large amounts of money to telemarketers, paying less attention to grooming or hygiene.</a:t>
            </a:r>
            <a:r>
              <a:rPr lang="en-US" sz="2800" dirty="0" smtClean="0"/>
              <a:t> </a:t>
            </a:r>
            <a:endParaRPr lang="en-US" sz="2800" dirty="0"/>
          </a:p>
          <a:p>
            <a:pPr marL="0" indent="0">
              <a:buFont typeface="Wingdings" charset="0"/>
              <a:buNone/>
              <a:defRPr/>
            </a:pPr>
            <a:endParaRPr lang="en-US" sz="2800" dirty="0">
              <a:ea typeface="ＭＳ Ｐゴシック" charset="0"/>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altLang="en-US" smtClean="0"/>
              <a:t>10/Assessing Cognitive Change</a:t>
            </a:r>
          </a:p>
        </p:txBody>
      </p:sp>
      <p:sp>
        <p:nvSpPr>
          <p:cNvPr id="10243" name="Rectangle 3"/>
          <p:cNvSpPr>
            <a:spLocks noGrp="1" noChangeArrowheads="1"/>
          </p:cNvSpPr>
          <p:nvPr>
            <p:ph type="body" idx="1"/>
          </p:nvPr>
        </p:nvSpPr>
        <p:spPr>
          <a:xfrm>
            <a:off x="1219200" y="1828800"/>
            <a:ext cx="7086600" cy="4800600"/>
          </a:xfrm>
        </p:spPr>
        <p:txBody>
          <a:bodyPr/>
          <a:lstStyle/>
          <a:p>
            <a:pPr>
              <a:buFont typeface="Wingdings" charset="0"/>
              <a:buChar char="¡"/>
              <a:defRPr/>
            </a:pPr>
            <a:r>
              <a:rPr lang="en-US" sz="2800" dirty="0"/>
              <a:t>7</a:t>
            </a:r>
            <a:r>
              <a:rPr lang="en-US" sz="2800" dirty="0" smtClean="0"/>
              <a:t>. </a:t>
            </a:r>
            <a:r>
              <a:rPr lang="en-US" sz="2800" u="sng" dirty="0" smtClean="0"/>
              <a:t>Withdrawal</a:t>
            </a:r>
            <a:r>
              <a:rPr lang="en-US" sz="2800" dirty="0"/>
              <a:t>: </a:t>
            </a:r>
            <a:r>
              <a:rPr lang="en-US" sz="2800" dirty="0" smtClean="0"/>
              <a:t>decreased </a:t>
            </a:r>
            <a:r>
              <a:rPr lang="en-US" sz="2800" dirty="0" err="1" smtClean="0"/>
              <a:t>participa-tion</a:t>
            </a:r>
            <a:r>
              <a:rPr lang="en-US" sz="2800" dirty="0" smtClean="0"/>
              <a:t> </a:t>
            </a:r>
            <a:r>
              <a:rPr lang="en-US" sz="2800" dirty="0"/>
              <a:t>in social activities or sports, trouble keeping up with a favorite sports team, stopping a hobby or interest without a good reason</a:t>
            </a:r>
            <a:r>
              <a:rPr lang="en-US" sz="2800" dirty="0" smtClean="0"/>
              <a:t>.</a:t>
            </a:r>
          </a:p>
          <a:p>
            <a:pPr marL="0" indent="0">
              <a:buFont typeface="Wingdings" charset="0"/>
              <a:buNone/>
              <a:defRPr/>
            </a:pPr>
            <a:endParaRPr lang="en-US" sz="1000" dirty="0"/>
          </a:p>
          <a:p>
            <a:pPr>
              <a:buFont typeface="Wingdings" charset="0"/>
              <a:buChar char="¡"/>
              <a:defRPr/>
            </a:pPr>
            <a:r>
              <a:rPr lang="en-US" sz="2800" dirty="0"/>
              <a:t>8. </a:t>
            </a:r>
            <a:r>
              <a:rPr lang="en-US" sz="2800" u="sng" dirty="0"/>
              <a:t>Changes in </a:t>
            </a:r>
            <a:r>
              <a:rPr lang="en-US" sz="2800" u="sng" dirty="0" smtClean="0"/>
              <a:t>mood/personality</a:t>
            </a:r>
            <a:r>
              <a:rPr lang="en-US" sz="2800" dirty="0"/>
              <a:t>:  episodes  of confusion, </a:t>
            </a:r>
            <a:r>
              <a:rPr lang="en-US" sz="2800" dirty="0" smtClean="0"/>
              <a:t>suspicious-ness</a:t>
            </a:r>
            <a:r>
              <a:rPr lang="en-US" sz="2800" dirty="0"/>
              <a:t>, depression, fearfulness; </a:t>
            </a:r>
            <a:r>
              <a:rPr lang="en-US" sz="2800" dirty="0" smtClean="0"/>
              <a:t>easily </a:t>
            </a:r>
            <a:r>
              <a:rPr lang="en-US" sz="2800" dirty="0"/>
              <a:t>upset at home</a:t>
            </a:r>
            <a:r>
              <a:rPr lang="en-US" sz="2800" dirty="0" smtClean="0"/>
              <a:t>, work</a:t>
            </a:r>
            <a:r>
              <a:rPr lang="en-US" sz="2800" dirty="0"/>
              <a:t>, with friends or in places </a:t>
            </a:r>
            <a:r>
              <a:rPr lang="en-US" sz="2800" dirty="0" smtClean="0"/>
              <a:t>when out of comfort </a:t>
            </a:r>
            <a:r>
              <a:rPr lang="en-US" sz="2800" dirty="0"/>
              <a:t>zone. </a:t>
            </a:r>
          </a:p>
          <a:p>
            <a:pPr marL="0" indent="0">
              <a:buFont typeface="Wingdings" charset="0"/>
              <a:buNone/>
              <a:defRPr/>
            </a:pPr>
            <a:endParaRPr lang="en-US" sz="2800" dirty="0">
              <a:ea typeface="ＭＳ Ｐゴシック" charset="0"/>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tLang="en-US" smtClean="0"/>
              <a:t>11/Some Considerations</a:t>
            </a:r>
          </a:p>
        </p:txBody>
      </p:sp>
      <p:sp>
        <p:nvSpPr>
          <p:cNvPr id="28674" name="Rectangle 3"/>
          <p:cNvSpPr>
            <a:spLocks noGrp="1" noChangeArrowheads="1"/>
          </p:cNvSpPr>
          <p:nvPr>
            <p:ph type="body" idx="1"/>
          </p:nvPr>
        </p:nvSpPr>
        <p:spPr>
          <a:xfrm>
            <a:off x="1219200" y="1828800"/>
            <a:ext cx="7086600" cy="4800600"/>
          </a:xfrm>
        </p:spPr>
        <p:txBody>
          <a:bodyPr/>
          <a:lstStyle/>
          <a:p>
            <a:r>
              <a:rPr lang="en-US" altLang="en-US" sz="2800" u="sng" smtClean="0"/>
              <a:t>Sudden onset </a:t>
            </a:r>
            <a:r>
              <a:rPr lang="en-US" altLang="en-US" sz="2800" smtClean="0"/>
              <a:t>of confusion, disorientation, or behavioral change is not a feature of dementia or normal aging at any age and should trigger a medical evaluation.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altLang="en-US" smtClean="0"/>
              <a:t>12/Some Considerations</a:t>
            </a:r>
          </a:p>
        </p:txBody>
      </p:sp>
      <p:sp>
        <p:nvSpPr>
          <p:cNvPr id="29698" name="Rectangle 3"/>
          <p:cNvSpPr>
            <a:spLocks noGrp="1" noChangeArrowheads="1"/>
          </p:cNvSpPr>
          <p:nvPr>
            <p:ph type="body" idx="1"/>
          </p:nvPr>
        </p:nvSpPr>
        <p:spPr>
          <a:xfrm>
            <a:off x="1219200" y="1828800"/>
            <a:ext cx="7086600" cy="4800600"/>
          </a:xfrm>
        </p:spPr>
        <p:txBody>
          <a:bodyPr/>
          <a:lstStyle/>
          <a:p>
            <a:r>
              <a:rPr lang="en-US" altLang="en-US" sz="2800" smtClean="0"/>
              <a:t>There are few factors that produce an earlier age of onset.  The most important of these is significant head trauma producing solid evidence of substantial brain injury or repeated minor incidents of head trauma (e.g., as is seen in professional boxers and football players.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64063"/>
            <a:ext cx="5486400" cy="960438"/>
          </a:xfrm>
        </p:spPr>
        <p:txBody>
          <a:bodyPr>
            <a:normAutofit/>
          </a:bodyPr>
          <a:lstStyle/>
          <a:p>
            <a:r>
              <a:rPr lang="en-US" sz="3200" b="1" dirty="0" smtClean="0"/>
              <a:t>Presentation-Overview</a:t>
            </a:r>
            <a:endParaRPr lang="en-US" sz="3200" b="1" dirty="0"/>
          </a:p>
        </p:txBody>
      </p:sp>
      <p:sp>
        <p:nvSpPr>
          <p:cNvPr id="3" name="Content Placeholder 2"/>
          <p:cNvSpPr>
            <a:spLocks noGrp="1"/>
          </p:cNvSpPr>
          <p:nvPr>
            <p:ph idx="1"/>
          </p:nvPr>
        </p:nvSpPr>
        <p:spPr>
          <a:xfrm>
            <a:off x="457200" y="1828800"/>
            <a:ext cx="8229600" cy="4257424"/>
          </a:xfrm>
        </p:spPr>
        <p:txBody>
          <a:bodyPr>
            <a:normAutofit lnSpcReduction="10000"/>
          </a:bodyPr>
          <a:lstStyle/>
          <a:p>
            <a:pPr lvl="0"/>
            <a:r>
              <a:rPr lang="en-US" sz="3000" dirty="0" smtClean="0"/>
              <a:t>HERS – Summary</a:t>
            </a:r>
          </a:p>
          <a:p>
            <a:pPr lvl="0"/>
            <a:r>
              <a:rPr lang="en-US" sz="3000" dirty="0" smtClean="0"/>
              <a:t>Implications</a:t>
            </a:r>
            <a:endParaRPr lang="en-US" sz="3000" dirty="0"/>
          </a:p>
          <a:p>
            <a:pPr lvl="1"/>
            <a:r>
              <a:rPr lang="en-US" sz="2600" dirty="0" smtClean="0"/>
              <a:t>Medical and Psychiatric Considerations</a:t>
            </a:r>
            <a:endParaRPr lang="en-US" sz="2600" dirty="0"/>
          </a:p>
          <a:p>
            <a:pPr lvl="1"/>
            <a:r>
              <a:rPr lang="en-US" sz="2600" dirty="0"/>
              <a:t>Building a Community </a:t>
            </a:r>
            <a:r>
              <a:rPr lang="en-US" sz="2600" dirty="0" smtClean="0"/>
              <a:t>Consortium</a:t>
            </a:r>
          </a:p>
          <a:p>
            <a:pPr lvl="1"/>
            <a:r>
              <a:rPr lang="en-US" sz="2600" dirty="0" smtClean="0"/>
              <a:t>Cognitive Decline</a:t>
            </a:r>
          </a:p>
          <a:p>
            <a:pPr lvl="1"/>
            <a:r>
              <a:rPr lang="en-US" sz="2600" dirty="0" smtClean="0"/>
              <a:t>The </a:t>
            </a:r>
            <a:r>
              <a:rPr lang="en-US" sz="2600" dirty="0"/>
              <a:t>Importance of Working with Entitlements – </a:t>
            </a:r>
            <a:r>
              <a:rPr lang="en-US" sz="2600" dirty="0" smtClean="0"/>
              <a:t>SOAR</a:t>
            </a:r>
            <a:endParaRPr lang="en-US" sz="2600" dirty="0"/>
          </a:p>
          <a:p>
            <a:pPr lvl="1"/>
            <a:r>
              <a:rPr lang="en-US" sz="2600" dirty="0"/>
              <a:t>Building Relationships and Providing Support in the </a:t>
            </a:r>
            <a:r>
              <a:rPr lang="en-US" sz="2600" dirty="0" smtClean="0"/>
              <a:t>Community</a:t>
            </a:r>
          </a:p>
          <a:p>
            <a:pPr lvl="1"/>
            <a:r>
              <a:rPr lang="en-US" sz="2600" dirty="0" smtClean="0"/>
              <a:t>Decisional Capacity and Barriers</a:t>
            </a:r>
            <a:endParaRPr lang="en-US" sz="2600" dirty="0"/>
          </a:p>
        </p:txBody>
      </p:sp>
      <p:sp>
        <p:nvSpPr>
          <p:cNvPr id="4" name="Slide Number Placeholder 3"/>
          <p:cNvSpPr>
            <a:spLocks noGrp="1"/>
          </p:cNvSpPr>
          <p:nvPr>
            <p:ph type="sldNum" sz="quarter" idx="12"/>
          </p:nvPr>
        </p:nvSpPr>
        <p:spPr/>
        <p:txBody>
          <a:bodyPr/>
          <a:lstStyle/>
          <a:p>
            <a:fld id="{4A84D90C-6C28-4B83-BBD4-7F983FA98EA5}" type="slidenum">
              <a:rPr lang="en-US" smtClean="0"/>
              <a:t>4</a:t>
            </a:fld>
            <a:endParaRPr lang="en-US"/>
          </a:p>
        </p:txBody>
      </p:sp>
      <p:pic>
        <p:nvPicPr>
          <p:cNvPr id="5" name="Picture 4" descr="http://www1.va.gov/HOMELESS/images/New_Center_Logo_cl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174164" cy="1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770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altLang="en-US" smtClean="0"/>
              <a:t>13/Some Considerations</a:t>
            </a:r>
          </a:p>
        </p:txBody>
      </p:sp>
      <p:sp>
        <p:nvSpPr>
          <p:cNvPr id="30722" name="Rectangle 3"/>
          <p:cNvSpPr>
            <a:spLocks noGrp="1" noChangeArrowheads="1"/>
          </p:cNvSpPr>
          <p:nvPr>
            <p:ph type="body" idx="1"/>
          </p:nvPr>
        </p:nvSpPr>
        <p:spPr>
          <a:xfrm>
            <a:off x="1219200" y="1828800"/>
            <a:ext cx="7086600" cy="4800600"/>
          </a:xfrm>
        </p:spPr>
        <p:txBody>
          <a:bodyPr/>
          <a:lstStyle/>
          <a:p>
            <a:r>
              <a:rPr lang="en-US" altLang="en-US" sz="2800" smtClean="0"/>
              <a:t>A history of common head injury is reported by most older adults and the large majority of alcoholics.  There is no evidence that these injuries are related to earlier onset of dementia.</a:t>
            </a:r>
          </a:p>
          <a:p>
            <a:r>
              <a:rPr lang="en-US" altLang="en-US" sz="2800" smtClean="0"/>
              <a:t>Alcohol abuse over long periods of time has a small effect on increase in risk for AD.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altLang="en-US" smtClean="0"/>
              <a:t>14/Some Considerations</a:t>
            </a:r>
          </a:p>
        </p:txBody>
      </p:sp>
      <p:sp>
        <p:nvSpPr>
          <p:cNvPr id="31746" name="Rectangle 3"/>
          <p:cNvSpPr>
            <a:spLocks noGrp="1" noChangeArrowheads="1"/>
          </p:cNvSpPr>
          <p:nvPr>
            <p:ph type="body" idx="1"/>
          </p:nvPr>
        </p:nvSpPr>
        <p:spPr>
          <a:xfrm>
            <a:off x="1219200" y="1828800"/>
            <a:ext cx="7086600" cy="4800600"/>
          </a:xfrm>
        </p:spPr>
        <p:txBody>
          <a:bodyPr/>
          <a:lstStyle/>
          <a:p>
            <a:r>
              <a:rPr lang="en-US" altLang="en-US" sz="2800" smtClean="0"/>
              <a:t>A family history of dementia should not be considered a diagnostic criterion in assessing cognitive decline.</a:t>
            </a:r>
          </a:p>
          <a:p>
            <a:r>
              <a:rPr lang="en-US" altLang="en-US" sz="2800" smtClean="0"/>
              <a:t>Reliable assessment of cognition in alcoholic veterans should be done after at least 30 days of sobriety.</a:t>
            </a:r>
          </a:p>
          <a:p>
            <a:endParaRPr lang="en-US" altLang="en-US" sz="2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altLang="en-US" smtClean="0"/>
              <a:t>15/How to Assess and Refer</a:t>
            </a:r>
          </a:p>
        </p:txBody>
      </p:sp>
      <p:sp>
        <p:nvSpPr>
          <p:cNvPr id="10243" name="Rectangle 3"/>
          <p:cNvSpPr>
            <a:spLocks noGrp="1" noChangeArrowheads="1"/>
          </p:cNvSpPr>
          <p:nvPr>
            <p:ph type="body" idx="1"/>
          </p:nvPr>
        </p:nvSpPr>
        <p:spPr>
          <a:xfrm>
            <a:off x="1219200" y="1828800"/>
            <a:ext cx="7086600" cy="4800600"/>
          </a:xfrm>
        </p:spPr>
        <p:txBody>
          <a:bodyPr/>
          <a:lstStyle/>
          <a:p>
            <a:pPr>
              <a:buFont typeface="Wingdings" charset="0"/>
              <a:buChar char="¡"/>
              <a:defRPr/>
            </a:pPr>
            <a:r>
              <a:rPr lang="en-US" sz="2800" dirty="0"/>
              <a:t>If there are indications that a veteran age 65+ is showing signs of cognitive problems, a quick screening may help to focus a consult request.</a:t>
            </a:r>
          </a:p>
          <a:p>
            <a:pPr marL="0" indent="0">
              <a:buFont typeface="Wingdings" charset="0"/>
              <a:buNone/>
              <a:defRPr/>
            </a:pPr>
            <a:endParaRPr lang="en-US" sz="1000" dirty="0"/>
          </a:p>
          <a:p>
            <a:pPr>
              <a:buFont typeface="Wingdings" charset="0"/>
              <a:buChar char="¡"/>
              <a:defRPr/>
            </a:pPr>
            <a:r>
              <a:rPr lang="en-US" sz="2800" dirty="0"/>
              <a:t>Currently, the most reliable and efficient of the screening instruments for dementia is the </a:t>
            </a:r>
            <a:r>
              <a:rPr lang="en-US" sz="2800" u="sng" dirty="0"/>
              <a:t>Montreal Cognitive Assessment (MOCA)</a:t>
            </a:r>
            <a:r>
              <a:rPr lang="en-US" sz="2800" dirty="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ltLang="en-US" smtClean="0"/>
              <a:t>16/How to Assess and Refer</a:t>
            </a:r>
          </a:p>
        </p:txBody>
      </p:sp>
      <p:sp>
        <p:nvSpPr>
          <p:cNvPr id="33794" name="Rectangle 3"/>
          <p:cNvSpPr>
            <a:spLocks noGrp="1" noChangeArrowheads="1"/>
          </p:cNvSpPr>
          <p:nvPr>
            <p:ph type="body" idx="1"/>
          </p:nvPr>
        </p:nvSpPr>
        <p:spPr>
          <a:xfrm>
            <a:off x="1219200" y="1676400"/>
            <a:ext cx="7086600" cy="4953000"/>
          </a:xfrm>
        </p:spPr>
        <p:txBody>
          <a:bodyPr/>
          <a:lstStyle/>
          <a:p>
            <a:r>
              <a:rPr lang="en-US" altLang="en-US" sz="2800" smtClean="0"/>
              <a:t>The MOCA has been widely studied and used in the US and is frequently used in VA settings.  It is relatively easy to learn to administer and can be completed and scored in about </a:t>
            </a:r>
            <a:r>
              <a:rPr lang="en-US" altLang="en-US" sz="2800" u="sng" smtClean="0"/>
              <a:t>15 minutes</a:t>
            </a:r>
            <a:r>
              <a:rPr lang="en-US" altLang="en-US" sz="2800" smtClean="0"/>
              <a:t>. </a:t>
            </a:r>
            <a:r>
              <a:rPr lang="en-US" altLang="en-US" sz="2800" u="sng" smtClean="0"/>
              <a:t>There is no fee/charge</a:t>
            </a:r>
            <a:r>
              <a:rPr lang="en-US" altLang="en-US" sz="2800" smtClean="0"/>
              <a:t>.</a:t>
            </a:r>
          </a:p>
          <a:p>
            <a:r>
              <a:rPr lang="en-US" altLang="en-US" sz="2800" smtClean="0"/>
              <a:t>The MOCA form and instructions for administration/interpretation for the English version </a:t>
            </a:r>
            <a:r>
              <a:rPr lang="en-US" altLang="en-US" sz="2800" u="sng" smtClean="0"/>
              <a:t>can be obtained at </a:t>
            </a:r>
            <a:r>
              <a:rPr lang="en-US" altLang="en-US" sz="2800" smtClean="0"/>
              <a:t>http://www.mocatest.org/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altLang="en-US" smtClean="0"/>
              <a:t>17/How to Assess and Refer</a:t>
            </a:r>
          </a:p>
        </p:txBody>
      </p:sp>
      <p:sp>
        <p:nvSpPr>
          <p:cNvPr id="10243" name="Rectangle 3"/>
          <p:cNvSpPr>
            <a:spLocks noGrp="1" noChangeArrowheads="1"/>
          </p:cNvSpPr>
          <p:nvPr>
            <p:ph type="body" idx="1"/>
          </p:nvPr>
        </p:nvSpPr>
        <p:spPr>
          <a:xfrm>
            <a:off x="1219200" y="1828800"/>
            <a:ext cx="7086600" cy="4800600"/>
          </a:xfrm>
        </p:spPr>
        <p:txBody>
          <a:bodyPr/>
          <a:lstStyle/>
          <a:p>
            <a:pPr>
              <a:buFont typeface="Wingdings" charset="0"/>
              <a:buChar char="¡"/>
              <a:defRPr/>
            </a:pPr>
            <a:r>
              <a:rPr lang="en-US" sz="2800" dirty="0" smtClean="0"/>
              <a:t>MOCA consists of 13 mini-tests:</a:t>
            </a:r>
          </a:p>
          <a:p>
            <a:pPr lvl="1">
              <a:buFont typeface="Wingdings" charset="0"/>
              <a:buChar char="l"/>
              <a:defRPr/>
            </a:pPr>
            <a:r>
              <a:rPr lang="en-US" sz="2400" dirty="0" smtClean="0"/>
              <a:t>Trail-Making, Copying, Clock Drawing</a:t>
            </a:r>
          </a:p>
          <a:p>
            <a:pPr lvl="1">
              <a:buFont typeface="Wingdings" charset="0"/>
              <a:buChar char="l"/>
              <a:defRPr/>
            </a:pPr>
            <a:r>
              <a:rPr lang="en-US" sz="2400" dirty="0" smtClean="0"/>
              <a:t>Animal Naming</a:t>
            </a:r>
          </a:p>
          <a:p>
            <a:pPr lvl="1">
              <a:buFont typeface="Wingdings" charset="0"/>
              <a:buChar char="l"/>
              <a:defRPr/>
            </a:pPr>
            <a:r>
              <a:rPr lang="en-US" sz="2400" dirty="0" smtClean="0"/>
              <a:t>List Learning (Immediate Recall)</a:t>
            </a:r>
          </a:p>
          <a:p>
            <a:pPr lvl="1">
              <a:buFont typeface="Wingdings" charset="0"/>
              <a:buChar char="l"/>
              <a:defRPr/>
            </a:pPr>
            <a:r>
              <a:rPr lang="en-US" sz="2400" dirty="0" smtClean="0"/>
              <a:t>Digit Span, Letter ID, Serial 7s</a:t>
            </a:r>
          </a:p>
          <a:p>
            <a:pPr lvl="1">
              <a:buFont typeface="Wingdings" charset="0"/>
              <a:buChar char="l"/>
              <a:defRPr/>
            </a:pPr>
            <a:r>
              <a:rPr lang="en-US" sz="2400" dirty="0" smtClean="0"/>
              <a:t>Sentence Repetition, Letter Fluency</a:t>
            </a:r>
          </a:p>
          <a:p>
            <a:pPr lvl="1">
              <a:buFont typeface="Wingdings" charset="0"/>
              <a:buChar char="l"/>
              <a:defRPr/>
            </a:pPr>
            <a:r>
              <a:rPr lang="en-US" sz="2400" dirty="0" smtClean="0"/>
              <a:t>Abstractions</a:t>
            </a:r>
          </a:p>
          <a:p>
            <a:pPr lvl="1">
              <a:buFont typeface="Wingdings" charset="0"/>
              <a:buChar char="l"/>
              <a:defRPr/>
            </a:pPr>
            <a:r>
              <a:rPr lang="en-US" sz="2400" dirty="0" smtClean="0"/>
              <a:t>List Recall (Delayed Recall)</a:t>
            </a:r>
          </a:p>
          <a:p>
            <a:pPr lvl="1">
              <a:buFont typeface="Wingdings" charset="0"/>
              <a:buChar char="l"/>
              <a:defRPr/>
            </a:pPr>
            <a:r>
              <a:rPr lang="en-US" sz="2400" dirty="0" smtClean="0"/>
              <a:t>Orientation</a:t>
            </a:r>
          </a:p>
          <a:p>
            <a:pPr lvl="1">
              <a:buFont typeface="Wingdings" charset="0"/>
              <a:buChar char="l"/>
              <a:defRPr/>
            </a:pPr>
            <a:endParaRPr lang="en-US" sz="2400" dirty="0" smtClean="0"/>
          </a:p>
          <a:p>
            <a:pPr lvl="1">
              <a:buFont typeface="Wingdings" charset="0"/>
              <a:buChar char="l"/>
              <a:defRPr/>
            </a:pPr>
            <a:endParaRPr lang="en-US" sz="2400" dirty="0" smtClean="0"/>
          </a:p>
          <a:p>
            <a:pPr lvl="1">
              <a:buFont typeface="Wingdings" charset="0"/>
              <a:buChar char="l"/>
              <a:defRPr/>
            </a:pPr>
            <a:endParaRPr lang="en-US" sz="2400" dirty="0" smtClean="0"/>
          </a:p>
          <a:p>
            <a:pPr lvl="1">
              <a:buFont typeface="Wingdings" charset="0"/>
              <a:buChar char="l"/>
              <a:defRPr/>
            </a:pPr>
            <a:endParaRPr lang="en-US" sz="2400" dirty="0"/>
          </a:p>
          <a:p>
            <a:pPr marL="0" indent="0">
              <a:buFont typeface="Wingdings" charset="0"/>
              <a:buNone/>
              <a:defRPr/>
            </a:pPr>
            <a:endParaRPr lang="en-US" sz="1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ltLang="en-US" smtClean="0"/>
              <a:t>18/How to Assess and Refer</a:t>
            </a:r>
          </a:p>
        </p:txBody>
      </p:sp>
      <p:sp>
        <p:nvSpPr>
          <p:cNvPr id="35842" name="Rectangle 3"/>
          <p:cNvSpPr>
            <a:spLocks noGrp="1" noChangeArrowheads="1"/>
          </p:cNvSpPr>
          <p:nvPr>
            <p:ph type="body" idx="1"/>
          </p:nvPr>
        </p:nvSpPr>
        <p:spPr>
          <a:xfrm>
            <a:off x="1219200" y="1828800"/>
            <a:ext cx="7086600" cy="4800600"/>
          </a:xfrm>
        </p:spPr>
        <p:txBody>
          <a:bodyPr/>
          <a:lstStyle/>
          <a:p>
            <a:r>
              <a:rPr lang="en-US" altLang="en-US" sz="2800" smtClean="0"/>
              <a:t>If your MOCA screen is positive, you want to </a:t>
            </a:r>
            <a:r>
              <a:rPr lang="en-US" altLang="en-US" sz="2800" u="sng" smtClean="0"/>
              <a:t>refer the veteran for a full dementia workup</a:t>
            </a:r>
            <a:r>
              <a:rPr lang="en-US" altLang="en-US" sz="2800" smtClean="0"/>
              <a:t>. </a:t>
            </a:r>
          </a:p>
          <a:p>
            <a:r>
              <a:rPr lang="en-US" altLang="en-US" sz="2800" u="sng" smtClean="0"/>
              <a:t>Check with your local VA hospital/clinic Neurology and/or Psychology Services </a:t>
            </a:r>
            <a:r>
              <a:rPr lang="en-US" altLang="en-US" sz="2800" smtClean="0"/>
              <a:t>to see which clinics handle these referrals.</a:t>
            </a:r>
          </a:p>
          <a:p>
            <a:r>
              <a:rPr lang="en-US" altLang="en-US" sz="2800" smtClean="0"/>
              <a:t>Your referral should briefly </a:t>
            </a:r>
            <a:r>
              <a:rPr lang="en-US" altLang="en-US" sz="2800" u="sng" smtClean="0"/>
              <a:t>state the clinical reason for concern and the result of the MOCA evaluation</a:t>
            </a:r>
            <a:r>
              <a:rPr lang="en-US" altLang="en-US" sz="2800" smtClean="0"/>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altLang="en-US" smtClean="0"/>
              <a:t>19/Sample Consult Request</a:t>
            </a:r>
          </a:p>
        </p:txBody>
      </p:sp>
      <p:sp>
        <p:nvSpPr>
          <p:cNvPr id="36866" name="Rectangle 3"/>
          <p:cNvSpPr>
            <a:spLocks noGrp="1" noChangeArrowheads="1"/>
          </p:cNvSpPr>
          <p:nvPr>
            <p:ph type="body" idx="1"/>
          </p:nvPr>
        </p:nvSpPr>
        <p:spPr>
          <a:xfrm>
            <a:off x="914400" y="1600200"/>
            <a:ext cx="7924800" cy="5029200"/>
          </a:xfrm>
        </p:spPr>
        <p:txBody>
          <a:bodyPr/>
          <a:lstStyle/>
          <a:p>
            <a:pPr marL="0" indent="0">
              <a:buFont typeface="Wingdings" pitchFamily="2" charset="2"/>
              <a:buNone/>
            </a:pPr>
            <a:r>
              <a:rPr lang="en-US" altLang="en-US" sz="2800" smtClean="0"/>
              <a:t>This is a 68 y/o homeless veteran with HS educ, previously employed as a store sales manager. He is sober X 2 mos,  medically stable, has no acute health problems.  In our program, he has difficulty organizing his day, becomes confused following even simple instructions, forgets appts, repeats same questions about appointment, tasks, etc. over and over.  A MOCA administered yesterday revealed a score of 21.  Please evaluate for cognitive decline/dementia.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a:t>Building Relationships and </a:t>
            </a:r>
            <a:br>
              <a:rPr lang="en-US" sz="3200" b="1" dirty="0"/>
            </a:br>
            <a:r>
              <a:rPr lang="en-US" sz="3200" b="1" dirty="0"/>
              <a:t>Providing Support in the Community</a:t>
            </a:r>
          </a:p>
        </p:txBody>
      </p:sp>
      <p:sp>
        <p:nvSpPr>
          <p:cNvPr id="3" name="Subtitle 2"/>
          <p:cNvSpPr>
            <a:spLocks noGrp="1"/>
          </p:cNvSpPr>
          <p:nvPr>
            <p:ph type="subTitle" idx="1"/>
          </p:nvPr>
        </p:nvSpPr>
        <p:spPr>
          <a:xfrm>
            <a:off x="685800" y="3886200"/>
            <a:ext cx="7467600" cy="1752600"/>
          </a:xfrm>
        </p:spPr>
        <p:txBody>
          <a:bodyPr/>
          <a:lstStyle/>
          <a:p>
            <a:pPr marL="0" lvl="1"/>
            <a:r>
              <a:rPr lang="en-US" sz="3200" dirty="0"/>
              <a:t>Marilyn </a:t>
            </a:r>
            <a:r>
              <a:rPr lang="en-US" sz="3200" dirty="0" err="1" smtClean="0"/>
              <a:t>Warlick</a:t>
            </a:r>
            <a:r>
              <a:rPr lang="en-US" sz="3200" dirty="0" smtClean="0"/>
              <a:t>, </a:t>
            </a:r>
            <a:r>
              <a:rPr lang="en-US" sz="3200" dirty="0"/>
              <a:t>LCSW, </a:t>
            </a:r>
            <a:r>
              <a:rPr lang="en-US" sz="3200" dirty="0" smtClean="0"/>
              <a:t>LCAS, C-CATODSW</a:t>
            </a:r>
            <a:endParaRPr lang="en-US" sz="3200" dirty="0"/>
          </a:p>
          <a:p>
            <a:endParaRPr lang="en-US" dirty="0"/>
          </a:p>
        </p:txBody>
      </p:sp>
    </p:spTree>
    <p:extLst>
      <p:ext uri="{BB962C8B-B14F-4D97-AF65-F5344CB8AC3E}">
        <p14:creationId xmlns:p14="http://schemas.microsoft.com/office/powerpoint/2010/main" val="570676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676400"/>
          </a:xfrm>
        </p:spPr>
        <p:txBody>
          <a:bodyPr>
            <a:normAutofit fontScale="90000"/>
          </a:bodyPr>
          <a:lstStyle/>
          <a:p>
            <a:r>
              <a:rPr lang="en-US" sz="2222" dirty="0" smtClean="0"/>
              <a:t/>
            </a:r>
            <a:br>
              <a:rPr lang="en-US" sz="2222" dirty="0" smtClean="0"/>
            </a:br>
            <a:r>
              <a:rPr lang="en-US" sz="2222" dirty="0" smtClean="0"/>
              <a:t/>
            </a:r>
            <a:br>
              <a:rPr lang="en-US" sz="2222" dirty="0" smtClean="0"/>
            </a:br>
            <a:r>
              <a:rPr lang="en-US" sz="3100" dirty="0"/>
              <a:t>Building Relationships and Providing Support in the Community </a:t>
            </a:r>
            <a:r>
              <a:rPr lang="en-US" dirty="0" smtClean="0"/>
              <a:t/>
            </a:r>
            <a:br>
              <a:rPr lang="en-US" dirty="0" smtClean="0"/>
            </a:br>
            <a:endParaRPr lang="en-US" dirty="0"/>
          </a:p>
        </p:txBody>
      </p:sp>
      <p:sp>
        <p:nvSpPr>
          <p:cNvPr id="3" name="Content Placeholder 2"/>
          <p:cNvSpPr>
            <a:spLocks noGrp="1"/>
          </p:cNvSpPr>
          <p:nvPr>
            <p:ph idx="1"/>
          </p:nvPr>
        </p:nvSpPr>
        <p:spPr>
          <a:xfrm>
            <a:off x="457200" y="2438400"/>
            <a:ext cx="8229600" cy="3687763"/>
          </a:xfrm>
        </p:spPr>
        <p:txBody>
          <a:bodyPr>
            <a:normAutofit/>
          </a:bodyPr>
          <a:lstStyle/>
          <a:p>
            <a:pPr>
              <a:buNone/>
            </a:pPr>
            <a:r>
              <a:rPr lang="en-US" sz="2400" dirty="0" smtClean="0"/>
              <a:t>	Effects of losses in aging are increased through experiences of being:</a:t>
            </a:r>
          </a:p>
          <a:p>
            <a:pPr>
              <a:buNone/>
            </a:pPr>
            <a:r>
              <a:rPr lang="en-US" sz="2400" dirty="0"/>
              <a:t>	</a:t>
            </a:r>
            <a:r>
              <a:rPr lang="en-US" sz="2400" dirty="0" smtClean="0"/>
              <a:t>		A Veteran</a:t>
            </a:r>
          </a:p>
          <a:p>
            <a:pPr>
              <a:buNone/>
            </a:pPr>
            <a:r>
              <a:rPr lang="en-US" sz="2400" dirty="0"/>
              <a:t>	</a:t>
            </a:r>
            <a:r>
              <a:rPr lang="en-US" sz="2400" dirty="0" smtClean="0"/>
              <a:t>		A Homeless Person</a:t>
            </a:r>
            <a:r>
              <a:rPr lang="en-US" dirty="0" smtClean="0"/>
              <a:t>			</a:t>
            </a:r>
          </a:p>
          <a:p>
            <a:pPr>
              <a:buNone/>
            </a:pPr>
            <a:r>
              <a:rPr lang="en-US" dirty="0"/>
              <a:t> </a:t>
            </a:r>
            <a:r>
              <a:rPr lang="en-US" sz="2400" dirty="0" smtClean="0"/>
              <a:t>Two individual Veterans and </a:t>
            </a:r>
            <a:r>
              <a:rPr lang="en-US" sz="2400" dirty="0"/>
              <a:t>Case </a:t>
            </a:r>
            <a:r>
              <a:rPr lang="en-US" sz="2400" dirty="0" smtClean="0"/>
              <a:t>Management</a:t>
            </a:r>
          </a:p>
          <a:p>
            <a:pPr>
              <a:buNone/>
            </a:pPr>
            <a:r>
              <a:rPr lang="en-US" sz="2400" dirty="0"/>
              <a:t>	</a:t>
            </a:r>
            <a:r>
              <a:rPr lang="en-US" sz="2400" dirty="0" smtClean="0"/>
              <a:t>		-- benefits </a:t>
            </a:r>
            <a:r>
              <a:rPr lang="en-US" sz="2400" dirty="0"/>
              <a:t>offered in </a:t>
            </a:r>
            <a:r>
              <a:rPr lang="en-US" sz="2400" dirty="0" smtClean="0"/>
              <a:t>connecting…….</a:t>
            </a:r>
          </a:p>
        </p:txBody>
      </p:sp>
      <p:sp>
        <p:nvSpPr>
          <p:cNvPr id="4" name="Slide Number Placeholder 3"/>
          <p:cNvSpPr>
            <a:spLocks noGrp="1"/>
          </p:cNvSpPr>
          <p:nvPr>
            <p:ph type="sldNum" sz="quarter" idx="12"/>
          </p:nvPr>
        </p:nvSpPr>
        <p:spPr/>
        <p:txBody>
          <a:bodyPr/>
          <a:lstStyle/>
          <a:p>
            <a:fld id="{4A84D90C-6C28-4B83-BBD4-7F983FA98EA5}" type="slidenum">
              <a:rPr lang="en-US" smtClean="0"/>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Advocate…..</a:t>
            </a:r>
            <a:br>
              <a:rPr lang="en-US" sz="2800" dirty="0" smtClean="0"/>
            </a:br>
            <a:r>
              <a:rPr lang="en-US" sz="2800" dirty="0" smtClean="0"/>
              <a:t> to manage change and connecting to community</a:t>
            </a:r>
            <a:endParaRPr lang="en-US" sz="2800" dirty="0"/>
          </a:p>
        </p:txBody>
      </p:sp>
      <p:sp>
        <p:nvSpPr>
          <p:cNvPr id="3" name="Content Placeholder 2"/>
          <p:cNvSpPr>
            <a:spLocks noGrp="1"/>
          </p:cNvSpPr>
          <p:nvPr>
            <p:ph idx="1"/>
          </p:nvPr>
        </p:nvSpPr>
        <p:spPr/>
        <p:txBody>
          <a:bodyPr>
            <a:normAutofit fontScale="55000" lnSpcReduction="20000"/>
          </a:bodyPr>
          <a:lstStyle/>
          <a:p>
            <a:r>
              <a:rPr lang="en-US" dirty="0" smtClean="0"/>
              <a:t>70+ </a:t>
            </a:r>
            <a:r>
              <a:rPr lang="en-US" dirty="0"/>
              <a:t>year old Veteran</a:t>
            </a:r>
            <a:r>
              <a:rPr lang="en-US" dirty="0" smtClean="0"/>
              <a:t> kicked </a:t>
            </a:r>
            <a:r>
              <a:rPr lang="en-US" dirty="0"/>
              <a:t>out of his house after he and his wife separated.  The Veteran received </a:t>
            </a:r>
            <a:r>
              <a:rPr lang="en-US" dirty="0" smtClean="0"/>
              <a:t>$780 </a:t>
            </a:r>
            <a:r>
              <a:rPr lang="en-US" dirty="0"/>
              <a:t>a month in SSD income </a:t>
            </a:r>
            <a:r>
              <a:rPr lang="en-US" dirty="0" smtClean="0"/>
              <a:t>not </a:t>
            </a:r>
            <a:r>
              <a:rPr lang="en-US" dirty="0"/>
              <a:t>eligible for a NSC Pension.  He had </a:t>
            </a:r>
            <a:r>
              <a:rPr lang="en-US" u="sng" dirty="0"/>
              <a:t>severe COPD and was living in his car </a:t>
            </a:r>
            <a:r>
              <a:rPr lang="en-US" dirty="0"/>
              <a:t>for about 4 months.  The Veteran presented to the PACT team social worker who advised the HUD VASH team </a:t>
            </a:r>
            <a:r>
              <a:rPr lang="en-US" dirty="0" smtClean="0"/>
              <a:t>in </a:t>
            </a:r>
            <a:r>
              <a:rPr lang="en-US" dirty="0"/>
              <a:t>but there were no vouchers.  </a:t>
            </a:r>
            <a:endParaRPr lang="en-US" dirty="0" smtClean="0"/>
          </a:p>
          <a:p>
            <a:r>
              <a:rPr lang="en-US" dirty="0" smtClean="0"/>
              <a:t>The </a:t>
            </a:r>
            <a:r>
              <a:rPr lang="en-US" dirty="0"/>
              <a:t>Veteran was </a:t>
            </a:r>
            <a:r>
              <a:rPr lang="en-US" u="sng" dirty="0"/>
              <a:t>hospitalized frequently </a:t>
            </a:r>
            <a:r>
              <a:rPr lang="en-US" dirty="0"/>
              <a:t>in local community hospitals generally 4-5 times a month for a few days at a </a:t>
            </a:r>
            <a:r>
              <a:rPr lang="en-US" u="sng" dirty="0"/>
              <a:t>time where they would recommend o2 for him but were unable to provide it as he lived in a car</a:t>
            </a:r>
            <a:r>
              <a:rPr lang="en-US" dirty="0"/>
              <a:t>. </a:t>
            </a:r>
            <a:endParaRPr lang="en-US" dirty="0" smtClean="0"/>
          </a:p>
          <a:p>
            <a:r>
              <a:rPr lang="en-US" dirty="0" smtClean="0"/>
              <a:t>He </a:t>
            </a:r>
            <a:r>
              <a:rPr lang="en-US" dirty="0"/>
              <a:t>would spend his days at the</a:t>
            </a:r>
            <a:r>
              <a:rPr lang="en-US" dirty="0" smtClean="0"/>
              <a:t> outpatient </a:t>
            </a:r>
            <a:r>
              <a:rPr lang="en-US" dirty="0"/>
              <a:t>clinic</a:t>
            </a:r>
            <a:r>
              <a:rPr lang="en-US" dirty="0" smtClean="0"/>
              <a:t> canteen </a:t>
            </a:r>
            <a:r>
              <a:rPr lang="en-US" dirty="0"/>
              <a:t>area so he didn’t have to sit in the car, and</a:t>
            </a:r>
            <a:r>
              <a:rPr lang="en-US" dirty="0" smtClean="0"/>
              <a:t> nights </a:t>
            </a:r>
            <a:r>
              <a:rPr lang="en-US" dirty="0"/>
              <a:t>after the clinic closed at a local Walmart until he went to his local car to sleep.  His case worker </a:t>
            </a:r>
            <a:r>
              <a:rPr lang="en-US" u="sng" dirty="0"/>
              <a:t>worked with him to try to find alternatives until he was willing to move </a:t>
            </a:r>
            <a:r>
              <a:rPr lang="en-US" dirty="0"/>
              <a:t>then contacted</a:t>
            </a:r>
            <a:r>
              <a:rPr lang="en-US" dirty="0" smtClean="0"/>
              <a:t> HUD VASH to </a:t>
            </a:r>
            <a:r>
              <a:rPr lang="en-US" dirty="0"/>
              <a:t>see if there were vouchers </a:t>
            </a:r>
            <a:r>
              <a:rPr lang="en-US" dirty="0" smtClean="0"/>
              <a:t>available in that county.</a:t>
            </a:r>
            <a:r>
              <a:rPr lang="en-US" dirty="0"/>
              <a:t>   </a:t>
            </a:r>
            <a:endParaRPr lang="en-US" dirty="0" smtClean="0"/>
          </a:p>
          <a:p>
            <a:r>
              <a:rPr lang="en-US" dirty="0" smtClean="0"/>
              <a:t>Housing </a:t>
            </a:r>
            <a:r>
              <a:rPr lang="en-US" dirty="0"/>
              <a:t>was found quickly for him in a 55+ apartment complex.  He was hospitalized about 8 times between the intake and his move in as it was summer and very </a:t>
            </a:r>
            <a:r>
              <a:rPr lang="en-US" dirty="0" err="1"/>
              <a:t>very</a:t>
            </a:r>
            <a:r>
              <a:rPr lang="en-US" dirty="0"/>
              <a:t> hot, but he didn’t want to go to a shelter.  He’s been in housing now over a year and a half.  </a:t>
            </a:r>
            <a:r>
              <a:rPr lang="en-US" u="sng" dirty="0"/>
              <a:t>Has home 02, is active with the local elderly services department who helps him with food and transportation, and has started to reconnect to his family who he was estranged from for several years. </a:t>
            </a:r>
          </a:p>
          <a:p>
            <a:endParaRPr lang="en-US" dirty="0"/>
          </a:p>
        </p:txBody>
      </p:sp>
      <p:sp>
        <p:nvSpPr>
          <p:cNvPr id="4" name="Slide Number Placeholder 3"/>
          <p:cNvSpPr>
            <a:spLocks noGrp="1"/>
          </p:cNvSpPr>
          <p:nvPr>
            <p:ph type="sldNum" sz="quarter" idx="12"/>
          </p:nvPr>
        </p:nvSpPr>
        <p:spPr/>
        <p:txBody>
          <a:bodyPr/>
          <a:lstStyle/>
          <a:p>
            <a:fld id="{4A84D90C-6C28-4B83-BBD4-7F983FA98EA5}" type="slidenum">
              <a:rPr lang="en-US" smtClean="0"/>
              <a:t>49</a:t>
            </a:fld>
            <a:endParaRPr lang="en-US"/>
          </a:p>
        </p:txBody>
      </p:sp>
    </p:spTree>
    <p:extLst>
      <p:ext uri="{BB962C8B-B14F-4D97-AF65-F5344CB8AC3E}">
        <p14:creationId xmlns:p14="http://schemas.microsoft.com/office/powerpoint/2010/main" val="166522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964" y="274638"/>
            <a:ext cx="7055436" cy="2163762"/>
          </a:xfrm>
        </p:spPr>
        <p:txBody>
          <a:bodyPr>
            <a:normAutofit/>
          </a:bodyPr>
          <a:lstStyle/>
          <a:p>
            <a:r>
              <a:rPr lang="en-US" sz="3200" b="1" i="1" dirty="0" smtClean="0"/>
              <a:t>Aging </a:t>
            </a:r>
            <a:r>
              <a:rPr lang="en-US" sz="3200" b="1" i="1" dirty="0"/>
              <a:t>and the Homeless Community </a:t>
            </a:r>
            <a:r>
              <a:rPr lang="en-US" sz="3200" b="1" i="1" dirty="0" smtClean="0"/>
              <a:t/>
            </a:r>
            <a:br>
              <a:rPr lang="en-US" sz="3200" b="1" i="1" dirty="0" smtClean="0"/>
            </a:br>
            <a:r>
              <a:rPr lang="en-US" sz="3200" b="1" i="1" dirty="0" smtClean="0"/>
              <a:t>Homeless Evidence and Research Synthesis (HERS) Round Table</a:t>
            </a:r>
            <a:r>
              <a:rPr lang="en-US" sz="3200" dirty="0" smtClean="0"/>
              <a:t/>
            </a:r>
            <a:br>
              <a:rPr lang="en-US" sz="3200" dirty="0" smtClean="0"/>
            </a:br>
            <a:r>
              <a:rPr lang="en-US" sz="2400" dirty="0" smtClean="0"/>
              <a:t>November </a:t>
            </a:r>
            <a:r>
              <a:rPr lang="en-US" sz="2400" dirty="0"/>
              <a:t>19, </a:t>
            </a:r>
            <a:r>
              <a:rPr lang="en-US" sz="2400" dirty="0" smtClean="0"/>
              <a:t>2015 </a:t>
            </a:r>
            <a:endParaRPr lang="en-US" sz="2400" dirty="0"/>
          </a:p>
        </p:txBody>
      </p:sp>
      <p:sp>
        <p:nvSpPr>
          <p:cNvPr id="3" name="Content Placeholder 2"/>
          <p:cNvSpPr>
            <a:spLocks noGrp="1"/>
          </p:cNvSpPr>
          <p:nvPr>
            <p:ph idx="1"/>
          </p:nvPr>
        </p:nvSpPr>
        <p:spPr>
          <a:xfrm>
            <a:off x="457200" y="2743200"/>
            <a:ext cx="8229600" cy="2971800"/>
          </a:xfrm>
        </p:spPr>
        <p:txBody>
          <a:bodyPr>
            <a:normAutofit/>
          </a:bodyPr>
          <a:lstStyle/>
          <a:p>
            <a:r>
              <a:rPr lang="en-US" sz="2800" dirty="0"/>
              <a:t>B</a:t>
            </a:r>
            <a:r>
              <a:rPr lang="en-US" sz="2800" dirty="0" smtClean="0"/>
              <a:t>rought together researchers on homelessness and aging to discuss </a:t>
            </a:r>
          </a:p>
          <a:p>
            <a:pPr lvl="1"/>
            <a:r>
              <a:rPr lang="en-US" sz="2400" dirty="0"/>
              <a:t>P</a:t>
            </a:r>
            <a:r>
              <a:rPr lang="en-US" sz="2400" dirty="0" smtClean="0"/>
              <a:t>opulation predictions </a:t>
            </a:r>
          </a:p>
          <a:p>
            <a:pPr lvl="1"/>
            <a:r>
              <a:rPr lang="en-US" sz="2400" dirty="0"/>
              <a:t>S</a:t>
            </a:r>
            <a:r>
              <a:rPr lang="en-US" sz="2400" dirty="0" smtClean="0"/>
              <a:t>pecial needs</a:t>
            </a:r>
          </a:p>
          <a:p>
            <a:pPr lvl="1"/>
            <a:r>
              <a:rPr lang="en-US" sz="2400" dirty="0"/>
              <a:t>I</a:t>
            </a:r>
            <a:r>
              <a:rPr lang="en-US" sz="2400" dirty="0" smtClean="0"/>
              <a:t>mpact of aging on service delivery. </a:t>
            </a:r>
            <a:endParaRPr lang="en-US" dirty="0"/>
          </a:p>
        </p:txBody>
      </p:sp>
      <p:sp>
        <p:nvSpPr>
          <p:cNvPr id="4" name="Slide Number Placeholder 3"/>
          <p:cNvSpPr>
            <a:spLocks noGrp="1"/>
          </p:cNvSpPr>
          <p:nvPr>
            <p:ph type="sldNum" sz="quarter" idx="12"/>
          </p:nvPr>
        </p:nvSpPr>
        <p:spPr/>
        <p:txBody>
          <a:bodyPr/>
          <a:lstStyle/>
          <a:p>
            <a:fld id="{4A84D90C-6C28-4B83-BBD4-7F983FA98EA5}" type="slidenum">
              <a:rPr lang="en-US" smtClean="0"/>
              <a:t>5</a:t>
            </a:fld>
            <a:endParaRPr lang="en-US"/>
          </a:p>
        </p:txBody>
      </p:sp>
      <p:pic>
        <p:nvPicPr>
          <p:cNvPr id="5" name="Picture 4" descr="http://www1.va.gov/HOMELESS/images/New_Center_Logo_cl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174164" cy="1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164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pPr algn="l"/>
            <a:r>
              <a:rPr lang="en-US" sz="2800" dirty="0" smtClean="0"/>
              <a:t>Isolation:  </a:t>
            </a:r>
            <a:br>
              <a:rPr lang="en-US" sz="2800" dirty="0" smtClean="0"/>
            </a:br>
            <a:r>
              <a:rPr lang="en-US" sz="2800" dirty="0" smtClean="0"/>
              <a:t>health care and housing accommodations for aging:</a:t>
            </a:r>
            <a:br>
              <a:rPr lang="en-US" sz="2800" dirty="0" smtClean="0"/>
            </a:br>
            <a:r>
              <a:rPr lang="en-US" sz="2800" dirty="0" smtClean="0"/>
              <a:t>“ I can talk with you “</a:t>
            </a:r>
            <a:endParaRPr lang="en-US" sz="2800" dirty="0"/>
          </a:p>
        </p:txBody>
      </p:sp>
      <p:sp>
        <p:nvSpPr>
          <p:cNvPr id="3" name="Content Placeholder 2"/>
          <p:cNvSpPr>
            <a:spLocks noGrp="1"/>
          </p:cNvSpPr>
          <p:nvPr>
            <p:ph idx="1"/>
          </p:nvPr>
        </p:nvSpPr>
        <p:spPr>
          <a:xfrm>
            <a:off x="457200" y="1905000"/>
            <a:ext cx="8229600" cy="4525963"/>
          </a:xfrm>
        </p:spPr>
        <p:txBody>
          <a:bodyPr>
            <a:normAutofit fontScale="70000" lnSpcReduction="20000"/>
          </a:bodyPr>
          <a:lstStyle/>
          <a:p>
            <a:r>
              <a:rPr lang="en-US" dirty="0" smtClean="0"/>
              <a:t>60 </a:t>
            </a:r>
            <a:r>
              <a:rPr lang="en-US" dirty="0" err="1" smtClean="0"/>
              <a:t>y/o</a:t>
            </a:r>
            <a:r>
              <a:rPr lang="en-US" dirty="0" smtClean="0"/>
              <a:t>  Successfully managed HUD VASH independent living 4 years  with 4+ yrs sobriety, meetings close communications with two children and former wife </a:t>
            </a:r>
          </a:p>
          <a:p>
            <a:r>
              <a:rPr lang="en-US" dirty="0" smtClean="0"/>
              <a:t>Past 6 months saw, 3 Admissions due to dehydration, wt loss, depression.   Increasing difficulty with digestion, lack of interest to prepare meals care for his home.</a:t>
            </a:r>
          </a:p>
          <a:p>
            <a:r>
              <a:rPr lang="en-US" dirty="0" smtClean="0"/>
              <a:t>Refused Social Security application living off 30%SC.</a:t>
            </a:r>
          </a:p>
          <a:p>
            <a:r>
              <a:rPr lang="en-US" dirty="0" smtClean="0"/>
              <a:t>Through Discuss of losses,  feelings of loneliness and value of relationships with his children could motivate for application to Social Security. </a:t>
            </a:r>
          </a:p>
          <a:p>
            <a:r>
              <a:rPr lang="en-US" dirty="0" smtClean="0"/>
              <a:t>Family discussion of care in place, discussions with members in acute care Medicine and Psychiatric Units as well as Primary Care Provider Team Members for in home supports, extended in hospital stay or move to other extended stay options. </a:t>
            </a:r>
          </a:p>
          <a:p>
            <a:endParaRPr lang="en-US" dirty="0"/>
          </a:p>
        </p:txBody>
      </p:sp>
      <p:sp>
        <p:nvSpPr>
          <p:cNvPr id="4" name="Slide Number Placeholder 3"/>
          <p:cNvSpPr>
            <a:spLocks noGrp="1"/>
          </p:cNvSpPr>
          <p:nvPr>
            <p:ph type="sldNum" sz="quarter" idx="12"/>
          </p:nvPr>
        </p:nvSpPr>
        <p:spPr/>
        <p:txBody>
          <a:bodyPr/>
          <a:lstStyle/>
          <a:p>
            <a:fld id="{4A84D90C-6C28-4B83-BBD4-7F983FA98EA5}" type="slidenum">
              <a:rPr lang="en-US" smtClean="0"/>
              <a:t>50</a:t>
            </a:fld>
            <a:endParaRPr lang="en-US"/>
          </a:p>
        </p:txBody>
      </p:sp>
    </p:spTree>
    <p:extLst>
      <p:ext uri="{BB962C8B-B14F-4D97-AF65-F5344CB8AC3E}">
        <p14:creationId xmlns:p14="http://schemas.microsoft.com/office/powerpoint/2010/main" val="4249327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800" dirty="0" smtClean="0"/>
              <a:t>Foundations for Clinicians in Building Relationships and Providing Support in the Community </a:t>
            </a:r>
            <a:endParaRPr lang="en-US" sz="2800" dirty="0"/>
          </a:p>
        </p:txBody>
      </p:sp>
      <p:sp>
        <p:nvSpPr>
          <p:cNvPr id="3" name="Content Placeholder 2"/>
          <p:cNvSpPr>
            <a:spLocks noGrp="1"/>
          </p:cNvSpPr>
          <p:nvPr>
            <p:ph idx="1"/>
          </p:nvPr>
        </p:nvSpPr>
        <p:spPr>
          <a:xfrm>
            <a:off x="457200" y="2286000"/>
            <a:ext cx="8229600" cy="3840163"/>
          </a:xfrm>
        </p:spPr>
        <p:txBody>
          <a:bodyPr>
            <a:normAutofit/>
          </a:bodyPr>
          <a:lstStyle/>
          <a:p>
            <a:r>
              <a:rPr lang="en-US" sz="2800" dirty="0" smtClean="0"/>
              <a:t>Build skills of  meeting the Veteran where they are – </a:t>
            </a:r>
            <a:r>
              <a:rPr lang="en-US" sz="2800" i="1" dirty="0" smtClean="0"/>
              <a:t>In Their Home</a:t>
            </a:r>
            <a:r>
              <a:rPr lang="en-US" sz="2800" dirty="0" smtClean="0"/>
              <a:t>.  </a:t>
            </a:r>
          </a:p>
          <a:p>
            <a:r>
              <a:rPr lang="en-US" sz="2800" dirty="0" smtClean="0"/>
              <a:t>Role </a:t>
            </a:r>
            <a:r>
              <a:rPr lang="en-US" sz="2800" dirty="0"/>
              <a:t>of  </a:t>
            </a:r>
            <a:r>
              <a:rPr lang="en-US" sz="2800" dirty="0" smtClean="0"/>
              <a:t>mentors and </a:t>
            </a:r>
            <a:r>
              <a:rPr lang="en-US" sz="2800" dirty="0"/>
              <a:t>resources over the </a:t>
            </a:r>
            <a:r>
              <a:rPr lang="en-US" sz="2800" dirty="0" smtClean="0"/>
              <a:t>years</a:t>
            </a:r>
          </a:p>
          <a:p>
            <a:pPr lvl="1"/>
            <a:r>
              <a:rPr lang="en-US" sz="2000" dirty="0" smtClean="0"/>
              <a:t>Presence to the suffering in this moment</a:t>
            </a:r>
          </a:p>
          <a:p>
            <a:pPr lvl="1"/>
            <a:r>
              <a:rPr lang="en-US" sz="2000" dirty="0" smtClean="0"/>
              <a:t>Connecting Best Practices in Research to the present moment, the present relationship</a:t>
            </a:r>
          </a:p>
          <a:p>
            <a:pPr lvl="1"/>
            <a:r>
              <a:rPr lang="en-US" sz="2000" dirty="0" smtClean="0"/>
              <a:t>Effective use of self and team - resilience</a:t>
            </a:r>
          </a:p>
          <a:p>
            <a:endParaRPr lang="en-US" dirty="0" smtClean="0"/>
          </a:p>
          <a:p>
            <a:endParaRPr lang="en-US" dirty="0"/>
          </a:p>
        </p:txBody>
      </p:sp>
      <p:pic>
        <p:nvPicPr>
          <p:cNvPr id="4" name="Picture 3" descr="Flower_reflection.jpg"/>
          <p:cNvPicPr>
            <a:picLocks noChangeAspect="1"/>
          </p:cNvPicPr>
          <p:nvPr/>
        </p:nvPicPr>
        <p:blipFill>
          <a:blip r:embed="rId2"/>
          <a:stretch>
            <a:fillRect/>
          </a:stretch>
        </p:blipFill>
        <p:spPr>
          <a:xfrm>
            <a:off x="6477000" y="4979507"/>
            <a:ext cx="1219200" cy="879290"/>
          </a:xfrm>
          <a:prstGeom prst="rect">
            <a:avLst/>
          </a:prstGeom>
        </p:spPr>
      </p:pic>
      <p:sp>
        <p:nvSpPr>
          <p:cNvPr id="5" name="Slide Number Placeholder 4"/>
          <p:cNvSpPr>
            <a:spLocks noGrp="1"/>
          </p:cNvSpPr>
          <p:nvPr>
            <p:ph type="sldNum" sz="quarter" idx="12"/>
          </p:nvPr>
        </p:nvSpPr>
        <p:spPr/>
        <p:txBody>
          <a:bodyPr/>
          <a:lstStyle/>
          <a:p>
            <a:fld id="{4A84D90C-6C28-4B83-BBD4-7F983FA98EA5}" type="slidenum">
              <a:rPr lang="en-US" smtClean="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a:t>The Importance of Working with Entitlements – </a:t>
            </a:r>
            <a:r>
              <a:rPr lang="en-US" sz="3200" b="1" dirty="0" smtClean="0"/>
              <a:t>SOAR</a:t>
            </a:r>
            <a:endParaRPr lang="en-US" sz="3200" b="1" dirty="0"/>
          </a:p>
        </p:txBody>
      </p:sp>
      <p:sp>
        <p:nvSpPr>
          <p:cNvPr id="3" name="Subtitle 2"/>
          <p:cNvSpPr>
            <a:spLocks noGrp="1"/>
          </p:cNvSpPr>
          <p:nvPr>
            <p:ph type="subTitle" idx="1"/>
          </p:nvPr>
        </p:nvSpPr>
        <p:spPr/>
        <p:txBody>
          <a:bodyPr/>
          <a:lstStyle/>
          <a:p>
            <a:r>
              <a:rPr lang="en-US" dirty="0" smtClean="0"/>
              <a:t>Ann Shahan, BSN, </a:t>
            </a:r>
            <a:r>
              <a:rPr lang="en-US" dirty="0" err="1" smtClean="0"/>
              <a:t>M.Ed</a:t>
            </a:r>
            <a:endParaRPr lang="en-US" dirty="0"/>
          </a:p>
        </p:txBody>
      </p:sp>
    </p:spTree>
    <p:extLst>
      <p:ext uri="{BB962C8B-B14F-4D97-AF65-F5344CB8AC3E}">
        <p14:creationId xmlns:p14="http://schemas.microsoft.com/office/powerpoint/2010/main" val="2613460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38138" y="3178175"/>
            <a:ext cx="7772400" cy="730250"/>
          </a:xfrm>
        </p:spPr>
        <p:txBody>
          <a:bodyPr>
            <a:normAutofit fontScale="90000"/>
          </a:bodyPr>
          <a:lstStyle/>
          <a:p>
            <a:r>
              <a:rPr lang="en-US" altLang="en-US" sz="4400" smtClean="0">
                <a:latin typeface="Arial" pitchFamily="34" charset="0"/>
                <a:cs typeface="Arial" pitchFamily="34" charset="0"/>
              </a:rPr>
              <a:t>Mainstream Income Benefits </a:t>
            </a:r>
          </a:p>
        </p:txBody>
      </p:sp>
      <p:sp>
        <p:nvSpPr>
          <p:cNvPr id="5123" name="Subtitle 2"/>
          <p:cNvSpPr>
            <a:spLocks noGrp="1"/>
          </p:cNvSpPr>
          <p:nvPr>
            <p:ph type="subTitle" idx="1"/>
          </p:nvPr>
        </p:nvSpPr>
        <p:spPr>
          <a:xfrm>
            <a:off x="357188" y="4003675"/>
            <a:ext cx="7753350" cy="915988"/>
          </a:xfrm>
        </p:spPr>
        <p:txBody>
          <a:bodyPr/>
          <a:lstStyle/>
          <a:p>
            <a:r>
              <a:rPr lang="en-US" altLang="en-US" sz="1800" smtClean="0">
                <a:latin typeface="Arial" pitchFamily="34" charset="0"/>
                <a:cs typeface="Arial" pitchFamily="34" charset="0"/>
              </a:rPr>
              <a:t>Ann Shahan</a:t>
            </a:r>
          </a:p>
          <a:p>
            <a:r>
              <a:rPr lang="en-US" altLang="en-US" sz="1800" smtClean="0">
                <a:latin typeface="Arial" pitchFamily="34" charset="0"/>
                <a:cs typeface="Arial" pitchFamily="34" charset="0"/>
              </a:rPr>
              <a:t>VACO-HUD-VASH</a:t>
            </a:r>
          </a:p>
          <a:p>
            <a:r>
              <a:rPr lang="en-US" altLang="en-US" sz="1800" smtClean="0">
                <a:latin typeface="Arial" pitchFamily="34" charset="0"/>
                <a:cs typeface="Arial" pitchFamily="34" charset="0"/>
              </a:rPr>
              <a:t>Regional Coordinator</a:t>
            </a:r>
          </a:p>
          <a:p>
            <a:r>
              <a:rPr lang="en-US" altLang="en-US" sz="1800" smtClean="0">
                <a:latin typeface="Arial" pitchFamily="34" charset="0"/>
                <a:cs typeface="Arial" pitchFamily="34" charset="0"/>
              </a:rPr>
              <a:t>206-437-9125</a:t>
            </a:r>
          </a:p>
          <a:p>
            <a:r>
              <a:rPr lang="en-US" altLang="en-US" sz="1800" smtClean="0">
                <a:latin typeface="Arial" pitchFamily="34" charset="0"/>
                <a:cs typeface="Arial" pitchFamily="34" charset="0"/>
              </a:rPr>
              <a:t>ann.shahan@va.gov</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54013" y="274638"/>
            <a:ext cx="8229600" cy="1290637"/>
          </a:xfrm>
        </p:spPr>
        <p:txBody>
          <a:bodyPr/>
          <a:lstStyle/>
          <a:p>
            <a:pPr algn="ctr"/>
            <a:r>
              <a:rPr lang="en-US" altLang="en-US" sz="4800" smtClean="0">
                <a:latin typeface="Arial" pitchFamily="34" charset="0"/>
                <a:cs typeface="Arial" pitchFamily="34" charset="0"/>
              </a:rPr>
              <a:t>SSI &amp; SSDI: The Basics</a:t>
            </a:r>
          </a:p>
        </p:txBody>
      </p:sp>
      <p:sp>
        <p:nvSpPr>
          <p:cNvPr id="5" name="Content Placeholder 2"/>
          <p:cNvSpPr>
            <a:spLocks noGrp="1"/>
          </p:cNvSpPr>
          <p:nvPr>
            <p:ph idx="1"/>
          </p:nvPr>
        </p:nvSpPr>
        <p:spPr>
          <a:xfrm>
            <a:off x="457200" y="1935163"/>
            <a:ext cx="8229600" cy="4191000"/>
          </a:xfrm>
        </p:spPr>
        <p:txBody>
          <a:bodyPr rtlCol="0">
            <a:normAutofit fontScale="55000" lnSpcReduction="20000"/>
          </a:bodyPr>
          <a:lstStyle/>
          <a:p>
            <a:pPr marL="228600" indent="-228600" eaLnBrk="1" fontAlgn="auto" hangingPunct="1">
              <a:spcBef>
                <a:spcPts val="0"/>
              </a:spcBef>
              <a:spcAft>
                <a:spcPts val="1800"/>
              </a:spcAft>
              <a:buFont typeface="Wingdings" panose="05000000000000000000" pitchFamily="2" charset="2"/>
              <a:buChar char="§"/>
              <a:defRPr/>
            </a:pPr>
            <a:r>
              <a:rPr lang="en-US" sz="4500" dirty="0" smtClean="0">
                <a:solidFill>
                  <a:schemeClr val="tx1">
                    <a:lumMod val="75000"/>
                    <a:lumOff val="25000"/>
                  </a:schemeClr>
                </a:solidFill>
                <a:latin typeface="Arial" panose="020B0604020202020204" pitchFamily="34" charset="0"/>
                <a:cs typeface="Arial" panose="020B0604020202020204" pitchFamily="34" charset="0"/>
              </a:rPr>
              <a:t>SSA</a:t>
            </a:r>
            <a:r>
              <a:rPr lang="en-US" sz="4500" dirty="0">
                <a:solidFill>
                  <a:schemeClr val="tx1">
                    <a:lumMod val="75000"/>
                    <a:lumOff val="25000"/>
                  </a:schemeClr>
                </a:solidFill>
                <a:latin typeface="Arial" panose="020B0604020202020204" pitchFamily="34" charset="0"/>
                <a:cs typeface="Arial" panose="020B0604020202020204" pitchFamily="34" charset="0"/>
              </a:rPr>
              <a:t>: Social Security Administration</a:t>
            </a:r>
          </a:p>
          <a:p>
            <a:pPr marL="228600" indent="-228600" eaLnBrk="1" fontAlgn="auto" hangingPunct="1">
              <a:spcBef>
                <a:spcPts val="0"/>
              </a:spcBef>
              <a:spcAft>
                <a:spcPts val="1800"/>
              </a:spcAft>
              <a:buFont typeface="Wingdings" panose="05000000000000000000" pitchFamily="2" charset="2"/>
              <a:buChar char="§"/>
              <a:defRPr/>
            </a:pPr>
            <a:r>
              <a:rPr lang="en-US" sz="4500" dirty="0">
                <a:solidFill>
                  <a:schemeClr val="tx1">
                    <a:lumMod val="75000"/>
                    <a:lumOff val="25000"/>
                  </a:schemeClr>
                </a:solidFill>
                <a:latin typeface="Arial" panose="020B0604020202020204" pitchFamily="34" charset="0"/>
                <a:cs typeface="Arial" panose="020B0604020202020204" pitchFamily="34" charset="0"/>
              </a:rPr>
              <a:t>SSI:  Supplemental Security Income; needs based; federal benefit rate is $</a:t>
            </a:r>
            <a:r>
              <a:rPr lang="en-US" sz="4500" dirty="0" smtClean="0">
                <a:solidFill>
                  <a:schemeClr val="tx1">
                    <a:lumMod val="75000"/>
                    <a:lumOff val="25000"/>
                  </a:schemeClr>
                </a:solidFill>
                <a:latin typeface="Arial" panose="020B0604020202020204" pitchFamily="34" charset="0"/>
                <a:cs typeface="Arial" panose="020B0604020202020204" pitchFamily="34" charset="0"/>
              </a:rPr>
              <a:t>733 </a:t>
            </a:r>
            <a:r>
              <a:rPr lang="en-US" sz="4500" dirty="0">
                <a:solidFill>
                  <a:schemeClr val="tx1">
                    <a:lumMod val="75000"/>
                    <a:lumOff val="25000"/>
                  </a:schemeClr>
                </a:solidFill>
                <a:latin typeface="Arial" panose="020B0604020202020204" pitchFamily="34" charset="0"/>
                <a:cs typeface="Arial" panose="020B0604020202020204" pitchFamily="34" charset="0"/>
              </a:rPr>
              <a:t>per month in </a:t>
            </a:r>
            <a:r>
              <a:rPr lang="en-US" sz="4500" dirty="0" smtClean="0">
                <a:solidFill>
                  <a:schemeClr val="tx1">
                    <a:lumMod val="75000"/>
                    <a:lumOff val="25000"/>
                  </a:schemeClr>
                </a:solidFill>
                <a:latin typeface="Arial" panose="020B0604020202020204" pitchFamily="34" charset="0"/>
                <a:cs typeface="Arial" panose="020B0604020202020204" pitchFamily="34" charset="0"/>
              </a:rPr>
              <a:t>2016; </a:t>
            </a:r>
            <a:r>
              <a:rPr lang="en-US" sz="4500" dirty="0">
                <a:solidFill>
                  <a:schemeClr val="tx1">
                    <a:lumMod val="75000"/>
                    <a:lumOff val="25000"/>
                  </a:schemeClr>
                </a:solidFill>
                <a:latin typeface="Arial" panose="020B0604020202020204" pitchFamily="34" charset="0"/>
                <a:cs typeface="Arial" panose="020B0604020202020204" pitchFamily="34" charset="0"/>
              </a:rPr>
              <a:t>provides Medicaid in most states</a:t>
            </a:r>
          </a:p>
          <a:p>
            <a:pPr marL="228600" indent="-228600" eaLnBrk="1" fontAlgn="auto" hangingPunct="1">
              <a:spcBef>
                <a:spcPts val="0"/>
              </a:spcBef>
              <a:spcAft>
                <a:spcPts val="1800"/>
              </a:spcAft>
              <a:buFont typeface="Wingdings" panose="05000000000000000000" pitchFamily="2" charset="2"/>
              <a:buChar char="§"/>
              <a:defRPr/>
            </a:pPr>
            <a:r>
              <a:rPr lang="en-US" sz="4500" dirty="0">
                <a:solidFill>
                  <a:schemeClr val="tx1">
                    <a:lumMod val="75000"/>
                    <a:lumOff val="25000"/>
                  </a:schemeClr>
                </a:solidFill>
                <a:latin typeface="Arial" panose="020B0604020202020204" pitchFamily="34" charset="0"/>
                <a:cs typeface="Arial" panose="020B0604020202020204" pitchFamily="34" charset="0"/>
              </a:rPr>
              <a:t>SSDI:  Social Security Disability Insurance; amount depends on earnings put into SSA system; Medicare generally provided after 2 years of eligibility</a:t>
            </a:r>
          </a:p>
          <a:p>
            <a:pPr marL="228600" indent="-228600" eaLnBrk="1" fontAlgn="auto" hangingPunct="1">
              <a:spcBef>
                <a:spcPts val="0"/>
              </a:spcBef>
              <a:spcAft>
                <a:spcPts val="1800"/>
              </a:spcAft>
              <a:buFont typeface="Wingdings" panose="05000000000000000000" pitchFamily="2" charset="2"/>
              <a:buChar char="§"/>
              <a:defRPr/>
            </a:pPr>
            <a:r>
              <a:rPr lang="en-US" sz="4500" dirty="0">
                <a:solidFill>
                  <a:schemeClr val="tx1">
                    <a:lumMod val="75000"/>
                    <a:lumOff val="25000"/>
                  </a:schemeClr>
                </a:solidFill>
                <a:latin typeface="Arial" panose="020B0604020202020204" pitchFamily="34" charset="0"/>
                <a:cs typeface="Arial" panose="020B0604020202020204" pitchFamily="34" charset="0"/>
              </a:rPr>
              <a:t>The disability determination process for both programs is the same</a:t>
            </a:r>
          </a:p>
          <a:p>
            <a:pPr marL="0" indent="0" eaLnBrk="1" fontAlgn="auto" hangingPunct="1">
              <a:buFont typeface="Calibri" panose="020F0502020204030204" pitchFamily="34" charset="0"/>
              <a:buNone/>
              <a:defRPr/>
            </a:pPr>
            <a:endParaRPr lang="en-US" dirty="0">
              <a:solidFill>
                <a:schemeClr val="tx1">
                  <a:lumMod val="75000"/>
                  <a:lumOff val="25000"/>
                </a:schemeClr>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4800" smtClean="0">
                <a:latin typeface="Arial" pitchFamily="34" charset="0"/>
                <a:cs typeface="Arial" pitchFamily="34" charset="0"/>
              </a:rPr>
              <a:t>Definition of Disability</a:t>
            </a:r>
          </a:p>
        </p:txBody>
      </p:sp>
      <p:sp>
        <p:nvSpPr>
          <p:cNvPr id="5" name="Content Placeholder 2"/>
          <p:cNvSpPr>
            <a:spLocks noGrp="1"/>
          </p:cNvSpPr>
          <p:nvPr>
            <p:ph idx="1"/>
          </p:nvPr>
        </p:nvSpPr>
        <p:spPr>
          <a:xfrm>
            <a:off x="457200" y="1935163"/>
            <a:ext cx="8229600" cy="4191000"/>
          </a:xfrm>
        </p:spPr>
        <p:txBody>
          <a:bodyPr rtlCol="0">
            <a:normAutofit fontScale="70000" lnSpcReduction="20000"/>
          </a:bodyPr>
          <a:lstStyle/>
          <a:p>
            <a:pPr marL="228600" indent="-228600" eaLnBrk="1" fontAlgn="auto" hangingPunct="1">
              <a:spcBef>
                <a:spcPts val="600"/>
              </a:spcBef>
              <a:spcAft>
                <a:spcPts val="1200"/>
              </a:spcAft>
              <a:buFont typeface="Wingdings" panose="05000000000000000000" pitchFamily="2" charset="2"/>
              <a:buChar char="§"/>
              <a:defRPr/>
            </a:pPr>
            <a:r>
              <a:rPr lang="en-US" sz="3000" dirty="0">
                <a:solidFill>
                  <a:schemeClr val="tx1">
                    <a:lumMod val="75000"/>
                    <a:lumOff val="25000"/>
                  </a:schemeClr>
                </a:solidFill>
                <a:latin typeface="Arial" panose="020B0604020202020204" pitchFamily="34" charset="0"/>
                <a:cs typeface="Arial" panose="020B0604020202020204" pitchFamily="34" charset="0"/>
              </a:rPr>
              <a:t>The definition of disability and application process is different for VA and SSA benefits </a:t>
            </a:r>
          </a:p>
          <a:p>
            <a:pPr marL="685800" lvl="1" indent="-236538" eaLnBrk="1" fontAlgn="auto" hangingPunct="1">
              <a:spcBef>
                <a:spcPts val="600"/>
              </a:spcBef>
              <a:spcAft>
                <a:spcPts val="1200"/>
              </a:spcAft>
              <a:buFont typeface="Wingdings" panose="05000000000000000000" pitchFamily="2" charset="2"/>
              <a:buChar char="§"/>
              <a:defRPr/>
            </a:pPr>
            <a:r>
              <a:rPr lang="en-US" sz="3000" dirty="0">
                <a:solidFill>
                  <a:schemeClr val="tx1">
                    <a:lumMod val="75000"/>
                    <a:lumOff val="25000"/>
                  </a:schemeClr>
                </a:solidFill>
                <a:latin typeface="Arial" panose="020B0604020202020204" pitchFamily="34" charset="0"/>
                <a:cs typeface="Arial" panose="020B0604020202020204" pitchFamily="34" charset="0"/>
              </a:rPr>
              <a:t>Discharge status is not a factor in SSI/SSDI determination</a:t>
            </a:r>
          </a:p>
          <a:p>
            <a:pPr marL="685800" lvl="1" indent="-236538" eaLnBrk="1" fontAlgn="auto" hangingPunct="1">
              <a:spcBef>
                <a:spcPts val="600"/>
              </a:spcBef>
              <a:spcAft>
                <a:spcPts val="1200"/>
              </a:spcAft>
              <a:buFont typeface="Wingdings" panose="05000000000000000000" pitchFamily="2" charset="2"/>
              <a:buChar char="§"/>
              <a:defRPr/>
            </a:pPr>
            <a:r>
              <a:rPr lang="en-US" sz="3000" dirty="0">
                <a:solidFill>
                  <a:schemeClr val="tx1">
                    <a:lumMod val="75000"/>
                    <a:lumOff val="25000"/>
                  </a:schemeClr>
                </a:solidFill>
                <a:latin typeface="Arial" panose="020B0604020202020204" pitchFamily="34" charset="0"/>
                <a:cs typeface="Arial" panose="020B0604020202020204" pitchFamily="34" charset="0"/>
              </a:rPr>
              <a:t>Disabling condition does not need to be related to military service</a:t>
            </a:r>
          </a:p>
          <a:p>
            <a:pPr marL="685800" lvl="1" indent="-236538" eaLnBrk="1" fontAlgn="auto" hangingPunct="1">
              <a:spcBef>
                <a:spcPts val="600"/>
              </a:spcBef>
              <a:spcAft>
                <a:spcPts val="1200"/>
              </a:spcAft>
              <a:buFont typeface="Wingdings" panose="05000000000000000000" pitchFamily="2" charset="2"/>
              <a:buChar char="§"/>
              <a:defRPr/>
            </a:pPr>
            <a:r>
              <a:rPr lang="en-US" sz="3000" dirty="0">
                <a:solidFill>
                  <a:schemeClr val="tx1">
                    <a:lumMod val="75000"/>
                    <a:lumOff val="25000"/>
                  </a:schemeClr>
                </a:solidFill>
                <a:latin typeface="Arial" panose="020B0604020202020204" pitchFamily="34" charset="0"/>
                <a:cs typeface="Arial" panose="020B0604020202020204" pitchFamily="34" charset="0"/>
              </a:rPr>
              <a:t>Those denied for VA benefits may still be eligible for SSI/SSDI</a:t>
            </a:r>
          </a:p>
          <a:p>
            <a:pPr marL="685800" lvl="1" indent="-236538" eaLnBrk="1" fontAlgn="auto" hangingPunct="1">
              <a:spcBef>
                <a:spcPts val="600"/>
              </a:spcBef>
              <a:spcAft>
                <a:spcPts val="1200"/>
              </a:spcAft>
              <a:buFont typeface="Wingdings" panose="05000000000000000000" pitchFamily="2" charset="2"/>
              <a:buChar char="§"/>
              <a:defRPr/>
            </a:pPr>
            <a:r>
              <a:rPr lang="en-US" sz="3000" dirty="0">
                <a:solidFill>
                  <a:schemeClr val="tx1">
                    <a:lumMod val="75000"/>
                    <a:lumOff val="25000"/>
                  </a:schemeClr>
                </a:solidFill>
                <a:latin typeface="Arial" panose="020B0604020202020204" pitchFamily="34" charset="0"/>
                <a:cs typeface="Arial" panose="020B0604020202020204" pitchFamily="34" charset="0"/>
              </a:rPr>
              <a:t>Veterans can access SSA benefits while they are waiting for VA benefits</a:t>
            </a:r>
          </a:p>
          <a:p>
            <a:pPr marL="685800" lvl="1" indent="-236538" eaLnBrk="1" fontAlgn="auto" hangingPunct="1">
              <a:spcBef>
                <a:spcPts val="600"/>
              </a:spcBef>
              <a:spcAft>
                <a:spcPts val="1200"/>
              </a:spcAft>
              <a:buFont typeface="Wingdings" panose="05000000000000000000" pitchFamily="2" charset="2"/>
              <a:buChar char="§"/>
              <a:defRPr/>
            </a:pPr>
            <a:r>
              <a:rPr lang="en-US" sz="3000" dirty="0">
                <a:solidFill>
                  <a:schemeClr val="tx1">
                    <a:lumMod val="75000"/>
                    <a:lumOff val="25000"/>
                  </a:schemeClr>
                </a:solidFill>
                <a:latin typeface="Arial" panose="020B0604020202020204" pitchFamily="34" charset="0"/>
                <a:cs typeface="Arial" panose="020B0604020202020204" pitchFamily="34" charset="0"/>
              </a:rPr>
              <a:t>There is no partial disability with Social Security</a:t>
            </a:r>
          </a:p>
          <a:p>
            <a:pPr marL="0" indent="0" eaLnBrk="1" fontAlgn="auto" hangingPunct="1">
              <a:buFont typeface="Calibri" panose="020F0502020204030204" pitchFamily="34" charset="0"/>
              <a:buNone/>
              <a:defRPr/>
            </a:pP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0663" y="274638"/>
            <a:ext cx="8229600" cy="1290637"/>
          </a:xfrm>
        </p:spPr>
        <p:txBody>
          <a:bodyPr/>
          <a:lstStyle/>
          <a:p>
            <a:pPr algn="ctr"/>
            <a:r>
              <a:rPr lang="en-US" altLang="en-US" sz="3600" smtClean="0">
                <a:latin typeface="Arial" pitchFamily="34" charset="0"/>
                <a:cs typeface="Arial" pitchFamily="34" charset="0"/>
              </a:rPr>
              <a:t>SOAR Technical Assistance Initiative</a:t>
            </a:r>
          </a:p>
        </p:txBody>
      </p:sp>
      <p:sp>
        <p:nvSpPr>
          <p:cNvPr id="5" name="Content Placeholder 4"/>
          <p:cNvSpPr>
            <a:spLocks noGrp="1"/>
          </p:cNvSpPr>
          <p:nvPr>
            <p:ph idx="1"/>
          </p:nvPr>
        </p:nvSpPr>
        <p:spPr>
          <a:xfrm>
            <a:off x="457200" y="1935163"/>
            <a:ext cx="8229600" cy="4191000"/>
          </a:xfrm>
        </p:spPr>
        <p:txBody>
          <a:bodyPr rtlCol="0">
            <a:normAutofit fontScale="70000" lnSpcReduction="20000"/>
          </a:bodyPr>
          <a:lstStyle/>
          <a:p>
            <a:pPr marL="287338" indent="-287338" eaLnBrk="1" fontAlgn="auto" hangingPunct="1">
              <a:buFont typeface="Wingdings" panose="05000000000000000000" pitchFamily="2" charset="2"/>
              <a:buChar char="§"/>
              <a:defRPr/>
            </a:pPr>
            <a:r>
              <a:rPr lang="en-US" sz="3400" dirty="0" smtClean="0">
                <a:solidFill>
                  <a:schemeClr val="tx1">
                    <a:lumMod val="75000"/>
                    <a:lumOff val="25000"/>
                  </a:schemeClr>
                </a:solidFill>
                <a:latin typeface="Arial" panose="020B0604020202020204" pitchFamily="34" charset="0"/>
                <a:cs typeface="Arial" panose="020B0604020202020204" pitchFamily="34" charset="0"/>
              </a:rPr>
              <a:t>SOAR – SSI/SSDI Outreach, Access &amp; Recovery</a:t>
            </a:r>
          </a:p>
          <a:p>
            <a:pPr marL="287338" indent="-287338" eaLnBrk="1" fontAlgn="auto" hangingPunct="1">
              <a:buFont typeface="Wingdings" panose="05000000000000000000" pitchFamily="2" charset="2"/>
              <a:buChar char="§"/>
              <a:defRPr/>
            </a:pPr>
            <a:r>
              <a:rPr lang="en-US" sz="3400" dirty="0" smtClean="0">
                <a:solidFill>
                  <a:schemeClr val="tx1">
                    <a:lumMod val="75000"/>
                    <a:lumOff val="25000"/>
                  </a:schemeClr>
                </a:solidFill>
                <a:latin typeface="Arial" panose="020B0604020202020204" pitchFamily="34" charset="0"/>
                <a:cs typeface="Arial" panose="020B0604020202020204" pitchFamily="34" charset="0"/>
              </a:rPr>
              <a:t>Focuses on people who are experiencing or at risk of homelessness</a:t>
            </a:r>
          </a:p>
          <a:p>
            <a:pPr marL="287338" indent="-287338" eaLnBrk="1" fontAlgn="auto" hangingPunct="1">
              <a:buFont typeface="Wingdings" panose="05000000000000000000" pitchFamily="2" charset="2"/>
              <a:buChar char="§"/>
              <a:defRPr/>
            </a:pPr>
            <a:r>
              <a:rPr lang="en-US" sz="3400" dirty="0">
                <a:solidFill>
                  <a:schemeClr val="tx1">
                    <a:lumMod val="75000"/>
                    <a:lumOff val="25000"/>
                  </a:schemeClr>
                </a:solidFill>
                <a:latin typeface="Arial" panose="020B0604020202020204" pitchFamily="34" charset="0"/>
                <a:cs typeface="Arial" panose="020B0604020202020204" pitchFamily="34" charset="0"/>
              </a:rPr>
              <a:t>A</a:t>
            </a:r>
            <a:r>
              <a:rPr lang="en-US" sz="3400" dirty="0" smtClean="0">
                <a:solidFill>
                  <a:schemeClr val="tx1">
                    <a:lumMod val="75000"/>
                    <a:lumOff val="25000"/>
                  </a:schemeClr>
                </a:solidFill>
                <a:latin typeface="Arial" panose="020B0604020202020204" pitchFamily="34" charset="0"/>
                <a:cs typeface="Arial" panose="020B0604020202020204" pitchFamily="34" charset="0"/>
              </a:rPr>
              <a:t> model for assisting individuals to apply for Social Security disability benefits</a:t>
            </a:r>
          </a:p>
          <a:p>
            <a:pPr marL="287338" indent="-287338" eaLnBrk="1" fontAlgn="auto" hangingPunct="1">
              <a:buFont typeface="Wingdings" panose="05000000000000000000" pitchFamily="2" charset="2"/>
              <a:buChar char="§"/>
              <a:defRPr/>
            </a:pPr>
            <a:r>
              <a:rPr lang="en-US" sz="3400" dirty="0" smtClean="0">
                <a:solidFill>
                  <a:schemeClr val="tx1">
                    <a:lumMod val="75000"/>
                    <a:lumOff val="25000"/>
                  </a:schemeClr>
                </a:solidFill>
                <a:latin typeface="Arial" panose="020B0604020202020204" pitchFamily="34" charset="0"/>
                <a:cs typeface="Arial" panose="020B0604020202020204" pitchFamily="34" charset="0"/>
              </a:rPr>
              <a:t>Sponsored by the Substance Abuse &amp; Mental Health Services Administration (SAMHSA) </a:t>
            </a:r>
            <a:r>
              <a:rPr lang="en-US" sz="3400" dirty="0">
                <a:solidFill>
                  <a:schemeClr val="tx1">
                    <a:lumMod val="75000"/>
                    <a:lumOff val="25000"/>
                  </a:schemeClr>
                </a:solidFill>
                <a:latin typeface="Arial" panose="020B0604020202020204" pitchFamily="34" charset="0"/>
                <a:cs typeface="Arial" panose="020B0604020202020204" pitchFamily="34" charset="0"/>
              </a:rPr>
              <a:t>in collaboration with SSA since </a:t>
            </a:r>
            <a:r>
              <a:rPr lang="en-US" sz="3400" dirty="0" smtClean="0">
                <a:solidFill>
                  <a:schemeClr val="tx1">
                    <a:lumMod val="75000"/>
                    <a:lumOff val="25000"/>
                  </a:schemeClr>
                </a:solidFill>
                <a:latin typeface="Arial" panose="020B0604020202020204" pitchFamily="34" charset="0"/>
                <a:cs typeface="Arial" panose="020B0604020202020204" pitchFamily="34" charset="0"/>
              </a:rPr>
              <a:t>2005</a:t>
            </a:r>
          </a:p>
          <a:p>
            <a:pPr marL="287338" indent="-287338" eaLnBrk="1" fontAlgn="auto" hangingPunct="1">
              <a:buFont typeface="Wingdings" panose="05000000000000000000" pitchFamily="2" charset="2"/>
              <a:buChar char="§"/>
              <a:defRPr/>
            </a:pPr>
            <a:r>
              <a:rPr lang="en-US" sz="3400" dirty="0" smtClean="0">
                <a:solidFill>
                  <a:schemeClr val="tx1">
                    <a:lumMod val="75000"/>
                    <a:lumOff val="25000"/>
                  </a:schemeClr>
                </a:solidFill>
                <a:latin typeface="Arial" panose="020B0604020202020204" pitchFamily="34" charset="0"/>
                <a:cs typeface="Arial" panose="020B0604020202020204" pitchFamily="34" charset="0"/>
              </a:rPr>
              <a:t>SOAR is active in all 50 states; no direct funding is provided to states</a:t>
            </a:r>
          </a:p>
          <a:p>
            <a:pPr marL="287338" indent="-287338" eaLnBrk="1" fontAlgn="auto" hangingPunct="1">
              <a:buFont typeface="Wingdings" panose="05000000000000000000" pitchFamily="2" charset="2"/>
              <a:buChar char="§"/>
              <a:defRPr/>
            </a:pPr>
            <a:r>
              <a:rPr lang="en-US" sz="3400" dirty="0" smtClean="0">
                <a:solidFill>
                  <a:schemeClr val="tx1">
                    <a:lumMod val="75000"/>
                    <a:lumOff val="25000"/>
                  </a:schemeClr>
                </a:solidFill>
                <a:latin typeface="Arial" panose="020B0604020202020204" pitchFamily="34" charset="0"/>
                <a:cs typeface="Arial" panose="020B0604020202020204" pitchFamily="34" charset="0"/>
              </a:rPr>
              <a:t>SOAR </a:t>
            </a:r>
            <a:r>
              <a:rPr lang="en-US" sz="3400" dirty="0">
                <a:solidFill>
                  <a:schemeClr val="tx1">
                    <a:lumMod val="75000"/>
                    <a:lumOff val="25000"/>
                  </a:schemeClr>
                </a:solidFill>
                <a:latin typeface="Arial" panose="020B0604020202020204" pitchFamily="34" charset="0"/>
                <a:cs typeface="Arial" panose="020B0604020202020204" pitchFamily="34" charset="0"/>
              </a:rPr>
              <a:t>TA Center helps states and communities by providing technical assistance and </a:t>
            </a:r>
            <a:r>
              <a:rPr lang="en-US" sz="3400" dirty="0" smtClean="0">
                <a:solidFill>
                  <a:schemeClr val="tx1">
                    <a:lumMod val="75000"/>
                    <a:lumOff val="25000"/>
                  </a:schemeClr>
                </a:solidFill>
                <a:latin typeface="Arial" panose="020B0604020202020204" pitchFamily="34" charset="0"/>
                <a:cs typeface="Arial" panose="020B0604020202020204" pitchFamily="34" charset="0"/>
              </a:rPr>
              <a:t>training</a:t>
            </a:r>
            <a:endParaRPr lang="en-US" sz="3400" b="1" dirty="0" smtClean="0">
              <a:solidFill>
                <a:schemeClr val="tx1">
                  <a:lumMod val="75000"/>
                  <a:lumOff val="25000"/>
                </a:schemeClr>
              </a:solidFill>
              <a:latin typeface="Arial" panose="020B0604020202020204" pitchFamily="34" charset="0"/>
              <a:cs typeface="Arial" panose="020B0604020202020204" pitchFamily="34" charset="0"/>
            </a:endParaRPr>
          </a:p>
          <a:p>
            <a:pPr marL="91440" indent="-91440" eaLnBrk="1" fontAlgn="auto" hangingPunct="1">
              <a:buFont typeface="Wingdings" panose="05000000000000000000" pitchFamily="2" charset="2"/>
              <a:buChar char="§"/>
              <a:defRPr/>
            </a:pPr>
            <a:endParaRPr lang="en-US" dirty="0" smtClean="0">
              <a:solidFill>
                <a:schemeClr val="tx1">
                  <a:lumMod val="75000"/>
                  <a:lumOff val="25000"/>
                </a:schemeClr>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36538" y="274638"/>
            <a:ext cx="8229600" cy="1290637"/>
          </a:xfrm>
        </p:spPr>
        <p:txBody>
          <a:bodyPr/>
          <a:lstStyle/>
          <a:p>
            <a:pPr algn="ctr"/>
            <a:r>
              <a:rPr lang="en-US" altLang="en-US" sz="3600" smtClean="0">
                <a:latin typeface="Arial" pitchFamily="34" charset="0"/>
                <a:cs typeface="Arial" pitchFamily="34" charset="0"/>
              </a:rPr>
              <a:t>Importance of SSI/SSDI for Veterans</a:t>
            </a:r>
          </a:p>
        </p:txBody>
      </p:sp>
      <p:sp>
        <p:nvSpPr>
          <p:cNvPr id="5" name="Content Placeholder 2"/>
          <p:cNvSpPr>
            <a:spLocks noGrp="1"/>
          </p:cNvSpPr>
          <p:nvPr>
            <p:ph idx="1"/>
          </p:nvPr>
        </p:nvSpPr>
        <p:spPr>
          <a:xfrm>
            <a:off x="457200" y="1935163"/>
            <a:ext cx="8229600" cy="4191000"/>
          </a:xfrm>
        </p:spPr>
        <p:txBody>
          <a:bodyPr rtlCol="0">
            <a:normAutofit fontScale="85000" lnSpcReduction="10000"/>
          </a:bodyPr>
          <a:lstStyle/>
          <a:p>
            <a:pPr marL="91440" indent="-91440" eaLnBrk="1" fontAlgn="auto" hangingPunct="1">
              <a:spcBef>
                <a:spcPts val="600"/>
              </a:spcBef>
              <a:spcAft>
                <a:spcPts val="0"/>
              </a:spcAft>
              <a:buFont typeface="Wingdings" panose="05000000000000000000" pitchFamily="2" charset="2"/>
              <a:buChar char="§"/>
              <a:defRPr/>
            </a:pPr>
            <a:r>
              <a:rPr lang="en-US" sz="2800" dirty="0" smtClean="0">
                <a:solidFill>
                  <a:schemeClr val="tx1">
                    <a:lumMod val="75000"/>
                    <a:lumOff val="25000"/>
                  </a:schemeClr>
                </a:solidFill>
                <a:latin typeface="+mj-lt"/>
                <a:cs typeface="Arial" charset="0"/>
              </a:rPr>
              <a:t> </a:t>
            </a:r>
            <a:r>
              <a:rPr lang="en-US" sz="2800" dirty="0" smtClean="0">
                <a:solidFill>
                  <a:schemeClr val="tx1">
                    <a:lumMod val="75000"/>
                    <a:lumOff val="25000"/>
                  </a:schemeClr>
                </a:solidFill>
                <a:latin typeface="Arial" panose="020B0604020202020204" pitchFamily="34" charset="0"/>
                <a:cs typeface="Arial" panose="020B0604020202020204" pitchFamily="34" charset="0"/>
              </a:rPr>
              <a:t>SSA disability benefits can provide access to:</a:t>
            </a:r>
          </a:p>
          <a:p>
            <a:pPr marL="682625" lvl="1" indent="-309563" eaLnBrk="1" fontAlgn="auto" hangingPunct="1">
              <a:spcBef>
                <a:spcPts val="600"/>
              </a:spcBef>
              <a:spcAft>
                <a:spcPts val="0"/>
              </a:spcAft>
              <a:buFont typeface="Wingdings" panose="05000000000000000000" pitchFamily="2" charset="2"/>
              <a:buChar char="§"/>
              <a:defRPr/>
            </a:pPr>
            <a:r>
              <a:rPr lang="en-US" sz="2600" u="sng" dirty="0" smtClean="0">
                <a:solidFill>
                  <a:schemeClr val="tx1">
                    <a:lumMod val="75000"/>
                    <a:lumOff val="25000"/>
                  </a:schemeClr>
                </a:solidFill>
                <a:latin typeface="Arial" panose="020B0604020202020204" pitchFamily="34" charset="0"/>
                <a:ea typeface="Arial" charset="0"/>
                <a:cs typeface="Arial" panose="020B0604020202020204" pitchFamily="34" charset="0"/>
              </a:rPr>
              <a:t>Income</a:t>
            </a:r>
            <a:r>
              <a:rPr lang="en-US" sz="2600" dirty="0" smtClean="0">
                <a:solidFill>
                  <a:schemeClr val="tx1">
                    <a:lumMod val="75000"/>
                    <a:lumOff val="25000"/>
                  </a:schemeClr>
                </a:solidFill>
                <a:latin typeface="Arial" panose="020B0604020202020204" pitchFamily="34" charset="0"/>
                <a:ea typeface="Arial" charset="0"/>
                <a:cs typeface="Arial" panose="020B0604020202020204" pitchFamily="34" charset="0"/>
              </a:rPr>
              <a:t> – Veterans can receive SSI/SSDI in conjunction with, or as an alternative to, VA disability benefits</a:t>
            </a:r>
          </a:p>
          <a:p>
            <a:pPr marL="682625" lvl="1" indent="-309563" eaLnBrk="1" fontAlgn="auto" hangingPunct="1">
              <a:buFont typeface="Wingdings" panose="05000000000000000000" pitchFamily="2" charset="2"/>
              <a:buChar char="§"/>
              <a:defRPr/>
            </a:pPr>
            <a:r>
              <a:rPr lang="en-US" sz="2600" u="sng" dirty="0" smtClean="0">
                <a:solidFill>
                  <a:schemeClr val="tx1">
                    <a:lumMod val="75000"/>
                    <a:lumOff val="25000"/>
                  </a:schemeClr>
                </a:solidFill>
                <a:latin typeface="Arial" panose="020B0604020202020204" pitchFamily="34" charset="0"/>
                <a:ea typeface="Arial" charset="0"/>
                <a:cs typeface="Arial" panose="020B0604020202020204" pitchFamily="34" charset="0"/>
              </a:rPr>
              <a:t>Health insurance</a:t>
            </a:r>
            <a:r>
              <a:rPr lang="en-US" sz="2600" dirty="0" smtClean="0">
                <a:solidFill>
                  <a:schemeClr val="tx1">
                    <a:lumMod val="75000"/>
                    <a:lumOff val="25000"/>
                  </a:schemeClr>
                </a:solidFill>
                <a:latin typeface="Arial" panose="020B0604020202020204" pitchFamily="34" charset="0"/>
                <a:ea typeface="Arial" charset="0"/>
                <a:cs typeface="Arial" panose="020B0604020202020204" pitchFamily="34" charset="0"/>
              </a:rPr>
              <a:t> – Veterans can use the Medicaid and Medicare health benefits that comes with SSI/SSDI to supplement VA health services</a:t>
            </a:r>
          </a:p>
          <a:p>
            <a:pPr marL="390017" indent="-309563" eaLnBrk="1" fontAlgn="auto" hangingPunct="1">
              <a:spcAft>
                <a:spcPts val="1200"/>
              </a:spcAft>
              <a:buFont typeface="Wingdings" panose="05000000000000000000" pitchFamily="2" charset="2"/>
              <a:buChar char="§"/>
              <a:defRPr/>
            </a:pPr>
            <a:r>
              <a:rPr lang="en-US" sz="2800" dirty="0" smtClean="0">
                <a:solidFill>
                  <a:schemeClr val="tx1">
                    <a:lumMod val="75000"/>
                    <a:lumOff val="25000"/>
                  </a:schemeClr>
                </a:solidFill>
                <a:latin typeface="Arial" panose="020B0604020202020204" pitchFamily="34" charset="0"/>
                <a:cs typeface="Arial" panose="020B0604020202020204" pitchFamily="34" charset="0"/>
              </a:rPr>
              <a:t>For Veterans with disabilities, SSI/SSDI can increase income and housing stability, and reduce their future risk of homelessness</a:t>
            </a:r>
          </a:p>
          <a:p>
            <a:pPr marL="390017" indent="-309563" eaLnBrk="1" fontAlgn="auto" hangingPunct="1">
              <a:spcAft>
                <a:spcPts val="1200"/>
              </a:spcAft>
              <a:buFont typeface="Wingdings" panose="05000000000000000000" pitchFamily="2" charset="2"/>
              <a:buChar char="§"/>
              <a:defRPr/>
            </a:pPr>
            <a:r>
              <a:rPr lang="en-US" sz="2800" dirty="0">
                <a:solidFill>
                  <a:schemeClr val="tx1">
                    <a:lumMod val="75000"/>
                    <a:lumOff val="25000"/>
                  </a:schemeClr>
                </a:solidFill>
                <a:latin typeface="Arial" panose="020B0604020202020204" pitchFamily="34" charset="0"/>
                <a:cs typeface="Arial" panose="020B0604020202020204" pitchFamily="34" charset="0"/>
              </a:rPr>
              <a:t>Opportunity for staff serving Veterans to help with both SSA and VA disability benefits</a:t>
            </a:r>
          </a:p>
          <a:p>
            <a:pPr marL="390017" indent="-309563" eaLnBrk="1" fontAlgn="auto" hangingPunct="1">
              <a:buFont typeface="Wingdings" panose="05000000000000000000" pitchFamily="2" charset="2"/>
              <a:buChar char="§"/>
              <a:defRPr/>
            </a:pPr>
            <a:endParaRPr lang="en-US" sz="2800" dirty="0" smtClean="0">
              <a:solidFill>
                <a:schemeClr val="tx1">
                  <a:lumMod val="75000"/>
                  <a:lumOff val="25000"/>
                </a:schemeClr>
              </a:solidFill>
              <a:latin typeface="+mj-lt"/>
              <a:cs typeface="Arial" charset="0"/>
            </a:endParaRPr>
          </a:p>
          <a:p>
            <a:pPr marL="91440" indent="-91440" eaLnBrk="1" fontAlgn="auto" hangingPunct="1">
              <a:defRPr/>
            </a:pPr>
            <a:endParaRPr lang="en-US" dirty="0">
              <a:solidFill>
                <a:schemeClr val="tx1">
                  <a:lumMod val="75000"/>
                  <a:lumOff val="25000"/>
                </a:schemeClr>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altLang="en-US" sz="4800" smtClean="0">
                <a:latin typeface="Arial" pitchFamily="34" charset="0"/>
                <a:cs typeface="Arial" pitchFamily="34" charset="0"/>
              </a:rPr>
              <a:t>VA Caseworker’s Guide</a:t>
            </a:r>
          </a:p>
        </p:txBody>
      </p:sp>
      <p:pic>
        <p:nvPicPr>
          <p:cNvPr id="1024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35088" y="1935163"/>
            <a:ext cx="6473825" cy="41910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altLang="en-US" sz="4800" smtClean="0">
                <a:latin typeface="Arial" pitchFamily="34" charset="0"/>
                <a:cs typeface="Arial" pitchFamily="34" charset="0"/>
              </a:rPr>
              <a:t>SOAR Online Course</a:t>
            </a:r>
          </a:p>
        </p:txBody>
      </p:sp>
      <p:sp>
        <p:nvSpPr>
          <p:cNvPr id="5" name="Content Placeholder 2"/>
          <p:cNvSpPr>
            <a:spLocks noGrp="1"/>
          </p:cNvSpPr>
          <p:nvPr>
            <p:ph idx="1"/>
          </p:nvPr>
        </p:nvSpPr>
        <p:spPr>
          <a:xfrm>
            <a:off x="457200" y="1935163"/>
            <a:ext cx="8229600" cy="4191000"/>
          </a:xfrm>
        </p:spPr>
        <p:txBody>
          <a:bodyPr rtlCol="0">
            <a:normAutofit fontScale="92500" lnSpcReduction="10000"/>
          </a:bodyPr>
          <a:lstStyle/>
          <a:p>
            <a:pPr marL="0" indent="0" algn="ctr" eaLnBrk="1" fontAlgn="auto" hangingPunct="1">
              <a:spcBef>
                <a:spcPct val="0"/>
              </a:spcBef>
              <a:spcAft>
                <a:spcPts val="1200"/>
              </a:spcAft>
              <a:buFont typeface="Calibri" panose="020F0502020204030204" pitchFamily="34" charset="0"/>
              <a:buNone/>
              <a:defRPr/>
            </a:pPr>
            <a:r>
              <a:rPr lang="en-US" sz="2800" b="1" dirty="0">
                <a:solidFill>
                  <a:schemeClr val="tx1">
                    <a:lumMod val="75000"/>
                    <a:lumOff val="25000"/>
                  </a:schemeClr>
                </a:solidFill>
                <a:latin typeface="+mj-lt"/>
              </a:rPr>
              <a:t>http://soarworks.prainc.com/</a:t>
            </a:r>
          </a:p>
          <a:p>
            <a:pPr marL="228600" indent="-228600" eaLnBrk="1" fontAlgn="auto" hangingPunct="1">
              <a:spcBef>
                <a:spcPct val="0"/>
              </a:spcBef>
              <a:spcAft>
                <a:spcPts val="1200"/>
              </a:spcAft>
              <a:buFont typeface="Wingdings" panose="05000000000000000000" pitchFamily="2" charset="2"/>
              <a:buChar char="§"/>
              <a:defRPr/>
            </a:pPr>
            <a:r>
              <a:rPr lang="en-US" sz="2800" dirty="0">
                <a:solidFill>
                  <a:schemeClr val="tx1">
                    <a:lumMod val="75000"/>
                    <a:lumOff val="25000"/>
                  </a:schemeClr>
                </a:solidFill>
                <a:latin typeface="+mj-lt"/>
              </a:rPr>
              <a:t>Free, web-based course to train case managers in completing SSI/SSDI applications using SOAR</a:t>
            </a:r>
          </a:p>
          <a:p>
            <a:pPr marL="228600" indent="-228600" eaLnBrk="1" fontAlgn="auto" hangingPunct="1">
              <a:spcBef>
                <a:spcPct val="0"/>
              </a:spcBef>
              <a:spcAft>
                <a:spcPts val="1200"/>
              </a:spcAft>
              <a:buFont typeface="Wingdings" panose="05000000000000000000" pitchFamily="2" charset="2"/>
              <a:buChar char="§"/>
              <a:defRPr/>
            </a:pPr>
            <a:r>
              <a:rPr lang="en-US" sz="2800" dirty="0">
                <a:solidFill>
                  <a:schemeClr val="tx1">
                    <a:lumMod val="75000"/>
                    <a:lumOff val="25000"/>
                  </a:schemeClr>
                </a:solidFill>
                <a:latin typeface="+mj-lt"/>
              </a:rPr>
              <a:t>Standardized, self-paced training</a:t>
            </a:r>
          </a:p>
          <a:p>
            <a:pPr marL="228600" indent="-228600" eaLnBrk="1" fontAlgn="auto" hangingPunct="1">
              <a:spcBef>
                <a:spcPct val="0"/>
              </a:spcBef>
              <a:spcAft>
                <a:spcPts val="1200"/>
              </a:spcAft>
              <a:buFont typeface="Wingdings" panose="05000000000000000000" pitchFamily="2" charset="2"/>
              <a:buChar char="§"/>
              <a:defRPr/>
            </a:pPr>
            <a:r>
              <a:rPr lang="en-US" sz="2800" dirty="0">
                <a:solidFill>
                  <a:schemeClr val="tx1">
                    <a:lumMod val="75000"/>
                    <a:lumOff val="25000"/>
                  </a:schemeClr>
                </a:solidFill>
                <a:latin typeface="+mj-lt"/>
              </a:rPr>
              <a:t>Includes completion of a practice SSI/SSDI application </a:t>
            </a:r>
          </a:p>
          <a:p>
            <a:pPr marL="228600" indent="-228600" eaLnBrk="1" fontAlgn="auto" hangingPunct="1">
              <a:spcBef>
                <a:spcPct val="0"/>
              </a:spcBef>
              <a:spcAft>
                <a:spcPts val="1200"/>
              </a:spcAft>
              <a:buFont typeface="Wingdings" panose="05000000000000000000" pitchFamily="2" charset="2"/>
              <a:buChar char="§"/>
              <a:defRPr/>
            </a:pPr>
            <a:r>
              <a:rPr lang="en-US" sz="2800" dirty="0">
                <a:solidFill>
                  <a:schemeClr val="tx1">
                    <a:lumMod val="75000"/>
                    <a:lumOff val="25000"/>
                  </a:schemeClr>
                </a:solidFill>
                <a:latin typeface="+mj-lt"/>
              </a:rPr>
              <a:t>Individualized feedback from the SOAR TA Center</a:t>
            </a:r>
          </a:p>
          <a:p>
            <a:pPr marL="228600" indent="-228600" eaLnBrk="1" fontAlgn="auto" hangingPunct="1">
              <a:spcBef>
                <a:spcPct val="0"/>
              </a:spcBef>
              <a:spcAft>
                <a:spcPts val="1200"/>
              </a:spcAft>
              <a:buFont typeface="Wingdings" panose="05000000000000000000" pitchFamily="2" charset="2"/>
              <a:buChar char="§"/>
              <a:defRPr/>
            </a:pPr>
            <a:r>
              <a:rPr lang="en-US" sz="2800" dirty="0">
                <a:solidFill>
                  <a:schemeClr val="tx1">
                    <a:lumMod val="75000"/>
                    <a:lumOff val="25000"/>
                  </a:schemeClr>
                </a:solidFill>
                <a:latin typeface="+mj-lt"/>
              </a:rPr>
              <a:t>16 CEUs from NASW</a:t>
            </a:r>
          </a:p>
          <a:p>
            <a:pPr marL="228600" indent="-228600" eaLnBrk="1" fontAlgn="auto" hangingPunct="1">
              <a:spcBef>
                <a:spcPct val="0"/>
              </a:spcBef>
              <a:spcAft>
                <a:spcPts val="1200"/>
              </a:spcAft>
              <a:buFont typeface="Wingdings" panose="05000000000000000000" pitchFamily="2" charset="2"/>
              <a:buChar char="§"/>
              <a:defRPr/>
            </a:pPr>
            <a:r>
              <a:rPr lang="en-US" sz="2800" dirty="0">
                <a:solidFill>
                  <a:schemeClr val="tx1">
                    <a:lumMod val="75000"/>
                    <a:lumOff val="25000"/>
                  </a:schemeClr>
                </a:solidFill>
                <a:latin typeface="+mj-lt"/>
              </a:rPr>
              <a:t>Class 1 of the course provides a SOAR 101</a:t>
            </a:r>
          </a:p>
          <a:p>
            <a:pPr marL="91440" indent="-91440" eaLnBrk="1" fontAlgn="auto" hangingPunct="1">
              <a:spcBef>
                <a:spcPct val="0"/>
              </a:spcBef>
              <a:spcAft>
                <a:spcPts val="1200"/>
              </a:spcAft>
              <a:buFont typeface="Wingdings" panose="05000000000000000000" pitchFamily="2" charset="2"/>
              <a:buChar char="§"/>
              <a:defRPr/>
            </a:pPr>
            <a:endParaRPr lang="en-US" sz="2800" dirty="0">
              <a:solidFill>
                <a:schemeClr val="tx1">
                  <a:lumMod val="75000"/>
                  <a:lumOff val="25000"/>
                </a:schemeClr>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066800"/>
            <a:ext cx="5867400" cy="1143000"/>
          </a:xfrm>
        </p:spPr>
        <p:txBody>
          <a:bodyPr>
            <a:normAutofit/>
          </a:bodyPr>
          <a:lstStyle/>
          <a:p>
            <a:r>
              <a:rPr lang="en-US" sz="3200" b="1" i="1" dirty="0"/>
              <a:t>Implications for the </a:t>
            </a:r>
            <a:r>
              <a:rPr lang="en-US" sz="3200" b="1" i="1" dirty="0" smtClean="0"/>
              <a:t>Field</a:t>
            </a:r>
            <a:endParaRPr lang="en-US" sz="3200" dirty="0"/>
          </a:p>
        </p:txBody>
      </p:sp>
      <p:sp>
        <p:nvSpPr>
          <p:cNvPr id="3" name="Content Placeholder 2"/>
          <p:cNvSpPr>
            <a:spLocks noGrp="1"/>
          </p:cNvSpPr>
          <p:nvPr>
            <p:ph idx="1"/>
          </p:nvPr>
        </p:nvSpPr>
        <p:spPr>
          <a:xfrm>
            <a:off x="457200" y="2438400"/>
            <a:ext cx="8229600" cy="3352800"/>
          </a:xfrm>
        </p:spPr>
        <p:txBody>
          <a:bodyPr/>
          <a:lstStyle/>
          <a:p>
            <a:r>
              <a:rPr lang="en-US" sz="2800" dirty="0"/>
              <a:t>O</a:t>
            </a:r>
            <a:r>
              <a:rPr lang="en-US" sz="2800" dirty="0" smtClean="0"/>
              <a:t>pportunity to </a:t>
            </a:r>
          </a:p>
          <a:p>
            <a:pPr lvl="1"/>
            <a:r>
              <a:rPr lang="en-US" sz="2400" dirty="0"/>
              <a:t>E</a:t>
            </a:r>
            <a:r>
              <a:rPr lang="en-US" sz="2400" dirty="0" smtClean="0"/>
              <a:t>xplore these populations shifts and the effects these changing demographics may have on</a:t>
            </a:r>
          </a:p>
          <a:p>
            <a:pPr lvl="2"/>
            <a:r>
              <a:rPr lang="en-US" sz="2000" dirty="0" smtClean="0"/>
              <a:t>Implementing services </a:t>
            </a:r>
          </a:p>
          <a:p>
            <a:pPr lvl="2"/>
            <a:r>
              <a:rPr lang="en-US" sz="2000" dirty="0" smtClean="0"/>
              <a:t>Developing alternatives </a:t>
            </a:r>
          </a:p>
          <a:p>
            <a:pPr lvl="3"/>
            <a:r>
              <a:rPr lang="en-US" sz="1800" dirty="0" smtClean="0"/>
              <a:t>organizational</a:t>
            </a:r>
          </a:p>
          <a:p>
            <a:pPr lvl="3"/>
            <a:r>
              <a:rPr lang="en-US" sz="1800" dirty="0" smtClean="0"/>
              <a:t>management</a:t>
            </a:r>
          </a:p>
        </p:txBody>
      </p:sp>
      <p:sp>
        <p:nvSpPr>
          <p:cNvPr id="4" name="Slide Number Placeholder 3"/>
          <p:cNvSpPr>
            <a:spLocks noGrp="1"/>
          </p:cNvSpPr>
          <p:nvPr>
            <p:ph type="sldNum" sz="quarter" idx="12"/>
          </p:nvPr>
        </p:nvSpPr>
        <p:spPr/>
        <p:txBody>
          <a:bodyPr/>
          <a:lstStyle/>
          <a:p>
            <a:fld id="{4A84D90C-6C28-4B83-BBD4-7F983FA98EA5}" type="slidenum">
              <a:rPr lang="en-US" smtClean="0"/>
              <a:t>6</a:t>
            </a:fld>
            <a:endParaRPr lang="en-US"/>
          </a:p>
        </p:txBody>
      </p:sp>
      <p:pic>
        <p:nvPicPr>
          <p:cNvPr id="5" name="Picture 4" descr="http://www1.va.gov/HOMELESS/images/New_Center_Logo_cl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174164" cy="1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1277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altLang="en-US" sz="4400" smtClean="0">
                <a:latin typeface="Arial" pitchFamily="34" charset="0"/>
                <a:cs typeface="Arial" pitchFamily="34" charset="0"/>
              </a:rPr>
              <a:t>Get Involved with SOAR</a:t>
            </a:r>
          </a:p>
        </p:txBody>
      </p:sp>
      <p:sp>
        <p:nvSpPr>
          <p:cNvPr id="5" name="Content Placeholder 4"/>
          <p:cNvSpPr>
            <a:spLocks noGrp="1"/>
          </p:cNvSpPr>
          <p:nvPr>
            <p:ph idx="1"/>
          </p:nvPr>
        </p:nvSpPr>
        <p:spPr>
          <a:xfrm>
            <a:off x="457200" y="1935163"/>
            <a:ext cx="2727325" cy="4727575"/>
          </a:xfrm>
        </p:spPr>
        <p:txBody>
          <a:bodyPr>
            <a:spAutoFit/>
          </a:bodyPr>
          <a:lstStyle/>
          <a:p>
            <a:pPr marL="228600" indent="-228600" fontAlgn="auto">
              <a:lnSpc>
                <a:spcPct val="90000"/>
              </a:lnSpc>
              <a:spcAft>
                <a:spcPts val="1200"/>
              </a:spcAft>
              <a:buClr>
                <a:srgbClr val="1CADE4"/>
              </a:buClr>
              <a:buSzPct val="100000"/>
              <a:buFont typeface="Wingdings" panose="05000000000000000000" pitchFamily="2" charset="2"/>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Find your SOAR TA Center Liaison</a:t>
            </a:r>
          </a:p>
          <a:p>
            <a:pPr marL="228600" indent="-228600" fontAlgn="auto">
              <a:lnSpc>
                <a:spcPct val="90000"/>
              </a:lnSpc>
              <a:spcAft>
                <a:spcPts val="1200"/>
              </a:spcAft>
              <a:buClr>
                <a:srgbClr val="1CADE4"/>
              </a:buClr>
              <a:buSzPct val="100000"/>
              <a:buFont typeface="Wingdings" panose="05000000000000000000" pitchFamily="2" charset="2"/>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Find your SOAR State Team Lead</a:t>
            </a:r>
          </a:p>
          <a:p>
            <a:pPr marL="228600" indent="-228600" fontAlgn="auto">
              <a:lnSpc>
                <a:spcPct val="90000"/>
              </a:lnSpc>
              <a:spcAft>
                <a:spcPts val="1200"/>
              </a:spcAft>
              <a:buClr>
                <a:srgbClr val="1CADE4"/>
              </a:buClr>
              <a:buSzPct val="100000"/>
              <a:buFont typeface="Wingdings" panose="05000000000000000000" pitchFamily="2" charset="2"/>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Connect with SOAR in your community</a:t>
            </a:r>
          </a:p>
          <a:p>
            <a:pPr marL="228600" indent="-228600" fontAlgn="auto">
              <a:lnSpc>
                <a:spcPct val="90000"/>
              </a:lnSpc>
              <a:spcAft>
                <a:spcPts val="1200"/>
              </a:spcAft>
              <a:buClr>
                <a:srgbClr val="1CADE4"/>
              </a:buClr>
              <a:buSzPct val="100000"/>
              <a:buFont typeface="Wingdings" panose="05000000000000000000" pitchFamily="2" charset="2"/>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Problems? Let us know!</a:t>
            </a:r>
          </a:p>
          <a:p>
            <a:pPr marL="91440" indent="-91440" fontAlgn="auto">
              <a:lnSpc>
                <a:spcPct val="90000"/>
              </a:lnSpc>
              <a:spcAft>
                <a:spcPts val="1200"/>
              </a:spcAft>
              <a:buClr>
                <a:srgbClr val="1CADE4"/>
              </a:buClr>
              <a:buSzPct val="100000"/>
              <a:buFont typeface="Wingdings" panose="05000000000000000000" pitchFamily="2" charset="2"/>
              <a:buChar char="§"/>
              <a:defRPr/>
            </a:pPr>
            <a:endParaRPr lang="en-US" sz="2800" dirty="0">
              <a:solidFill>
                <a:prstClr val="black">
                  <a:lumMod val="75000"/>
                  <a:lumOff val="25000"/>
                </a:prstClr>
              </a:solidFill>
              <a:latin typeface="Calibri Light"/>
              <a:cs typeface="+mn-cs"/>
            </a:endParaRPr>
          </a:p>
        </p:txBody>
      </p:sp>
      <p:pic>
        <p:nvPicPr>
          <p:cNvPr id="12293" name="FD6CF18A-E60F-46BF-9808-628E5F149EDD" descr="B80E69D1-9756-405B-8C2E-070EC83AF695@hs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788" y="2678113"/>
            <a:ext cx="5053012"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187700" y="1900238"/>
            <a:ext cx="5848350" cy="492125"/>
          </a:xfrm>
          <a:prstGeom prst="rect">
            <a:avLst/>
          </a:prstGeom>
        </p:spPr>
        <p:txBody>
          <a:bodyPr>
            <a:spAutoFit/>
          </a:bodyPr>
          <a:lstStyle/>
          <a:p>
            <a:pPr algn="ctr" defTabSz="457200">
              <a:defRPr/>
            </a:pPr>
            <a:r>
              <a:rPr lang="en-US" sz="2600" dirty="0">
                <a:solidFill>
                  <a:srgbClr val="FFFFFE">
                    <a:lumMod val="25000"/>
                  </a:srgbClr>
                </a:solidFill>
                <a:cs typeface="Arial" pitchFamily="34" charset="0"/>
              </a:rPr>
              <a:t>http://soarworks.prainc.com/directory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a:t>Competency Assessments and Barriers</a:t>
            </a:r>
          </a:p>
        </p:txBody>
      </p:sp>
      <p:sp>
        <p:nvSpPr>
          <p:cNvPr id="3" name="Subtitle 2"/>
          <p:cNvSpPr>
            <a:spLocks noGrp="1"/>
          </p:cNvSpPr>
          <p:nvPr>
            <p:ph type="subTitle" idx="1"/>
          </p:nvPr>
        </p:nvSpPr>
        <p:spPr/>
        <p:txBody>
          <a:bodyPr/>
          <a:lstStyle/>
          <a:p>
            <a:r>
              <a:rPr lang="en-US" dirty="0" smtClean="0"/>
              <a:t>Lisa Moody, LCSW</a:t>
            </a:r>
            <a:endParaRPr lang="en-US" dirty="0"/>
          </a:p>
        </p:txBody>
      </p:sp>
    </p:spTree>
    <p:extLst>
      <p:ext uri="{BB962C8B-B14F-4D97-AF65-F5344CB8AC3E}">
        <p14:creationId xmlns:p14="http://schemas.microsoft.com/office/powerpoint/2010/main" val="32447010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066800"/>
            <a:ext cx="8686800" cy="4524315"/>
          </a:xfrm>
          <a:prstGeom prst="rect">
            <a:avLst/>
          </a:prstGeom>
        </p:spPr>
        <p:txBody>
          <a:bodyPr wrap="square">
            <a:spAutoFit/>
          </a:bodyPr>
          <a:lstStyle/>
          <a:p>
            <a:r>
              <a:rPr lang="en-US" sz="2400" b="1" dirty="0" smtClean="0"/>
              <a:t>DECISIONAL CAPACITY</a:t>
            </a:r>
            <a:r>
              <a:rPr lang="en-US" sz="2400" dirty="0" smtClean="0"/>
              <a:t>:  THE MENTAL OR COGNITIVE ABILITY TO UNDERSTAND THE NATURE AND EFFECT OF HIS OR HER ACTS </a:t>
            </a:r>
          </a:p>
          <a:p>
            <a:endParaRPr lang="en-US" sz="2400" dirty="0" smtClean="0"/>
          </a:p>
          <a:p>
            <a:r>
              <a:rPr lang="en-US" sz="2400" dirty="0" smtClean="0"/>
              <a:t>	•	Ability to express choice</a:t>
            </a:r>
          </a:p>
          <a:p>
            <a:endParaRPr lang="en-US" sz="2400" dirty="0" smtClean="0"/>
          </a:p>
          <a:p>
            <a:r>
              <a:rPr lang="en-US" sz="2400" dirty="0" smtClean="0"/>
              <a:t>	•	Ability to understand relevant information</a:t>
            </a:r>
          </a:p>
          <a:p>
            <a:endParaRPr lang="en-US" sz="2400" dirty="0" smtClean="0"/>
          </a:p>
          <a:p>
            <a:r>
              <a:rPr lang="en-US" sz="2400" dirty="0" smtClean="0"/>
              <a:t>	•	Ability to appreciate information as it impacts self</a:t>
            </a:r>
          </a:p>
          <a:p>
            <a:endParaRPr lang="en-US" sz="2400" dirty="0" smtClean="0"/>
          </a:p>
          <a:p>
            <a:r>
              <a:rPr lang="en-US" sz="2400" dirty="0" smtClean="0"/>
              <a:t>	•	Ability to reason using relevant information in one’s 		case</a:t>
            </a:r>
          </a:p>
          <a:p>
            <a:endParaRPr lang="en-US" sz="2400" dirty="0"/>
          </a:p>
        </p:txBody>
      </p:sp>
      <p:sp>
        <p:nvSpPr>
          <p:cNvPr id="2" name="Slide Number Placeholder 1"/>
          <p:cNvSpPr>
            <a:spLocks noGrp="1"/>
          </p:cNvSpPr>
          <p:nvPr>
            <p:ph type="sldNum" sz="quarter" idx="12"/>
          </p:nvPr>
        </p:nvSpPr>
        <p:spPr/>
        <p:txBody>
          <a:bodyPr/>
          <a:lstStyle/>
          <a:p>
            <a:fld id="{4A84D90C-6C28-4B83-BBD4-7F983FA98EA5}" type="slidenum">
              <a:rPr lang="en-US" smtClean="0"/>
              <a:t>62</a:t>
            </a:fld>
            <a:endParaRPr lang="en-US"/>
          </a:p>
        </p:txBody>
      </p:sp>
    </p:spTree>
    <p:extLst>
      <p:ext uri="{BB962C8B-B14F-4D97-AF65-F5344CB8AC3E}">
        <p14:creationId xmlns:p14="http://schemas.microsoft.com/office/powerpoint/2010/main" val="26536278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19200"/>
            <a:ext cx="6705600" cy="3600986"/>
          </a:xfrm>
          <a:prstGeom prst="rect">
            <a:avLst/>
          </a:prstGeom>
          <a:noFill/>
        </p:spPr>
        <p:txBody>
          <a:bodyPr wrap="square" rtlCol="0">
            <a:spAutoFit/>
          </a:bodyPr>
          <a:lstStyle/>
          <a:p>
            <a:pPr algn="ctr"/>
            <a:r>
              <a:rPr lang="en-US" sz="3200" b="1" dirty="0" smtClean="0"/>
              <a:t>What Rights are Examined?</a:t>
            </a:r>
          </a:p>
          <a:p>
            <a:endParaRPr lang="en-US" sz="2400" dirty="0"/>
          </a:p>
          <a:p>
            <a:pPr marL="342900" indent="-342900">
              <a:buFont typeface="Arial" panose="020B0604020202020204" pitchFamily="34" charset="0"/>
              <a:buChar char="•"/>
            </a:pPr>
            <a:r>
              <a:rPr lang="en-US" sz="2400" dirty="0" smtClean="0"/>
              <a:t>MEDICAL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FINANCIAL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LEGAL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RESIDENTIAL</a:t>
            </a:r>
            <a:endParaRPr lang="en-US" sz="2400" dirty="0"/>
          </a:p>
        </p:txBody>
      </p:sp>
      <p:sp>
        <p:nvSpPr>
          <p:cNvPr id="3" name="Slide Number Placeholder 2"/>
          <p:cNvSpPr>
            <a:spLocks noGrp="1"/>
          </p:cNvSpPr>
          <p:nvPr>
            <p:ph type="sldNum" sz="quarter" idx="12"/>
          </p:nvPr>
        </p:nvSpPr>
        <p:spPr/>
        <p:txBody>
          <a:bodyPr/>
          <a:lstStyle/>
          <a:p>
            <a:fld id="{4A84D90C-6C28-4B83-BBD4-7F983FA98EA5}" type="slidenum">
              <a:rPr lang="en-US" smtClean="0"/>
              <a:t>63</a:t>
            </a:fld>
            <a:endParaRPr lang="en-US"/>
          </a:p>
        </p:txBody>
      </p:sp>
    </p:spTree>
    <p:extLst>
      <p:ext uri="{BB962C8B-B14F-4D97-AF65-F5344CB8AC3E}">
        <p14:creationId xmlns:p14="http://schemas.microsoft.com/office/powerpoint/2010/main" val="27486767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2167" y="990600"/>
            <a:ext cx="7315200" cy="5139869"/>
          </a:xfrm>
          <a:prstGeom prst="rect">
            <a:avLst/>
          </a:prstGeom>
          <a:noFill/>
        </p:spPr>
        <p:txBody>
          <a:bodyPr wrap="square" rtlCol="0">
            <a:spAutoFit/>
          </a:bodyPr>
          <a:lstStyle/>
          <a:p>
            <a:pPr algn="ctr"/>
            <a:r>
              <a:rPr lang="en-US" sz="2800" b="1" dirty="0" smtClean="0"/>
              <a:t>BRAINSTORMING FOR THE FUTURE</a:t>
            </a:r>
          </a:p>
          <a:p>
            <a:pPr algn="ctr"/>
            <a:endParaRPr lang="en-US" dirty="0"/>
          </a:p>
          <a:p>
            <a:pPr marL="285750" indent="-285750">
              <a:buFont typeface="Arial" panose="020B0604020202020204" pitchFamily="34" charset="0"/>
              <a:buChar char="•"/>
            </a:pPr>
            <a:r>
              <a:rPr lang="en-US" sz="2400" dirty="0" smtClean="0"/>
              <a:t>Partnerships with other agencies.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Expansion of medical foster homes.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Developing small, group homes.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Expanding the use of vouchers in medical foster homes, community living centers, assisted living facilities, etc.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Committees/Boards</a:t>
            </a:r>
            <a:endParaRPr lang="en-US" dirty="0"/>
          </a:p>
          <a:p>
            <a:pPr marL="285750" indent="-285750">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4A84D90C-6C28-4B83-BBD4-7F983FA98EA5}" type="slidenum">
              <a:rPr lang="en-US" smtClean="0"/>
              <a:t>64</a:t>
            </a:fld>
            <a:endParaRPr lang="en-US"/>
          </a:p>
        </p:txBody>
      </p:sp>
    </p:spTree>
    <p:extLst>
      <p:ext uri="{BB962C8B-B14F-4D97-AF65-F5344CB8AC3E}">
        <p14:creationId xmlns:p14="http://schemas.microsoft.com/office/powerpoint/2010/main" val="3228628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762000"/>
            <a:ext cx="7467600" cy="5324535"/>
          </a:xfrm>
          <a:prstGeom prst="rect">
            <a:avLst/>
          </a:prstGeom>
        </p:spPr>
        <p:txBody>
          <a:bodyPr wrap="square">
            <a:spAutoFit/>
          </a:bodyPr>
          <a:lstStyle/>
          <a:p>
            <a:endParaRPr lang="en-US" dirty="0" smtClean="0"/>
          </a:p>
          <a:p>
            <a:r>
              <a:rPr lang="en-US" sz="2400" b="1" dirty="0" smtClean="0"/>
              <a:t>The alleged incapacitated person has the capacity to</a:t>
            </a:r>
            <a:r>
              <a:rPr lang="en-US" sz="2400" dirty="0" smtClean="0"/>
              <a:t>:  </a:t>
            </a:r>
          </a:p>
          <a:p>
            <a:r>
              <a:rPr lang="en-US" dirty="0" smtClean="0"/>
              <a:t>	</a:t>
            </a:r>
          </a:p>
          <a:p>
            <a:pPr marL="285750" indent="-285750">
              <a:buFont typeface="Arial" panose="020B0604020202020204" pitchFamily="34" charset="0"/>
              <a:buChar char="•"/>
            </a:pPr>
            <a:r>
              <a:rPr lang="en-US" sz="2000" dirty="0" smtClean="0"/>
              <a:t>make informed decisions regarding his/her right to marry.</a:t>
            </a:r>
          </a:p>
          <a:p>
            <a:endParaRPr lang="en-US" sz="2000" dirty="0" smtClean="0"/>
          </a:p>
          <a:p>
            <a:pPr marL="285750" indent="-285750">
              <a:buFont typeface="Arial" panose="020B0604020202020204" pitchFamily="34" charset="0"/>
              <a:buChar char="•"/>
            </a:pPr>
            <a:r>
              <a:rPr lang="en-US" sz="2000" dirty="0" smtClean="0"/>
              <a:t>make informed decisions regarding his/her right to personally apply for government benefits.</a:t>
            </a:r>
          </a:p>
          <a:p>
            <a:endParaRPr lang="en-US" sz="2000" dirty="0" smtClean="0"/>
          </a:p>
          <a:p>
            <a:pPr marL="285750" indent="-285750">
              <a:buFont typeface="Arial" panose="020B0604020202020204" pitchFamily="34" charset="0"/>
              <a:buChar char="•"/>
            </a:pPr>
            <a:r>
              <a:rPr lang="en-US" sz="2000" dirty="0" smtClean="0"/>
              <a:t>make informed decisions regarding his/her right to have a driver’s license or operate a motor vehicle.</a:t>
            </a:r>
          </a:p>
          <a:p>
            <a:endParaRPr lang="en-US" sz="2000" dirty="0" smtClean="0"/>
          </a:p>
          <a:p>
            <a:pPr marL="285750" indent="-285750">
              <a:buFont typeface="Arial" panose="020B0604020202020204" pitchFamily="34" charset="0"/>
              <a:buChar char="•"/>
            </a:pPr>
            <a:r>
              <a:rPr lang="en-US" sz="2000" dirty="0" smtClean="0"/>
              <a:t>make informed decisions regarding his/her right to travel.</a:t>
            </a:r>
          </a:p>
          <a:p>
            <a:endParaRPr lang="en-US" sz="2000" dirty="0" smtClean="0"/>
          </a:p>
          <a:p>
            <a:pPr marL="285750" indent="-285750">
              <a:buFont typeface="Arial" panose="020B0604020202020204" pitchFamily="34" charset="0"/>
              <a:buChar char="•"/>
            </a:pPr>
            <a:r>
              <a:rPr lang="en-US" sz="2000" dirty="0" smtClean="0"/>
              <a:t>make informed decisions regarding his/her right to seek or retain employment.</a:t>
            </a:r>
          </a:p>
          <a:p>
            <a:endParaRPr lang="en-US" sz="2000" dirty="0" smtClean="0"/>
          </a:p>
          <a:p>
            <a:pPr marL="285750" indent="-285750">
              <a:buFont typeface="Arial" panose="020B0604020202020204" pitchFamily="34" charset="0"/>
              <a:buChar char="•"/>
            </a:pPr>
            <a:r>
              <a:rPr lang="en-US" sz="2000" dirty="0" smtClean="0"/>
              <a:t>make informed decisions regarding his/her right to contract.</a:t>
            </a:r>
          </a:p>
        </p:txBody>
      </p:sp>
      <p:sp>
        <p:nvSpPr>
          <p:cNvPr id="2" name="Slide Number Placeholder 1"/>
          <p:cNvSpPr>
            <a:spLocks noGrp="1"/>
          </p:cNvSpPr>
          <p:nvPr>
            <p:ph type="sldNum" sz="quarter" idx="12"/>
          </p:nvPr>
        </p:nvSpPr>
        <p:spPr/>
        <p:txBody>
          <a:bodyPr/>
          <a:lstStyle/>
          <a:p>
            <a:fld id="{4A84D90C-6C28-4B83-BBD4-7F983FA98EA5}" type="slidenum">
              <a:rPr lang="en-US" smtClean="0"/>
              <a:t>65</a:t>
            </a:fld>
            <a:endParaRPr lang="en-US"/>
          </a:p>
        </p:txBody>
      </p:sp>
    </p:spTree>
    <p:extLst>
      <p:ext uri="{BB962C8B-B14F-4D97-AF65-F5344CB8AC3E}">
        <p14:creationId xmlns:p14="http://schemas.microsoft.com/office/powerpoint/2010/main" val="18755812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7315200" cy="5447645"/>
          </a:xfrm>
          <a:prstGeom prst="rect">
            <a:avLst/>
          </a:prstGeom>
        </p:spPr>
        <p:txBody>
          <a:bodyPr wrap="square">
            <a:spAutoFit/>
          </a:bodyPr>
          <a:lstStyle/>
          <a:p>
            <a:pPr marL="342900" indent="-342900">
              <a:buFont typeface="Arial" panose="020B0604020202020204" pitchFamily="34" charset="0"/>
              <a:buChar char="•"/>
            </a:pPr>
            <a:endParaRPr lang="en-US" sz="2000" dirty="0" smtClean="0"/>
          </a:p>
          <a:p>
            <a:r>
              <a:rPr lang="en-US" sz="2400" b="1" dirty="0" smtClean="0"/>
              <a:t>(continued)</a:t>
            </a:r>
          </a:p>
          <a:p>
            <a:r>
              <a:rPr lang="en-US" sz="2400" b="1" dirty="0" smtClean="0"/>
              <a:t>The </a:t>
            </a:r>
            <a:r>
              <a:rPr lang="en-US" sz="2400" b="1" dirty="0"/>
              <a:t>alleged incapacitated person has the capacity to</a:t>
            </a:r>
            <a:r>
              <a:rPr lang="en-US" sz="2400" dirty="0"/>
              <a:t>: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make informed decisions regarding his/her right to sue, or assist in the defense of suits of any nature against him or her.</a:t>
            </a:r>
          </a:p>
          <a:p>
            <a:endParaRPr lang="en-US" sz="2000" dirty="0" smtClean="0"/>
          </a:p>
          <a:p>
            <a:pPr marL="342900" indent="-342900">
              <a:buFont typeface="Arial" panose="020B0604020202020204" pitchFamily="34" charset="0"/>
              <a:buChar char="•"/>
            </a:pPr>
            <a:r>
              <a:rPr lang="en-US" sz="2000" dirty="0" smtClean="0"/>
              <a:t>make informed decisions regarding his/her right to manage property or to make any gift or disposition of property</a:t>
            </a:r>
          </a:p>
          <a:p>
            <a:endParaRPr lang="en-US" sz="2000" dirty="0" smtClean="0"/>
          </a:p>
          <a:p>
            <a:pPr marL="342900" indent="-342900">
              <a:buFont typeface="Arial" panose="020B0604020202020204" pitchFamily="34" charset="0"/>
              <a:buChar char="•"/>
            </a:pPr>
            <a:r>
              <a:rPr lang="en-US" sz="2000" dirty="0" smtClean="0"/>
              <a:t>make informed decisions determining his/her residence.</a:t>
            </a:r>
          </a:p>
          <a:p>
            <a:endParaRPr lang="en-US" sz="2000" dirty="0" smtClean="0"/>
          </a:p>
          <a:p>
            <a:pPr marL="342900" indent="-342900">
              <a:buFont typeface="Arial" panose="020B0604020202020204" pitchFamily="34" charset="0"/>
              <a:buChar char="•"/>
            </a:pPr>
            <a:r>
              <a:rPr lang="en-US" sz="2000" dirty="0" smtClean="0"/>
              <a:t>make informed decisions regarding his/her right to consent to medical and mental health treatment.</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make informed decisions affecting the social environment or other social aspects of his/her life.</a:t>
            </a:r>
            <a:endParaRPr lang="en-US" sz="2000" dirty="0"/>
          </a:p>
        </p:txBody>
      </p:sp>
      <p:sp>
        <p:nvSpPr>
          <p:cNvPr id="3" name="Slide Number Placeholder 2"/>
          <p:cNvSpPr>
            <a:spLocks noGrp="1"/>
          </p:cNvSpPr>
          <p:nvPr>
            <p:ph type="sldNum" sz="quarter" idx="12"/>
          </p:nvPr>
        </p:nvSpPr>
        <p:spPr/>
        <p:txBody>
          <a:bodyPr/>
          <a:lstStyle/>
          <a:p>
            <a:fld id="{4A84D90C-6C28-4B83-BBD4-7F983FA98EA5}" type="slidenum">
              <a:rPr lang="en-US" smtClean="0"/>
              <a:t>66</a:t>
            </a:fld>
            <a:endParaRPr lang="en-US"/>
          </a:p>
        </p:txBody>
      </p:sp>
    </p:spTree>
    <p:extLst>
      <p:ext uri="{BB962C8B-B14F-4D97-AF65-F5344CB8AC3E}">
        <p14:creationId xmlns:p14="http://schemas.microsoft.com/office/powerpoint/2010/main" val="305229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2334" y="609600"/>
            <a:ext cx="6889845" cy="5909310"/>
          </a:xfrm>
          <a:prstGeom prst="rect">
            <a:avLst/>
          </a:prstGeom>
        </p:spPr>
        <p:txBody>
          <a:bodyPr wrap="square">
            <a:spAutoFit/>
          </a:bodyPr>
          <a:lstStyle/>
          <a:p>
            <a:r>
              <a:rPr lang="en-US" sz="2000" i="1" dirty="0"/>
              <a:t>Please indicate those areas in which the person </a:t>
            </a:r>
            <a:r>
              <a:rPr lang="en-US" sz="2000" b="1" i="1" dirty="0"/>
              <a:t>LACKS THE CAPACITY</a:t>
            </a:r>
            <a:r>
              <a:rPr lang="en-US" sz="2000" i="1" dirty="0"/>
              <a:t> to make informed decisions regarding his/her rights and for which a less restrictive method of protective services is not adequate to protect the person from a substantial risk of harm to his/her personal welfare or financial affairs</a:t>
            </a:r>
            <a:r>
              <a:rPr lang="en-US" sz="2000" dirty="0"/>
              <a:t>. </a:t>
            </a:r>
            <a:endParaRPr lang="en-US" sz="2000" dirty="0" smtClean="0"/>
          </a:p>
          <a:p>
            <a:endParaRPr lang="en-US" sz="2000" dirty="0" smtClean="0"/>
          </a:p>
          <a:p>
            <a:pPr marL="285750" indent="-285750">
              <a:buFont typeface="Arial" panose="020B0604020202020204" pitchFamily="34" charset="0"/>
              <a:buChar char="•"/>
            </a:pPr>
            <a:r>
              <a:rPr lang="en-US" sz="2000" dirty="0" smtClean="0"/>
              <a:t>Decisions concerning travel or where to live.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Consent to or refusal of medical or other professional care, counseling, treatment or service.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Permitting access to, refusal of access to or consent to release of confidential records and papers.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Control or management of real or personal property or income from any source.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Acting as a member of a partnership.</a:t>
            </a:r>
            <a:endParaRPr lang="en-US" sz="2000" dirty="0"/>
          </a:p>
          <a:p>
            <a:endParaRPr lang="en-US" dirty="0"/>
          </a:p>
        </p:txBody>
      </p:sp>
      <p:sp>
        <p:nvSpPr>
          <p:cNvPr id="3" name="Slide Number Placeholder 2"/>
          <p:cNvSpPr>
            <a:spLocks noGrp="1"/>
          </p:cNvSpPr>
          <p:nvPr>
            <p:ph type="sldNum" sz="quarter" idx="12"/>
          </p:nvPr>
        </p:nvSpPr>
        <p:spPr/>
        <p:txBody>
          <a:bodyPr/>
          <a:lstStyle/>
          <a:p>
            <a:fld id="{4A84D90C-6C28-4B83-BBD4-7F983FA98EA5}" type="slidenum">
              <a:rPr lang="en-US" smtClean="0"/>
              <a:t>67</a:t>
            </a:fld>
            <a:endParaRPr lang="en-US"/>
          </a:p>
        </p:txBody>
      </p:sp>
    </p:spTree>
    <p:extLst>
      <p:ext uri="{BB962C8B-B14F-4D97-AF65-F5344CB8AC3E}">
        <p14:creationId xmlns:p14="http://schemas.microsoft.com/office/powerpoint/2010/main" val="26508646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219200"/>
            <a:ext cx="7772400" cy="4708981"/>
          </a:xfrm>
          <a:prstGeom prst="rect">
            <a:avLst/>
          </a:prstGeom>
          <a:noFill/>
        </p:spPr>
        <p:txBody>
          <a:bodyPr wrap="square" rtlCol="0">
            <a:spAutoFit/>
          </a:bodyPr>
          <a:lstStyle/>
          <a:p>
            <a:r>
              <a:rPr lang="en-US" sz="2000" b="1" dirty="0" smtClean="0"/>
              <a:t>Continued….</a:t>
            </a:r>
          </a:p>
          <a:p>
            <a:endParaRPr lang="en-US" sz="2000" dirty="0" smtClean="0"/>
          </a:p>
          <a:p>
            <a:pPr marL="285750" indent="-285750">
              <a:buFont typeface="Arial" panose="020B0604020202020204" pitchFamily="34" charset="0"/>
              <a:buChar char="•"/>
            </a:pPr>
            <a:r>
              <a:rPr lang="en-US" sz="2000" dirty="0" smtClean="0"/>
              <a:t>Management of a business.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Making contracts.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Payment or collection of debts.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Making gifts.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Initiation, defense, or settlement of lawsuits.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Execution of a will or waiving the provisions of an existing will.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Decisions concerning education.</a:t>
            </a:r>
            <a:endParaRPr lang="en-US" sz="2000" dirty="0"/>
          </a:p>
        </p:txBody>
      </p:sp>
      <p:sp>
        <p:nvSpPr>
          <p:cNvPr id="2" name="Slide Number Placeholder 1"/>
          <p:cNvSpPr>
            <a:spLocks noGrp="1"/>
          </p:cNvSpPr>
          <p:nvPr>
            <p:ph type="sldNum" sz="quarter" idx="12"/>
          </p:nvPr>
        </p:nvSpPr>
        <p:spPr/>
        <p:txBody>
          <a:bodyPr/>
          <a:lstStyle/>
          <a:p>
            <a:fld id="{4A84D90C-6C28-4B83-BBD4-7F983FA98EA5}" type="slidenum">
              <a:rPr lang="en-US" smtClean="0"/>
              <a:t>68</a:t>
            </a:fld>
            <a:endParaRPr lang="en-US"/>
          </a:p>
        </p:txBody>
      </p:sp>
    </p:spTree>
    <p:extLst>
      <p:ext uri="{BB962C8B-B14F-4D97-AF65-F5344CB8AC3E}">
        <p14:creationId xmlns:p14="http://schemas.microsoft.com/office/powerpoint/2010/main" val="16661725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964" y="433552"/>
            <a:ext cx="6781800" cy="1858962"/>
          </a:xfrm>
        </p:spPr>
        <p:txBody>
          <a:bodyPr>
            <a:normAutofit/>
          </a:bodyPr>
          <a:lstStyle/>
          <a:p>
            <a:r>
              <a:rPr lang="en-US" sz="2800" b="1" dirty="0" smtClean="0"/>
              <a:t>Aging </a:t>
            </a:r>
            <a:r>
              <a:rPr lang="en-US" sz="2800" b="1" dirty="0"/>
              <a:t>and the Homeless Community </a:t>
            </a:r>
            <a:br>
              <a:rPr lang="en-US" sz="2800" b="1" dirty="0"/>
            </a:br>
            <a:r>
              <a:rPr lang="en-US" sz="2800" b="1" dirty="0"/>
              <a:t>Follow Up Presentation: </a:t>
            </a:r>
            <a:br>
              <a:rPr lang="en-US" sz="2800" b="1" dirty="0"/>
            </a:br>
            <a:r>
              <a:rPr lang="en-US" sz="2800" b="1" i="1" dirty="0"/>
              <a:t>Implications for the Field</a:t>
            </a:r>
            <a:endParaRPr lang="en-US" sz="2800" dirty="0"/>
          </a:p>
        </p:txBody>
      </p:sp>
      <p:sp>
        <p:nvSpPr>
          <p:cNvPr id="3" name="Content Placeholder 2"/>
          <p:cNvSpPr>
            <a:spLocks noGrp="1"/>
          </p:cNvSpPr>
          <p:nvPr>
            <p:ph idx="1"/>
          </p:nvPr>
        </p:nvSpPr>
        <p:spPr>
          <a:xfrm>
            <a:off x="457200" y="2362200"/>
            <a:ext cx="8229600" cy="3962400"/>
          </a:xfrm>
        </p:spPr>
        <p:txBody>
          <a:bodyPr>
            <a:normAutofit/>
          </a:bodyPr>
          <a:lstStyle/>
          <a:p>
            <a:r>
              <a:rPr lang="en-US" sz="2600" dirty="0" smtClean="0"/>
              <a:t>Research to Practice</a:t>
            </a:r>
          </a:p>
          <a:p>
            <a:r>
              <a:rPr lang="en-US" sz="2600" dirty="0" smtClean="0"/>
              <a:t>Medical </a:t>
            </a:r>
            <a:r>
              <a:rPr lang="en-US" sz="2600" dirty="0"/>
              <a:t>and Psychiatric Considerations</a:t>
            </a:r>
          </a:p>
          <a:p>
            <a:r>
              <a:rPr lang="en-US" sz="2600" dirty="0" smtClean="0"/>
              <a:t>Building </a:t>
            </a:r>
            <a:r>
              <a:rPr lang="en-US" sz="2600" dirty="0"/>
              <a:t>a Community Consortium</a:t>
            </a:r>
          </a:p>
          <a:p>
            <a:r>
              <a:rPr lang="en-US" sz="2600" dirty="0" smtClean="0"/>
              <a:t>Cognitive </a:t>
            </a:r>
            <a:r>
              <a:rPr lang="en-US" sz="2600" dirty="0"/>
              <a:t>Decline in Aging Homeless Veterans </a:t>
            </a:r>
          </a:p>
          <a:p>
            <a:r>
              <a:rPr lang="en-US" sz="2600" dirty="0" smtClean="0"/>
              <a:t>Building </a:t>
            </a:r>
            <a:r>
              <a:rPr lang="en-US" sz="2600" dirty="0"/>
              <a:t>Relationships and Providing Support in the Community</a:t>
            </a:r>
          </a:p>
          <a:p>
            <a:r>
              <a:rPr lang="en-US" sz="2600" dirty="0" smtClean="0"/>
              <a:t>The </a:t>
            </a:r>
            <a:r>
              <a:rPr lang="en-US" sz="2600" dirty="0"/>
              <a:t>Importance of Working with Entitlements – SOARS</a:t>
            </a:r>
          </a:p>
          <a:p>
            <a:r>
              <a:rPr lang="en-US" sz="2600" dirty="0" smtClean="0"/>
              <a:t>Decisional </a:t>
            </a:r>
            <a:r>
              <a:rPr lang="en-US" sz="2600" dirty="0"/>
              <a:t>Capacity and Barriers</a:t>
            </a:r>
          </a:p>
          <a:p>
            <a:endParaRPr lang="en-US" dirty="0"/>
          </a:p>
        </p:txBody>
      </p:sp>
      <p:sp>
        <p:nvSpPr>
          <p:cNvPr id="4" name="Slide Number Placeholder 3"/>
          <p:cNvSpPr>
            <a:spLocks noGrp="1"/>
          </p:cNvSpPr>
          <p:nvPr>
            <p:ph type="sldNum" sz="quarter" idx="12"/>
          </p:nvPr>
        </p:nvSpPr>
        <p:spPr/>
        <p:txBody>
          <a:bodyPr/>
          <a:lstStyle/>
          <a:p>
            <a:fld id="{4A84D90C-6C28-4B83-BBD4-7F983FA98EA5}" type="slidenum">
              <a:rPr lang="en-US" smtClean="0"/>
              <a:t>69</a:t>
            </a:fld>
            <a:endParaRPr lang="en-US"/>
          </a:p>
        </p:txBody>
      </p:sp>
      <p:pic>
        <p:nvPicPr>
          <p:cNvPr id="5" name="Picture 4" descr="http://www1.va.gov/HOMELESS/images/New_Center_Logo_cl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174164" cy="1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035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17267"/>
            <a:ext cx="6172200" cy="1143000"/>
          </a:xfrm>
        </p:spPr>
        <p:txBody>
          <a:bodyPr>
            <a:normAutofit/>
          </a:bodyPr>
          <a:lstStyle/>
          <a:p>
            <a:r>
              <a:rPr lang="en-US" sz="3200" b="1" dirty="0" smtClean="0"/>
              <a:t>Today’s Presenters</a:t>
            </a:r>
            <a:endParaRPr lang="en-US" sz="3200" b="1" dirty="0"/>
          </a:p>
        </p:txBody>
      </p:sp>
      <p:sp>
        <p:nvSpPr>
          <p:cNvPr id="3" name="Content Placeholder 2"/>
          <p:cNvSpPr>
            <a:spLocks noGrp="1"/>
          </p:cNvSpPr>
          <p:nvPr>
            <p:ph idx="1"/>
          </p:nvPr>
        </p:nvSpPr>
        <p:spPr>
          <a:xfrm>
            <a:off x="457200" y="1828800"/>
            <a:ext cx="8229600" cy="4114800"/>
          </a:xfrm>
        </p:spPr>
        <p:txBody>
          <a:bodyPr>
            <a:normAutofit fontScale="85000" lnSpcReduction="20000"/>
          </a:bodyPr>
          <a:lstStyle/>
          <a:p>
            <a:r>
              <a:rPr lang="en-US" sz="2800" dirty="0"/>
              <a:t>I</a:t>
            </a:r>
            <a:r>
              <a:rPr lang="en-US" sz="2800" dirty="0" smtClean="0"/>
              <a:t>ntroductions</a:t>
            </a:r>
          </a:p>
          <a:p>
            <a:pPr lvl="1"/>
            <a:r>
              <a:rPr lang="en-US" sz="2400" dirty="0" err="1" smtClean="0"/>
              <a:t>Goodlett</a:t>
            </a:r>
            <a:r>
              <a:rPr lang="en-US" sz="2400" dirty="0" smtClean="0"/>
              <a:t> McDaniel</a:t>
            </a:r>
          </a:p>
          <a:p>
            <a:pPr lvl="2"/>
            <a:r>
              <a:rPr lang="en-US" sz="2000" dirty="0"/>
              <a:t>Medical </a:t>
            </a:r>
            <a:r>
              <a:rPr lang="en-US" sz="2000" dirty="0" smtClean="0"/>
              <a:t>and Psychiatric Considerations</a:t>
            </a:r>
          </a:p>
          <a:p>
            <a:pPr lvl="1"/>
            <a:r>
              <a:rPr lang="en-US" sz="2400" dirty="0" smtClean="0"/>
              <a:t>Araceli Orona</a:t>
            </a:r>
          </a:p>
          <a:p>
            <a:pPr lvl="2"/>
            <a:r>
              <a:rPr lang="en-US" sz="2000" dirty="0"/>
              <a:t>Building a Community Consortium</a:t>
            </a:r>
            <a:endParaRPr lang="en-US" sz="2000" dirty="0" smtClean="0"/>
          </a:p>
          <a:p>
            <a:pPr lvl="1"/>
            <a:r>
              <a:rPr lang="en-US" sz="2400" dirty="0"/>
              <a:t>John Schinka</a:t>
            </a:r>
          </a:p>
          <a:p>
            <a:pPr lvl="2"/>
            <a:r>
              <a:rPr lang="en-US" sz="2000" dirty="0"/>
              <a:t>Cognitive </a:t>
            </a:r>
            <a:r>
              <a:rPr lang="en-US" sz="2000" dirty="0" smtClean="0"/>
              <a:t>Decline in Aging Homeless Veterans </a:t>
            </a:r>
            <a:endParaRPr lang="en-US" sz="2000" dirty="0"/>
          </a:p>
          <a:p>
            <a:pPr lvl="1"/>
            <a:r>
              <a:rPr lang="en-US" sz="2400" dirty="0"/>
              <a:t>Marilyn </a:t>
            </a:r>
            <a:r>
              <a:rPr lang="en-US" sz="2400" dirty="0" err="1" smtClean="0"/>
              <a:t>Warlick</a:t>
            </a:r>
            <a:endParaRPr lang="en-US" sz="2400" dirty="0" smtClean="0"/>
          </a:p>
          <a:p>
            <a:pPr lvl="2"/>
            <a:r>
              <a:rPr lang="en-US" sz="2000" dirty="0" smtClean="0"/>
              <a:t>Building </a:t>
            </a:r>
            <a:r>
              <a:rPr lang="en-US" sz="2000" dirty="0"/>
              <a:t>Relationships and Providing Support in the </a:t>
            </a:r>
            <a:r>
              <a:rPr lang="en-US" sz="2000" dirty="0" smtClean="0"/>
              <a:t>Community</a:t>
            </a:r>
            <a:endParaRPr lang="en-US" sz="2400" dirty="0" smtClean="0"/>
          </a:p>
          <a:p>
            <a:pPr lvl="1"/>
            <a:r>
              <a:rPr lang="en-US" sz="2400" dirty="0" smtClean="0"/>
              <a:t>Ana Shahan</a:t>
            </a:r>
          </a:p>
          <a:p>
            <a:pPr lvl="2"/>
            <a:r>
              <a:rPr lang="en-US" sz="2000" dirty="0"/>
              <a:t>The Importance of Working with Entitlements – SOARS</a:t>
            </a:r>
            <a:endParaRPr lang="en-US" sz="2000" dirty="0" smtClean="0"/>
          </a:p>
          <a:p>
            <a:pPr lvl="1"/>
            <a:r>
              <a:rPr lang="en-US" sz="2400" dirty="0" smtClean="0"/>
              <a:t>Lisa Moody</a:t>
            </a:r>
          </a:p>
          <a:p>
            <a:pPr lvl="2"/>
            <a:r>
              <a:rPr lang="en-US" sz="2100" dirty="0"/>
              <a:t>Decisional </a:t>
            </a:r>
            <a:r>
              <a:rPr lang="en-US" sz="2100" dirty="0" smtClean="0"/>
              <a:t>Capacity </a:t>
            </a:r>
            <a:r>
              <a:rPr lang="en-US" sz="2100" dirty="0"/>
              <a:t>and </a:t>
            </a:r>
            <a:r>
              <a:rPr lang="en-US" sz="2100" dirty="0" smtClean="0"/>
              <a:t>Barriers</a:t>
            </a:r>
            <a:endParaRPr lang="en-US" sz="2100" dirty="0"/>
          </a:p>
        </p:txBody>
      </p:sp>
      <p:sp>
        <p:nvSpPr>
          <p:cNvPr id="4" name="Slide Number Placeholder 3"/>
          <p:cNvSpPr>
            <a:spLocks noGrp="1"/>
          </p:cNvSpPr>
          <p:nvPr>
            <p:ph type="sldNum" sz="quarter" idx="12"/>
          </p:nvPr>
        </p:nvSpPr>
        <p:spPr/>
        <p:txBody>
          <a:bodyPr/>
          <a:lstStyle/>
          <a:p>
            <a:fld id="{4A84D90C-6C28-4B83-BBD4-7F983FA98EA5}" type="slidenum">
              <a:rPr lang="en-US" smtClean="0"/>
              <a:t>7</a:t>
            </a:fld>
            <a:endParaRPr lang="en-US"/>
          </a:p>
        </p:txBody>
      </p:sp>
      <p:pic>
        <p:nvPicPr>
          <p:cNvPr id="5" name="Picture 4" descr="http://www1.va.gov/HOMELESS/images/New_Center_Logo_cl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174164" cy="1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0196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102" y="449317"/>
            <a:ext cx="6629400" cy="1858962"/>
          </a:xfrm>
        </p:spPr>
        <p:txBody>
          <a:bodyPr>
            <a:normAutofit/>
          </a:bodyPr>
          <a:lstStyle/>
          <a:p>
            <a:r>
              <a:rPr lang="en-US" sz="2800" b="1" dirty="0" smtClean="0"/>
              <a:t>Aging </a:t>
            </a:r>
            <a:r>
              <a:rPr lang="en-US" sz="2800" b="1" dirty="0"/>
              <a:t>and the Homeless Community </a:t>
            </a:r>
            <a:br>
              <a:rPr lang="en-US" sz="2800" b="1" dirty="0"/>
            </a:br>
            <a:r>
              <a:rPr lang="en-US" sz="2800" b="1" dirty="0"/>
              <a:t>Follow Up Presentation: </a:t>
            </a:r>
            <a:br>
              <a:rPr lang="en-US" sz="2800" b="1" dirty="0"/>
            </a:br>
            <a:r>
              <a:rPr lang="en-US" sz="2800" b="1" i="1" dirty="0"/>
              <a:t>Implications for the Field</a:t>
            </a:r>
            <a:endParaRPr lang="en-US" sz="2800" dirty="0"/>
          </a:p>
        </p:txBody>
      </p:sp>
      <p:sp>
        <p:nvSpPr>
          <p:cNvPr id="3" name="Content Placeholder 2"/>
          <p:cNvSpPr>
            <a:spLocks noGrp="1"/>
          </p:cNvSpPr>
          <p:nvPr>
            <p:ph idx="1"/>
          </p:nvPr>
        </p:nvSpPr>
        <p:spPr>
          <a:xfrm>
            <a:off x="381000" y="2590800"/>
            <a:ext cx="8229600" cy="2895600"/>
          </a:xfrm>
        </p:spPr>
        <p:txBody>
          <a:bodyPr>
            <a:normAutofit/>
          </a:bodyPr>
          <a:lstStyle/>
          <a:p>
            <a:r>
              <a:rPr lang="en-US" sz="2600" dirty="0" smtClean="0"/>
              <a:t>Thanks to presenters</a:t>
            </a:r>
          </a:p>
          <a:p>
            <a:r>
              <a:rPr lang="en-US" sz="2600" dirty="0" smtClean="0"/>
              <a:t>TMS – registration </a:t>
            </a:r>
            <a:r>
              <a:rPr lang="en-US" sz="2600" dirty="0"/>
              <a:t>l</a:t>
            </a:r>
            <a:r>
              <a:rPr lang="en-US" sz="2600" dirty="0" smtClean="0"/>
              <a:t>ink</a:t>
            </a:r>
            <a:endParaRPr lang="en-US" sz="2600" dirty="0"/>
          </a:p>
          <a:p>
            <a:r>
              <a:rPr lang="en-US" sz="2600" dirty="0" smtClean="0"/>
              <a:t>Archive will be available</a:t>
            </a:r>
          </a:p>
          <a:p>
            <a:r>
              <a:rPr lang="en-US" sz="2600" dirty="0" smtClean="0"/>
              <a:t>Thanks for attending</a:t>
            </a:r>
            <a:endParaRPr lang="en-US" sz="2600" dirty="0"/>
          </a:p>
          <a:p>
            <a:pPr marL="0" indent="0">
              <a:buNone/>
            </a:pPr>
            <a:endParaRPr lang="en-US" dirty="0"/>
          </a:p>
        </p:txBody>
      </p:sp>
      <p:sp>
        <p:nvSpPr>
          <p:cNvPr id="4" name="Slide Number Placeholder 3"/>
          <p:cNvSpPr>
            <a:spLocks noGrp="1"/>
          </p:cNvSpPr>
          <p:nvPr>
            <p:ph type="sldNum" sz="quarter" idx="12"/>
          </p:nvPr>
        </p:nvSpPr>
        <p:spPr/>
        <p:txBody>
          <a:bodyPr/>
          <a:lstStyle/>
          <a:p>
            <a:fld id="{4A84D90C-6C28-4B83-BBD4-7F983FA98EA5}" type="slidenum">
              <a:rPr lang="en-US" smtClean="0"/>
              <a:t>70</a:t>
            </a:fld>
            <a:endParaRPr lang="en-US"/>
          </a:p>
        </p:txBody>
      </p:sp>
      <p:pic>
        <p:nvPicPr>
          <p:cNvPr id="5" name="Picture 4" descr="http://www1.va.gov/HOMELESS/images/New_Center_Logo_cl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174164" cy="1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075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dirty="0" smtClean="0"/>
              <a:t>Presenter Bios</a:t>
            </a:r>
            <a:endParaRPr lang="en-US" sz="2800" dirty="0"/>
          </a:p>
        </p:txBody>
      </p:sp>
      <p:sp>
        <p:nvSpPr>
          <p:cNvPr id="3" name="Content Placeholder 2"/>
          <p:cNvSpPr>
            <a:spLocks noGrp="1"/>
          </p:cNvSpPr>
          <p:nvPr>
            <p:ph idx="1"/>
          </p:nvPr>
        </p:nvSpPr>
        <p:spPr>
          <a:xfrm>
            <a:off x="457200" y="1066800"/>
            <a:ext cx="8229600" cy="5059363"/>
          </a:xfrm>
        </p:spPr>
        <p:txBody>
          <a:bodyPr>
            <a:normAutofit/>
          </a:bodyPr>
          <a:lstStyle/>
          <a:p>
            <a:pPr marL="0" indent="0">
              <a:buNone/>
            </a:pPr>
            <a:r>
              <a:rPr lang="en-US" sz="1000" u="sng" dirty="0"/>
              <a:t>James </a:t>
            </a:r>
            <a:r>
              <a:rPr lang="en-US" sz="1000" u="sng" dirty="0" err="1"/>
              <a:t>Goodlett</a:t>
            </a:r>
            <a:r>
              <a:rPr lang="en-US" sz="1000" u="sng" dirty="0"/>
              <a:t> McDaniel, </a:t>
            </a:r>
            <a:r>
              <a:rPr lang="en-US" sz="1000" u="sng" dirty="0" err="1"/>
              <a:t>EdD</a:t>
            </a:r>
            <a:r>
              <a:rPr lang="en-US" sz="1000" u="sng" dirty="0"/>
              <a:t>, PMHNP-BC, MBA </a:t>
            </a:r>
            <a:endParaRPr lang="en-US" sz="1000" dirty="0"/>
          </a:p>
          <a:p>
            <a:pPr marL="0" indent="0">
              <a:buNone/>
            </a:pPr>
            <a:r>
              <a:rPr lang="en-US" sz="1000" dirty="0"/>
              <a:t>James </a:t>
            </a:r>
            <a:r>
              <a:rPr lang="en-US" sz="1000" dirty="0" err="1"/>
              <a:t>Goodlett</a:t>
            </a:r>
            <a:r>
              <a:rPr lang="en-US" sz="1000" dirty="0"/>
              <a:t> McDaniel is certified as a PMHNP-Family working for the Veteran’s Health Administration in the Health Care for Homeless Veterans Program in Jacksonville, Florida.  Licensed in both Virginia and Florida. Dr. McDaniel has been a nurse practitioner since 1995.  He has served as an associate provost at a large public University, created and managed psychiatric and long-term care programs; created new community models for delivery of capitated services with a community mental health center; and, has delivered, managed, and taught in innovative educational programs for undergraduate and graduate nurses. </a:t>
            </a:r>
          </a:p>
          <a:p>
            <a:pPr marL="0" indent="0">
              <a:buNone/>
            </a:pPr>
            <a:r>
              <a:rPr lang="en-US" sz="1000" u="sng" dirty="0"/>
              <a:t>ARACELI ORONA, LCSW </a:t>
            </a:r>
            <a:endParaRPr lang="en-US" sz="1000" dirty="0"/>
          </a:p>
          <a:p>
            <a:pPr marL="0" indent="0">
              <a:buNone/>
            </a:pPr>
            <a:r>
              <a:rPr lang="en-US" sz="1000" dirty="0"/>
              <a:t>Since 2010, Araceli </a:t>
            </a:r>
            <a:r>
              <a:rPr lang="en-US" sz="1000" dirty="0" err="1"/>
              <a:t>Orona</a:t>
            </a:r>
            <a:r>
              <a:rPr lang="en-US" sz="1000" dirty="0"/>
              <a:t>, Licensed Clinical Social Worker, has served in various capacities within the homeless program at Jesse Brown VA Medical Center in Chicago, IL.  Araceli </a:t>
            </a:r>
            <a:r>
              <a:rPr lang="en-US" sz="1000" dirty="0" err="1"/>
              <a:t>Orona</a:t>
            </a:r>
            <a:r>
              <a:rPr lang="en-US" sz="1000" dirty="0"/>
              <a:t> has had the privilege in contributing to the VA mission as a HUD VASH SUD Specialist, HPACT Social Worker, Program Coordinator for Community Resource and Referral Center, and currently as the Coordinator for the Aging Veteran Project and a Team Lead for the HUD VASH program.  Throughout her experiences within the VA, </a:t>
            </a:r>
            <a:r>
              <a:rPr lang="en-US" sz="1000" dirty="0" err="1"/>
              <a:t>Ms</a:t>
            </a:r>
            <a:r>
              <a:rPr lang="en-US" sz="1000" dirty="0"/>
              <a:t> </a:t>
            </a:r>
            <a:r>
              <a:rPr lang="en-US" sz="1000" dirty="0" err="1"/>
              <a:t>Orona</a:t>
            </a:r>
            <a:r>
              <a:rPr lang="en-US" sz="1000" dirty="0"/>
              <a:t> continues to demonstrate great passion and conviction in meeting the VA’s mission to End Homelessness.</a:t>
            </a:r>
          </a:p>
          <a:p>
            <a:pPr marL="0" indent="0">
              <a:buNone/>
            </a:pPr>
            <a:r>
              <a:rPr lang="en-US" sz="1000" u="sng" dirty="0"/>
              <a:t>John </a:t>
            </a:r>
            <a:r>
              <a:rPr lang="en-US" sz="1000" u="sng" dirty="0" err="1"/>
              <a:t>Schinka</a:t>
            </a:r>
            <a:r>
              <a:rPr lang="en-US" sz="1000" u="sng" dirty="0"/>
              <a:t>, PhD</a:t>
            </a:r>
            <a:endParaRPr lang="en-US" sz="1000" dirty="0"/>
          </a:p>
          <a:p>
            <a:pPr marL="0" indent="0">
              <a:buNone/>
            </a:pPr>
            <a:r>
              <a:rPr lang="en-US" sz="1000" dirty="0"/>
              <a:t>After receiving his PhD at the University of Iowa, John A. </a:t>
            </a:r>
            <a:r>
              <a:rPr lang="en-US" sz="1000" dirty="0" err="1"/>
              <a:t>Schinka</a:t>
            </a:r>
            <a:r>
              <a:rPr lang="en-US" sz="1000" dirty="0"/>
              <a:t> joined the staff of the Tampa VA Medical Center and the Department of Psychiatry at the University of South Florida.  He established the Memory Disorder Clinic at the Tampa VA and helped to develop the Byrd Alzheimer's Disease Center at the University.  After thirty years of clinical work, research in aging and cognition, and supervision of interns and residents, Dr. </a:t>
            </a:r>
            <a:r>
              <a:rPr lang="en-US" sz="1000" dirty="0" err="1"/>
              <a:t>Schinka</a:t>
            </a:r>
            <a:r>
              <a:rPr lang="en-US" sz="1000" dirty="0"/>
              <a:t> joined the National Center on Homelessness among Veterans to work on research on homeless veterans.  He recently retired from the VA and is now a Professor of Aging Studies at the University of South Florida.</a:t>
            </a:r>
          </a:p>
          <a:p>
            <a:pPr marL="0" indent="0">
              <a:buNone/>
            </a:pPr>
            <a:r>
              <a:rPr lang="en-US" sz="1000" u="sng" dirty="0"/>
              <a:t>Marilyn </a:t>
            </a:r>
            <a:r>
              <a:rPr lang="en-US" sz="1000" u="sng" dirty="0" err="1"/>
              <a:t>Warlick</a:t>
            </a:r>
            <a:r>
              <a:rPr lang="en-US" sz="1000" u="sng" dirty="0"/>
              <a:t>, LCSW, LCAS, C-CATODSW</a:t>
            </a:r>
            <a:endParaRPr lang="en-US" sz="1000" dirty="0"/>
          </a:p>
          <a:p>
            <a:pPr marL="0" indent="0">
              <a:buNone/>
            </a:pPr>
            <a:r>
              <a:rPr lang="en-US" sz="1000" dirty="0" err="1"/>
              <a:t>Ms</a:t>
            </a:r>
            <a:r>
              <a:rPr lang="en-US" sz="1000" dirty="0"/>
              <a:t> </a:t>
            </a:r>
            <a:r>
              <a:rPr lang="en-US" sz="1000" dirty="0" err="1"/>
              <a:t>Warlick</a:t>
            </a:r>
            <a:r>
              <a:rPr lang="en-US" sz="1000" dirty="0"/>
              <a:t> has worked within the VAMC for over 25 years.  During these years she has worked in various settings including </a:t>
            </a:r>
            <a:r>
              <a:rPr lang="en-US" sz="1000" dirty="0" err="1"/>
              <a:t>Geropsychiatry</a:t>
            </a:r>
            <a:r>
              <a:rPr lang="en-US" sz="1000" dirty="0"/>
              <a:t> and Substance Abuse Programs and serving as Clinical Coordinator for  the OEF/OIF  Program and Coordinator for Hospice and Palliative Care Program.   Marilyn is currently working as Case Manager with the HUD/VASH Program serving our homeless Veterans in Tampa, Florida.</a:t>
            </a:r>
          </a:p>
          <a:p>
            <a:pPr marL="0" indent="0">
              <a:buNone/>
            </a:pPr>
            <a:r>
              <a:rPr lang="en-US" sz="1000" u="sng" dirty="0"/>
              <a:t>Ann Shahan, BSN, M.Ed.</a:t>
            </a:r>
            <a:endParaRPr lang="en-US" sz="1000" dirty="0"/>
          </a:p>
          <a:p>
            <a:pPr marL="0" indent="0">
              <a:buNone/>
            </a:pPr>
            <a:r>
              <a:rPr lang="en-US" sz="1000" dirty="0"/>
              <a:t>Ann Shahan, BSN, M.Ed., started her career with the Veterans Health Administration in 1983 as a staff nurse on an inpatient psychiatric unit.  Prior to her current positon with VACO as Housing and Urban Development-Veterans Administration Supportive Housing  Regional Coordinator, Ann was the Network Homeless Coordinator for VISN 20 and Homeless Coordinator for Puget Sound Health Care System in Seattle, Washington. </a:t>
            </a:r>
          </a:p>
          <a:p>
            <a:pPr marL="0" indent="0">
              <a:buNone/>
            </a:pPr>
            <a:r>
              <a:rPr lang="en-US" sz="1000" u="sng" dirty="0" smtClean="0"/>
              <a:t>Lisa </a:t>
            </a:r>
            <a:r>
              <a:rPr lang="en-US" sz="1000" u="sng" dirty="0"/>
              <a:t>Moody, LCSW</a:t>
            </a:r>
            <a:endParaRPr lang="en-US" sz="1000" dirty="0"/>
          </a:p>
          <a:p>
            <a:pPr marL="0" indent="0">
              <a:buNone/>
            </a:pPr>
            <a:r>
              <a:rPr lang="en-US" sz="1000" dirty="0"/>
              <a:t>Lisa Moody is a Licensed Clinical Social Worker currently working with the HUD VASH team in Tallahassee, Florida.   </a:t>
            </a:r>
            <a:r>
              <a:rPr lang="en-US" sz="1000" dirty="0" err="1"/>
              <a:t>Ms</a:t>
            </a:r>
            <a:r>
              <a:rPr lang="en-US" sz="1000" dirty="0"/>
              <a:t> Moody also worked with Home Based Primary Care with the VA before transferring to HUD VASH.  Lisa holds a small clinical practice outside the VA and conducts capacity evaluations for the Courts.</a:t>
            </a:r>
          </a:p>
          <a:p>
            <a:endParaRPr lang="en-US" sz="900" dirty="0"/>
          </a:p>
        </p:txBody>
      </p:sp>
      <p:sp>
        <p:nvSpPr>
          <p:cNvPr id="4" name="Slide Number Placeholder 3"/>
          <p:cNvSpPr>
            <a:spLocks noGrp="1"/>
          </p:cNvSpPr>
          <p:nvPr>
            <p:ph type="sldNum" sz="quarter" idx="12"/>
          </p:nvPr>
        </p:nvSpPr>
        <p:spPr/>
        <p:txBody>
          <a:bodyPr/>
          <a:lstStyle/>
          <a:p>
            <a:fld id="{4A84D90C-6C28-4B83-BBD4-7F983FA98EA5}" type="slidenum">
              <a:rPr lang="en-US" smtClean="0"/>
              <a:t>71</a:t>
            </a:fld>
            <a:endParaRPr lang="en-US"/>
          </a:p>
        </p:txBody>
      </p:sp>
    </p:spTree>
    <p:extLst>
      <p:ext uri="{BB962C8B-B14F-4D97-AF65-F5344CB8AC3E}">
        <p14:creationId xmlns:p14="http://schemas.microsoft.com/office/powerpoint/2010/main" val="7362706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715000" cy="1858962"/>
          </a:xfrm>
        </p:spPr>
        <p:txBody>
          <a:bodyPr>
            <a:normAutofit/>
          </a:bodyPr>
          <a:lstStyle/>
          <a:p>
            <a:r>
              <a:rPr lang="en-US" sz="2800" b="1" dirty="0" smtClean="0"/>
              <a:t>Contact:</a:t>
            </a:r>
            <a:br>
              <a:rPr lang="en-US" sz="2800" b="1" dirty="0" smtClean="0"/>
            </a:br>
            <a:r>
              <a:rPr lang="en-US" sz="2800" b="1" dirty="0" smtClean="0"/>
              <a:t>VHA’s National Center on </a:t>
            </a:r>
            <a:br>
              <a:rPr lang="en-US" sz="2800" b="1" dirty="0" smtClean="0"/>
            </a:br>
            <a:r>
              <a:rPr lang="en-US" sz="2800" b="1" dirty="0" smtClean="0"/>
              <a:t>Homelessness among Veterans</a:t>
            </a:r>
            <a:endParaRPr lang="en-US" sz="2800" dirty="0"/>
          </a:p>
        </p:txBody>
      </p:sp>
      <p:sp>
        <p:nvSpPr>
          <p:cNvPr id="3" name="Content Placeholder 2"/>
          <p:cNvSpPr>
            <a:spLocks noGrp="1"/>
          </p:cNvSpPr>
          <p:nvPr>
            <p:ph idx="1"/>
          </p:nvPr>
        </p:nvSpPr>
        <p:spPr>
          <a:xfrm>
            <a:off x="381000" y="2590800"/>
            <a:ext cx="8229600" cy="2895600"/>
          </a:xfrm>
        </p:spPr>
        <p:txBody>
          <a:bodyPr>
            <a:normAutofit/>
          </a:bodyPr>
          <a:lstStyle/>
          <a:p>
            <a:pPr marL="0" indent="0">
              <a:buNone/>
            </a:pPr>
            <a:r>
              <a:rPr lang="en-US" sz="2000" b="1" dirty="0" smtClean="0"/>
              <a:t>Roger Casey, PhD</a:t>
            </a:r>
          </a:p>
          <a:p>
            <a:pPr marL="0" indent="0">
              <a:buNone/>
            </a:pPr>
            <a:r>
              <a:rPr lang="en-US" sz="2000" b="1" dirty="0" smtClean="0"/>
              <a:t>Director, Education and Dissemination</a:t>
            </a:r>
            <a:endParaRPr lang="en-US" sz="2000" b="1" dirty="0"/>
          </a:p>
          <a:p>
            <a:pPr marL="0" indent="0">
              <a:buNone/>
            </a:pPr>
            <a:r>
              <a:rPr lang="en-US" sz="2000" b="1" dirty="0">
                <a:hlinkClick r:id="rId2"/>
              </a:rPr>
              <a:t>r</a:t>
            </a:r>
            <a:r>
              <a:rPr lang="en-US" sz="2000" b="1" dirty="0" smtClean="0">
                <a:hlinkClick r:id="rId2"/>
              </a:rPr>
              <a:t>oger.casey@va.gov</a:t>
            </a:r>
            <a:endParaRPr lang="en-US" sz="2000" b="1" dirty="0" smtClean="0"/>
          </a:p>
          <a:p>
            <a:pPr lvl="1"/>
            <a:endParaRPr lang="en-US" sz="2000" b="1" dirty="0"/>
          </a:p>
          <a:p>
            <a:pPr marL="0" indent="0">
              <a:buNone/>
            </a:pPr>
            <a:r>
              <a:rPr lang="en-US" sz="2000" b="1" dirty="0"/>
              <a:t>Brenda Johnson, LCSW, CCM, </a:t>
            </a:r>
            <a:r>
              <a:rPr lang="en-US" sz="2000" b="1" dirty="0" smtClean="0"/>
              <a:t>VHA-CM</a:t>
            </a:r>
          </a:p>
          <a:p>
            <a:pPr marL="0" indent="0">
              <a:buNone/>
            </a:pPr>
            <a:r>
              <a:rPr lang="en-US" sz="2000" b="1" dirty="0" smtClean="0"/>
              <a:t>Education Coordinator</a:t>
            </a:r>
          </a:p>
          <a:p>
            <a:pPr marL="0" indent="0">
              <a:buNone/>
            </a:pPr>
            <a:r>
              <a:rPr lang="en-US" sz="2000" b="1" dirty="0">
                <a:hlinkClick r:id="rId3"/>
              </a:rPr>
              <a:t>b</a:t>
            </a:r>
            <a:r>
              <a:rPr lang="en-US" sz="2000" b="1" dirty="0" smtClean="0">
                <a:hlinkClick r:id="rId3"/>
              </a:rPr>
              <a:t>renda.johnson4@va.gov</a:t>
            </a:r>
            <a:r>
              <a:rPr lang="en-US" sz="2000" b="1" dirty="0" smtClean="0"/>
              <a:t> </a:t>
            </a:r>
            <a:endParaRPr lang="en-US" sz="2000" b="1" dirty="0"/>
          </a:p>
          <a:p>
            <a:endParaRPr lang="en-US" sz="2600" dirty="0"/>
          </a:p>
          <a:p>
            <a:pPr marL="0" indent="0">
              <a:buNone/>
            </a:pPr>
            <a:endParaRPr lang="en-US" dirty="0"/>
          </a:p>
        </p:txBody>
      </p:sp>
      <p:sp>
        <p:nvSpPr>
          <p:cNvPr id="4" name="Slide Number Placeholder 3"/>
          <p:cNvSpPr>
            <a:spLocks noGrp="1"/>
          </p:cNvSpPr>
          <p:nvPr>
            <p:ph type="sldNum" sz="quarter" idx="12"/>
          </p:nvPr>
        </p:nvSpPr>
        <p:spPr/>
        <p:txBody>
          <a:bodyPr/>
          <a:lstStyle/>
          <a:p>
            <a:fld id="{4A84D90C-6C28-4B83-BBD4-7F983FA98EA5}" type="slidenum">
              <a:rPr lang="en-US" smtClean="0"/>
              <a:t>72</a:t>
            </a:fld>
            <a:endParaRPr lang="en-US"/>
          </a:p>
        </p:txBody>
      </p:sp>
      <p:pic>
        <p:nvPicPr>
          <p:cNvPr id="5" name="Picture 4" descr="http://www1.va.gov/HOMELESS/images/New_Center_Logo_cle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57200"/>
            <a:ext cx="1174164" cy="1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9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88364"/>
            <a:ext cx="5486400" cy="1143000"/>
          </a:xfrm>
        </p:spPr>
        <p:txBody>
          <a:bodyPr>
            <a:normAutofit/>
          </a:bodyPr>
          <a:lstStyle/>
          <a:p>
            <a:r>
              <a:rPr lang="en-US" sz="3200" b="1" dirty="0" smtClean="0"/>
              <a:t>HERS Summary</a:t>
            </a:r>
            <a:endParaRPr lang="en-US" sz="3200" b="1" dirty="0"/>
          </a:p>
        </p:txBody>
      </p:sp>
      <p:sp>
        <p:nvSpPr>
          <p:cNvPr id="3" name="Content Placeholder 2"/>
          <p:cNvSpPr>
            <a:spLocks noGrp="1"/>
          </p:cNvSpPr>
          <p:nvPr>
            <p:ph idx="1"/>
          </p:nvPr>
        </p:nvSpPr>
        <p:spPr>
          <a:xfrm>
            <a:off x="457200" y="2133600"/>
            <a:ext cx="8229600" cy="2819400"/>
          </a:xfrm>
        </p:spPr>
        <p:txBody>
          <a:bodyPr/>
          <a:lstStyle/>
          <a:p>
            <a:r>
              <a:rPr lang="en-US" sz="2800" dirty="0" smtClean="0"/>
              <a:t>Population expectations</a:t>
            </a:r>
          </a:p>
          <a:p>
            <a:r>
              <a:rPr lang="en-US" sz="2800" dirty="0" smtClean="0"/>
              <a:t>Population characteristics</a:t>
            </a:r>
          </a:p>
          <a:p>
            <a:r>
              <a:rPr lang="en-US" sz="2800" dirty="0" smtClean="0"/>
              <a:t>Program considerations</a:t>
            </a:r>
          </a:p>
          <a:p>
            <a:endParaRPr lang="en-US" dirty="0"/>
          </a:p>
        </p:txBody>
      </p:sp>
      <p:sp>
        <p:nvSpPr>
          <p:cNvPr id="4" name="Slide Number Placeholder 3"/>
          <p:cNvSpPr>
            <a:spLocks noGrp="1"/>
          </p:cNvSpPr>
          <p:nvPr>
            <p:ph type="sldNum" sz="quarter" idx="12"/>
          </p:nvPr>
        </p:nvSpPr>
        <p:spPr/>
        <p:txBody>
          <a:bodyPr/>
          <a:lstStyle/>
          <a:p>
            <a:fld id="{4A84D90C-6C28-4B83-BBD4-7F983FA98EA5}" type="slidenum">
              <a:rPr lang="en-US" smtClean="0"/>
              <a:t>8</a:t>
            </a:fld>
            <a:endParaRPr lang="en-US"/>
          </a:p>
        </p:txBody>
      </p:sp>
      <p:pic>
        <p:nvPicPr>
          <p:cNvPr id="5" name="Picture 4" descr="http://www1.va.gov/HOMELESS/images/New_Center_Logo_cl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174164" cy="1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449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401762"/>
          </a:xfrm>
        </p:spPr>
        <p:txBody>
          <a:bodyPr>
            <a:normAutofit fontScale="90000"/>
          </a:bodyPr>
          <a:lstStyle/>
          <a:p>
            <a:r>
              <a:rPr lang="en-US" sz="3200" dirty="0" smtClean="0"/>
              <a:t>HERS Presentation Summary</a:t>
            </a:r>
            <a:br>
              <a:rPr lang="en-US" sz="3200" dirty="0" smtClean="0"/>
            </a:br>
            <a:r>
              <a:rPr lang="en-US" sz="2700" i="1" dirty="0" smtClean="0"/>
              <a:t>Projecting changes in the scope and health services utilization of older Veterans who experience homelessness</a:t>
            </a:r>
            <a:endParaRPr lang="en-US" sz="2700" i="1" dirty="0"/>
          </a:p>
        </p:txBody>
      </p:sp>
      <p:sp>
        <p:nvSpPr>
          <p:cNvPr id="3" name="Content Placeholder 2"/>
          <p:cNvSpPr>
            <a:spLocks noGrp="1"/>
          </p:cNvSpPr>
          <p:nvPr>
            <p:ph idx="1"/>
          </p:nvPr>
        </p:nvSpPr>
        <p:spPr>
          <a:xfrm>
            <a:off x="457200" y="1905000"/>
            <a:ext cx="8229600" cy="4572000"/>
          </a:xfrm>
        </p:spPr>
        <p:txBody>
          <a:bodyPr>
            <a:normAutofit fontScale="85000" lnSpcReduction="20000"/>
          </a:bodyPr>
          <a:lstStyle/>
          <a:p>
            <a:r>
              <a:rPr lang="en-US" sz="2800" dirty="0" smtClean="0"/>
              <a:t>Thomas Byrne, PhD</a:t>
            </a:r>
          </a:p>
          <a:p>
            <a:pPr lvl="1"/>
            <a:r>
              <a:rPr lang="en-US" sz="2400" dirty="0" smtClean="0"/>
              <a:t>Investigator – The Center</a:t>
            </a:r>
          </a:p>
          <a:p>
            <a:pPr lvl="1"/>
            <a:r>
              <a:rPr lang="en-US" sz="2400" dirty="0" smtClean="0"/>
              <a:t>2010 - largest age group among male homeless 49-51 y/o</a:t>
            </a:r>
          </a:p>
          <a:p>
            <a:pPr lvl="2"/>
            <a:r>
              <a:rPr lang="en-US" sz="2100" dirty="0" smtClean="0"/>
              <a:t>11.3% Veterans; only 5.9% non-Veteran</a:t>
            </a:r>
          </a:p>
          <a:p>
            <a:pPr lvl="1"/>
            <a:r>
              <a:rPr lang="en-US" sz="2400" dirty="0" smtClean="0"/>
              <a:t>Veterans ages 62-74 expect to increase by 50 – 250% (by 2020)</a:t>
            </a:r>
          </a:p>
          <a:p>
            <a:pPr lvl="1"/>
            <a:r>
              <a:rPr lang="en-US" sz="2400" dirty="0" smtClean="0"/>
              <a:t>Those Veterans 60 and older – projected increase from 16,921</a:t>
            </a:r>
            <a:r>
              <a:rPr lang="en-US" sz="2400" dirty="0"/>
              <a:t> </a:t>
            </a:r>
            <a:r>
              <a:rPr lang="en-US" sz="2400" dirty="0" smtClean="0"/>
              <a:t>(2015) to 21,350 (2020)</a:t>
            </a:r>
          </a:p>
          <a:p>
            <a:pPr lvl="1"/>
            <a:r>
              <a:rPr lang="en-US" sz="2400" dirty="0" smtClean="0"/>
              <a:t>Health care cost increases</a:t>
            </a:r>
          </a:p>
          <a:p>
            <a:pPr lvl="2"/>
            <a:r>
              <a:rPr lang="en-US" sz="2000" dirty="0" smtClean="0"/>
              <a:t>Between $10,000 and $15,000 under 25-51 y/o</a:t>
            </a:r>
          </a:p>
          <a:p>
            <a:pPr lvl="2"/>
            <a:r>
              <a:rPr lang="en-US" sz="2000" dirty="0" smtClean="0"/>
              <a:t>Over $15,000 over 55 y/o</a:t>
            </a:r>
          </a:p>
          <a:p>
            <a:pPr lvl="1"/>
            <a:r>
              <a:rPr lang="en-US" sz="2400" dirty="0" smtClean="0"/>
              <a:t>Summary: geriatric conditions and end of life issues in homeless programing</a:t>
            </a:r>
          </a:p>
          <a:p>
            <a:pPr lvl="2"/>
            <a:r>
              <a:rPr lang="en-US" sz="2000" dirty="0" smtClean="0"/>
              <a:t>Staff training</a:t>
            </a:r>
          </a:p>
          <a:p>
            <a:pPr lvl="2"/>
            <a:r>
              <a:rPr lang="en-US" sz="2000" dirty="0" smtClean="0"/>
              <a:t>Facility changes</a:t>
            </a:r>
          </a:p>
          <a:p>
            <a:pPr lvl="2"/>
            <a:r>
              <a:rPr lang="en-US" sz="2000" dirty="0" smtClean="0"/>
              <a:t>Systematic efforts to target population needs</a:t>
            </a:r>
          </a:p>
          <a:p>
            <a:pPr lvl="1"/>
            <a:endParaRPr lang="en-US" sz="2400" dirty="0" smtClean="0"/>
          </a:p>
          <a:p>
            <a:pPr lvl="1"/>
            <a:endParaRPr lang="en-US" sz="2400" dirty="0" smtClean="0"/>
          </a:p>
        </p:txBody>
      </p:sp>
      <p:sp>
        <p:nvSpPr>
          <p:cNvPr id="4" name="Slide Number Placeholder 3"/>
          <p:cNvSpPr>
            <a:spLocks noGrp="1"/>
          </p:cNvSpPr>
          <p:nvPr>
            <p:ph type="sldNum" sz="quarter" idx="12"/>
          </p:nvPr>
        </p:nvSpPr>
        <p:spPr/>
        <p:txBody>
          <a:bodyPr/>
          <a:lstStyle/>
          <a:p>
            <a:fld id="{4A84D90C-6C28-4B83-BBD4-7F983FA98EA5}" type="slidenum">
              <a:rPr lang="en-US" smtClean="0"/>
              <a:t>9</a:t>
            </a:fld>
            <a:endParaRPr lang="en-US"/>
          </a:p>
        </p:txBody>
      </p:sp>
      <p:pic>
        <p:nvPicPr>
          <p:cNvPr id="5" name="Picture 4" descr="http://www1.va.gov/HOMELESS/images/New_Center_Logo_cl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174164" cy="1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553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_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3_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4_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5_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6_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7_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8_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471</TotalTime>
  <Words>4261</Words>
  <Application>Microsoft Office PowerPoint</Application>
  <PresentationFormat>On-screen Show (4:3)</PresentationFormat>
  <Paragraphs>611</Paragraphs>
  <Slides>72</Slides>
  <Notes>3</Notes>
  <HiddenSlides>0</HiddenSlides>
  <MMClips>0</MMClips>
  <ScaleCrop>false</ScaleCrop>
  <HeadingPairs>
    <vt:vector size="4" baseType="variant">
      <vt:variant>
        <vt:lpstr>Theme</vt:lpstr>
      </vt:variant>
      <vt:variant>
        <vt:i4>31</vt:i4>
      </vt:variant>
      <vt:variant>
        <vt:lpstr>Slide Titles</vt:lpstr>
      </vt:variant>
      <vt:variant>
        <vt:i4>72</vt:i4>
      </vt:variant>
    </vt:vector>
  </HeadingPairs>
  <TitlesOfParts>
    <vt:vector size="103" baseType="lpstr">
      <vt:lpstr>Office Theme</vt:lpstr>
      <vt:lpstr>Eclipse</vt:lpstr>
      <vt:lpstr>1_Eclipse</vt:lpstr>
      <vt:lpstr>2_Eclipse</vt:lpstr>
      <vt:lpstr>3_Eclipse</vt:lpstr>
      <vt:lpstr>4_Eclipse</vt:lpstr>
      <vt:lpstr>5_Eclipse</vt:lpstr>
      <vt:lpstr>6_Eclipse</vt:lpstr>
      <vt:lpstr>7_Eclipse</vt:lpstr>
      <vt:lpstr>8_Eclipse</vt:lpstr>
      <vt:lpstr>9_Eclipse</vt:lpstr>
      <vt:lpstr>10_Eclipse</vt:lpstr>
      <vt:lpstr>11_Eclipse</vt:lpstr>
      <vt:lpstr>12_Eclipse</vt:lpstr>
      <vt:lpstr>13_Eclipse</vt:lpstr>
      <vt:lpstr>14_Eclipse</vt:lpstr>
      <vt:lpstr>15_Eclipse</vt:lpstr>
      <vt:lpstr>16_Eclipse</vt:lpstr>
      <vt:lpstr>17_Eclipse</vt:lpstr>
      <vt:lpstr>18_Eclipse</vt:lpstr>
      <vt:lpstr>19_Eclipse</vt:lpstr>
      <vt:lpstr>20_Eclipse</vt:lpstr>
      <vt:lpstr>21_Eclipse</vt:lpstr>
      <vt:lpstr>1_Office Theme</vt:lpstr>
      <vt:lpstr>2_Office Theme</vt:lpstr>
      <vt:lpstr>3_Office Theme</vt:lpstr>
      <vt:lpstr>4_Office Theme</vt:lpstr>
      <vt:lpstr>5_Office Theme</vt:lpstr>
      <vt:lpstr>6_Office Theme</vt:lpstr>
      <vt:lpstr>7_Office Theme</vt:lpstr>
      <vt:lpstr>8_Office Theme</vt:lpstr>
      <vt:lpstr>Aging and the Homeless Community  Follow Up Presentation:  Implications for the Field</vt:lpstr>
      <vt:lpstr>Call  Overview</vt:lpstr>
      <vt:lpstr>The National Center on  Homelessness among Veterans </vt:lpstr>
      <vt:lpstr>Presentation-Overview</vt:lpstr>
      <vt:lpstr>Aging and the Homeless Community  Homeless Evidence and Research Synthesis (HERS) Round Table November 19, 2015 </vt:lpstr>
      <vt:lpstr>Implications for the Field</vt:lpstr>
      <vt:lpstr>Today’s Presenters</vt:lpstr>
      <vt:lpstr>HERS Summary</vt:lpstr>
      <vt:lpstr>HERS Presentation Summary Projecting changes in the scope and health services utilization of older Veterans who experience homelessness</vt:lpstr>
      <vt:lpstr>HERS Presentation Summary Mortality risk and factors influencing death in  older homeless Veterans</vt:lpstr>
      <vt:lpstr>HERS Presentation Summary Planning palliative care for homeless Veterans at the end of life</vt:lpstr>
      <vt:lpstr>HERS Presentation Summary The aging of the homeless populations: emerging clinical issues</vt:lpstr>
      <vt:lpstr>Implications </vt:lpstr>
      <vt:lpstr>What are Implications for…..</vt:lpstr>
      <vt:lpstr>Aging and the Homeless Community  Medical/Psychiatric Considerations</vt:lpstr>
      <vt:lpstr>First thoughts…</vt:lpstr>
      <vt:lpstr>I would like you to meet….</vt:lpstr>
      <vt:lpstr>Mr. H. and Mr. Y.</vt:lpstr>
      <vt:lpstr>Building a Community Consortium</vt:lpstr>
      <vt:lpstr>Aging Veteran Project</vt:lpstr>
      <vt:lpstr>Aging Veterans Project</vt:lpstr>
      <vt:lpstr>Aging Veteran Project Goal</vt:lpstr>
      <vt:lpstr>Aging Veteran Project Clinical Significance</vt:lpstr>
      <vt:lpstr>Cognitive Decline in Aging Homeless Veterans</vt:lpstr>
      <vt:lpstr>PowerPoint Presentation</vt:lpstr>
      <vt:lpstr>PowerPoint Presentation</vt:lpstr>
      <vt:lpstr>1/Definitions and Basic Facts</vt:lpstr>
      <vt:lpstr>2/Definitions and Basic Facts</vt:lpstr>
      <vt:lpstr>3/Definitions and Basic Facts</vt:lpstr>
      <vt:lpstr>4/Definitions and Basic Facts</vt:lpstr>
      <vt:lpstr>5/Assessing Cognitive Change</vt:lpstr>
      <vt:lpstr>6/Assessing Cognitive Change</vt:lpstr>
      <vt:lpstr>7/Assessing Cognitive Change</vt:lpstr>
      <vt:lpstr>8/Assessing Cognitive Change</vt:lpstr>
      <vt:lpstr>9/Assessing Cognitive Change</vt:lpstr>
      <vt:lpstr>10/Assessing Cognitive Change</vt:lpstr>
      <vt:lpstr>10/Assessing Cognitive Change</vt:lpstr>
      <vt:lpstr>11/Some Considerations</vt:lpstr>
      <vt:lpstr>12/Some Considerations</vt:lpstr>
      <vt:lpstr>13/Some Considerations</vt:lpstr>
      <vt:lpstr>14/Some Considerations</vt:lpstr>
      <vt:lpstr>15/How to Assess and Refer</vt:lpstr>
      <vt:lpstr>16/How to Assess and Refer</vt:lpstr>
      <vt:lpstr>17/How to Assess and Refer</vt:lpstr>
      <vt:lpstr>18/How to Assess and Refer</vt:lpstr>
      <vt:lpstr>19/Sample Consult Request</vt:lpstr>
      <vt:lpstr>Building Relationships and  Providing Support in the Community</vt:lpstr>
      <vt:lpstr>  Building Relationships and Providing Support in the Community  </vt:lpstr>
      <vt:lpstr>Advocate…..  to manage change and connecting to community</vt:lpstr>
      <vt:lpstr>Isolation:   health care and housing accommodations for aging: “ I can talk with you “</vt:lpstr>
      <vt:lpstr>Foundations for Clinicians in Building Relationships and Providing Support in the Community </vt:lpstr>
      <vt:lpstr>The Importance of Working with Entitlements – SOAR</vt:lpstr>
      <vt:lpstr>Mainstream Income Benefits </vt:lpstr>
      <vt:lpstr>SSI &amp; SSDI: The Basics</vt:lpstr>
      <vt:lpstr>Definition of Disability</vt:lpstr>
      <vt:lpstr>SOAR Technical Assistance Initiative</vt:lpstr>
      <vt:lpstr>Importance of SSI/SSDI for Veterans</vt:lpstr>
      <vt:lpstr>VA Caseworker’s Guide</vt:lpstr>
      <vt:lpstr>SOAR Online Course</vt:lpstr>
      <vt:lpstr>Get Involved with SOAR</vt:lpstr>
      <vt:lpstr>Competency Assessments and Barriers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Aging and the Homeless Community  Follow Up Presentation:  Implications for the Field</vt:lpstr>
      <vt:lpstr>Aging and the Homeless Community  Follow Up Presentation:  Implications for the Field</vt:lpstr>
      <vt:lpstr>Presenter Bios</vt:lpstr>
      <vt:lpstr>Contact: VHA’s National Center on  Homelessness among Veterans</vt:lpstr>
    </vt:vector>
  </TitlesOfParts>
  <Company>Veteran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Aging and the Homeless Community  Follow Up Presentation:  Implications for the Field</dc:title>
  <dc:creator>Casey, Roger J</dc:creator>
  <cp:lastModifiedBy>Casey, Roger J</cp:lastModifiedBy>
  <cp:revision>50</cp:revision>
  <dcterms:created xsi:type="dcterms:W3CDTF">2016-01-19T19:18:05Z</dcterms:created>
  <dcterms:modified xsi:type="dcterms:W3CDTF">2016-01-27T15:31:41Z</dcterms:modified>
</cp:coreProperties>
</file>