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222_36FFE817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242_1F1A85FB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03" r:id="rId4"/>
  </p:sldMasterIdLst>
  <p:notesMasterIdLst>
    <p:notesMasterId r:id="rId17"/>
  </p:notesMasterIdLst>
  <p:handoutMasterIdLst>
    <p:handoutMasterId r:id="rId18"/>
  </p:handoutMasterIdLst>
  <p:sldIdLst>
    <p:sldId id="4642" r:id="rId5"/>
    <p:sldId id="279" r:id="rId6"/>
    <p:sldId id="2147471941" r:id="rId7"/>
    <p:sldId id="2147471954" r:id="rId8"/>
    <p:sldId id="4669" r:id="rId9"/>
    <p:sldId id="4674" r:id="rId10"/>
    <p:sldId id="2147471949" r:id="rId11"/>
    <p:sldId id="2147471953" r:id="rId12"/>
    <p:sldId id="2147471948" r:id="rId13"/>
    <p:sldId id="4668" r:id="rId14"/>
    <p:sldId id="2147471950" r:id="rId15"/>
    <p:sldId id="2147471952" r:id="rId16"/>
  </p:sldIdLst>
  <p:sldSz cx="12192000" cy="6858000"/>
  <p:notesSz cx="7010400" cy="92964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1CBCEC-5C46-4DA4-8EDD-61069EB9D34D}">
          <p14:sldIdLst>
            <p14:sldId id="4642"/>
            <p14:sldId id="279"/>
            <p14:sldId id="2147471941"/>
            <p14:sldId id="2147471954"/>
            <p14:sldId id="4669"/>
            <p14:sldId id="4674"/>
            <p14:sldId id="2147471949"/>
            <p14:sldId id="2147471953"/>
            <p14:sldId id="2147471948"/>
            <p14:sldId id="4668"/>
          </p14:sldIdLst>
        </p14:section>
        <p14:section name="Archive" id="{14B06301-412F-45A2-853C-9EC7144632B6}">
          <p14:sldIdLst>
            <p14:sldId id="2147471950"/>
            <p14:sldId id="21474719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8AFE27-318A-0FB7-FA33-B9C2BEA980D5}" name="Byrne, John (VHACO)" initials="BJ(" userId="S::john.byrne3@va.gov::22f18844-91a1-4577-a071-7c13f054a22c" providerId="AD"/>
  <p188:author id="{8A6E58C4-BA61-EBD2-22F0-6B6A8F631D0B}" name="Williams, Amber (WMC)" initials="AW" userId="S::Alexis.Williams2@va.gov::d77d85b4-e3ea-4a1e-bdf7-5258073b3f12" providerId="AD"/>
  <p188:author id="{8693FBC8-EE3E-ED88-D6EF-579609F8C037}" name="Walton, Edward A." initials="WEA" userId="S::Edward.Walton2@va.gov::ee205c9d-9021-44b5-b08b-de77a462d28b" providerId="AD"/>
  <p188:author id="{902255CC-F7B5-A31B-A19D-FA1CCF2E0724}" name="Bowser, Katrina D. (HCM)" initials="KB" userId="S::Katrina.Bowser@va.gov::f6df0df8-6fa2-451c-ad96-679bc631b24a" providerId="AD"/>
  <p188:author id="{1CE7B8E3-8CF5-9589-6C1F-DE875A098C9C}" name="Tiryaki, Ezgi" initials="TE" userId="S::Ezgi.Tiryaki@va.gov::61a9d199-0206-44c1-9c9f-86f33c6f53f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B"/>
    <a:srgbClr val="002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6" y="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modernComment_1222_36FFE81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77F456A-25B0-4F9A-A745-F8445690413E}" authorId="{902255CC-F7B5-A31B-A19D-FA1CCF2E0724}" status="resolved" created="2024-12-02T16:56:59.59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22740759" sldId="4642"/>
      <ac:spMk id="2" creationId="{0D40EECE-CAC1-4657-8E16-571F263934BE}"/>
    </ac:deMkLst>
    <p188:txBody>
      <a:bodyPr/>
      <a:lstStyle/>
      <a:p>
        <a:r>
          <a:rPr lang="en-US"/>
          <a:t>Please add who is presenting, to whom they are presenting, and the date (or a placeholder for this information).</a:t>
        </a:r>
      </a:p>
    </p188:txBody>
  </p188:cm>
</p188:cmLst>
</file>

<file path=ppt/comments/modernComment_1242_1F1A85F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6A1D02F-77CE-4232-AB1A-5AE22E7753FD}" authorId="{8A6E58C4-BA61-EBD2-22F0-6B6A8F631D0B}" status="resolved" created="2024-11-07T14:33:34.940" complete="100000">
    <pc:sldMkLst xmlns:pc="http://schemas.microsoft.com/office/powerpoint/2013/main/command">
      <pc:docMk/>
      <pc:sldMk cId="521831931" sldId="4674"/>
    </pc:sldMkLst>
    <p188:txBody>
      <a:bodyPr/>
      <a:lstStyle/>
      <a:p>
        <a:r>
          <a:rPr lang="en-US"/>
          <a:t>Form is interim until added to APDS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1D47CC-A05B-4654-A735-D24F1A0805C1}" type="doc">
      <dgm:prSet loTypeId="urn:microsoft.com/office/officeart/2005/8/layout/vList5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E3683C0-7000-4940-8BBD-5ED585311311}">
      <dgm:prSet phldrT="[Text]"/>
      <dgm:spPr/>
      <dgm:t>
        <a:bodyPr/>
        <a:lstStyle/>
        <a:p>
          <a:r>
            <a:rPr lang="en-US"/>
            <a:t>1</a:t>
          </a:r>
        </a:p>
      </dgm:t>
    </dgm:pt>
    <dgm:pt modelId="{51390E8F-6455-4EFE-A632-842EAB2DF827}" type="parTrans" cxnId="{5F94B306-6066-4769-975B-E79FF7C59BCA}">
      <dgm:prSet/>
      <dgm:spPr/>
      <dgm:t>
        <a:bodyPr/>
        <a:lstStyle/>
        <a:p>
          <a:endParaRPr lang="en-US"/>
        </a:p>
      </dgm:t>
    </dgm:pt>
    <dgm:pt modelId="{B49498AC-F2E7-4D90-BB0F-3A45C9E8AC36}" type="sibTrans" cxnId="{5F94B306-6066-4769-975B-E79FF7C59BCA}">
      <dgm:prSet/>
      <dgm:spPr/>
      <dgm:t>
        <a:bodyPr/>
        <a:lstStyle/>
        <a:p>
          <a:endParaRPr lang="en-US"/>
        </a:p>
      </dgm:t>
    </dgm:pt>
    <dgm:pt modelId="{8DCB0C2A-3D80-4E2D-8877-B7A50F16186E}">
      <dgm:prSet phldrT="[Text]"/>
      <dgm:spPr/>
      <dgm:t>
        <a:bodyPr/>
        <a:lstStyle/>
        <a:p>
          <a:r>
            <a:rPr lang="en-US"/>
            <a:t>All Education Personnel Security Offices are being trained in processing Non-US Citizen checks</a:t>
          </a:r>
        </a:p>
      </dgm:t>
    </dgm:pt>
    <dgm:pt modelId="{39C57C55-7D3A-4867-A815-09229C0B6212}" type="parTrans" cxnId="{96FE2C05-C474-4B57-A529-0ACA03E86D09}">
      <dgm:prSet/>
      <dgm:spPr/>
      <dgm:t>
        <a:bodyPr/>
        <a:lstStyle/>
        <a:p>
          <a:endParaRPr lang="en-US"/>
        </a:p>
      </dgm:t>
    </dgm:pt>
    <dgm:pt modelId="{5C27DEFC-8851-49E9-9A8B-7EA5FDE7C99E}" type="sibTrans" cxnId="{96FE2C05-C474-4B57-A529-0ACA03E86D09}">
      <dgm:prSet/>
      <dgm:spPr/>
      <dgm:t>
        <a:bodyPr/>
        <a:lstStyle/>
        <a:p>
          <a:endParaRPr lang="en-US"/>
        </a:p>
      </dgm:t>
    </dgm:pt>
    <dgm:pt modelId="{63701061-AC83-46CB-B0C1-1B5B16EB3237}">
      <dgm:prSet phldrT="[Text]"/>
      <dgm:spPr/>
      <dgm:t>
        <a:bodyPr/>
        <a:lstStyle/>
        <a:p>
          <a:r>
            <a:rPr lang="en-US"/>
            <a:t>2</a:t>
          </a:r>
        </a:p>
      </dgm:t>
    </dgm:pt>
    <dgm:pt modelId="{8A4978D5-0043-4C8C-893D-516B7117566A}" type="parTrans" cxnId="{084BC9D6-3341-4500-9DF2-520D52183960}">
      <dgm:prSet/>
      <dgm:spPr/>
      <dgm:t>
        <a:bodyPr/>
        <a:lstStyle/>
        <a:p>
          <a:endParaRPr lang="en-US"/>
        </a:p>
      </dgm:t>
    </dgm:pt>
    <dgm:pt modelId="{BABD3883-16D1-4479-8D51-FF2B4B81E9D1}" type="sibTrans" cxnId="{084BC9D6-3341-4500-9DF2-520D52183960}">
      <dgm:prSet/>
      <dgm:spPr/>
      <dgm:t>
        <a:bodyPr/>
        <a:lstStyle/>
        <a:p>
          <a:endParaRPr lang="en-US"/>
        </a:p>
      </dgm:t>
    </dgm:pt>
    <dgm:pt modelId="{920130BD-A3AE-4C6D-A03E-4423E7773C65}">
      <dgm:prSet phldrT="[Text]"/>
      <dgm:spPr/>
      <dgm:t>
        <a:bodyPr/>
        <a:lstStyle/>
        <a:p>
          <a:r>
            <a:rPr lang="en-US"/>
            <a:t>All new Non-US Citizens will be processed through the Federal Name Check while onboarding</a:t>
          </a:r>
        </a:p>
      </dgm:t>
    </dgm:pt>
    <dgm:pt modelId="{1554DAF4-63DD-46D0-8A7B-A4FB02ADD116}" type="parTrans" cxnId="{296B0DB2-EF0A-4974-8FDB-7225BD00EB47}">
      <dgm:prSet/>
      <dgm:spPr/>
      <dgm:t>
        <a:bodyPr/>
        <a:lstStyle/>
        <a:p>
          <a:endParaRPr lang="en-US"/>
        </a:p>
      </dgm:t>
    </dgm:pt>
    <dgm:pt modelId="{D5C4C99B-2EC6-4E05-8121-06C53D03D120}" type="sibTrans" cxnId="{296B0DB2-EF0A-4974-8FDB-7225BD00EB47}">
      <dgm:prSet/>
      <dgm:spPr/>
      <dgm:t>
        <a:bodyPr/>
        <a:lstStyle/>
        <a:p>
          <a:endParaRPr lang="en-US"/>
        </a:p>
      </dgm:t>
    </dgm:pt>
    <dgm:pt modelId="{85BD78B4-607B-47D4-83CD-0255D942C09E}">
      <dgm:prSet phldrT="[Text]"/>
      <dgm:spPr/>
      <dgm:t>
        <a:bodyPr/>
        <a:lstStyle/>
        <a:p>
          <a:r>
            <a:rPr lang="en-US"/>
            <a:t>Previously onboarded Non-US Citizens will be processed through the Federal Name Check</a:t>
          </a:r>
        </a:p>
      </dgm:t>
    </dgm:pt>
    <dgm:pt modelId="{7D43E229-4F24-4E54-9052-83029BB7391A}" type="parTrans" cxnId="{1F82866F-7EE8-4544-A506-A4ED9C30C87A}">
      <dgm:prSet/>
      <dgm:spPr/>
      <dgm:t>
        <a:bodyPr/>
        <a:lstStyle/>
        <a:p>
          <a:endParaRPr lang="en-US"/>
        </a:p>
      </dgm:t>
    </dgm:pt>
    <dgm:pt modelId="{10EDD681-4BB2-49E2-ACBE-BC257B441128}" type="sibTrans" cxnId="{1F82866F-7EE8-4544-A506-A4ED9C30C87A}">
      <dgm:prSet/>
      <dgm:spPr/>
      <dgm:t>
        <a:bodyPr/>
        <a:lstStyle/>
        <a:p>
          <a:endParaRPr lang="en-US"/>
        </a:p>
      </dgm:t>
    </dgm:pt>
    <dgm:pt modelId="{E3C4AF63-2D77-4269-A29F-B915A5FE6CB0}">
      <dgm:prSet phldrT="[Text]"/>
      <dgm:spPr/>
      <dgm:t>
        <a:bodyPr/>
        <a:lstStyle/>
        <a:p>
          <a:r>
            <a:rPr lang="en-US"/>
            <a:t>3</a:t>
          </a:r>
        </a:p>
      </dgm:t>
    </dgm:pt>
    <dgm:pt modelId="{D7CF2584-C283-4E54-A8CE-84CEBE392554}" type="parTrans" cxnId="{71BA1C93-441D-4417-8B78-48CD1C1E4B67}">
      <dgm:prSet/>
      <dgm:spPr/>
      <dgm:t>
        <a:bodyPr/>
        <a:lstStyle/>
        <a:p>
          <a:endParaRPr lang="en-US"/>
        </a:p>
      </dgm:t>
    </dgm:pt>
    <dgm:pt modelId="{E224DCBC-EDCA-4C4A-ACDE-2BA777B6E264}" type="sibTrans" cxnId="{71BA1C93-441D-4417-8B78-48CD1C1E4B67}">
      <dgm:prSet/>
      <dgm:spPr/>
      <dgm:t>
        <a:bodyPr/>
        <a:lstStyle/>
        <a:p>
          <a:endParaRPr lang="en-US"/>
        </a:p>
      </dgm:t>
    </dgm:pt>
    <dgm:pt modelId="{066B30A1-3DA9-4A9D-A92C-1F2C2B98BCA2}">
      <dgm:prSet phldrT="[Text]"/>
      <dgm:spPr/>
      <dgm:t>
        <a:bodyPr/>
        <a:lstStyle/>
        <a:p>
          <a:r>
            <a:rPr lang="en-US"/>
            <a:t>All Education and Personnel Security Offices will be trained in processing Tier 1 Background Investigations for HPTs</a:t>
          </a:r>
        </a:p>
      </dgm:t>
    </dgm:pt>
    <dgm:pt modelId="{BFEDEB3B-89A1-4F0E-979B-531175ED32C8}" type="parTrans" cxnId="{62DDF0D3-1213-4999-A525-F764C58184CD}">
      <dgm:prSet/>
      <dgm:spPr/>
      <dgm:t>
        <a:bodyPr/>
        <a:lstStyle/>
        <a:p>
          <a:endParaRPr lang="en-US"/>
        </a:p>
      </dgm:t>
    </dgm:pt>
    <dgm:pt modelId="{8A11C186-D0CB-419D-BA08-A232FB625615}" type="sibTrans" cxnId="{62DDF0D3-1213-4999-A525-F764C58184CD}">
      <dgm:prSet/>
      <dgm:spPr/>
      <dgm:t>
        <a:bodyPr/>
        <a:lstStyle/>
        <a:p>
          <a:endParaRPr lang="en-US"/>
        </a:p>
      </dgm:t>
    </dgm:pt>
    <dgm:pt modelId="{24192B5A-30F3-482E-992D-A64271396EFD}">
      <dgm:prSet phldrT="[Text]"/>
      <dgm:spPr/>
      <dgm:t>
        <a:bodyPr/>
        <a:lstStyle/>
        <a:p>
          <a:r>
            <a:rPr lang="en-US"/>
            <a:t>Requirements for Tier 1 Background Investigations will be Implemented for new and onboard HPTs</a:t>
          </a:r>
        </a:p>
      </dgm:t>
    </dgm:pt>
    <dgm:pt modelId="{CD68F05F-FA0A-40E6-9E0C-DBEBD8C5454A}" type="parTrans" cxnId="{2CA6E2D4-5983-4091-BF8B-CA99BC5C7B92}">
      <dgm:prSet/>
      <dgm:spPr/>
      <dgm:t>
        <a:bodyPr/>
        <a:lstStyle/>
        <a:p>
          <a:endParaRPr lang="en-US"/>
        </a:p>
      </dgm:t>
    </dgm:pt>
    <dgm:pt modelId="{99428FBC-3D3C-49BD-A996-478772D2218C}" type="sibTrans" cxnId="{2CA6E2D4-5983-4091-BF8B-CA99BC5C7B92}">
      <dgm:prSet/>
      <dgm:spPr/>
      <dgm:t>
        <a:bodyPr/>
        <a:lstStyle/>
        <a:p>
          <a:endParaRPr lang="en-US"/>
        </a:p>
      </dgm:t>
    </dgm:pt>
    <dgm:pt modelId="{6BA81F18-4845-4EF7-8033-B9C19533CEDD}" type="pres">
      <dgm:prSet presAssocID="{731D47CC-A05B-4654-A735-D24F1A0805C1}" presName="Name0" presStyleCnt="0">
        <dgm:presLayoutVars>
          <dgm:dir/>
          <dgm:animLvl val="lvl"/>
          <dgm:resizeHandles val="exact"/>
        </dgm:presLayoutVars>
      </dgm:prSet>
      <dgm:spPr/>
    </dgm:pt>
    <dgm:pt modelId="{E9C6616B-BEA6-45F4-A4F2-592E8B822D49}" type="pres">
      <dgm:prSet presAssocID="{7E3683C0-7000-4940-8BBD-5ED585311311}" presName="linNode" presStyleCnt="0"/>
      <dgm:spPr/>
    </dgm:pt>
    <dgm:pt modelId="{28DC392E-7E2A-43CF-B3DD-AF421C3EFF59}" type="pres">
      <dgm:prSet presAssocID="{7E3683C0-7000-4940-8BBD-5ED585311311}" presName="parentText" presStyleLbl="node1" presStyleIdx="0" presStyleCnt="3" custScaleX="33305" custScaleY="79666" custLinFactNeighborX="-1654" custLinFactNeighborY="2102">
        <dgm:presLayoutVars>
          <dgm:chMax val="1"/>
          <dgm:bulletEnabled val="1"/>
        </dgm:presLayoutVars>
      </dgm:prSet>
      <dgm:spPr/>
    </dgm:pt>
    <dgm:pt modelId="{4D76EDC6-3EFF-4A79-8327-3A188BD58AA7}" type="pres">
      <dgm:prSet presAssocID="{7E3683C0-7000-4940-8BBD-5ED585311311}" presName="descendantText" presStyleLbl="alignAccFollowNode1" presStyleIdx="0" presStyleCnt="3">
        <dgm:presLayoutVars>
          <dgm:bulletEnabled val="1"/>
        </dgm:presLayoutVars>
      </dgm:prSet>
      <dgm:spPr/>
    </dgm:pt>
    <dgm:pt modelId="{4494590B-AC4E-4FC1-A3EE-5A25BFF8E6C2}" type="pres">
      <dgm:prSet presAssocID="{B49498AC-F2E7-4D90-BB0F-3A45C9E8AC36}" presName="sp" presStyleCnt="0"/>
      <dgm:spPr/>
    </dgm:pt>
    <dgm:pt modelId="{04BD6685-3790-4291-ABAC-12836BAF61F7}" type="pres">
      <dgm:prSet presAssocID="{63701061-AC83-46CB-B0C1-1B5B16EB3237}" presName="linNode" presStyleCnt="0"/>
      <dgm:spPr/>
    </dgm:pt>
    <dgm:pt modelId="{FF9FD9EF-13FA-4A82-8A6B-B7D804DD49B5}" type="pres">
      <dgm:prSet presAssocID="{63701061-AC83-46CB-B0C1-1B5B16EB3237}" presName="parentText" presStyleLbl="node1" presStyleIdx="1" presStyleCnt="3" custScaleX="33305" custScaleY="79666" custLinFactNeighborX="-1654" custLinFactNeighborY="2102">
        <dgm:presLayoutVars>
          <dgm:chMax val="1"/>
          <dgm:bulletEnabled val="1"/>
        </dgm:presLayoutVars>
      </dgm:prSet>
      <dgm:spPr/>
    </dgm:pt>
    <dgm:pt modelId="{0924CC11-26A8-47C1-9F2F-99ACFE627FD0}" type="pres">
      <dgm:prSet presAssocID="{63701061-AC83-46CB-B0C1-1B5B16EB3237}" presName="descendantText" presStyleLbl="alignAccFollowNode1" presStyleIdx="1" presStyleCnt="3">
        <dgm:presLayoutVars>
          <dgm:bulletEnabled val="1"/>
        </dgm:presLayoutVars>
      </dgm:prSet>
      <dgm:spPr/>
    </dgm:pt>
    <dgm:pt modelId="{C950DAC1-1A3B-4384-8783-4350CE728170}" type="pres">
      <dgm:prSet presAssocID="{BABD3883-16D1-4479-8D51-FF2B4B81E9D1}" presName="sp" presStyleCnt="0"/>
      <dgm:spPr/>
    </dgm:pt>
    <dgm:pt modelId="{2E9E3E9D-807B-4A39-A96B-236CF36895B2}" type="pres">
      <dgm:prSet presAssocID="{E3C4AF63-2D77-4269-A29F-B915A5FE6CB0}" presName="linNode" presStyleCnt="0"/>
      <dgm:spPr/>
    </dgm:pt>
    <dgm:pt modelId="{D45EDAEF-4545-4673-A624-62275C7CDB8A}" type="pres">
      <dgm:prSet presAssocID="{E3C4AF63-2D77-4269-A29F-B915A5FE6CB0}" presName="parentText" presStyleLbl="node1" presStyleIdx="2" presStyleCnt="3" custScaleX="33305" custScaleY="79666" custLinFactNeighborX="-1654" custLinFactNeighborY="198">
        <dgm:presLayoutVars>
          <dgm:chMax val="1"/>
          <dgm:bulletEnabled val="1"/>
        </dgm:presLayoutVars>
      </dgm:prSet>
      <dgm:spPr/>
    </dgm:pt>
    <dgm:pt modelId="{810FEBD7-B3A3-4F01-BF73-0F9079129B6C}" type="pres">
      <dgm:prSet presAssocID="{E3C4AF63-2D77-4269-A29F-B915A5FE6CB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6FE2C05-C474-4B57-A529-0ACA03E86D09}" srcId="{7E3683C0-7000-4940-8BBD-5ED585311311}" destId="{8DCB0C2A-3D80-4E2D-8877-B7A50F16186E}" srcOrd="0" destOrd="0" parTransId="{39C57C55-7D3A-4867-A815-09229C0B6212}" sibTransId="{5C27DEFC-8851-49E9-9A8B-7EA5FDE7C99E}"/>
    <dgm:cxn modelId="{5F94B306-6066-4769-975B-E79FF7C59BCA}" srcId="{731D47CC-A05B-4654-A735-D24F1A0805C1}" destId="{7E3683C0-7000-4940-8BBD-5ED585311311}" srcOrd="0" destOrd="0" parTransId="{51390E8F-6455-4EFE-A632-842EAB2DF827}" sibTransId="{B49498AC-F2E7-4D90-BB0F-3A45C9E8AC36}"/>
    <dgm:cxn modelId="{04697614-6B5F-4AF1-9AF8-8ED229BB3E1D}" type="presOf" srcId="{7E3683C0-7000-4940-8BBD-5ED585311311}" destId="{28DC392E-7E2A-43CF-B3DD-AF421C3EFF59}" srcOrd="0" destOrd="0" presId="urn:microsoft.com/office/officeart/2005/8/layout/vList5"/>
    <dgm:cxn modelId="{50D7193F-002D-4934-9174-EF6AD9983D6D}" type="presOf" srcId="{E3C4AF63-2D77-4269-A29F-B915A5FE6CB0}" destId="{D45EDAEF-4545-4673-A624-62275C7CDB8A}" srcOrd="0" destOrd="0" presId="urn:microsoft.com/office/officeart/2005/8/layout/vList5"/>
    <dgm:cxn modelId="{1F82866F-7EE8-4544-A506-A4ED9C30C87A}" srcId="{63701061-AC83-46CB-B0C1-1B5B16EB3237}" destId="{85BD78B4-607B-47D4-83CD-0255D942C09E}" srcOrd="1" destOrd="0" parTransId="{7D43E229-4F24-4E54-9052-83029BB7391A}" sibTransId="{10EDD681-4BB2-49E2-ACBE-BC257B441128}"/>
    <dgm:cxn modelId="{0940D270-6B04-4B1D-9659-5AB39BD95F7E}" type="presOf" srcId="{066B30A1-3DA9-4A9D-A92C-1F2C2B98BCA2}" destId="{810FEBD7-B3A3-4F01-BF73-0F9079129B6C}" srcOrd="0" destOrd="0" presId="urn:microsoft.com/office/officeart/2005/8/layout/vList5"/>
    <dgm:cxn modelId="{83A8F889-60C8-435D-AC57-8309A7A98E64}" type="presOf" srcId="{24192B5A-30F3-482E-992D-A64271396EFD}" destId="{810FEBD7-B3A3-4F01-BF73-0F9079129B6C}" srcOrd="0" destOrd="1" presId="urn:microsoft.com/office/officeart/2005/8/layout/vList5"/>
    <dgm:cxn modelId="{71BA1C93-441D-4417-8B78-48CD1C1E4B67}" srcId="{731D47CC-A05B-4654-A735-D24F1A0805C1}" destId="{E3C4AF63-2D77-4269-A29F-B915A5FE6CB0}" srcOrd="2" destOrd="0" parTransId="{D7CF2584-C283-4E54-A8CE-84CEBE392554}" sibTransId="{E224DCBC-EDCA-4C4A-ACDE-2BA777B6E264}"/>
    <dgm:cxn modelId="{0AFB3F9A-1288-45F0-8FF5-33BC798CD272}" type="presOf" srcId="{8DCB0C2A-3D80-4E2D-8877-B7A50F16186E}" destId="{4D76EDC6-3EFF-4A79-8327-3A188BD58AA7}" srcOrd="0" destOrd="0" presId="urn:microsoft.com/office/officeart/2005/8/layout/vList5"/>
    <dgm:cxn modelId="{195BFFAB-A934-40CE-B88E-357453906C78}" type="presOf" srcId="{63701061-AC83-46CB-B0C1-1B5B16EB3237}" destId="{FF9FD9EF-13FA-4A82-8A6B-B7D804DD49B5}" srcOrd="0" destOrd="0" presId="urn:microsoft.com/office/officeart/2005/8/layout/vList5"/>
    <dgm:cxn modelId="{296B0DB2-EF0A-4974-8FDB-7225BD00EB47}" srcId="{63701061-AC83-46CB-B0C1-1B5B16EB3237}" destId="{920130BD-A3AE-4C6D-A03E-4423E7773C65}" srcOrd="0" destOrd="0" parTransId="{1554DAF4-63DD-46D0-8A7B-A4FB02ADD116}" sibTransId="{D5C4C99B-2EC6-4E05-8121-06C53D03D120}"/>
    <dgm:cxn modelId="{745AB5BC-6339-4212-86F8-2749F3B32572}" type="presOf" srcId="{920130BD-A3AE-4C6D-A03E-4423E7773C65}" destId="{0924CC11-26A8-47C1-9F2F-99ACFE627FD0}" srcOrd="0" destOrd="0" presId="urn:microsoft.com/office/officeart/2005/8/layout/vList5"/>
    <dgm:cxn modelId="{09FED2C6-2058-44BC-86DC-0716419260A1}" type="presOf" srcId="{731D47CC-A05B-4654-A735-D24F1A0805C1}" destId="{6BA81F18-4845-4EF7-8033-B9C19533CEDD}" srcOrd="0" destOrd="0" presId="urn:microsoft.com/office/officeart/2005/8/layout/vList5"/>
    <dgm:cxn modelId="{BCF3B5D0-3047-442F-97A5-A0F0ADE33ECA}" type="presOf" srcId="{85BD78B4-607B-47D4-83CD-0255D942C09E}" destId="{0924CC11-26A8-47C1-9F2F-99ACFE627FD0}" srcOrd="0" destOrd="1" presId="urn:microsoft.com/office/officeart/2005/8/layout/vList5"/>
    <dgm:cxn modelId="{62DDF0D3-1213-4999-A525-F764C58184CD}" srcId="{E3C4AF63-2D77-4269-A29F-B915A5FE6CB0}" destId="{066B30A1-3DA9-4A9D-A92C-1F2C2B98BCA2}" srcOrd="0" destOrd="0" parTransId="{BFEDEB3B-89A1-4F0E-979B-531175ED32C8}" sibTransId="{8A11C186-D0CB-419D-BA08-A232FB625615}"/>
    <dgm:cxn modelId="{2CA6E2D4-5983-4091-BF8B-CA99BC5C7B92}" srcId="{E3C4AF63-2D77-4269-A29F-B915A5FE6CB0}" destId="{24192B5A-30F3-482E-992D-A64271396EFD}" srcOrd="1" destOrd="0" parTransId="{CD68F05F-FA0A-40E6-9E0C-DBEBD8C5454A}" sibTransId="{99428FBC-3D3C-49BD-A996-478772D2218C}"/>
    <dgm:cxn modelId="{084BC9D6-3341-4500-9DF2-520D52183960}" srcId="{731D47CC-A05B-4654-A735-D24F1A0805C1}" destId="{63701061-AC83-46CB-B0C1-1B5B16EB3237}" srcOrd="1" destOrd="0" parTransId="{8A4978D5-0043-4C8C-893D-516B7117566A}" sibTransId="{BABD3883-16D1-4479-8D51-FF2B4B81E9D1}"/>
    <dgm:cxn modelId="{66DD822D-D957-41B0-A574-6A2A5EECA141}" type="presParOf" srcId="{6BA81F18-4845-4EF7-8033-B9C19533CEDD}" destId="{E9C6616B-BEA6-45F4-A4F2-592E8B822D49}" srcOrd="0" destOrd="0" presId="urn:microsoft.com/office/officeart/2005/8/layout/vList5"/>
    <dgm:cxn modelId="{2A310E37-206C-4E49-835F-D8BAB4313719}" type="presParOf" srcId="{E9C6616B-BEA6-45F4-A4F2-592E8B822D49}" destId="{28DC392E-7E2A-43CF-B3DD-AF421C3EFF59}" srcOrd="0" destOrd="0" presId="urn:microsoft.com/office/officeart/2005/8/layout/vList5"/>
    <dgm:cxn modelId="{CA341201-5375-4AB5-8A7B-628A9EDFE45C}" type="presParOf" srcId="{E9C6616B-BEA6-45F4-A4F2-592E8B822D49}" destId="{4D76EDC6-3EFF-4A79-8327-3A188BD58AA7}" srcOrd="1" destOrd="0" presId="urn:microsoft.com/office/officeart/2005/8/layout/vList5"/>
    <dgm:cxn modelId="{2F8B1327-E2CB-40E0-93CE-BCAA7E4C7A28}" type="presParOf" srcId="{6BA81F18-4845-4EF7-8033-B9C19533CEDD}" destId="{4494590B-AC4E-4FC1-A3EE-5A25BFF8E6C2}" srcOrd="1" destOrd="0" presId="urn:microsoft.com/office/officeart/2005/8/layout/vList5"/>
    <dgm:cxn modelId="{BAEC2A40-F72C-4698-87CB-C85911C43118}" type="presParOf" srcId="{6BA81F18-4845-4EF7-8033-B9C19533CEDD}" destId="{04BD6685-3790-4291-ABAC-12836BAF61F7}" srcOrd="2" destOrd="0" presId="urn:microsoft.com/office/officeart/2005/8/layout/vList5"/>
    <dgm:cxn modelId="{87BA8B77-B45A-40D3-B2F4-7CC1AAD0CE4D}" type="presParOf" srcId="{04BD6685-3790-4291-ABAC-12836BAF61F7}" destId="{FF9FD9EF-13FA-4A82-8A6B-B7D804DD49B5}" srcOrd="0" destOrd="0" presId="urn:microsoft.com/office/officeart/2005/8/layout/vList5"/>
    <dgm:cxn modelId="{D370CAC7-9A68-40E7-83FD-AAB1AECFF026}" type="presParOf" srcId="{04BD6685-3790-4291-ABAC-12836BAF61F7}" destId="{0924CC11-26A8-47C1-9F2F-99ACFE627FD0}" srcOrd="1" destOrd="0" presId="urn:microsoft.com/office/officeart/2005/8/layout/vList5"/>
    <dgm:cxn modelId="{FDFEC4FB-31F3-4F58-B3A9-00CB2842F38D}" type="presParOf" srcId="{6BA81F18-4845-4EF7-8033-B9C19533CEDD}" destId="{C950DAC1-1A3B-4384-8783-4350CE728170}" srcOrd="3" destOrd="0" presId="urn:microsoft.com/office/officeart/2005/8/layout/vList5"/>
    <dgm:cxn modelId="{92844205-A5E2-49BA-A7CC-8CA86F1BB0F6}" type="presParOf" srcId="{6BA81F18-4845-4EF7-8033-B9C19533CEDD}" destId="{2E9E3E9D-807B-4A39-A96B-236CF36895B2}" srcOrd="4" destOrd="0" presId="urn:microsoft.com/office/officeart/2005/8/layout/vList5"/>
    <dgm:cxn modelId="{40BD78CD-8FAC-4B35-8F18-2203CCA37E27}" type="presParOf" srcId="{2E9E3E9D-807B-4A39-A96B-236CF36895B2}" destId="{D45EDAEF-4545-4673-A624-62275C7CDB8A}" srcOrd="0" destOrd="0" presId="urn:microsoft.com/office/officeart/2005/8/layout/vList5"/>
    <dgm:cxn modelId="{426D1A2D-4A08-4FD5-993A-92A5CAE357BB}" type="presParOf" srcId="{2E9E3E9D-807B-4A39-A96B-236CF36895B2}" destId="{810FEBD7-B3A3-4F01-BF73-0F9079129B6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6EDC6-3EFF-4A79-8327-3A188BD58AA7}">
      <dsp:nvSpPr>
        <dsp:cNvPr id="0" name=""/>
        <dsp:cNvSpPr/>
      </dsp:nvSpPr>
      <dsp:spPr>
        <a:xfrm rot="5400000">
          <a:off x="4738904" y="-2435730"/>
          <a:ext cx="1269382" cy="6141811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All Education Personnel Security Offices are being trained in processing Non-US Citizen checks</a:t>
          </a:r>
        </a:p>
      </dsp:txBody>
      <dsp:txXfrm rot="-5400000">
        <a:off x="2302690" y="62450"/>
        <a:ext cx="6079845" cy="1145450"/>
      </dsp:txXfrm>
    </dsp:sp>
    <dsp:sp modelId="{28DC392E-7E2A-43CF-B3DD-AF421C3EFF59}">
      <dsp:nvSpPr>
        <dsp:cNvPr id="0" name=""/>
        <dsp:cNvSpPr/>
      </dsp:nvSpPr>
      <dsp:spPr>
        <a:xfrm>
          <a:off x="1050493" y="36487"/>
          <a:ext cx="1150610" cy="1264082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1</a:t>
          </a:r>
        </a:p>
      </dsp:txBody>
      <dsp:txXfrm>
        <a:off x="1106661" y="92655"/>
        <a:ext cx="1038274" cy="1151746"/>
      </dsp:txXfrm>
    </dsp:sp>
    <dsp:sp modelId="{0924CC11-26A8-47C1-9F2F-99ACFE627FD0}">
      <dsp:nvSpPr>
        <dsp:cNvPr id="0" name=""/>
        <dsp:cNvSpPr/>
      </dsp:nvSpPr>
      <dsp:spPr>
        <a:xfrm rot="5400000">
          <a:off x="4738904" y="-1087011"/>
          <a:ext cx="1269382" cy="6141811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All new Non-US Citizens will be processed through the Federal Name Check while onboarding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Previously onboarded Non-US Citizens will be processed through the Federal Name Check</a:t>
          </a:r>
        </a:p>
      </dsp:txBody>
      <dsp:txXfrm rot="-5400000">
        <a:off x="2302690" y="1411169"/>
        <a:ext cx="6079845" cy="1145450"/>
      </dsp:txXfrm>
    </dsp:sp>
    <dsp:sp modelId="{FF9FD9EF-13FA-4A82-8A6B-B7D804DD49B5}">
      <dsp:nvSpPr>
        <dsp:cNvPr id="0" name=""/>
        <dsp:cNvSpPr/>
      </dsp:nvSpPr>
      <dsp:spPr>
        <a:xfrm>
          <a:off x="1050493" y="1385205"/>
          <a:ext cx="1150610" cy="1264082"/>
        </a:xfrm>
        <a:prstGeom prst="roundRect">
          <a:avLst/>
        </a:prstGeom>
        <a:solidFill>
          <a:schemeClr val="accent2">
            <a:shade val="50000"/>
            <a:hueOff val="516895"/>
            <a:satOff val="-40888"/>
            <a:lumOff val="373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2</a:t>
          </a:r>
        </a:p>
      </dsp:txBody>
      <dsp:txXfrm>
        <a:off x="1106661" y="1441373"/>
        <a:ext cx="1038274" cy="1151746"/>
      </dsp:txXfrm>
    </dsp:sp>
    <dsp:sp modelId="{810FEBD7-B3A3-4F01-BF73-0F9079129B6C}">
      <dsp:nvSpPr>
        <dsp:cNvPr id="0" name=""/>
        <dsp:cNvSpPr/>
      </dsp:nvSpPr>
      <dsp:spPr>
        <a:xfrm rot="5400000">
          <a:off x="4738904" y="261706"/>
          <a:ext cx="1269382" cy="6141811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All Education and Personnel Security Offices will be trained in processing Tier 1 Background Investigations for HPTs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Requirements for Tier 1 Background Investigations will be Implemented for new and onboard HPTs</a:t>
          </a:r>
        </a:p>
      </dsp:txBody>
      <dsp:txXfrm rot="-5400000">
        <a:off x="2302690" y="2759886"/>
        <a:ext cx="6079845" cy="1145450"/>
      </dsp:txXfrm>
    </dsp:sp>
    <dsp:sp modelId="{D45EDAEF-4545-4673-A624-62275C7CDB8A}">
      <dsp:nvSpPr>
        <dsp:cNvPr id="0" name=""/>
        <dsp:cNvSpPr/>
      </dsp:nvSpPr>
      <dsp:spPr>
        <a:xfrm>
          <a:off x="1050493" y="2703705"/>
          <a:ext cx="1150610" cy="1264082"/>
        </a:xfrm>
        <a:prstGeom prst="roundRect">
          <a:avLst/>
        </a:prstGeom>
        <a:solidFill>
          <a:schemeClr val="accent2">
            <a:shade val="50000"/>
            <a:hueOff val="516895"/>
            <a:satOff val="-40888"/>
            <a:lumOff val="373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3</a:t>
          </a:r>
        </a:p>
      </dsp:txBody>
      <dsp:txXfrm>
        <a:off x="1106661" y="2759873"/>
        <a:ext cx="1038274" cy="1151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CBC94-ED5A-4167-A18A-AC4F25ED66D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E1E3-F2F8-47FD-A4F8-C33348A37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2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E499EE-2D9F-4E82-8CEA-F4B67D4E6FE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6F7D25-770E-4F77-8331-8C84F6824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6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10F52D-116E-46C9-A6F6-BC0788BC8D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748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17B5B-B803-45E1-B7C2-206737710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631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1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7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5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62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5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97152"/>
            <a:ext cx="10363200" cy="1984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191000"/>
            <a:ext cx="8534400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Presentation for:</a:t>
            </a:r>
          </a:p>
          <a:p>
            <a:pPr algn="l">
              <a:spcBef>
                <a:spcPts val="0"/>
              </a:spcBef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l">
              <a:spcBef>
                <a:spcPts val="0"/>
              </a:spcBef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Date of briefing:</a:t>
            </a:r>
          </a:p>
          <a:p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50440" y="640023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1200" smtClean="0">
                <a:solidFill>
                  <a:prstClr val="white"/>
                </a:solidFill>
              </a:rPr>
              <a:pPr/>
              <a:t>‹#›</a:t>
            </a:fld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146628" y="457200"/>
            <a:ext cx="10363200" cy="1054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/>
              <a:t>VETERANS HEALTH ADMINISTRATION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2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762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80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05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96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41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458E45-1875-6342-BF4B-D4EB3A67EC0D}"/>
              </a:ext>
            </a:extLst>
          </p:cNvPr>
          <p:cNvSpPr/>
          <p:nvPr userDrawn="1"/>
        </p:nvSpPr>
        <p:spPr>
          <a:xfrm>
            <a:off x="0" y="3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rgbClr val="000000"/>
              </a:solidFill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1596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6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3189" y="1361281"/>
            <a:ext cx="10019719" cy="4223250"/>
          </a:xfrm>
        </p:spPr>
        <p:txBody>
          <a:bodyPr>
            <a:normAutofit/>
          </a:bodyPr>
          <a:lstStyle>
            <a:lvl1pPr algn="l">
              <a:defRPr sz="278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50441" y="6400239"/>
            <a:ext cx="2844800" cy="365125"/>
          </a:xfrm>
          <a:prstGeom prst="rect">
            <a:avLst/>
          </a:prstGeom>
        </p:spPr>
        <p:txBody>
          <a:bodyPr vert="horz" lIns="38576" tIns="19289" rIns="38576" bIns="19289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506" smtClean="0">
                <a:solidFill>
                  <a:prstClr val="white"/>
                </a:solidFill>
              </a:rPr>
              <a:pPr/>
              <a:t>‹#›</a:t>
            </a:fld>
            <a:endParaRPr lang="en-US" sz="506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A6BBF0-4C99-9E43-A268-9808FEC5BF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77" y="5584328"/>
            <a:ext cx="3112135" cy="69977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CBEA35C-87BD-104C-9408-47C9ECD26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453" y="5538856"/>
            <a:ext cx="2600960" cy="6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 userDrawn="1"/>
        </p:nvGrpSpPr>
        <p:grpSpPr>
          <a:xfrm>
            <a:off x="0" y="1042229"/>
            <a:ext cx="12192000" cy="3224971"/>
            <a:chOff x="0" y="1295400"/>
            <a:chExt cx="8263548" cy="2895600"/>
          </a:xfrm>
        </p:grpSpPr>
        <p:sp>
          <p:nvSpPr>
            <p:cNvPr id="6" name="Isosceles Triangle 5"/>
            <p:cNvSpPr/>
            <p:nvPr userDrawn="1"/>
          </p:nvSpPr>
          <p:spPr>
            <a:xfrm rot="10800000">
              <a:off x="7086599" y="2895600"/>
              <a:ext cx="1176948" cy="12954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0" y="1295400"/>
              <a:ext cx="8263548" cy="1600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" y="3476508"/>
              <a:ext cx="6705600" cy="45719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231531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9A2B-DCEA-459B-8067-44D042050D8C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054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40677"/>
            <a:ext cx="12192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9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99" y="6271406"/>
            <a:ext cx="2266565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9250440" y="640023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03495"/>
            <a:ext cx="2057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9944" y="6356442"/>
            <a:ext cx="5468021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38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22_36FFE8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8/10/relationships/comments" Target="../comments/modernComment_1242_1F1A85FB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0EECE-CAC1-4657-8E16-571F26393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86" y="1186543"/>
            <a:ext cx="11843657" cy="15022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effectLst/>
                <a:latin typeface="Avenir Black" panose="02000503020000020003"/>
                <a:ea typeface="Calibri" panose="020F0502020204030204" pitchFamily="34" charset="0"/>
              </a:rPr>
              <a:t>Update on VA Health Professions Trainee Background Checks and Security Vetting</a:t>
            </a:r>
            <a:endParaRPr lang="en-US" sz="1800" b="1" dirty="0">
              <a:latin typeface="Avenir Black" panose="02000503020000020003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E731F-5452-4EBC-B1B7-D2681D08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791EC-B754-CA13-61B1-33231A997496}"/>
              </a:ext>
            </a:extLst>
          </p:cNvPr>
          <p:cNvSpPr txBox="1"/>
          <p:nvPr/>
        </p:nvSpPr>
        <p:spPr>
          <a:xfrm>
            <a:off x="770021" y="4177364"/>
            <a:ext cx="5936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Presenter:  Dr. Edward Walton, Office of Academic Affiliations</a:t>
            </a:r>
          </a:p>
          <a:p>
            <a:r>
              <a:rPr lang="en-US" dirty="0"/>
              <a:t>Audience:  Academic Affiliate Organizations</a:t>
            </a:r>
          </a:p>
          <a:p>
            <a:r>
              <a:rPr lang="en-US" dirty="0"/>
              <a:t>Date: xx</a:t>
            </a:r>
          </a:p>
        </p:txBody>
      </p:sp>
    </p:spTree>
    <p:extLst>
      <p:ext uri="{BB962C8B-B14F-4D97-AF65-F5344CB8AC3E}">
        <p14:creationId xmlns:p14="http://schemas.microsoft.com/office/powerpoint/2010/main" val="9227407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350D-3263-E7A6-BD09-791C038D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Questions</a:t>
            </a:r>
          </a:p>
        </p:txBody>
      </p:sp>
      <p:pic>
        <p:nvPicPr>
          <p:cNvPr id="6" name="Content Placeholder 4" descr="Close-up of raised hands at office training with speaker out of focus in background">
            <a:extLst>
              <a:ext uri="{FF2B5EF4-FFF2-40B4-BE49-F238E27FC236}">
                <a16:creationId xmlns:a16="http://schemas.microsoft.com/office/drawing/2014/main" id="{18294248-AEA5-521B-79F3-C975B5061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1149323"/>
            <a:ext cx="6839031" cy="4559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2CB3E-8112-3700-8828-FC8FC11D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70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AA6F-1349-C582-7A39-FB7EAF11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Previous Requirements for Screening HPTs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B09E5E-5228-4E9C-945B-D0F7E4FC41B2}"/>
              </a:ext>
            </a:extLst>
          </p:cNvPr>
          <p:cNvSpPr txBox="1"/>
          <p:nvPr/>
        </p:nvSpPr>
        <p:spPr>
          <a:xfrm>
            <a:off x="381000" y="1061561"/>
            <a:ext cx="506577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/>
              <a:t>Special Agreement Check (SAC)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0D7F63-3E0B-FB15-E294-1229957F1260}"/>
              </a:ext>
            </a:extLst>
          </p:cNvPr>
          <p:cNvSpPr txBox="1"/>
          <p:nvPr/>
        </p:nvSpPr>
        <p:spPr>
          <a:xfrm>
            <a:off x="381000" y="1694880"/>
            <a:ext cx="5065776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Majority of Health Professions Trainees were exempt from a Tier 1 and therefore in this category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Fingerprint check, FBI database check, no special form needed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Approximately 48 hours turnaround time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Trainees were issued a PIV-I card for three years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5634E6-A2A5-D04F-592C-C6F1E90D5819}"/>
              </a:ext>
            </a:extLst>
          </p:cNvPr>
          <p:cNvSpPr txBox="1"/>
          <p:nvPr/>
        </p:nvSpPr>
        <p:spPr>
          <a:xfrm>
            <a:off x="6362700" y="1061561"/>
            <a:ext cx="506577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/>
              <a:t>Tier 1 Background Check</a:t>
            </a:r>
            <a:endParaRPr lang="en-US" sz="2000" b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FFD204-15FE-07AA-1F6B-7C3059CDCFA7}"/>
              </a:ext>
            </a:extLst>
          </p:cNvPr>
          <p:cNvSpPr txBox="1"/>
          <p:nvPr/>
        </p:nvSpPr>
        <p:spPr>
          <a:xfrm>
            <a:off x="6362700" y="1694880"/>
            <a:ext cx="506730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/>
              <a:t>Very limited number of HPTs (&gt;180 aggregate days or &gt;1 year of continuous service), i.e. medical students on longitudinal integrated clerkships of over 6 months duration, VA-based chief residents</a:t>
            </a:r>
            <a:endParaRPr lang="en-US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/>
              <a:t>SAC plus FBI investigation (interviews, etc.), requires trainees to fill out a form to list their relatives, residences, etc. (estimated time 2 hours)</a:t>
            </a:r>
            <a:endParaRPr lang="en-US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/>
              <a:t>Highly variable, weeks to months, must be completed within the first year of service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/>
              <a:t>Trainees were issued a PIV card for three years</a:t>
            </a:r>
          </a:p>
          <a:p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84B15-94AB-8CA0-27DD-5C7E053F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AA6F-1349-C582-7A39-FB7EAF11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New Requirements for Screening HPTs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636E-2CAE-D43F-5FA6-8F21C0804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19200"/>
            <a:ext cx="6032863" cy="4171950"/>
          </a:xfrm>
        </p:spPr>
        <p:txBody>
          <a:bodyPr>
            <a:normAutofit lnSpcReduction="10000"/>
          </a:bodyPr>
          <a:lstStyle/>
          <a:p>
            <a:r>
              <a:rPr lang="en-US" sz="3000" b="1" dirty="0">
                <a:latin typeface="Avenir Black" panose="02000503020000020003"/>
              </a:rPr>
              <a:t>US Citizens and </a:t>
            </a:r>
            <a:r>
              <a:rPr lang="en-US" sz="2800" b="1" i="0" dirty="0">
                <a:solidFill>
                  <a:srgbClr val="191B28"/>
                </a:solidFill>
                <a:effectLst/>
                <a:latin typeface="Google Sans"/>
              </a:rPr>
              <a:t>lawful permanent residents in</a:t>
            </a:r>
            <a:r>
              <a:rPr lang="en-US" sz="3000" b="1" dirty="0">
                <a:latin typeface="Avenir Black" panose="02000503020000020003"/>
              </a:rPr>
              <a:t> the country for &gt; 3 years </a:t>
            </a:r>
          </a:p>
          <a:p>
            <a:pPr lvl="1"/>
            <a:r>
              <a:rPr lang="en-US" sz="2600" dirty="0">
                <a:latin typeface="Avenir Black" panose="02000503020000020003"/>
              </a:rPr>
              <a:t>Tier 1 Background Check</a:t>
            </a:r>
          </a:p>
          <a:p>
            <a:pPr lvl="1"/>
            <a:r>
              <a:rPr lang="en-US" sz="2600" dirty="0">
                <a:latin typeface="Avenir Black" panose="02000503020000020003"/>
              </a:rPr>
              <a:t>3-year PIV card</a:t>
            </a:r>
          </a:p>
          <a:p>
            <a:r>
              <a:rPr lang="en-US" sz="3000" b="1" dirty="0">
                <a:latin typeface="Avenir Black" panose="02000503020000020003"/>
              </a:rPr>
              <a:t>Non-US Citizens </a:t>
            </a:r>
          </a:p>
          <a:p>
            <a:pPr lvl="1"/>
            <a:r>
              <a:rPr lang="en-US" sz="2600" dirty="0">
                <a:latin typeface="Avenir Black" panose="02000503020000020003"/>
              </a:rPr>
              <a:t>Foreign National Federal Records Check</a:t>
            </a:r>
          </a:p>
          <a:p>
            <a:pPr lvl="1"/>
            <a:r>
              <a:rPr lang="en-US" sz="2600" dirty="0">
                <a:latin typeface="Avenir Black" panose="02000503020000020003"/>
              </a:rPr>
              <a:t>PIV-I card with six-month certificates</a:t>
            </a:r>
          </a:p>
          <a:p>
            <a:pPr lvl="2"/>
            <a:endParaRPr lang="en-US" dirty="0">
              <a:latin typeface="Avenir Black" panose="02000503020000020003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18F4E6-89EE-0674-9646-58AC92A5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773" y="1219200"/>
            <a:ext cx="5743575" cy="41719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84B15-94AB-8CA0-27DD-5C7E053F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5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87885-960D-4928-8077-985C1253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200" b="1"/>
              <a:t>VA Goals for Health Professions Trainee (HPT) Onboarding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9BBCF-806C-4519-B60D-4E0C5BF1F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90" y="1062485"/>
            <a:ext cx="5585691" cy="2366516"/>
          </a:xfrm>
        </p:spPr>
        <p:txBody>
          <a:bodyPr rtlCol="0">
            <a:normAutofit fontScale="47500" lnSpcReduction="20000"/>
          </a:bodyPr>
          <a:lstStyle/>
          <a:p>
            <a:pPr marL="0" indent="0">
              <a:buNone/>
              <a:defRPr/>
            </a:pPr>
            <a:r>
              <a:rPr lang="en-US" sz="6400" b="1" dirty="0">
                <a:latin typeface="Avenir Black" panose="02000503020000020003"/>
                <a:cs typeface="Arial" panose="020B0604020202020204" pitchFamily="34" charset="0"/>
              </a:rPr>
              <a:t>Day One Readiness</a:t>
            </a:r>
          </a:p>
          <a:p>
            <a:pPr marL="0" indent="0">
              <a:buNone/>
              <a:defRPr/>
            </a:pPr>
            <a:endParaRPr lang="en-US" sz="2100" b="1" dirty="0">
              <a:latin typeface="Avenir Black" panose="02000503020000020003"/>
            </a:endParaRPr>
          </a:p>
          <a:p>
            <a:pPr marL="0" indent="0">
              <a:buNone/>
              <a:defRPr/>
            </a:pPr>
            <a:r>
              <a:rPr lang="en-US" sz="4500" dirty="0">
                <a:latin typeface="Avenir Black" panose="02000503020000020003"/>
                <a:cs typeface="Arial" panose="020B0604020202020204" pitchFamily="34" charset="0"/>
              </a:rPr>
              <a:t>Every Health Professions Trainee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500" dirty="0">
                <a:latin typeface="Avenir Black" panose="02000503020000020003"/>
              </a:rPr>
              <a:t>F</a:t>
            </a:r>
            <a:r>
              <a:rPr lang="en-US" sz="4500" dirty="0">
                <a:latin typeface="Avenir Black" panose="02000503020000020003"/>
                <a:cs typeface="Arial" panose="020B0604020202020204" pitchFamily="34" charset="0"/>
              </a:rPr>
              <a:t>ully onboarded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700" dirty="0">
                <a:latin typeface="Avenir Black" panose="02000503020000020003"/>
              </a:rPr>
              <a:t>T</a:t>
            </a:r>
            <a:r>
              <a:rPr lang="en-US" sz="4700" dirty="0">
                <a:latin typeface="Avenir Black" panose="02000503020000020003"/>
                <a:cs typeface="Arial" panose="020B0604020202020204" pitchFamily="34" charset="0"/>
              </a:rPr>
              <a:t>rained and provisioned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700" dirty="0">
                <a:latin typeface="Avenir Black" panose="02000503020000020003"/>
                <a:cs typeface="Arial" panose="020B0604020202020204" pitchFamily="34" charset="0"/>
              </a:rPr>
              <a:t>Ready to care for Veterans on </a:t>
            </a:r>
            <a:r>
              <a:rPr lang="en-US" sz="4700" b="1" dirty="0">
                <a:latin typeface="Avenir Black" panose="02000503020000020003"/>
              </a:rPr>
              <a:t>d</a:t>
            </a:r>
            <a:r>
              <a:rPr lang="en-US" sz="4700" b="1" dirty="0">
                <a:latin typeface="Avenir Black" panose="02000503020000020003"/>
                <a:cs typeface="Arial" panose="020B0604020202020204" pitchFamily="34" charset="0"/>
              </a:rPr>
              <a:t>ay </a:t>
            </a:r>
            <a:r>
              <a:rPr lang="en-US" sz="4700" b="1" dirty="0">
                <a:latin typeface="Avenir Black" panose="02000503020000020003"/>
              </a:rPr>
              <a:t>o</a:t>
            </a:r>
            <a:r>
              <a:rPr lang="en-US" sz="4700" b="1" dirty="0">
                <a:latin typeface="Avenir Black" panose="02000503020000020003"/>
                <a:cs typeface="Arial" panose="020B0604020202020204" pitchFamily="34" charset="0"/>
              </a:rPr>
              <a:t>ne </a:t>
            </a:r>
            <a:r>
              <a:rPr lang="en-US" sz="4700" dirty="0">
                <a:latin typeface="Avenir Black" panose="02000503020000020003"/>
                <a:cs typeface="Arial" panose="020B0604020202020204" pitchFamily="34" charset="0"/>
              </a:rPr>
              <a:t>of their VA experience</a:t>
            </a:r>
          </a:p>
          <a:p>
            <a:pPr marL="0" indent="0">
              <a:buNone/>
              <a:defRPr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  <a:defRPr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A group of people wearing masks">
            <a:extLst>
              <a:ext uri="{FF2B5EF4-FFF2-40B4-BE49-F238E27FC236}">
                <a16:creationId xmlns:a16="http://schemas.microsoft.com/office/drawing/2014/main" id="{723A4B75-006F-8DB8-DD45-C2A4E5AD7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70" y="1447801"/>
            <a:ext cx="5882325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BC370-98B0-4F22-3641-4B9E05AA3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5BA958-38CF-336B-F44F-AF14B0F23E6C}"/>
              </a:ext>
            </a:extLst>
          </p:cNvPr>
          <p:cNvSpPr txBox="1">
            <a:spLocks/>
          </p:cNvSpPr>
          <p:nvPr/>
        </p:nvSpPr>
        <p:spPr>
          <a:xfrm>
            <a:off x="251690" y="3445165"/>
            <a:ext cx="5585691" cy="236651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7000" b="1">
                <a:latin typeface="Avenir Black" panose="02000503020000020003"/>
              </a:rPr>
              <a:t>Integrated Onboarding Process</a:t>
            </a:r>
          </a:p>
          <a:p>
            <a:pPr marL="0" indent="0">
              <a:buFont typeface="Arial"/>
              <a:buNone/>
              <a:defRPr/>
            </a:pPr>
            <a:endParaRPr lang="en-US" sz="2100" b="1">
              <a:latin typeface="Avenir Black" panose="02000503020000020003"/>
            </a:endParaRPr>
          </a:p>
          <a:p>
            <a:pPr marL="0" indent="0">
              <a:buFont typeface="Arial"/>
              <a:buNone/>
              <a:defRPr/>
            </a:pPr>
            <a:r>
              <a:rPr lang="en-US" sz="5000">
                <a:latin typeface="Avenir Black" panose="02000503020000020003"/>
              </a:rPr>
              <a:t>Streamlined onboarding for HPTs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5000">
                <a:latin typeface="Avenir Black" panose="02000503020000020003"/>
              </a:rPr>
              <a:t>Process is being augmented for security purposes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5000">
                <a:latin typeface="Avenir Black" panose="02000503020000020003"/>
              </a:rPr>
              <a:t>Continuous improvements to ensure ease/efficiency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5000">
                <a:latin typeface="Avenir Black" panose="02000503020000020003"/>
              </a:rPr>
              <a:t>Future enhancements to integrate systems</a:t>
            </a:r>
            <a:endParaRPr lang="en-US" sz="1500"/>
          </a:p>
          <a:p>
            <a:pPr lvl="1">
              <a:defRPr/>
            </a:pPr>
            <a:endParaRPr lang="en-US" sz="1050"/>
          </a:p>
          <a:p>
            <a:pPr lvl="1">
              <a:defRPr/>
            </a:pPr>
            <a:endParaRPr lang="en-US" sz="1050"/>
          </a:p>
          <a:p>
            <a:pPr lvl="1">
              <a:defRPr/>
            </a:pPr>
            <a:endParaRPr lang="en-US" sz="1050"/>
          </a:p>
          <a:p>
            <a:pPr lvl="1">
              <a:defRPr/>
            </a:pPr>
            <a:endParaRPr lang="en-US" sz="1350"/>
          </a:p>
          <a:p>
            <a:pPr marL="342900" lvl="1" indent="0">
              <a:buFont typeface="Arial"/>
              <a:buNone/>
              <a:defRPr/>
            </a:pPr>
            <a:endParaRPr lang="en-US" sz="13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B3CAA-62B4-4EDC-9BAA-0F0CDDE49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860"/>
            <a:ext cx="12192000" cy="762000"/>
          </a:xfrm>
        </p:spPr>
        <p:txBody>
          <a:bodyPr/>
          <a:lstStyle/>
          <a:p>
            <a:r>
              <a:rPr lang="en-US" sz="3200" b="1"/>
              <a:t>VA’s Commitment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AF542-A11F-15F8-B598-35B9AD14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906" y="2449100"/>
            <a:ext cx="12019040" cy="3600447"/>
          </a:xfrm>
          <a:prstGeom prst="rect">
            <a:avLst/>
          </a:prstGeom>
          <a:solidFill>
            <a:srgbClr val="A8BD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0" lvl="5" indent="-285750"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0" lvl="5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Federal information security best practices and compliance with legal requirements mandated by the Federal Information Systems Modernization Act (FISMA). VA is proud to be in step with these important guidelines.</a:t>
            </a:r>
          </a:p>
          <a:p>
            <a:pPr marL="2571750" lvl="5" indent="-285750"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0" lvl="5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Alignment with government-wide standards to reduce risks to VA’s systems, facilities, and stakeholders, including Veterans, employees, health professions trainees, volunteers, visitors, and contractors. </a:t>
            </a:r>
          </a:p>
          <a:p>
            <a:pPr marL="2571750" lvl="5" indent="-285750"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0" lvl="5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F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those transitioning to full-time roles, the streamlined process will facilitate a smoother transition from trainee to staff and between different sites or agencies, fostering increased confidence and trust in VA.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E28D3A-AEA9-F001-29D7-9B5AF59DB978}"/>
              </a:ext>
            </a:extLst>
          </p:cNvPr>
          <p:cNvSpPr txBox="1"/>
          <p:nvPr/>
        </p:nvSpPr>
        <p:spPr>
          <a:xfrm>
            <a:off x="83906" y="3061772"/>
            <a:ext cx="1508589" cy="267765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 are there changes to security vetting?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42626FA-3CE0-82C8-931C-57E0ABB0B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7800" y="3391701"/>
            <a:ext cx="777154" cy="20177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C05BBCB-9921-2904-E24C-05775F986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906" y="1224406"/>
            <a:ext cx="12019040" cy="98539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8BDC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9810A-19F2-0436-DFA0-9B7213D0F50C}"/>
              </a:ext>
            </a:extLst>
          </p:cNvPr>
          <p:cNvSpPr txBox="1"/>
          <p:nvPr/>
        </p:nvSpPr>
        <p:spPr>
          <a:xfrm>
            <a:off x="-152400" y="1359954"/>
            <a:ext cx="12344400" cy="646331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marL="114300" marR="0" lvl="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To protect the security of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Veterans, visitors, employees, and any other person in the VA system. By upholding our core values, we emphasize the importance of support and the intrinsic value of every person we serve.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D3E19-FF69-4D5F-89E6-BBE938656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3F1FA-211D-3044-9E35-958DFBC261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28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AA6F-1349-C582-7A39-FB7EAF11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Changes in Requirements for Screening HPTs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84B15-94AB-8CA0-27DD-5C7E053F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5E54190-9020-516D-E003-63CC7B2C2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652197"/>
              </p:ext>
            </p:extLst>
          </p:nvPr>
        </p:nvGraphicFramePr>
        <p:xfrm>
          <a:off x="969818" y="911860"/>
          <a:ext cx="10252364" cy="503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45018">
                  <a:extLst>
                    <a:ext uri="{9D8B030D-6E8A-4147-A177-3AD203B41FA5}">
                      <a16:colId xmlns:a16="http://schemas.microsoft.com/office/drawing/2014/main" val="278277941"/>
                    </a:ext>
                  </a:extLst>
                </a:gridCol>
                <a:gridCol w="4507346">
                  <a:extLst>
                    <a:ext uri="{9D8B030D-6E8A-4147-A177-3AD203B41FA5}">
                      <a16:colId xmlns:a16="http://schemas.microsoft.com/office/drawing/2014/main" val="3449824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Previous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Changes to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089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Special Agreement Check (SAC)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Majority of Health Professions Trainees were exempt from a Tier 1 and therefore in this category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Fingerprint check, FBI database check, no special form needed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Approximately 48 hours turnaround time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Trainees were issued a PIV-I card for three years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US Citizens and </a:t>
                      </a:r>
                      <a:r>
                        <a:rPr lang="en-US" sz="1800" b="0" dirty="0">
                          <a:solidFill>
                            <a:srgbClr val="191B28"/>
                          </a:solidFill>
                          <a:effectLst/>
                        </a:rPr>
                        <a:t>lawful permanent residents in</a:t>
                      </a:r>
                      <a:r>
                        <a:rPr lang="en-US" sz="2000" b="0" dirty="0"/>
                        <a:t> the country for &gt; 3 years 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Tier 1 Background Check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3-year PIV card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449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Tier 1 Background Check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Very limited number of HPTs (&gt;180 aggregate days or &gt;1 year of continuous service), i.e. medical students on longitudinal integrated clerkships of over 6 months duration, VA-based chief residents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SAC plus FBI investigation (interviews, etc.), requires trainees to fill out a form to list their relatives, residences, etc. (estimated time 2 hours)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Highly variable, weeks to months, must be completed within the first year of service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Trainees were issued a PIV card for three years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Non-US Citizens 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Foreign National Federal Records Check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PIV-I card with six-month certificates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895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60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693A-F7E9-ED59-6CF9-3508DF96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US Citizen Security Vetting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AFB93-DF84-17C1-E39C-7CF12C6A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1"/>
            <a:ext cx="4800600" cy="5288054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latin typeface="Avenir Black" panose="02000503020000020003"/>
              </a:rPr>
              <a:t>Tier-1 Background Check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Avenir Black" panose="02000503020000020003"/>
              </a:rPr>
              <a:t>Requires fingerprints and Special Agreement Check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Avenir Black" panose="02000503020000020003"/>
              </a:rPr>
              <a:t>Online SF-85 Questionnaire for Non-Sensitive Positions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Avenir Black" panose="02000503020000020003"/>
              </a:rPr>
              <a:t>Sent by electronic invitation</a:t>
            </a:r>
            <a:endParaRPr lang="en-US" sz="2800" dirty="0">
              <a:latin typeface="Avenir Black" panose="02000503020000020003"/>
            </a:endParaRP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Avenir Black" panose="02000503020000020003"/>
              </a:rPr>
              <a:t>Record of Arrest and Prosecution Back (RAP BACK)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Avenir Black" panose="02000503020000020003"/>
              </a:rPr>
              <a:t>Component of Trusted Workforce 2.0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Avenir Black" panose="02000503020000020003"/>
              </a:rPr>
              <a:t>Continuous FBI database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82B5B-40FA-FEA5-25EB-2726B28A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 descr="Paper copy of the eAPP (old version)">
            <a:extLst>
              <a:ext uri="{FF2B5EF4-FFF2-40B4-BE49-F238E27FC236}">
                <a16:creationId xmlns:a16="http://schemas.microsoft.com/office/drawing/2014/main" id="{A9F133D6-3524-8E04-751C-A15312313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62100"/>
            <a:ext cx="6193921" cy="37338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004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693A-F7E9-ED59-6CF9-3508DF96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Non-US Citizen Security Vetting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AFB93-DF84-17C1-E39C-7CF12C6A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12342"/>
            <a:ext cx="4800600" cy="5288054"/>
          </a:xfrm>
        </p:spPr>
        <p:txBody>
          <a:bodyPr>
            <a:normAutofit fontScale="62500" lnSpcReduction="20000"/>
          </a:bodyPr>
          <a:lstStyle/>
          <a:p>
            <a:pPr lvl="1"/>
            <a:endParaRPr lang="en-US" sz="2800" dirty="0">
              <a:latin typeface="Avenir Black" panose="02000503020000020003"/>
            </a:endParaRPr>
          </a:p>
          <a:p>
            <a:r>
              <a:rPr lang="en-US" sz="3800" b="1" dirty="0">
                <a:latin typeface="Avenir Black" panose="02000503020000020003"/>
              </a:rPr>
              <a:t>Foreign National Federal Records Check</a:t>
            </a:r>
          </a:p>
          <a:p>
            <a:pPr lvl="1">
              <a:lnSpc>
                <a:spcPct val="110000"/>
              </a:lnSpc>
            </a:pPr>
            <a:r>
              <a:rPr lang="en-US" sz="3800" dirty="0">
                <a:latin typeface="Avenir Black" panose="02000503020000020003"/>
              </a:rPr>
              <a:t>Managed by VA Counterintelligence</a:t>
            </a:r>
          </a:p>
          <a:p>
            <a:pPr lvl="1">
              <a:lnSpc>
                <a:spcPct val="110000"/>
              </a:lnSpc>
            </a:pPr>
            <a:r>
              <a:rPr lang="en-US" sz="3800" dirty="0">
                <a:latin typeface="Avenir Black" panose="02000503020000020003"/>
              </a:rPr>
              <a:t>Personally identifiable information</a:t>
            </a:r>
          </a:p>
          <a:p>
            <a:pPr lvl="1">
              <a:lnSpc>
                <a:spcPct val="110000"/>
              </a:lnSpc>
            </a:pPr>
            <a:r>
              <a:rPr lang="en-US" sz="3800" dirty="0">
                <a:latin typeface="Avenir Black" panose="02000503020000020003"/>
              </a:rPr>
              <a:t>Passport information</a:t>
            </a:r>
          </a:p>
          <a:p>
            <a:pPr lvl="1">
              <a:lnSpc>
                <a:spcPct val="110000"/>
              </a:lnSpc>
            </a:pPr>
            <a:r>
              <a:rPr lang="en-US" sz="3800" dirty="0">
                <a:latin typeface="Avenir Black" panose="02000503020000020003"/>
              </a:rPr>
              <a:t>Visa information</a:t>
            </a:r>
          </a:p>
          <a:p>
            <a:pPr lvl="1">
              <a:lnSpc>
                <a:spcPct val="110000"/>
              </a:lnSpc>
            </a:pPr>
            <a:r>
              <a:rPr lang="en-US" sz="3800" dirty="0">
                <a:latin typeface="Avenir Black" panose="02000503020000020003"/>
              </a:rPr>
              <a:t>SAC check and fingerprints can be scheduled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2400" dirty="0">
              <a:latin typeface="Avenir Black" panose="02000503020000020003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600" u="sng" dirty="0">
                <a:latin typeface="Avenir Black" panose="02000503020000020003"/>
              </a:rPr>
              <a:t>Note</a:t>
            </a:r>
            <a:r>
              <a:rPr lang="en-US" sz="2600" dirty="0">
                <a:latin typeface="Avenir Black" panose="02000503020000020003"/>
              </a:rPr>
              <a:t>:  The Intake Form will be used until updates are made that allow submission electronically through the existing Account Provisioning/Deprovisioning System.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82B5B-40FA-FEA5-25EB-2726B28A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VHA Personnel Security Intake Form">
            <a:extLst>
              <a:ext uri="{FF2B5EF4-FFF2-40B4-BE49-F238E27FC236}">
                <a16:creationId xmlns:a16="http://schemas.microsoft.com/office/drawing/2014/main" id="{04855E8A-1031-B88F-B75D-EEAEC4B67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39" y="1014076"/>
            <a:ext cx="5630061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3193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693A-F7E9-ED59-6CF9-3508DF96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Non-US Citizen Security Vetting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82B5B-40FA-FEA5-25EB-2726B28A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Content Placeholder 9" descr="Required Data for Non-US Citizen Security Vetting:&#10;&#10;1.Name&#10;2. Other Last Names Used&#10;3. Email Address&#10;4. Date of Birth&#10;5. Birth Sex&#10;6. US Social Security Number&#10;7. Appointment Type (in VA)&#10;8. Citizenship&#10;9. Country of Citizenship&#10;10. Country of Birth&#10;11. Passport Number&#10;12. Passport Issue Country&#10;13. Passport Issue Date&#10;14. Passport Expiration Date&#10;15. Date of Entry to USA&#10;16. Visa Number&#10;17. Visa Expiration Date">
            <a:extLst>
              <a:ext uri="{FF2B5EF4-FFF2-40B4-BE49-F238E27FC236}">
                <a16:creationId xmlns:a16="http://schemas.microsoft.com/office/drawing/2014/main" id="{CAF637EF-77C6-2588-6D19-9FA7195E0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685800"/>
            <a:ext cx="12192000" cy="535501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0245FC-23E4-8D1B-7F0E-519EA3F4C58D}"/>
              </a:ext>
            </a:extLst>
          </p:cNvPr>
          <p:cNvSpPr txBox="1"/>
          <p:nvPr/>
        </p:nvSpPr>
        <p:spPr>
          <a:xfrm>
            <a:off x="5023837" y="1078468"/>
            <a:ext cx="1549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Required Data</a:t>
            </a:r>
          </a:p>
        </p:txBody>
      </p:sp>
    </p:spTree>
    <p:extLst>
      <p:ext uri="{BB962C8B-B14F-4D97-AF65-F5344CB8AC3E}">
        <p14:creationId xmlns:p14="http://schemas.microsoft.com/office/powerpoint/2010/main" val="4123514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AA6F-1349-C582-7A39-FB7EAF11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Security Vetting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636E-2CAE-D43F-5FA6-8F21C0804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56" y="878608"/>
            <a:ext cx="11626273" cy="83127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2000" dirty="0">
                <a:latin typeface="Avenir Black" panose="02000503020000020003"/>
              </a:rPr>
              <a:t>A project team is working to implement all enhanced security vetting updates across VA.  Phases 1, 2, and 3 will have an impact on HPT onboarding.</a:t>
            </a:r>
          </a:p>
          <a:p>
            <a:pPr marL="914400" lvl="2" indent="0">
              <a:buNone/>
            </a:pPr>
            <a:endParaRPr lang="en-US" dirty="0">
              <a:latin typeface="Avenir Black" panose="02000503020000020003"/>
            </a:endParaRPr>
          </a:p>
          <a:p>
            <a:pPr marL="914400" lvl="2" indent="0">
              <a:buNone/>
            </a:pPr>
            <a:endParaRPr lang="en-US" dirty="0">
              <a:latin typeface="Avenir Black" panose="02000503020000020003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84B15-94AB-8CA0-27DD-5C7E053F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824B8D7-22FE-467A-32D5-072EE0F1C0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7940589"/>
              </p:ext>
            </p:extLst>
          </p:nvPr>
        </p:nvGraphicFramePr>
        <p:xfrm>
          <a:off x="1588655" y="1902690"/>
          <a:ext cx="9596581" cy="396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170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58B90C0C-235D-20C1-3800-5BB7CA3CE6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9229"/>
            <a:ext cx="12188952" cy="612648"/>
          </a:xfrm>
          <a:solidFill>
            <a:srgbClr val="003F72"/>
          </a:solidFill>
        </p:spPr>
        <p:txBody>
          <a:bodyPr anchor="t">
            <a:noAutofit/>
          </a:bodyPr>
          <a:lstStyle/>
          <a:p>
            <a:pPr lvl="0" defTabSz="914400">
              <a:spcBef>
                <a:spcPts val="0"/>
              </a:spcBef>
            </a:pPr>
            <a:r>
              <a:rPr lang="en-US" sz="3200" b="1">
                <a:solidFill>
                  <a:prstClr val="white"/>
                </a:solidFill>
                <a:ea typeface="Calibri"/>
              </a:rPr>
              <a:t>Project Timeline</a:t>
            </a:r>
            <a:br>
              <a:rPr lang="en-US" sz="2600">
                <a:ea typeface="+mn-ea"/>
              </a:rPr>
            </a:br>
            <a:endParaRPr lang="en-US" sz="260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8EE9F37-E145-8EC4-8B58-AEDA79BF18B2}"/>
              </a:ext>
            </a:extLst>
          </p:cNvPr>
          <p:cNvSpPr/>
          <p:nvPr/>
        </p:nvSpPr>
        <p:spPr>
          <a:xfrm>
            <a:off x="18517" y="531775"/>
            <a:ext cx="7111748" cy="462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Key:</a:t>
            </a:r>
          </a:p>
        </p:txBody>
      </p:sp>
      <p:sp>
        <p:nvSpPr>
          <p:cNvPr id="94" name="Arrow: Pentagon 93">
            <a:extLst>
              <a:ext uri="{FF2B5EF4-FFF2-40B4-BE49-F238E27FC236}">
                <a16:creationId xmlns:a16="http://schemas.microsoft.com/office/drawing/2014/main" id="{A456A391-EFD9-8F71-C31F-455683BAA670}"/>
              </a:ext>
            </a:extLst>
          </p:cNvPr>
          <p:cNvSpPr/>
          <p:nvPr/>
        </p:nvSpPr>
        <p:spPr>
          <a:xfrm>
            <a:off x="621931" y="669377"/>
            <a:ext cx="1845864" cy="226662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Training / Implementation</a:t>
            </a:r>
          </a:p>
        </p:txBody>
      </p:sp>
      <p:sp>
        <p:nvSpPr>
          <p:cNvPr id="95" name="Arrow: Pentagon 94">
            <a:extLst>
              <a:ext uri="{FF2B5EF4-FFF2-40B4-BE49-F238E27FC236}">
                <a16:creationId xmlns:a16="http://schemas.microsoft.com/office/drawing/2014/main" id="{ADBDCD14-A850-F1F8-B3E6-F91C9C4C1664}"/>
              </a:ext>
            </a:extLst>
          </p:cNvPr>
          <p:cNvSpPr/>
          <p:nvPr/>
        </p:nvSpPr>
        <p:spPr>
          <a:xfrm>
            <a:off x="2804375" y="664696"/>
            <a:ext cx="1488731" cy="228600"/>
          </a:xfrm>
          <a:prstGeom prst="homePlate">
            <a:avLst/>
          </a:prstGeom>
          <a:solidFill>
            <a:srgbClr val="BBDDFF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Sustainment</a:t>
            </a:r>
          </a:p>
        </p:txBody>
      </p:sp>
      <p:sp>
        <p:nvSpPr>
          <p:cNvPr id="92" name="TextBox 87">
            <a:extLst>
              <a:ext uri="{FF2B5EF4-FFF2-40B4-BE49-F238E27FC236}">
                <a16:creationId xmlns:a16="http://schemas.microsoft.com/office/drawing/2014/main" id="{4C0BFCFD-9C4F-0E26-C1B2-C59DE92889F3}"/>
              </a:ext>
            </a:extLst>
          </p:cNvPr>
          <p:cNvSpPr txBox="1"/>
          <p:nvPr/>
        </p:nvSpPr>
        <p:spPr>
          <a:xfrm>
            <a:off x="4544680" y="583513"/>
            <a:ext cx="4916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*Initiate within 5 days of labor notification completion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3000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Staff – includes employees, HPTs, Volunteers, and Contractors</a:t>
            </a:r>
            <a:endParaRPr kumimoji="0" lang="en-US" sz="1000" b="1" i="0" u="none" strike="noStrike" kern="1200" cap="none" spc="0" normalizeH="0" baseline="3000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FCFE40-1405-CE84-7A16-13EB60B54DB2}"/>
              </a:ext>
            </a:extLst>
          </p:cNvPr>
          <p:cNvGraphicFramePr>
            <a:graphicFrameLocks noGrp="1"/>
          </p:cNvGraphicFramePr>
          <p:nvPr/>
        </p:nvGraphicFramePr>
        <p:xfrm>
          <a:off x="10275" y="1015277"/>
          <a:ext cx="12188959" cy="518145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65243">
                  <a:extLst>
                    <a:ext uri="{9D8B030D-6E8A-4147-A177-3AD203B41FA5}">
                      <a16:colId xmlns:a16="http://schemas.microsoft.com/office/drawing/2014/main" val="1771549271"/>
                    </a:ext>
                  </a:extLst>
                </a:gridCol>
                <a:gridCol w="893643">
                  <a:extLst>
                    <a:ext uri="{9D8B030D-6E8A-4147-A177-3AD203B41FA5}">
                      <a16:colId xmlns:a16="http://schemas.microsoft.com/office/drawing/2014/main" val="399188217"/>
                    </a:ext>
                  </a:extLst>
                </a:gridCol>
                <a:gridCol w="893643">
                  <a:extLst>
                    <a:ext uri="{9D8B030D-6E8A-4147-A177-3AD203B41FA5}">
                      <a16:colId xmlns:a16="http://schemas.microsoft.com/office/drawing/2014/main" val="1082671063"/>
                    </a:ext>
                  </a:extLst>
                </a:gridCol>
                <a:gridCol w="893643">
                  <a:extLst>
                    <a:ext uri="{9D8B030D-6E8A-4147-A177-3AD203B41FA5}">
                      <a16:colId xmlns:a16="http://schemas.microsoft.com/office/drawing/2014/main" val="2993571889"/>
                    </a:ext>
                  </a:extLst>
                </a:gridCol>
                <a:gridCol w="893643">
                  <a:extLst>
                    <a:ext uri="{9D8B030D-6E8A-4147-A177-3AD203B41FA5}">
                      <a16:colId xmlns:a16="http://schemas.microsoft.com/office/drawing/2014/main" val="2047814650"/>
                    </a:ext>
                  </a:extLst>
                </a:gridCol>
                <a:gridCol w="893643">
                  <a:extLst>
                    <a:ext uri="{9D8B030D-6E8A-4147-A177-3AD203B41FA5}">
                      <a16:colId xmlns:a16="http://schemas.microsoft.com/office/drawing/2014/main" val="1643717702"/>
                    </a:ext>
                  </a:extLst>
                </a:gridCol>
                <a:gridCol w="893643">
                  <a:extLst>
                    <a:ext uri="{9D8B030D-6E8A-4147-A177-3AD203B41FA5}">
                      <a16:colId xmlns:a16="http://schemas.microsoft.com/office/drawing/2014/main" val="214633345"/>
                    </a:ext>
                  </a:extLst>
                </a:gridCol>
                <a:gridCol w="893643">
                  <a:extLst>
                    <a:ext uri="{9D8B030D-6E8A-4147-A177-3AD203B41FA5}">
                      <a16:colId xmlns:a16="http://schemas.microsoft.com/office/drawing/2014/main" val="842550438"/>
                    </a:ext>
                  </a:extLst>
                </a:gridCol>
                <a:gridCol w="893643">
                  <a:extLst>
                    <a:ext uri="{9D8B030D-6E8A-4147-A177-3AD203B41FA5}">
                      <a16:colId xmlns:a16="http://schemas.microsoft.com/office/drawing/2014/main" val="2039264479"/>
                    </a:ext>
                  </a:extLst>
                </a:gridCol>
                <a:gridCol w="893643">
                  <a:extLst>
                    <a:ext uri="{9D8B030D-6E8A-4147-A177-3AD203B41FA5}">
                      <a16:colId xmlns:a16="http://schemas.microsoft.com/office/drawing/2014/main" val="1121554525"/>
                    </a:ext>
                  </a:extLst>
                </a:gridCol>
                <a:gridCol w="893643">
                  <a:extLst>
                    <a:ext uri="{9D8B030D-6E8A-4147-A177-3AD203B41FA5}">
                      <a16:colId xmlns:a16="http://schemas.microsoft.com/office/drawing/2014/main" val="1663722579"/>
                    </a:ext>
                  </a:extLst>
                </a:gridCol>
                <a:gridCol w="893643">
                  <a:extLst>
                    <a:ext uri="{9D8B030D-6E8A-4147-A177-3AD203B41FA5}">
                      <a16:colId xmlns:a16="http://schemas.microsoft.com/office/drawing/2014/main" val="1818926655"/>
                    </a:ext>
                  </a:extLst>
                </a:gridCol>
                <a:gridCol w="893643">
                  <a:extLst>
                    <a:ext uri="{9D8B030D-6E8A-4147-A177-3AD203B41FA5}">
                      <a16:colId xmlns:a16="http://schemas.microsoft.com/office/drawing/2014/main" val="3442676625"/>
                    </a:ext>
                  </a:extLst>
                </a:gridCol>
              </a:tblGrid>
              <a:tr h="548268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>
                    <a:solidFill>
                      <a:srgbClr val="0062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r>
                        <a:rPr lang="en-US" sz="1100"/>
                        <a:t> </a:t>
                      </a:r>
                    </a:p>
                    <a:p>
                      <a:pPr algn="ctr"/>
                      <a:r>
                        <a:rPr lang="en-US" sz="135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NOV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DEC </a:t>
                      </a:r>
                    </a:p>
                    <a:p>
                      <a:pPr algn="ctr"/>
                      <a:r>
                        <a:rPr lang="en-US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JAN </a:t>
                      </a:r>
                    </a:p>
                    <a:p>
                      <a:pPr algn="ctr"/>
                      <a:r>
                        <a:rPr lang="en-US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FEB</a:t>
                      </a:r>
                    </a:p>
                    <a:p>
                      <a:pPr algn="ctr"/>
                      <a:r>
                        <a:rPr lang="en-US"/>
                        <a:t>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MAR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APR </a:t>
                      </a:r>
                    </a:p>
                    <a:p>
                      <a:pPr algn="ctr"/>
                      <a:r>
                        <a:rPr lang="en-US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MAY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JUN</a:t>
                      </a:r>
                    </a:p>
                    <a:p>
                      <a:pPr algn="ctr"/>
                      <a:r>
                        <a:rPr lang="en-US"/>
                        <a:t>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JUL </a:t>
                      </a:r>
                    </a:p>
                    <a:p>
                      <a:pPr algn="ctr"/>
                      <a:r>
                        <a:rPr lang="en-US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AUG</a:t>
                      </a:r>
                    </a:p>
                    <a:p>
                      <a:pPr algn="ctr"/>
                      <a:r>
                        <a:rPr lang="en-US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SEP</a:t>
                      </a:r>
                    </a:p>
                    <a:p>
                      <a:pPr algn="ctr"/>
                      <a:r>
                        <a:rPr lang="en-US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50436"/>
                  </a:ext>
                </a:extLst>
              </a:tr>
              <a:tr h="66848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Phase 1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New Non-US Citizen Vetting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91294"/>
                  </a:ext>
                </a:extLst>
              </a:tr>
              <a:tr h="157782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Phase 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New Non-US Citizen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(New and Onboard Staff)</a:t>
                      </a:r>
                      <a:endParaRPr kumimoji="0" lang="en-US" sz="105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048779"/>
                  </a:ext>
                </a:extLst>
              </a:tr>
              <a:tr h="113807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Phase 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Without Compensation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HPTs appointed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&gt;180 days</a:t>
                      </a:r>
                      <a:endParaRPr kumimoji="0" lang="en-US" sz="12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975624"/>
                  </a:ext>
                </a:extLst>
              </a:tr>
              <a:tr h="11549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Phase 4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Volunteers appointed &gt; 180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days</a:t>
                      </a:r>
                      <a:endParaRPr kumimoji="0" lang="en-US" sz="16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135896"/>
                  </a:ext>
                </a:extLst>
              </a:tr>
            </a:tbl>
          </a:graphicData>
        </a:graphic>
      </p:graphicFrame>
      <p:sp>
        <p:nvSpPr>
          <p:cNvPr id="8" name="Arrow: Pentagon 7">
            <a:extLst>
              <a:ext uri="{FF2B5EF4-FFF2-40B4-BE49-F238E27FC236}">
                <a16:creationId xmlns:a16="http://schemas.microsoft.com/office/drawing/2014/main" id="{A6CA1742-E7BA-5811-2ABC-CA1952FD7451}"/>
              </a:ext>
            </a:extLst>
          </p:cNvPr>
          <p:cNvSpPr/>
          <p:nvPr/>
        </p:nvSpPr>
        <p:spPr>
          <a:xfrm>
            <a:off x="1484266" y="1686246"/>
            <a:ext cx="983529" cy="420624"/>
          </a:xfrm>
          <a:prstGeom prst="homePlat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Training</a:t>
            </a:r>
          </a:p>
        </p:txBody>
      </p:sp>
      <p:sp>
        <p:nvSpPr>
          <p:cNvPr id="11" name="Arrow: Pentagon 10" descr="Pointing right ( March-July">
            <a:extLst>
              <a:ext uri="{FF2B5EF4-FFF2-40B4-BE49-F238E27FC236}">
                <a16:creationId xmlns:a16="http://schemas.microsoft.com/office/drawing/2014/main" id="{AC16310C-D613-951C-2144-3CF95E83795D}"/>
              </a:ext>
            </a:extLst>
          </p:cNvPr>
          <p:cNvSpPr/>
          <p:nvPr/>
        </p:nvSpPr>
        <p:spPr>
          <a:xfrm>
            <a:off x="2467794" y="2286000"/>
            <a:ext cx="9724205" cy="420624"/>
          </a:xfrm>
          <a:prstGeom prst="homePlat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All VHA Sites Conduct Non-US Citizen Vetting for New Staff¹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59B1358D-3B40-240D-AFC4-198A46BEF7DF}"/>
              </a:ext>
            </a:extLst>
          </p:cNvPr>
          <p:cNvSpPr/>
          <p:nvPr/>
        </p:nvSpPr>
        <p:spPr>
          <a:xfrm>
            <a:off x="1778286" y="2829942"/>
            <a:ext cx="3210809" cy="420624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Labor Notification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0B7E838E-003F-10B6-409E-F8BDF7A1BCEC}"/>
              </a:ext>
            </a:extLst>
          </p:cNvPr>
          <p:cNvSpPr/>
          <p:nvPr/>
        </p:nvSpPr>
        <p:spPr>
          <a:xfrm>
            <a:off x="5077445" y="2812580"/>
            <a:ext cx="1395273" cy="528187"/>
          </a:xfrm>
          <a:prstGeom prst="homePlat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Tasker: Onboard Staff -Data Available*​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Arrow: Pentagon 14" descr="Pointing right ( April through June)">
            <a:extLst>
              <a:ext uri="{FF2B5EF4-FFF2-40B4-BE49-F238E27FC236}">
                <a16:creationId xmlns:a16="http://schemas.microsoft.com/office/drawing/2014/main" id="{2FCCC370-C6A0-CDB6-70B0-B9E782DB170D}"/>
              </a:ext>
            </a:extLst>
          </p:cNvPr>
          <p:cNvSpPr/>
          <p:nvPr/>
        </p:nvSpPr>
        <p:spPr>
          <a:xfrm>
            <a:off x="5077446" y="3404218"/>
            <a:ext cx="3452883" cy="317311"/>
          </a:xfrm>
          <a:prstGeom prst="homePlat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Tasker: Onboard Staff Requiring Data Collection </a:t>
            </a:r>
          </a:p>
        </p:txBody>
      </p:sp>
      <p:sp>
        <p:nvSpPr>
          <p:cNvPr id="79" name="Arrow: Pentagon 78" descr="Pointing right ( March-July">
            <a:extLst>
              <a:ext uri="{FF2B5EF4-FFF2-40B4-BE49-F238E27FC236}">
                <a16:creationId xmlns:a16="http://schemas.microsoft.com/office/drawing/2014/main" id="{9A97F6B3-7C10-6EF0-FD32-6A6D8ED6F104}"/>
              </a:ext>
            </a:extLst>
          </p:cNvPr>
          <p:cNvSpPr/>
          <p:nvPr/>
        </p:nvSpPr>
        <p:spPr>
          <a:xfrm>
            <a:off x="6832314" y="3898647"/>
            <a:ext cx="5349411" cy="421855"/>
          </a:xfrm>
          <a:prstGeom prst="homePlat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All VHA Sites Conduct Tier 1 BI as Required​</a:t>
            </a: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0" name="Arrow: Pentagon 79">
            <a:extLst>
              <a:ext uri="{FF2B5EF4-FFF2-40B4-BE49-F238E27FC236}">
                <a16:creationId xmlns:a16="http://schemas.microsoft.com/office/drawing/2014/main" id="{8CBB0FE4-6A25-4A78-56C8-7F1145197E8C}"/>
              </a:ext>
            </a:extLst>
          </p:cNvPr>
          <p:cNvSpPr/>
          <p:nvPr/>
        </p:nvSpPr>
        <p:spPr>
          <a:xfrm>
            <a:off x="8677494" y="4435201"/>
            <a:ext cx="1958421" cy="374818"/>
          </a:xfrm>
          <a:prstGeom prst="homePlate">
            <a:avLst/>
          </a:prstGeom>
          <a:solidFill>
            <a:srgbClr val="0070C0"/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Gill Sans MT" panose="020B0502020104020203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Gill Sans MT" panose="020B0502020104020203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Gill Sans MT" panose="020B0502020104020203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Gill Sans MT" panose="020B0502020104020203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Gill Sans MT" panose="020B0502020104020203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Gill Sans MT" panose="020B0502020104020203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Gill Sans MT" panose="020B0502020104020203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Gill Sans MT" panose="020B0502020104020203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Gill Sans MT" panose="020B0502020104020203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Tasker for Onboard HPTs Requiring Tier 1 BI</a:t>
            </a:r>
          </a:p>
        </p:txBody>
      </p:sp>
      <p:sp>
        <p:nvSpPr>
          <p:cNvPr id="89" name="Arrow: Pentagon 88" descr="Pointing right ( March-July">
            <a:extLst>
              <a:ext uri="{FF2B5EF4-FFF2-40B4-BE49-F238E27FC236}">
                <a16:creationId xmlns:a16="http://schemas.microsoft.com/office/drawing/2014/main" id="{DCB10E5E-F3B5-35C8-8290-EFD227C9D0AA}"/>
              </a:ext>
            </a:extLst>
          </p:cNvPr>
          <p:cNvSpPr/>
          <p:nvPr/>
        </p:nvSpPr>
        <p:spPr>
          <a:xfrm>
            <a:off x="10194385" y="5080329"/>
            <a:ext cx="1958421" cy="420624"/>
          </a:xfrm>
          <a:prstGeom prst="homePlat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All VHA Sites Conduct Tier 1 BI as Required​</a:t>
            </a: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1" name="Arrow: Pentagon 90">
            <a:extLst>
              <a:ext uri="{FF2B5EF4-FFF2-40B4-BE49-F238E27FC236}">
                <a16:creationId xmlns:a16="http://schemas.microsoft.com/office/drawing/2014/main" id="{A9EA6A87-40F4-ED09-CB92-F31A1ED5A9AF}"/>
              </a:ext>
            </a:extLst>
          </p:cNvPr>
          <p:cNvSpPr/>
          <p:nvPr/>
        </p:nvSpPr>
        <p:spPr>
          <a:xfrm>
            <a:off x="10406138" y="5560509"/>
            <a:ext cx="1793087" cy="482771"/>
          </a:xfrm>
          <a:prstGeom prst="homePlate">
            <a:avLst/>
          </a:prstGeom>
          <a:solidFill>
            <a:srgbClr val="0070C0"/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Tasker for Onboard Volunteers Requiring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Tier 1 BI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A59E53-3A18-A33B-CEEA-C6926E25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A9A2B-DCEA-459B-8067-44D042050D8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Arrow: Pentagon 89">
            <a:extLst>
              <a:ext uri="{FF2B5EF4-FFF2-40B4-BE49-F238E27FC236}">
                <a16:creationId xmlns:a16="http://schemas.microsoft.com/office/drawing/2014/main" id="{FE855B3A-0B93-E9B1-3C86-63D9999590AE}"/>
              </a:ext>
            </a:extLst>
          </p:cNvPr>
          <p:cNvSpPr/>
          <p:nvPr/>
        </p:nvSpPr>
        <p:spPr>
          <a:xfrm>
            <a:off x="9498297" y="5089337"/>
            <a:ext cx="1022441" cy="420624"/>
          </a:xfrm>
          <a:prstGeom prst="homePlat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Training for New</a:t>
            </a:r>
          </a:p>
        </p:txBody>
      </p:sp>
      <p:sp>
        <p:nvSpPr>
          <p:cNvPr id="78" name="Arrow: Pentagon 77">
            <a:extLst>
              <a:ext uri="{FF2B5EF4-FFF2-40B4-BE49-F238E27FC236}">
                <a16:creationId xmlns:a16="http://schemas.microsoft.com/office/drawing/2014/main" id="{5742D68C-95C3-B195-9CEA-4F4ACD7C4D03}"/>
              </a:ext>
            </a:extLst>
          </p:cNvPr>
          <p:cNvSpPr/>
          <p:nvPr/>
        </p:nvSpPr>
        <p:spPr>
          <a:xfrm>
            <a:off x="5948737" y="3899878"/>
            <a:ext cx="1708208" cy="420624"/>
          </a:xfrm>
          <a:prstGeom prst="homePlat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Training for New</a:t>
            </a:r>
          </a:p>
        </p:txBody>
      </p:sp>
    </p:spTree>
    <p:extLst>
      <p:ext uri="{BB962C8B-B14F-4D97-AF65-F5344CB8AC3E}">
        <p14:creationId xmlns:p14="http://schemas.microsoft.com/office/powerpoint/2010/main" val="9138569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DB35C4A8004F4CB2E4F902BC280359" ma:contentTypeVersion="10" ma:contentTypeDescription="Create a new document." ma:contentTypeScope="" ma:versionID="ce2dd510a27785ce81370291168f6639">
  <xsd:schema xmlns:xsd="http://www.w3.org/2001/XMLSchema" xmlns:xs="http://www.w3.org/2001/XMLSchema" xmlns:p="http://schemas.microsoft.com/office/2006/metadata/properties" xmlns:ns2="6d0b25bd-8f48-4ba4-83d2-6f65361091fa" xmlns:ns3="54824779-f0f7-4071-b7b8-ff135a777809" targetNamespace="http://schemas.microsoft.com/office/2006/metadata/properties" ma:root="true" ma:fieldsID="b53b8c431e765605b4d8a7db67444cf3" ns2:_="" ns3:_="">
    <xsd:import namespace="6d0b25bd-8f48-4ba4-83d2-6f65361091fa"/>
    <xsd:import namespace="54824779-f0f7-4071-b7b8-ff135a7778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0b25bd-8f48-4ba4-83d2-6f6536109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824779-f0f7-4071-b7b8-ff135a77780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29099F-7C7B-4910-B6C2-902EDDEBC612}">
  <ds:schemaRefs>
    <ds:schemaRef ds:uri="54824779-f0f7-4071-b7b8-ff135a777809"/>
    <ds:schemaRef ds:uri="6d0b25bd-8f48-4ba4-83d2-6f65361091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B54EB79-0DCF-40E4-877B-24A99FE1C6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BABBC1-510B-498E-8648-BB5C1F939242}">
  <ds:schemaRefs>
    <ds:schemaRef ds:uri="http://purl.org/dc/terms/"/>
    <ds:schemaRef ds:uri="54824779-f0f7-4071-b7b8-ff135a777809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6d0b25bd-8f48-4ba4-83d2-6f65361091fa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95f1b23-abaf-45ee-821d-b7ab251ab3bf}" enabled="0" method="" siteId="{e95f1b23-abaf-45ee-821d-b7ab251ab3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999</Words>
  <Application>Microsoft Office PowerPoint</Application>
  <PresentationFormat>Widescreen</PresentationFormat>
  <Paragraphs>176</Paragraphs>
  <Slides>12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Avenir Black</vt:lpstr>
      <vt:lpstr>Calibri</vt:lpstr>
      <vt:lpstr>Gill Sans MT</vt:lpstr>
      <vt:lpstr>Google Sans</vt:lpstr>
      <vt:lpstr>Times New Roman</vt:lpstr>
      <vt:lpstr>12_Office Theme</vt:lpstr>
      <vt:lpstr>think-cell Slide</vt:lpstr>
      <vt:lpstr>Update on VA Health Professions Trainee Background Checks and Security Vetting</vt:lpstr>
      <vt:lpstr>VA Goals for Health Professions Trainee (HPT) Onboarding</vt:lpstr>
      <vt:lpstr>VA’s Commitment</vt:lpstr>
      <vt:lpstr>Changes in Requirements for Screening HPTs</vt:lpstr>
      <vt:lpstr>US Citizen Security Vetting</vt:lpstr>
      <vt:lpstr>Non-US Citizen Security Vetting</vt:lpstr>
      <vt:lpstr>Non-US Citizen Security Vetting</vt:lpstr>
      <vt:lpstr>Security Vetting Updates</vt:lpstr>
      <vt:lpstr>Project Timeline </vt:lpstr>
      <vt:lpstr>Questions</vt:lpstr>
      <vt:lpstr>Previous Requirements for Screening HPTs</vt:lpstr>
      <vt:lpstr>New Requirements for Screening HPTs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Bowser, Katrina D. (HCM)</cp:lastModifiedBy>
  <cp:revision>8</cp:revision>
  <cp:lastPrinted>2023-12-06T22:28:01Z</cp:lastPrinted>
  <dcterms:created xsi:type="dcterms:W3CDTF">2016-05-04T17:57:56Z</dcterms:created>
  <dcterms:modified xsi:type="dcterms:W3CDTF">2024-12-09T12:01:17Z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0x01010002DB35C4A8004F4CB2E4F902BC280359</vt:lpwstr>
  </property>
  <property fmtid="{D5CDD505-2E9C-101B-9397-08002B2CF9AE}" pid="3" name="MediaServiceImageTags">
    <vt:lpwstr/>
  </property>
</Properties>
</file>