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Lst>
  <p:notesMasterIdLst>
    <p:notesMasterId r:id="rId48"/>
  </p:notesMasterIdLst>
  <p:sldIdLst>
    <p:sldId id="342" r:id="rId2"/>
    <p:sldId id="3506" r:id="rId3"/>
    <p:sldId id="274" r:id="rId4"/>
    <p:sldId id="3507" r:id="rId5"/>
    <p:sldId id="309" r:id="rId6"/>
    <p:sldId id="265" r:id="rId7"/>
    <p:sldId id="3508" r:id="rId8"/>
    <p:sldId id="310" r:id="rId9"/>
    <p:sldId id="3509" r:id="rId10"/>
    <p:sldId id="288" r:id="rId11"/>
    <p:sldId id="267" r:id="rId12"/>
    <p:sldId id="287" r:id="rId13"/>
    <p:sldId id="283" r:id="rId14"/>
    <p:sldId id="277" r:id="rId15"/>
    <p:sldId id="278" r:id="rId16"/>
    <p:sldId id="3513" r:id="rId17"/>
    <p:sldId id="276" r:id="rId18"/>
    <p:sldId id="3514" r:id="rId19"/>
    <p:sldId id="3512" r:id="rId20"/>
    <p:sldId id="270" r:id="rId21"/>
    <p:sldId id="273" r:id="rId22"/>
    <p:sldId id="314" r:id="rId23"/>
    <p:sldId id="272" r:id="rId24"/>
    <p:sldId id="279" r:id="rId25"/>
    <p:sldId id="289" r:id="rId26"/>
    <p:sldId id="290" r:id="rId27"/>
    <p:sldId id="291" r:id="rId28"/>
    <p:sldId id="292" r:id="rId29"/>
    <p:sldId id="295" r:id="rId30"/>
    <p:sldId id="294" r:id="rId31"/>
    <p:sldId id="293" r:id="rId32"/>
    <p:sldId id="3516" r:id="rId33"/>
    <p:sldId id="340" r:id="rId34"/>
    <p:sldId id="3515" r:id="rId35"/>
    <p:sldId id="304" r:id="rId36"/>
    <p:sldId id="3519" r:id="rId37"/>
    <p:sldId id="3518" r:id="rId38"/>
    <p:sldId id="3517" r:id="rId39"/>
    <p:sldId id="318" r:id="rId40"/>
    <p:sldId id="306" r:id="rId41"/>
    <p:sldId id="305" r:id="rId42"/>
    <p:sldId id="347" r:id="rId43"/>
    <p:sldId id="317" r:id="rId44"/>
    <p:sldId id="3510" r:id="rId45"/>
    <p:sldId id="308" r:id="rId46"/>
    <p:sldId id="312" r:id="rId4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le slide" id="{05DE103A-DF80-49BA-B50E-3766923EE3DA}">
          <p14:sldIdLst>
            <p14:sldId id="342"/>
            <p14:sldId id="3506"/>
            <p14:sldId id="274"/>
            <p14:sldId id="3507"/>
            <p14:sldId id="309"/>
            <p14:sldId id="265"/>
            <p14:sldId id="3508"/>
            <p14:sldId id="310"/>
            <p14:sldId id="3509"/>
            <p14:sldId id="288"/>
            <p14:sldId id="267"/>
            <p14:sldId id="287"/>
            <p14:sldId id="283"/>
            <p14:sldId id="277"/>
            <p14:sldId id="278"/>
            <p14:sldId id="3513"/>
            <p14:sldId id="276"/>
            <p14:sldId id="3514"/>
            <p14:sldId id="3512"/>
            <p14:sldId id="270"/>
            <p14:sldId id="273"/>
            <p14:sldId id="314"/>
            <p14:sldId id="272"/>
            <p14:sldId id="279"/>
            <p14:sldId id="289"/>
            <p14:sldId id="290"/>
            <p14:sldId id="291"/>
            <p14:sldId id="292"/>
            <p14:sldId id="295"/>
            <p14:sldId id="294"/>
            <p14:sldId id="293"/>
            <p14:sldId id="3516"/>
            <p14:sldId id="340"/>
            <p14:sldId id="3515"/>
            <p14:sldId id="304"/>
            <p14:sldId id="3519"/>
            <p14:sldId id="3518"/>
            <p14:sldId id="3517"/>
            <p14:sldId id="318"/>
            <p14:sldId id="306"/>
            <p14:sldId id="305"/>
            <p14:sldId id="347"/>
            <p14:sldId id="317"/>
            <p14:sldId id="3510"/>
            <p14:sldId id="308"/>
            <p14:sldId id="31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1F497D"/>
    <a:srgbClr val="0066FF"/>
    <a:srgbClr val="001746"/>
    <a:srgbClr val="FF4747"/>
    <a:srgbClr val="FFFF61"/>
    <a:srgbClr val="C62639"/>
    <a:srgbClr val="CAFF00"/>
    <a:srgbClr val="FF7CA5"/>
    <a:srgbClr val="F2D8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458" autoAdjust="0"/>
    <p:restoredTop sz="57663" autoAdjust="0"/>
  </p:normalViewPr>
  <p:slideViewPr>
    <p:cSldViewPr>
      <p:cViewPr varScale="1">
        <p:scale>
          <a:sx n="59" d="100"/>
          <a:sy n="59" d="100"/>
        </p:scale>
        <p:origin x="288" y="72"/>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kay, Lydia L. (she/her/hers)" userId="e9b46f48-6405-4a81-9926-f18a38bb4a04" providerId="ADAL" clId="{B46E65FD-48C6-469C-B23F-C5BEDB661890}"/>
    <pc:docChg chg="modSld">
      <pc:chgData name="Mckay, Lydia L. (she/her/hers)" userId="e9b46f48-6405-4a81-9926-f18a38bb4a04" providerId="ADAL" clId="{B46E65FD-48C6-469C-B23F-C5BEDB661890}" dt="2024-09-10T17:35:55.788" v="3" actId="6549"/>
      <pc:docMkLst>
        <pc:docMk/>
      </pc:docMkLst>
      <pc:sldChg chg="modNotesTx">
        <pc:chgData name="Mckay, Lydia L. (she/her/hers)" userId="e9b46f48-6405-4a81-9926-f18a38bb4a04" providerId="ADAL" clId="{B46E65FD-48C6-469C-B23F-C5BEDB661890}" dt="2024-09-10T17:35:09.743" v="0" actId="6549"/>
        <pc:sldMkLst>
          <pc:docMk/>
          <pc:sldMk cId="3008586391" sldId="265"/>
        </pc:sldMkLst>
      </pc:sldChg>
      <pc:sldChg chg="modNotesTx">
        <pc:chgData name="Mckay, Lydia L. (she/her/hers)" userId="e9b46f48-6405-4a81-9926-f18a38bb4a04" providerId="ADAL" clId="{B46E65FD-48C6-469C-B23F-C5BEDB661890}" dt="2024-09-10T17:35:43.837" v="1" actId="20577"/>
        <pc:sldMkLst>
          <pc:docMk/>
          <pc:sldMk cId="4221150485" sldId="267"/>
        </pc:sldMkLst>
      </pc:sldChg>
      <pc:sldChg chg="modNotesTx">
        <pc:chgData name="Mckay, Lydia L. (she/her/hers)" userId="e9b46f48-6405-4a81-9926-f18a38bb4a04" providerId="ADAL" clId="{B46E65FD-48C6-469C-B23F-C5BEDB661890}" dt="2024-09-10T17:35:55.788" v="3" actId="6549"/>
        <pc:sldMkLst>
          <pc:docMk/>
          <pc:sldMk cId="48293640" sldId="277"/>
        </pc:sldMkLst>
      </pc:sldChg>
      <pc:sldChg chg="modNotesTx">
        <pc:chgData name="Mckay, Lydia L. (she/her/hers)" userId="e9b46f48-6405-4a81-9926-f18a38bb4a04" providerId="ADAL" clId="{B46E65FD-48C6-469C-B23F-C5BEDB661890}" dt="2024-09-10T17:35:50.972" v="2" actId="6549"/>
        <pc:sldMkLst>
          <pc:docMk/>
          <pc:sldMk cId="4035611817" sldId="283"/>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49A1B4-7E9D-4341-A26E-EB39C355EE5D}"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CB8E2B84-1BA0-4ECB-A1FE-CD53FD7ADB49}">
      <dgm:prSet phldrT="[Text]" custT="1"/>
      <dgm:spPr>
        <a:xfrm>
          <a:off x="209170" y="188341"/>
          <a:ext cx="2056008" cy="1318870"/>
        </a:xfrm>
        <a:prstGeom prst="roundRect">
          <a:avLst>
            <a:gd name="adj" fmla="val 10000"/>
          </a:avLst>
        </a:prstGeom>
        <a:solidFill>
          <a:srgbClr val="1F497D">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pPr>
            <a:buNone/>
          </a:pPr>
          <a:r>
            <a:rPr lang="en-US" sz="1800" dirty="0">
              <a:solidFill>
                <a:srgbClr val="FFFFFF"/>
              </a:solidFill>
              <a:latin typeface="Calibri"/>
              <a:ea typeface="+mn-ea"/>
              <a:cs typeface="+mn-cs"/>
            </a:rPr>
            <a:t>Create &amp; Submit a Report in eSRS</a:t>
          </a:r>
        </a:p>
      </dgm:t>
      <dgm:extLst>
        <a:ext uri="{E40237B7-FDA0-4F09-8148-C483321AD2D9}">
          <dgm14:cNvPr xmlns:dgm14="http://schemas.microsoft.com/office/drawing/2010/diagram" id="0" name="" descr="1.  Create &amp; Submit a Report in eSRS&#10;" title="1.  Create &amp; Submit a Report in eSRS"/>
        </a:ext>
      </dgm:extLst>
    </dgm:pt>
    <dgm:pt modelId="{99A6AA0F-7F2B-4C9B-96D0-2DC8130E7CB8}" type="parTrans" cxnId="{5419983A-C688-4E49-9C17-D97A9CC45F94}">
      <dgm:prSet/>
      <dgm:spPr/>
      <dgm:t>
        <a:bodyPr/>
        <a:lstStyle/>
        <a:p>
          <a:endParaRPr lang="en-US"/>
        </a:p>
      </dgm:t>
    </dgm:pt>
    <dgm:pt modelId="{966A3BF2-1E9D-4866-82D6-B4D322CAFD73}" type="sibTrans" cxnId="{5419983A-C688-4E49-9C17-D97A9CC45F94}">
      <dgm:prSet/>
      <dgm:spPr>
        <a:xfrm>
          <a:off x="2390742" y="577908"/>
          <a:ext cx="663392" cy="539736"/>
        </a:xfrm>
        <a:prstGeom prst="rightArrow">
          <a:avLst>
            <a:gd name="adj1" fmla="val 60000"/>
            <a:gd name="adj2" fmla="val 50000"/>
          </a:avLst>
        </a:prstGeom>
        <a:solidFill>
          <a:srgbClr val="1F497D">
            <a:tint val="60000"/>
            <a:hueOff val="0"/>
            <a:satOff val="0"/>
            <a:lumOff val="0"/>
            <a:alphaOff val="0"/>
          </a:srgbClr>
        </a:solidFill>
        <a:ln>
          <a:noFill/>
        </a:ln>
        <a:effectLst/>
      </dgm:spPr>
      <dgm:t>
        <a:bodyPr/>
        <a:lstStyle/>
        <a:p>
          <a:pPr>
            <a:buNone/>
          </a:pPr>
          <a:endParaRPr lang="en-US">
            <a:solidFill>
              <a:srgbClr val="FFFFFF"/>
            </a:solidFill>
            <a:latin typeface="Calibri"/>
            <a:ea typeface="+mn-ea"/>
            <a:cs typeface="+mn-cs"/>
          </a:endParaRPr>
        </a:p>
      </dgm:t>
    </dgm:pt>
    <dgm:pt modelId="{2F838244-0FFD-4988-969F-A48E81CA6F2B}">
      <dgm:prSet phldrT="[Text]" custT="1"/>
      <dgm:spPr>
        <a:xfrm>
          <a:off x="3091956" y="188341"/>
          <a:ext cx="2098806" cy="1318870"/>
        </a:xfrm>
        <a:prstGeom prst="roundRect">
          <a:avLst>
            <a:gd name="adj" fmla="val 10000"/>
          </a:avLst>
        </a:prstGeom>
        <a:solidFill>
          <a:srgbClr val="1F497D">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pPr>
            <a:buNone/>
          </a:pPr>
          <a:r>
            <a:rPr lang="en-US" sz="1800" dirty="0">
              <a:solidFill>
                <a:srgbClr val="FFFFFF"/>
              </a:solidFill>
              <a:latin typeface="Calibri"/>
              <a:ea typeface="+mn-ea"/>
              <a:cs typeface="+mn-cs"/>
            </a:rPr>
            <a:t>Automated e-mail is sent to all listed reviewers</a:t>
          </a:r>
        </a:p>
      </dgm:t>
      <dgm:extLst>
        <a:ext uri="{E40237B7-FDA0-4F09-8148-C483321AD2D9}">
          <dgm14:cNvPr xmlns:dgm14="http://schemas.microsoft.com/office/drawing/2010/diagram" id="0" name="" descr="2.  Automated e-mail is sent to all listed reviewers&#10;" title="2.  Automated e-mail is sent to all listed reviewers"/>
        </a:ext>
      </dgm:extLst>
    </dgm:pt>
    <dgm:pt modelId="{03A56AE7-BB0C-4BD7-BE33-F29A14169944}" type="parTrans" cxnId="{08C13B8A-834C-469E-81CC-3B6A10938E66}">
      <dgm:prSet/>
      <dgm:spPr/>
      <dgm:t>
        <a:bodyPr/>
        <a:lstStyle/>
        <a:p>
          <a:endParaRPr lang="en-US"/>
        </a:p>
      </dgm:t>
    </dgm:pt>
    <dgm:pt modelId="{B27A472C-C151-47F3-B44D-13A4BD2F5295}" type="sibTrans" cxnId="{08C13B8A-834C-469E-81CC-3B6A10938E66}">
      <dgm:prSet/>
      <dgm:spPr>
        <a:xfrm>
          <a:off x="5350237" y="577908"/>
          <a:ext cx="629056" cy="539736"/>
        </a:xfrm>
        <a:prstGeom prst="rightArrow">
          <a:avLst>
            <a:gd name="adj1" fmla="val 60000"/>
            <a:gd name="adj2" fmla="val 50000"/>
          </a:avLst>
        </a:prstGeom>
        <a:solidFill>
          <a:srgbClr val="1F497D">
            <a:tint val="60000"/>
            <a:hueOff val="0"/>
            <a:satOff val="0"/>
            <a:lumOff val="0"/>
            <a:alphaOff val="0"/>
          </a:srgbClr>
        </a:solidFill>
        <a:ln>
          <a:noFill/>
        </a:ln>
        <a:effectLst/>
      </dgm:spPr>
      <dgm:t>
        <a:bodyPr/>
        <a:lstStyle/>
        <a:p>
          <a:pPr>
            <a:buNone/>
          </a:pPr>
          <a:endParaRPr lang="en-US">
            <a:solidFill>
              <a:srgbClr val="FFFFFF"/>
            </a:solidFill>
            <a:latin typeface="Calibri"/>
            <a:ea typeface="+mn-ea"/>
            <a:cs typeface="+mn-cs"/>
          </a:endParaRPr>
        </a:p>
      </dgm:t>
    </dgm:pt>
    <dgm:pt modelId="{319D0D6F-66E2-4E94-8C9F-053A44BF1DE0}">
      <dgm:prSet phldrT="[Text]" custT="1"/>
      <dgm:spPr>
        <a:xfrm>
          <a:off x="5974743" y="188341"/>
          <a:ext cx="2009188" cy="1318870"/>
        </a:xfrm>
        <a:prstGeom prst="roundRect">
          <a:avLst>
            <a:gd name="adj" fmla="val 10000"/>
          </a:avLst>
        </a:prstGeom>
        <a:solidFill>
          <a:srgbClr val="1F497D">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pPr>
            <a:buNone/>
          </a:pPr>
          <a:r>
            <a:rPr lang="en-US" sz="1800" dirty="0">
              <a:solidFill>
                <a:srgbClr val="FFFFFF"/>
              </a:solidFill>
              <a:latin typeface="Calibri"/>
              <a:ea typeface="+mn-ea"/>
              <a:cs typeface="+mn-cs"/>
            </a:rPr>
            <a:t>The approving agency rejects/accepts your report</a:t>
          </a:r>
        </a:p>
      </dgm:t>
      <dgm:extLst>
        <a:ext uri="{E40237B7-FDA0-4F09-8148-C483321AD2D9}">
          <dgm14:cNvPr xmlns:dgm14="http://schemas.microsoft.com/office/drawing/2010/diagram" id="0" name="" descr="3.  The approving agency rejects/accepts your report&#10;" title="3.  The approving agency rejects/accepts your report"/>
        </a:ext>
      </dgm:extLst>
    </dgm:pt>
    <dgm:pt modelId="{E6418BCD-F49B-4F05-AEEA-ED21FE8CCB08}" type="parTrans" cxnId="{612193D4-62B0-42D4-BA48-D799FE16F10A}">
      <dgm:prSet/>
      <dgm:spPr/>
      <dgm:t>
        <a:bodyPr/>
        <a:lstStyle/>
        <a:p>
          <a:endParaRPr lang="en-US"/>
        </a:p>
      </dgm:t>
    </dgm:pt>
    <dgm:pt modelId="{C0C423AB-FC67-446E-A539-93BEE659B354}" type="sibTrans" cxnId="{612193D4-62B0-42D4-BA48-D799FE16F10A}">
      <dgm:prSet/>
      <dgm:spPr>
        <a:xfrm rot="6981759">
          <a:off x="6316704" y="1538445"/>
          <a:ext cx="370522" cy="545133"/>
        </a:xfrm>
        <a:prstGeom prst="rightArrow">
          <a:avLst>
            <a:gd name="adj1" fmla="val 60000"/>
            <a:gd name="adj2" fmla="val 50000"/>
          </a:avLst>
        </a:prstGeom>
        <a:solidFill>
          <a:srgbClr val="1F497D">
            <a:tint val="60000"/>
            <a:hueOff val="0"/>
            <a:satOff val="0"/>
            <a:lumOff val="0"/>
            <a:alphaOff val="0"/>
          </a:srgbClr>
        </a:solidFill>
        <a:ln>
          <a:noFill/>
        </a:ln>
        <a:effectLst/>
      </dgm:spPr>
      <dgm:t>
        <a:bodyPr/>
        <a:lstStyle/>
        <a:p>
          <a:pPr>
            <a:buNone/>
          </a:pPr>
          <a:endParaRPr lang="en-US">
            <a:solidFill>
              <a:srgbClr val="FFFFFF"/>
            </a:solidFill>
            <a:latin typeface="Calibri"/>
            <a:ea typeface="+mn-ea"/>
            <a:cs typeface="+mn-cs"/>
          </a:endParaRPr>
        </a:p>
      </dgm:t>
    </dgm:pt>
    <dgm:pt modelId="{8D83FA1E-E14F-45C0-A278-AC7368A60ED5}">
      <dgm:prSet phldrT="[Text]" custT="1"/>
      <dgm:spPr>
        <a:xfrm>
          <a:off x="4876805" y="2133604"/>
          <a:ext cx="2198116" cy="1477939"/>
        </a:xfrm>
        <a:prstGeom prst="roundRect">
          <a:avLst>
            <a:gd name="adj" fmla="val 10000"/>
          </a:avLst>
        </a:prstGeom>
        <a:solidFill>
          <a:srgbClr val="1F497D"/>
        </a:solidFill>
        <a:ln w="25400" cap="flat" cmpd="sng" algn="ctr">
          <a:solidFill>
            <a:srgbClr val="FFFFFF">
              <a:hueOff val="0"/>
              <a:satOff val="0"/>
              <a:lumOff val="0"/>
              <a:alphaOff val="0"/>
            </a:srgbClr>
          </a:solidFill>
          <a:prstDash val="solid"/>
        </a:ln>
        <a:effectLst/>
      </dgm:spPr>
      <dgm:t>
        <a:bodyPr/>
        <a:lstStyle/>
        <a:p>
          <a:pPr>
            <a:buNone/>
          </a:pPr>
          <a:r>
            <a:rPr lang="en-US" sz="1800" dirty="0">
              <a:solidFill>
                <a:srgbClr val="FFFFFF"/>
              </a:solidFill>
              <a:latin typeface="Calibri"/>
              <a:ea typeface="+mn-ea"/>
              <a:cs typeface="+mn-cs"/>
            </a:rPr>
            <a:t>Automated e-mail is sent notifying report submitter of status</a:t>
          </a:r>
        </a:p>
      </dgm:t>
      <dgm:extLst>
        <a:ext uri="{E40237B7-FDA0-4F09-8148-C483321AD2D9}">
          <dgm14:cNvPr xmlns:dgm14="http://schemas.microsoft.com/office/drawing/2010/diagram" id="0" name="" descr="4.  Automated e-mail is sent notifying report submitter of status&#10;" title="4.  Automated e-mail is sent notifying report submitter of status"/>
        </a:ext>
      </dgm:extLst>
    </dgm:pt>
    <dgm:pt modelId="{91538E01-D734-4B16-B9BF-37A12ADE2D08}" type="parTrans" cxnId="{F7A1CADD-22E6-4B42-BAD2-CC9634CF9AB2}">
      <dgm:prSet/>
      <dgm:spPr/>
      <dgm:t>
        <a:bodyPr/>
        <a:lstStyle/>
        <a:p>
          <a:endParaRPr lang="en-US"/>
        </a:p>
      </dgm:t>
    </dgm:pt>
    <dgm:pt modelId="{ECC83453-1A84-4904-A5D3-146DC5CFC6D5}" type="sibTrans" cxnId="{F7A1CADD-22E6-4B42-BAD2-CC9634CF9AB2}">
      <dgm:prSet/>
      <dgm:spPr>
        <a:xfrm rot="10800000">
          <a:off x="4070215" y="2595746"/>
          <a:ext cx="540997" cy="545133"/>
        </a:xfrm>
        <a:prstGeom prst="rightArrow">
          <a:avLst>
            <a:gd name="adj1" fmla="val 60000"/>
            <a:gd name="adj2" fmla="val 50000"/>
          </a:avLst>
        </a:prstGeom>
        <a:solidFill>
          <a:srgbClr val="1F497D">
            <a:tint val="60000"/>
            <a:hueOff val="0"/>
            <a:satOff val="0"/>
            <a:lumOff val="0"/>
            <a:alphaOff val="0"/>
          </a:srgbClr>
        </a:solidFill>
        <a:ln>
          <a:noFill/>
        </a:ln>
        <a:effectLst/>
      </dgm:spPr>
      <dgm:t>
        <a:bodyPr/>
        <a:lstStyle/>
        <a:p>
          <a:pPr>
            <a:buNone/>
          </a:pPr>
          <a:endParaRPr lang="en-US">
            <a:solidFill>
              <a:srgbClr val="FFFFFF"/>
            </a:solidFill>
            <a:latin typeface="Calibri"/>
            <a:ea typeface="+mn-ea"/>
            <a:cs typeface="+mn-cs"/>
          </a:endParaRPr>
        </a:p>
      </dgm:t>
    </dgm:pt>
    <dgm:pt modelId="{14F4DEB6-5905-4982-9D87-C9961871A940}">
      <dgm:prSet phldrT="[Text]" custT="1"/>
      <dgm:spPr>
        <a:xfrm>
          <a:off x="1676391" y="1752602"/>
          <a:ext cx="2198116" cy="1006060"/>
        </a:xfrm>
        <a:prstGeom prst="roundRect">
          <a:avLst>
            <a:gd name="adj" fmla="val 10000"/>
          </a:avLst>
        </a:prstGeom>
        <a:solidFill>
          <a:srgbClr val="1F497D">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a:solidFill>
                <a:srgbClr val="FFFFFF"/>
              </a:solidFill>
              <a:latin typeface="Calibri"/>
              <a:ea typeface="+mn-ea"/>
              <a:cs typeface="+mn-cs"/>
            </a:rPr>
            <a:t>Rejected:  </a:t>
          </a:r>
        </a:p>
        <a:p>
          <a:pPr marL="0" marR="0" indent="0" defTabSz="914400" eaLnBrk="1" fontAlgn="auto" latinLnBrk="0" hangingPunct="1">
            <a:lnSpc>
              <a:spcPct val="100000"/>
            </a:lnSpc>
            <a:spcBef>
              <a:spcPts val="0"/>
            </a:spcBef>
            <a:spcAft>
              <a:spcPts val="0"/>
            </a:spcAft>
            <a:buClrTx/>
            <a:buSzTx/>
            <a:buFontTx/>
            <a:buNone/>
            <a:tabLst/>
            <a:defRPr/>
          </a:pPr>
          <a:r>
            <a:rPr lang="en-US" dirty="0">
              <a:solidFill>
                <a:srgbClr val="FFFFFF"/>
              </a:solidFill>
              <a:latin typeface="Calibri"/>
              <a:ea typeface="+mn-ea"/>
              <a:cs typeface="+mn-cs"/>
            </a:rPr>
            <a:t>Edit and resubmit your report</a:t>
          </a:r>
          <a:endParaRPr lang="en-US" sz="1800" dirty="0">
            <a:solidFill>
              <a:srgbClr val="FFFFFF"/>
            </a:solidFill>
            <a:latin typeface="Calibri"/>
            <a:ea typeface="+mn-ea"/>
            <a:cs typeface="+mn-cs"/>
          </a:endParaRPr>
        </a:p>
      </dgm:t>
      <dgm:extLst>
        <a:ext uri="{E40237B7-FDA0-4F09-8148-C483321AD2D9}">
          <dgm14:cNvPr xmlns:dgm14="http://schemas.microsoft.com/office/drawing/2010/diagram" id="0" name="" descr="5.  Rejected:  Edit and resubmit your report.&#10;" title="5.  Rejected:  Edit and resubmit your repor"/>
        </a:ext>
      </dgm:extLst>
    </dgm:pt>
    <dgm:pt modelId="{72D9DB81-6FB1-4221-A2D7-D033F37BC606}" type="parTrans" cxnId="{EBC36605-A92C-4F98-9B8C-B14D1BCAD27E}">
      <dgm:prSet/>
      <dgm:spPr/>
      <dgm:t>
        <a:bodyPr/>
        <a:lstStyle/>
        <a:p>
          <a:endParaRPr lang="en-US"/>
        </a:p>
      </dgm:t>
    </dgm:pt>
    <dgm:pt modelId="{3FD7BC45-C527-4206-9EEF-8FF338EA8C98}" type="sibTrans" cxnId="{EBC36605-A92C-4F98-9B8C-B14D1BCAD27E}">
      <dgm:prSet/>
      <dgm:spPr>
        <a:xfrm rot="16201512" flipH="1">
          <a:off x="2799408" y="3194851"/>
          <a:ext cx="61687" cy="545133"/>
        </a:xfrm>
        <a:prstGeom prst="rightArrow">
          <a:avLst>
            <a:gd name="adj1" fmla="val 60000"/>
            <a:gd name="adj2" fmla="val 50000"/>
          </a:avLst>
        </a:prstGeom>
        <a:solidFill>
          <a:srgbClr val="1F497D">
            <a:tint val="60000"/>
            <a:hueOff val="0"/>
            <a:satOff val="0"/>
            <a:lumOff val="0"/>
            <a:alphaOff val="0"/>
          </a:srgbClr>
        </a:solidFill>
        <a:ln>
          <a:noFill/>
        </a:ln>
        <a:effectLst/>
      </dgm:spPr>
      <dgm:t>
        <a:bodyPr/>
        <a:lstStyle/>
        <a:p>
          <a:pPr>
            <a:buNone/>
          </a:pPr>
          <a:endParaRPr lang="en-US">
            <a:solidFill>
              <a:srgbClr val="FFFFFF"/>
            </a:solidFill>
            <a:latin typeface="Calibri"/>
            <a:ea typeface="+mn-ea"/>
            <a:cs typeface="+mn-cs"/>
          </a:endParaRPr>
        </a:p>
      </dgm:t>
    </dgm:pt>
    <dgm:pt modelId="{50BAEAA6-6275-4FC2-812F-1D59A6C5E7DB}">
      <dgm:prSet phldrT="[Text]" custT="1"/>
      <dgm:spPr>
        <a:xfrm>
          <a:off x="1701450" y="2871782"/>
          <a:ext cx="2149055" cy="1166817"/>
        </a:xfrm>
        <a:prstGeom prst="roundRect">
          <a:avLst>
            <a:gd name="adj" fmla="val 10000"/>
          </a:avLst>
        </a:prstGeom>
        <a:solidFill>
          <a:srgbClr val="1F497D">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pPr>
            <a:buNone/>
          </a:pPr>
          <a:r>
            <a:rPr lang="en-US" sz="1800" dirty="0">
              <a:solidFill>
                <a:srgbClr val="FFFFFF"/>
              </a:solidFill>
              <a:latin typeface="Calibri"/>
              <a:ea typeface="+mn-ea"/>
              <a:cs typeface="+mn-cs"/>
            </a:rPr>
            <a:t>Approved: </a:t>
          </a:r>
        </a:p>
        <a:p>
          <a:pPr>
            <a:buNone/>
          </a:pPr>
          <a:r>
            <a:rPr lang="en-US" sz="1800" dirty="0">
              <a:solidFill>
                <a:srgbClr val="FFFFFF"/>
              </a:solidFill>
              <a:latin typeface="Calibri"/>
              <a:ea typeface="+mn-ea"/>
              <a:cs typeface="+mn-cs"/>
            </a:rPr>
            <a:t>Print a final copy for CEO signature to keep on file</a:t>
          </a:r>
        </a:p>
      </dgm:t>
      <dgm:extLst>
        <a:ext uri="{E40237B7-FDA0-4F09-8148-C483321AD2D9}">
          <dgm14:cNvPr xmlns:dgm14="http://schemas.microsoft.com/office/drawing/2010/diagram" id="0" name="" descr="6.  Approved: Print a copy for CEO signature &amp; keep on file.&#10;" title="6.  Approved: Print a copy for CEO signature &amp; keep on file."/>
        </a:ext>
      </dgm:extLst>
    </dgm:pt>
    <dgm:pt modelId="{170EE2AE-2273-4C8A-803B-5769A9603A96}" type="parTrans" cxnId="{500F437B-1C1D-48EC-B0E5-3A2AD98FACCE}">
      <dgm:prSet/>
      <dgm:spPr/>
      <dgm:t>
        <a:bodyPr/>
        <a:lstStyle/>
        <a:p>
          <a:endParaRPr lang="en-US"/>
        </a:p>
      </dgm:t>
    </dgm:pt>
    <dgm:pt modelId="{C32DAB73-9442-4AFB-99C3-CBE64DF65B96}" type="sibTrans" cxnId="{500F437B-1C1D-48EC-B0E5-3A2AD98FACCE}">
      <dgm:prSet/>
      <dgm:spPr/>
      <dgm:t>
        <a:bodyPr/>
        <a:lstStyle/>
        <a:p>
          <a:endParaRPr lang="en-US"/>
        </a:p>
      </dgm:t>
    </dgm:pt>
    <dgm:pt modelId="{455A90D0-36EC-4E6E-B35A-3F0463EF87B1}" type="pres">
      <dgm:prSet presAssocID="{6249A1B4-7E9D-4341-A26E-EB39C355EE5D}" presName="diagram" presStyleCnt="0">
        <dgm:presLayoutVars>
          <dgm:dir/>
          <dgm:resizeHandles val="exact"/>
        </dgm:presLayoutVars>
      </dgm:prSet>
      <dgm:spPr/>
    </dgm:pt>
    <dgm:pt modelId="{E88E2C9B-F312-4042-BB05-97E34F477A51}" type="pres">
      <dgm:prSet presAssocID="{CB8E2B84-1BA0-4ECB-A1FE-CD53FD7ADB49}" presName="node" presStyleLbl="node1" presStyleIdx="0" presStyleCnt="6" custScaleX="93535" custLinFactNeighborX="-7876" custLinFactNeighborY="536">
        <dgm:presLayoutVars>
          <dgm:bulletEnabled val="1"/>
        </dgm:presLayoutVars>
      </dgm:prSet>
      <dgm:spPr/>
    </dgm:pt>
    <dgm:pt modelId="{04D93A66-E9A0-42A7-A908-C0A79E899A2B}" type="pres">
      <dgm:prSet presAssocID="{966A3BF2-1E9D-4866-82D6-B4D322CAFD73}" presName="sibTrans" presStyleLbl="sibTrans2D1" presStyleIdx="0" presStyleCnt="5" custScaleX="151393" custScaleY="99010" custLinFactNeighborX="12842"/>
      <dgm:spPr/>
    </dgm:pt>
    <dgm:pt modelId="{348C1319-231D-4469-806F-149794E2AD0F}" type="pres">
      <dgm:prSet presAssocID="{966A3BF2-1E9D-4866-82D6-B4D322CAFD73}" presName="connectorText" presStyleLbl="sibTrans2D1" presStyleIdx="0" presStyleCnt="5"/>
      <dgm:spPr/>
    </dgm:pt>
    <dgm:pt modelId="{19A3CA12-70DD-4F60-BEEF-F9C686DD39D4}" type="pres">
      <dgm:prSet presAssocID="{2F838244-0FFD-4988-969F-A48E81CA6F2B}" presName="node" presStyleLbl="node1" presStyleIdx="1" presStyleCnt="6" custScaleX="95482" custLinFactNeighborX="-10263" custLinFactNeighborY="536">
        <dgm:presLayoutVars>
          <dgm:bulletEnabled val="1"/>
        </dgm:presLayoutVars>
      </dgm:prSet>
      <dgm:spPr/>
    </dgm:pt>
    <dgm:pt modelId="{8E92999F-248F-413A-A7EE-FF71D9D00875}" type="pres">
      <dgm:prSet presAssocID="{B27A472C-C151-47F3-B44D-13A4BD2F5295}" presName="sibTrans" presStyleLbl="sibTrans2D1" presStyleIdx="1" presStyleCnt="5" custScaleX="151394" custScaleY="99010" custLinFactNeighborX="22568"/>
      <dgm:spPr/>
    </dgm:pt>
    <dgm:pt modelId="{F0B75A8F-EFC1-43AD-85BB-86BB74F5B225}" type="pres">
      <dgm:prSet presAssocID="{B27A472C-C151-47F3-B44D-13A4BD2F5295}" presName="connectorText" presStyleLbl="sibTrans2D1" presStyleIdx="1" presStyleCnt="5"/>
      <dgm:spPr/>
    </dgm:pt>
    <dgm:pt modelId="{FC792A62-A78B-417D-8992-FFE9284B77CD}" type="pres">
      <dgm:prSet presAssocID="{319D0D6F-66E2-4E94-8C9F-053A44BF1DE0}" presName="node" presStyleLbl="node1" presStyleIdx="2" presStyleCnt="6" custScaleX="91405" custLinFactNeighborX="-14597" custLinFactNeighborY="536">
        <dgm:presLayoutVars>
          <dgm:bulletEnabled val="1"/>
        </dgm:presLayoutVars>
      </dgm:prSet>
      <dgm:spPr/>
    </dgm:pt>
    <dgm:pt modelId="{C4F7C15B-0BEF-406F-B077-71EB0C3155D2}" type="pres">
      <dgm:prSet presAssocID="{C0C423AB-FC67-446E-A539-93BEE659B354}" presName="sibTrans" presStyleLbl="sibTrans2D1" presStyleIdx="2" presStyleCnt="5" custLinFactNeighborX="91660" custLinFactNeighborY="6523"/>
      <dgm:spPr/>
    </dgm:pt>
    <dgm:pt modelId="{0A206E39-54B5-48A1-8963-2AC4AFFE9D57}" type="pres">
      <dgm:prSet presAssocID="{C0C423AB-FC67-446E-A539-93BEE659B354}" presName="connectorText" presStyleLbl="sibTrans2D1" presStyleIdx="2" presStyleCnt="5"/>
      <dgm:spPr/>
    </dgm:pt>
    <dgm:pt modelId="{065097B9-FD36-4332-A842-FC0ED730BE68}" type="pres">
      <dgm:prSet presAssocID="{8D83FA1E-E14F-45C0-A278-AC7368A60ED5}" presName="node" presStyleLbl="node1" presStyleIdx="3" presStyleCnt="6" custScaleY="112061" custLinFactNeighborX="-55951" custLinFactNeighborY="-18636">
        <dgm:presLayoutVars>
          <dgm:bulletEnabled val="1"/>
        </dgm:presLayoutVars>
      </dgm:prSet>
      <dgm:spPr/>
    </dgm:pt>
    <dgm:pt modelId="{CEDD2356-7B4E-4CB5-B659-BA9C6B7F8007}" type="pres">
      <dgm:prSet presAssocID="{ECC83453-1A84-4904-A5D3-146DC5CFC6D5}" presName="sibTrans" presStyleLbl="sibTrans2D1" presStyleIdx="3" presStyleCnt="5" custAng="20945339" custLinFactNeighborX="-9238" custLinFactNeighborY="55273"/>
      <dgm:spPr/>
    </dgm:pt>
    <dgm:pt modelId="{E5F54C93-DB0E-4CBB-85DD-1D4561C02E4F}" type="pres">
      <dgm:prSet presAssocID="{ECC83453-1A84-4904-A5D3-146DC5CFC6D5}" presName="connectorText" presStyleLbl="sibTrans2D1" presStyleIdx="3" presStyleCnt="5"/>
      <dgm:spPr/>
    </dgm:pt>
    <dgm:pt modelId="{588D2E02-CE32-43D6-A1B7-352BB67BE133}" type="pres">
      <dgm:prSet presAssocID="{14F4DEB6-5905-4982-9D87-C9961871A940}" presName="node" presStyleLbl="node1" presStyleIdx="4" presStyleCnt="6" custScaleY="76282" custLinFactNeighborX="-61549" custLinFactNeighborY="-65414">
        <dgm:presLayoutVars>
          <dgm:bulletEnabled val="1"/>
        </dgm:presLayoutVars>
      </dgm:prSet>
      <dgm:spPr/>
    </dgm:pt>
    <dgm:pt modelId="{479AED82-F502-471C-938A-17194C3F0DBA}" type="pres">
      <dgm:prSet presAssocID="{3FD7BC45-C527-4206-9EEF-8FF338EA8C98}" presName="sibTrans" presStyleLbl="sibTrans2D1" presStyleIdx="4" presStyleCnt="5" custFlipHor="1" custScaleX="102892" custLinFactY="19951" custLinFactNeighborX="90999" custLinFactNeighborY="100000"/>
      <dgm:spPr/>
    </dgm:pt>
    <dgm:pt modelId="{A81F0E17-1BD2-43D8-85AC-F936E170AA5F}" type="pres">
      <dgm:prSet presAssocID="{3FD7BC45-C527-4206-9EEF-8FF338EA8C98}" presName="connectorText" presStyleLbl="sibTrans2D1" presStyleIdx="4" presStyleCnt="5"/>
      <dgm:spPr/>
    </dgm:pt>
    <dgm:pt modelId="{94C2CA99-B672-4597-A280-AFFBAB99CD79}" type="pres">
      <dgm:prSet presAssocID="{50BAEAA6-6275-4FC2-812F-1D59A6C5E7DB}" presName="node" presStyleLbl="node1" presStyleIdx="5" presStyleCnt="6" custScaleX="97768" custScaleY="88471" custLinFactNeighborX="77359" custLinFactNeighborY="42998">
        <dgm:presLayoutVars>
          <dgm:bulletEnabled val="1"/>
        </dgm:presLayoutVars>
      </dgm:prSet>
      <dgm:spPr/>
    </dgm:pt>
  </dgm:ptLst>
  <dgm:cxnLst>
    <dgm:cxn modelId="{EBC36605-A92C-4F98-9B8C-B14D1BCAD27E}" srcId="{6249A1B4-7E9D-4341-A26E-EB39C355EE5D}" destId="{14F4DEB6-5905-4982-9D87-C9961871A940}" srcOrd="4" destOrd="0" parTransId="{72D9DB81-6FB1-4221-A2D7-D033F37BC606}" sibTransId="{3FD7BC45-C527-4206-9EEF-8FF338EA8C98}"/>
    <dgm:cxn modelId="{58C95008-6C42-46E1-B176-3075105F7D88}" type="presOf" srcId="{319D0D6F-66E2-4E94-8C9F-053A44BF1DE0}" destId="{FC792A62-A78B-417D-8992-FFE9284B77CD}" srcOrd="0" destOrd="0" presId="urn:microsoft.com/office/officeart/2005/8/layout/process5"/>
    <dgm:cxn modelId="{05F1FC28-9928-4EB9-9E21-0CED701F6A24}" type="presOf" srcId="{C0C423AB-FC67-446E-A539-93BEE659B354}" destId="{C4F7C15B-0BEF-406F-B077-71EB0C3155D2}" srcOrd="0" destOrd="0" presId="urn:microsoft.com/office/officeart/2005/8/layout/process5"/>
    <dgm:cxn modelId="{5419983A-C688-4E49-9C17-D97A9CC45F94}" srcId="{6249A1B4-7E9D-4341-A26E-EB39C355EE5D}" destId="{CB8E2B84-1BA0-4ECB-A1FE-CD53FD7ADB49}" srcOrd="0" destOrd="0" parTransId="{99A6AA0F-7F2B-4C9B-96D0-2DC8130E7CB8}" sibTransId="{966A3BF2-1E9D-4866-82D6-B4D322CAFD73}"/>
    <dgm:cxn modelId="{2109D95F-5D27-44C4-9E5B-AB5647F0C413}" type="presOf" srcId="{3FD7BC45-C527-4206-9EEF-8FF338EA8C98}" destId="{A81F0E17-1BD2-43D8-85AC-F936E170AA5F}" srcOrd="1" destOrd="0" presId="urn:microsoft.com/office/officeart/2005/8/layout/process5"/>
    <dgm:cxn modelId="{C9E63A64-224E-4E51-9597-A8ED5A2B8A4D}" type="presOf" srcId="{8D83FA1E-E14F-45C0-A278-AC7368A60ED5}" destId="{065097B9-FD36-4332-A842-FC0ED730BE68}" srcOrd="0" destOrd="0" presId="urn:microsoft.com/office/officeart/2005/8/layout/process5"/>
    <dgm:cxn modelId="{7EFCA164-EA43-416A-A25F-3DEE420FF677}" type="presOf" srcId="{966A3BF2-1E9D-4866-82D6-B4D322CAFD73}" destId="{348C1319-231D-4469-806F-149794E2AD0F}" srcOrd="1" destOrd="0" presId="urn:microsoft.com/office/officeart/2005/8/layout/process5"/>
    <dgm:cxn modelId="{B51FF649-FF71-4824-921B-CDA88079B1F5}" type="presOf" srcId="{CB8E2B84-1BA0-4ECB-A1FE-CD53FD7ADB49}" destId="{E88E2C9B-F312-4042-BB05-97E34F477A51}" srcOrd="0" destOrd="0" presId="urn:microsoft.com/office/officeart/2005/8/layout/process5"/>
    <dgm:cxn modelId="{2C02334E-6B7E-4443-9C8E-0411048B32F9}" type="presOf" srcId="{50BAEAA6-6275-4FC2-812F-1D59A6C5E7DB}" destId="{94C2CA99-B672-4597-A280-AFFBAB99CD79}" srcOrd="0" destOrd="0" presId="urn:microsoft.com/office/officeart/2005/8/layout/process5"/>
    <dgm:cxn modelId="{216DD572-B4C3-4B59-AA0B-6935C7BACFE5}" type="presOf" srcId="{14F4DEB6-5905-4982-9D87-C9961871A940}" destId="{588D2E02-CE32-43D6-A1B7-352BB67BE133}" srcOrd="0" destOrd="0" presId="urn:microsoft.com/office/officeart/2005/8/layout/process5"/>
    <dgm:cxn modelId="{1AA4DA5A-B337-4DAF-BD2C-984B80F6D1B8}" type="presOf" srcId="{ECC83453-1A84-4904-A5D3-146DC5CFC6D5}" destId="{E5F54C93-DB0E-4CBB-85DD-1D4561C02E4F}" srcOrd="1" destOrd="0" presId="urn:microsoft.com/office/officeart/2005/8/layout/process5"/>
    <dgm:cxn modelId="{500F437B-1C1D-48EC-B0E5-3A2AD98FACCE}" srcId="{6249A1B4-7E9D-4341-A26E-EB39C355EE5D}" destId="{50BAEAA6-6275-4FC2-812F-1D59A6C5E7DB}" srcOrd="5" destOrd="0" parTransId="{170EE2AE-2273-4C8A-803B-5769A9603A96}" sibTransId="{C32DAB73-9442-4AFB-99C3-CBE64DF65B96}"/>
    <dgm:cxn modelId="{4309A487-2A89-4047-9011-A563D5CDF1B6}" type="presOf" srcId="{966A3BF2-1E9D-4866-82D6-B4D322CAFD73}" destId="{04D93A66-E9A0-42A7-A908-C0A79E899A2B}" srcOrd="0" destOrd="0" presId="urn:microsoft.com/office/officeart/2005/8/layout/process5"/>
    <dgm:cxn modelId="{C2BB9288-72DC-4DF1-817A-7F8EC3DE6E30}" type="presOf" srcId="{3FD7BC45-C527-4206-9EEF-8FF338EA8C98}" destId="{479AED82-F502-471C-938A-17194C3F0DBA}" srcOrd="0" destOrd="0" presId="urn:microsoft.com/office/officeart/2005/8/layout/process5"/>
    <dgm:cxn modelId="{08C13B8A-834C-469E-81CC-3B6A10938E66}" srcId="{6249A1B4-7E9D-4341-A26E-EB39C355EE5D}" destId="{2F838244-0FFD-4988-969F-A48E81CA6F2B}" srcOrd="1" destOrd="0" parTransId="{03A56AE7-BB0C-4BD7-BE33-F29A14169944}" sibTransId="{B27A472C-C151-47F3-B44D-13A4BD2F5295}"/>
    <dgm:cxn modelId="{C5D66CB9-7D65-41BA-BD6D-84C1F7804324}" type="presOf" srcId="{2F838244-0FFD-4988-969F-A48E81CA6F2B}" destId="{19A3CA12-70DD-4F60-BEEF-F9C686DD39D4}" srcOrd="0" destOrd="0" presId="urn:microsoft.com/office/officeart/2005/8/layout/process5"/>
    <dgm:cxn modelId="{74FF21BE-0ADB-482B-86CA-E23B191008E8}" type="presOf" srcId="{ECC83453-1A84-4904-A5D3-146DC5CFC6D5}" destId="{CEDD2356-7B4E-4CB5-B659-BA9C6B7F8007}" srcOrd="0" destOrd="0" presId="urn:microsoft.com/office/officeart/2005/8/layout/process5"/>
    <dgm:cxn modelId="{2DECFFC2-307A-41F0-B012-534322FB950D}" type="presOf" srcId="{B27A472C-C151-47F3-B44D-13A4BD2F5295}" destId="{F0B75A8F-EFC1-43AD-85BB-86BB74F5B225}" srcOrd="1" destOrd="0" presId="urn:microsoft.com/office/officeart/2005/8/layout/process5"/>
    <dgm:cxn modelId="{7BFBA8D0-811C-4B46-8F39-27952B6AA4FA}" type="presOf" srcId="{6249A1B4-7E9D-4341-A26E-EB39C355EE5D}" destId="{455A90D0-36EC-4E6E-B35A-3F0463EF87B1}" srcOrd="0" destOrd="0" presId="urn:microsoft.com/office/officeart/2005/8/layout/process5"/>
    <dgm:cxn modelId="{612193D4-62B0-42D4-BA48-D799FE16F10A}" srcId="{6249A1B4-7E9D-4341-A26E-EB39C355EE5D}" destId="{319D0D6F-66E2-4E94-8C9F-053A44BF1DE0}" srcOrd="2" destOrd="0" parTransId="{E6418BCD-F49B-4F05-AEEA-ED21FE8CCB08}" sibTransId="{C0C423AB-FC67-446E-A539-93BEE659B354}"/>
    <dgm:cxn modelId="{F7A1CADD-22E6-4B42-BAD2-CC9634CF9AB2}" srcId="{6249A1B4-7E9D-4341-A26E-EB39C355EE5D}" destId="{8D83FA1E-E14F-45C0-A278-AC7368A60ED5}" srcOrd="3" destOrd="0" parTransId="{91538E01-D734-4B16-B9BF-37A12ADE2D08}" sibTransId="{ECC83453-1A84-4904-A5D3-146DC5CFC6D5}"/>
    <dgm:cxn modelId="{2664EBE7-CC23-418E-BFEE-8CBEB116AFDD}" type="presOf" srcId="{C0C423AB-FC67-446E-A539-93BEE659B354}" destId="{0A206E39-54B5-48A1-8963-2AC4AFFE9D57}" srcOrd="1" destOrd="0" presId="urn:microsoft.com/office/officeart/2005/8/layout/process5"/>
    <dgm:cxn modelId="{E7D37AFB-CE06-4E8B-AD51-95B622C150E2}" type="presOf" srcId="{B27A472C-C151-47F3-B44D-13A4BD2F5295}" destId="{8E92999F-248F-413A-A7EE-FF71D9D00875}" srcOrd="0" destOrd="0" presId="urn:microsoft.com/office/officeart/2005/8/layout/process5"/>
    <dgm:cxn modelId="{18656E58-374F-46A1-9DE7-C0BBA4EDEFC7}" type="presParOf" srcId="{455A90D0-36EC-4E6E-B35A-3F0463EF87B1}" destId="{E88E2C9B-F312-4042-BB05-97E34F477A51}" srcOrd="0" destOrd="0" presId="urn:microsoft.com/office/officeart/2005/8/layout/process5"/>
    <dgm:cxn modelId="{0655AC7D-6642-4201-B117-A57458E713D2}" type="presParOf" srcId="{455A90D0-36EC-4E6E-B35A-3F0463EF87B1}" destId="{04D93A66-E9A0-42A7-A908-C0A79E899A2B}" srcOrd="1" destOrd="0" presId="urn:microsoft.com/office/officeart/2005/8/layout/process5"/>
    <dgm:cxn modelId="{E7738BA2-8421-4DA0-A9CC-4309811E2C37}" type="presParOf" srcId="{04D93A66-E9A0-42A7-A908-C0A79E899A2B}" destId="{348C1319-231D-4469-806F-149794E2AD0F}" srcOrd="0" destOrd="0" presId="urn:microsoft.com/office/officeart/2005/8/layout/process5"/>
    <dgm:cxn modelId="{5D450130-A13D-4102-9F27-F08FE8E4445E}" type="presParOf" srcId="{455A90D0-36EC-4E6E-B35A-3F0463EF87B1}" destId="{19A3CA12-70DD-4F60-BEEF-F9C686DD39D4}" srcOrd="2" destOrd="0" presId="urn:microsoft.com/office/officeart/2005/8/layout/process5"/>
    <dgm:cxn modelId="{5C4FD06A-5814-447D-8989-A191E3744583}" type="presParOf" srcId="{455A90D0-36EC-4E6E-B35A-3F0463EF87B1}" destId="{8E92999F-248F-413A-A7EE-FF71D9D00875}" srcOrd="3" destOrd="0" presId="urn:microsoft.com/office/officeart/2005/8/layout/process5"/>
    <dgm:cxn modelId="{75F96AEA-C175-4B1B-A492-9F8B82A41C0A}" type="presParOf" srcId="{8E92999F-248F-413A-A7EE-FF71D9D00875}" destId="{F0B75A8F-EFC1-43AD-85BB-86BB74F5B225}" srcOrd="0" destOrd="0" presId="urn:microsoft.com/office/officeart/2005/8/layout/process5"/>
    <dgm:cxn modelId="{878FE8F8-0D2C-4C68-89AF-FA5554356017}" type="presParOf" srcId="{455A90D0-36EC-4E6E-B35A-3F0463EF87B1}" destId="{FC792A62-A78B-417D-8992-FFE9284B77CD}" srcOrd="4" destOrd="0" presId="urn:microsoft.com/office/officeart/2005/8/layout/process5"/>
    <dgm:cxn modelId="{F03273CE-797C-48C1-8859-579E4218C3D5}" type="presParOf" srcId="{455A90D0-36EC-4E6E-B35A-3F0463EF87B1}" destId="{C4F7C15B-0BEF-406F-B077-71EB0C3155D2}" srcOrd="5" destOrd="0" presId="urn:microsoft.com/office/officeart/2005/8/layout/process5"/>
    <dgm:cxn modelId="{0D26A42F-7232-4F5D-9336-4C52FB2D04B4}" type="presParOf" srcId="{C4F7C15B-0BEF-406F-B077-71EB0C3155D2}" destId="{0A206E39-54B5-48A1-8963-2AC4AFFE9D57}" srcOrd="0" destOrd="0" presId="urn:microsoft.com/office/officeart/2005/8/layout/process5"/>
    <dgm:cxn modelId="{41478F42-E688-411C-B54C-329ADBAE223B}" type="presParOf" srcId="{455A90D0-36EC-4E6E-B35A-3F0463EF87B1}" destId="{065097B9-FD36-4332-A842-FC0ED730BE68}" srcOrd="6" destOrd="0" presId="urn:microsoft.com/office/officeart/2005/8/layout/process5"/>
    <dgm:cxn modelId="{86AE30CC-DC71-4025-9E45-351C210B7210}" type="presParOf" srcId="{455A90D0-36EC-4E6E-B35A-3F0463EF87B1}" destId="{CEDD2356-7B4E-4CB5-B659-BA9C6B7F8007}" srcOrd="7" destOrd="0" presId="urn:microsoft.com/office/officeart/2005/8/layout/process5"/>
    <dgm:cxn modelId="{2DC0B740-214F-4A81-8590-500BCE6790CF}" type="presParOf" srcId="{CEDD2356-7B4E-4CB5-B659-BA9C6B7F8007}" destId="{E5F54C93-DB0E-4CBB-85DD-1D4561C02E4F}" srcOrd="0" destOrd="0" presId="urn:microsoft.com/office/officeart/2005/8/layout/process5"/>
    <dgm:cxn modelId="{30ACB755-B48A-4BB3-96F3-07F757C858BE}" type="presParOf" srcId="{455A90D0-36EC-4E6E-B35A-3F0463EF87B1}" destId="{588D2E02-CE32-43D6-A1B7-352BB67BE133}" srcOrd="8" destOrd="0" presId="urn:microsoft.com/office/officeart/2005/8/layout/process5"/>
    <dgm:cxn modelId="{77C7E836-8EFA-4B82-9A0E-D1D1FAE762C3}" type="presParOf" srcId="{455A90D0-36EC-4E6E-B35A-3F0463EF87B1}" destId="{479AED82-F502-471C-938A-17194C3F0DBA}" srcOrd="9" destOrd="0" presId="urn:microsoft.com/office/officeart/2005/8/layout/process5"/>
    <dgm:cxn modelId="{6AF980C8-7964-46E8-9ABE-7744DB3E0645}" type="presParOf" srcId="{479AED82-F502-471C-938A-17194C3F0DBA}" destId="{A81F0E17-1BD2-43D8-85AC-F936E170AA5F}" srcOrd="0" destOrd="0" presId="urn:microsoft.com/office/officeart/2005/8/layout/process5"/>
    <dgm:cxn modelId="{849233B2-F9EA-4608-A6C4-20304C6D5158}" type="presParOf" srcId="{455A90D0-36EC-4E6E-B35A-3F0463EF87B1}" destId="{94C2CA99-B672-4597-A280-AFFBAB99CD79}" srcOrd="10"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8E2C9B-F312-4042-BB05-97E34F477A51}">
      <dsp:nvSpPr>
        <dsp:cNvPr id="0" name=""/>
        <dsp:cNvSpPr/>
      </dsp:nvSpPr>
      <dsp:spPr>
        <a:xfrm>
          <a:off x="209170" y="264541"/>
          <a:ext cx="2056008" cy="1318870"/>
        </a:xfrm>
        <a:prstGeom prst="roundRect">
          <a:avLst>
            <a:gd name="adj" fmla="val 10000"/>
          </a:avLst>
        </a:prstGeom>
        <a:solidFill>
          <a:srgbClr val="1F497D">
            <a:hueOff val="0"/>
            <a:satOff val="0"/>
            <a:lumOff val="0"/>
            <a:alphaOff val="0"/>
          </a:srgbClr>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FFFFFF"/>
              </a:solidFill>
              <a:latin typeface="Calibri"/>
              <a:ea typeface="+mn-ea"/>
              <a:cs typeface="+mn-cs"/>
            </a:rPr>
            <a:t>Create &amp; Submit a Report in eSRS</a:t>
          </a:r>
        </a:p>
      </dsp:txBody>
      <dsp:txXfrm>
        <a:off x="247798" y="303169"/>
        <a:ext cx="1978752" cy="1241614"/>
      </dsp:txXfrm>
    </dsp:sp>
    <dsp:sp modelId="{04D93A66-E9A0-42A7-A908-C0A79E899A2B}">
      <dsp:nvSpPr>
        <dsp:cNvPr id="0" name=""/>
        <dsp:cNvSpPr/>
      </dsp:nvSpPr>
      <dsp:spPr>
        <a:xfrm>
          <a:off x="2390742" y="654108"/>
          <a:ext cx="663392" cy="539736"/>
        </a:xfrm>
        <a:prstGeom prst="rightArrow">
          <a:avLst>
            <a:gd name="adj1" fmla="val 60000"/>
            <a:gd name="adj2" fmla="val 50000"/>
          </a:avLst>
        </a:prstGeom>
        <a:solidFill>
          <a:srgbClr val="1F497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US" sz="2300" kern="1200">
            <a:solidFill>
              <a:srgbClr val="FFFFFF"/>
            </a:solidFill>
            <a:latin typeface="Calibri"/>
            <a:ea typeface="+mn-ea"/>
            <a:cs typeface="+mn-cs"/>
          </a:endParaRPr>
        </a:p>
      </dsp:txBody>
      <dsp:txXfrm>
        <a:off x="2390742" y="762055"/>
        <a:ext cx="501471" cy="323842"/>
      </dsp:txXfrm>
    </dsp:sp>
    <dsp:sp modelId="{19A3CA12-70DD-4F60-BEEF-F9C686DD39D4}">
      <dsp:nvSpPr>
        <dsp:cNvPr id="0" name=""/>
        <dsp:cNvSpPr/>
      </dsp:nvSpPr>
      <dsp:spPr>
        <a:xfrm>
          <a:off x="3091956" y="264541"/>
          <a:ext cx="2098806" cy="1318870"/>
        </a:xfrm>
        <a:prstGeom prst="roundRect">
          <a:avLst>
            <a:gd name="adj" fmla="val 10000"/>
          </a:avLst>
        </a:prstGeom>
        <a:solidFill>
          <a:srgbClr val="1F497D">
            <a:hueOff val="0"/>
            <a:satOff val="0"/>
            <a:lumOff val="0"/>
            <a:alphaOff val="0"/>
          </a:srgbClr>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FFFFFF"/>
              </a:solidFill>
              <a:latin typeface="Calibri"/>
              <a:ea typeface="+mn-ea"/>
              <a:cs typeface="+mn-cs"/>
            </a:rPr>
            <a:t>Automated e-mail is sent to all listed reviewers</a:t>
          </a:r>
        </a:p>
      </dsp:txBody>
      <dsp:txXfrm>
        <a:off x="3130584" y="303169"/>
        <a:ext cx="2021550" cy="1241614"/>
      </dsp:txXfrm>
    </dsp:sp>
    <dsp:sp modelId="{8E92999F-248F-413A-A7EE-FF71D9D00875}">
      <dsp:nvSpPr>
        <dsp:cNvPr id="0" name=""/>
        <dsp:cNvSpPr/>
      </dsp:nvSpPr>
      <dsp:spPr>
        <a:xfrm>
          <a:off x="5350237" y="654108"/>
          <a:ext cx="629056" cy="539736"/>
        </a:xfrm>
        <a:prstGeom prst="rightArrow">
          <a:avLst>
            <a:gd name="adj1" fmla="val 60000"/>
            <a:gd name="adj2" fmla="val 50000"/>
          </a:avLst>
        </a:prstGeom>
        <a:solidFill>
          <a:srgbClr val="1F497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US" sz="2300" kern="1200">
            <a:solidFill>
              <a:srgbClr val="FFFFFF"/>
            </a:solidFill>
            <a:latin typeface="Calibri"/>
            <a:ea typeface="+mn-ea"/>
            <a:cs typeface="+mn-cs"/>
          </a:endParaRPr>
        </a:p>
      </dsp:txBody>
      <dsp:txXfrm>
        <a:off x="5350237" y="762055"/>
        <a:ext cx="467135" cy="323842"/>
      </dsp:txXfrm>
    </dsp:sp>
    <dsp:sp modelId="{FC792A62-A78B-417D-8992-FFE9284B77CD}">
      <dsp:nvSpPr>
        <dsp:cNvPr id="0" name=""/>
        <dsp:cNvSpPr/>
      </dsp:nvSpPr>
      <dsp:spPr>
        <a:xfrm>
          <a:off x="5974743" y="264541"/>
          <a:ext cx="2009188" cy="1318870"/>
        </a:xfrm>
        <a:prstGeom prst="roundRect">
          <a:avLst>
            <a:gd name="adj" fmla="val 10000"/>
          </a:avLst>
        </a:prstGeom>
        <a:solidFill>
          <a:srgbClr val="1F497D">
            <a:hueOff val="0"/>
            <a:satOff val="0"/>
            <a:lumOff val="0"/>
            <a:alphaOff val="0"/>
          </a:srgbClr>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FFFFFF"/>
              </a:solidFill>
              <a:latin typeface="Calibri"/>
              <a:ea typeface="+mn-ea"/>
              <a:cs typeface="+mn-cs"/>
            </a:rPr>
            <a:t>The approving agency rejects/accepts your report</a:t>
          </a:r>
        </a:p>
      </dsp:txBody>
      <dsp:txXfrm>
        <a:off x="6013371" y="303169"/>
        <a:ext cx="1931932" cy="1241614"/>
      </dsp:txXfrm>
    </dsp:sp>
    <dsp:sp modelId="{C4F7C15B-0BEF-406F-B077-71EB0C3155D2}">
      <dsp:nvSpPr>
        <dsp:cNvPr id="0" name=""/>
        <dsp:cNvSpPr/>
      </dsp:nvSpPr>
      <dsp:spPr>
        <a:xfrm rot="6981759">
          <a:off x="6656325" y="1650204"/>
          <a:ext cx="370522" cy="545133"/>
        </a:xfrm>
        <a:prstGeom prst="rightArrow">
          <a:avLst>
            <a:gd name="adj1" fmla="val 60000"/>
            <a:gd name="adj2" fmla="val 50000"/>
          </a:avLst>
        </a:prstGeom>
        <a:solidFill>
          <a:srgbClr val="1F497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solidFill>
              <a:srgbClr val="FFFFFF"/>
            </a:solidFill>
            <a:latin typeface="Calibri"/>
            <a:ea typeface="+mn-ea"/>
            <a:cs typeface="+mn-cs"/>
          </a:endParaRPr>
        </a:p>
      </dsp:txBody>
      <dsp:txXfrm rot="-5400000">
        <a:off x="6702726" y="1743290"/>
        <a:ext cx="327079" cy="259365"/>
      </dsp:txXfrm>
    </dsp:sp>
    <dsp:sp modelId="{065097B9-FD36-4332-A842-FC0ED730BE68}">
      <dsp:nvSpPr>
        <dsp:cNvPr id="0" name=""/>
        <dsp:cNvSpPr/>
      </dsp:nvSpPr>
      <dsp:spPr>
        <a:xfrm>
          <a:off x="4876805" y="2209804"/>
          <a:ext cx="2198116" cy="1477939"/>
        </a:xfrm>
        <a:prstGeom prst="roundRect">
          <a:avLst>
            <a:gd name="adj" fmla="val 10000"/>
          </a:avLst>
        </a:prstGeom>
        <a:solidFill>
          <a:srgbClr val="1F497D"/>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FFFFFF"/>
              </a:solidFill>
              <a:latin typeface="Calibri"/>
              <a:ea typeface="+mn-ea"/>
              <a:cs typeface="+mn-cs"/>
            </a:rPr>
            <a:t>Automated e-mail is sent notifying report submitter of status</a:t>
          </a:r>
        </a:p>
      </dsp:txBody>
      <dsp:txXfrm>
        <a:off x="4920092" y="2253091"/>
        <a:ext cx="2111542" cy="1391365"/>
      </dsp:txXfrm>
    </dsp:sp>
    <dsp:sp modelId="{CEDD2356-7B4E-4CB5-B659-BA9C6B7F8007}">
      <dsp:nvSpPr>
        <dsp:cNvPr id="0" name=""/>
        <dsp:cNvSpPr/>
      </dsp:nvSpPr>
      <dsp:spPr>
        <a:xfrm rot="10800000">
          <a:off x="4070215" y="2671946"/>
          <a:ext cx="540997" cy="545133"/>
        </a:xfrm>
        <a:prstGeom prst="rightArrow">
          <a:avLst>
            <a:gd name="adj1" fmla="val 60000"/>
            <a:gd name="adj2" fmla="val 50000"/>
          </a:avLst>
        </a:prstGeom>
        <a:solidFill>
          <a:srgbClr val="1F497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US" sz="2300" kern="1200">
            <a:solidFill>
              <a:srgbClr val="FFFFFF"/>
            </a:solidFill>
            <a:latin typeface="Calibri"/>
            <a:ea typeface="+mn-ea"/>
            <a:cs typeface="+mn-cs"/>
          </a:endParaRPr>
        </a:p>
      </dsp:txBody>
      <dsp:txXfrm rot="10800000">
        <a:off x="4232514" y="2780973"/>
        <a:ext cx="378698" cy="327079"/>
      </dsp:txXfrm>
    </dsp:sp>
    <dsp:sp modelId="{588D2E02-CE32-43D6-A1B7-352BB67BE133}">
      <dsp:nvSpPr>
        <dsp:cNvPr id="0" name=""/>
        <dsp:cNvSpPr/>
      </dsp:nvSpPr>
      <dsp:spPr>
        <a:xfrm>
          <a:off x="1676391" y="1828802"/>
          <a:ext cx="2198116" cy="1006060"/>
        </a:xfrm>
        <a:prstGeom prst="roundRect">
          <a:avLst>
            <a:gd name="adj" fmla="val 10000"/>
          </a:avLst>
        </a:prstGeom>
        <a:solidFill>
          <a:srgbClr val="1F497D">
            <a:hueOff val="0"/>
            <a:satOff val="0"/>
            <a:lumOff val="0"/>
            <a:alphaOff val="0"/>
          </a:srgbClr>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kern="1200" dirty="0">
              <a:solidFill>
                <a:srgbClr val="FFFFFF"/>
              </a:solidFill>
              <a:latin typeface="Calibri"/>
              <a:ea typeface="+mn-ea"/>
              <a:cs typeface="+mn-cs"/>
            </a:rPr>
            <a:t>Rejected:  </a:t>
          </a:r>
        </a:p>
        <a:p>
          <a:pPr marL="0" marR="0" lvl="0" indent="0" algn="ctr" defTabSz="914400" eaLnBrk="1" fontAlgn="auto" latinLnBrk="0" hangingPunct="1">
            <a:lnSpc>
              <a:spcPct val="100000"/>
            </a:lnSpc>
            <a:spcBef>
              <a:spcPct val="0"/>
            </a:spcBef>
            <a:spcAft>
              <a:spcPts val="0"/>
            </a:spcAft>
            <a:buClrTx/>
            <a:buSzTx/>
            <a:buFontTx/>
            <a:buNone/>
            <a:tabLst/>
            <a:defRPr/>
          </a:pPr>
          <a:r>
            <a:rPr lang="en-US" kern="1200" dirty="0">
              <a:solidFill>
                <a:srgbClr val="FFFFFF"/>
              </a:solidFill>
              <a:latin typeface="Calibri"/>
              <a:ea typeface="+mn-ea"/>
              <a:cs typeface="+mn-cs"/>
            </a:rPr>
            <a:t>Edit and resubmit your report</a:t>
          </a:r>
          <a:endParaRPr lang="en-US" sz="1800" kern="1200" dirty="0">
            <a:solidFill>
              <a:srgbClr val="FFFFFF"/>
            </a:solidFill>
            <a:latin typeface="Calibri"/>
            <a:ea typeface="+mn-ea"/>
            <a:cs typeface="+mn-cs"/>
          </a:endParaRPr>
        </a:p>
      </dsp:txBody>
      <dsp:txXfrm>
        <a:off x="1705857" y="1858268"/>
        <a:ext cx="2139184" cy="947128"/>
      </dsp:txXfrm>
    </dsp:sp>
    <dsp:sp modelId="{479AED82-F502-471C-938A-17194C3F0DBA}">
      <dsp:nvSpPr>
        <dsp:cNvPr id="0" name=""/>
        <dsp:cNvSpPr/>
      </dsp:nvSpPr>
      <dsp:spPr>
        <a:xfrm rot="16201422" flipH="1">
          <a:off x="2815383" y="3308008"/>
          <a:ext cx="103241" cy="545133"/>
        </a:xfrm>
        <a:prstGeom prst="rightArrow">
          <a:avLst>
            <a:gd name="adj1" fmla="val 60000"/>
            <a:gd name="adj2" fmla="val 50000"/>
          </a:avLst>
        </a:prstGeom>
        <a:solidFill>
          <a:srgbClr val="1F497D">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FFFFFF"/>
            </a:solidFill>
            <a:latin typeface="Calibri"/>
            <a:ea typeface="+mn-ea"/>
            <a:cs typeface="+mn-cs"/>
          </a:endParaRPr>
        </a:p>
      </dsp:txBody>
      <dsp:txXfrm rot="-5400000">
        <a:off x="2703470" y="3528954"/>
        <a:ext cx="327079" cy="72269"/>
      </dsp:txXfrm>
    </dsp:sp>
    <dsp:sp modelId="{94C2CA99-B672-4597-A280-AFFBAB99CD79}">
      <dsp:nvSpPr>
        <dsp:cNvPr id="0" name=""/>
        <dsp:cNvSpPr/>
      </dsp:nvSpPr>
      <dsp:spPr>
        <a:xfrm>
          <a:off x="1701450" y="3024182"/>
          <a:ext cx="2149055" cy="1166817"/>
        </a:xfrm>
        <a:prstGeom prst="roundRect">
          <a:avLst>
            <a:gd name="adj" fmla="val 10000"/>
          </a:avLst>
        </a:prstGeom>
        <a:solidFill>
          <a:srgbClr val="1F497D">
            <a:hueOff val="0"/>
            <a:satOff val="0"/>
            <a:lumOff val="0"/>
            <a:alphaOff val="0"/>
          </a:srgbClr>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FFFFFF"/>
              </a:solidFill>
              <a:latin typeface="Calibri"/>
              <a:ea typeface="+mn-ea"/>
              <a:cs typeface="+mn-cs"/>
            </a:rPr>
            <a:t>Approved: </a:t>
          </a:r>
        </a:p>
        <a:p>
          <a:pPr marL="0" lvl="0" indent="0" algn="ctr" defTabSz="800100">
            <a:lnSpc>
              <a:spcPct val="90000"/>
            </a:lnSpc>
            <a:spcBef>
              <a:spcPct val="0"/>
            </a:spcBef>
            <a:spcAft>
              <a:spcPct val="35000"/>
            </a:spcAft>
            <a:buNone/>
          </a:pPr>
          <a:r>
            <a:rPr lang="en-US" sz="1800" kern="1200" dirty="0">
              <a:solidFill>
                <a:srgbClr val="FFFFFF"/>
              </a:solidFill>
              <a:latin typeface="Calibri"/>
              <a:ea typeface="+mn-ea"/>
              <a:cs typeface="+mn-cs"/>
            </a:rPr>
            <a:t>Print a final copy for CEO signature to keep on file</a:t>
          </a:r>
        </a:p>
      </dsp:txBody>
      <dsp:txXfrm>
        <a:off x="1735625" y="3058357"/>
        <a:ext cx="2080705" cy="1098467"/>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70249" cy="480223"/>
          </a:xfrm>
          <a:prstGeom prst="rect">
            <a:avLst/>
          </a:prstGeom>
        </p:spPr>
        <p:txBody>
          <a:bodyPr vert="horz" lIns="94073" tIns="47036" rIns="94073" bIns="47036" rtlCol="0"/>
          <a:lstStyle>
            <a:lvl1pPr algn="l">
              <a:defRPr sz="1200"/>
            </a:lvl1pPr>
          </a:lstStyle>
          <a:p>
            <a:endParaRPr lang="en-US"/>
          </a:p>
        </p:txBody>
      </p:sp>
      <p:sp>
        <p:nvSpPr>
          <p:cNvPr id="3" name="Date Placeholder 2"/>
          <p:cNvSpPr>
            <a:spLocks noGrp="1"/>
          </p:cNvSpPr>
          <p:nvPr>
            <p:ph type="dt" idx="1"/>
          </p:nvPr>
        </p:nvSpPr>
        <p:spPr>
          <a:xfrm>
            <a:off x="4143311" y="1"/>
            <a:ext cx="3170249" cy="480223"/>
          </a:xfrm>
          <a:prstGeom prst="rect">
            <a:avLst/>
          </a:prstGeom>
        </p:spPr>
        <p:txBody>
          <a:bodyPr vert="horz" lIns="94073" tIns="47036" rIns="94073" bIns="47036" rtlCol="0"/>
          <a:lstStyle>
            <a:lvl1pPr algn="r">
              <a:defRPr sz="1200"/>
            </a:lvl1pPr>
          </a:lstStyle>
          <a:p>
            <a:fld id="{31625ED8-4D49-41C8-B583-3860C01A9AF8}" type="datetimeFigureOut">
              <a:rPr lang="en-US" smtClean="0"/>
              <a:t>9/10/2024</a:t>
            </a:fld>
            <a:endParaRPr lang="en-US"/>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4073" tIns="47036" rIns="94073" bIns="47036" rtlCol="0" anchor="ctr"/>
          <a:lstStyle/>
          <a:p>
            <a:endParaRPr lang="en-US"/>
          </a:p>
        </p:txBody>
      </p:sp>
      <p:sp>
        <p:nvSpPr>
          <p:cNvPr id="5" name="Notes Placeholder 4"/>
          <p:cNvSpPr>
            <a:spLocks noGrp="1"/>
          </p:cNvSpPr>
          <p:nvPr>
            <p:ph type="body" sz="quarter" idx="3"/>
          </p:nvPr>
        </p:nvSpPr>
        <p:spPr>
          <a:xfrm>
            <a:off x="731849" y="4561303"/>
            <a:ext cx="5851504" cy="4320377"/>
          </a:xfrm>
          <a:prstGeom prst="rect">
            <a:avLst/>
          </a:prstGeom>
        </p:spPr>
        <p:txBody>
          <a:bodyPr vert="horz" lIns="94073" tIns="47036" rIns="94073" bIns="4703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350"/>
            <a:ext cx="3170249" cy="480223"/>
          </a:xfrm>
          <a:prstGeom prst="rect">
            <a:avLst/>
          </a:prstGeom>
        </p:spPr>
        <p:txBody>
          <a:bodyPr vert="horz" lIns="94073" tIns="47036" rIns="94073" bIns="47036" rtlCol="0" anchor="b"/>
          <a:lstStyle>
            <a:lvl1pPr algn="l">
              <a:defRPr sz="1200"/>
            </a:lvl1pPr>
          </a:lstStyle>
          <a:p>
            <a:endParaRPr lang="en-US"/>
          </a:p>
        </p:txBody>
      </p:sp>
      <p:sp>
        <p:nvSpPr>
          <p:cNvPr id="7" name="Slide Number Placeholder 6"/>
          <p:cNvSpPr>
            <a:spLocks noGrp="1"/>
          </p:cNvSpPr>
          <p:nvPr>
            <p:ph type="sldNum" sz="quarter" idx="5"/>
          </p:nvPr>
        </p:nvSpPr>
        <p:spPr>
          <a:xfrm>
            <a:off x="4143311" y="9119350"/>
            <a:ext cx="3170249" cy="480223"/>
          </a:xfrm>
          <a:prstGeom prst="rect">
            <a:avLst/>
          </a:prstGeom>
        </p:spPr>
        <p:txBody>
          <a:bodyPr vert="horz" lIns="94073" tIns="47036" rIns="94073" bIns="47036" rtlCol="0" anchor="b"/>
          <a:lstStyle>
            <a:lvl1pPr algn="r">
              <a:defRPr sz="1200"/>
            </a:lvl1pPr>
          </a:lstStyle>
          <a:p>
            <a:fld id="{FD6C6A28-B5AB-41DF-BA0B-CAAC9AB451A8}" type="slidenum">
              <a:rPr lang="en-US" smtClean="0"/>
              <a:t>‹#›</a:t>
            </a:fld>
            <a:endParaRPr lang="en-US"/>
          </a:p>
        </p:txBody>
      </p:sp>
    </p:spTree>
    <p:extLst>
      <p:ext uri="{BB962C8B-B14F-4D97-AF65-F5344CB8AC3E}">
        <p14:creationId xmlns:p14="http://schemas.microsoft.com/office/powerpoint/2010/main" val="1829032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acquisition.gov/far/52.212-5#FAR_52_212_5"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s://www.acquisition.gov/far/52.244-6#FAR_52_244_6" TargetMode="Externa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C6A28-B5AB-41DF-BA0B-CAAC9AB451A8}" type="slidenum">
              <a:rPr lang="en-US" smtClean="0"/>
              <a:t>1</a:t>
            </a:fld>
            <a:endParaRPr lang="en-US"/>
          </a:p>
        </p:txBody>
      </p:sp>
    </p:spTree>
    <p:extLst>
      <p:ext uri="{BB962C8B-B14F-4D97-AF65-F5344CB8AC3E}">
        <p14:creationId xmlns:p14="http://schemas.microsoft.com/office/powerpoint/2010/main" val="11171354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latin typeface="+mj-lt"/>
              </a:rPr>
              <a:t>The type of plan chosen determines which questions will populate in the SSR; therefore, it is important that the correct type of plan is selected</a:t>
            </a:r>
          </a:p>
          <a:p>
            <a:r>
              <a:rPr lang="en-US" dirty="0"/>
              <a:t> </a:t>
            </a:r>
          </a:p>
        </p:txBody>
      </p:sp>
      <p:sp>
        <p:nvSpPr>
          <p:cNvPr id="4" name="Slide Number Placeholder 3"/>
          <p:cNvSpPr>
            <a:spLocks noGrp="1"/>
          </p:cNvSpPr>
          <p:nvPr>
            <p:ph type="sldNum" sz="quarter" idx="5"/>
          </p:nvPr>
        </p:nvSpPr>
        <p:spPr/>
        <p:txBody>
          <a:bodyPr/>
          <a:lstStyle/>
          <a:p>
            <a:fld id="{A263C7BD-EE4B-42E2-A75C-958D06C60C46}" type="slidenum">
              <a:rPr lang="en-US" smtClean="0"/>
              <a:t>10</a:t>
            </a:fld>
            <a:endParaRPr lang="en-US" dirty="0"/>
          </a:p>
        </p:txBody>
      </p:sp>
    </p:spTree>
    <p:extLst>
      <p:ext uri="{BB962C8B-B14F-4D97-AF65-F5344CB8AC3E}">
        <p14:creationId xmlns:p14="http://schemas.microsoft.com/office/powerpoint/2010/main" val="42222620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UEI’s for eSRS reports became mandatory on </a:t>
            </a:r>
            <a:r>
              <a:rPr lang="en-US" dirty="0">
                <a:latin typeface="Arial" panose="020B0604020202020204" pitchFamily="34" charset="0"/>
                <a:cs typeface="Arial" panose="020B0604020202020204" pitchFamily="34" charset="0"/>
              </a:rPr>
              <a:t>4/4/22.  They are the official government-wide identifier used for federal awards (formerly the DUNS number was used).  </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11</a:t>
            </a:fld>
            <a:endParaRPr lang="en-US" dirty="0"/>
          </a:p>
        </p:txBody>
      </p:sp>
    </p:spTree>
    <p:extLst>
      <p:ext uri="{BB962C8B-B14F-4D97-AF65-F5344CB8AC3E}">
        <p14:creationId xmlns:p14="http://schemas.microsoft.com/office/powerpoint/2010/main" val="24461614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12</a:t>
            </a:fld>
            <a:endParaRPr lang="en-US" dirty="0"/>
          </a:p>
        </p:txBody>
      </p:sp>
    </p:spTree>
    <p:extLst>
      <p:ext uri="{BB962C8B-B14F-4D97-AF65-F5344CB8AC3E}">
        <p14:creationId xmlns:p14="http://schemas.microsoft.com/office/powerpoint/2010/main" val="915467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13</a:t>
            </a:fld>
            <a:endParaRPr lang="en-US" dirty="0"/>
          </a:p>
        </p:txBody>
      </p:sp>
    </p:spTree>
    <p:extLst>
      <p:ext uri="{BB962C8B-B14F-4D97-AF65-F5344CB8AC3E}">
        <p14:creationId xmlns:p14="http://schemas.microsoft.com/office/powerpoint/2010/main" val="13677190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14</a:t>
            </a:fld>
            <a:endParaRPr lang="en-US" dirty="0"/>
          </a:p>
        </p:txBody>
      </p:sp>
    </p:spTree>
    <p:extLst>
      <p:ext uri="{BB962C8B-B14F-4D97-AF65-F5344CB8AC3E}">
        <p14:creationId xmlns:p14="http://schemas.microsoft.com/office/powerpoint/2010/main" val="26054634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10964"/>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52.219-9</a:t>
            </a:r>
            <a:r>
              <a:rPr lang="en-US" b="1" i="0" dirty="0">
                <a:solidFill>
                  <a:srgbClr val="000000"/>
                </a:solidFill>
                <a:effectLst/>
                <a:latin typeface="open_sansregular"/>
              </a:rPr>
              <a:t>(j):  Subcontracting plans are not required from subcontractors when the prime contract contains the clause at FAR </a:t>
            </a:r>
            <a:r>
              <a:rPr lang="en-US" b="1" i="0" u="sng" dirty="0">
                <a:effectLst/>
                <a:latin typeface="open_sansregular"/>
                <a:hlinkClick r:id="rId3" tooltip="52.212-5"/>
              </a:rPr>
              <a:t>52.212-5</a:t>
            </a:r>
            <a:r>
              <a:rPr lang="en-US" b="1" i="0" dirty="0">
                <a:solidFill>
                  <a:srgbClr val="000000"/>
                </a:solidFill>
                <a:effectLst/>
                <a:latin typeface="open_sansregular"/>
              </a:rPr>
              <a:t>, </a:t>
            </a:r>
            <a:r>
              <a:rPr lang="en-US" b="0" i="0" dirty="0">
                <a:solidFill>
                  <a:srgbClr val="000000"/>
                </a:solidFill>
                <a:effectLst/>
                <a:latin typeface="open_sansregular"/>
              </a:rPr>
              <a:t>Contract Terms and Conditions Required to Implement Statutes or Executive Orders-Commercial Products and Commercial Services, or when the subcontractor provides a commercial product or commercial service subject to the clause at FAR </a:t>
            </a:r>
            <a:r>
              <a:rPr lang="en-US" b="0" i="0" u="sng" dirty="0">
                <a:effectLst/>
                <a:latin typeface="open_sansregular"/>
                <a:hlinkClick r:id="rId4" tooltip="52.244-6"/>
              </a:rPr>
              <a:t>52.244-6</a:t>
            </a:r>
            <a:r>
              <a:rPr lang="en-US" b="0" i="0" dirty="0">
                <a:solidFill>
                  <a:srgbClr val="000000"/>
                </a:solidFill>
                <a:effectLst/>
                <a:latin typeface="open_sansregular"/>
              </a:rPr>
              <a:t>, Subcontracts for Commercial Products and Commercial Services, under a prime contract.</a:t>
            </a:r>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15</a:t>
            </a:fld>
            <a:endParaRPr lang="en-US" dirty="0"/>
          </a:p>
        </p:txBody>
      </p:sp>
    </p:spTree>
    <p:extLst>
      <p:ext uri="{BB962C8B-B14F-4D97-AF65-F5344CB8AC3E}">
        <p14:creationId xmlns:p14="http://schemas.microsoft.com/office/powerpoint/2010/main" val="8930849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10964"/>
            <a:r>
              <a:rPr lang="en-US" dirty="0">
                <a:latin typeface="Arial" panose="020B0604020202020204" pitchFamily="34" charset="0"/>
                <a:cs typeface="Arial" panose="020B0604020202020204" pitchFamily="34" charset="0"/>
              </a:rPr>
              <a:t>Do not list FSS SINs or product names/numbers</a:t>
            </a:r>
          </a:p>
          <a:p>
            <a:pPr marR="10964"/>
            <a:endParaRPr lang="en-US" dirty="0">
              <a:latin typeface="Arial" panose="020B0604020202020204" pitchFamily="34" charset="0"/>
              <a:cs typeface="Arial" panose="020B0604020202020204" pitchFamily="34" charset="0"/>
            </a:endParaRPr>
          </a:p>
          <a:p>
            <a:pPr marR="10964"/>
            <a:r>
              <a:rPr lang="en-US" dirty="0">
                <a:latin typeface="Arial" panose="020B0604020202020204" pitchFamily="34" charset="0"/>
                <a:cs typeface="Arial" panose="020B0604020202020204" pitchFamily="34" charset="0"/>
              </a:rPr>
              <a:t> Can list up to two product/service and NAICS Codes</a:t>
            </a:r>
          </a:p>
          <a:p>
            <a:pPr marR="10964"/>
            <a:endParaRPr lang="en-US" dirty="0">
              <a:latin typeface="Arial" panose="020B0604020202020204" pitchFamily="34" charset="0"/>
              <a:cs typeface="Arial" panose="020B0604020202020204" pitchFamily="34" charset="0"/>
            </a:endParaRPr>
          </a:p>
          <a:p>
            <a:pPr marR="10964"/>
            <a:r>
              <a:rPr lang="en-US" dirty="0">
                <a:latin typeface="Arial" panose="020B0604020202020204" pitchFamily="34" charset="0"/>
                <a:cs typeface="Arial" panose="020B0604020202020204" pitchFamily="34" charset="0"/>
              </a:rPr>
              <a:t>Make sure to double check your NAICS code as we frequently see incorrect codes (Google NAICS, and you will find the Census.gov website)</a:t>
            </a:r>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16</a:t>
            </a:fld>
            <a:endParaRPr lang="en-US" dirty="0"/>
          </a:p>
        </p:txBody>
      </p:sp>
    </p:spTree>
    <p:extLst>
      <p:ext uri="{BB962C8B-B14F-4D97-AF65-F5344CB8AC3E}">
        <p14:creationId xmlns:p14="http://schemas.microsoft.com/office/powerpoint/2010/main" val="22263651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dirty="0">
                <a:solidFill>
                  <a:srgbClr val="000000"/>
                </a:solidFill>
                <a:effectLst/>
                <a:latin typeface="+mn-lt"/>
              </a:rPr>
              <a:t>Spend Period:  </a:t>
            </a:r>
            <a:r>
              <a:rPr lang="en-US" sz="1200" b="0" i="0" dirty="0">
                <a:solidFill>
                  <a:srgbClr val="000000"/>
                </a:solidFill>
                <a:effectLst/>
                <a:latin typeface="+mn-lt"/>
              </a:rPr>
              <a:t>Don’t file prior to 10/1 as the period you are reporting spend against hasn’t ended yet.  Any reports filed early will be rejected.</a:t>
            </a:r>
          </a:p>
          <a:p>
            <a:endParaRPr lang="en-US" sz="1200" b="1" i="0" dirty="0">
              <a:solidFill>
                <a:srgbClr val="000000"/>
              </a:solidFill>
              <a:effectLst/>
              <a:latin typeface="+mn-lt"/>
            </a:endParaRPr>
          </a:p>
          <a:p>
            <a:r>
              <a:rPr lang="en-US" sz="1200" b="1" i="0" dirty="0">
                <a:solidFill>
                  <a:srgbClr val="000000"/>
                </a:solidFill>
                <a:effectLst/>
                <a:latin typeface="+mn-lt"/>
              </a:rPr>
              <a:t>Spend Tiers: </a:t>
            </a:r>
            <a:r>
              <a:rPr lang="en-US" sz="1200" b="0" i="0" dirty="0">
                <a:solidFill>
                  <a:srgbClr val="000000"/>
                </a:solidFill>
                <a:effectLst/>
                <a:latin typeface="+mn-lt"/>
              </a:rPr>
              <a:t> Credit cannot be taken for awards made to lower tier subcontractors</a:t>
            </a:r>
            <a:endParaRPr lang="en-US" sz="1200" dirty="0">
              <a:latin typeface="+mn-lt"/>
              <a:cs typeface="Arial" panose="020B0604020202020204" pitchFamily="34" charset="0"/>
            </a:endParaRPr>
          </a:p>
          <a:p>
            <a:endParaRPr lang="en-US" sz="1200" dirty="0">
              <a:latin typeface="+mn-lt"/>
              <a:cs typeface="Arial" panose="020B0604020202020204" pitchFamily="34" charset="0"/>
            </a:endParaRPr>
          </a:p>
          <a:p>
            <a:r>
              <a:rPr lang="en-US" sz="1200" b="1" dirty="0">
                <a:latin typeface="+mn-lt"/>
                <a:cs typeface="Arial" panose="020B0604020202020204" pitchFamily="34" charset="0"/>
              </a:rPr>
              <a:t>Indirect costs: </a:t>
            </a:r>
            <a:r>
              <a:rPr lang="en-US" sz="1200" dirty="0">
                <a:latin typeface="+mn-lt"/>
                <a:cs typeface="Arial" panose="020B0604020202020204" pitchFamily="34" charset="0"/>
              </a:rPr>
              <a:t> i.e. G&amp;A, overhead, etc.</a:t>
            </a:r>
          </a:p>
          <a:p>
            <a:endParaRPr lang="en-US" sz="1200" dirty="0">
              <a:latin typeface="+mn-lt"/>
              <a:cs typeface="Arial" panose="020B0604020202020204" pitchFamily="34" charset="0"/>
            </a:endParaRPr>
          </a:p>
          <a:p>
            <a:endParaRPr lang="en-US" sz="1900" dirty="0">
              <a:latin typeface="+mj-lt"/>
              <a:cs typeface="Arial" panose="020B0604020202020204" pitchFamily="34" charset="0"/>
            </a:endParaRPr>
          </a:p>
        </p:txBody>
      </p:sp>
      <p:sp>
        <p:nvSpPr>
          <p:cNvPr id="4" name="Slide Number Placeholder 3"/>
          <p:cNvSpPr>
            <a:spLocks noGrp="1"/>
          </p:cNvSpPr>
          <p:nvPr>
            <p:ph type="sldNum" sz="quarter" idx="5"/>
          </p:nvPr>
        </p:nvSpPr>
        <p:spPr/>
        <p:txBody>
          <a:bodyPr/>
          <a:lstStyle/>
          <a:p>
            <a:fld id="{A263C7BD-EE4B-42E2-A75C-958D06C60C46}" type="slidenum">
              <a:rPr lang="en-US" smtClean="0"/>
              <a:t>17</a:t>
            </a:fld>
            <a:endParaRPr lang="en-US" dirty="0"/>
          </a:p>
        </p:txBody>
      </p:sp>
    </p:spTree>
    <p:extLst>
      <p:ext uri="{BB962C8B-B14F-4D97-AF65-F5344CB8AC3E}">
        <p14:creationId xmlns:p14="http://schemas.microsoft.com/office/powerpoint/2010/main" val="7990954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900" dirty="0">
              <a:latin typeface="+mj-lt"/>
              <a:cs typeface="Arial" panose="020B0604020202020204" pitchFamily="34" charset="0"/>
            </a:endParaRPr>
          </a:p>
        </p:txBody>
      </p:sp>
      <p:sp>
        <p:nvSpPr>
          <p:cNvPr id="4" name="Slide Number Placeholder 3"/>
          <p:cNvSpPr>
            <a:spLocks noGrp="1"/>
          </p:cNvSpPr>
          <p:nvPr>
            <p:ph type="sldNum" sz="quarter" idx="5"/>
          </p:nvPr>
        </p:nvSpPr>
        <p:spPr/>
        <p:txBody>
          <a:bodyPr/>
          <a:lstStyle/>
          <a:p>
            <a:fld id="{A263C7BD-EE4B-42E2-A75C-958D06C60C46}" type="slidenum">
              <a:rPr lang="en-US" smtClean="0"/>
              <a:t>18</a:t>
            </a:fld>
            <a:endParaRPr lang="en-US" dirty="0"/>
          </a:p>
        </p:txBody>
      </p:sp>
    </p:spTree>
    <p:extLst>
      <p:ext uri="{BB962C8B-B14F-4D97-AF65-F5344CB8AC3E}">
        <p14:creationId xmlns:p14="http://schemas.microsoft.com/office/powerpoint/2010/main" val="42694687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Remember when reporting overall SB spend that you should not add up the subcategories to arrive at this figure since SB spend can count in as many categories as it fits (e.g. $50K spent with a WOSB, VOSB counts in 3 places).  This is meant to capture SB vs. LB spend, with the two adding up to all of your company spend.</a:t>
            </a:r>
          </a:p>
        </p:txBody>
      </p:sp>
      <p:sp>
        <p:nvSpPr>
          <p:cNvPr id="4" name="Slide Number Placeholder 3"/>
          <p:cNvSpPr>
            <a:spLocks noGrp="1"/>
          </p:cNvSpPr>
          <p:nvPr>
            <p:ph type="sldNum" sz="quarter" idx="5"/>
          </p:nvPr>
        </p:nvSpPr>
        <p:spPr/>
        <p:txBody>
          <a:bodyPr/>
          <a:lstStyle/>
          <a:p>
            <a:fld id="{A263C7BD-EE4B-42E2-A75C-958D06C60C46}" type="slidenum">
              <a:rPr lang="en-US" smtClean="0"/>
              <a:t>19</a:t>
            </a:fld>
            <a:endParaRPr lang="en-US" dirty="0"/>
          </a:p>
        </p:txBody>
      </p:sp>
    </p:spTree>
    <p:extLst>
      <p:ext uri="{BB962C8B-B14F-4D97-AF65-F5344CB8AC3E}">
        <p14:creationId xmlns:p14="http://schemas.microsoft.com/office/powerpoint/2010/main" val="3422385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C6A28-B5AB-41DF-BA0B-CAAC9AB451A8}" type="slidenum">
              <a:rPr lang="en-US" smtClean="0"/>
              <a:t>2</a:t>
            </a:fld>
            <a:endParaRPr lang="en-US"/>
          </a:p>
        </p:txBody>
      </p:sp>
    </p:spTree>
    <p:extLst>
      <p:ext uri="{BB962C8B-B14F-4D97-AF65-F5344CB8AC3E}">
        <p14:creationId xmlns:p14="http://schemas.microsoft.com/office/powerpoint/2010/main" val="33345446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sz="1200" dirty="0">
                <a:latin typeface="+mn-lt"/>
              </a:rPr>
              <a:t>2 – SDB</a:t>
            </a:r>
          </a:p>
          <a:p>
            <a:pPr defTabSz="948507">
              <a:defRPr/>
            </a:pPr>
            <a:r>
              <a:rPr lang="en-US" sz="1200" dirty="0">
                <a:latin typeface="+mn-lt"/>
              </a:rPr>
              <a:t>3 – WOSB Concerns</a:t>
            </a:r>
          </a:p>
          <a:p>
            <a:pPr defTabSz="948507">
              <a:defRPr/>
            </a:pPr>
            <a:r>
              <a:rPr lang="en-US" sz="1200" dirty="0">
                <a:latin typeface="+mn-lt"/>
              </a:rPr>
              <a:t>4 – Historically Black Colleges and Universities (HBCU) &amp; Minority Institutions (MI) </a:t>
            </a:r>
            <a:r>
              <a:rPr lang="en-US" sz="1200" i="1" dirty="0">
                <a:latin typeface="+mn-lt"/>
              </a:rPr>
              <a:t>– only NASA per FAR 52.219-9(d)(1)(iv)</a:t>
            </a:r>
          </a:p>
          <a:p>
            <a:pPr defTabSz="948507">
              <a:defRPr/>
            </a:pPr>
            <a:r>
              <a:rPr lang="en-US" sz="1200" i="1" dirty="0">
                <a:latin typeface="+mn-lt"/>
              </a:rPr>
              <a:t>5 – HUBZone SB Concerns </a:t>
            </a:r>
          </a:p>
          <a:p>
            <a:pPr defTabSz="948507">
              <a:defRPr/>
            </a:pPr>
            <a:r>
              <a:rPr lang="en-US" sz="1200" i="1" dirty="0">
                <a:latin typeface="+mn-lt"/>
              </a:rPr>
              <a:t>6 – VO SB Concerns</a:t>
            </a:r>
          </a:p>
          <a:p>
            <a:pPr defTabSz="948507">
              <a:defRPr/>
            </a:pPr>
            <a:r>
              <a:rPr lang="en-US" sz="1200" i="1" dirty="0">
                <a:latin typeface="+mn-lt"/>
              </a:rPr>
              <a:t>7 – SDVO SB Concerns</a:t>
            </a:r>
          </a:p>
          <a:p>
            <a:pPr defTabSz="948507">
              <a:defRPr/>
            </a:pPr>
            <a:r>
              <a:rPr lang="en-US" sz="1200" dirty="0">
                <a:latin typeface="+mn-lt"/>
                <a:cs typeface="Arial" panose="020B0604020202020204" pitchFamily="34" charset="0"/>
              </a:rPr>
              <a:t>8 – Alaskan Native Corporations (ANCs) &amp; Indian Tribes that have not been certified by the SBA as SDBs (certified SDBs are reported in #2 SDBs)</a:t>
            </a:r>
          </a:p>
          <a:p>
            <a:pPr defTabSz="948507">
              <a:defRPr/>
            </a:pPr>
            <a:r>
              <a:rPr lang="en-US" sz="1200" dirty="0">
                <a:latin typeface="+mn-lt"/>
                <a:cs typeface="Arial" panose="020B0604020202020204" pitchFamily="34" charset="0"/>
              </a:rPr>
              <a:t>9 – ANCs &amp; Indian Tribes that are not SBs – </a:t>
            </a:r>
            <a:r>
              <a:rPr lang="en-US" sz="1200" i="1" dirty="0">
                <a:latin typeface="+mn-lt"/>
                <a:cs typeface="Arial" panose="020B0604020202020204" pitchFamily="34" charset="0"/>
              </a:rPr>
              <a:t>SBs get reported in #1a with SBs</a:t>
            </a:r>
            <a:endParaRPr lang="en-US" sz="1200" i="1" dirty="0">
              <a:latin typeface="+mn-lt"/>
            </a:endParaRPr>
          </a:p>
          <a:p>
            <a:pPr defTabSz="948507">
              <a:defRPr/>
            </a:pPr>
            <a:endParaRPr lang="en-US" sz="1200" i="1" dirty="0">
              <a:latin typeface="+mn-lt"/>
              <a:cs typeface="Arial" panose="020B0604020202020204" pitchFamily="34" charset="0"/>
            </a:endParaRPr>
          </a:p>
          <a:p>
            <a:pPr defTabSz="948507">
              <a:defRPr/>
            </a:pPr>
            <a:r>
              <a:rPr lang="en-US" sz="1200" i="1" dirty="0">
                <a:latin typeface="+mn-lt"/>
              </a:rPr>
              <a:t>8 &amp; 9:  Must be reported even though there are no goals established; note that ANCs &amp; Indian Tribes that are certified by the SBA as SDBs will be reported in the SDB category </a:t>
            </a:r>
            <a:r>
              <a:rPr lang="en-US" sz="1200" b="1" i="1" u="sng" dirty="0">
                <a:latin typeface="+mn-lt"/>
              </a:rPr>
              <a:t>and</a:t>
            </a:r>
            <a:r>
              <a:rPr lang="en-US" sz="1200" b="0" i="1" u="none" dirty="0">
                <a:latin typeface="+mn-lt"/>
              </a:rPr>
              <a:t> ANCs &amp; Indian Tribes that are SBs will be reported under the SB category</a:t>
            </a:r>
          </a:p>
          <a:p>
            <a:pPr lvl="1" defTabSz="948507">
              <a:defRPr/>
            </a:pPr>
            <a:r>
              <a:rPr lang="en-US" sz="1200" dirty="0">
                <a:latin typeface="+mn-lt"/>
                <a:cs typeface="Arial" panose="020B0604020202020204" pitchFamily="34" charset="0"/>
              </a:rPr>
              <a:t>52.219-9(d)(10)(iv): “</a:t>
            </a:r>
            <a:r>
              <a:rPr lang="en-US" sz="1200" b="0" i="0" dirty="0">
                <a:solidFill>
                  <a:srgbClr val="000000"/>
                </a:solidFill>
                <a:effectLst/>
                <a:latin typeface="+mn-lt"/>
              </a:rPr>
              <a:t>The reports shall provide information on subcontract awards </a:t>
            </a:r>
            <a:r>
              <a:rPr lang="en-US" sz="1200" b="1" i="1" dirty="0">
                <a:solidFill>
                  <a:srgbClr val="000000"/>
                </a:solidFill>
                <a:effectLst/>
                <a:latin typeface="+mn-lt"/>
              </a:rPr>
              <a:t>to small business concerns (including ANCs and Indian tribes that are not small businesses), </a:t>
            </a:r>
            <a:r>
              <a:rPr lang="en-US" sz="1200" b="0" i="0" dirty="0">
                <a:solidFill>
                  <a:srgbClr val="000000"/>
                </a:solidFill>
                <a:effectLst/>
                <a:latin typeface="+mn-lt"/>
              </a:rPr>
              <a:t>veteran-owned small business concerns, service-disabled veteran-owned small business concerns, HUBZone small business concerns, </a:t>
            </a:r>
            <a:r>
              <a:rPr lang="en-US" sz="1200" b="1" i="0" dirty="0">
                <a:solidFill>
                  <a:srgbClr val="000000"/>
                </a:solidFill>
                <a:effectLst/>
                <a:latin typeface="+mn-lt"/>
              </a:rPr>
              <a:t>small disadvantaged business concerns (including ANCs and Indian tribes that have not been certified by the Small Business Administration as small disadvantaged businesses)”</a:t>
            </a:r>
            <a:endParaRPr lang="en-US" sz="19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A263C7BD-EE4B-42E2-A75C-958D06C60C46}" type="slidenum">
              <a:rPr lang="en-US" smtClean="0"/>
              <a:t>20</a:t>
            </a:fld>
            <a:endParaRPr lang="en-US" dirty="0"/>
          </a:p>
        </p:txBody>
      </p:sp>
    </p:spTree>
    <p:extLst>
      <p:ext uri="{BB962C8B-B14F-4D97-AF65-F5344CB8AC3E}">
        <p14:creationId xmlns:p14="http://schemas.microsoft.com/office/powerpoint/2010/main" val="37724692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spcAft>
                <a:spcPts val="0"/>
              </a:spcAft>
              <a:defRPr/>
            </a:pPr>
            <a:r>
              <a:rPr lang="en-US" sz="1200" dirty="0">
                <a:latin typeface="+mn-lt"/>
                <a:cs typeface="Arial" panose="020B0604020202020204" pitchFamily="34" charset="0"/>
              </a:rPr>
              <a:t>Contractor’s may be asked to produce self-certifications during a subcontracting compliance audit conducted by the SBA , VA representative or any of your federal customers.</a:t>
            </a:r>
          </a:p>
          <a:p>
            <a:pPr defTabSz="948507">
              <a:spcAft>
                <a:spcPts val="0"/>
              </a:spcAft>
              <a:defRPr/>
            </a:pPr>
            <a:endParaRPr lang="en-US" sz="1200" dirty="0">
              <a:latin typeface="+mn-lt"/>
              <a:cs typeface="Arial" panose="020B0604020202020204" pitchFamily="34" charset="0"/>
            </a:endParaRPr>
          </a:p>
          <a:p>
            <a:pPr defTabSz="948507">
              <a:spcAft>
                <a:spcPts val="0"/>
              </a:spcAft>
              <a:defRPr/>
            </a:pPr>
            <a:r>
              <a:rPr lang="en-US" sz="1200" dirty="0">
                <a:latin typeface="+mn-lt"/>
                <a:cs typeface="Arial" panose="020B0604020202020204" pitchFamily="34" charset="0"/>
              </a:rPr>
              <a:t>DSBS – Dynamic Small Business Search – now includes SBA certifications for 8(a), 8(a) Joint Ventures, WOSB, EDWOSB, VOSB, &amp; SDVOSB</a:t>
            </a:r>
          </a:p>
          <a:p>
            <a:pPr defTabSz="948507">
              <a:spcAft>
                <a:spcPts val="0"/>
              </a:spcAft>
              <a:defRPr/>
            </a:pPr>
            <a:endParaRPr lang="en-US" sz="1200" dirty="0">
              <a:latin typeface="+mn-lt"/>
              <a:cs typeface="Arial" panose="020B0604020202020204" pitchFamily="34" charset="0"/>
            </a:endParaRPr>
          </a:p>
          <a:p>
            <a:pPr defTabSz="948507">
              <a:spcAft>
                <a:spcPts val="0"/>
              </a:spcAft>
              <a:defRPr/>
            </a:pPr>
            <a:r>
              <a:rPr lang="en-US" sz="1200" b="1" u="sng" dirty="0">
                <a:latin typeface="+mn-lt"/>
                <a:cs typeface="Arial" panose="020B0604020202020204" pitchFamily="34" charset="0"/>
              </a:rPr>
              <a:t>FAR 52.219-9(c)(2)(i)</a:t>
            </a:r>
          </a:p>
          <a:p>
            <a:pPr>
              <a:spcAft>
                <a:spcPts val="0"/>
              </a:spcAft>
            </a:pPr>
            <a:r>
              <a:rPr lang="en-US" sz="1200" dirty="0">
                <a:latin typeface="+mn-lt"/>
              </a:rPr>
              <a:t>(2) (i) </a:t>
            </a:r>
            <a:r>
              <a:rPr lang="en-US" sz="1200" b="1" i="1" u="sng" dirty="0">
                <a:latin typeface="+mn-lt"/>
              </a:rPr>
              <a:t>The Contractor may accept a subcontractor's written representations of its size and socioeconomic status</a:t>
            </a:r>
            <a:r>
              <a:rPr lang="en-US" sz="1200" dirty="0">
                <a:latin typeface="+mn-lt"/>
              </a:rPr>
              <a:t> as a small business, small disadvantaged business, veteran-owned small business, service-disabled veteran-owned small business, or a women-owned small business if the subcontractor represents that the size and socioeconomic status representations with its offer are current, accurate, and complete as of the date of the offer for the subcontract.</a:t>
            </a:r>
          </a:p>
          <a:p>
            <a:pPr lvl="1">
              <a:spcAft>
                <a:spcPts val="0"/>
              </a:spcAft>
            </a:pPr>
            <a:r>
              <a:rPr lang="en-US" sz="1200" dirty="0">
                <a:latin typeface="+mn-lt"/>
              </a:rPr>
              <a:t>(ii) </a:t>
            </a:r>
            <a:r>
              <a:rPr lang="en-US" sz="1200" b="1" i="1" u="sng" dirty="0">
                <a:latin typeface="+mn-lt"/>
              </a:rPr>
              <a:t>The Contractor may accept a subcontractor's representations of its size and socioeconomic status </a:t>
            </a:r>
            <a:r>
              <a:rPr lang="en-US" sz="1200" dirty="0">
                <a:latin typeface="+mn-lt"/>
              </a:rPr>
              <a:t>as a small business, small disadvantaged business, veteran-owned small business, service-disabled veteran-owned small business, or a women-owned small business </a:t>
            </a:r>
            <a:r>
              <a:rPr lang="en-US" sz="1200" b="1" i="1" u="sng" dirty="0">
                <a:latin typeface="+mn-lt"/>
              </a:rPr>
              <a:t>in the System for Award Management (SAM) if–</a:t>
            </a:r>
          </a:p>
          <a:p>
            <a:pPr lvl="2">
              <a:spcAft>
                <a:spcPts val="0"/>
              </a:spcAft>
            </a:pPr>
            <a:r>
              <a:rPr lang="en-US" sz="1200" dirty="0">
                <a:latin typeface="+mn-lt"/>
              </a:rPr>
              <a:t>(A) The subcontractor is registered in SAM; and</a:t>
            </a:r>
          </a:p>
          <a:p>
            <a:pPr lvl="2">
              <a:spcAft>
                <a:spcPts val="0"/>
              </a:spcAft>
            </a:pPr>
            <a:r>
              <a:rPr lang="en-US" sz="1200" dirty="0">
                <a:latin typeface="+mn-lt"/>
              </a:rPr>
              <a:t>(B) The subcontractor represents that the size and socioeconomic status representations made in SAM are current, accurate and complete as of the date of the offer for the subcontract.</a:t>
            </a:r>
          </a:p>
        </p:txBody>
      </p:sp>
      <p:sp>
        <p:nvSpPr>
          <p:cNvPr id="4" name="Slide Number Placeholder 3"/>
          <p:cNvSpPr>
            <a:spLocks noGrp="1"/>
          </p:cNvSpPr>
          <p:nvPr>
            <p:ph type="sldNum" sz="quarter" idx="5"/>
          </p:nvPr>
        </p:nvSpPr>
        <p:spPr/>
        <p:txBody>
          <a:bodyPr/>
          <a:lstStyle/>
          <a:p>
            <a:fld id="{A263C7BD-EE4B-42E2-A75C-958D06C60C46}" type="slidenum">
              <a:rPr lang="en-US" smtClean="0"/>
              <a:t>21</a:t>
            </a:fld>
            <a:endParaRPr lang="en-US" dirty="0"/>
          </a:p>
        </p:txBody>
      </p:sp>
    </p:spTree>
    <p:extLst>
      <p:ext uri="{BB962C8B-B14F-4D97-AF65-F5344CB8AC3E}">
        <p14:creationId xmlns:p14="http://schemas.microsoft.com/office/powerpoint/2010/main" val="33493932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22</a:t>
            </a:fld>
            <a:endParaRPr lang="en-US" dirty="0"/>
          </a:p>
        </p:txBody>
      </p:sp>
    </p:spTree>
    <p:extLst>
      <p:ext uri="{BB962C8B-B14F-4D97-AF65-F5344CB8AC3E}">
        <p14:creationId xmlns:p14="http://schemas.microsoft.com/office/powerpoint/2010/main" val="8306030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next few slides are very important.</a:t>
            </a:r>
          </a:p>
          <a:p>
            <a:endParaRPr lang="en-US" dirty="0"/>
          </a:p>
          <a:p>
            <a:r>
              <a:rPr lang="en-US" dirty="0"/>
              <a:t>It isn’t just that we can’t click on the report and view it, we cannot even see it has been submitted if the 3600 code is not selected, which will cause us to continue to send you delinquency notices and consider the lack of filing as a past performance issue with your contract.</a:t>
            </a:r>
          </a:p>
        </p:txBody>
      </p:sp>
      <p:sp>
        <p:nvSpPr>
          <p:cNvPr id="4" name="Slide Number Placeholder 3"/>
          <p:cNvSpPr>
            <a:spLocks noGrp="1"/>
          </p:cNvSpPr>
          <p:nvPr>
            <p:ph type="sldNum" sz="quarter" idx="5"/>
          </p:nvPr>
        </p:nvSpPr>
        <p:spPr/>
        <p:txBody>
          <a:bodyPr/>
          <a:lstStyle/>
          <a:p>
            <a:fld id="{A263C7BD-EE4B-42E2-A75C-958D06C60C46}" type="slidenum">
              <a:rPr lang="en-US" smtClean="0"/>
              <a:t>23</a:t>
            </a:fld>
            <a:endParaRPr lang="en-US" dirty="0"/>
          </a:p>
        </p:txBody>
      </p:sp>
    </p:spTree>
    <p:extLst>
      <p:ext uri="{BB962C8B-B14F-4D97-AF65-F5344CB8AC3E}">
        <p14:creationId xmlns:p14="http://schemas.microsoft.com/office/powerpoint/2010/main" val="26139906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Similarly, a very high percentage attributed would also be a red flag to us.</a:t>
            </a:r>
          </a:p>
        </p:txBody>
      </p:sp>
      <p:sp>
        <p:nvSpPr>
          <p:cNvPr id="4" name="Slide Number Placeholder 3"/>
          <p:cNvSpPr>
            <a:spLocks noGrp="1"/>
          </p:cNvSpPr>
          <p:nvPr>
            <p:ph type="sldNum" sz="quarter" idx="5"/>
          </p:nvPr>
        </p:nvSpPr>
        <p:spPr/>
        <p:txBody>
          <a:bodyPr/>
          <a:lstStyle/>
          <a:p>
            <a:fld id="{A263C7BD-EE4B-42E2-A75C-958D06C60C46}" type="slidenum">
              <a:rPr lang="en-US" smtClean="0"/>
              <a:t>24</a:t>
            </a:fld>
            <a:endParaRPr lang="en-US" dirty="0"/>
          </a:p>
        </p:txBody>
      </p:sp>
    </p:spTree>
    <p:extLst>
      <p:ext uri="{BB962C8B-B14F-4D97-AF65-F5344CB8AC3E}">
        <p14:creationId xmlns:p14="http://schemas.microsoft.com/office/powerpoint/2010/main" val="28975362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rPr>
              <a:t>If you only have contracts with the VA (3600), then you must select the VA as the approver.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mn-lt"/>
            </a:endParaRPr>
          </a:p>
          <a:p>
            <a:r>
              <a:rPr lang="en-US" sz="1200" i="1" dirty="0">
                <a:solidFill>
                  <a:srgbClr val="C00000"/>
                </a:solidFill>
                <a:latin typeface="+mn-lt"/>
              </a:rPr>
              <a:t>52.219-9(l)(2)(i)(F) – Individual Plans:  </a:t>
            </a:r>
            <a:r>
              <a:rPr lang="en-US" b="0" i="0" dirty="0">
                <a:solidFill>
                  <a:srgbClr val="000000"/>
                </a:solidFill>
                <a:effectLst/>
                <a:latin typeface="open_sansregular"/>
              </a:rPr>
              <a:t>The authority to acknowledge or reject SSRs in eSRS, including SSRs submitted by subcontractors with subcontracting plans, </a:t>
            </a:r>
            <a:r>
              <a:rPr lang="en-US" b="1" i="0" dirty="0">
                <a:solidFill>
                  <a:srgbClr val="000000"/>
                </a:solidFill>
                <a:effectLst/>
                <a:latin typeface="open_sansregular"/>
              </a:rPr>
              <a:t>resides with the Government agency awarding the prime contracts </a:t>
            </a:r>
            <a:r>
              <a:rPr lang="en-US" b="0" i="0" dirty="0">
                <a:solidFill>
                  <a:srgbClr val="000000"/>
                </a:solidFill>
                <a:effectLst/>
                <a:latin typeface="open_sansregular"/>
              </a:rPr>
              <a:t>unless stated otherwise in the contract.</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solidFill>
                  <a:srgbClr val="C00000"/>
                </a:solidFill>
                <a:latin typeface="+mn-lt"/>
              </a:rPr>
              <a:t>52.219-9(l)(2)(ii)(D) – Commercial Plans:  </a:t>
            </a:r>
            <a:r>
              <a:rPr lang="en-US" b="0" i="0" dirty="0">
                <a:solidFill>
                  <a:srgbClr val="000000"/>
                </a:solidFill>
                <a:effectLst/>
                <a:latin typeface="open_sansregular"/>
              </a:rPr>
              <a:t>The authority to acknowledge or reject SSRs for commercial plans </a:t>
            </a:r>
            <a:r>
              <a:rPr lang="en-US" b="1" i="0" dirty="0">
                <a:solidFill>
                  <a:srgbClr val="000000"/>
                </a:solidFill>
                <a:effectLst/>
                <a:latin typeface="open_sansregular"/>
              </a:rPr>
              <a:t>resides with the Contracting Officer who approved the commercial plan.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0" dirty="0">
              <a:solidFill>
                <a:srgbClr val="000000"/>
              </a:solidFill>
              <a:effectLst/>
              <a:latin typeface="open_sansregular"/>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dirty="0">
                <a:solidFill>
                  <a:srgbClr val="000000"/>
                </a:solidFill>
                <a:effectLst/>
                <a:latin typeface="open_sansregular"/>
              </a:rPr>
              <a:t>There have been ongoing issues of the wrong agency approving plans.  So be sure when you are submitting your next proposed plan that the reviewer/approver is the agency/office with the latest expiration date (</a:t>
            </a:r>
            <a:r>
              <a:rPr lang="en-US" sz="1200" b="1" i="1" dirty="0">
                <a:solidFill>
                  <a:srgbClr val="000000"/>
                </a:solidFill>
                <a:effectLst/>
                <a:latin typeface="open_sansregular"/>
              </a:rPr>
              <a:t>this does not include options not exercised).  </a:t>
            </a:r>
            <a:r>
              <a:rPr lang="en-US" sz="1200" b="1" i="0" dirty="0">
                <a:solidFill>
                  <a:srgbClr val="000000"/>
                </a:solidFill>
                <a:effectLst/>
                <a:latin typeface="open_sansregular"/>
              </a:rPr>
              <a:t>Due to options being exercised and short-term/temporary contract extensions, the expiration date of a contract can change, causing the approving agency/office to change as well.</a:t>
            </a:r>
            <a:endParaRPr lang="en-US" sz="1200" b="1" i="1" dirty="0">
              <a:solidFill>
                <a:srgbClr val="C00000"/>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mn-lt"/>
            </a:endParaRP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25</a:t>
            </a:fld>
            <a:endParaRPr lang="en-US" dirty="0"/>
          </a:p>
        </p:txBody>
      </p:sp>
    </p:spTree>
    <p:extLst>
      <p:ext uri="{BB962C8B-B14F-4D97-AF65-F5344CB8AC3E}">
        <p14:creationId xmlns:p14="http://schemas.microsoft.com/office/powerpoint/2010/main" val="24737779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Remarks should not be your initial </a:t>
            </a:r>
            <a:r>
              <a:rPr lang="en-US" sz="1800" u="sng" dirty="0">
                <a:effectLst/>
                <a:latin typeface="Calibri" panose="020F0502020204030204" pitchFamily="34" charset="0"/>
                <a:ea typeface="Calibri" panose="020F0502020204030204" pitchFamily="34" charset="0"/>
                <a:cs typeface="Times New Roman" panose="02020603050405020304" pitchFamily="18" charset="0"/>
              </a:rPr>
              <a:t>plan</a:t>
            </a:r>
            <a:r>
              <a:rPr lang="en-US" sz="1800" dirty="0">
                <a:effectLst/>
                <a:latin typeface="Calibri" panose="020F0502020204030204" pitchFamily="34" charset="0"/>
                <a:ea typeface="Calibri" panose="020F0502020204030204" pitchFamily="34" charset="0"/>
                <a:cs typeface="Times New Roman" panose="02020603050405020304" pitchFamily="18" charset="0"/>
              </a:rPr>
              <a:t> justification for proposing low percentage goals (lower than the minimum suggested goals).  It should be the reason why you failed to meet those lower, approved percentage goals.</a:t>
            </a:r>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26</a:t>
            </a:fld>
            <a:endParaRPr lang="en-US" dirty="0"/>
          </a:p>
        </p:txBody>
      </p:sp>
    </p:spTree>
    <p:extLst>
      <p:ext uri="{BB962C8B-B14F-4D97-AF65-F5344CB8AC3E}">
        <p14:creationId xmlns:p14="http://schemas.microsoft.com/office/powerpoint/2010/main" val="20023844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highlight>
                  <a:srgbClr val="00FFFF"/>
                </a:highlight>
                <a:latin typeface="+mj-lt"/>
                <a:cs typeface="Arial" panose="020B0604020202020204" pitchFamily="34" charset="0"/>
              </a:rPr>
              <a:t>We recognize that some companies may have different individuals handling the subcontracting plan and the eSRS reports. </a:t>
            </a:r>
          </a:p>
          <a:p>
            <a:pPr defTabSz="948507">
              <a:defRPr/>
            </a:pPr>
            <a:endParaRPr lang="en-US" dirty="0">
              <a:highlight>
                <a:srgbClr val="00FFFF"/>
              </a:highlight>
              <a:latin typeface="+mj-lt"/>
              <a:cs typeface="Arial" panose="020B0604020202020204" pitchFamily="34" charset="0"/>
            </a:endParaRPr>
          </a:p>
          <a:p>
            <a:pPr defTabSz="948507">
              <a:defRPr/>
            </a:pPr>
            <a:r>
              <a:rPr lang="en-US" dirty="0">
                <a:highlight>
                  <a:srgbClr val="00FFFF"/>
                </a:highlight>
                <a:latin typeface="+mj-lt"/>
                <a:cs typeface="Arial" panose="020B0604020202020204" pitchFamily="34" charset="0"/>
              </a:rPr>
              <a:t>This entry is for your Subcontracting Program Administrator, which should be the Plan Administrator listed on you approved subK plan, unless you have updated this POC since that time.</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27</a:t>
            </a:fld>
            <a:endParaRPr lang="en-US" dirty="0"/>
          </a:p>
        </p:txBody>
      </p:sp>
    </p:spTree>
    <p:extLst>
      <p:ext uri="{BB962C8B-B14F-4D97-AF65-F5344CB8AC3E}">
        <p14:creationId xmlns:p14="http://schemas.microsoft.com/office/powerpoint/2010/main" val="34457204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latin typeface="+mj-lt"/>
                <a:cs typeface="Arial" panose="020B0604020202020204" pitchFamily="34" charset="0"/>
              </a:rPr>
              <a:t>Selecting yes indicates that the data submitted is accurate. </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28</a:t>
            </a:fld>
            <a:endParaRPr lang="en-US" dirty="0"/>
          </a:p>
        </p:txBody>
      </p:sp>
    </p:spTree>
    <p:extLst>
      <p:ext uri="{BB962C8B-B14F-4D97-AF65-F5344CB8AC3E}">
        <p14:creationId xmlns:p14="http://schemas.microsoft.com/office/powerpoint/2010/main" val="27480555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29</a:t>
            </a:fld>
            <a:endParaRPr lang="en-US" dirty="0"/>
          </a:p>
        </p:txBody>
      </p:sp>
    </p:spTree>
    <p:extLst>
      <p:ext uri="{BB962C8B-B14F-4D97-AF65-F5344CB8AC3E}">
        <p14:creationId xmlns:p14="http://schemas.microsoft.com/office/powerpoint/2010/main" val="9471270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A263C7BD-EE4B-42E2-A75C-958D06C60C46}" type="slidenum">
              <a:rPr lang="en-US" smtClean="0"/>
              <a:t>3</a:t>
            </a:fld>
            <a:endParaRPr lang="en-US" dirty="0"/>
          </a:p>
        </p:txBody>
      </p:sp>
    </p:spTree>
    <p:extLst>
      <p:ext uri="{BB962C8B-B14F-4D97-AF65-F5344CB8AC3E}">
        <p14:creationId xmlns:p14="http://schemas.microsoft.com/office/powerpoint/2010/main" val="15184941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#15 says that the CEO </a:t>
            </a:r>
            <a:r>
              <a:rPr lang="en-US" u="sng" dirty="0"/>
              <a:t>will </a:t>
            </a:r>
            <a:r>
              <a:rPr lang="en-US" dirty="0"/>
              <a:t>sign a paper copy of the report and keep it on file.  So, after the report is reviewed by the gov’t and any revisions are made, and then the report is accepted as final, then the CEO would print out, sign, and maintain that copy on file.</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30</a:t>
            </a:fld>
            <a:endParaRPr lang="en-US" dirty="0"/>
          </a:p>
        </p:txBody>
      </p:sp>
    </p:spTree>
    <p:extLst>
      <p:ext uri="{BB962C8B-B14F-4D97-AF65-F5344CB8AC3E}">
        <p14:creationId xmlns:p14="http://schemas.microsoft.com/office/powerpoint/2010/main" val="384593530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b="1" dirty="0">
                <a:latin typeface="+mj-lt"/>
                <a:cs typeface="Arial" panose="020B0604020202020204" pitchFamily="34" charset="0"/>
              </a:rPr>
              <a:t>Other eSRS Reviewer(s)</a:t>
            </a:r>
            <a:r>
              <a:rPr lang="en-US" dirty="0">
                <a:latin typeface="+mj-lt"/>
                <a:cs typeface="Arial" panose="020B0604020202020204" pitchFamily="34" charset="0"/>
              </a:rPr>
              <a:t>: Assigned Contracting Officer/Specialist;  Subcontracting Plan approver</a:t>
            </a:r>
          </a:p>
          <a:p>
            <a:pPr defTabSz="948507">
              <a:defRPr/>
            </a:pPr>
            <a:endParaRPr lang="en-US" dirty="0">
              <a:latin typeface="+mj-lt"/>
              <a:cs typeface="Arial" panose="020B0604020202020204" pitchFamily="34" charset="0"/>
            </a:endParaRPr>
          </a:p>
          <a:p>
            <a:pPr defTabSz="948507">
              <a:defRPr/>
            </a:pPr>
            <a:endParaRPr lang="en-US" dirty="0">
              <a:latin typeface="+mj-lt"/>
            </a:endParaRP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31</a:t>
            </a:fld>
            <a:endParaRPr lang="en-US" dirty="0"/>
          </a:p>
        </p:txBody>
      </p:sp>
    </p:spTree>
    <p:extLst>
      <p:ext uri="{BB962C8B-B14F-4D97-AF65-F5344CB8AC3E}">
        <p14:creationId xmlns:p14="http://schemas.microsoft.com/office/powerpoint/2010/main" val="5613249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C6A28-B5AB-41DF-BA0B-CAAC9AB451A8}" type="slidenum">
              <a:rPr lang="en-US" smtClean="0"/>
              <a:t>32</a:t>
            </a:fld>
            <a:endParaRPr lang="en-US"/>
          </a:p>
        </p:txBody>
      </p:sp>
    </p:spTree>
    <p:extLst>
      <p:ext uri="{BB962C8B-B14F-4D97-AF65-F5344CB8AC3E}">
        <p14:creationId xmlns:p14="http://schemas.microsoft.com/office/powerpoint/2010/main" val="304854375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C6A28-B5AB-41DF-BA0B-CAAC9AB451A8}" type="slidenum">
              <a:rPr lang="en-US" smtClean="0"/>
              <a:t>33</a:t>
            </a:fld>
            <a:endParaRPr lang="en-US"/>
          </a:p>
        </p:txBody>
      </p:sp>
    </p:spTree>
    <p:extLst>
      <p:ext uri="{BB962C8B-B14F-4D97-AF65-F5344CB8AC3E}">
        <p14:creationId xmlns:p14="http://schemas.microsoft.com/office/powerpoint/2010/main" val="292505640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C6A28-B5AB-41DF-BA0B-CAAC9AB451A8}" type="slidenum">
              <a:rPr lang="en-US" smtClean="0"/>
              <a:t>34</a:t>
            </a:fld>
            <a:endParaRPr lang="en-US"/>
          </a:p>
        </p:txBody>
      </p:sp>
    </p:spTree>
    <p:extLst>
      <p:ext uri="{BB962C8B-B14F-4D97-AF65-F5344CB8AC3E}">
        <p14:creationId xmlns:p14="http://schemas.microsoft.com/office/powerpoint/2010/main" val="41831214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Punch out to eSRS.gov to demo</a:t>
            </a:r>
          </a:p>
        </p:txBody>
      </p:sp>
      <p:sp>
        <p:nvSpPr>
          <p:cNvPr id="4" name="Slide Number Placeholder 3"/>
          <p:cNvSpPr>
            <a:spLocks noGrp="1"/>
          </p:cNvSpPr>
          <p:nvPr>
            <p:ph type="sldNum" sz="quarter" idx="5"/>
          </p:nvPr>
        </p:nvSpPr>
        <p:spPr/>
        <p:txBody>
          <a:bodyPr/>
          <a:lstStyle/>
          <a:p>
            <a:fld id="{A263C7BD-EE4B-42E2-A75C-958D06C60C46}" type="slidenum">
              <a:rPr lang="en-US" smtClean="0"/>
              <a:t>35</a:t>
            </a:fld>
            <a:endParaRPr lang="en-US" dirty="0"/>
          </a:p>
        </p:txBody>
      </p:sp>
    </p:spTree>
    <p:extLst>
      <p:ext uri="{BB962C8B-B14F-4D97-AF65-F5344CB8AC3E}">
        <p14:creationId xmlns:p14="http://schemas.microsoft.com/office/powerpoint/2010/main" val="72330440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Punch out to FSD.gov to demo</a:t>
            </a:r>
          </a:p>
        </p:txBody>
      </p:sp>
      <p:sp>
        <p:nvSpPr>
          <p:cNvPr id="4" name="Slide Number Placeholder 3"/>
          <p:cNvSpPr>
            <a:spLocks noGrp="1"/>
          </p:cNvSpPr>
          <p:nvPr>
            <p:ph type="sldNum" sz="quarter" idx="5"/>
          </p:nvPr>
        </p:nvSpPr>
        <p:spPr/>
        <p:txBody>
          <a:bodyPr/>
          <a:lstStyle/>
          <a:p>
            <a:fld id="{A263C7BD-EE4B-42E2-A75C-958D06C60C46}" type="slidenum">
              <a:rPr lang="en-US" smtClean="0"/>
              <a:t>36</a:t>
            </a:fld>
            <a:endParaRPr lang="en-US" dirty="0"/>
          </a:p>
        </p:txBody>
      </p:sp>
    </p:spTree>
    <p:extLst>
      <p:ext uri="{BB962C8B-B14F-4D97-AF65-F5344CB8AC3E}">
        <p14:creationId xmlns:p14="http://schemas.microsoft.com/office/powerpoint/2010/main" val="298586685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37</a:t>
            </a:fld>
            <a:endParaRPr lang="en-US" dirty="0"/>
          </a:p>
        </p:txBody>
      </p:sp>
    </p:spTree>
    <p:extLst>
      <p:ext uri="{BB962C8B-B14F-4D97-AF65-F5344CB8AC3E}">
        <p14:creationId xmlns:p14="http://schemas.microsoft.com/office/powerpoint/2010/main" val="51828808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C6A28-B5AB-41DF-BA0B-CAAC9AB451A8}" type="slidenum">
              <a:rPr lang="en-US" smtClean="0"/>
              <a:t>38</a:t>
            </a:fld>
            <a:endParaRPr lang="en-US"/>
          </a:p>
        </p:txBody>
      </p:sp>
    </p:spTree>
    <p:extLst>
      <p:ext uri="{BB962C8B-B14F-4D97-AF65-F5344CB8AC3E}">
        <p14:creationId xmlns:p14="http://schemas.microsoft.com/office/powerpoint/2010/main" val="346138476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39</a:t>
            </a:fld>
            <a:endParaRPr lang="en-US" dirty="0"/>
          </a:p>
        </p:txBody>
      </p:sp>
    </p:spTree>
    <p:extLst>
      <p:ext uri="{BB962C8B-B14F-4D97-AF65-F5344CB8AC3E}">
        <p14:creationId xmlns:p14="http://schemas.microsoft.com/office/powerpoint/2010/main" val="3660922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C6A28-B5AB-41DF-BA0B-CAAC9AB451A8}" type="slidenum">
              <a:rPr lang="en-US" smtClean="0"/>
              <a:t>4</a:t>
            </a:fld>
            <a:endParaRPr lang="en-US"/>
          </a:p>
        </p:txBody>
      </p:sp>
    </p:spTree>
    <p:extLst>
      <p:ext uri="{BB962C8B-B14F-4D97-AF65-F5344CB8AC3E}">
        <p14:creationId xmlns:p14="http://schemas.microsoft.com/office/powerpoint/2010/main" val="358650949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40</a:t>
            </a:fld>
            <a:endParaRPr lang="en-US" dirty="0"/>
          </a:p>
        </p:txBody>
      </p:sp>
    </p:spTree>
    <p:extLst>
      <p:ext uri="{BB962C8B-B14F-4D97-AF65-F5344CB8AC3E}">
        <p14:creationId xmlns:p14="http://schemas.microsoft.com/office/powerpoint/2010/main" val="381963711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41</a:t>
            </a:fld>
            <a:endParaRPr lang="en-US" dirty="0"/>
          </a:p>
        </p:txBody>
      </p:sp>
    </p:spTree>
    <p:extLst>
      <p:ext uri="{BB962C8B-B14F-4D97-AF65-F5344CB8AC3E}">
        <p14:creationId xmlns:p14="http://schemas.microsoft.com/office/powerpoint/2010/main" val="373714344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C6A28-B5AB-41DF-BA0B-CAAC9AB451A8}" type="slidenum">
              <a:rPr lang="en-US" smtClean="0"/>
              <a:t>42</a:t>
            </a:fld>
            <a:endParaRPr lang="en-US"/>
          </a:p>
        </p:txBody>
      </p:sp>
    </p:spTree>
    <p:extLst>
      <p:ext uri="{BB962C8B-B14F-4D97-AF65-F5344CB8AC3E}">
        <p14:creationId xmlns:p14="http://schemas.microsoft.com/office/powerpoint/2010/main" val="392635123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43</a:t>
            </a:fld>
            <a:endParaRPr lang="en-US" dirty="0"/>
          </a:p>
        </p:txBody>
      </p:sp>
    </p:spTree>
    <p:extLst>
      <p:ext uri="{BB962C8B-B14F-4D97-AF65-F5344CB8AC3E}">
        <p14:creationId xmlns:p14="http://schemas.microsoft.com/office/powerpoint/2010/main" val="186033678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C6A28-B5AB-41DF-BA0B-CAAC9AB451A8}" type="slidenum">
              <a:rPr lang="en-US" smtClean="0"/>
              <a:t>44</a:t>
            </a:fld>
            <a:endParaRPr lang="en-US"/>
          </a:p>
        </p:txBody>
      </p:sp>
    </p:spTree>
    <p:extLst>
      <p:ext uri="{BB962C8B-B14F-4D97-AF65-F5344CB8AC3E}">
        <p14:creationId xmlns:p14="http://schemas.microsoft.com/office/powerpoint/2010/main" val="425334082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5E0160-70C2-41BE-83A8-8ACEE4E519A6}" type="slidenum">
              <a:rPr lang="en-US" smtClean="0"/>
              <a:t>45</a:t>
            </a:fld>
            <a:endParaRPr lang="en-US" dirty="0"/>
          </a:p>
        </p:txBody>
      </p:sp>
    </p:spTree>
    <p:extLst>
      <p:ext uri="{BB962C8B-B14F-4D97-AF65-F5344CB8AC3E}">
        <p14:creationId xmlns:p14="http://schemas.microsoft.com/office/powerpoint/2010/main" val="56278482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C6A28-B5AB-41DF-BA0B-CAAC9AB451A8}" type="slidenum">
              <a:rPr lang="en-US" smtClean="0"/>
              <a:t>46</a:t>
            </a:fld>
            <a:endParaRPr lang="en-US"/>
          </a:p>
        </p:txBody>
      </p:sp>
    </p:spTree>
    <p:extLst>
      <p:ext uri="{BB962C8B-B14F-4D97-AF65-F5344CB8AC3E}">
        <p14:creationId xmlns:p14="http://schemas.microsoft.com/office/powerpoint/2010/main" val="42370325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spcAft>
                <a:spcPts val="1245"/>
              </a:spcAft>
            </a:pPr>
            <a:endParaRPr lang="en-US" sz="1700" dirty="0"/>
          </a:p>
        </p:txBody>
      </p:sp>
      <p:sp>
        <p:nvSpPr>
          <p:cNvPr id="4" name="Slide Number Placeholder 3"/>
          <p:cNvSpPr>
            <a:spLocks noGrp="1"/>
          </p:cNvSpPr>
          <p:nvPr>
            <p:ph type="sldNum" sz="quarter" idx="5"/>
          </p:nvPr>
        </p:nvSpPr>
        <p:spPr/>
        <p:txBody>
          <a:bodyPr/>
          <a:lstStyle/>
          <a:p>
            <a:fld id="{A263C7BD-EE4B-42E2-A75C-958D06C60C46}" type="slidenum">
              <a:rPr lang="en-US" smtClean="0"/>
              <a:t>5</a:t>
            </a:fld>
            <a:endParaRPr lang="en-US" dirty="0"/>
          </a:p>
        </p:txBody>
      </p:sp>
    </p:spTree>
    <p:extLst>
      <p:ext uri="{BB962C8B-B14F-4D97-AF65-F5344CB8AC3E}">
        <p14:creationId xmlns:p14="http://schemas.microsoft.com/office/powerpoint/2010/main" val="19242070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C6A28-B5AB-41DF-BA0B-CAAC9AB451A8}" type="slidenum">
              <a:rPr lang="en-US" smtClean="0"/>
              <a:t>6</a:t>
            </a:fld>
            <a:endParaRPr lang="en-US"/>
          </a:p>
        </p:txBody>
      </p:sp>
    </p:spTree>
    <p:extLst>
      <p:ext uri="{BB962C8B-B14F-4D97-AF65-F5344CB8AC3E}">
        <p14:creationId xmlns:p14="http://schemas.microsoft.com/office/powerpoint/2010/main" val="3518669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endParaRPr lang="en-US" dirty="0"/>
          </a:p>
          <a:p>
            <a:pPr defTabSz="948507">
              <a:defRPr/>
            </a:pPr>
            <a:r>
              <a:rPr lang="en-US" dirty="0"/>
              <a:t>The SBA granted a 15-day extension; so, reports are due no later than Nov 14</a:t>
            </a:r>
            <a:r>
              <a:rPr lang="en-US" baseline="30000" dirty="0"/>
              <a:t>th</a:t>
            </a:r>
            <a:r>
              <a:rPr lang="en-US" dirty="0"/>
              <a:t> this year.</a:t>
            </a:r>
          </a:p>
          <a:p>
            <a:pPr defTabSz="948507">
              <a:defRPr/>
            </a:pPr>
            <a:endParaRPr lang="en-US" dirty="0"/>
          </a:p>
          <a:p>
            <a:pPr marL="0" marR="0" lvl="0" indent="0" algn="l" defTabSz="948507" rtl="0" eaLnBrk="1" fontAlgn="auto" latinLnBrk="0" hangingPunct="1">
              <a:lnSpc>
                <a:spcPct val="100000"/>
              </a:lnSpc>
              <a:spcBef>
                <a:spcPts val="0"/>
              </a:spcBef>
              <a:spcAft>
                <a:spcPts val="0"/>
              </a:spcAft>
              <a:buClrTx/>
              <a:buSzTx/>
              <a:buFontTx/>
              <a:buNone/>
              <a:tabLst/>
              <a:defRPr/>
            </a:pPr>
            <a:r>
              <a:rPr lang="en-US" dirty="0"/>
              <a:t>*ISR should </a:t>
            </a:r>
            <a:r>
              <a:rPr lang="en-US" b="1" dirty="0"/>
              <a:t>NEVER</a:t>
            </a:r>
            <a:r>
              <a:rPr lang="en-US" dirty="0"/>
              <a:t> by completed by commercial planholders.</a:t>
            </a:r>
          </a:p>
          <a:p>
            <a:pPr defTabSz="948507">
              <a:defRPr/>
            </a:pPr>
            <a:endParaRPr lang="en-US" dirty="0"/>
          </a:p>
          <a:p>
            <a:endParaRPr lang="en-US" dirty="0"/>
          </a:p>
        </p:txBody>
      </p:sp>
      <p:sp>
        <p:nvSpPr>
          <p:cNvPr id="4" name="Slide Number Placeholder 3"/>
          <p:cNvSpPr>
            <a:spLocks noGrp="1"/>
          </p:cNvSpPr>
          <p:nvPr>
            <p:ph type="sldNum" sz="quarter" idx="5"/>
          </p:nvPr>
        </p:nvSpPr>
        <p:spPr/>
        <p:txBody>
          <a:bodyPr/>
          <a:lstStyle/>
          <a:p>
            <a:fld id="{FD6C6A28-B5AB-41DF-BA0B-CAAC9AB451A8}" type="slidenum">
              <a:rPr lang="en-US" smtClean="0"/>
              <a:t>7</a:t>
            </a:fld>
            <a:endParaRPr lang="en-US"/>
          </a:p>
        </p:txBody>
      </p:sp>
    </p:spTree>
    <p:extLst>
      <p:ext uri="{BB962C8B-B14F-4D97-AF65-F5344CB8AC3E}">
        <p14:creationId xmlns:p14="http://schemas.microsoft.com/office/powerpoint/2010/main" val="820565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7845" indent="-177845" defTabSz="948507">
              <a:buFont typeface="Arial" panose="020B0604020202020204" pitchFamily="34" charset="0"/>
              <a:buChar char="•"/>
              <a:defRPr/>
            </a:pPr>
            <a:r>
              <a:rPr lang="en-US" dirty="0">
                <a:latin typeface="Arial" panose="020B0604020202020204" pitchFamily="34" charset="0"/>
                <a:cs typeface="Arial" panose="020B0604020202020204" pitchFamily="34" charset="0"/>
              </a:rPr>
              <a:t>If you have a Login.gov account, use your existing eSRS email address to connect to your profile</a:t>
            </a:r>
          </a:p>
          <a:p>
            <a:pPr marL="177845" indent="-177845" defTabSz="948507">
              <a:buFont typeface="Arial" panose="020B0604020202020204" pitchFamily="34" charset="0"/>
              <a:buChar char="•"/>
              <a:defRPr/>
            </a:pPr>
            <a:endParaRPr lang="en-US" dirty="0">
              <a:latin typeface="Arial" panose="020B0604020202020204" pitchFamily="34" charset="0"/>
              <a:cs typeface="Arial" panose="020B0604020202020204" pitchFamily="34" charset="0"/>
            </a:endParaRPr>
          </a:p>
          <a:p>
            <a:pPr marL="0" indent="0" defTabSz="948507">
              <a:buFont typeface="Arial" panose="020B0604020202020204" pitchFamily="34" charset="0"/>
              <a:buNone/>
              <a:defRPr/>
            </a:pPr>
            <a:endParaRPr lang="en-US"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8</a:t>
            </a:fld>
            <a:endParaRPr lang="en-US" dirty="0"/>
          </a:p>
        </p:txBody>
      </p:sp>
    </p:spTree>
    <p:extLst>
      <p:ext uri="{BB962C8B-B14F-4D97-AF65-F5344CB8AC3E}">
        <p14:creationId xmlns:p14="http://schemas.microsoft.com/office/powerpoint/2010/main" val="6853658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C6A28-B5AB-41DF-BA0B-CAAC9AB451A8}" type="slidenum">
              <a:rPr lang="en-US" smtClean="0"/>
              <a:t>9</a:t>
            </a:fld>
            <a:endParaRPr lang="en-US"/>
          </a:p>
        </p:txBody>
      </p:sp>
    </p:spTree>
    <p:extLst>
      <p:ext uri="{BB962C8B-B14F-4D97-AF65-F5344CB8AC3E}">
        <p14:creationId xmlns:p14="http://schemas.microsoft.com/office/powerpoint/2010/main" val="2845180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234F6-7ED7-41C8-8E71-3A77E5D288FF}"/>
              </a:ext>
            </a:extLst>
          </p:cNvPr>
          <p:cNvSpPr>
            <a:spLocks noGrp="1"/>
          </p:cNvSpPr>
          <p:nvPr>
            <p:ph type="ctrTitle"/>
          </p:nvPr>
        </p:nvSpPr>
        <p:spPr>
          <a:xfrm>
            <a:off x="1143000" y="1981200"/>
            <a:ext cx="6858000" cy="2387600"/>
          </a:xfrm>
        </p:spPr>
        <p:txBody>
          <a:bodyPr anchor="ctr">
            <a:normAutofit/>
          </a:bodyPr>
          <a:lstStyle>
            <a:lvl1pPr algn="ctr">
              <a:defRPr sz="4800" b="1">
                <a:solidFill>
                  <a:srgbClr val="002060"/>
                </a:solidFill>
                <a:latin typeface="Georgia" panose="02040502050405020303" pitchFamily="18" charset="0"/>
              </a:defRPr>
            </a:lvl1pPr>
          </a:lstStyle>
          <a:p>
            <a:r>
              <a:rPr lang="en-US" dirty="0"/>
              <a:t>Click to edit Master title style</a:t>
            </a:r>
          </a:p>
        </p:txBody>
      </p:sp>
      <p:sp>
        <p:nvSpPr>
          <p:cNvPr id="3" name="Subtitle 2">
            <a:extLst>
              <a:ext uri="{FF2B5EF4-FFF2-40B4-BE49-F238E27FC236}">
                <a16:creationId xmlns:a16="http://schemas.microsoft.com/office/drawing/2014/main" id="{74677DD7-CDF1-491C-B51E-2BF919C3F200}"/>
              </a:ext>
            </a:extLst>
          </p:cNvPr>
          <p:cNvSpPr>
            <a:spLocks noGrp="1"/>
          </p:cNvSpPr>
          <p:nvPr>
            <p:ph type="subTitle" idx="1"/>
          </p:nvPr>
        </p:nvSpPr>
        <p:spPr>
          <a:xfrm>
            <a:off x="1143000" y="4724400"/>
            <a:ext cx="6858000" cy="728662"/>
          </a:xfrm>
        </p:spPr>
        <p:txBody>
          <a:bodyPr anchor="ctr"/>
          <a:lstStyle>
            <a:lvl1pPr marL="0" indent="0" algn="ctr">
              <a:spcBef>
                <a:spcPts val="0"/>
              </a:spcBef>
              <a:spcAft>
                <a:spcPts val="600"/>
              </a:spcAft>
              <a:buNone/>
              <a:defRPr sz="2400">
                <a:solidFill>
                  <a:srgbClr val="002060"/>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Rectangle 8">
            <a:extLst>
              <a:ext uri="{FF2B5EF4-FFF2-40B4-BE49-F238E27FC236}">
                <a16:creationId xmlns:a16="http://schemas.microsoft.com/office/drawing/2014/main" id="{36A6DBDC-C248-4D77-AD21-18D8506F67FD}"/>
              </a:ext>
            </a:extLst>
          </p:cNvPr>
          <p:cNvSpPr/>
          <p:nvPr userDrawn="1"/>
        </p:nvSpPr>
        <p:spPr>
          <a:xfrm>
            <a:off x="0" y="0"/>
            <a:ext cx="9144000" cy="1524000"/>
          </a:xfrm>
          <a:prstGeom prst="rect">
            <a:avLst/>
          </a:prstGeom>
          <a:solidFill>
            <a:srgbClr val="003F72">
              <a:lumMod val="75000"/>
            </a:srgbClr>
          </a:solidFill>
          <a:ln w="9525" cap="flat" cmpd="sng" algn="ctr">
            <a:noFill/>
            <a:prstDash val="solid"/>
          </a:ln>
          <a:effectLst/>
        </p:spPr>
        <p:txBody>
          <a:bodyPr lIns="68580" tIns="34290" rIns="68580" bIns="34290" rtlCol="0" anchor="ctr"/>
          <a:lstStyle/>
          <a:p>
            <a:pPr marL="0" marR="0" lvl="0" indent="0" algn="ctr" defTabSz="3429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a:ea typeface="+mn-ea"/>
              <a:cs typeface="+mn-cs"/>
            </a:endParaRPr>
          </a:p>
        </p:txBody>
      </p:sp>
      <p:pic>
        <p:nvPicPr>
          <p:cNvPr id="11" name="Picture 10">
            <a:extLst>
              <a:ext uri="{FF2B5EF4-FFF2-40B4-BE49-F238E27FC236}">
                <a16:creationId xmlns:a16="http://schemas.microsoft.com/office/drawing/2014/main" id="{4E18F2A5-1D71-43EA-A265-10864B375CA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0" y="252136"/>
            <a:ext cx="4648200" cy="1034951"/>
          </a:xfrm>
          <a:prstGeom prst="rect">
            <a:avLst/>
          </a:prstGeom>
        </p:spPr>
      </p:pic>
      <p:pic>
        <p:nvPicPr>
          <p:cNvPr id="14" name="Picture 13">
            <a:extLst>
              <a:ext uri="{FF2B5EF4-FFF2-40B4-BE49-F238E27FC236}">
                <a16:creationId xmlns:a16="http://schemas.microsoft.com/office/drawing/2014/main" id="{763D2C9A-F4FF-4DA3-AA78-BE7117DA402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81000" y="6187443"/>
            <a:ext cx="1668370" cy="582516"/>
          </a:xfrm>
          <a:prstGeom prst="rect">
            <a:avLst/>
          </a:prstGeom>
        </p:spPr>
      </p:pic>
      <p:sp>
        <p:nvSpPr>
          <p:cNvPr id="5" name="Footer Placeholder 4">
            <a:extLst>
              <a:ext uri="{FF2B5EF4-FFF2-40B4-BE49-F238E27FC236}">
                <a16:creationId xmlns:a16="http://schemas.microsoft.com/office/drawing/2014/main" id="{842B91C5-177B-4229-9CE5-EC6EAC18CA0C}"/>
              </a:ext>
            </a:extLst>
          </p:cNvPr>
          <p:cNvSpPr>
            <a:spLocks noGrp="1"/>
          </p:cNvSpPr>
          <p:nvPr>
            <p:ph type="ftr" sz="quarter" idx="11"/>
          </p:nvPr>
        </p:nvSpPr>
        <p:spPr/>
        <p:txBody>
          <a:bodyPr/>
          <a:lstStyle>
            <a:lvl1pPr>
              <a:defRPr>
                <a:solidFill>
                  <a:srgbClr val="FF0000"/>
                </a:solidFill>
              </a:defRPr>
            </a:lvl1pPr>
          </a:lstStyle>
          <a:p>
            <a:r>
              <a:rPr lang="en-US" dirty="0"/>
              <a:t>For Official Use Only</a:t>
            </a:r>
          </a:p>
        </p:txBody>
      </p:sp>
      <p:sp>
        <p:nvSpPr>
          <p:cNvPr id="6" name="Slide Number Placeholder 5">
            <a:extLst>
              <a:ext uri="{FF2B5EF4-FFF2-40B4-BE49-F238E27FC236}">
                <a16:creationId xmlns:a16="http://schemas.microsoft.com/office/drawing/2014/main" id="{B6583A47-B0DD-416F-95A0-77791BB300AE}"/>
              </a:ext>
            </a:extLst>
          </p:cNvPr>
          <p:cNvSpPr>
            <a:spLocks noGrp="1"/>
          </p:cNvSpPr>
          <p:nvPr>
            <p:ph type="sldNum" sz="quarter" idx="12"/>
          </p:nvPr>
        </p:nvSpPr>
        <p:spPr/>
        <p:txBody>
          <a:bodyPr/>
          <a:lstStyle/>
          <a:p>
            <a:fld id="{E3CB9C4B-92D0-4B2B-AC45-7ABA2552CB80}" type="slidenum">
              <a:rPr lang="en-US" smtClean="0"/>
              <a:t>‹#›</a:t>
            </a:fld>
            <a:endParaRPr lang="en-US" dirty="0"/>
          </a:p>
        </p:txBody>
      </p:sp>
    </p:spTree>
    <p:extLst>
      <p:ext uri="{BB962C8B-B14F-4D97-AF65-F5344CB8AC3E}">
        <p14:creationId xmlns:p14="http://schemas.microsoft.com/office/powerpoint/2010/main" val="2248420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A0B55CE-8D3B-4DA7-8B4E-F65784BB1C48}"/>
              </a:ext>
            </a:extLst>
          </p:cNvPr>
          <p:cNvSpPr/>
          <p:nvPr userDrawn="1"/>
        </p:nvSpPr>
        <p:spPr>
          <a:xfrm>
            <a:off x="0" y="0"/>
            <a:ext cx="9144000" cy="731839"/>
          </a:xfrm>
          <a:prstGeom prst="rect">
            <a:avLst/>
          </a:prstGeom>
          <a:solidFill>
            <a:srgbClr val="003F72">
              <a:lumMod val="75000"/>
            </a:srgbClr>
          </a:solidFill>
          <a:ln w="9525" cap="flat" cmpd="sng" algn="ctr">
            <a:noFill/>
            <a:prstDash val="solid"/>
          </a:ln>
          <a:effectLst/>
        </p:spPr>
        <p:txBody>
          <a:bodyPr lIns="68580" tIns="34290" rIns="68580" bIns="34290" rtlCol="0" anchor="ctr"/>
          <a:lstStyle/>
          <a:p>
            <a:pPr marL="0" marR="0" lvl="0" indent="0" algn="ctr" defTabSz="3429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C9500566-9817-4322-87E7-686E4C8AAB2E}"/>
              </a:ext>
            </a:extLst>
          </p:cNvPr>
          <p:cNvSpPr>
            <a:spLocks noGrp="1"/>
          </p:cNvSpPr>
          <p:nvPr>
            <p:ph type="title"/>
          </p:nvPr>
        </p:nvSpPr>
        <p:spPr>
          <a:xfrm>
            <a:off x="2362200" y="41565"/>
            <a:ext cx="6776952" cy="701675"/>
          </a:xfrm>
        </p:spPr>
        <p:txBody>
          <a:bodyPr>
            <a:normAutofit/>
          </a:bodyPr>
          <a:lstStyle>
            <a:lvl1pPr algn="r">
              <a:defRPr sz="3200" b="0">
                <a:solidFill>
                  <a:schemeClr val="bg1"/>
                </a:solidFill>
                <a:latin typeface="+mj-lt"/>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4D1B8152-16E8-4015-B0EF-C194F2F89561}"/>
              </a:ext>
            </a:extLst>
          </p:cNvPr>
          <p:cNvSpPr>
            <a:spLocks noGrp="1"/>
          </p:cNvSpPr>
          <p:nvPr>
            <p:ph idx="1"/>
          </p:nvPr>
        </p:nvSpPr>
        <p:spPr>
          <a:xfrm>
            <a:off x="381000" y="990600"/>
            <a:ext cx="8382000" cy="4876800"/>
          </a:xfrm>
        </p:spPr>
        <p:txBody>
          <a:bodyPr>
            <a:noAutofit/>
          </a:bodyPr>
          <a:lstStyle>
            <a:lvl1pPr marL="0" indent="0">
              <a:lnSpc>
                <a:spcPct val="114000"/>
              </a:lnSpc>
              <a:spcBef>
                <a:spcPts val="0"/>
              </a:spcBef>
              <a:spcAft>
                <a:spcPts val="600"/>
              </a:spcAft>
              <a:buNone/>
              <a:defRPr sz="3000" baseline="0">
                <a:solidFill>
                  <a:srgbClr val="002060"/>
                </a:solidFill>
                <a:latin typeface="Calibri" panose="020F0502020204030204" pitchFamily="34" charset="0"/>
              </a:defRPr>
            </a:lvl1pPr>
            <a:lvl2pPr>
              <a:lnSpc>
                <a:spcPct val="114000"/>
              </a:lnSpc>
              <a:spcBef>
                <a:spcPts val="0"/>
              </a:spcBef>
              <a:spcAft>
                <a:spcPts val="600"/>
              </a:spcAft>
              <a:defRPr baseline="0">
                <a:solidFill>
                  <a:srgbClr val="002060"/>
                </a:solidFill>
                <a:latin typeface="Calibri" panose="020F0502020204030204" pitchFamily="34" charset="0"/>
              </a:defRPr>
            </a:lvl2pPr>
            <a:lvl3pPr>
              <a:lnSpc>
                <a:spcPct val="114000"/>
              </a:lnSpc>
              <a:spcBef>
                <a:spcPts val="0"/>
              </a:spcBef>
              <a:spcAft>
                <a:spcPts val="600"/>
              </a:spcAft>
              <a:defRPr baseline="0">
                <a:solidFill>
                  <a:srgbClr val="002060"/>
                </a:solidFill>
                <a:latin typeface="Calibri" panose="020F0502020204030204" pitchFamily="34" charset="0"/>
              </a:defRPr>
            </a:lvl3pPr>
            <a:lvl4pPr>
              <a:lnSpc>
                <a:spcPct val="114000"/>
              </a:lnSpc>
              <a:spcBef>
                <a:spcPts val="0"/>
              </a:spcBef>
              <a:spcAft>
                <a:spcPts val="600"/>
              </a:spcAft>
              <a:defRPr baseline="0">
                <a:solidFill>
                  <a:srgbClr val="002060"/>
                </a:solidFill>
                <a:latin typeface="Calibri" panose="020F0502020204030204" pitchFamily="34" charset="0"/>
              </a:defRPr>
            </a:lvl4pPr>
            <a:lvl5pPr>
              <a:lnSpc>
                <a:spcPct val="114000"/>
              </a:lnSpc>
              <a:spcBef>
                <a:spcPts val="0"/>
              </a:spcBef>
              <a:spcAft>
                <a:spcPts val="600"/>
              </a:spcAft>
              <a:defRPr baseline="0">
                <a:solidFill>
                  <a:srgbClr val="002060"/>
                </a:solidFill>
                <a:latin typeface="Calibri" panose="020F0502020204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a:extLst>
              <a:ext uri="{FF2B5EF4-FFF2-40B4-BE49-F238E27FC236}">
                <a16:creationId xmlns:a16="http://schemas.microsoft.com/office/drawing/2014/main" id="{2301A73C-E6CD-47DA-A035-0CF4A207069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230" y="48418"/>
            <a:ext cx="2862631" cy="637382"/>
          </a:xfrm>
          <a:prstGeom prst="rect">
            <a:avLst/>
          </a:prstGeom>
        </p:spPr>
      </p:pic>
      <p:pic>
        <p:nvPicPr>
          <p:cNvPr id="16" name="Picture 15">
            <a:extLst>
              <a:ext uri="{FF2B5EF4-FFF2-40B4-BE49-F238E27FC236}">
                <a16:creationId xmlns:a16="http://schemas.microsoft.com/office/drawing/2014/main" id="{8201FB51-150D-429F-A82D-A80B65FBA18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81000" y="6187443"/>
            <a:ext cx="1668370" cy="582516"/>
          </a:xfrm>
          <a:prstGeom prst="rect">
            <a:avLst/>
          </a:prstGeom>
        </p:spPr>
      </p:pic>
      <p:sp>
        <p:nvSpPr>
          <p:cNvPr id="5" name="Footer Placeholder 4">
            <a:extLst>
              <a:ext uri="{FF2B5EF4-FFF2-40B4-BE49-F238E27FC236}">
                <a16:creationId xmlns:a16="http://schemas.microsoft.com/office/drawing/2014/main" id="{772CCC58-BA9C-406C-A3C5-A01F44EFEA7D}"/>
              </a:ext>
            </a:extLst>
          </p:cNvPr>
          <p:cNvSpPr>
            <a:spLocks noGrp="1"/>
          </p:cNvSpPr>
          <p:nvPr>
            <p:ph type="ftr" sz="quarter" idx="11"/>
          </p:nvPr>
        </p:nvSpPr>
        <p:spPr/>
        <p:txBody>
          <a:bodyPr/>
          <a:lstStyle>
            <a:lvl1pPr>
              <a:defRPr>
                <a:solidFill>
                  <a:srgbClr val="FF0000"/>
                </a:solidFill>
              </a:defRPr>
            </a:lvl1pPr>
          </a:lstStyle>
          <a:p>
            <a:r>
              <a:rPr lang="en-US"/>
              <a:t>For Official Use Only</a:t>
            </a:r>
            <a:endParaRPr lang="en-US" dirty="0"/>
          </a:p>
        </p:txBody>
      </p:sp>
      <p:sp>
        <p:nvSpPr>
          <p:cNvPr id="6" name="Slide Number Placeholder 5">
            <a:extLst>
              <a:ext uri="{FF2B5EF4-FFF2-40B4-BE49-F238E27FC236}">
                <a16:creationId xmlns:a16="http://schemas.microsoft.com/office/drawing/2014/main" id="{EFB70D00-C6A6-4F14-9617-8ADA060A12AC}"/>
              </a:ext>
            </a:extLst>
          </p:cNvPr>
          <p:cNvSpPr>
            <a:spLocks noGrp="1"/>
          </p:cNvSpPr>
          <p:nvPr>
            <p:ph type="sldNum" sz="quarter" idx="12"/>
          </p:nvPr>
        </p:nvSpPr>
        <p:spPr/>
        <p:txBody>
          <a:bodyPr/>
          <a:lstStyle/>
          <a:p>
            <a:fld id="{E3CB9C4B-92D0-4B2B-AC45-7ABA2552CB80}" type="slidenum">
              <a:rPr lang="en-US" smtClean="0"/>
              <a:t>‹#›</a:t>
            </a:fld>
            <a:endParaRPr lang="en-US"/>
          </a:p>
        </p:txBody>
      </p:sp>
    </p:spTree>
    <p:extLst>
      <p:ext uri="{BB962C8B-B14F-4D97-AF65-F5344CB8AC3E}">
        <p14:creationId xmlns:p14="http://schemas.microsoft.com/office/powerpoint/2010/main" val="2627292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A0B55CE-8D3B-4DA7-8B4E-F65784BB1C48}"/>
              </a:ext>
            </a:extLst>
          </p:cNvPr>
          <p:cNvSpPr/>
          <p:nvPr userDrawn="1"/>
        </p:nvSpPr>
        <p:spPr>
          <a:xfrm>
            <a:off x="0" y="0"/>
            <a:ext cx="9144000" cy="731839"/>
          </a:xfrm>
          <a:prstGeom prst="rect">
            <a:avLst/>
          </a:prstGeom>
          <a:solidFill>
            <a:srgbClr val="003F72">
              <a:lumMod val="75000"/>
            </a:srgbClr>
          </a:solidFill>
          <a:ln w="9525" cap="flat" cmpd="sng" algn="ctr">
            <a:noFill/>
            <a:prstDash val="solid"/>
          </a:ln>
          <a:effectLst/>
        </p:spPr>
        <p:txBody>
          <a:bodyPr lIns="68580" tIns="34290" rIns="68580" bIns="34290" rtlCol="0" anchor="ctr"/>
          <a:lstStyle/>
          <a:p>
            <a:pPr marL="0" marR="0" lvl="0" indent="0" algn="ctr" defTabSz="3429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C9500566-9817-4322-87E7-686E4C8AAB2E}"/>
              </a:ext>
            </a:extLst>
          </p:cNvPr>
          <p:cNvSpPr>
            <a:spLocks noGrp="1"/>
          </p:cNvSpPr>
          <p:nvPr>
            <p:ph type="title"/>
          </p:nvPr>
        </p:nvSpPr>
        <p:spPr>
          <a:xfrm>
            <a:off x="2362200" y="41565"/>
            <a:ext cx="6776952" cy="701675"/>
          </a:xfrm>
        </p:spPr>
        <p:txBody>
          <a:bodyPr>
            <a:normAutofit/>
          </a:bodyPr>
          <a:lstStyle>
            <a:lvl1pPr algn="r">
              <a:defRPr sz="3200" b="0">
                <a:solidFill>
                  <a:schemeClr val="bg1"/>
                </a:solidFill>
                <a:latin typeface="+mj-lt"/>
                <a:cs typeface="Arial" panose="020B0604020202020204" pitchFamily="34" charset="0"/>
              </a:defRPr>
            </a:lvl1pPr>
          </a:lstStyle>
          <a:p>
            <a:r>
              <a:rPr lang="en-US" dirty="0"/>
              <a:t>Click to edit Master title style</a:t>
            </a:r>
          </a:p>
        </p:txBody>
      </p:sp>
      <p:pic>
        <p:nvPicPr>
          <p:cNvPr id="9" name="Picture 8">
            <a:extLst>
              <a:ext uri="{FF2B5EF4-FFF2-40B4-BE49-F238E27FC236}">
                <a16:creationId xmlns:a16="http://schemas.microsoft.com/office/drawing/2014/main" id="{2301A73C-E6CD-47DA-A035-0CF4A207069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230" y="48418"/>
            <a:ext cx="2862631" cy="637382"/>
          </a:xfrm>
          <a:prstGeom prst="rect">
            <a:avLst/>
          </a:prstGeom>
        </p:spPr>
      </p:pic>
      <p:pic>
        <p:nvPicPr>
          <p:cNvPr id="16" name="Picture 15">
            <a:extLst>
              <a:ext uri="{FF2B5EF4-FFF2-40B4-BE49-F238E27FC236}">
                <a16:creationId xmlns:a16="http://schemas.microsoft.com/office/drawing/2014/main" id="{8201FB51-150D-429F-A82D-A80B65FBA18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81000" y="6187443"/>
            <a:ext cx="1668370" cy="582516"/>
          </a:xfrm>
          <a:prstGeom prst="rect">
            <a:avLst/>
          </a:prstGeom>
        </p:spPr>
      </p:pic>
      <p:sp>
        <p:nvSpPr>
          <p:cNvPr id="5" name="Footer Placeholder 4">
            <a:extLst>
              <a:ext uri="{FF2B5EF4-FFF2-40B4-BE49-F238E27FC236}">
                <a16:creationId xmlns:a16="http://schemas.microsoft.com/office/drawing/2014/main" id="{772CCC58-BA9C-406C-A3C5-A01F44EFEA7D}"/>
              </a:ext>
            </a:extLst>
          </p:cNvPr>
          <p:cNvSpPr>
            <a:spLocks noGrp="1"/>
          </p:cNvSpPr>
          <p:nvPr>
            <p:ph type="ftr" sz="quarter" idx="11"/>
          </p:nvPr>
        </p:nvSpPr>
        <p:spPr/>
        <p:txBody>
          <a:bodyPr/>
          <a:lstStyle>
            <a:lvl1pPr>
              <a:defRPr>
                <a:solidFill>
                  <a:srgbClr val="FF0000"/>
                </a:solidFill>
              </a:defRPr>
            </a:lvl1pPr>
          </a:lstStyle>
          <a:p>
            <a:r>
              <a:rPr lang="en-US"/>
              <a:t>For Official Use Only</a:t>
            </a:r>
            <a:endParaRPr lang="en-US" dirty="0"/>
          </a:p>
        </p:txBody>
      </p:sp>
      <p:sp>
        <p:nvSpPr>
          <p:cNvPr id="6" name="Slide Number Placeholder 5">
            <a:extLst>
              <a:ext uri="{FF2B5EF4-FFF2-40B4-BE49-F238E27FC236}">
                <a16:creationId xmlns:a16="http://schemas.microsoft.com/office/drawing/2014/main" id="{EFB70D00-C6A6-4F14-9617-8ADA060A12AC}"/>
              </a:ext>
            </a:extLst>
          </p:cNvPr>
          <p:cNvSpPr>
            <a:spLocks noGrp="1"/>
          </p:cNvSpPr>
          <p:nvPr>
            <p:ph type="sldNum" sz="quarter" idx="12"/>
          </p:nvPr>
        </p:nvSpPr>
        <p:spPr/>
        <p:txBody>
          <a:bodyPr/>
          <a:lstStyle/>
          <a:p>
            <a:fld id="{E3CB9C4B-92D0-4B2B-AC45-7ABA2552CB80}" type="slidenum">
              <a:rPr lang="en-US" smtClean="0"/>
              <a:t>‹#›</a:t>
            </a:fld>
            <a:endParaRPr lang="en-US"/>
          </a:p>
        </p:txBody>
      </p:sp>
      <p:sp>
        <p:nvSpPr>
          <p:cNvPr id="10" name="Content Placeholder 2">
            <a:extLst>
              <a:ext uri="{FF2B5EF4-FFF2-40B4-BE49-F238E27FC236}">
                <a16:creationId xmlns:a16="http://schemas.microsoft.com/office/drawing/2014/main" id="{ABF53340-0AF2-47D7-8C82-29B378DDCAB8}"/>
              </a:ext>
            </a:extLst>
          </p:cNvPr>
          <p:cNvSpPr>
            <a:spLocks noGrp="1"/>
          </p:cNvSpPr>
          <p:nvPr>
            <p:ph sz="half" idx="1"/>
          </p:nvPr>
        </p:nvSpPr>
        <p:spPr>
          <a:xfrm>
            <a:off x="533400" y="1283972"/>
            <a:ext cx="3867150" cy="4351338"/>
          </a:xfrm>
        </p:spPr>
        <p:txBody>
          <a:bodyPr/>
          <a:lstStyle>
            <a:lvl1pPr>
              <a:spcBef>
                <a:spcPts val="0"/>
              </a:spcBef>
              <a:spcAft>
                <a:spcPts val="600"/>
              </a:spcAft>
              <a:defRPr/>
            </a:lvl1pPr>
            <a:lvl2pPr>
              <a:spcBef>
                <a:spcPts val="0"/>
              </a:spcBef>
              <a:spcAft>
                <a:spcPts val="600"/>
              </a:spcAft>
              <a:defRPr/>
            </a:lvl2pPr>
            <a:lvl3pPr>
              <a:spcBef>
                <a:spcPts val="0"/>
              </a:spcBef>
              <a:spcAft>
                <a:spcPts val="600"/>
              </a:spcAft>
              <a:defRPr/>
            </a:lvl3pPr>
            <a:lvl4pPr>
              <a:spcBef>
                <a:spcPts val="0"/>
              </a:spcBef>
              <a:spcAft>
                <a:spcPts val="600"/>
              </a:spcAft>
              <a:defRPr/>
            </a:lvl4pPr>
            <a:lvl5pPr>
              <a:spcBef>
                <a:spcPts val="0"/>
              </a:spcBef>
              <a:spcAft>
                <a:spcPts val="600"/>
              </a:spcAf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3">
            <a:extLst>
              <a:ext uri="{FF2B5EF4-FFF2-40B4-BE49-F238E27FC236}">
                <a16:creationId xmlns:a16="http://schemas.microsoft.com/office/drawing/2014/main" id="{83BE646D-1457-418F-B70C-533DB75E37A2}"/>
              </a:ext>
            </a:extLst>
          </p:cNvPr>
          <p:cNvSpPr>
            <a:spLocks noGrp="1"/>
          </p:cNvSpPr>
          <p:nvPr>
            <p:ph sz="half" idx="2"/>
          </p:nvPr>
        </p:nvSpPr>
        <p:spPr>
          <a:xfrm>
            <a:off x="4592880" y="1271919"/>
            <a:ext cx="3867150" cy="4351338"/>
          </a:xfrm>
        </p:spPr>
        <p:txBody>
          <a:bodyPr/>
          <a:lstStyle>
            <a:lvl1pPr>
              <a:spcBef>
                <a:spcPts val="0"/>
              </a:spcBef>
              <a:spcAft>
                <a:spcPts val="600"/>
              </a:spcAft>
              <a:defRPr/>
            </a:lvl1pPr>
            <a:lvl2pPr>
              <a:spcBef>
                <a:spcPts val="0"/>
              </a:spcBef>
              <a:spcAft>
                <a:spcPts val="600"/>
              </a:spcAft>
              <a:defRPr/>
            </a:lvl2pPr>
            <a:lvl3pPr>
              <a:spcBef>
                <a:spcPts val="0"/>
              </a:spcBef>
              <a:spcAft>
                <a:spcPts val="600"/>
              </a:spcAft>
              <a:defRPr/>
            </a:lvl3pPr>
            <a:lvl4pPr>
              <a:spcBef>
                <a:spcPts val="0"/>
              </a:spcBef>
              <a:spcAft>
                <a:spcPts val="600"/>
              </a:spcAft>
              <a:defRPr/>
            </a:lvl4pPr>
            <a:lvl5pPr>
              <a:spcBef>
                <a:spcPts val="0"/>
              </a:spcBef>
              <a:spcAft>
                <a:spcPts val="600"/>
              </a:spcAf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9493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A0B55CE-8D3B-4DA7-8B4E-F65784BB1C48}"/>
              </a:ext>
            </a:extLst>
          </p:cNvPr>
          <p:cNvSpPr/>
          <p:nvPr userDrawn="1"/>
        </p:nvSpPr>
        <p:spPr>
          <a:xfrm>
            <a:off x="0" y="0"/>
            <a:ext cx="9144000" cy="731839"/>
          </a:xfrm>
          <a:prstGeom prst="rect">
            <a:avLst/>
          </a:prstGeom>
          <a:solidFill>
            <a:srgbClr val="003F72">
              <a:lumMod val="75000"/>
            </a:srgbClr>
          </a:solidFill>
          <a:ln w="9525" cap="flat" cmpd="sng" algn="ctr">
            <a:noFill/>
            <a:prstDash val="solid"/>
          </a:ln>
          <a:effectLst/>
        </p:spPr>
        <p:txBody>
          <a:bodyPr lIns="68580" tIns="34290" rIns="68580" bIns="34290" rtlCol="0" anchor="ctr"/>
          <a:lstStyle/>
          <a:p>
            <a:pPr marL="0" marR="0" lvl="0" indent="0" algn="ctr" defTabSz="3429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C9500566-9817-4322-87E7-686E4C8AAB2E}"/>
              </a:ext>
            </a:extLst>
          </p:cNvPr>
          <p:cNvSpPr>
            <a:spLocks noGrp="1"/>
          </p:cNvSpPr>
          <p:nvPr>
            <p:ph type="title"/>
          </p:nvPr>
        </p:nvSpPr>
        <p:spPr>
          <a:xfrm>
            <a:off x="2362200" y="41565"/>
            <a:ext cx="6776952" cy="701675"/>
          </a:xfrm>
        </p:spPr>
        <p:txBody>
          <a:bodyPr>
            <a:normAutofit/>
          </a:bodyPr>
          <a:lstStyle>
            <a:lvl1pPr algn="r">
              <a:defRPr sz="3200" b="0">
                <a:solidFill>
                  <a:schemeClr val="bg1"/>
                </a:solidFill>
                <a:latin typeface="+mj-lt"/>
                <a:cs typeface="Arial" panose="020B0604020202020204" pitchFamily="34" charset="0"/>
              </a:defRPr>
            </a:lvl1pPr>
          </a:lstStyle>
          <a:p>
            <a:r>
              <a:rPr lang="en-US" dirty="0"/>
              <a:t>Click to edit Master title style</a:t>
            </a:r>
          </a:p>
        </p:txBody>
      </p:sp>
      <p:pic>
        <p:nvPicPr>
          <p:cNvPr id="9" name="Picture 8">
            <a:extLst>
              <a:ext uri="{FF2B5EF4-FFF2-40B4-BE49-F238E27FC236}">
                <a16:creationId xmlns:a16="http://schemas.microsoft.com/office/drawing/2014/main" id="{2301A73C-E6CD-47DA-A035-0CF4A207069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230" y="48418"/>
            <a:ext cx="2862631" cy="637382"/>
          </a:xfrm>
          <a:prstGeom prst="rect">
            <a:avLst/>
          </a:prstGeom>
        </p:spPr>
      </p:pic>
      <p:pic>
        <p:nvPicPr>
          <p:cNvPr id="16" name="Picture 15">
            <a:extLst>
              <a:ext uri="{FF2B5EF4-FFF2-40B4-BE49-F238E27FC236}">
                <a16:creationId xmlns:a16="http://schemas.microsoft.com/office/drawing/2014/main" id="{8201FB51-150D-429F-A82D-A80B65FBA18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81000" y="6187443"/>
            <a:ext cx="1668370" cy="582516"/>
          </a:xfrm>
          <a:prstGeom prst="rect">
            <a:avLst/>
          </a:prstGeom>
        </p:spPr>
      </p:pic>
      <p:sp>
        <p:nvSpPr>
          <p:cNvPr id="5" name="Footer Placeholder 4">
            <a:extLst>
              <a:ext uri="{FF2B5EF4-FFF2-40B4-BE49-F238E27FC236}">
                <a16:creationId xmlns:a16="http://schemas.microsoft.com/office/drawing/2014/main" id="{772CCC58-BA9C-406C-A3C5-A01F44EFEA7D}"/>
              </a:ext>
            </a:extLst>
          </p:cNvPr>
          <p:cNvSpPr>
            <a:spLocks noGrp="1"/>
          </p:cNvSpPr>
          <p:nvPr>
            <p:ph type="ftr" sz="quarter" idx="11"/>
          </p:nvPr>
        </p:nvSpPr>
        <p:spPr/>
        <p:txBody>
          <a:bodyPr/>
          <a:lstStyle>
            <a:lvl1pPr>
              <a:defRPr>
                <a:solidFill>
                  <a:srgbClr val="FF0000"/>
                </a:solidFill>
              </a:defRPr>
            </a:lvl1pPr>
          </a:lstStyle>
          <a:p>
            <a:r>
              <a:rPr lang="en-US"/>
              <a:t>For Official Use Only</a:t>
            </a:r>
            <a:endParaRPr lang="en-US" dirty="0"/>
          </a:p>
        </p:txBody>
      </p:sp>
      <p:sp>
        <p:nvSpPr>
          <p:cNvPr id="6" name="Slide Number Placeholder 5">
            <a:extLst>
              <a:ext uri="{FF2B5EF4-FFF2-40B4-BE49-F238E27FC236}">
                <a16:creationId xmlns:a16="http://schemas.microsoft.com/office/drawing/2014/main" id="{EFB70D00-C6A6-4F14-9617-8ADA060A12AC}"/>
              </a:ext>
            </a:extLst>
          </p:cNvPr>
          <p:cNvSpPr>
            <a:spLocks noGrp="1"/>
          </p:cNvSpPr>
          <p:nvPr>
            <p:ph type="sldNum" sz="quarter" idx="12"/>
          </p:nvPr>
        </p:nvSpPr>
        <p:spPr/>
        <p:txBody>
          <a:bodyPr/>
          <a:lstStyle/>
          <a:p>
            <a:fld id="{E3CB9C4B-92D0-4B2B-AC45-7ABA2552CB80}" type="slidenum">
              <a:rPr lang="en-US" smtClean="0"/>
              <a:t>‹#›</a:t>
            </a:fld>
            <a:endParaRPr lang="en-US"/>
          </a:p>
        </p:txBody>
      </p:sp>
      <p:sp>
        <p:nvSpPr>
          <p:cNvPr id="10" name="Content Placeholder 2">
            <a:extLst>
              <a:ext uri="{FF2B5EF4-FFF2-40B4-BE49-F238E27FC236}">
                <a16:creationId xmlns:a16="http://schemas.microsoft.com/office/drawing/2014/main" id="{ABF53340-0AF2-47D7-8C82-29B378DDCAB8}"/>
              </a:ext>
            </a:extLst>
          </p:cNvPr>
          <p:cNvSpPr>
            <a:spLocks noGrp="1"/>
          </p:cNvSpPr>
          <p:nvPr>
            <p:ph sz="half" idx="1"/>
          </p:nvPr>
        </p:nvSpPr>
        <p:spPr>
          <a:xfrm>
            <a:off x="533400" y="1283972"/>
            <a:ext cx="3867150" cy="4351338"/>
          </a:xfrm>
        </p:spPr>
        <p:txBody>
          <a:bodyPr/>
          <a:lstStyle>
            <a:lvl1pPr>
              <a:spcBef>
                <a:spcPts val="0"/>
              </a:spcBef>
              <a:spcAft>
                <a:spcPts val="600"/>
              </a:spcAft>
              <a:defRPr/>
            </a:lvl1pPr>
            <a:lvl2pPr>
              <a:spcBef>
                <a:spcPts val="0"/>
              </a:spcBef>
              <a:spcAft>
                <a:spcPts val="600"/>
              </a:spcAft>
              <a:defRPr/>
            </a:lvl2pPr>
            <a:lvl3pPr>
              <a:spcBef>
                <a:spcPts val="0"/>
              </a:spcBef>
              <a:spcAft>
                <a:spcPts val="600"/>
              </a:spcAft>
              <a:defRPr/>
            </a:lvl3pPr>
            <a:lvl4pPr>
              <a:spcBef>
                <a:spcPts val="0"/>
              </a:spcBef>
              <a:spcAft>
                <a:spcPts val="600"/>
              </a:spcAft>
              <a:defRPr/>
            </a:lvl4pPr>
            <a:lvl5pPr>
              <a:spcBef>
                <a:spcPts val="0"/>
              </a:spcBef>
              <a:spcAft>
                <a:spcPts val="600"/>
              </a:spcAf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Picture Placeholder 2">
            <a:extLst>
              <a:ext uri="{FF2B5EF4-FFF2-40B4-BE49-F238E27FC236}">
                <a16:creationId xmlns:a16="http://schemas.microsoft.com/office/drawing/2014/main" id="{3958254D-F2ED-45A7-B2C5-4BA424BE8FBA}"/>
              </a:ext>
            </a:extLst>
          </p:cNvPr>
          <p:cNvSpPr>
            <a:spLocks noGrp="1"/>
          </p:cNvSpPr>
          <p:nvPr>
            <p:ph type="pic" idx="13"/>
          </p:nvPr>
        </p:nvSpPr>
        <p:spPr>
          <a:xfrm>
            <a:off x="4953000" y="990600"/>
            <a:ext cx="3563938" cy="48704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xmlns:p14="http://schemas.microsoft.com/office/powerpoint/2010/main" val="26504521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57682F1-834C-4DF3-9215-F05E34F55C61}"/>
              </a:ext>
            </a:extLst>
          </p:cNvPr>
          <p:cNvSpPr/>
          <p:nvPr userDrawn="1"/>
        </p:nvSpPr>
        <p:spPr>
          <a:xfrm>
            <a:off x="0" y="6157769"/>
            <a:ext cx="9144000" cy="731839"/>
          </a:xfrm>
          <a:prstGeom prst="rect">
            <a:avLst/>
          </a:prstGeom>
          <a:solidFill>
            <a:srgbClr val="003F72">
              <a:lumMod val="75000"/>
            </a:srgbClr>
          </a:solidFill>
          <a:ln w="9525" cap="flat" cmpd="sng" algn="ctr">
            <a:noFill/>
            <a:prstDash val="solid"/>
          </a:ln>
          <a:effectLst/>
        </p:spPr>
        <p:txBody>
          <a:bodyPr lIns="68580" tIns="34290" rIns="68580" bIns="34290" rtlCol="0" anchor="ctr"/>
          <a:lstStyle/>
          <a:p>
            <a:pPr marL="0" marR="0" lvl="0" indent="0" algn="ctr" defTabSz="3429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Placeholder 1">
            <a:extLst>
              <a:ext uri="{FF2B5EF4-FFF2-40B4-BE49-F238E27FC236}">
                <a16:creationId xmlns:a16="http://schemas.microsoft.com/office/drawing/2014/main" id="{E2D54759-5F24-499F-952C-D9BF76CEB807}"/>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8FFAA25C-A0E6-4EDF-96E3-74F7D03A4A7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C35D381-528A-4CA2-A0D8-5B0FFF4DBBBF}"/>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1008B61A-2BFD-4E86-97BA-3900EB935AC3}"/>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rgbClr val="FF0000"/>
                </a:solidFill>
              </a:defRPr>
            </a:lvl1pPr>
          </a:lstStyle>
          <a:p>
            <a:r>
              <a:rPr lang="en-US"/>
              <a:t>For Official Use Only</a:t>
            </a:r>
            <a:endParaRPr lang="en-US" dirty="0"/>
          </a:p>
        </p:txBody>
      </p:sp>
      <p:sp>
        <p:nvSpPr>
          <p:cNvPr id="6" name="Slide Number Placeholder 5">
            <a:extLst>
              <a:ext uri="{FF2B5EF4-FFF2-40B4-BE49-F238E27FC236}">
                <a16:creationId xmlns:a16="http://schemas.microsoft.com/office/drawing/2014/main" id="{DA7AECB5-B2AD-4056-884C-BE04F5812755}"/>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CB9C4B-92D0-4B2B-AC45-7ABA2552CB80}" type="slidenum">
              <a:rPr lang="en-US" smtClean="0"/>
              <a:t>‹#›</a:t>
            </a:fld>
            <a:endParaRPr lang="en-US"/>
          </a:p>
        </p:txBody>
      </p:sp>
    </p:spTree>
    <p:extLst>
      <p:ext uri="{BB962C8B-B14F-4D97-AF65-F5344CB8AC3E}">
        <p14:creationId xmlns:p14="http://schemas.microsoft.com/office/powerpoint/2010/main" val="2007032212"/>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80" r:id="rId3"/>
    <p:sldLayoutId id="2147483681" r:id="rId4"/>
  </p:sldLayoutIdLst>
  <p:hf hdr="0" dt="0"/>
  <p:txStyles>
    <p:titleStyle>
      <a:lvl1pPr algn="l" defTabSz="914400" rtl="0" eaLnBrk="1" latinLnBrk="0" hangingPunct="1">
        <a:lnSpc>
          <a:spcPct val="90000"/>
        </a:lnSpc>
        <a:spcBef>
          <a:spcPct val="0"/>
        </a:spcBef>
        <a:buNone/>
        <a:defRPr sz="3200" kern="1200">
          <a:solidFill>
            <a:schemeClr val="tx1"/>
          </a:solidFill>
          <a:latin typeface="+mn-lt"/>
          <a:ea typeface="+mj-ea"/>
          <a:cs typeface="Arial" panose="020B060402020202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j-lt"/>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va.gov/opal/nac/fss/sbsp.as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mailto:SubcontractingVAFSS@va.gov" TargetMode="External"/><Relationship Id="rId4" Type="http://schemas.openxmlformats.org/officeDocument/2006/relationships/hyperlink" Target="https://www.va.gov/opal/nac/fss/training.asp"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dsbs.sba.gov/search/dsp_dsbs.cfm"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vetbiz.va.gov/vip/"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dsbs.sba.gov/search/dsp_dsbs.cfm"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mailto:SubcontractingVAFSS@va.gov"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hyperlink" Target="mailto:NACSUBK@va.gov"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esrs.gov/"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36.xml.rels><?xml version="1.0" encoding="UTF-8" standalone="yes"?>
<Relationships xmlns="http://schemas.openxmlformats.org/package/2006/relationships"><Relationship Id="rId3" Type="http://schemas.openxmlformats.org/officeDocument/2006/relationships/hyperlink" Target="https://www.fsd.gov/"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37.xml.rels><?xml version="1.0" encoding="UTF-8" standalone="yes"?>
<Relationships xmlns="http://schemas.openxmlformats.org/package/2006/relationships"><Relationship Id="rId3" Type="http://schemas.openxmlformats.org/officeDocument/2006/relationships/hyperlink" Target="http://www.fsd.gov/"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www.fsd.gov/"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8" Type="http://schemas.openxmlformats.org/officeDocument/2006/relationships/hyperlink" Target="https://www.fsd.gov/" TargetMode="External"/><Relationship Id="rId3" Type="http://schemas.openxmlformats.org/officeDocument/2006/relationships/hyperlink" Target="mailto:SubcontractingVAFSS@va.gov" TargetMode="External"/><Relationship Id="rId7" Type="http://schemas.openxmlformats.org/officeDocument/2006/relationships/hyperlink" Target="https://www.esrs.gov/"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6" Type="http://schemas.openxmlformats.org/officeDocument/2006/relationships/hyperlink" Target="https://www.va.gov/opal/nac/fss/training.asp" TargetMode="External"/><Relationship Id="rId5" Type="http://schemas.openxmlformats.org/officeDocument/2006/relationships/hyperlink" Target="https://www.va.gov/opal/nac/fss/sbsp.asp" TargetMode="External"/><Relationship Id="rId4" Type="http://schemas.openxmlformats.org/officeDocument/2006/relationships/hyperlink" Target="mailto:NACSUBK@va.gov" TargetMode="Externa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esrs.gov/"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DC562911-00C0-4B78-9810-C63ACBBEEF6F}"/>
              </a:ext>
            </a:extLst>
          </p:cNvPr>
          <p:cNvSpPr>
            <a:spLocks noGrp="1"/>
          </p:cNvSpPr>
          <p:nvPr>
            <p:ph type="ctrTitle"/>
          </p:nvPr>
        </p:nvSpPr>
        <p:spPr>
          <a:xfrm>
            <a:off x="0" y="1981200"/>
            <a:ext cx="9144000" cy="2362994"/>
          </a:xfrm>
        </p:spPr>
        <p:txBody>
          <a:bodyPr>
            <a:normAutofit/>
          </a:bodyPr>
          <a:lstStyle/>
          <a:p>
            <a:pPr>
              <a:lnSpc>
                <a:spcPct val="110000"/>
              </a:lnSpc>
              <a:spcAft>
                <a:spcPts val="600"/>
              </a:spcAft>
            </a:pPr>
            <a:r>
              <a:rPr lang="en-US" sz="3200" dirty="0"/>
              <a:t>Electronic Subcontracting Reporting System (eSRS): </a:t>
            </a:r>
            <a:br>
              <a:rPr lang="en-US" sz="3200" dirty="0"/>
            </a:br>
            <a:r>
              <a:rPr lang="en-US" sz="3200" dirty="0"/>
              <a:t>Overview &amp; Summary Subcontract Report (SSR) Guide</a:t>
            </a:r>
          </a:p>
        </p:txBody>
      </p:sp>
      <p:sp>
        <p:nvSpPr>
          <p:cNvPr id="10" name="Subtitle 9">
            <a:extLst>
              <a:ext uri="{FF2B5EF4-FFF2-40B4-BE49-F238E27FC236}">
                <a16:creationId xmlns:a16="http://schemas.microsoft.com/office/drawing/2014/main" id="{ED4565A2-0391-4A1D-9556-18BDCC61B755}"/>
              </a:ext>
            </a:extLst>
          </p:cNvPr>
          <p:cNvSpPr>
            <a:spLocks noGrp="1"/>
          </p:cNvSpPr>
          <p:nvPr>
            <p:ph type="subTitle" idx="1"/>
          </p:nvPr>
        </p:nvSpPr>
        <p:spPr>
          <a:xfrm>
            <a:off x="1143000" y="4909542"/>
            <a:ext cx="6858000" cy="1034058"/>
          </a:xfrm>
        </p:spPr>
        <p:txBody>
          <a:bodyPr>
            <a:normAutofit/>
          </a:bodyPr>
          <a:lstStyle/>
          <a:p>
            <a:pPr>
              <a:spcBef>
                <a:spcPts val="0"/>
              </a:spcBef>
              <a:spcAft>
                <a:spcPts val="600"/>
              </a:spcAft>
            </a:pPr>
            <a:r>
              <a:rPr lang="en-US" sz="2000" dirty="0"/>
              <a:t>Presented by:  Lydia McKay, Procurement &amp; Resources Specialist</a:t>
            </a:r>
          </a:p>
          <a:p>
            <a:pPr>
              <a:spcBef>
                <a:spcPts val="0"/>
              </a:spcBef>
              <a:spcAft>
                <a:spcPts val="600"/>
              </a:spcAft>
            </a:pPr>
            <a:r>
              <a:rPr lang="en-US" sz="2000" dirty="0"/>
              <a:t>Contracting Support Division (CSD), VA FSS</a:t>
            </a:r>
          </a:p>
          <a:p>
            <a:pPr>
              <a:spcBef>
                <a:spcPts val="0"/>
              </a:spcBef>
              <a:spcAft>
                <a:spcPts val="600"/>
              </a:spcAft>
            </a:pPr>
            <a:r>
              <a:rPr lang="en-US" sz="2000" dirty="0"/>
              <a:t>September 10, 2024</a:t>
            </a:r>
          </a:p>
        </p:txBody>
      </p:sp>
      <p:sp>
        <p:nvSpPr>
          <p:cNvPr id="4" name="Footer Placeholder 3">
            <a:extLst>
              <a:ext uri="{FF2B5EF4-FFF2-40B4-BE49-F238E27FC236}">
                <a16:creationId xmlns:a16="http://schemas.microsoft.com/office/drawing/2014/main" id="{F705D382-96F5-4DF7-9B71-B0DDAF159978}"/>
              </a:ext>
            </a:extLst>
          </p:cNvPr>
          <p:cNvSpPr>
            <a:spLocks noGrp="1"/>
          </p:cNvSpPr>
          <p:nvPr>
            <p:ph type="ftr" sz="quarter" idx="11"/>
          </p:nvPr>
        </p:nvSpPr>
        <p:spPr/>
        <p:txBody>
          <a:bodyPr/>
          <a:lstStyle/>
          <a:p>
            <a:r>
              <a:rPr lang="en-US" dirty="0"/>
              <a:t>For Official Use Only</a:t>
            </a:r>
          </a:p>
        </p:txBody>
      </p:sp>
      <p:sp>
        <p:nvSpPr>
          <p:cNvPr id="5" name="Slide Number Placeholder 4">
            <a:extLst>
              <a:ext uri="{FF2B5EF4-FFF2-40B4-BE49-F238E27FC236}">
                <a16:creationId xmlns:a16="http://schemas.microsoft.com/office/drawing/2014/main" id="{C4DBB21E-D04E-4659-960B-D574DC95870D}"/>
              </a:ext>
            </a:extLst>
          </p:cNvPr>
          <p:cNvSpPr>
            <a:spLocks noGrp="1"/>
          </p:cNvSpPr>
          <p:nvPr>
            <p:ph type="sldNum" sz="quarter" idx="12"/>
          </p:nvPr>
        </p:nvSpPr>
        <p:spPr/>
        <p:txBody>
          <a:bodyPr/>
          <a:lstStyle/>
          <a:p>
            <a:fld id="{E3CB9C4B-92D0-4B2B-AC45-7ABA2552CB80}" type="slidenum">
              <a:rPr lang="en-US" smtClean="0"/>
              <a:t>1</a:t>
            </a:fld>
            <a:endParaRPr lang="en-US" dirty="0"/>
          </a:p>
        </p:txBody>
      </p:sp>
    </p:spTree>
    <p:extLst>
      <p:ext uri="{BB962C8B-B14F-4D97-AF65-F5344CB8AC3E}">
        <p14:creationId xmlns:p14="http://schemas.microsoft.com/office/powerpoint/2010/main" val="1226936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a:t>Plan Type</a:t>
            </a:r>
          </a:p>
        </p:txBody>
      </p:sp>
      <p:sp>
        <p:nvSpPr>
          <p:cNvPr id="2" name="Content Placeholder 1"/>
          <p:cNvSpPr>
            <a:spLocks noGrp="1"/>
          </p:cNvSpPr>
          <p:nvPr>
            <p:ph idx="1"/>
          </p:nvPr>
        </p:nvSpPr>
        <p:spPr>
          <a:xfrm>
            <a:off x="685800" y="1552489"/>
            <a:ext cx="8305800" cy="2215860"/>
          </a:xfrm>
        </p:spPr>
        <p:txBody>
          <a:bodyPr>
            <a:noAutofit/>
          </a:bodyPr>
          <a:lstStyle/>
          <a:p>
            <a:pPr marL="342900" indent="-342900">
              <a:spcAft>
                <a:spcPts val="2400"/>
              </a:spcAft>
              <a:buFont typeface="Arial" panose="020B0604020202020204" pitchFamily="34" charset="0"/>
              <a:buChar char="•"/>
            </a:pPr>
            <a:r>
              <a:rPr lang="en-US" sz="2400" dirty="0">
                <a:latin typeface="+mj-lt"/>
                <a:cs typeface="Arial" panose="020B0604020202020204" pitchFamily="34" charset="0"/>
              </a:rPr>
              <a:t>Select </a:t>
            </a:r>
            <a:r>
              <a:rPr lang="en-US" sz="2400" b="1" dirty="0">
                <a:latin typeface="+mj-lt"/>
              </a:rPr>
              <a:t>“Commercial” </a:t>
            </a:r>
            <a:r>
              <a:rPr lang="en-US" sz="2400" dirty="0">
                <a:latin typeface="+mj-lt"/>
              </a:rPr>
              <a:t>for a </a:t>
            </a:r>
            <a:r>
              <a:rPr lang="en-US" sz="2400" dirty="0">
                <a:latin typeface="+mj-lt"/>
                <a:cs typeface="Arial" panose="020B0604020202020204" pitchFamily="34" charset="0"/>
              </a:rPr>
              <a:t>company-wide </a:t>
            </a:r>
            <a:r>
              <a:rPr lang="en-US" sz="2400" dirty="0">
                <a:latin typeface="+mj-lt"/>
              </a:rPr>
              <a:t>or </a:t>
            </a:r>
            <a:r>
              <a:rPr lang="en-US" sz="2400" dirty="0">
                <a:latin typeface="+mj-lt"/>
                <a:cs typeface="Arial" panose="020B0604020202020204" pitchFamily="34" charset="0"/>
              </a:rPr>
              <a:t>division-wide commercial plan and </a:t>
            </a:r>
            <a:r>
              <a:rPr lang="en-US" sz="2400" b="1" dirty="0">
                <a:latin typeface="+mj-lt"/>
                <a:cs typeface="Arial" panose="020B0604020202020204" pitchFamily="34" charset="0"/>
              </a:rPr>
              <a:t>“Individual”</a:t>
            </a:r>
            <a:r>
              <a:rPr lang="en-US" sz="2400" dirty="0">
                <a:latin typeface="+mj-lt"/>
                <a:cs typeface="Arial" panose="020B0604020202020204" pitchFamily="34" charset="0"/>
              </a:rPr>
              <a:t> for individual plan types</a:t>
            </a:r>
          </a:p>
          <a:p>
            <a:pPr marL="342900" indent="-342900">
              <a:buFont typeface="Arial" panose="020B0604020202020204" pitchFamily="34" charset="0"/>
              <a:buChar char="•"/>
            </a:pPr>
            <a:r>
              <a:rPr lang="en-US" sz="2400" dirty="0">
                <a:latin typeface="+mj-lt"/>
                <a:cs typeface="Arial" panose="020B0604020202020204" pitchFamily="34" charset="0"/>
              </a:rPr>
              <a:t>If unsure of your plan type, do not proceed any further and contact the </a:t>
            </a:r>
            <a:r>
              <a:rPr lang="en-US" sz="2400" dirty="0">
                <a:latin typeface="+mj-lt"/>
              </a:rPr>
              <a:t>a</a:t>
            </a:r>
            <a:r>
              <a:rPr lang="en-US" sz="2400" dirty="0">
                <a:latin typeface="+mj-lt"/>
                <a:cs typeface="Arial" panose="020B0604020202020204" pitchFamily="34" charset="0"/>
              </a:rPr>
              <a:t>gency that approved your plan</a:t>
            </a:r>
          </a:p>
        </p:txBody>
      </p:sp>
      <p:pic>
        <p:nvPicPr>
          <p:cNvPr id="5" name="Picture 7" descr="Screenshot of eSRS field for Plan Type, showing &quot;individual&quot; and &quot;commercial&quot;">
            <a:extLst>
              <a:ext uri="{FF2B5EF4-FFF2-40B4-BE49-F238E27FC236}">
                <a16:creationId xmlns:a16="http://schemas.microsoft.com/office/drawing/2014/main" id="{826A7480-11CD-DC4F-ACB9-E46138507B6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1781" y="4197581"/>
            <a:ext cx="6573838" cy="781050"/>
          </a:xfrm>
          <a:prstGeom prst="rect">
            <a:avLst/>
          </a:prstGeom>
          <a:noFill/>
          <a:ln w="19050">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10</a:t>
            </a:fld>
            <a:endParaRPr lang="en-US" dirty="0">
              <a:solidFill>
                <a:prstClr val="white"/>
              </a:solidFill>
            </a:endParaRPr>
          </a:p>
        </p:txBody>
      </p:sp>
    </p:spTree>
    <p:extLst>
      <p:ext uri="{BB962C8B-B14F-4D97-AF65-F5344CB8AC3E}">
        <p14:creationId xmlns:p14="http://schemas.microsoft.com/office/powerpoint/2010/main" val="1119066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cs typeface="Arial" panose="020B0604020202020204" pitchFamily="34" charset="0"/>
              </a:rPr>
              <a:t>UEI and #3 - Company Info</a:t>
            </a:r>
            <a:endParaRPr lang="en-US" dirty="0"/>
          </a:p>
        </p:txBody>
      </p:sp>
      <p:sp>
        <p:nvSpPr>
          <p:cNvPr id="2" name="Content Placeholder 1"/>
          <p:cNvSpPr>
            <a:spLocks noGrp="1"/>
          </p:cNvSpPr>
          <p:nvPr>
            <p:ph idx="1"/>
          </p:nvPr>
        </p:nvSpPr>
        <p:spPr>
          <a:xfrm>
            <a:off x="838200" y="950860"/>
            <a:ext cx="8077200" cy="2325740"/>
          </a:xfrm>
        </p:spPr>
        <p:txBody>
          <a:bodyPr>
            <a:noAutofit/>
          </a:bodyPr>
          <a:lstStyle/>
          <a:p>
            <a:pPr marL="342900" indent="-342900">
              <a:buFont typeface="Arial" panose="020B0604020202020204" pitchFamily="34" charset="0"/>
              <a:buChar char="•"/>
            </a:pPr>
            <a:r>
              <a:rPr lang="en-US" sz="2400" b="1" dirty="0">
                <a:latin typeface="+mj-lt"/>
                <a:cs typeface="Arial" panose="020B0604020202020204" pitchFamily="34" charset="0"/>
              </a:rPr>
              <a:t>UEI:  </a:t>
            </a:r>
            <a:r>
              <a:rPr lang="en-US" sz="2400" dirty="0">
                <a:latin typeface="+mj-lt"/>
                <a:cs typeface="Arial" panose="020B0604020202020204" pitchFamily="34" charset="0"/>
              </a:rPr>
              <a:t>Enter the UEI number associated with the plan</a:t>
            </a:r>
          </a:p>
          <a:p>
            <a:pPr marL="457200" lvl="1" indent="0">
              <a:spcAft>
                <a:spcPts val="1800"/>
              </a:spcAft>
              <a:buNone/>
            </a:pPr>
            <a:r>
              <a:rPr lang="en-US" sz="2000" b="1" i="1" dirty="0">
                <a:solidFill>
                  <a:srgbClr val="C00000"/>
                </a:solidFill>
                <a:latin typeface="+mj-lt"/>
              </a:rPr>
              <a:t>Important:  UEI must be that of the </a:t>
            </a:r>
            <a:r>
              <a:rPr lang="en-US" sz="2000" b="1" i="1" u="sng" dirty="0">
                <a:solidFill>
                  <a:srgbClr val="C00000"/>
                </a:solidFill>
                <a:latin typeface="+mj-lt"/>
              </a:rPr>
              <a:t>planholder</a:t>
            </a:r>
            <a:r>
              <a:rPr lang="en-US" sz="2000" b="1" i="1" dirty="0">
                <a:solidFill>
                  <a:srgbClr val="C00000"/>
                </a:solidFill>
                <a:latin typeface="+mj-lt"/>
              </a:rPr>
              <a:t>, not an associated contract or subsidiary/affiliate</a:t>
            </a:r>
            <a:r>
              <a:rPr lang="en-US" sz="2000" b="1" dirty="0">
                <a:solidFill>
                  <a:srgbClr val="C00000"/>
                </a:solidFill>
                <a:latin typeface="+mj-lt"/>
                <a:cs typeface="Arial" panose="020B0604020202020204" pitchFamily="34" charset="0"/>
              </a:rPr>
              <a:t> </a:t>
            </a:r>
          </a:p>
          <a:p>
            <a:pPr marL="342900" indent="-342900">
              <a:spcAft>
                <a:spcPts val="600"/>
              </a:spcAft>
              <a:buFont typeface="Arial" panose="020B0604020202020204" pitchFamily="34" charset="0"/>
              <a:buChar char="•"/>
            </a:pPr>
            <a:r>
              <a:rPr lang="en-US" sz="2400" b="1" dirty="0">
                <a:latin typeface="+mj-lt"/>
              </a:rPr>
              <a:t>Company Info: </a:t>
            </a:r>
            <a:r>
              <a:rPr lang="en-US" sz="2400" dirty="0">
                <a:latin typeface="+mj-lt"/>
              </a:rPr>
              <a:t>You have the option to choose to auto-fill from the UEI or manually complete</a:t>
            </a:r>
            <a:endParaRPr lang="en-US" sz="2400" dirty="0">
              <a:latin typeface="+mj-lt"/>
              <a:cs typeface="Arial" panose="020B0604020202020204" pitchFamily="34" charset="0"/>
            </a:endParaRPr>
          </a:p>
        </p:txBody>
      </p:sp>
      <p:pic>
        <p:nvPicPr>
          <p:cNvPr id="8" name="Picture 7" descr="Screenshot of Question 2: Unique entity ID number with a space to add the number and Question 3, Corporation, Company or Subdivision Covered with a space to add the information.">
            <a:extLst>
              <a:ext uri="{FF2B5EF4-FFF2-40B4-BE49-F238E27FC236}">
                <a16:creationId xmlns:a16="http://schemas.microsoft.com/office/drawing/2014/main" id="{73C65F5F-8415-4308-930A-DF1CBB9F5315}"/>
              </a:ext>
            </a:extLst>
          </p:cNvPr>
          <p:cNvPicPr>
            <a:picLocks noChangeAspect="1"/>
          </p:cNvPicPr>
          <p:nvPr/>
        </p:nvPicPr>
        <p:blipFill>
          <a:blip r:embed="rId3"/>
          <a:stretch>
            <a:fillRect/>
          </a:stretch>
        </p:blipFill>
        <p:spPr>
          <a:xfrm>
            <a:off x="1925710" y="3429000"/>
            <a:ext cx="5292579" cy="2485909"/>
          </a:xfrm>
          <a:prstGeom prst="rect">
            <a:avLst/>
          </a:prstGeom>
          <a:ln w="19050">
            <a:solidFill>
              <a:schemeClr val="accent1"/>
            </a:solidFill>
          </a:ln>
        </p:spPr>
      </p:pic>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11</a:t>
            </a:fld>
            <a:endParaRPr lang="en-US" dirty="0">
              <a:solidFill>
                <a:prstClr val="white"/>
              </a:solidFill>
            </a:endParaRPr>
          </a:p>
        </p:txBody>
      </p:sp>
    </p:spTree>
    <p:extLst>
      <p:ext uri="{BB962C8B-B14F-4D97-AF65-F5344CB8AC3E}">
        <p14:creationId xmlns:p14="http://schemas.microsoft.com/office/powerpoint/2010/main" val="4221150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a:solidFill>
                  <a:prstClr val="white"/>
                </a:solidFill>
              </a:rPr>
              <a:t>Date Submitted </a:t>
            </a:r>
            <a:endParaRPr lang="en-US" sz="4000" dirty="0"/>
          </a:p>
        </p:txBody>
      </p:sp>
      <p:sp>
        <p:nvSpPr>
          <p:cNvPr id="2" name="Content Placeholder 1"/>
          <p:cNvSpPr>
            <a:spLocks noGrp="1"/>
          </p:cNvSpPr>
          <p:nvPr>
            <p:ph idx="1"/>
          </p:nvPr>
        </p:nvSpPr>
        <p:spPr>
          <a:xfrm>
            <a:off x="533400" y="1668780"/>
            <a:ext cx="8458200" cy="1760220"/>
          </a:xfrm>
        </p:spPr>
        <p:txBody>
          <a:bodyPr>
            <a:normAutofit/>
          </a:bodyPr>
          <a:lstStyle/>
          <a:p>
            <a:pPr marL="342900" indent="-342900">
              <a:spcAft>
                <a:spcPts val="2400"/>
              </a:spcAft>
              <a:buFont typeface="Arial" panose="020B0604020202020204" pitchFamily="34" charset="0"/>
              <a:buChar char="•"/>
              <a:defRPr/>
            </a:pPr>
            <a:r>
              <a:rPr lang="en-US" sz="2400" dirty="0"/>
              <a:t>Enter the date that you submit the report, not create as a draft</a:t>
            </a:r>
          </a:p>
          <a:p>
            <a:pPr marL="342900" indent="-342900">
              <a:spcAft>
                <a:spcPts val="1800"/>
              </a:spcAft>
              <a:buFont typeface="Arial" panose="020B0604020202020204" pitchFamily="34" charset="0"/>
              <a:buChar char="•"/>
              <a:defRPr/>
            </a:pPr>
            <a:r>
              <a:rPr lang="en-US" sz="2400" dirty="0"/>
              <a:t>Update this field if you revise and resubmit your report</a:t>
            </a:r>
          </a:p>
        </p:txBody>
      </p:sp>
      <p:pic>
        <p:nvPicPr>
          <p:cNvPr id="7" name="Picture 6" descr="Screenshot of number 4 for &quot;Date Submitted&quot;">
            <a:extLst>
              <a:ext uri="{FF2B5EF4-FFF2-40B4-BE49-F238E27FC236}">
                <a16:creationId xmlns:a16="http://schemas.microsoft.com/office/drawing/2014/main" id="{B6FEA944-411A-4DA0-A95E-44C48A353DAF}"/>
              </a:ext>
            </a:extLst>
          </p:cNvPr>
          <p:cNvPicPr>
            <a:picLocks noChangeAspect="1"/>
          </p:cNvPicPr>
          <p:nvPr/>
        </p:nvPicPr>
        <p:blipFill>
          <a:blip r:embed="rId3"/>
          <a:stretch>
            <a:fillRect/>
          </a:stretch>
        </p:blipFill>
        <p:spPr>
          <a:xfrm>
            <a:off x="1628838" y="3744940"/>
            <a:ext cx="5818901" cy="1143000"/>
          </a:xfrm>
          <a:prstGeom prst="rect">
            <a:avLst/>
          </a:prstGeom>
          <a:ln w="19050">
            <a:solidFill>
              <a:schemeClr val="accent1"/>
            </a:solidFill>
          </a:ln>
        </p:spPr>
      </p:pic>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12</a:t>
            </a:fld>
            <a:endParaRPr lang="en-US" dirty="0">
              <a:solidFill>
                <a:prstClr val="white"/>
              </a:solidFill>
            </a:endParaRPr>
          </a:p>
        </p:txBody>
      </p:sp>
    </p:spTree>
    <p:extLst>
      <p:ext uri="{BB962C8B-B14F-4D97-AF65-F5344CB8AC3E}">
        <p14:creationId xmlns:p14="http://schemas.microsoft.com/office/powerpoint/2010/main" val="15520250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a:solidFill>
                  <a:prstClr val="white"/>
                </a:solidFill>
              </a:rPr>
              <a:t>Contact Information </a:t>
            </a:r>
            <a:endParaRPr lang="en-US" sz="4000" dirty="0"/>
          </a:p>
        </p:txBody>
      </p:sp>
      <p:sp>
        <p:nvSpPr>
          <p:cNvPr id="2" name="Content Placeholder 1"/>
          <p:cNvSpPr>
            <a:spLocks noGrp="1"/>
          </p:cNvSpPr>
          <p:nvPr>
            <p:ph idx="1"/>
          </p:nvPr>
        </p:nvSpPr>
        <p:spPr>
          <a:xfrm>
            <a:off x="457200" y="1610015"/>
            <a:ext cx="8229600" cy="2362200"/>
          </a:xfrm>
        </p:spPr>
        <p:txBody>
          <a:bodyPr>
            <a:noAutofit/>
          </a:bodyPr>
          <a:lstStyle/>
          <a:p>
            <a:pPr marL="342900" indent="-342900">
              <a:spcAft>
                <a:spcPts val="2400"/>
              </a:spcAft>
              <a:buFont typeface="Arial" panose="020B0604020202020204" pitchFamily="34" charset="0"/>
              <a:buChar char="•"/>
              <a:defRPr/>
            </a:pPr>
            <a:r>
              <a:rPr lang="en-US" sz="2400" dirty="0"/>
              <a:t>List the name and contact information for the individual we should contact if we have any questions about the report</a:t>
            </a:r>
          </a:p>
          <a:p>
            <a:pPr marL="342900" indent="-342900">
              <a:buFont typeface="Arial" panose="020B0604020202020204" pitchFamily="34" charset="0"/>
              <a:buChar char="•"/>
              <a:defRPr/>
            </a:pPr>
            <a:r>
              <a:rPr lang="en-US" sz="2400" dirty="0"/>
              <a:t>It is important that you list the individual who has access to eSRS and can make any necessary corrections to the report</a:t>
            </a:r>
            <a:endParaRPr lang="en-US" sz="2400" dirty="0">
              <a:solidFill>
                <a:srgbClr val="000000"/>
              </a:solidFill>
            </a:endParaRPr>
          </a:p>
        </p:txBody>
      </p:sp>
      <p:pic>
        <p:nvPicPr>
          <p:cNvPr id="5" name="Picture 4" descr="Screenshot of Question #5 Contact information.">
            <a:extLst>
              <a:ext uri="{FF2B5EF4-FFF2-40B4-BE49-F238E27FC236}">
                <a16:creationId xmlns:a16="http://schemas.microsoft.com/office/drawing/2014/main" id="{37097324-82B8-4767-BDED-653506B33CEF}"/>
              </a:ext>
            </a:extLst>
          </p:cNvPr>
          <p:cNvPicPr>
            <a:picLocks noChangeAspect="1"/>
          </p:cNvPicPr>
          <p:nvPr/>
        </p:nvPicPr>
        <p:blipFill>
          <a:blip r:embed="rId3"/>
          <a:stretch>
            <a:fillRect/>
          </a:stretch>
        </p:blipFill>
        <p:spPr>
          <a:xfrm>
            <a:off x="2235200" y="4356390"/>
            <a:ext cx="4673600" cy="965200"/>
          </a:xfrm>
          <a:prstGeom prst="rect">
            <a:avLst/>
          </a:prstGeom>
          <a:ln w="19050">
            <a:solidFill>
              <a:schemeClr val="accent1"/>
            </a:solidFill>
          </a:ln>
        </p:spPr>
      </p:pic>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13</a:t>
            </a:fld>
            <a:endParaRPr lang="en-US" dirty="0">
              <a:solidFill>
                <a:prstClr val="white"/>
              </a:solidFill>
            </a:endParaRPr>
          </a:p>
        </p:txBody>
      </p:sp>
    </p:spTree>
    <p:extLst>
      <p:ext uri="{BB962C8B-B14F-4D97-AF65-F5344CB8AC3E}">
        <p14:creationId xmlns:p14="http://schemas.microsoft.com/office/powerpoint/2010/main" val="4035611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a:solidFill>
                  <a:prstClr val="white"/>
                </a:solidFill>
              </a:rPr>
              <a:t>Reporting Period </a:t>
            </a:r>
            <a:endParaRPr lang="en-US" sz="4000" dirty="0"/>
          </a:p>
        </p:txBody>
      </p:sp>
      <p:sp>
        <p:nvSpPr>
          <p:cNvPr id="2" name="Content Placeholder 1"/>
          <p:cNvSpPr>
            <a:spLocks noGrp="1"/>
          </p:cNvSpPr>
          <p:nvPr>
            <p:ph idx="1"/>
          </p:nvPr>
        </p:nvSpPr>
        <p:spPr>
          <a:xfrm>
            <a:off x="267060" y="1055360"/>
            <a:ext cx="8609880" cy="3209405"/>
          </a:xfrm>
        </p:spPr>
        <p:txBody>
          <a:bodyPr>
            <a:noAutofit/>
          </a:bodyPr>
          <a:lstStyle/>
          <a:p>
            <a:pPr marL="342900" marR="10570" indent="-342900">
              <a:spcAft>
                <a:spcPts val="2400"/>
              </a:spcAft>
              <a:buFont typeface="Arial" panose="020B0604020202020204" pitchFamily="34" charset="0"/>
              <a:buChar char="•"/>
            </a:pPr>
            <a:r>
              <a:rPr lang="en-US" sz="2400" b="1" dirty="0">
                <a:latin typeface="+mj-lt"/>
                <a:cs typeface="Arial" panose="020B0604020202020204" pitchFamily="34" charset="0"/>
              </a:rPr>
              <a:t>Reporting Period:  </a:t>
            </a:r>
            <a:r>
              <a:rPr lang="en-US" sz="2400" dirty="0">
                <a:latin typeface="+mj-lt"/>
                <a:cs typeface="Arial" panose="020B0604020202020204" pitchFamily="34" charset="0"/>
              </a:rPr>
              <a:t>This will always be Oct 1</a:t>
            </a:r>
            <a:r>
              <a:rPr lang="en-US" sz="2400" baseline="30000" dirty="0">
                <a:latin typeface="+mj-lt"/>
                <a:cs typeface="Arial" panose="020B0604020202020204" pitchFamily="34" charset="0"/>
              </a:rPr>
              <a:t>st</a:t>
            </a:r>
            <a:r>
              <a:rPr lang="en-US" sz="2400" dirty="0">
                <a:latin typeface="+mj-lt"/>
                <a:cs typeface="Arial" panose="020B0604020202020204" pitchFamily="34" charset="0"/>
              </a:rPr>
              <a:t> - Sep 30th (the Government’s fiscal year), </a:t>
            </a:r>
            <a:r>
              <a:rPr lang="en-US" sz="2400" i="1" u="sng" dirty="0">
                <a:latin typeface="+mj-lt"/>
                <a:cs typeface="Arial" panose="020B0604020202020204" pitchFamily="34" charset="0"/>
              </a:rPr>
              <a:t>regardless</a:t>
            </a:r>
            <a:r>
              <a:rPr lang="en-US" sz="2400" dirty="0">
                <a:latin typeface="+mj-lt"/>
                <a:cs typeface="Arial" panose="020B0604020202020204" pitchFamily="34" charset="0"/>
              </a:rPr>
              <a:t> of your plan effective dates </a:t>
            </a:r>
            <a:r>
              <a:rPr lang="en-US" sz="1800" dirty="0">
                <a:latin typeface="+mn-lt"/>
                <a:cs typeface="Arial" panose="020B0604020202020204" pitchFamily="34" charset="0"/>
              </a:rPr>
              <a:t>– </a:t>
            </a:r>
            <a:r>
              <a:rPr lang="en-US" sz="1800" i="1" dirty="0">
                <a:solidFill>
                  <a:srgbClr val="C00000"/>
                </a:solidFill>
                <a:latin typeface="+mn-lt"/>
                <a:cs typeface="Arial" panose="020B0604020202020204" pitchFamily="34" charset="0"/>
              </a:rPr>
              <a:t>FAR 52.219-9(l)(2)</a:t>
            </a:r>
            <a:r>
              <a:rPr lang="en-US" sz="1800" dirty="0">
                <a:latin typeface="+mj-lt"/>
                <a:cs typeface="Arial" panose="020B0604020202020204" pitchFamily="34" charset="0"/>
              </a:rPr>
              <a:t>   </a:t>
            </a:r>
          </a:p>
          <a:p>
            <a:pPr marL="342900" marR="13460" indent="-342900">
              <a:spcAft>
                <a:spcPts val="3600"/>
              </a:spcAft>
              <a:buFont typeface="Arial" panose="020B0604020202020204" pitchFamily="34" charset="0"/>
              <a:buChar char="•"/>
            </a:pPr>
            <a:r>
              <a:rPr lang="en-US" sz="2400" b="1" dirty="0">
                <a:latin typeface="+mj-lt"/>
                <a:cs typeface="Arial" panose="020B0604020202020204" pitchFamily="34" charset="0"/>
              </a:rPr>
              <a:t>Year:  </a:t>
            </a:r>
            <a:r>
              <a:rPr lang="en-US" sz="2400" dirty="0">
                <a:latin typeface="+mj-lt"/>
                <a:cs typeface="Arial" panose="020B0604020202020204" pitchFamily="34" charset="0"/>
              </a:rPr>
              <a:t>This reflects the </a:t>
            </a:r>
            <a:r>
              <a:rPr lang="en-US" sz="2400" b="1" dirty="0">
                <a:latin typeface="+mj-lt"/>
                <a:cs typeface="Arial" panose="020B0604020202020204" pitchFamily="34" charset="0"/>
              </a:rPr>
              <a:t>Government’s </a:t>
            </a:r>
            <a:r>
              <a:rPr lang="en-US" sz="2400" dirty="0">
                <a:latin typeface="+mj-lt"/>
                <a:cs typeface="Arial" panose="020B0604020202020204" pitchFamily="34" charset="0"/>
              </a:rPr>
              <a:t>fiscal year (FY </a:t>
            </a:r>
            <a:r>
              <a:rPr lang="en-US" sz="2400" b="1" dirty="0">
                <a:latin typeface="+mj-lt"/>
                <a:cs typeface="Arial" panose="020B0604020202020204" pitchFamily="34" charset="0"/>
              </a:rPr>
              <a:t>2024 </a:t>
            </a:r>
            <a:r>
              <a:rPr lang="en-US" sz="2400" dirty="0">
                <a:latin typeface="+mj-lt"/>
                <a:cs typeface="Arial" panose="020B0604020202020204" pitchFamily="34" charset="0"/>
              </a:rPr>
              <a:t>refers to October 1, 2023 – September 30, 2024)</a:t>
            </a:r>
          </a:p>
          <a:p>
            <a:pPr marL="914400" marR="13460">
              <a:spcAft>
                <a:spcPts val="4800"/>
              </a:spcAft>
            </a:pPr>
            <a:r>
              <a:rPr lang="en-US" sz="2400" i="1" dirty="0">
                <a:latin typeface="+mj-lt"/>
              </a:rPr>
              <a:t>  Commercial Plans		         Individual Plans</a:t>
            </a:r>
          </a:p>
        </p:txBody>
      </p:sp>
      <p:pic>
        <p:nvPicPr>
          <p:cNvPr id="9" name="Picture 8" descr="Screenshot of eSRS field for reporting period - commercial plans">
            <a:extLst>
              <a:ext uri="{FF2B5EF4-FFF2-40B4-BE49-F238E27FC236}">
                <a16:creationId xmlns:a16="http://schemas.microsoft.com/office/drawing/2014/main" id="{BD5D7AAA-5FFB-7DE2-1515-40FFE81948FF}"/>
              </a:ext>
            </a:extLst>
          </p:cNvPr>
          <p:cNvPicPr>
            <a:picLocks noChangeAspect="1"/>
          </p:cNvPicPr>
          <p:nvPr/>
        </p:nvPicPr>
        <p:blipFill rotWithShape="1">
          <a:blip r:embed="rId3"/>
          <a:srcRect r="829"/>
          <a:stretch/>
        </p:blipFill>
        <p:spPr>
          <a:xfrm>
            <a:off x="682642" y="4300430"/>
            <a:ext cx="3749624" cy="1683641"/>
          </a:xfrm>
          <a:prstGeom prst="rect">
            <a:avLst/>
          </a:prstGeom>
        </p:spPr>
      </p:pic>
      <p:pic>
        <p:nvPicPr>
          <p:cNvPr id="7" name="Picture 6" descr="Screenshot for indiv plan holders, selecting Oct 1 - Sep 30">
            <a:extLst>
              <a:ext uri="{FF2B5EF4-FFF2-40B4-BE49-F238E27FC236}">
                <a16:creationId xmlns:a16="http://schemas.microsoft.com/office/drawing/2014/main" id="{F7D9C373-9320-84FF-6EC0-0B75025FAF9F}"/>
              </a:ext>
            </a:extLst>
          </p:cNvPr>
          <p:cNvPicPr>
            <a:picLocks noChangeAspect="1"/>
          </p:cNvPicPr>
          <p:nvPr/>
        </p:nvPicPr>
        <p:blipFill>
          <a:blip r:embed="rId4"/>
          <a:stretch>
            <a:fillRect/>
          </a:stretch>
        </p:blipFill>
        <p:spPr>
          <a:xfrm>
            <a:off x="4765726" y="4376620"/>
            <a:ext cx="3749624" cy="1531260"/>
          </a:xfrm>
          <a:prstGeom prst="rect">
            <a:avLst/>
          </a:prstGeom>
          <a:ln w="19050">
            <a:solidFill>
              <a:schemeClr val="accent1"/>
            </a:solidFill>
          </a:ln>
        </p:spPr>
      </p:pic>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14</a:t>
            </a:fld>
            <a:endParaRPr lang="en-US" dirty="0">
              <a:solidFill>
                <a:prstClr val="white"/>
              </a:solidFill>
            </a:endParaRPr>
          </a:p>
        </p:txBody>
      </p:sp>
    </p:spTree>
    <p:extLst>
      <p:ext uri="{BB962C8B-B14F-4D97-AF65-F5344CB8AC3E}">
        <p14:creationId xmlns:p14="http://schemas.microsoft.com/office/powerpoint/2010/main" val="48293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a:solidFill>
                  <a:prstClr val="white"/>
                </a:solidFill>
              </a:rPr>
              <a:t>Report Submitted As</a:t>
            </a:r>
            <a:endParaRPr lang="en-US" sz="4000" dirty="0"/>
          </a:p>
        </p:txBody>
      </p:sp>
      <p:sp>
        <p:nvSpPr>
          <p:cNvPr id="2" name="Content Placeholder 1"/>
          <p:cNvSpPr>
            <a:spLocks noGrp="1"/>
          </p:cNvSpPr>
          <p:nvPr>
            <p:ph idx="1"/>
          </p:nvPr>
        </p:nvSpPr>
        <p:spPr>
          <a:xfrm>
            <a:off x="457200" y="1185250"/>
            <a:ext cx="8229600" cy="918981"/>
          </a:xfrm>
        </p:spPr>
        <p:txBody>
          <a:bodyPr>
            <a:normAutofit/>
          </a:bodyPr>
          <a:lstStyle/>
          <a:p>
            <a:pPr>
              <a:lnSpc>
                <a:spcPct val="100000"/>
              </a:lnSpc>
              <a:spcAft>
                <a:spcPts val="2400"/>
              </a:spcAft>
            </a:pPr>
            <a:r>
              <a:rPr lang="en-US" sz="2400" dirty="0">
                <a:latin typeface="+mj-lt"/>
                <a:cs typeface="Arial" panose="020B0604020202020204" pitchFamily="34" charset="0"/>
              </a:rPr>
              <a:t>Always submit as the “</a:t>
            </a:r>
            <a:r>
              <a:rPr lang="en-US" sz="2400" b="1" dirty="0">
                <a:latin typeface="+mj-lt"/>
                <a:cs typeface="Arial" panose="020B0604020202020204" pitchFamily="34" charset="0"/>
              </a:rPr>
              <a:t>prime contractor” </a:t>
            </a:r>
            <a:r>
              <a:rPr lang="en-US" sz="2400" dirty="0">
                <a:latin typeface="+mj-lt"/>
                <a:cs typeface="Arial" panose="020B0604020202020204" pitchFamily="34" charset="0"/>
              </a:rPr>
              <a:t>because you are prime on the government contract.</a:t>
            </a:r>
            <a:endParaRPr lang="en-US" sz="2000" dirty="0">
              <a:solidFill>
                <a:srgbClr val="000000"/>
              </a:solidFill>
            </a:endParaRPr>
          </a:p>
        </p:txBody>
      </p:sp>
      <p:pic>
        <p:nvPicPr>
          <p:cNvPr id="5" name="Picture 4" descr="Screenshot of eSRS field for &quot;report submitted as ...&quot;">
            <a:extLst>
              <a:ext uri="{FF2B5EF4-FFF2-40B4-BE49-F238E27FC236}">
                <a16:creationId xmlns:a16="http://schemas.microsoft.com/office/drawing/2014/main" id="{4FC8BCF7-7E10-AF83-C7EF-06E4E971AEE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87027" y="2546241"/>
            <a:ext cx="3769946" cy="1920098"/>
          </a:xfrm>
          <a:prstGeom prst="rect">
            <a:avLst/>
          </a:prstGeom>
          <a:noFill/>
          <a:ln w="19050">
            <a:solidFill>
              <a:schemeClr val="accent1"/>
            </a:solidFill>
          </a:ln>
        </p:spPr>
      </p:pic>
      <p:sp>
        <p:nvSpPr>
          <p:cNvPr id="8" name="Content Placeholder 1">
            <a:extLst>
              <a:ext uri="{FF2B5EF4-FFF2-40B4-BE49-F238E27FC236}">
                <a16:creationId xmlns:a16="http://schemas.microsoft.com/office/drawing/2014/main" id="{4EEDF0DE-C6A4-574A-8C1A-B9FC4B077D0D}"/>
              </a:ext>
            </a:extLst>
          </p:cNvPr>
          <p:cNvSpPr txBox="1">
            <a:spLocks/>
          </p:cNvSpPr>
          <p:nvPr/>
        </p:nvSpPr>
        <p:spPr>
          <a:xfrm>
            <a:off x="683376" y="4876799"/>
            <a:ext cx="8229600" cy="1069091"/>
          </a:xfrm>
          <a:prstGeom prst="rect">
            <a:avLst/>
          </a:prstGeom>
        </p:spPr>
        <p:txBody>
          <a:bodyPr vert="horz" lIns="91440" tIns="45720" rIns="91440" bIns="45720" rtlCol="0">
            <a:normAutofit/>
          </a:bodyPr>
          <a:lstStyle>
            <a:lvl1pPr marL="0" indent="0" algn="l" defTabSz="914400" rtl="0" eaLnBrk="1" latinLnBrk="0" hangingPunct="1">
              <a:lnSpc>
                <a:spcPct val="114000"/>
              </a:lnSpc>
              <a:spcBef>
                <a:spcPts val="0"/>
              </a:spcBef>
              <a:spcAft>
                <a:spcPts val="600"/>
              </a:spcAft>
              <a:buFont typeface="Arial" panose="020B0604020202020204" pitchFamily="34" charset="0"/>
              <a:buNone/>
              <a:defRPr sz="3000" kern="1200" baseline="0">
                <a:solidFill>
                  <a:srgbClr val="002060"/>
                </a:solidFill>
                <a:latin typeface="Calibri" panose="020F0502020204030204" pitchFamily="34" charset="0"/>
                <a:ea typeface="+mn-ea"/>
                <a:cs typeface="Arial" panose="020B0604020202020204" pitchFamily="34" charset="0"/>
              </a:defRPr>
            </a:lvl1pPr>
            <a:lvl2pPr marL="685800" indent="-228600" algn="l" defTabSz="914400" rtl="0" eaLnBrk="1" latinLnBrk="0" hangingPunct="1">
              <a:lnSpc>
                <a:spcPct val="114000"/>
              </a:lnSpc>
              <a:spcBef>
                <a:spcPts val="0"/>
              </a:spcBef>
              <a:spcAft>
                <a:spcPts val="600"/>
              </a:spcAft>
              <a:buFont typeface="Arial" panose="020B0604020202020204" pitchFamily="34" charset="0"/>
              <a:buChar char="•"/>
              <a:defRPr sz="2400" kern="1200" baseline="0">
                <a:solidFill>
                  <a:srgbClr val="002060"/>
                </a:solidFill>
                <a:latin typeface="Calibri" panose="020F0502020204030204" pitchFamily="34" charset="0"/>
                <a:ea typeface="+mn-ea"/>
                <a:cs typeface="Arial" panose="020B0604020202020204" pitchFamily="34" charset="0"/>
              </a:defRPr>
            </a:lvl2pPr>
            <a:lvl3pPr marL="1143000" indent="-228600" algn="l" defTabSz="914400" rtl="0" eaLnBrk="1" latinLnBrk="0" hangingPunct="1">
              <a:lnSpc>
                <a:spcPct val="114000"/>
              </a:lnSpc>
              <a:spcBef>
                <a:spcPts val="0"/>
              </a:spcBef>
              <a:spcAft>
                <a:spcPts val="600"/>
              </a:spcAft>
              <a:buFont typeface="Arial" panose="020B0604020202020204" pitchFamily="34" charset="0"/>
              <a:buChar char="•"/>
              <a:defRPr sz="2000" kern="1200" baseline="0">
                <a:solidFill>
                  <a:srgbClr val="002060"/>
                </a:solidFill>
                <a:latin typeface="Calibri" panose="020F0502020204030204" pitchFamily="34" charset="0"/>
                <a:ea typeface="+mn-ea"/>
                <a:cs typeface="Arial" panose="020B0604020202020204" pitchFamily="34" charset="0"/>
              </a:defRPr>
            </a:lvl3pPr>
            <a:lvl4pPr marL="1600200" indent="-228600" algn="l" defTabSz="914400" rtl="0" eaLnBrk="1" latinLnBrk="0" hangingPunct="1">
              <a:lnSpc>
                <a:spcPct val="114000"/>
              </a:lnSpc>
              <a:spcBef>
                <a:spcPts val="0"/>
              </a:spcBef>
              <a:spcAft>
                <a:spcPts val="600"/>
              </a:spcAft>
              <a:buFont typeface="Arial" panose="020B0604020202020204" pitchFamily="34" charset="0"/>
              <a:buChar char="•"/>
              <a:defRPr sz="1800" kern="1200" baseline="0">
                <a:solidFill>
                  <a:srgbClr val="002060"/>
                </a:solidFill>
                <a:latin typeface="Calibri" panose="020F0502020204030204" pitchFamily="34" charset="0"/>
                <a:ea typeface="+mn-ea"/>
                <a:cs typeface="Arial" panose="020B0604020202020204" pitchFamily="34" charset="0"/>
              </a:defRPr>
            </a:lvl4pPr>
            <a:lvl5pPr marL="2057400" indent="-228600" algn="l" defTabSz="914400" rtl="0" eaLnBrk="1" latinLnBrk="0" hangingPunct="1">
              <a:lnSpc>
                <a:spcPct val="114000"/>
              </a:lnSpc>
              <a:spcBef>
                <a:spcPts val="0"/>
              </a:spcBef>
              <a:spcAft>
                <a:spcPts val="600"/>
              </a:spcAft>
              <a:buFont typeface="Arial" panose="020B0604020202020204" pitchFamily="34" charset="0"/>
              <a:buChar char="•"/>
              <a:defRPr sz="1800" kern="1200" baseline="0">
                <a:solidFill>
                  <a:srgbClr val="002060"/>
                </a:solidFill>
                <a:latin typeface="Calibri" panose="020F050202020403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2400"/>
              </a:spcAft>
            </a:pPr>
            <a:r>
              <a:rPr lang="en-US" sz="1800" i="1" dirty="0">
                <a:latin typeface="+mj-lt"/>
              </a:rPr>
              <a:t>Note:  There are certain situations where a prime’s subcontractors must file eSRS reports; however, per the exception in </a:t>
            </a:r>
            <a:r>
              <a:rPr lang="en-US" sz="1800" i="1" dirty="0">
                <a:solidFill>
                  <a:srgbClr val="C00000"/>
                </a:solidFill>
                <a:latin typeface="+mj-lt"/>
              </a:rPr>
              <a:t>52.219-9(j), </a:t>
            </a:r>
            <a:r>
              <a:rPr lang="en-US" sz="1800" i="1" dirty="0">
                <a:latin typeface="+mj-lt"/>
              </a:rPr>
              <a:t>this is never required when the prime’s government contract contains clause 52.212-5, as with all FSS &amp; NCS contracts.</a:t>
            </a:r>
          </a:p>
        </p:txBody>
      </p:sp>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15</a:t>
            </a:fld>
            <a:endParaRPr lang="en-US" dirty="0">
              <a:solidFill>
                <a:prstClr val="white"/>
              </a:solidFill>
            </a:endParaRPr>
          </a:p>
        </p:txBody>
      </p:sp>
    </p:spTree>
    <p:extLst>
      <p:ext uri="{BB962C8B-B14F-4D97-AF65-F5344CB8AC3E}">
        <p14:creationId xmlns:p14="http://schemas.microsoft.com/office/powerpoint/2010/main" val="280401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a:solidFill>
                  <a:prstClr val="white"/>
                </a:solidFill>
              </a:rPr>
              <a:t>Major Products and NAICS </a:t>
            </a:r>
            <a:endParaRPr lang="en-US" sz="4000" dirty="0"/>
          </a:p>
        </p:txBody>
      </p:sp>
      <p:sp>
        <p:nvSpPr>
          <p:cNvPr id="6" name="Content Placeholder 1">
            <a:extLst>
              <a:ext uri="{FF2B5EF4-FFF2-40B4-BE49-F238E27FC236}">
                <a16:creationId xmlns:a16="http://schemas.microsoft.com/office/drawing/2014/main" id="{94C79CC8-D3A0-77EF-AF5A-E93247497E26}"/>
              </a:ext>
            </a:extLst>
          </p:cNvPr>
          <p:cNvSpPr txBox="1">
            <a:spLocks/>
          </p:cNvSpPr>
          <p:nvPr/>
        </p:nvSpPr>
        <p:spPr>
          <a:xfrm>
            <a:off x="609600" y="1044719"/>
            <a:ext cx="8339983" cy="2155681"/>
          </a:xfrm>
          <a:prstGeom prst="rect">
            <a:avLst/>
          </a:prstGeom>
        </p:spPr>
        <p:txBody>
          <a:bodyPr vert="horz" lIns="91440" tIns="45720" rIns="91440" bIns="45720" rtlCol="0">
            <a:normAutofit/>
          </a:bodyPr>
          <a:lstStyle>
            <a:lvl1pPr marL="0" indent="0" algn="l" defTabSz="914400" rtl="0" eaLnBrk="1" latinLnBrk="0" hangingPunct="1">
              <a:lnSpc>
                <a:spcPct val="114000"/>
              </a:lnSpc>
              <a:spcBef>
                <a:spcPts val="0"/>
              </a:spcBef>
              <a:spcAft>
                <a:spcPts val="600"/>
              </a:spcAft>
              <a:buFont typeface="Arial" panose="020B0604020202020204" pitchFamily="34" charset="0"/>
              <a:buNone/>
              <a:defRPr sz="3000" kern="1200" baseline="0">
                <a:solidFill>
                  <a:srgbClr val="002060"/>
                </a:solidFill>
                <a:latin typeface="Calibri" panose="020F0502020204030204" pitchFamily="34" charset="0"/>
                <a:ea typeface="+mn-ea"/>
                <a:cs typeface="Arial" panose="020B0604020202020204" pitchFamily="34" charset="0"/>
              </a:defRPr>
            </a:lvl1pPr>
            <a:lvl2pPr marL="685800" indent="-228600" algn="l" defTabSz="914400" rtl="0" eaLnBrk="1" latinLnBrk="0" hangingPunct="1">
              <a:lnSpc>
                <a:spcPct val="114000"/>
              </a:lnSpc>
              <a:spcBef>
                <a:spcPts val="0"/>
              </a:spcBef>
              <a:spcAft>
                <a:spcPts val="600"/>
              </a:spcAft>
              <a:buFont typeface="Arial" panose="020B0604020202020204" pitchFamily="34" charset="0"/>
              <a:buChar char="•"/>
              <a:defRPr sz="2400" kern="1200" baseline="0">
                <a:solidFill>
                  <a:srgbClr val="002060"/>
                </a:solidFill>
                <a:latin typeface="Calibri" panose="020F0502020204030204" pitchFamily="34" charset="0"/>
                <a:ea typeface="+mn-ea"/>
                <a:cs typeface="Arial" panose="020B0604020202020204" pitchFamily="34" charset="0"/>
              </a:defRPr>
            </a:lvl2pPr>
            <a:lvl3pPr marL="1143000" indent="-228600" algn="l" defTabSz="914400" rtl="0" eaLnBrk="1" latinLnBrk="0" hangingPunct="1">
              <a:lnSpc>
                <a:spcPct val="114000"/>
              </a:lnSpc>
              <a:spcBef>
                <a:spcPts val="0"/>
              </a:spcBef>
              <a:spcAft>
                <a:spcPts val="600"/>
              </a:spcAft>
              <a:buFont typeface="Arial" panose="020B0604020202020204" pitchFamily="34" charset="0"/>
              <a:buChar char="•"/>
              <a:defRPr sz="2000" kern="1200" baseline="0">
                <a:solidFill>
                  <a:srgbClr val="002060"/>
                </a:solidFill>
                <a:latin typeface="Calibri" panose="020F0502020204030204" pitchFamily="34" charset="0"/>
                <a:ea typeface="+mn-ea"/>
                <a:cs typeface="Arial" panose="020B0604020202020204" pitchFamily="34" charset="0"/>
              </a:defRPr>
            </a:lvl3pPr>
            <a:lvl4pPr marL="1600200" indent="-228600" algn="l" defTabSz="914400" rtl="0" eaLnBrk="1" latinLnBrk="0" hangingPunct="1">
              <a:lnSpc>
                <a:spcPct val="114000"/>
              </a:lnSpc>
              <a:spcBef>
                <a:spcPts val="0"/>
              </a:spcBef>
              <a:spcAft>
                <a:spcPts val="600"/>
              </a:spcAft>
              <a:buFont typeface="Arial" panose="020B0604020202020204" pitchFamily="34" charset="0"/>
              <a:buChar char="•"/>
              <a:defRPr sz="1800" kern="1200" baseline="0">
                <a:solidFill>
                  <a:srgbClr val="002060"/>
                </a:solidFill>
                <a:latin typeface="Calibri" panose="020F0502020204030204" pitchFamily="34" charset="0"/>
                <a:ea typeface="+mn-ea"/>
                <a:cs typeface="Arial" panose="020B0604020202020204" pitchFamily="34" charset="0"/>
              </a:defRPr>
            </a:lvl4pPr>
            <a:lvl5pPr marL="2057400" indent="-228600" algn="l" defTabSz="914400" rtl="0" eaLnBrk="1" latinLnBrk="0" hangingPunct="1">
              <a:lnSpc>
                <a:spcPct val="114000"/>
              </a:lnSpc>
              <a:spcBef>
                <a:spcPts val="0"/>
              </a:spcBef>
              <a:spcAft>
                <a:spcPts val="600"/>
              </a:spcAft>
              <a:buFont typeface="Arial" panose="020B0604020202020204" pitchFamily="34" charset="0"/>
              <a:buChar char="•"/>
              <a:defRPr sz="1800" kern="1200" baseline="0">
                <a:solidFill>
                  <a:srgbClr val="002060"/>
                </a:solidFill>
                <a:latin typeface="Calibri" panose="020F050202020403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81270" indent="-342900">
              <a:spcAft>
                <a:spcPts val="2400"/>
              </a:spcAft>
              <a:buFont typeface="Arial" panose="020B0604020202020204" pitchFamily="34" charset="0"/>
              <a:buChar char="•"/>
            </a:pPr>
            <a:r>
              <a:rPr lang="en-US" sz="2400" b="1" dirty="0">
                <a:latin typeface="+mj-lt"/>
              </a:rPr>
              <a:t>Major Products/Service Lines:  </a:t>
            </a:r>
            <a:r>
              <a:rPr lang="en-US" sz="2400" dirty="0">
                <a:latin typeface="+mj-lt"/>
              </a:rPr>
              <a:t>Enter a </a:t>
            </a:r>
            <a:r>
              <a:rPr lang="en-US" sz="2400" i="1" u="sng" dirty="0">
                <a:latin typeface="+mj-lt"/>
              </a:rPr>
              <a:t>general</a:t>
            </a:r>
            <a:r>
              <a:rPr lang="en-US" sz="2400" dirty="0">
                <a:latin typeface="+mj-lt"/>
              </a:rPr>
              <a:t> description of your major product or service line(s), e.g., pharmaceuticals, surgical instruments, etc.</a:t>
            </a:r>
          </a:p>
          <a:p>
            <a:pPr marL="342900" marR="26770" indent="-342900">
              <a:buFont typeface="Arial" panose="020B0604020202020204" pitchFamily="34" charset="0"/>
              <a:buChar char="•"/>
            </a:pPr>
            <a:r>
              <a:rPr lang="en-US" sz="2400" b="1" dirty="0">
                <a:latin typeface="+mj-lt"/>
              </a:rPr>
              <a:t>NAICS Code(s):  </a:t>
            </a:r>
            <a:r>
              <a:rPr lang="en-US" sz="2400" dirty="0">
                <a:latin typeface="+mj-lt"/>
              </a:rPr>
              <a:t>List the </a:t>
            </a:r>
            <a:r>
              <a:rPr lang="en-US" sz="2400" u="sng" dirty="0">
                <a:latin typeface="+mj-lt"/>
              </a:rPr>
              <a:t>six-digit</a:t>
            </a:r>
            <a:r>
              <a:rPr lang="en-US" sz="2400" dirty="0">
                <a:latin typeface="+mj-lt"/>
              </a:rPr>
              <a:t> associated NAICS code(s)</a:t>
            </a:r>
          </a:p>
        </p:txBody>
      </p:sp>
      <p:pic>
        <p:nvPicPr>
          <p:cNvPr id="10" name="Picture 5" descr="Screenshot of eSRS field for major products and/or services &amp; NAICS Code ">
            <a:extLst>
              <a:ext uri="{FF2B5EF4-FFF2-40B4-BE49-F238E27FC236}">
                <a16:creationId xmlns:a16="http://schemas.microsoft.com/office/drawing/2014/main" id="{61440AD8-21CA-FE41-4623-1F0ACA8996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5795" y="3429000"/>
            <a:ext cx="5192410" cy="2267702"/>
          </a:xfrm>
          <a:prstGeom prst="rect">
            <a:avLst/>
          </a:prstGeom>
          <a:noFill/>
          <a:ln w="19050">
            <a:solidFill>
              <a:srgbClr val="0070C0"/>
            </a:solidFill>
            <a:miter lim="800000"/>
            <a:headEnd/>
            <a:tailEnd/>
          </a:ln>
          <a:extLst>
            <a:ext uri="{909E8E84-426E-40DD-AFC4-6F175D3DCCD1}">
              <a14:hiddenFill xmlns:a14="http://schemas.microsoft.com/office/drawing/2010/main">
                <a:solidFill>
                  <a:schemeClr val="accent1"/>
                </a:solidFill>
              </a14:hiddenFill>
            </a:ext>
          </a:extLst>
        </p:spPr>
      </p:pic>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16</a:t>
            </a:fld>
            <a:endParaRPr lang="en-US" dirty="0">
              <a:solidFill>
                <a:prstClr val="white"/>
              </a:solidFill>
            </a:endParaRPr>
          </a:p>
        </p:txBody>
      </p:sp>
    </p:spTree>
    <p:extLst>
      <p:ext uri="{BB962C8B-B14F-4D97-AF65-F5344CB8AC3E}">
        <p14:creationId xmlns:p14="http://schemas.microsoft.com/office/powerpoint/2010/main" val="16763325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09800" y="41565"/>
            <a:ext cx="6929352" cy="701675"/>
          </a:xfrm>
        </p:spPr>
        <p:txBody>
          <a:bodyPr>
            <a:normAutofit/>
          </a:bodyPr>
          <a:lstStyle/>
          <a:p>
            <a:r>
              <a:rPr lang="en-US" dirty="0">
                <a:solidFill>
                  <a:prstClr val="white"/>
                </a:solidFill>
              </a:rPr>
              <a:t>What spend should be reported?</a:t>
            </a:r>
            <a:endParaRPr lang="en-US" dirty="0"/>
          </a:p>
        </p:txBody>
      </p:sp>
      <p:sp>
        <p:nvSpPr>
          <p:cNvPr id="2" name="Content Placeholder 1"/>
          <p:cNvSpPr>
            <a:spLocks noGrp="1"/>
          </p:cNvSpPr>
          <p:nvPr>
            <p:ph idx="1"/>
          </p:nvPr>
        </p:nvSpPr>
        <p:spPr>
          <a:xfrm>
            <a:off x="457200" y="1125682"/>
            <a:ext cx="8382000" cy="4817917"/>
          </a:xfrm>
        </p:spPr>
        <p:txBody>
          <a:bodyPr>
            <a:noAutofit/>
          </a:bodyPr>
          <a:lstStyle/>
          <a:p>
            <a:pPr>
              <a:spcAft>
                <a:spcPts val="0"/>
              </a:spcAft>
            </a:pPr>
            <a:r>
              <a:rPr lang="en-US" sz="2200" b="1" dirty="0">
                <a:latin typeface="+mn-lt"/>
              </a:rPr>
              <a:t>Spend Period:  </a:t>
            </a:r>
            <a:r>
              <a:rPr lang="en-US" sz="2000" dirty="0">
                <a:latin typeface="+mn-lt"/>
              </a:rPr>
              <a:t>Regardless of the plan effective period, the </a:t>
            </a:r>
            <a:r>
              <a:rPr lang="en-US" sz="2000" b="1" i="1" u="sng" dirty="0">
                <a:latin typeface="+mn-lt"/>
              </a:rPr>
              <a:t>actual</a:t>
            </a:r>
            <a:r>
              <a:rPr lang="en-US" sz="2000" b="1" dirty="0">
                <a:latin typeface="+mn-lt"/>
              </a:rPr>
              <a:t> </a:t>
            </a:r>
            <a:r>
              <a:rPr lang="en-US" sz="2000" dirty="0">
                <a:latin typeface="+mn-lt"/>
              </a:rPr>
              <a:t>dollar achievements must be entered for spend that occurred Oct 1st - Sep 30</a:t>
            </a:r>
            <a:r>
              <a:rPr lang="en-US" sz="2000" baseline="30000" dirty="0">
                <a:latin typeface="+mn-lt"/>
              </a:rPr>
              <a:t>th</a:t>
            </a:r>
            <a:r>
              <a:rPr lang="en-US" sz="2000" dirty="0">
                <a:latin typeface="+mn-lt"/>
              </a:rPr>
              <a:t> </a:t>
            </a:r>
          </a:p>
          <a:p>
            <a:pPr>
              <a:spcAft>
                <a:spcPts val="3000"/>
              </a:spcAft>
            </a:pPr>
            <a:r>
              <a:rPr lang="en-US" sz="2000" dirty="0">
                <a:latin typeface="+mn-lt"/>
              </a:rPr>
              <a:t>(the </a:t>
            </a:r>
            <a:r>
              <a:rPr lang="en-US" sz="2000" i="1" u="sng" dirty="0">
                <a:latin typeface="+mn-lt"/>
              </a:rPr>
              <a:t>government’s</a:t>
            </a:r>
            <a:r>
              <a:rPr lang="en-US" sz="2000" dirty="0">
                <a:latin typeface="+mn-lt"/>
              </a:rPr>
              <a:t> fiscal year) - </a:t>
            </a:r>
            <a:r>
              <a:rPr lang="en-US" sz="1800" i="1" dirty="0">
                <a:solidFill>
                  <a:srgbClr val="C00000"/>
                </a:solidFill>
                <a:latin typeface="+mn-lt"/>
              </a:rPr>
              <a:t>FAR 52.219-9(l)(2)</a:t>
            </a:r>
            <a:endParaRPr lang="en-US" sz="1800" dirty="0">
              <a:latin typeface="+mn-lt"/>
            </a:endParaRPr>
          </a:p>
          <a:p>
            <a:pPr>
              <a:spcAft>
                <a:spcPts val="2400"/>
              </a:spcAft>
            </a:pPr>
            <a:r>
              <a:rPr lang="en-US" sz="2200" b="1" dirty="0">
                <a:latin typeface="+mn-lt"/>
              </a:rPr>
              <a:t>Spend Tiers:  </a:t>
            </a:r>
            <a:r>
              <a:rPr lang="en-US" sz="2000" dirty="0">
                <a:latin typeface="+mn-lt"/>
              </a:rPr>
              <a:t>Only </a:t>
            </a:r>
            <a:r>
              <a:rPr lang="en-US" sz="2000" u="sng" dirty="0">
                <a:latin typeface="+mn-lt"/>
              </a:rPr>
              <a:t>immediate</a:t>
            </a:r>
            <a:r>
              <a:rPr lang="en-US" sz="2000" dirty="0">
                <a:latin typeface="+mn-lt"/>
              </a:rPr>
              <a:t> next-tier spend can be included - </a:t>
            </a:r>
            <a:r>
              <a:rPr lang="en-US" sz="1800" i="1" dirty="0">
                <a:solidFill>
                  <a:srgbClr val="C00000"/>
                </a:solidFill>
                <a:latin typeface="+mn-lt"/>
              </a:rPr>
              <a:t>FAR 52.219-9(l)</a:t>
            </a:r>
            <a:endParaRPr lang="en-US" sz="1800" dirty="0">
              <a:latin typeface="+mn-lt"/>
            </a:endParaRPr>
          </a:p>
          <a:p>
            <a:r>
              <a:rPr lang="en-US" sz="2200" b="1" dirty="0">
                <a:latin typeface="+mn-lt"/>
              </a:rPr>
              <a:t>Direct &amp; Indirect Costs</a:t>
            </a:r>
          </a:p>
          <a:p>
            <a:pPr marL="640080" lvl="1" indent="-274320">
              <a:lnSpc>
                <a:spcPct val="100000"/>
              </a:lnSpc>
            </a:pPr>
            <a:r>
              <a:rPr lang="en-US" sz="1900" b="1" dirty="0">
                <a:latin typeface="+mn-lt"/>
              </a:rPr>
              <a:t>Commercial Plans:  </a:t>
            </a:r>
            <a:r>
              <a:rPr lang="en-US" sz="1900" dirty="0">
                <a:latin typeface="+mn-lt"/>
              </a:rPr>
              <a:t>Include all direct and i</a:t>
            </a:r>
            <a:r>
              <a:rPr lang="en-US" sz="1900" dirty="0">
                <a:latin typeface="+mn-lt"/>
                <a:cs typeface="Arial" panose="020B0604020202020204" pitchFamily="34" charset="0"/>
              </a:rPr>
              <a:t>ndirect spend  – </a:t>
            </a:r>
            <a:r>
              <a:rPr lang="en-US" sz="1800" i="1" dirty="0">
                <a:solidFill>
                  <a:srgbClr val="C00000"/>
                </a:solidFill>
                <a:latin typeface="+mn-lt"/>
                <a:cs typeface="Arial" panose="020B0604020202020204" pitchFamily="34" charset="0"/>
              </a:rPr>
              <a:t>FAR 52.219-9(g) </a:t>
            </a:r>
            <a:r>
              <a:rPr lang="en-US" sz="1800" i="1" dirty="0">
                <a:solidFill>
                  <a:srgbClr val="C00000"/>
                </a:solidFill>
                <a:latin typeface="+mn-lt"/>
              </a:rPr>
              <a:t>and 52.219-9(l)(2)(ii)(A)</a:t>
            </a:r>
          </a:p>
          <a:p>
            <a:pPr marL="640080" lvl="1" indent="-274320">
              <a:spcAft>
                <a:spcPts val="3000"/>
              </a:spcAft>
            </a:pPr>
            <a:r>
              <a:rPr lang="en-US" sz="1900" b="1" dirty="0">
                <a:latin typeface="+mn-lt"/>
              </a:rPr>
              <a:t>Individual Plans:  </a:t>
            </a:r>
            <a:r>
              <a:rPr lang="en-US" sz="1900" dirty="0">
                <a:latin typeface="+mn-lt"/>
              </a:rPr>
              <a:t>Include all direct spend; include indirect spend on a pro-rated basis - </a:t>
            </a:r>
            <a:r>
              <a:rPr lang="en-US" sz="1800" i="1" dirty="0">
                <a:solidFill>
                  <a:srgbClr val="C00000"/>
                </a:solidFill>
                <a:latin typeface="+mn-lt"/>
              </a:rPr>
              <a:t>52.219-9(l)(2)(i)(A) </a:t>
            </a:r>
            <a:endParaRPr lang="en-US" sz="1800" i="1" dirty="0">
              <a:solidFill>
                <a:srgbClr val="C00000"/>
              </a:solidFill>
              <a:latin typeface="+mn-lt"/>
              <a:cs typeface="Arial" panose="020B0604020202020204" pitchFamily="34" charset="0"/>
            </a:endParaRPr>
          </a:p>
          <a:p>
            <a:pPr>
              <a:spcAft>
                <a:spcPts val="4200"/>
              </a:spcAft>
            </a:pPr>
            <a:r>
              <a:rPr lang="en-US" sz="2200" b="1" dirty="0">
                <a:latin typeface="+mn-lt"/>
              </a:rPr>
              <a:t>Exclusions:  </a:t>
            </a:r>
            <a:r>
              <a:rPr lang="en-US" sz="2000" dirty="0">
                <a:latin typeface="+mn-lt"/>
              </a:rPr>
              <a:t>Categories listed on next slide - </a:t>
            </a:r>
            <a:r>
              <a:rPr lang="en-US" sz="1800" i="1" dirty="0">
                <a:solidFill>
                  <a:srgbClr val="C00000"/>
                </a:solidFill>
                <a:latin typeface="+mn-lt"/>
              </a:rPr>
              <a:t>52.219-9(g)</a:t>
            </a:r>
            <a:endParaRPr lang="en-US" sz="1800" b="1" i="1" dirty="0">
              <a:latin typeface="+mn-lt"/>
              <a:cs typeface="Arial" panose="020B0604020202020204" pitchFamily="34" charset="0"/>
            </a:endParaRPr>
          </a:p>
        </p:txBody>
      </p:sp>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17</a:t>
            </a:fld>
            <a:endParaRPr lang="en-US" dirty="0">
              <a:solidFill>
                <a:prstClr val="white"/>
              </a:solidFill>
            </a:endParaRPr>
          </a:p>
        </p:txBody>
      </p:sp>
    </p:spTree>
    <p:extLst>
      <p:ext uri="{BB962C8B-B14F-4D97-AF65-F5344CB8AC3E}">
        <p14:creationId xmlns:p14="http://schemas.microsoft.com/office/powerpoint/2010/main" val="17420662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09800" y="41565"/>
            <a:ext cx="6929352" cy="701675"/>
          </a:xfrm>
        </p:spPr>
        <p:txBody>
          <a:bodyPr>
            <a:normAutofit/>
          </a:bodyPr>
          <a:lstStyle/>
          <a:p>
            <a:r>
              <a:rPr lang="en-US" sz="3600" dirty="0"/>
              <a:t>Excluded Spend Categories</a:t>
            </a:r>
          </a:p>
        </p:txBody>
      </p:sp>
      <p:sp>
        <p:nvSpPr>
          <p:cNvPr id="2" name="Content Placeholder 1"/>
          <p:cNvSpPr>
            <a:spLocks noGrp="1"/>
          </p:cNvSpPr>
          <p:nvPr>
            <p:ph idx="1"/>
          </p:nvPr>
        </p:nvSpPr>
        <p:spPr>
          <a:xfrm>
            <a:off x="581025" y="1143000"/>
            <a:ext cx="7981950" cy="4648200"/>
          </a:xfrm>
        </p:spPr>
        <p:txBody>
          <a:bodyPr>
            <a:noAutofit/>
          </a:bodyPr>
          <a:lstStyle/>
          <a:p>
            <a:pPr marL="342900" indent="-342900">
              <a:spcAft>
                <a:spcPts val="3000"/>
              </a:spcAft>
              <a:buFont typeface="Arial" panose="020B0604020202020204" pitchFamily="34" charset="0"/>
              <a:buChar char="•"/>
            </a:pPr>
            <a:r>
              <a:rPr lang="en-US" sz="2100" dirty="0">
                <a:ea typeface="Times New Roman" panose="02020603050405020304" pitchFamily="18" charset="0"/>
              </a:rPr>
              <a:t>Intercompany/affiliate spend </a:t>
            </a:r>
            <a:r>
              <a:rPr lang="en-US" sz="2100" dirty="0">
                <a:effectLst/>
                <a:latin typeface="Calibri" panose="020F0502020204030204" pitchFamily="34" charset="0"/>
                <a:ea typeface="Times New Roman" panose="02020603050405020304" pitchFamily="18" charset="0"/>
                <a:cs typeface="Arial" panose="020B0604020202020204" pitchFamily="34" charset="0"/>
              </a:rPr>
              <a:t>- </a:t>
            </a:r>
            <a:r>
              <a:rPr lang="en-US" sz="1800" i="1" dirty="0">
                <a:solidFill>
                  <a:srgbClr val="C00000"/>
                </a:solidFill>
                <a:latin typeface="+mn-lt"/>
              </a:rPr>
              <a:t>FAR 52.219-9(l)</a:t>
            </a:r>
            <a:endParaRPr lang="en-US" sz="1800" dirty="0">
              <a:latin typeface="+mn-lt"/>
              <a:ea typeface="Times New Roman" panose="02020603050405020304" pitchFamily="18" charset="0"/>
            </a:endParaRPr>
          </a:p>
          <a:p>
            <a:pPr marL="342900" indent="-342900">
              <a:spcAft>
                <a:spcPts val="3000"/>
              </a:spcAft>
              <a:buFont typeface="Arial" panose="020B0604020202020204" pitchFamily="34" charset="0"/>
              <a:buChar char="•"/>
            </a:pPr>
            <a:r>
              <a:rPr lang="en-US" sz="2100" dirty="0">
                <a:effectLst/>
                <a:latin typeface="Calibri" panose="020F0502020204030204" pitchFamily="34" charset="0"/>
                <a:ea typeface="Times New Roman" panose="02020603050405020304" pitchFamily="18" charset="0"/>
                <a:cs typeface="Arial" panose="020B0604020202020204" pitchFamily="34" charset="0"/>
              </a:rPr>
              <a:t>Spend outside of the US or its outlying areas </a:t>
            </a:r>
            <a:r>
              <a:rPr lang="en-US" sz="2000" dirty="0">
                <a:effectLst/>
                <a:latin typeface="Calibri" panose="020F0502020204030204" pitchFamily="34" charset="0"/>
                <a:ea typeface="Times New Roman" panose="02020603050405020304" pitchFamily="18" charset="0"/>
                <a:cs typeface="Arial" panose="020B0604020202020204" pitchFamily="34" charset="0"/>
              </a:rPr>
              <a:t>- </a:t>
            </a:r>
            <a:r>
              <a:rPr lang="en-US" sz="1800" i="1" dirty="0">
                <a:solidFill>
                  <a:srgbClr val="C00000"/>
                </a:solidFill>
                <a:latin typeface="+mj-lt"/>
              </a:rPr>
              <a:t>FAR 52.219-9(l)</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p>
            <a:pPr marL="342900" indent="-342900">
              <a:spcAft>
                <a:spcPts val="4200"/>
              </a:spcAft>
              <a:buFont typeface="Arial" panose="020B0604020202020204" pitchFamily="34" charset="0"/>
              <a:buChar char="•"/>
            </a:pPr>
            <a:r>
              <a:rPr lang="en-US" sz="2100" dirty="0">
                <a:effectLst/>
                <a:latin typeface="Calibri" panose="020F0502020204030204" pitchFamily="34" charset="0"/>
                <a:ea typeface="Times New Roman" panose="02020603050405020304" pitchFamily="18" charset="0"/>
                <a:cs typeface="Arial" panose="020B0604020202020204" pitchFamily="34" charset="0"/>
              </a:rPr>
              <a:t>Employee salaries and benefits; payments for petty cash; depreciation; interest; income taxes; property taxes; lease payments; bank fees; fines, claims, and dues; original equipment manufacturer relationships during warranty periods (negotiated up front with the product); utilities and other services purchased from a municipality or an entity solely authorized by the municipality to provide those services in a particular geographical region; and philanthropic contributions - </a:t>
            </a:r>
            <a:r>
              <a:rPr lang="en-US" sz="1800" i="1" dirty="0">
                <a:solidFill>
                  <a:srgbClr val="C00000"/>
                </a:solidFill>
                <a:latin typeface="+mj-lt"/>
              </a:rPr>
              <a:t>FAR 52.219-9(g)</a:t>
            </a:r>
            <a:endParaRPr lang="en-US" sz="1800" i="1"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18</a:t>
            </a:fld>
            <a:endParaRPr lang="en-US" dirty="0">
              <a:solidFill>
                <a:prstClr val="white"/>
              </a:solidFill>
            </a:endParaRPr>
          </a:p>
        </p:txBody>
      </p:sp>
    </p:spTree>
    <p:extLst>
      <p:ext uri="{BB962C8B-B14F-4D97-AF65-F5344CB8AC3E}">
        <p14:creationId xmlns:p14="http://schemas.microsoft.com/office/powerpoint/2010/main" val="1176015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09800" y="41565"/>
            <a:ext cx="6929352" cy="701675"/>
          </a:xfrm>
        </p:spPr>
        <p:txBody>
          <a:bodyPr>
            <a:normAutofit/>
          </a:bodyPr>
          <a:lstStyle/>
          <a:p>
            <a:r>
              <a:rPr lang="en-US" sz="3600" dirty="0">
                <a:solidFill>
                  <a:prstClr val="white"/>
                </a:solidFill>
              </a:rPr>
              <a:t>Cumulative Fiscal Year Spend </a:t>
            </a:r>
            <a:endParaRPr lang="en-US" sz="3600" dirty="0"/>
          </a:p>
        </p:txBody>
      </p:sp>
      <p:sp>
        <p:nvSpPr>
          <p:cNvPr id="2" name="Content Placeholder 1"/>
          <p:cNvSpPr>
            <a:spLocks noGrp="1"/>
          </p:cNvSpPr>
          <p:nvPr>
            <p:ph idx="1"/>
          </p:nvPr>
        </p:nvSpPr>
        <p:spPr>
          <a:xfrm>
            <a:off x="290512" y="983913"/>
            <a:ext cx="8562975" cy="2814013"/>
          </a:xfrm>
        </p:spPr>
        <p:txBody>
          <a:bodyPr>
            <a:noAutofit/>
          </a:bodyPr>
          <a:lstStyle/>
          <a:p>
            <a:pPr marL="342900" indent="-342900">
              <a:spcAft>
                <a:spcPts val="2400"/>
              </a:spcAft>
              <a:buFont typeface="Arial" panose="020B0604020202020204" pitchFamily="34" charset="0"/>
              <a:buChar char="•"/>
            </a:pPr>
            <a:r>
              <a:rPr lang="en-US" sz="2400" b="1" dirty="0">
                <a:latin typeface="+mj-lt"/>
                <a:cs typeface="Arial" panose="020B0604020202020204" pitchFamily="34" charset="0"/>
              </a:rPr>
              <a:t>Small Business (SB) Concerns:  </a:t>
            </a:r>
            <a:r>
              <a:rPr lang="en-US" sz="2400" dirty="0">
                <a:latin typeface="+mj-lt"/>
              </a:rPr>
              <a:t>Include t</a:t>
            </a:r>
            <a:r>
              <a:rPr lang="en-US" sz="2400" dirty="0">
                <a:latin typeface="+mj-lt"/>
                <a:cs typeface="Arial" panose="020B0604020202020204" pitchFamily="34" charset="0"/>
              </a:rPr>
              <a:t>otal SB spend, regardless of socio-economic category</a:t>
            </a:r>
          </a:p>
          <a:p>
            <a:pPr marL="342900" indent="-342900">
              <a:spcAft>
                <a:spcPts val="2400"/>
              </a:spcAft>
              <a:buFont typeface="Arial" panose="020B0604020202020204" pitchFamily="34" charset="0"/>
              <a:buChar char="•"/>
            </a:pPr>
            <a:r>
              <a:rPr lang="en-US" sz="2400" b="1" dirty="0">
                <a:latin typeface="+mj-lt"/>
              </a:rPr>
              <a:t>Large Business (LB) Concerns:  </a:t>
            </a:r>
            <a:r>
              <a:rPr lang="en-US" sz="2400" dirty="0">
                <a:latin typeface="+mj-lt"/>
              </a:rPr>
              <a:t>Also known as “other-than-small” business spend</a:t>
            </a:r>
            <a:endParaRPr lang="en-US" sz="2400" b="1" dirty="0">
              <a:latin typeface="+mj-lt"/>
              <a:cs typeface="Arial" panose="020B0604020202020204" pitchFamily="34" charset="0"/>
            </a:endParaRPr>
          </a:p>
          <a:p>
            <a:pPr marL="342900" indent="-342900">
              <a:spcAft>
                <a:spcPts val="2400"/>
              </a:spcAft>
              <a:buFont typeface="Arial" panose="020B0604020202020204" pitchFamily="34" charset="0"/>
              <a:buChar char="•"/>
            </a:pPr>
            <a:r>
              <a:rPr lang="en-US" sz="2400" dirty="0">
                <a:latin typeface="+mj-lt"/>
                <a:cs typeface="Arial" panose="020B0604020202020204" pitchFamily="34" charset="0"/>
              </a:rPr>
              <a:t>The report will auto calculate the total dollars and percentages</a:t>
            </a:r>
          </a:p>
        </p:txBody>
      </p:sp>
      <p:pic>
        <p:nvPicPr>
          <p:cNvPr id="6" name="Picture 2" descr="Screenshot of eSRS field for category entries for commercial plan achievements by dollar for Small businesses, large businesses, and total.&#10;&#10;Screenshot of eSRS field for category entries for commercial plan achievements by Small and Large Business by percentage.">
            <a:extLst>
              <a:ext uri="{FF2B5EF4-FFF2-40B4-BE49-F238E27FC236}">
                <a16:creationId xmlns:a16="http://schemas.microsoft.com/office/drawing/2014/main" id="{681017AC-D1B2-4508-97BA-58155DC441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3962400"/>
            <a:ext cx="4819650" cy="2114550"/>
          </a:xfrm>
          <a:prstGeom prst="rect">
            <a:avLst/>
          </a:prstGeom>
          <a:noFill/>
          <a:ln w="19050">
            <a:solidFill>
              <a:schemeClr val="accent1"/>
            </a:solidFill>
            <a:miter lim="800000"/>
            <a:headEnd/>
            <a:tailEnd/>
          </a:ln>
          <a:extLst>
            <a:ext uri="{909E8E84-426E-40DD-AFC4-6F175D3DCCD1}">
              <a14:hiddenFill xmlns:a14="http://schemas.microsoft.com/office/drawing/2010/main">
                <a:solidFill>
                  <a:schemeClr val="accent1"/>
                </a:solidFill>
              </a14:hiddenFill>
            </a:ext>
          </a:extLst>
        </p:spPr>
      </p:pic>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19</a:t>
            </a:fld>
            <a:endParaRPr lang="en-US" dirty="0">
              <a:solidFill>
                <a:prstClr val="white"/>
              </a:solidFill>
            </a:endParaRPr>
          </a:p>
        </p:txBody>
      </p:sp>
    </p:spTree>
    <p:extLst>
      <p:ext uri="{BB962C8B-B14F-4D97-AF65-F5344CB8AC3E}">
        <p14:creationId xmlns:p14="http://schemas.microsoft.com/office/powerpoint/2010/main" val="3177877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6883-FDBC-8EAF-8548-D17C69E216A1}"/>
              </a:ext>
            </a:extLst>
          </p:cNvPr>
          <p:cNvSpPr>
            <a:spLocks noGrp="1"/>
          </p:cNvSpPr>
          <p:nvPr>
            <p:ph type="title"/>
          </p:nvPr>
        </p:nvSpPr>
        <p:spPr/>
        <p:txBody>
          <a:bodyPr/>
          <a:lstStyle/>
          <a:p>
            <a:r>
              <a:rPr lang="en-US" dirty="0"/>
              <a:t>Housekeeping</a:t>
            </a:r>
          </a:p>
        </p:txBody>
      </p:sp>
      <p:sp>
        <p:nvSpPr>
          <p:cNvPr id="3" name="Content Placeholder 2">
            <a:extLst>
              <a:ext uri="{FF2B5EF4-FFF2-40B4-BE49-F238E27FC236}">
                <a16:creationId xmlns:a16="http://schemas.microsoft.com/office/drawing/2014/main" id="{165C8D4E-6D52-D450-40D4-997C97801AAE}"/>
              </a:ext>
            </a:extLst>
          </p:cNvPr>
          <p:cNvSpPr>
            <a:spLocks noGrp="1"/>
          </p:cNvSpPr>
          <p:nvPr>
            <p:ph idx="1"/>
          </p:nvPr>
        </p:nvSpPr>
        <p:spPr>
          <a:xfrm>
            <a:off x="381000" y="1219200"/>
            <a:ext cx="8382000" cy="4686300"/>
          </a:xfrm>
        </p:spPr>
        <p:txBody>
          <a:bodyPr/>
          <a:lstStyle/>
          <a:p>
            <a:pPr marL="365760" indent="-365760" fontAlgn="base">
              <a:spcAft>
                <a:spcPts val="3000"/>
              </a:spcAft>
              <a:buFont typeface="Arial" panose="020B0604020202020204" pitchFamily="34" charset="0"/>
              <a:buChar char="•"/>
            </a:pPr>
            <a:r>
              <a:rPr lang="en-US" sz="2400" dirty="0">
                <a:latin typeface="+mn-lt"/>
                <a:cs typeface="Arial" panose="020B0604020202020204" pitchFamily="34" charset="0"/>
              </a:rPr>
              <a:t>This session is being recorded and will be made available on our </a:t>
            </a:r>
            <a:r>
              <a:rPr lang="en-US" sz="2400" dirty="0">
                <a:solidFill>
                  <a:srgbClr val="000000"/>
                </a:solidFill>
                <a:latin typeface="+mn-lt"/>
                <a:cs typeface="Arial" panose="020B0604020202020204" pitchFamily="34" charset="0"/>
                <a:hlinkClick r:id="rId3"/>
              </a:rPr>
              <a:t>Subcontracting</a:t>
            </a:r>
            <a:r>
              <a:rPr lang="en-US" sz="2400" dirty="0">
                <a:solidFill>
                  <a:srgbClr val="000000"/>
                </a:solidFill>
                <a:latin typeface="+mn-lt"/>
                <a:cs typeface="Arial" panose="020B0604020202020204" pitchFamily="34" charset="0"/>
              </a:rPr>
              <a:t>  </a:t>
            </a:r>
            <a:r>
              <a:rPr lang="en-US" sz="2400" dirty="0">
                <a:latin typeface="+mn-lt"/>
                <a:cs typeface="Arial" panose="020B0604020202020204" pitchFamily="34" charset="0"/>
              </a:rPr>
              <a:t>and</a:t>
            </a:r>
            <a:r>
              <a:rPr lang="en-US" sz="2400" dirty="0">
                <a:solidFill>
                  <a:srgbClr val="000000"/>
                </a:solidFill>
                <a:latin typeface="+mn-lt"/>
                <a:cs typeface="Arial" panose="020B0604020202020204" pitchFamily="34" charset="0"/>
              </a:rPr>
              <a:t> </a:t>
            </a:r>
            <a:r>
              <a:rPr lang="en-US" sz="2400" dirty="0">
                <a:solidFill>
                  <a:srgbClr val="000000"/>
                </a:solidFill>
                <a:latin typeface="+mn-lt"/>
                <a:cs typeface="Arial" panose="020B0604020202020204" pitchFamily="34" charset="0"/>
                <a:hlinkClick r:id="rId4"/>
              </a:rPr>
              <a:t>Training</a:t>
            </a:r>
            <a:r>
              <a:rPr lang="en-US" sz="2400" dirty="0">
                <a:solidFill>
                  <a:srgbClr val="000000"/>
                </a:solidFill>
                <a:latin typeface="+mn-lt"/>
                <a:cs typeface="Arial" panose="020B0604020202020204" pitchFamily="34" charset="0"/>
              </a:rPr>
              <a:t> </a:t>
            </a:r>
            <a:r>
              <a:rPr lang="en-US" sz="2400" dirty="0">
                <a:latin typeface="+mn-lt"/>
                <a:cs typeface="Arial" panose="020B0604020202020204" pitchFamily="34" charset="0"/>
              </a:rPr>
              <a:t>web pages. </a:t>
            </a:r>
          </a:p>
          <a:p>
            <a:pPr marL="365760" indent="-365760" fontAlgn="base">
              <a:spcAft>
                <a:spcPts val="3000"/>
              </a:spcAft>
              <a:buFont typeface="Arial" panose="020B0604020202020204" pitchFamily="34" charset="0"/>
              <a:buChar char="•"/>
            </a:pPr>
            <a:r>
              <a:rPr lang="en-US" sz="2400" dirty="0">
                <a:latin typeface="+mn-lt"/>
              </a:rPr>
              <a:t>This PowerPoint (and one on the ISR) will be included in our upcoming reminder notices.</a:t>
            </a:r>
          </a:p>
          <a:p>
            <a:pPr marL="365760" indent="-365760" fontAlgn="base">
              <a:spcAft>
                <a:spcPts val="3000"/>
              </a:spcAft>
              <a:buFont typeface="Arial" panose="020B0604020202020204" pitchFamily="34" charset="0"/>
              <a:buChar char="•"/>
            </a:pPr>
            <a:r>
              <a:rPr lang="en-US" sz="2400" dirty="0">
                <a:latin typeface="+mn-lt"/>
                <a:cs typeface="Arial" panose="020B0604020202020204" pitchFamily="34" charset="0"/>
              </a:rPr>
              <a:t>Type your questions in the chat​.</a:t>
            </a:r>
          </a:p>
          <a:p>
            <a:pPr marL="365760" indent="-365760" fontAlgn="base">
              <a:buFont typeface="Arial" panose="020B0604020202020204" pitchFamily="34" charset="0"/>
              <a:buChar char="•"/>
            </a:pPr>
            <a:r>
              <a:rPr lang="en-US" sz="2400" dirty="0">
                <a:latin typeface="+mn-lt"/>
                <a:cs typeface="Arial" panose="020B0604020202020204" pitchFamily="34" charset="0"/>
              </a:rPr>
              <a:t>If you have question(s) that are not </a:t>
            </a:r>
            <a:r>
              <a:rPr lang="en-US" sz="2400" dirty="0">
                <a:latin typeface="+mn-lt"/>
              </a:rPr>
              <a:t>submitted/</a:t>
            </a:r>
            <a:r>
              <a:rPr lang="en-US" sz="2400" dirty="0">
                <a:latin typeface="+mn-lt"/>
                <a:cs typeface="Arial" panose="020B0604020202020204" pitchFamily="34" charset="0"/>
              </a:rPr>
              <a:t>addressed during this session, please send to </a:t>
            </a:r>
            <a:r>
              <a:rPr lang="en-US" sz="2200" b="1" u="sng" dirty="0">
                <a:solidFill>
                  <a:srgbClr val="0563C1"/>
                </a:solidFill>
                <a:effectLst/>
                <a:latin typeface="+mn-lt"/>
                <a:ea typeface="Calibri" panose="020F0502020204030204" pitchFamily="34" charset="0"/>
                <a:cs typeface="Calibri" panose="020F0502020204030204" pitchFamily="34" charset="0"/>
                <a:hlinkClick r:id="rId5"/>
              </a:rPr>
              <a:t>SubcontractingVAFSS@va.gov</a:t>
            </a:r>
            <a:r>
              <a:rPr lang="en-US" sz="2200" b="1" u="sng" dirty="0">
                <a:solidFill>
                  <a:srgbClr val="0563C1"/>
                </a:solidFill>
                <a:effectLst/>
                <a:latin typeface="+mn-lt"/>
                <a:ea typeface="Calibri" panose="020F0502020204030204" pitchFamily="34" charset="0"/>
                <a:cs typeface="Calibri" panose="020F0502020204030204" pitchFamily="34" charset="0"/>
              </a:rPr>
              <a:t>.</a:t>
            </a:r>
            <a:endParaRPr lang="en-US" sz="2200" dirty="0">
              <a:solidFill>
                <a:srgbClr val="000000"/>
              </a:solidFill>
              <a:latin typeface="+mn-lt"/>
              <a:cs typeface="Arial" panose="020B0604020202020204" pitchFamily="34" charset="0"/>
            </a:endParaRPr>
          </a:p>
        </p:txBody>
      </p:sp>
      <p:sp>
        <p:nvSpPr>
          <p:cNvPr id="4" name="Footer Placeholder 3">
            <a:extLst>
              <a:ext uri="{FF2B5EF4-FFF2-40B4-BE49-F238E27FC236}">
                <a16:creationId xmlns:a16="http://schemas.microsoft.com/office/drawing/2014/main" id="{61B345B3-44F3-DC00-8B0B-7B7C12AE98C0}"/>
              </a:ext>
            </a:extLst>
          </p:cNvPr>
          <p:cNvSpPr>
            <a:spLocks noGrp="1"/>
          </p:cNvSpPr>
          <p:nvPr>
            <p:ph type="ftr" sz="quarter" idx="11"/>
          </p:nvPr>
        </p:nvSpPr>
        <p:spPr/>
        <p:txBody>
          <a:bodyPr/>
          <a:lstStyle/>
          <a:p>
            <a:r>
              <a:rPr lang="en-US"/>
              <a:t>For Official Use Only</a:t>
            </a:r>
            <a:endParaRPr lang="en-US" dirty="0"/>
          </a:p>
        </p:txBody>
      </p:sp>
      <p:sp>
        <p:nvSpPr>
          <p:cNvPr id="5" name="Slide Number Placeholder 4">
            <a:extLst>
              <a:ext uri="{FF2B5EF4-FFF2-40B4-BE49-F238E27FC236}">
                <a16:creationId xmlns:a16="http://schemas.microsoft.com/office/drawing/2014/main" id="{D0E070D1-DBE3-9232-FFAA-9FEA7215EBCB}"/>
              </a:ext>
            </a:extLst>
          </p:cNvPr>
          <p:cNvSpPr>
            <a:spLocks noGrp="1"/>
          </p:cNvSpPr>
          <p:nvPr>
            <p:ph type="sldNum" sz="quarter" idx="12"/>
          </p:nvPr>
        </p:nvSpPr>
        <p:spPr/>
        <p:txBody>
          <a:bodyPr/>
          <a:lstStyle/>
          <a:p>
            <a:fld id="{E3CB9C4B-92D0-4B2B-AC45-7ABA2552CB80}" type="slidenum">
              <a:rPr lang="en-US" smtClean="0"/>
              <a:t>2</a:t>
            </a:fld>
            <a:endParaRPr lang="en-US"/>
          </a:p>
        </p:txBody>
      </p:sp>
    </p:spTree>
    <p:extLst>
      <p:ext uri="{BB962C8B-B14F-4D97-AF65-F5344CB8AC3E}">
        <p14:creationId xmlns:p14="http://schemas.microsoft.com/office/powerpoint/2010/main" val="30204979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a:solidFill>
                  <a:prstClr val="white"/>
                </a:solidFill>
              </a:rPr>
              <a:t>Subcategory Spend </a:t>
            </a:r>
            <a:endParaRPr lang="en-US" sz="4000" dirty="0"/>
          </a:p>
        </p:txBody>
      </p:sp>
      <p:sp>
        <p:nvSpPr>
          <p:cNvPr id="2" name="Content Placeholder 1"/>
          <p:cNvSpPr>
            <a:spLocks noGrp="1"/>
          </p:cNvSpPr>
          <p:nvPr>
            <p:ph idx="1"/>
          </p:nvPr>
        </p:nvSpPr>
        <p:spPr>
          <a:xfrm>
            <a:off x="457200" y="996497"/>
            <a:ext cx="8229600" cy="2378075"/>
          </a:xfrm>
        </p:spPr>
        <p:txBody>
          <a:bodyPr>
            <a:normAutofit/>
          </a:bodyPr>
          <a:lstStyle/>
          <a:p>
            <a:pPr lvl="1">
              <a:spcAft>
                <a:spcPts val="2400"/>
              </a:spcAft>
              <a:buFont typeface="Arial" panose="020B0604020202020204" pitchFamily="34" charset="0"/>
              <a:buChar char="•"/>
            </a:pPr>
            <a:r>
              <a:rPr lang="en-US" dirty="0">
                <a:latin typeface="+mj-lt"/>
              </a:rPr>
              <a:t>T</a:t>
            </a:r>
            <a:r>
              <a:rPr lang="en-US" dirty="0">
                <a:latin typeface="+mj-lt"/>
                <a:cs typeface="Arial" panose="020B0604020202020204" pitchFamily="34" charset="0"/>
              </a:rPr>
              <a:t>hese are small business </a:t>
            </a:r>
            <a:r>
              <a:rPr lang="en-US" u="sng" dirty="0">
                <a:latin typeface="+mj-lt"/>
                <a:cs typeface="Arial" panose="020B0604020202020204" pitchFamily="34" charset="0"/>
              </a:rPr>
              <a:t>subcategories </a:t>
            </a:r>
          </a:p>
          <a:p>
            <a:pPr lvl="1">
              <a:spcAft>
                <a:spcPts val="2400"/>
              </a:spcAft>
              <a:buFont typeface="Arial" panose="020B0604020202020204" pitchFamily="34" charset="0"/>
              <a:buChar char="•"/>
            </a:pPr>
            <a:r>
              <a:rPr lang="en-US" dirty="0">
                <a:latin typeface="+mj-lt"/>
                <a:cs typeface="Arial" panose="020B0604020202020204" pitchFamily="34" charset="0"/>
              </a:rPr>
              <a:t>All small business (SB) subcontracting dollars count </a:t>
            </a:r>
            <a:r>
              <a:rPr lang="en-US" b="1" dirty="0">
                <a:latin typeface="+mj-lt"/>
                <a:cs typeface="Arial" panose="020B0604020202020204" pitchFamily="34" charset="0"/>
              </a:rPr>
              <a:t>once </a:t>
            </a:r>
            <a:r>
              <a:rPr lang="en-US" dirty="0">
                <a:latin typeface="+mj-lt"/>
                <a:cs typeface="Arial" panose="020B0604020202020204" pitchFamily="34" charset="0"/>
              </a:rPr>
              <a:t>under the SB category and can count multiple times under any subcategories (#2-#8) for which the business qualifies</a:t>
            </a:r>
          </a:p>
        </p:txBody>
      </p:sp>
      <p:pic>
        <p:nvPicPr>
          <p:cNvPr id="5" name="Picture 2" descr="Screenshot of field for small business subcategory spend">
            <a:extLst>
              <a:ext uri="{FF2B5EF4-FFF2-40B4-BE49-F238E27FC236}">
                <a16:creationId xmlns:a16="http://schemas.microsoft.com/office/drawing/2014/main" id="{E906881E-0A3F-9E4D-AF00-9A555E08A9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3429000"/>
            <a:ext cx="5048250" cy="2028825"/>
          </a:xfrm>
          <a:prstGeom prst="rect">
            <a:avLst/>
          </a:prstGeom>
          <a:noFill/>
          <a:ln w="19050">
            <a:solidFill>
              <a:schemeClr val="accent1"/>
            </a:solidFill>
            <a:miter lim="800000"/>
            <a:headEnd/>
            <a:tailEnd/>
          </a:ln>
          <a:extLst>
            <a:ext uri="{909E8E84-426E-40DD-AFC4-6F175D3DCCD1}">
              <a14:hiddenFill xmlns:a14="http://schemas.microsoft.com/office/drawing/2010/main">
                <a:solidFill>
                  <a:schemeClr val="accent1"/>
                </a:solidFill>
              </a14:hiddenFill>
            </a:ext>
          </a:extLst>
        </p:spPr>
      </p:pic>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20</a:t>
            </a:fld>
            <a:endParaRPr lang="en-US" dirty="0">
              <a:solidFill>
                <a:prstClr val="white"/>
              </a:solidFill>
            </a:endParaRPr>
          </a:p>
        </p:txBody>
      </p:sp>
    </p:spTree>
    <p:extLst>
      <p:ext uri="{BB962C8B-B14F-4D97-AF65-F5344CB8AC3E}">
        <p14:creationId xmlns:p14="http://schemas.microsoft.com/office/powerpoint/2010/main" val="31981828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400" dirty="0">
                <a:solidFill>
                  <a:prstClr val="white"/>
                </a:solidFill>
              </a:rPr>
              <a:t>Proof of Business Size</a:t>
            </a:r>
            <a:endParaRPr lang="en-US" dirty="0"/>
          </a:p>
        </p:txBody>
      </p:sp>
      <p:sp>
        <p:nvSpPr>
          <p:cNvPr id="2" name="Content Placeholder 1"/>
          <p:cNvSpPr>
            <a:spLocks noGrp="1"/>
          </p:cNvSpPr>
          <p:nvPr>
            <p:ph idx="1"/>
          </p:nvPr>
        </p:nvSpPr>
        <p:spPr>
          <a:xfrm>
            <a:off x="457200" y="1123950"/>
            <a:ext cx="8229600" cy="4610100"/>
          </a:xfrm>
        </p:spPr>
        <p:txBody>
          <a:bodyPr>
            <a:normAutofit/>
          </a:bodyPr>
          <a:lstStyle/>
          <a:p>
            <a:pPr marL="342900" marR="12600" indent="-342900">
              <a:spcAft>
                <a:spcPts val="0"/>
              </a:spcAft>
              <a:buFont typeface="Arial" panose="020B0604020202020204" pitchFamily="34" charset="0"/>
              <a:buChar char="•"/>
            </a:pPr>
            <a:r>
              <a:rPr lang="en-US" sz="2400" b="1" dirty="0">
                <a:latin typeface="+mj-lt"/>
                <a:cs typeface="Arial" panose="020B0604020202020204" pitchFamily="34" charset="0"/>
              </a:rPr>
              <a:t>Self-Certification:  </a:t>
            </a:r>
            <a:r>
              <a:rPr lang="en-US" sz="2400" dirty="0">
                <a:latin typeface="+mj-lt"/>
                <a:cs typeface="Arial" panose="020B0604020202020204" pitchFamily="34" charset="0"/>
              </a:rPr>
              <a:t>You are required to keep on file proof of </a:t>
            </a:r>
            <a:r>
              <a:rPr lang="en-US" sz="2400" dirty="0">
                <a:latin typeface="+mj-lt"/>
              </a:rPr>
              <a:t>self-certification from each small business type whose dollars you include as spend, either </a:t>
            </a:r>
            <a:r>
              <a:rPr lang="en-US" sz="2400" dirty="0">
                <a:latin typeface="+mj-lt"/>
                <a:cs typeface="Arial" panose="020B0604020202020204" pitchFamily="34" charset="0"/>
              </a:rPr>
              <a:t>as a statement from the contractor </a:t>
            </a:r>
            <a:r>
              <a:rPr lang="en-US" sz="2400" dirty="0">
                <a:latin typeface="+mj-lt"/>
              </a:rPr>
              <a:t>or other proof of business size (Sam.gov, etc.) – </a:t>
            </a:r>
          </a:p>
          <a:p>
            <a:pPr marL="365760" marR="12600">
              <a:spcAft>
                <a:spcPts val="3600"/>
              </a:spcAft>
            </a:pPr>
            <a:r>
              <a:rPr lang="en-US" sz="2400" dirty="0">
                <a:latin typeface="+mj-lt"/>
              </a:rPr>
              <a:t>see also </a:t>
            </a:r>
            <a:r>
              <a:rPr lang="en-US" sz="2200" i="1" dirty="0">
                <a:solidFill>
                  <a:srgbClr val="C00000"/>
                </a:solidFill>
                <a:latin typeface="+mj-lt"/>
              </a:rPr>
              <a:t>FAR 52.219-9(c)(2)</a:t>
            </a:r>
            <a:endParaRPr lang="en-US" sz="2200" i="1" dirty="0">
              <a:solidFill>
                <a:srgbClr val="C00000"/>
              </a:solidFill>
              <a:latin typeface="+mj-lt"/>
              <a:cs typeface="Arial" panose="020B0604020202020204" pitchFamily="34" charset="0"/>
            </a:endParaRPr>
          </a:p>
          <a:p>
            <a:pPr marL="342900" marR="12600" indent="-342900">
              <a:buFont typeface="Arial" panose="020B0604020202020204" pitchFamily="34" charset="0"/>
              <a:buChar char="•"/>
            </a:pPr>
            <a:r>
              <a:rPr lang="en-US" sz="2400" b="1" dirty="0">
                <a:latin typeface="+mj-lt"/>
              </a:rPr>
              <a:t>Exceptions to Self-Certification</a:t>
            </a:r>
          </a:p>
          <a:p>
            <a:pPr marL="1028700" marR="12600" lvl="1" indent="-342900">
              <a:spcAft>
                <a:spcPts val="1200"/>
              </a:spcAft>
            </a:pPr>
            <a:r>
              <a:rPr lang="en-US" sz="2000" b="1" dirty="0">
                <a:latin typeface="+mj-lt"/>
              </a:rPr>
              <a:t>HUBZone:  </a:t>
            </a:r>
            <a:r>
              <a:rPr lang="en-US" sz="2000" b="0" i="0" dirty="0">
                <a:effectLst/>
                <a:latin typeface="+mj-lt"/>
              </a:rPr>
              <a:t>HUBZone small business concerns must be certified by SBA; validate at </a:t>
            </a:r>
            <a:r>
              <a:rPr lang="en-US" sz="2000" b="0" i="0" dirty="0">
                <a:effectLst/>
                <a:latin typeface="+mj-lt"/>
                <a:hlinkClick r:id="rId3"/>
              </a:rPr>
              <a:t>https://dsbs.sba.gov/search/dsp_dsbs.cfm</a:t>
            </a:r>
            <a:endParaRPr lang="en-US" sz="2000" b="0" i="0" dirty="0">
              <a:effectLst/>
              <a:latin typeface="+mj-lt"/>
            </a:endParaRPr>
          </a:p>
          <a:p>
            <a:pPr marL="1028700" marR="12600" lvl="1" indent="-342900">
              <a:spcAft>
                <a:spcPts val="1200"/>
              </a:spcAft>
            </a:pPr>
            <a:r>
              <a:rPr lang="en-US" sz="2000" b="1" dirty="0">
                <a:latin typeface="+mj-lt"/>
                <a:cs typeface="Arial" panose="020B0604020202020204" pitchFamily="34" charset="0"/>
              </a:rPr>
              <a:t>VO</a:t>
            </a:r>
            <a:r>
              <a:rPr lang="en-US" sz="2000" b="1" dirty="0">
                <a:latin typeface="+mj-lt"/>
              </a:rPr>
              <a:t>SB &amp; SDVOSB:  </a:t>
            </a:r>
            <a:r>
              <a:rPr lang="en-US" sz="2000" dirty="0">
                <a:latin typeface="+mj-lt"/>
              </a:rPr>
              <a:t>Currently is self-certification except for contracts that contain VAAR clause 852.219-70;  see next slide for details</a:t>
            </a:r>
            <a:endParaRPr lang="en-US" sz="2000" b="1" dirty="0">
              <a:latin typeface="+mj-lt"/>
              <a:cs typeface="Arial" panose="020B0604020202020204" pitchFamily="34" charset="0"/>
            </a:endParaRPr>
          </a:p>
        </p:txBody>
      </p:sp>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21</a:t>
            </a:fld>
            <a:endParaRPr lang="en-US" dirty="0">
              <a:solidFill>
                <a:prstClr val="white"/>
              </a:solidFill>
            </a:endParaRPr>
          </a:p>
        </p:txBody>
      </p:sp>
    </p:spTree>
    <p:extLst>
      <p:ext uri="{BB962C8B-B14F-4D97-AF65-F5344CB8AC3E}">
        <p14:creationId xmlns:p14="http://schemas.microsoft.com/office/powerpoint/2010/main" val="6213954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1F02805-6011-4393-ABB2-0733F685CC98}"/>
              </a:ext>
            </a:extLst>
          </p:cNvPr>
          <p:cNvSpPr>
            <a:spLocks noGrp="1"/>
          </p:cNvSpPr>
          <p:nvPr>
            <p:ph type="title"/>
          </p:nvPr>
        </p:nvSpPr>
        <p:spPr/>
        <p:txBody>
          <a:bodyPr>
            <a:normAutofit/>
          </a:bodyPr>
          <a:lstStyle/>
          <a:p>
            <a:r>
              <a:rPr lang="en-US" sz="3600" dirty="0"/>
              <a:t>VOSB and SDVOSB Certification</a:t>
            </a:r>
          </a:p>
        </p:txBody>
      </p:sp>
      <p:sp>
        <p:nvSpPr>
          <p:cNvPr id="2" name="Content Placeholder 1">
            <a:extLst>
              <a:ext uri="{FF2B5EF4-FFF2-40B4-BE49-F238E27FC236}">
                <a16:creationId xmlns:a16="http://schemas.microsoft.com/office/drawing/2014/main" id="{3A6B4A75-48CE-45F2-9537-164B61B9F2C6}"/>
              </a:ext>
            </a:extLst>
          </p:cNvPr>
          <p:cNvSpPr>
            <a:spLocks noGrp="1"/>
          </p:cNvSpPr>
          <p:nvPr>
            <p:ph idx="1"/>
          </p:nvPr>
        </p:nvSpPr>
        <p:spPr>
          <a:xfrm>
            <a:off x="304800" y="1035195"/>
            <a:ext cx="8534399" cy="4679805"/>
          </a:xfrm>
        </p:spPr>
        <p:txBody>
          <a:bodyPr>
            <a:normAutofit fontScale="92500" lnSpcReduction="10000"/>
          </a:bodyPr>
          <a:lstStyle/>
          <a:p>
            <a:pPr algn="ctr">
              <a:lnSpc>
                <a:spcPct val="100000"/>
              </a:lnSpc>
              <a:spcAft>
                <a:spcPts val="0"/>
              </a:spcAft>
            </a:pPr>
            <a:r>
              <a:rPr lang="en-US" sz="3500" b="1" dirty="0">
                <a:latin typeface="+mj-lt"/>
              </a:rPr>
              <a:t>VAAR </a:t>
            </a:r>
            <a:r>
              <a:rPr lang="en-US" sz="3500" b="1" dirty="0">
                <a:latin typeface="+mj-lt"/>
                <a:cs typeface="Arial" panose="020B0604020202020204" pitchFamily="34" charset="0"/>
              </a:rPr>
              <a:t>852.219-70</a:t>
            </a:r>
          </a:p>
          <a:p>
            <a:pPr algn="ctr">
              <a:lnSpc>
                <a:spcPct val="100000"/>
              </a:lnSpc>
              <a:spcAft>
                <a:spcPts val="1800"/>
              </a:spcAft>
            </a:pPr>
            <a:r>
              <a:rPr lang="en-US" sz="3500" b="1" dirty="0">
                <a:latin typeface="+mj-lt"/>
                <a:cs typeface="Arial" panose="020B0604020202020204" pitchFamily="34" charset="0"/>
              </a:rPr>
              <a:t> VA Small Business Subcontracting Plan </a:t>
            </a:r>
            <a:r>
              <a:rPr lang="en-US" sz="3500" b="1" dirty="0">
                <a:latin typeface="+mj-lt"/>
              </a:rPr>
              <a:t>Minimum Requirements (Nov 2022) </a:t>
            </a:r>
          </a:p>
          <a:p>
            <a:pPr algn="ctr">
              <a:spcAft>
                <a:spcPts val="3000"/>
              </a:spcAft>
            </a:pPr>
            <a:r>
              <a:rPr lang="en-US" sz="1900" b="1" i="1" dirty="0">
                <a:solidFill>
                  <a:srgbClr val="C00000"/>
                </a:solidFill>
                <a:latin typeface="+mj-lt"/>
              </a:rPr>
              <a:t>Note:  If the only VA contract you have is a VA FSS contract, then clause 852.219-70 (formerly 852.219-9) is </a:t>
            </a:r>
            <a:r>
              <a:rPr lang="en-US" sz="1900" b="1" i="1" u="sng" dirty="0">
                <a:solidFill>
                  <a:srgbClr val="C00000"/>
                </a:solidFill>
                <a:latin typeface="+mj-lt"/>
              </a:rPr>
              <a:t>not</a:t>
            </a:r>
            <a:r>
              <a:rPr lang="en-US" sz="1900" b="1" i="1" dirty="0">
                <a:solidFill>
                  <a:srgbClr val="C00000"/>
                </a:solidFill>
                <a:latin typeface="+mj-lt"/>
              </a:rPr>
              <a:t> in your contract and the below </a:t>
            </a:r>
            <a:r>
              <a:rPr lang="en-US" sz="1900" b="1" i="1" u="sng" dirty="0">
                <a:solidFill>
                  <a:srgbClr val="C00000"/>
                </a:solidFill>
                <a:latin typeface="+mj-lt"/>
              </a:rPr>
              <a:t>does not apply </a:t>
            </a:r>
            <a:r>
              <a:rPr lang="en-US" sz="1900" b="1" i="1" dirty="0">
                <a:solidFill>
                  <a:srgbClr val="C00000"/>
                </a:solidFill>
                <a:latin typeface="+mj-lt"/>
              </a:rPr>
              <a:t>and self-certification is acceptable</a:t>
            </a:r>
          </a:p>
          <a:p>
            <a:pPr marL="274320" indent="-274320">
              <a:spcAft>
                <a:spcPts val="1800"/>
              </a:spcAft>
              <a:buFont typeface="Arial" panose="020B0604020202020204" pitchFamily="34" charset="0"/>
              <a:buChar char="•"/>
            </a:pPr>
            <a:r>
              <a:rPr lang="en-US" sz="1900" b="0" i="0" dirty="0">
                <a:effectLst/>
                <a:latin typeface="+mn-lt"/>
              </a:rPr>
              <a:t>To be credited toward goal achievements, SDVOSB/VOSBs must be </a:t>
            </a:r>
            <a:r>
              <a:rPr lang="en-US" sz="1900" b="0" i="0" strike="sngStrike" dirty="0">
                <a:effectLst/>
                <a:latin typeface="+mn-lt"/>
              </a:rPr>
              <a:t>verified as eligible in the VA's Vendor Information Pages (VIP) database at </a:t>
            </a:r>
            <a:r>
              <a:rPr lang="en-US" sz="1900" b="0" strike="sngStrike" dirty="0">
                <a:effectLst/>
                <a:latin typeface="+mn-lt"/>
                <a:hlinkClick r:id="rId3">
                  <a:extLst>
                    <a:ext uri="{A12FA001-AC4F-418D-AE19-62706E023703}">
                      <ahyp:hlinkClr xmlns:ahyp="http://schemas.microsoft.com/office/drawing/2018/hyperlinkcolor" val="tx"/>
                    </a:ext>
                  </a:extLst>
                </a:hlinkClick>
              </a:rPr>
              <a:t>https://www.vetbiz.va.gov/vip/</a:t>
            </a:r>
            <a:r>
              <a:rPr lang="en-US" sz="1900" b="0" strike="sngStrike" dirty="0">
                <a:effectLst/>
                <a:latin typeface="+mn-lt"/>
              </a:rPr>
              <a:t>  </a:t>
            </a:r>
            <a:r>
              <a:rPr lang="en-US" sz="1900" b="0" i="1" dirty="0">
                <a:effectLst/>
                <a:latin typeface="+mn-lt"/>
              </a:rPr>
              <a:t>(now certified by the SBA at </a:t>
            </a:r>
            <a:r>
              <a:rPr lang="en-US" sz="1900" b="0" i="1" dirty="0">
                <a:effectLst/>
                <a:latin typeface="+mn-lt"/>
                <a:hlinkClick r:id="rId4"/>
              </a:rPr>
              <a:t>https://dsbs.sba.gov/search/dsp_dsbs.cfm</a:t>
            </a:r>
            <a:r>
              <a:rPr lang="en-US" sz="1900" b="0" i="1" dirty="0">
                <a:effectLst/>
                <a:latin typeface="+mn-lt"/>
              </a:rPr>
              <a:t>)</a:t>
            </a:r>
          </a:p>
          <a:p>
            <a:pPr marL="274320" marR="11240" indent="-274320">
              <a:buFont typeface="Arial" panose="020B0604020202020204" pitchFamily="34" charset="0"/>
              <a:buChar char="•"/>
            </a:pPr>
            <a:r>
              <a:rPr lang="en-US" sz="1900" dirty="0">
                <a:latin typeface="+mn-lt"/>
                <a:cs typeface="Arial" panose="020B0604020202020204" pitchFamily="34" charset="0"/>
              </a:rPr>
              <a:t>Annually submit to VA OSDBU (Office of Small and Disadvantaged Business Utilization) a list of all VOSB/</a:t>
            </a:r>
            <a:r>
              <a:rPr lang="en-US" sz="1900" dirty="0">
                <a:latin typeface="+mn-lt"/>
              </a:rPr>
              <a:t>SDVOSB spend reported in eSRS (VA Form 0896A)</a:t>
            </a:r>
            <a:endParaRPr lang="en-US" sz="2200" dirty="0">
              <a:latin typeface="+mj-lt"/>
              <a:cs typeface="Arial" panose="020B0604020202020204" pitchFamily="34" charset="0"/>
            </a:endParaRPr>
          </a:p>
          <a:p>
            <a:endParaRPr lang="en-US" dirty="0"/>
          </a:p>
        </p:txBody>
      </p:sp>
      <p:sp>
        <p:nvSpPr>
          <p:cNvPr id="3" name="Slide Number Placeholder 2">
            <a:extLst>
              <a:ext uri="{FF2B5EF4-FFF2-40B4-BE49-F238E27FC236}">
                <a16:creationId xmlns:a16="http://schemas.microsoft.com/office/drawing/2014/main" id="{02867550-2FF2-4DA0-8119-15943684B401}"/>
              </a:ext>
            </a:extLst>
          </p:cNvPr>
          <p:cNvSpPr>
            <a:spLocks noGrp="1"/>
          </p:cNvSpPr>
          <p:nvPr>
            <p:ph type="sldNum" sz="quarter" idx="12"/>
          </p:nvPr>
        </p:nvSpPr>
        <p:spPr/>
        <p:txBody>
          <a:bodyPr/>
          <a:lstStyle/>
          <a:p>
            <a:fld id="{D983F1FA-211D-3044-9E35-958DFBC26156}" type="slidenum">
              <a:rPr lang="en-US" smtClean="0">
                <a:solidFill>
                  <a:prstClr val="white"/>
                </a:solidFill>
              </a:rPr>
              <a:pPr/>
              <a:t>22</a:t>
            </a:fld>
            <a:endParaRPr lang="en-US" dirty="0">
              <a:solidFill>
                <a:prstClr val="white"/>
              </a:solidFill>
            </a:endParaRPr>
          </a:p>
        </p:txBody>
      </p:sp>
    </p:spTree>
    <p:extLst>
      <p:ext uri="{BB962C8B-B14F-4D97-AF65-F5344CB8AC3E}">
        <p14:creationId xmlns:p14="http://schemas.microsoft.com/office/powerpoint/2010/main" val="28429545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66282"/>
            <a:ext cx="9144000" cy="731520"/>
          </a:xfrm>
        </p:spPr>
        <p:txBody>
          <a:bodyPr>
            <a:normAutofit/>
          </a:bodyPr>
          <a:lstStyle/>
          <a:p>
            <a:r>
              <a:rPr lang="en-US" dirty="0">
                <a:solidFill>
                  <a:prstClr val="white"/>
                </a:solidFill>
              </a:rPr>
              <a:t>Agency Designations</a:t>
            </a:r>
            <a:endParaRPr lang="en-US" dirty="0"/>
          </a:p>
        </p:txBody>
      </p:sp>
      <p:sp>
        <p:nvSpPr>
          <p:cNvPr id="2" name="Content Placeholder 1"/>
          <p:cNvSpPr>
            <a:spLocks noGrp="1"/>
          </p:cNvSpPr>
          <p:nvPr>
            <p:ph idx="1"/>
          </p:nvPr>
        </p:nvSpPr>
        <p:spPr>
          <a:xfrm>
            <a:off x="381000" y="907288"/>
            <a:ext cx="8458200" cy="2343669"/>
          </a:xfrm>
        </p:spPr>
        <p:txBody>
          <a:bodyPr>
            <a:normAutofit/>
          </a:bodyPr>
          <a:lstStyle/>
          <a:p>
            <a:pPr marL="342900" indent="-342900">
              <a:spcAft>
                <a:spcPts val="1500"/>
              </a:spcAft>
              <a:buFont typeface="Arial" panose="020B0604020202020204" pitchFamily="34" charset="0"/>
              <a:buChar char="•"/>
            </a:pPr>
            <a:r>
              <a:rPr lang="en-US" sz="1900" dirty="0">
                <a:latin typeface="+mn-lt"/>
                <a:cs typeface="Arial" panose="020B0604020202020204" pitchFamily="34" charset="0"/>
              </a:rPr>
              <a:t>Select all federal government agencies with which you have contracts covered by your </a:t>
            </a:r>
            <a:r>
              <a:rPr lang="en-US" sz="1900" dirty="0">
                <a:latin typeface="+mn-lt"/>
              </a:rPr>
              <a:t>subcontracting plan, including the Dept. of Veterans Affairs </a:t>
            </a:r>
            <a:r>
              <a:rPr lang="en-US" sz="1900" b="1" dirty="0">
                <a:solidFill>
                  <a:srgbClr val="C00000"/>
                </a:solidFill>
                <a:latin typeface="+mn-lt"/>
              </a:rPr>
              <a:t>(3600)</a:t>
            </a:r>
            <a:endParaRPr lang="en-US" sz="1900" dirty="0">
              <a:solidFill>
                <a:srgbClr val="C00000"/>
              </a:solidFill>
              <a:latin typeface="+mn-lt"/>
            </a:endParaRPr>
          </a:p>
          <a:p>
            <a:pPr marL="342900" indent="-342900">
              <a:spcAft>
                <a:spcPts val="1500"/>
              </a:spcAft>
              <a:buFont typeface="Arial" panose="020B0604020202020204" pitchFamily="34" charset="0"/>
              <a:buChar char="•"/>
            </a:pPr>
            <a:r>
              <a:rPr lang="en-US" sz="1900" dirty="0">
                <a:latin typeface="+mn-lt"/>
              </a:rPr>
              <a:t>Use “Add Item” to enter more than one agency</a:t>
            </a:r>
          </a:p>
          <a:p>
            <a:pPr marL="342900" indent="-342900">
              <a:spcAft>
                <a:spcPts val="1500"/>
              </a:spcAft>
              <a:buFont typeface="Arial" panose="020B0604020202020204" pitchFamily="34" charset="0"/>
              <a:buChar char="•"/>
            </a:pPr>
            <a:r>
              <a:rPr lang="en-US" sz="1900" dirty="0">
                <a:latin typeface="+mn-lt"/>
                <a:cs typeface="Arial" panose="020B0604020202020204" pitchFamily="34" charset="0"/>
              </a:rPr>
              <a:t>If an agency is not selected, then its representatives cannot see the report</a:t>
            </a:r>
            <a:endParaRPr lang="en-US" sz="1900" dirty="0">
              <a:latin typeface="+mn-lt"/>
            </a:endParaRPr>
          </a:p>
          <a:p>
            <a:pPr marL="365760" indent="0">
              <a:buNone/>
            </a:pPr>
            <a:r>
              <a:rPr lang="en-US" sz="1800" i="1" dirty="0">
                <a:solidFill>
                  <a:srgbClr val="C00000"/>
                </a:solidFill>
                <a:latin typeface="+mn-lt"/>
                <a:cs typeface="Arial" panose="020B0604020202020204" pitchFamily="34" charset="0"/>
              </a:rPr>
              <a:t>Note:  Federal Supply Service (4730) is </a:t>
            </a:r>
            <a:r>
              <a:rPr lang="en-US" sz="1800" b="1" i="1" u="sng" dirty="0">
                <a:solidFill>
                  <a:srgbClr val="C00000"/>
                </a:solidFill>
                <a:latin typeface="+mn-lt"/>
                <a:cs typeface="Arial" panose="020B0604020202020204" pitchFamily="34" charset="0"/>
              </a:rPr>
              <a:t>NOT</a:t>
            </a:r>
            <a:r>
              <a:rPr lang="en-US" sz="1800" b="1" i="1" dirty="0">
                <a:solidFill>
                  <a:srgbClr val="C00000"/>
                </a:solidFill>
                <a:latin typeface="+mn-lt"/>
                <a:cs typeface="Arial" panose="020B0604020202020204" pitchFamily="34" charset="0"/>
              </a:rPr>
              <a:t> </a:t>
            </a:r>
            <a:r>
              <a:rPr lang="en-US" sz="1800" i="1" dirty="0">
                <a:solidFill>
                  <a:srgbClr val="C00000"/>
                </a:solidFill>
                <a:latin typeface="+mn-lt"/>
                <a:cs typeface="Arial" panose="020B0604020202020204" pitchFamily="34" charset="0"/>
              </a:rPr>
              <a:t>the VA FSS.  It is a code used by GSA.</a:t>
            </a:r>
            <a:endParaRPr lang="en-US" sz="1800" dirty="0">
              <a:solidFill>
                <a:srgbClr val="000000"/>
              </a:solidFill>
              <a:latin typeface="Calibri" panose="020F0502020204030204" pitchFamily="34" charset="0"/>
            </a:endParaRPr>
          </a:p>
        </p:txBody>
      </p:sp>
      <p:sp>
        <p:nvSpPr>
          <p:cNvPr id="6" name="Rectangle 5">
            <a:extLst>
              <a:ext uri="{FF2B5EF4-FFF2-40B4-BE49-F238E27FC236}">
                <a16:creationId xmlns:a16="http://schemas.microsoft.com/office/drawing/2014/main" id="{4CC46ED5-4877-4F2D-A385-BEC8746C47B2}"/>
              </a:ext>
            </a:extLst>
          </p:cNvPr>
          <p:cNvSpPr/>
          <p:nvPr/>
        </p:nvSpPr>
        <p:spPr>
          <a:xfrm>
            <a:off x="874629" y="3904382"/>
            <a:ext cx="1424113" cy="646331"/>
          </a:xfrm>
          <a:prstGeom prst="rect">
            <a:avLst/>
          </a:prstGeom>
        </p:spPr>
        <p:txBody>
          <a:bodyPr wrap="square">
            <a:spAutoFit/>
          </a:bodyPr>
          <a:lstStyle/>
          <a:p>
            <a:pPr marR="14630" lvl="0" algn="ctr" defTabSz="457200">
              <a:spcBef>
                <a:spcPct val="20000"/>
              </a:spcBef>
            </a:pPr>
            <a:r>
              <a:rPr lang="en-US" dirty="0">
                <a:solidFill>
                  <a:srgbClr val="002060"/>
                </a:solidFill>
                <a:latin typeface="Calibri" panose="020F0502020204030204" pitchFamily="34" charset="0"/>
              </a:rPr>
              <a:t>Commercial Plans </a:t>
            </a:r>
            <a:endParaRPr lang="en-US" dirty="0">
              <a:solidFill>
                <a:srgbClr val="002060"/>
              </a:solidFill>
              <a:latin typeface="Century Schoolbook"/>
            </a:endParaRPr>
          </a:p>
        </p:txBody>
      </p:sp>
      <p:pic>
        <p:nvPicPr>
          <p:cNvPr id="5" name="Picture 9" descr="Screenshot of eSRS entry field for agency designation for commercial plans">
            <a:extLst>
              <a:ext uri="{FF2B5EF4-FFF2-40B4-BE49-F238E27FC236}">
                <a16:creationId xmlns:a16="http://schemas.microsoft.com/office/drawing/2014/main" id="{D08DE4F0-E339-793D-6EA2-97478754ED5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936" y="3529246"/>
            <a:ext cx="5405831" cy="1508700"/>
          </a:xfrm>
          <a:prstGeom prst="rect">
            <a:avLst/>
          </a:prstGeom>
          <a:noFill/>
          <a:ln w="19050">
            <a:solidFill>
              <a:srgbClr val="0070C0"/>
            </a:solidFill>
            <a:miter lim="800000"/>
            <a:headEnd/>
            <a:tailEnd/>
          </a:ln>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3092A735-890D-4EFD-AC37-EC65DE48EB9A}"/>
              </a:ext>
            </a:extLst>
          </p:cNvPr>
          <p:cNvSpPr/>
          <p:nvPr/>
        </p:nvSpPr>
        <p:spPr>
          <a:xfrm>
            <a:off x="862822" y="5204138"/>
            <a:ext cx="1424114" cy="646331"/>
          </a:xfrm>
          <a:prstGeom prst="rect">
            <a:avLst/>
          </a:prstGeom>
        </p:spPr>
        <p:txBody>
          <a:bodyPr wrap="square">
            <a:spAutoFit/>
          </a:bodyPr>
          <a:lstStyle/>
          <a:p>
            <a:pPr marR="23780" algn="ctr"/>
            <a:r>
              <a:rPr lang="en-US" dirty="0">
                <a:solidFill>
                  <a:srgbClr val="002060"/>
                </a:solidFill>
                <a:latin typeface="Calibri" panose="020F0502020204030204" pitchFamily="34" charset="0"/>
              </a:rPr>
              <a:t>Individual Plans</a:t>
            </a:r>
            <a:endParaRPr lang="en-US" dirty="0">
              <a:solidFill>
                <a:srgbClr val="002060"/>
              </a:solidFill>
            </a:endParaRPr>
          </a:p>
        </p:txBody>
      </p:sp>
      <p:pic>
        <p:nvPicPr>
          <p:cNvPr id="9" name="Picture 2" descr="Screenshot of eSRS entry field for agency designation for individual plans">
            <a:extLst>
              <a:ext uri="{FF2B5EF4-FFF2-40B4-BE49-F238E27FC236}">
                <a16:creationId xmlns:a16="http://schemas.microsoft.com/office/drawing/2014/main" id="{6608ED2E-4DE1-02B2-53F1-C75D061493F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936" y="5204138"/>
            <a:ext cx="4114799" cy="704627"/>
          </a:xfrm>
          <a:prstGeom prst="rect">
            <a:avLst/>
          </a:prstGeom>
          <a:noFill/>
          <a:ln w="19050">
            <a:solidFill>
              <a:srgbClr val="0070C0"/>
            </a:solidFill>
            <a:miter lim="800000"/>
            <a:headEnd/>
            <a:tailEnd/>
          </a:ln>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23</a:t>
            </a:fld>
            <a:endParaRPr lang="en-US" dirty="0">
              <a:solidFill>
                <a:prstClr val="white"/>
              </a:solidFill>
            </a:endParaRPr>
          </a:p>
        </p:txBody>
      </p:sp>
    </p:spTree>
    <p:extLst>
      <p:ext uri="{BB962C8B-B14F-4D97-AF65-F5344CB8AC3E}">
        <p14:creationId xmlns:p14="http://schemas.microsoft.com/office/powerpoint/2010/main" val="12097588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solidFill>
                  <a:prstClr val="white"/>
                </a:solidFill>
              </a:rPr>
              <a:t>Agency Percentages</a:t>
            </a:r>
            <a:endParaRPr lang="en-US" dirty="0"/>
          </a:p>
        </p:txBody>
      </p:sp>
      <p:sp>
        <p:nvSpPr>
          <p:cNvPr id="2" name="Content Placeholder 1"/>
          <p:cNvSpPr>
            <a:spLocks noGrp="1"/>
          </p:cNvSpPr>
          <p:nvPr>
            <p:ph idx="1"/>
          </p:nvPr>
        </p:nvSpPr>
        <p:spPr>
          <a:xfrm>
            <a:off x="546339" y="1094988"/>
            <a:ext cx="8051321" cy="2791212"/>
          </a:xfrm>
        </p:spPr>
        <p:txBody>
          <a:bodyPr>
            <a:normAutofit/>
          </a:bodyPr>
          <a:lstStyle/>
          <a:p>
            <a:pPr marL="285750" indent="-285750">
              <a:spcAft>
                <a:spcPts val="1200"/>
              </a:spcAft>
              <a:buFont typeface="Arial" panose="020B0604020202020204" pitchFamily="34" charset="0"/>
              <a:buChar char="•"/>
            </a:pPr>
            <a:r>
              <a:rPr lang="en-US" sz="1800" u="sng" dirty="0">
                <a:latin typeface="+mj-lt"/>
              </a:rPr>
              <a:t>Only</a:t>
            </a:r>
            <a:r>
              <a:rPr lang="en-US" sz="1800" dirty="0">
                <a:latin typeface="+mj-lt"/>
              </a:rPr>
              <a:t> applicable for commercial plans</a:t>
            </a:r>
          </a:p>
          <a:p>
            <a:pPr marL="285750" indent="-285750">
              <a:spcAft>
                <a:spcPts val="1200"/>
              </a:spcAft>
              <a:buFont typeface="Arial" panose="020B0604020202020204" pitchFamily="34" charset="0"/>
              <a:buChar char="•"/>
            </a:pPr>
            <a:r>
              <a:rPr lang="en-US" sz="1800" dirty="0">
                <a:latin typeface="+mj-lt"/>
                <a:cs typeface="Arial" panose="020B0604020202020204" pitchFamily="34" charset="0"/>
              </a:rPr>
              <a:t>Enter the percentage of </a:t>
            </a:r>
            <a:r>
              <a:rPr lang="en-US" sz="1800" dirty="0">
                <a:latin typeface="+mj-lt"/>
              </a:rPr>
              <a:t>spend </a:t>
            </a:r>
            <a:r>
              <a:rPr lang="en-US" sz="1800" dirty="0">
                <a:latin typeface="+mj-lt"/>
                <a:cs typeface="Arial" panose="020B0604020202020204" pitchFamily="34" charset="0"/>
              </a:rPr>
              <a:t>that can be "attributed to” each agency’s contract</a:t>
            </a:r>
          </a:p>
          <a:p>
            <a:pPr marL="285750" indent="-285750">
              <a:spcAft>
                <a:spcPts val="1200"/>
              </a:spcAft>
              <a:buFont typeface="Arial" panose="020B0604020202020204" pitchFamily="34" charset="0"/>
              <a:buChar char="•"/>
            </a:pPr>
            <a:r>
              <a:rPr lang="en-US" sz="1800" dirty="0">
                <a:latin typeface="+mj-lt"/>
                <a:cs typeface="Arial" panose="020B0604020202020204" pitchFamily="34" charset="0"/>
              </a:rPr>
              <a:t>Many Contractors choose to look at their Government vs. Commercial sales allocation to arrive at this percentage</a:t>
            </a:r>
          </a:p>
          <a:p>
            <a:pPr marL="285750" indent="-285750">
              <a:spcAft>
                <a:spcPts val="1200"/>
              </a:spcAft>
              <a:buFont typeface="Arial" panose="020B0604020202020204" pitchFamily="34" charset="0"/>
              <a:buChar char="•"/>
            </a:pPr>
            <a:r>
              <a:rPr lang="en-US" sz="1800" dirty="0">
                <a:latin typeface="+mj-lt"/>
                <a:cs typeface="Arial" panose="020B0604020202020204" pitchFamily="34" charset="0"/>
              </a:rPr>
              <a:t>The percentages allocated should </a:t>
            </a:r>
            <a:r>
              <a:rPr lang="en-US" sz="1800" u="sng" dirty="0">
                <a:latin typeface="+mj-lt"/>
                <a:cs typeface="Arial" panose="020B0604020202020204" pitchFamily="34" charset="0"/>
              </a:rPr>
              <a:t>not</a:t>
            </a:r>
            <a:r>
              <a:rPr lang="en-US" sz="1800" b="1" dirty="0">
                <a:latin typeface="+mj-lt"/>
                <a:cs typeface="Arial" panose="020B0604020202020204" pitchFamily="34" charset="0"/>
              </a:rPr>
              <a:t> </a:t>
            </a:r>
            <a:r>
              <a:rPr lang="en-US" sz="1800" dirty="0">
                <a:latin typeface="+mj-lt"/>
                <a:cs typeface="Arial" panose="020B0604020202020204" pitchFamily="34" charset="0"/>
              </a:rPr>
              <a:t>add up to 100% as this would indicate that all reported spend supports Government contracts with no spend supporting commercial business</a:t>
            </a:r>
            <a:endParaRPr lang="en-US" sz="4800" dirty="0">
              <a:solidFill>
                <a:srgbClr val="000000"/>
              </a:solidFill>
              <a:latin typeface="+mj-lt"/>
            </a:endParaRPr>
          </a:p>
        </p:txBody>
      </p:sp>
      <p:pic>
        <p:nvPicPr>
          <p:cNvPr id="7" name="Picture 9" descr="Screenshot of eSRS entry field for agency designation for commercial plans" title="Screenshot of eSRS entry field for agency designation for commercial plans">
            <a:extLst>
              <a:ext uri="{FF2B5EF4-FFF2-40B4-BE49-F238E27FC236}">
                <a16:creationId xmlns:a16="http://schemas.microsoft.com/office/drawing/2014/main" id="{DB7483B0-592B-4FA9-F031-36913020575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3962" y="4044181"/>
            <a:ext cx="6262688" cy="17478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24</a:t>
            </a:fld>
            <a:endParaRPr lang="en-US" dirty="0">
              <a:solidFill>
                <a:prstClr val="white"/>
              </a:solidFill>
            </a:endParaRPr>
          </a:p>
        </p:txBody>
      </p:sp>
    </p:spTree>
    <p:extLst>
      <p:ext uri="{BB962C8B-B14F-4D97-AF65-F5344CB8AC3E}">
        <p14:creationId xmlns:p14="http://schemas.microsoft.com/office/powerpoint/2010/main" val="19429882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solidFill>
                  <a:prstClr val="white"/>
                </a:solidFill>
              </a:rPr>
              <a:t>Agency Approver</a:t>
            </a:r>
            <a:endParaRPr lang="en-US" dirty="0"/>
          </a:p>
        </p:txBody>
      </p:sp>
      <p:sp>
        <p:nvSpPr>
          <p:cNvPr id="2" name="Content Placeholder 1"/>
          <p:cNvSpPr>
            <a:spLocks noGrp="1"/>
          </p:cNvSpPr>
          <p:nvPr>
            <p:ph idx="1"/>
          </p:nvPr>
        </p:nvSpPr>
        <p:spPr>
          <a:xfrm>
            <a:off x="685800" y="1319161"/>
            <a:ext cx="7772400" cy="2230633"/>
          </a:xfrm>
        </p:spPr>
        <p:txBody>
          <a:bodyPr>
            <a:noAutofit/>
          </a:bodyPr>
          <a:lstStyle/>
          <a:p>
            <a:pPr marL="285750" indent="-285750">
              <a:spcAft>
                <a:spcPts val="1800"/>
              </a:spcAft>
              <a:buFont typeface="Arial" panose="020B0604020202020204" pitchFamily="34" charset="0"/>
              <a:buChar char="•"/>
            </a:pPr>
            <a:r>
              <a:rPr lang="en-US" sz="2000" u="sng" dirty="0">
                <a:latin typeface="+mn-lt"/>
              </a:rPr>
              <a:t>Only</a:t>
            </a:r>
            <a:r>
              <a:rPr lang="en-US" sz="2000" dirty="0">
                <a:latin typeface="+mn-lt"/>
              </a:rPr>
              <a:t> applicable for commercial plans</a:t>
            </a:r>
          </a:p>
          <a:p>
            <a:pPr marL="342900" indent="-342900">
              <a:spcAft>
                <a:spcPts val="1800"/>
              </a:spcAft>
              <a:buFont typeface="Arial" panose="020B0604020202020204" pitchFamily="34" charset="0"/>
              <a:buChar char="•"/>
            </a:pPr>
            <a:r>
              <a:rPr lang="en-US" sz="2000" dirty="0">
                <a:latin typeface="+mn-lt"/>
              </a:rPr>
              <a:t>Choose the agency who will be the actual </a:t>
            </a:r>
            <a:r>
              <a:rPr lang="en-US" sz="2000" b="1" dirty="0">
                <a:latin typeface="+mn-lt"/>
              </a:rPr>
              <a:t>approver</a:t>
            </a:r>
            <a:r>
              <a:rPr lang="en-US" sz="2000" dirty="0">
                <a:latin typeface="+mn-lt"/>
              </a:rPr>
              <a:t> of the report. </a:t>
            </a:r>
          </a:p>
          <a:p>
            <a:pPr marL="342900" indent="-342900">
              <a:spcAft>
                <a:spcPts val="1200"/>
              </a:spcAft>
              <a:buFont typeface="Arial" panose="020B0604020202020204" pitchFamily="34" charset="0"/>
              <a:buChar char="•"/>
            </a:pPr>
            <a:r>
              <a:rPr lang="en-US" sz="2000" dirty="0">
                <a:latin typeface="+mn-lt"/>
              </a:rPr>
              <a:t>The agency approver is the agency who approved your subcontracting plan for the period for which you are filing. – </a:t>
            </a:r>
            <a:r>
              <a:rPr lang="en-US" sz="1800" i="1" dirty="0">
                <a:solidFill>
                  <a:srgbClr val="C00000"/>
                </a:solidFill>
                <a:latin typeface="+mn-lt"/>
              </a:rPr>
              <a:t>FAR 52.219-9(l)(2)(i)(F) &amp; FAR 52.219-9(l)(2)(ii)(D) </a:t>
            </a:r>
          </a:p>
        </p:txBody>
      </p:sp>
      <p:pic>
        <p:nvPicPr>
          <p:cNvPr id="11" name="Picture 9" descr="Screenshot of eSRS entry field for agency approver designation &#10;&#10;">
            <a:extLst>
              <a:ext uri="{FF2B5EF4-FFF2-40B4-BE49-F238E27FC236}">
                <a16:creationId xmlns:a16="http://schemas.microsoft.com/office/drawing/2014/main" id="{74817FFD-BEFA-4E6A-99DA-0A69D15106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0656" y="3962400"/>
            <a:ext cx="6262688" cy="16764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25</a:t>
            </a:fld>
            <a:endParaRPr lang="en-US" dirty="0">
              <a:solidFill>
                <a:prstClr val="white"/>
              </a:solidFill>
            </a:endParaRPr>
          </a:p>
        </p:txBody>
      </p:sp>
    </p:spTree>
    <p:extLst>
      <p:ext uri="{BB962C8B-B14F-4D97-AF65-F5344CB8AC3E}">
        <p14:creationId xmlns:p14="http://schemas.microsoft.com/office/powerpoint/2010/main" val="16261384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solidFill>
                  <a:prstClr val="white"/>
                </a:solidFill>
              </a:rPr>
              <a:t>Remarks</a:t>
            </a:r>
            <a:endParaRPr lang="en-US" dirty="0"/>
          </a:p>
        </p:txBody>
      </p:sp>
      <p:sp>
        <p:nvSpPr>
          <p:cNvPr id="2" name="Content Placeholder 1"/>
          <p:cNvSpPr>
            <a:spLocks noGrp="1"/>
          </p:cNvSpPr>
          <p:nvPr>
            <p:ph idx="1"/>
          </p:nvPr>
        </p:nvSpPr>
        <p:spPr>
          <a:xfrm>
            <a:off x="228600" y="766948"/>
            <a:ext cx="8686800" cy="3862909"/>
          </a:xfrm>
        </p:spPr>
        <p:txBody>
          <a:bodyPr>
            <a:noAutofit/>
          </a:bodyPr>
          <a:lstStyle/>
          <a:p>
            <a:pPr>
              <a:spcAft>
                <a:spcPts val="500"/>
              </a:spcAft>
            </a:pPr>
            <a:r>
              <a:rPr lang="en-US" sz="2200" dirty="0">
                <a:latin typeface="+mn-lt"/>
                <a:cs typeface="Arial" panose="020B0604020202020204" pitchFamily="34" charset="0"/>
              </a:rPr>
              <a:t>Remarks/explanations &amp; plan of action are </a:t>
            </a:r>
            <a:r>
              <a:rPr lang="en-US" sz="2200" b="1" dirty="0">
                <a:latin typeface="+mn-lt"/>
                <a:cs typeface="Arial" panose="020B0604020202020204" pitchFamily="34" charset="0"/>
              </a:rPr>
              <a:t>required</a:t>
            </a:r>
            <a:r>
              <a:rPr lang="en-US" sz="2200" dirty="0">
                <a:latin typeface="+mn-lt"/>
                <a:cs typeface="Arial" panose="020B0604020202020204" pitchFamily="34" charset="0"/>
              </a:rPr>
              <a:t> for each category …</a:t>
            </a:r>
          </a:p>
          <a:p>
            <a:pPr marL="548640" indent="-274320">
              <a:spcAft>
                <a:spcPts val="500"/>
              </a:spcAft>
              <a:buFont typeface="Arial" panose="020B0604020202020204" pitchFamily="34" charset="0"/>
              <a:buChar char="•"/>
            </a:pPr>
            <a:r>
              <a:rPr lang="en-US" sz="1800" dirty="0">
                <a:latin typeface="+mn-lt"/>
              </a:rPr>
              <a:t>If any </a:t>
            </a:r>
            <a:r>
              <a:rPr lang="en-US" sz="1800" dirty="0">
                <a:latin typeface="+mn-lt"/>
                <a:cs typeface="Arial" panose="020B0604020202020204" pitchFamily="34" charset="0"/>
              </a:rPr>
              <a:t>actual </a:t>
            </a:r>
            <a:r>
              <a:rPr lang="en-US" sz="1800" u="sng" dirty="0">
                <a:latin typeface="+mn-lt"/>
                <a:cs typeface="Arial" panose="020B0604020202020204" pitchFamily="34" charset="0"/>
              </a:rPr>
              <a:t>percentage</a:t>
            </a:r>
            <a:r>
              <a:rPr lang="en-US" sz="1800" dirty="0">
                <a:latin typeface="+mn-lt"/>
                <a:cs typeface="Arial" panose="020B0604020202020204" pitchFamily="34" charset="0"/>
              </a:rPr>
              <a:t> achievement falls short of your </a:t>
            </a:r>
            <a:r>
              <a:rPr lang="en-US" sz="1800" u="sng" dirty="0">
                <a:latin typeface="+mn-lt"/>
                <a:cs typeface="Arial" panose="020B0604020202020204" pitchFamily="34" charset="0"/>
              </a:rPr>
              <a:t>percentage</a:t>
            </a:r>
            <a:r>
              <a:rPr lang="en-US" sz="1800" dirty="0">
                <a:latin typeface="+mn-lt"/>
                <a:cs typeface="Arial" panose="020B0604020202020204" pitchFamily="34" charset="0"/>
              </a:rPr>
              <a:t> goals</a:t>
            </a:r>
          </a:p>
          <a:p>
            <a:pPr marL="548640" indent="-274320">
              <a:spcAft>
                <a:spcPts val="500"/>
              </a:spcAft>
              <a:buFont typeface="Arial" panose="020B0604020202020204" pitchFamily="34" charset="0"/>
              <a:buChar char="•"/>
            </a:pPr>
            <a:r>
              <a:rPr lang="en-US" sz="1800" dirty="0">
                <a:latin typeface="+mn-lt"/>
              </a:rPr>
              <a:t>If y</a:t>
            </a:r>
            <a:r>
              <a:rPr lang="en-US" sz="1800" dirty="0">
                <a:latin typeface="+mn-lt"/>
                <a:cs typeface="Arial" panose="020B0604020202020204" pitchFamily="34" charset="0"/>
              </a:rPr>
              <a:t>ou report a zero-dollar achievement </a:t>
            </a:r>
          </a:p>
          <a:p>
            <a:pPr marL="0" lvl="1" indent="0" algn="ctr">
              <a:spcAft>
                <a:spcPts val="1200"/>
              </a:spcAft>
              <a:buNone/>
            </a:pPr>
            <a:r>
              <a:rPr lang="en-US" sz="1800" i="1" dirty="0">
                <a:solidFill>
                  <a:srgbClr val="C00000"/>
                </a:solidFill>
                <a:latin typeface="+mn-lt"/>
                <a:cs typeface="Arial" panose="020B0604020202020204" pitchFamily="34" charset="0"/>
              </a:rPr>
              <a:t>Important: Be sure that remarks are category specific and address failure to meet </a:t>
            </a:r>
            <a:r>
              <a:rPr lang="en-US" sz="1800" i="1" u="sng" dirty="0">
                <a:solidFill>
                  <a:srgbClr val="C00000"/>
                </a:solidFill>
                <a:latin typeface="+mn-lt"/>
                <a:cs typeface="Arial" panose="020B0604020202020204" pitchFamily="34" charset="0"/>
              </a:rPr>
              <a:t>approved</a:t>
            </a:r>
            <a:r>
              <a:rPr lang="en-US" sz="1800" i="1" dirty="0">
                <a:solidFill>
                  <a:srgbClr val="C00000"/>
                </a:solidFill>
                <a:latin typeface="+mn-lt"/>
                <a:cs typeface="Arial" panose="020B0604020202020204" pitchFamily="34" charset="0"/>
              </a:rPr>
              <a:t> percentage goals; do not reiterate your plan justification for low goals</a:t>
            </a:r>
          </a:p>
          <a:p>
            <a:pPr>
              <a:spcAft>
                <a:spcPts val="500"/>
              </a:spcAft>
            </a:pPr>
            <a:r>
              <a:rPr lang="en-US" sz="2200" dirty="0">
                <a:latin typeface="+mn-lt"/>
              </a:rPr>
              <a:t>Provide any other jus</a:t>
            </a:r>
            <a:r>
              <a:rPr lang="en-US" sz="2200" dirty="0">
                <a:latin typeface="+mn-lt"/>
                <a:cs typeface="Arial" panose="020B0604020202020204" pitchFamily="34" charset="0"/>
              </a:rPr>
              <a:t>tifications and/or anomalies in your report …</a:t>
            </a:r>
          </a:p>
          <a:p>
            <a:pPr marL="548640" indent="-274320">
              <a:spcAft>
                <a:spcPts val="500"/>
              </a:spcAft>
              <a:buFont typeface="Arial" panose="020B0604020202020204" pitchFamily="34" charset="0"/>
              <a:buChar char="•"/>
            </a:pPr>
            <a:r>
              <a:rPr lang="en-US" sz="1800" dirty="0">
                <a:latin typeface="+mn-lt"/>
              </a:rPr>
              <a:t>You are reporting a partial </a:t>
            </a:r>
            <a:r>
              <a:rPr lang="en-US" sz="1800" dirty="0">
                <a:latin typeface="+mn-lt"/>
                <a:cs typeface="Arial" panose="020B0604020202020204" pitchFamily="34" charset="0"/>
              </a:rPr>
              <a:t>period (i.e., your first subcontracting plan began after the start of an eSRS reporting cycle)</a:t>
            </a:r>
          </a:p>
          <a:p>
            <a:pPr marL="548640" indent="-274320">
              <a:buFont typeface="Arial" panose="020B0604020202020204" pitchFamily="34" charset="0"/>
              <a:buChar char="•"/>
            </a:pPr>
            <a:r>
              <a:rPr lang="en-US" sz="1800" dirty="0">
                <a:latin typeface="+mn-lt"/>
              </a:rPr>
              <a:t>Your plan period (your FY) is different than the eSRS reporting period (gov’t FY), and that discrepancy has impacted your achievements</a:t>
            </a:r>
            <a:endParaRPr lang="en-US" sz="1800" dirty="0">
              <a:solidFill>
                <a:srgbClr val="000000"/>
              </a:solidFill>
              <a:latin typeface="+mn-lt"/>
            </a:endParaRPr>
          </a:p>
        </p:txBody>
      </p:sp>
      <p:pic>
        <p:nvPicPr>
          <p:cNvPr id="9" name="Picture 8" descr="Screenshot of eSRS entry field for remarks&#10;&#10;">
            <a:extLst>
              <a:ext uri="{FF2B5EF4-FFF2-40B4-BE49-F238E27FC236}">
                <a16:creationId xmlns:a16="http://schemas.microsoft.com/office/drawing/2014/main" id="{07FC55B3-6C39-4A72-A270-E548DBAB50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4629857"/>
            <a:ext cx="5759780" cy="1461195"/>
          </a:xfrm>
          <a:prstGeom prst="rect">
            <a:avLst/>
          </a:prstGeom>
          <a:noFill/>
          <a:ln w="19050">
            <a:solidFill>
              <a:srgbClr val="0070C0"/>
            </a:solidFill>
            <a:miter lim="800000"/>
            <a:headEnd/>
            <a:tailEnd/>
          </a:ln>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26</a:t>
            </a:fld>
            <a:endParaRPr lang="en-US" dirty="0">
              <a:solidFill>
                <a:prstClr val="white"/>
              </a:solidFill>
            </a:endParaRPr>
          </a:p>
        </p:txBody>
      </p:sp>
    </p:spTree>
    <p:extLst>
      <p:ext uri="{BB962C8B-B14F-4D97-AF65-F5344CB8AC3E}">
        <p14:creationId xmlns:p14="http://schemas.microsoft.com/office/powerpoint/2010/main" val="34356679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000" dirty="0">
                <a:solidFill>
                  <a:prstClr val="white"/>
                </a:solidFill>
              </a:rPr>
              <a:t>Subcontracting Program Administrator</a:t>
            </a:r>
            <a:endParaRPr lang="en-US" sz="3000" dirty="0"/>
          </a:p>
        </p:txBody>
      </p:sp>
      <p:sp>
        <p:nvSpPr>
          <p:cNvPr id="2" name="Content Placeholder 1"/>
          <p:cNvSpPr>
            <a:spLocks noGrp="1"/>
          </p:cNvSpPr>
          <p:nvPr>
            <p:ph idx="1"/>
          </p:nvPr>
        </p:nvSpPr>
        <p:spPr>
          <a:xfrm>
            <a:off x="609600" y="1114425"/>
            <a:ext cx="7924800" cy="2085975"/>
          </a:xfrm>
        </p:spPr>
        <p:txBody>
          <a:bodyPr>
            <a:normAutofit/>
          </a:bodyPr>
          <a:lstStyle/>
          <a:p>
            <a:pPr marR="9360">
              <a:spcAft>
                <a:spcPts val="1800"/>
              </a:spcAft>
            </a:pPr>
            <a:r>
              <a:rPr lang="en-US" sz="2000" dirty="0">
                <a:latin typeface="+mj-lt"/>
                <a:cs typeface="Arial" panose="020B0604020202020204" pitchFamily="34" charset="0"/>
              </a:rPr>
              <a:t>This should matc</a:t>
            </a:r>
            <a:r>
              <a:rPr lang="en-US" sz="2000" dirty="0">
                <a:latin typeface="+mj-lt"/>
              </a:rPr>
              <a:t>h the </a:t>
            </a:r>
            <a:r>
              <a:rPr lang="en-US" sz="2000" dirty="0">
                <a:latin typeface="+mj-lt"/>
                <a:cs typeface="Arial" panose="020B0604020202020204" pitchFamily="34" charset="0"/>
              </a:rPr>
              <a:t>Subcontracting Program Administrator listed </a:t>
            </a:r>
            <a:r>
              <a:rPr lang="en-US" sz="2000" dirty="0">
                <a:latin typeface="+mj-lt"/>
              </a:rPr>
              <a:t>on your approved plan as </a:t>
            </a:r>
            <a:r>
              <a:rPr lang="en-US" sz="2000" dirty="0">
                <a:latin typeface="+mj-lt"/>
                <a:cs typeface="Arial" panose="020B0604020202020204" pitchFamily="34" charset="0"/>
              </a:rPr>
              <a:t>the “Plan Administrator”, unless you have updated this point of contact (POC) since that time.</a:t>
            </a:r>
          </a:p>
          <a:p>
            <a:pPr marR="9360" algn="ctr"/>
            <a:r>
              <a:rPr lang="en-US" sz="2000" i="1" dirty="0">
                <a:solidFill>
                  <a:srgbClr val="C00000"/>
                </a:solidFill>
                <a:latin typeface="+mj-lt"/>
              </a:rPr>
              <a:t> Note:  You would have already listed your eSRS point of contact in #5 Contact Information, which may differ from this contact.</a:t>
            </a:r>
            <a:endParaRPr lang="en-US" sz="4800" i="1" dirty="0">
              <a:solidFill>
                <a:srgbClr val="C00000"/>
              </a:solidFill>
              <a:latin typeface="Arial" panose="020B0604020202020204" pitchFamily="34" charset="0"/>
              <a:cs typeface="Arial" panose="020B0604020202020204" pitchFamily="34" charset="0"/>
            </a:endParaRPr>
          </a:p>
        </p:txBody>
      </p:sp>
      <p:pic>
        <p:nvPicPr>
          <p:cNvPr id="9" name="Picture 6" descr="Screenshot of eSRS entry field for subcontracting program administrator info&#10;Name, Title and phone number. &#10;">
            <a:extLst>
              <a:ext uri="{FF2B5EF4-FFF2-40B4-BE49-F238E27FC236}">
                <a16:creationId xmlns:a16="http://schemas.microsoft.com/office/drawing/2014/main" id="{773B253C-C91D-4864-8377-BC23C147DA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37252" y="3429000"/>
            <a:ext cx="6069496" cy="2314575"/>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27</a:t>
            </a:fld>
            <a:endParaRPr lang="en-US" dirty="0">
              <a:solidFill>
                <a:prstClr val="white"/>
              </a:solidFill>
            </a:endParaRPr>
          </a:p>
        </p:txBody>
      </p:sp>
    </p:spTree>
    <p:extLst>
      <p:ext uri="{BB962C8B-B14F-4D97-AF65-F5344CB8AC3E}">
        <p14:creationId xmlns:p14="http://schemas.microsoft.com/office/powerpoint/2010/main" val="28576726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solidFill>
                  <a:prstClr val="white"/>
                </a:solidFill>
              </a:rPr>
              <a:t>Report Certification</a:t>
            </a:r>
            <a:endParaRPr lang="en-US" dirty="0"/>
          </a:p>
        </p:txBody>
      </p:sp>
      <p:sp>
        <p:nvSpPr>
          <p:cNvPr id="2" name="Content Placeholder 1"/>
          <p:cNvSpPr>
            <a:spLocks noGrp="1"/>
          </p:cNvSpPr>
          <p:nvPr>
            <p:ph idx="1"/>
          </p:nvPr>
        </p:nvSpPr>
        <p:spPr>
          <a:xfrm>
            <a:off x="1158875" y="1545359"/>
            <a:ext cx="7010400" cy="1398443"/>
          </a:xfrm>
        </p:spPr>
        <p:txBody>
          <a:bodyPr>
            <a:normAutofit/>
          </a:bodyPr>
          <a:lstStyle/>
          <a:p>
            <a:pPr marL="342900" marR="12450" indent="-342900">
              <a:spcAft>
                <a:spcPts val="1800"/>
              </a:spcAft>
              <a:buFont typeface="Arial" panose="020B0604020202020204" pitchFamily="34" charset="0"/>
              <a:buChar char="•"/>
            </a:pPr>
            <a:r>
              <a:rPr lang="en-US" sz="2400" dirty="0">
                <a:latin typeface="+mj-lt"/>
              </a:rPr>
              <a:t>The report must be certified.</a:t>
            </a:r>
          </a:p>
          <a:p>
            <a:pPr marL="342900" marR="12450" indent="-342900">
              <a:spcAft>
                <a:spcPts val="1800"/>
              </a:spcAft>
              <a:buFont typeface="Arial" panose="020B0604020202020204" pitchFamily="34" charset="0"/>
              <a:buChar char="•"/>
            </a:pPr>
            <a:r>
              <a:rPr lang="en-US" sz="2400" dirty="0">
                <a:latin typeface="+mj-lt"/>
                <a:cs typeface="Arial" panose="020B0604020202020204" pitchFamily="34" charset="0"/>
              </a:rPr>
              <a:t>If “Yes” is not selected, the report will be rejected.</a:t>
            </a:r>
          </a:p>
        </p:txBody>
      </p:sp>
      <p:pic>
        <p:nvPicPr>
          <p:cNvPr id="5" name="Picture 8" descr="Screenshot of eSRS entry field for report certification" title="Screenshot of eSRS entry field for report certification">
            <a:extLst>
              <a:ext uri="{FF2B5EF4-FFF2-40B4-BE49-F238E27FC236}">
                <a16:creationId xmlns:a16="http://schemas.microsoft.com/office/drawing/2014/main" id="{40910C2B-6B7C-B7D4-DEE3-4E0716CFC6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5500" y="3547918"/>
            <a:ext cx="7677150" cy="160020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28</a:t>
            </a:fld>
            <a:endParaRPr lang="en-US" dirty="0">
              <a:solidFill>
                <a:prstClr val="white"/>
              </a:solidFill>
            </a:endParaRPr>
          </a:p>
        </p:txBody>
      </p:sp>
    </p:spTree>
    <p:extLst>
      <p:ext uri="{BB962C8B-B14F-4D97-AF65-F5344CB8AC3E}">
        <p14:creationId xmlns:p14="http://schemas.microsoft.com/office/powerpoint/2010/main" val="39602797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solidFill>
                  <a:prstClr val="white"/>
                </a:solidFill>
              </a:rPr>
              <a:t>CEO Information </a:t>
            </a:r>
            <a:endParaRPr lang="en-US" dirty="0"/>
          </a:p>
        </p:txBody>
      </p:sp>
      <p:sp>
        <p:nvSpPr>
          <p:cNvPr id="2" name="Content Placeholder 1"/>
          <p:cNvSpPr>
            <a:spLocks noGrp="1"/>
          </p:cNvSpPr>
          <p:nvPr>
            <p:ph idx="1"/>
          </p:nvPr>
        </p:nvSpPr>
        <p:spPr>
          <a:xfrm>
            <a:off x="952500" y="1274502"/>
            <a:ext cx="7239000" cy="954868"/>
          </a:xfrm>
        </p:spPr>
        <p:txBody>
          <a:bodyPr>
            <a:normAutofit/>
          </a:bodyPr>
          <a:lstStyle/>
          <a:p>
            <a:pPr marL="0" indent="0">
              <a:buNone/>
            </a:pPr>
            <a:r>
              <a:rPr lang="en-US" sz="2400" dirty="0">
                <a:latin typeface="+mn-lt"/>
                <a:cs typeface="Arial" panose="020B0604020202020204" pitchFamily="34" charset="0"/>
              </a:rPr>
              <a:t>Enter the name and title of the CEO approving the report along with the approval date.</a:t>
            </a:r>
          </a:p>
        </p:txBody>
      </p:sp>
      <p:pic>
        <p:nvPicPr>
          <p:cNvPr id="8" name="Picture 6" descr="Screenshot of eSRS entry field for CEO information&#10;&#10;">
            <a:extLst>
              <a:ext uri="{FF2B5EF4-FFF2-40B4-BE49-F238E27FC236}">
                <a16:creationId xmlns:a16="http://schemas.microsoft.com/office/drawing/2014/main" id="{74C034E4-EDE5-4323-A71F-8C8FD93DF7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2760632"/>
            <a:ext cx="5917410" cy="2890060"/>
          </a:xfrm>
          <a:prstGeom prst="rect">
            <a:avLst/>
          </a:prstGeom>
          <a:noFill/>
          <a:ln w="9525">
            <a:solidFill>
              <a:srgbClr val="1F497D"/>
            </a:solidFill>
            <a:miter lim="800000"/>
            <a:headEnd/>
            <a:tailEnd/>
          </a:ln>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29</a:t>
            </a:fld>
            <a:endParaRPr lang="en-US" dirty="0">
              <a:solidFill>
                <a:prstClr val="white"/>
              </a:solidFill>
            </a:endParaRPr>
          </a:p>
        </p:txBody>
      </p:sp>
    </p:spTree>
    <p:extLst>
      <p:ext uri="{BB962C8B-B14F-4D97-AF65-F5344CB8AC3E}">
        <p14:creationId xmlns:p14="http://schemas.microsoft.com/office/powerpoint/2010/main" val="1553790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Agenda</a:t>
            </a:r>
          </a:p>
        </p:txBody>
      </p:sp>
      <p:sp>
        <p:nvSpPr>
          <p:cNvPr id="2" name="Content Placeholder 1"/>
          <p:cNvSpPr>
            <a:spLocks noGrp="1"/>
          </p:cNvSpPr>
          <p:nvPr>
            <p:ph idx="1"/>
          </p:nvPr>
        </p:nvSpPr>
        <p:spPr>
          <a:xfrm>
            <a:off x="1447800" y="1524000"/>
            <a:ext cx="6553200" cy="4095750"/>
          </a:xfrm>
        </p:spPr>
        <p:txBody>
          <a:bodyPr>
            <a:noAutofit/>
          </a:bodyPr>
          <a:lstStyle/>
          <a:p>
            <a:pPr marL="342900" indent="-342900">
              <a:spcAft>
                <a:spcPts val="3000"/>
              </a:spcAft>
              <a:buFont typeface="Arial" panose="020B0604020202020204" pitchFamily="34" charset="0"/>
              <a:buChar char="•"/>
            </a:pPr>
            <a:r>
              <a:rPr lang="en-US" sz="2400" dirty="0">
                <a:latin typeface="+mn-lt"/>
                <a:cs typeface="Arial" panose="020B0604020202020204" pitchFamily="34" charset="0"/>
              </a:rPr>
              <a:t>eSRS Overview</a:t>
            </a:r>
          </a:p>
          <a:p>
            <a:pPr marL="342900" indent="-342900">
              <a:spcAft>
                <a:spcPts val="3000"/>
              </a:spcAft>
              <a:buFont typeface="Arial" panose="020B0604020202020204" pitchFamily="34" charset="0"/>
              <a:buChar char="•"/>
            </a:pPr>
            <a:r>
              <a:rPr lang="en-US" sz="2400" dirty="0">
                <a:latin typeface="+mn-lt"/>
                <a:cs typeface="Arial" panose="020B0604020202020204" pitchFamily="34" charset="0"/>
              </a:rPr>
              <a:t>Summary Subcontract Report (SSR) Step-by-Step</a:t>
            </a:r>
          </a:p>
          <a:p>
            <a:pPr marL="342900" indent="-342900">
              <a:spcAft>
                <a:spcPts val="3000"/>
              </a:spcAft>
              <a:buFont typeface="Arial" panose="020B0604020202020204" pitchFamily="34" charset="0"/>
              <a:buChar char="•"/>
            </a:pPr>
            <a:r>
              <a:rPr lang="en-US" sz="2400" dirty="0">
                <a:latin typeface="+mn-lt"/>
                <a:cs typeface="Arial" panose="020B0604020202020204" pitchFamily="34" charset="0"/>
              </a:rPr>
              <a:t>Review Process</a:t>
            </a:r>
          </a:p>
          <a:p>
            <a:pPr marL="342900" indent="-342900">
              <a:spcAft>
                <a:spcPts val="3000"/>
              </a:spcAft>
              <a:buFont typeface="Arial" panose="020B0604020202020204" pitchFamily="34" charset="0"/>
              <a:buChar char="•"/>
            </a:pPr>
            <a:r>
              <a:rPr lang="en-US" sz="2400" dirty="0">
                <a:latin typeface="+mn-lt"/>
                <a:cs typeface="Arial" panose="020B0604020202020204" pitchFamily="34" charset="0"/>
              </a:rPr>
              <a:t>Technical Tips &amp; Common Issues</a:t>
            </a:r>
          </a:p>
          <a:p>
            <a:pPr marL="342900" indent="-342900">
              <a:buFont typeface="Arial" panose="020B0604020202020204" pitchFamily="34" charset="0"/>
              <a:buChar char="•"/>
            </a:pPr>
            <a:r>
              <a:rPr lang="en-US" sz="2400" dirty="0">
                <a:latin typeface="+mn-lt"/>
              </a:rPr>
              <a:t>Resources &amp; eSRS Help Contacts</a:t>
            </a:r>
            <a:endParaRPr lang="en-US" sz="2400" dirty="0">
              <a:latin typeface="+mn-lt"/>
              <a:cs typeface="Arial" panose="020B0604020202020204" pitchFamily="34" charset="0"/>
            </a:endParaRPr>
          </a:p>
        </p:txBody>
      </p:sp>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3</a:t>
            </a:fld>
            <a:endParaRPr lang="en-US" dirty="0">
              <a:solidFill>
                <a:prstClr val="white"/>
              </a:solidFill>
            </a:endParaRPr>
          </a:p>
        </p:txBody>
      </p:sp>
    </p:spTree>
    <p:extLst>
      <p:ext uri="{BB962C8B-B14F-4D97-AF65-F5344CB8AC3E}">
        <p14:creationId xmlns:p14="http://schemas.microsoft.com/office/powerpoint/2010/main" val="283781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solidFill>
                  <a:prstClr val="white"/>
                </a:solidFill>
              </a:rPr>
              <a:t>CEO Approval </a:t>
            </a:r>
            <a:endParaRPr lang="en-US" dirty="0"/>
          </a:p>
        </p:txBody>
      </p:sp>
      <p:sp>
        <p:nvSpPr>
          <p:cNvPr id="2" name="Content Placeholder 1"/>
          <p:cNvSpPr>
            <a:spLocks noGrp="1"/>
          </p:cNvSpPr>
          <p:nvPr>
            <p:ph idx="1"/>
          </p:nvPr>
        </p:nvSpPr>
        <p:spPr>
          <a:xfrm>
            <a:off x="714374" y="1375965"/>
            <a:ext cx="7800976" cy="2662634"/>
          </a:xfrm>
        </p:spPr>
        <p:txBody>
          <a:bodyPr>
            <a:normAutofit/>
          </a:bodyPr>
          <a:lstStyle/>
          <a:p>
            <a:pPr marL="342900" indent="-342900">
              <a:spcAft>
                <a:spcPts val="1800"/>
              </a:spcAft>
              <a:buFont typeface="Arial" panose="020B0604020202020204" pitchFamily="34" charset="0"/>
              <a:buChar char="•"/>
            </a:pPr>
            <a:r>
              <a:rPr lang="en-US" sz="2000" dirty="0">
                <a:latin typeface="+mn-lt"/>
                <a:cs typeface="Arial" panose="020B0604020202020204" pitchFamily="34" charset="0"/>
              </a:rPr>
              <a:t>The CEO’s  approval is </a:t>
            </a:r>
            <a:r>
              <a:rPr lang="en-US" sz="2000" u="sng" dirty="0">
                <a:latin typeface="+mn-lt"/>
                <a:cs typeface="Arial" panose="020B0604020202020204" pitchFamily="34" charset="0"/>
              </a:rPr>
              <a:t>required</a:t>
            </a:r>
            <a:r>
              <a:rPr lang="en-US" sz="2000" dirty="0">
                <a:latin typeface="+mn-lt"/>
                <a:cs typeface="Arial" panose="020B0604020202020204" pitchFamily="34" charset="0"/>
              </a:rPr>
              <a:t> before to submitting the report </a:t>
            </a:r>
          </a:p>
          <a:p>
            <a:pPr marL="342900" indent="-342900">
              <a:spcAft>
                <a:spcPts val="1800"/>
              </a:spcAft>
              <a:buFont typeface="Arial" panose="020B0604020202020204" pitchFamily="34" charset="0"/>
              <a:buChar char="•"/>
            </a:pPr>
            <a:r>
              <a:rPr lang="en-US" sz="2000" dirty="0">
                <a:latin typeface="+mn-lt"/>
                <a:cs typeface="Arial" panose="020B0604020202020204" pitchFamily="34" charset="0"/>
              </a:rPr>
              <a:t>Keep a signed copy of the approved SSR; this may be requested during </a:t>
            </a:r>
            <a:r>
              <a:rPr lang="en-US" sz="2000" dirty="0">
                <a:latin typeface="+mn-lt"/>
              </a:rPr>
              <a:t>a subcontracting compliance audit </a:t>
            </a:r>
            <a:endParaRPr lang="en-US" sz="2000" dirty="0">
              <a:latin typeface="+mn-lt"/>
              <a:cs typeface="Arial" panose="020B0604020202020204" pitchFamily="34" charset="0"/>
            </a:endParaRPr>
          </a:p>
          <a:p>
            <a:pPr marL="342900" indent="-342900">
              <a:spcAft>
                <a:spcPts val="1800"/>
              </a:spcAft>
              <a:buFont typeface="Arial" panose="020B0604020202020204" pitchFamily="34" charset="0"/>
              <a:buChar char="•"/>
            </a:pPr>
            <a:r>
              <a:rPr lang="en-US" sz="2000" dirty="0">
                <a:latin typeface="+mn-lt"/>
              </a:rPr>
              <a:t>It is not necessary for the Contractor to send a pdf of the signed copy to the approving VA Contracting Officer</a:t>
            </a:r>
            <a:endParaRPr lang="en-US" sz="2000" dirty="0">
              <a:latin typeface="+mn-lt"/>
              <a:cs typeface="Arial" panose="020B0604020202020204" pitchFamily="34" charset="0"/>
            </a:endParaRPr>
          </a:p>
        </p:txBody>
      </p:sp>
      <p:pic>
        <p:nvPicPr>
          <p:cNvPr id="5" name="Picture 4" descr="Screenshot of eSRS entry field for CEO approval" title="Screenshot of eSRS entry field for CEO approval">
            <a:extLst>
              <a:ext uri="{FF2B5EF4-FFF2-40B4-BE49-F238E27FC236}">
                <a16:creationId xmlns:a16="http://schemas.microsoft.com/office/drawing/2014/main" id="{A2B743BE-BF73-B899-2EA9-451CA8591B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0062" y="4038599"/>
            <a:ext cx="7372350" cy="110966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30</a:t>
            </a:fld>
            <a:endParaRPr lang="en-US" dirty="0">
              <a:solidFill>
                <a:prstClr val="white"/>
              </a:solidFill>
            </a:endParaRPr>
          </a:p>
        </p:txBody>
      </p:sp>
    </p:spTree>
    <p:extLst>
      <p:ext uri="{BB962C8B-B14F-4D97-AF65-F5344CB8AC3E}">
        <p14:creationId xmlns:p14="http://schemas.microsoft.com/office/powerpoint/2010/main" val="13056494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solidFill>
                  <a:prstClr val="white"/>
                </a:solidFill>
              </a:rPr>
              <a:t>Notification </a:t>
            </a:r>
            <a:endParaRPr lang="en-US" dirty="0"/>
          </a:p>
        </p:txBody>
      </p:sp>
      <p:sp>
        <p:nvSpPr>
          <p:cNvPr id="2" name="Content Placeholder 1"/>
          <p:cNvSpPr>
            <a:spLocks noGrp="1"/>
          </p:cNvSpPr>
          <p:nvPr>
            <p:ph idx="1"/>
          </p:nvPr>
        </p:nvSpPr>
        <p:spPr>
          <a:xfrm>
            <a:off x="533400" y="1052879"/>
            <a:ext cx="8401050" cy="2853874"/>
          </a:xfrm>
        </p:spPr>
        <p:txBody>
          <a:bodyPr>
            <a:normAutofit/>
          </a:bodyPr>
          <a:lstStyle/>
          <a:p>
            <a:pPr marL="342900" indent="-342900">
              <a:spcAft>
                <a:spcPts val="1800"/>
              </a:spcAft>
              <a:buFont typeface="Arial" panose="020B0604020202020204" pitchFamily="34" charset="0"/>
              <a:buChar char="•"/>
            </a:pPr>
            <a:r>
              <a:rPr lang="en-US" sz="1900" dirty="0">
                <a:latin typeface="+mj-lt"/>
                <a:cs typeface="Arial" panose="020B0604020202020204" pitchFamily="34" charset="0"/>
              </a:rPr>
              <a:t>Enter the e-mail address of all </a:t>
            </a:r>
            <a:r>
              <a:rPr lang="en-US" sz="1900" b="1" i="1" u="sng" dirty="0">
                <a:latin typeface="+mj-lt"/>
                <a:cs typeface="Arial" panose="020B0604020202020204" pitchFamily="34" charset="0"/>
              </a:rPr>
              <a:t>Government</a:t>
            </a:r>
            <a:r>
              <a:rPr lang="en-US" sz="1900" b="1" i="1" dirty="0">
                <a:latin typeface="+mj-lt"/>
                <a:cs typeface="Arial" panose="020B0604020202020204" pitchFamily="34" charset="0"/>
              </a:rPr>
              <a:t> </a:t>
            </a:r>
            <a:r>
              <a:rPr lang="en-US" sz="1900" dirty="0">
                <a:latin typeface="+mj-lt"/>
                <a:cs typeface="Arial" panose="020B0604020202020204" pitchFamily="34" charset="0"/>
              </a:rPr>
              <a:t>personnel who will be reviewing their report so that they will receive an e-mail notification of the submission</a:t>
            </a:r>
          </a:p>
          <a:p>
            <a:pPr marL="342900" indent="-342900">
              <a:buFont typeface="Arial" panose="020B0604020202020204" pitchFamily="34" charset="0"/>
              <a:buChar char="•"/>
            </a:pPr>
            <a:r>
              <a:rPr lang="en-US" sz="1900" dirty="0">
                <a:latin typeface="+mj-lt"/>
                <a:cs typeface="Arial" panose="020B0604020202020204" pitchFamily="34" charset="0"/>
              </a:rPr>
              <a:t> If multiple agencies need to review the report, then you must list at least one e-mail contact for each agency </a:t>
            </a:r>
          </a:p>
          <a:p>
            <a:pPr lvl="1"/>
            <a:r>
              <a:rPr lang="en-US" sz="1800" b="1" dirty="0">
                <a:latin typeface="+mj-lt"/>
                <a:cs typeface="Arial" panose="020B0604020202020204" pitchFamily="34" charset="0"/>
              </a:rPr>
              <a:t>VA FSS Subcontracting Plans: </a:t>
            </a:r>
            <a:r>
              <a:rPr lang="en-US" sz="1800" dirty="0">
                <a:latin typeface="+mj-lt"/>
                <a:cs typeface="Arial" panose="020B0604020202020204" pitchFamily="34" charset="0"/>
                <a:hlinkClick r:id="rId3"/>
              </a:rPr>
              <a:t>SubcontractingVAFSS@va.gov</a:t>
            </a:r>
            <a:r>
              <a:rPr lang="en-US" sz="1800" dirty="0">
                <a:latin typeface="+mj-lt"/>
                <a:cs typeface="Arial" panose="020B0604020202020204" pitchFamily="34" charset="0"/>
              </a:rPr>
              <a:t> </a:t>
            </a:r>
          </a:p>
          <a:p>
            <a:pPr lvl="1"/>
            <a:r>
              <a:rPr lang="en-US" sz="1800" b="1" dirty="0">
                <a:latin typeface="+mj-lt"/>
                <a:cs typeface="Arial" panose="020B0604020202020204" pitchFamily="34" charset="0"/>
              </a:rPr>
              <a:t>VA NCS Subcontracting Plans: </a:t>
            </a:r>
            <a:r>
              <a:rPr lang="en-US" sz="1800" dirty="0">
                <a:latin typeface="+mj-lt"/>
                <a:cs typeface="Arial" panose="020B0604020202020204" pitchFamily="34" charset="0"/>
                <a:hlinkClick r:id="rId4"/>
              </a:rPr>
              <a:t>NACSUBK@va.gov</a:t>
            </a:r>
            <a:endParaRPr lang="en-US" sz="1800" dirty="0">
              <a:latin typeface="+mj-lt"/>
              <a:cs typeface="Arial" panose="020B0604020202020204" pitchFamily="34" charset="0"/>
            </a:endParaRPr>
          </a:p>
          <a:p>
            <a:pPr lvl="1"/>
            <a:r>
              <a:rPr lang="en-US" sz="1800" b="1" dirty="0">
                <a:latin typeface="+mj-lt"/>
                <a:cs typeface="Arial" panose="020B0604020202020204" pitchFamily="34" charset="0"/>
              </a:rPr>
              <a:t>Other Agency eSRS Reviewer(s)</a:t>
            </a:r>
            <a:endParaRPr lang="en-US" dirty="0">
              <a:latin typeface="+mj-lt"/>
            </a:endParaRPr>
          </a:p>
        </p:txBody>
      </p:sp>
      <p:pic>
        <p:nvPicPr>
          <p:cNvPr id="5" name="Picture 5" descr="Screenshot of eSRS entry field for e-mail notification" title="Screenshot of eSRS entry field for e-mail notification">
            <a:extLst>
              <a:ext uri="{FF2B5EF4-FFF2-40B4-BE49-F238E27FC236}">
                <a16:creationId xmlns:a16="http://schemas.microsoft.com/office/drawing/2014/main" id="{AF2EBF0B-6EA0-95D7-CC7E-02E19FBF7ED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92993" y="4176932"/>
            <a:ext cx="6958013" cy="1763487"/>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31</a:t>
            </a:fld>
            <a:endParaRPr lang="en-US" dirty="0">
              <a:solidFill>
                <a:prstClr val="white"/>
              </a:solidFill>
            </a:endParaRPr>
          </a:p>
        </p:txBody>
      </p:sp>
    </p:spTree>
    <p:extLst>
      <p:ext uri="{BB962C8B-B14F-4D97-AF65-F5344CB8AC3E}">
        <p14:creationId xmlns:p14="http://schemas.microsoft.com/office/powerpoint/2010/main" val="7485711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85A0D-F435-6A95-3E63-A73DA8961842}"/>
              </a:ext>
            </a:extLst>
          </p:cNvPr>
          <p:cNvSpPr>
            <a:spLocks noGrp="1"/>
          </p:cNvSpPr>
          <p:nvPr>
            <p:ph type="title"/>
          </p:nvPr>
        </p:nvSpPr>
        <p:spPr/>
        <p:txBody>
          <a:bodyPr/>
          <a:lstStyle/>
          <a:p>
            <a:r>
              <a:rPr lang="en-US" dirty="0">
                <a:solidFill>
                  <a:srgbClr val="001746"/>
                </a:solidFill>
              </a:rPr>
              <a:t>Review Process Flow</a:t>
            </a:r>
          </a:p>
        </p:txBody>
      </p:sp>
      <p:sp>
        <p:nvSpPr>
          <p:cNvPr id="3" name="Content Placeholder 2">
            <a:extLst>
              <a:ext uri="{FF2B5EF4-FFF2-40B4-BE49-F238E27FC236}">
                <a16:creationId xmlns:a16="http://schemas.microsoft.com/office/drawing/2014/main" id="{90EDCA1E-B012-16E6-6AF7-AE7A4ACBB6D1}"/>
              </a:ext>
            </a:extLst>
          </p:cNvPr>
          <p:cNvSpPr>
            <a:spLocks noGrp="1"/>
          </p:cNvSpPr>
          <p:nvPr>
            <p:ph idx="1"/>
          </p:nvPr>
        </p:nvSpPr>
        <p:spPr>
          <a:xfrm>
            <a:off x="381000" y="2644775"/>
            <a:ext cx="8382000" cy="1295400"/>
          </a:xfrm>
        </p:spPr>
        <p:txBody>
          <a:bodyPr/>
          <a:lstStyle/>
          <a:p>
            <a:pPr algn="ctr"/>
            <a:r>
              <a:rPr lang="en-US" sz="6000" b="1" dirty="0">
                <a:latin typeface="Georgia" panose="02040502050405020303" pitchFamily="18" charset="0"/>
              </a:rPr>
              <a:t>Review Process</a:t>
            </a:r>
          </a:p>
        </p:txBody>
      </p:sp>
      <p:sp>
        <p:nvSpPr>
          <p:cNvPr id="4" name="Footer Placeholder 3">
            <a:extLst>
              <a:ext uri="{FF2B5EF4-FFF2-40B4-BE49-F238E27FC236}">
                <a16:creationId xmlns:a16="http://schemas.microsoft.com/office/drawing/2014/main" id="{6E3252A3-6635-3390-19F8-7A69D04D57BB}"/>
              </a:ext>
            </a:extLst>
          </p:cNvPr>
          <p:cNvSpPr>
            <a:spLocks noGrp="1"/>
          </p:cNvSpPr>
          <p:nvPr>
            <p:ph type="ftr" sz="quarter" idx="11"/>
          </p:nvPr>
        </p:nvSpPr>
        <p:spPr/>
        <p:txBody>
          <a:bodyPr/>
          <a:lstStyle/>
          <a:p>
            <a:r>
              <a:rPr lang="en-US" dirty="0"/>
              <a:t>For Official Use Only</a:t>
            </a:r>
          </a:p>
        </p:txBody>
      </p:sp>
      <p:sp>
        <p:nvSpPr>
          <p:cNvPr id="5" name="Slide Number Placeholder 4">
            <a:extLst>
              <a:ext uri="{FF2B5EF4-FFF2-40B4-BE49-F238E27FC236}">
                <a16:creationId xmlns:a16="http://schemas.microsoft.com/office/drawing/2014/main" id="{4316B308-4D7A-2447-2842-D42F136E13D7}"/>
              </a:ext>
            </a:extLst>
          </p:cNvPr>
          <p:cNvSpPr>
            <a:spLocks noGrp="1"/>
          </p:cNvSpPr>
          <p:nvPr>
            <p:ph type="sldNum" sz="quarter" idx="12"/>
          </p:nvPr>
        </p:nvSpPr>
        <p:spPr/>
        <p:txBody>
          <a:bodyPr/>
          <a:lstStyle/>
          <a:p>
            <a:fld id="{E3CB9C4B-92D0-4B2B-AC45-7ABA2552CB80}" type="slidenum">
              <a:rPr lang="en-US" smtClean="0"/>
              <a:t>32</a:t>
            </a:fld>
            <a:endParaRPr lang="en-US"/>
          </a:p>
        </p:txBody>
      </p:sp>
    </p:spTree>
    <p:extLst>
      <p:ext uri="{BB962C8B-B14F-4D97-AF65-F5344CB8AC3E}">
        <p14:creationId xmlns:p14="http://schemas.microsoft.com/office/powerpoint/2010/main" val="6225792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Aft>
                <a:spcPts val="1200"/>
              </a:spcAft>
            </a:pPr>
            <a:r>
              <a:rPr lang="en-US" dirty="0"/>
              <a:t>Review Process</a:t>
            </a:r>
          </a:p>
        </p:txBody>
      </p:sp>
      <p:sp>
        <p:nvSpPr>
          <p:cNvPr id="6" name="Slide Number Placeholder 5"/>
          <p:cNvSpPr>
            <a:spLocks noGrp="1"/>
          </p:cNvSpPr>
          <p:nvPr>
            <p:ph type="sldNum" sz="quarter" idx="12"/>
          </p:nvPr>
        </p:nvSpPr>
        <p:spPr/>
        <p:txBody>
          <a:bodyPr/>
          <a:lstStyle/>
          <a:p>
            <a:fld id="{4309C699-A06B-45FF-B515-30F622461B97}" type="slidenum">
              <a:rPr lang="en-US" smtClean="0">
                <a:solidFill>
                  <a:srgbClr val="1F497D">
                    <a:tint val="75000"/>
                  </a:srgbClr>
                </a:solidFill>
              </a:rPr>
              <a:pPr/>
              <a:t>33</a:t>
            </a:fld>
            <a:endParaRPr lang="en-US">
              <a:solidFill>
                <a:srgbClr val="1F497D">
                  <a:tint val="75000"/>
                </a:srgbClr>
              </a:solidFill>
            </a:endParaRPr>
          </a:p>
        </p:txBody>
      </p:sp>
      <p:graphicFrame>
        <p:nvGraphicFramePr>
          <p:cNvPr id="5" name="Content Placeholder 3" descr="Flow chart of the submission and review process">
            <a:extLst>
              <a:ext uri="{FF2B5EF4-FFF2-40B4-BE49-F238E27FC236}">
                <a16:creationId xmlns:a16="http://schemas.microsoft.com/office/drawing/2014/main" id="{9FF8D218-FC00-6A7B-2187-4E039861D4DB}"/>
              </a:ext>
            </a:extLst>
          </p:cNvPr>
          <p:cNvGraphicFramePr>
            <a:graphicFrameLocks/>
          </p:cNvGraphicFramePr>
          <p:nvPr>
            <p:extLst>
              <p:ext uri="{D42A27DB-BD31-4B8C-83A1-F6EECF244321}">
                <p14:modId xmlns:p14="http://schemas.microsoft.com/office/powerpoint/2010/main" val="1220637624"/>
              </p:ext>
            </p:extLst>
          </p:nvPr>
        </p:nvGraphicFramePr>
        <p:xfrm>
          <a:off x="419100" y="1295400"/>
          <a:ext cx="8305800" cy="4191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705541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85A0D-F435-6A95-3E63-A73DA8961842}"/>
              </a:ext>
            </a:extLst>
          </p:cNvPr>
          <p:cNvSpPr>
            <a:spLocks noGrp="1"/>
          </p:cNvSpPr>
          <p:nvPr>
            <p:ph type="title"/>
          </p:nvPr>
        </p:nvSpPr>
        <p:spPr/>
        <p:txBody>
          <a:bodyPr/>
          <a:lstStyle/>
          <a:p>
            <a:r>
              <a:rPr lang="en-US" dirty="0">
                <a:solidFill>
                  <a:srgbClr val="001746"/>
                </a:solidFill>
              </a:rPr>
              <a:t>Technical Tips</a:t>
            </a:r>
          </a:p>
        </p:txBody>
      </p:sp>
      <p:sp>
        <p:nvSpPr>
          <p:cNvPr id="3" name="Content Placeholder 2">
            <a:extLst>
              <a:ext uri="{FF2B5EF4-FFF2-40B4-BE49-F238E27FC236}">
                <a16:creationId xmlns:a16="http://schemas.microsoft.com/office/drawing/2014/main" id="{90EDCA1E-B012-16E6-6AF7-AE7A4ACBB6D1}"/>
              </a:ext>
            </a:extLst>
          </p:cNvPr>
          <p:cNvSpPr>
            <a:spLocks noGrp="1"/>
          </p:cNvSpPr>
          <p:nvPr>
            <p:ph idx="1"/>
          </p:nvPr>
        </p:nvSpPr>
        <p:spPr>
          <a:xfrm>
            <a:off x="381000" y="2351087"/>
            <a:ext cx="8382000" cy="2155825"/>
          </a:xfrm>
        </p:spPr>
        <p:txBody>
          <a:bodyPr/>
          <a:lstStyle/>
          <a:p>
            <a:pPr algn="ctr"/>
            <a:r>
              <a:rPr lang="en-US" sz="6000" b="1" dirty="0">
                <a:latin typeface="Georgia" panose="02040502050405020303" pitchFamily="18" charset="0"/>
              </a:rPr>
              <a:t>Technical Tips &amp; Common Issues</a:t>
            </a:r>
          </a:p>
        </p:txBody>
      </p:sp>
      <p:sp>
        <p:nvSpPr>
          <p:cNvPr id="4" name="Footer Placeholder 3">
            <a:extLst>
              <a:ext uri="{FF2B5EF4-FFF2-40B4-BE49-F238E27FC236}">
                <a16:creationId xmlns:a16="http://schemas.microsoft.com/office/drawing/2014/main" id="{6E3252A3-6635-3390-19F8-7A69D04D57BB}"/>
              </a:ext>
            </a:extLst>
          </p:cNvPr>
          <p:cNvSpPr>
            <a:spLocks noGrp="1"/>
          </p:cNvSpPr>
          <p:nvPr>
            <p:ph type="ftr" sz="quarter" idx="11"/>
          </p:nvPr>
        </p:nvSpPr>
        <p:spPr/>
        <p:txBody>
          <a:bodyPr/>
          <a:lstStyle/>
          <a:p>
            <a:r>
              <a:rPr lang="en-US" dirty="0"/>
              <a:t>For Official Use Only</a:t>
            </a:r>
          </a:p>
        </p:txBody>
      </p:sp>
      <p:sp>
        <p:nvSpPr>
          <p:cNvPr id="5" name="Slide Number Placeholder 4">
            <a:extLst>
              <a:ext uri="{FF2B5EF4-FFF2-40B4-BE49-F238E27FC236}">
                <a16:creationId xmlns:a16="http://schemas.microsoft.com/office/drawing/2014/main" id="{4316B308-4D7A-2447-2842-D42F136E13D7}"/>
              </a:ext>
            </a:extLst>
          </p:cNvPr>
          <p:cNvSpPr>
            <a:spLocks noGrp="1"/>
          </p:cNvSpPr>
          <p:nvPr>
            <p:ph type="sldNum" sz="quarter" idx="12"/>
          </p:nvPr>
        </p:nvSpPr>
        <p:spPr/>
        <p:txBody>
          <a:bodyPr/>
          <a:lstStyle/>
          <a:p>
            <a:fld id="{E3CB9C4B-92D0-4B2B-AC45-7ABA2552CB80}" type="slidenum">
              <a:rPr lang="en-US" smtClean="0"/>
              <a:t>34</a:t>
            </a:fld>
            <a:endParaRPr lang="en-US"/>
          </a:p>
        </p:txBody>
      </p:sp>
    </p:spTree>
    <p:extLst>
      <p:ext uri="{BB962C8B-B14F-4D97-AF65-F5344CB8AC3E}">
        <p14:creationId xmlns:p14="http://schemas.microsoft.com/office/powerpoint/2010/main" val="21030247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eSRS.gov Resources</a:t>
            </a:r>
          </a:p>
        </p:txBody>
      </p:sp>
      <p:sp>
        <p:nvSpPr>
          <p:cNvPr id="6" name="Content Placeholder 5">
            <a:extLst>
              <a:ext uri="{FF2B5EF4-FFF2-40B4-BE49-F238E27FC236}">
                <a16:creationId xmlns:a16="http://schemas.microsoft.com/office/drawing/2014/main" id="{A2A90032-1F8B-4BE3-AAB2-2A11D55839F8}"/>
              </a:ext>
            </a:extLst>
          </p:cNvPr>
          <p:cNvSpPr>
            <a:spLocks noGrp="1"/>
          </p:cNvSpPr>
          <p:nvPr>
            <p:ph idx="1"/>
          </p:nvPr>
        </p:nvSpPr>
        <p:spPr>
          <a:xfrm>
            <a:off x="457200" y="1828800"/>
            <a:ext cx="5029200" cy="3276600"/>
          </a:xfrm>
        </p:spPr>
        <p:txBody>
          <a:bodyPr/>
          <a:lstStyle/>
          <a:p>
            <a:pPr marL="342900" indent="-342900">
              <a:spcAft>
                <a:spcPts val="2400"/>
              </a:spcAft>
              <a:buFont typeface="Arial" panose="020B0604020202020204" pitchFamily="34" charset="0"/>
              <a:buChar char="•"/>
            </a:pPr>
            <a:r>
              <a:rPr lang="en-US" sz="2200" dirty="0">
                <a:latin typeface="+mn-lt"/>
                <a:cs typeface="Arial" panose="020B0604020202020204" pitchFamily="34" charset="0"/>
                <a:hlinkClick r:id="rId3"/>
              </a:rPr>
              <a:t>eSRS.gov </a:t>
            </a:r>
            <a:r>
              <a:rPr lang="en-US" sz="2200" dirty="0">
                <a:latin typeface="+mn-lt"/>
                <a:cs typeface="Arial" panose="020B0604020202020204" pitchFamily="34" charset="0"/>
              </a:rPr>
              <a:t>provides </a:t>
            </a:r>
            <a:r>
              <a:rPr lang="en-US" sz="2200" dirty="0">
                <a:latin typeface="+mn-lt"/>
              </a:rPr>
              <a:t>resources  on the right-hand side of the web page at eSRS.gov </a:t>
            </a:r>
            <a:r>
              <a:rPr lang="en-US" sz="2200" i="1" u="sng" dirty="0">
                <a:latin typeface="+mn-lt"/>
              </a:rPr>
              <a:t>prior to</a:t>
            </a:r>
            <a:r>
              <a:rPr lang="en-US" sz="2200" dirty="0">
                <a:latin typeface="+mn-lt"/>
              </a:rPr>
              <a:t> logging in to the site.</a:t>
            </a:r>
          </a:p>
          <a:p>
            <a:pPr marL="342900" indent="-342900">
              <a:spcAft>
                <a:spcPts val="2400"/>
              </a:spcAft>
              <a:buFont typeface="Arial" panose="020B0604020202020204" pitchFamily="34" charset="0"/>
              <a:buChar char="•"/>
            </a:pPr>
            <a:r>
              <a:rPr lang="en-US" sz="2200" dirty="0">
                <a:latin typeface="+mn-lt"/>
                <a:cs typeface="Arial" panose="020B0604020202020204" pitchFamily="34" charset="0"/>
              </a:rPr>
              <a:t>This includes technical user guides which help you navigate the site, training materials, sample reports, and training webinars</a:t>
            </a:r>
            <a:endParaRPr lang="en-US" sz="2200" dirty="0">
              <a:latin typeface="+mn-lt"/>
            </a:endParaRPr>
          </a:p>
        </p:txBody>
      </p:sp>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35</a:t>
            </a:fld>
            <a:endParaRPr lang="en-US" dirty="0">
              <a:solidFill>
                <a:prstClr val="white"/>
              </a:solidFill>
            </a:endParaRPr>
          </a:p>
        </p:txBody>
      </p:sp>
      <p:pic>
        <p:nvPicPr>
          <p:cNvPr id="8" name="Picture 7" descr="Screenshot of right-hand side of eSRS.gov home page, showing links to user guides, training materials, sample reports, and training webinars">
            <a:extLst>
              <a:ext uri="{FF2B5EF4-FFF2-40B4-BE49-F238E27FC236}">
                <a16:creationId xmlns:a16="http://schemas.microsoft.com/office/drawing/2014/main" id="{41C09B54-4B3D-35BF-DF7A-FE93BCEA53FC}"/>
              </a:ext>
            </a:extLst>
          </p:cNvPr>
          <p:cNvPicPr>
            <a:picLocks noChangeAspect="1"/>
          </p:cNvPicPr>
          <p:nvPr/>
        </p:nvPicPr>
        <p:blipFill>
          <a:blip r:embed="rId4"/>
          <a:stretch>
            <a:fillRect/>
          </a:stretch>
        </p:blipFill>
        <p:spPr>
          <a:xfrm>
            <a:off x="5815013" y="868108"/>
            <a:ext cx="2700337" cy="5048839"/>
          </a:xfrm>
          <a:prstGeom prst="rect">
            <a:avLst/>
          </a:prstGeom>
          <a:ln>
            <a:solidFill>
              <a:schemeClr val="accent1"/>
            </a:solidFill>
          </a:ln>
        </p:spPr>
      </p:pic>
    </p:spTree>
    <p:extLst>
      <p:ext uri="{BB962C8B-B14F-4D97-AF65-F5344CB8AC3E}">
        <p14:creationId xmlns:p14="http://schemas.microsoft.com/office/powerpoint/2010/main" val="12654054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FAQs</a:t>
            </a:r>
          </a:p>
        </p:txBody>
      </p:sp>
      <p:sp>
        <p:nvSpPr>
          <p:cNvPr id="6" name="Content Placeholder 5">
            <a:extLst>
              <a:ext uri="{FF2B5EF4-FFF2-40B4-BE49-F238E27FC236}">
                <a16:creationId xmlns:a16="http://schemas.microsoft.com/office/drawing/2014/main" id="{A2A90032-1F8B-4BE3-AAB2-2A11D55839F8}"/>
              </a:ext>
            </a:extLst>
          </p:cNvPr>
          <p:cNvSpPr>
            <a:spLocks noGrp="1"/>
          </p:cNvSpPr>
          <p:nvPr>
            <p:ph idx="1"/>
          </p:nvPr>
        </p:nvSpPr>
        <p:spPr>
          <a:xfrm>
            <a:off x="457200" y="743240"/>
            <a:ext cx="8229600" cy="3371560"/>
          </a:xfrm>
        </p:spPr>
        <p:txBody>
          <a:bodyPr/>
          <a:lstStyle/>
          <a:p>
            <a:pPr marL="0" indent="0" algn="ctr">
              <a:spcAft>
                <a:spcPts val="1200"/>
              </a:spcAft>
              <a:buNone/>
            </a:pPr>
            <a:r>
              <a:rPr lang="en-US" sz="3200" b="1" dirty="0">
                <a:latin typeface="+mn-lt"/>
                <a:cs typeface="Arial" panose="020B0604020202020204" pitchFamily="34" charset="0"/>
              </a:rPr>
              <a:t>FAQs at </a:t>
            </a:r>
            <a:r>
              <a:rPr lang="en-US" sz="3200" b="1" dirty="0">
                <a:latin typeface="+mn-lt"/>
                <a:cs typeface="Arial" panose="020B0604020202020204" pitchFamily="34" charset="0"/>
                <a:hlinkClick r:id="rId3"/>
              </a:rPr>
              <a:t>FSD.gov</a:t>
            </a:r>
            <a:endParaRPr lang="en-US" sz="3200" dirty="0">
              <a:latin typeface="+mn-lt"/>
            </a:endParaRPr>
          </a:p>
          <a:p>
            <a:pPr marL="342900" indent="-342900">
              <a:spcAft>
                <a:spcPts val="1200"/>
              </a:spcAft>
              <a:buFont typeface="Arial" panose="020B0604020202020204" pitchFamily="34" charset="0"/>
              <a:buChar char="•"/>
            </a:pPr>
            <a:r>
              <a:rPr lang="en-US" sz="2200" dirty="0">
                <a:latin typeface="+mn-lt"/>
                <a:cs typeface="Arial" panose="020B0604020202020204" pitchFamily="34" charset="0"/>
              </a:rPr>
              <a:t>The Federal Service Desk (FSD) provides a host of FAQs on various systems, including Login.gov and eSRS.</a:t>
            </a:r>
          </a:p>
          <a:p>
            <a:pPr marL="342900" indent="-342900">
              <a:spcAft>
                <a:spcPts val="1200"/>
              </a:spcAft>
              <a:buFont typeface="Arial" panose="020B0604020202020204" pitchFamily="34" charset="0"/>
              <a:buChar char="•"/>
            </a:pPr>
            <a:r>
              <a:rPr lang="en-US" sz="2200" dirty="0">
                <a:latin typeface="+mn-lt"/>
                <a:cs typeface="Arial" panose="020B0604020202020204" pitchFamily="34" charset="0"/>
              </a:rPr>
              <a:t>Help Topics (FAQs) ar</a:t>
            </a:r>
            <a:r>
              <a:rPr lang="en-US" sz="2200" dirty="0">
                <a:latin typeface="+mn-lt"/>
              </a:rPr>
              <a:t>e listed on the left-hand side of this web page.  Click “Show More” to scroll down to the FAQs for eSRS.</a:t>
            </a:r>
          </a:p>
          <a:p>
            <a:pPr marL="342900" indent="-342900">
              <a:spcAft>
                <a:spcPts val="1800"/>
              </a:spcAft>
              <a:buFont typeface="Arial" panose="020B0604020202020204" pitchFamily="34" charset="0"/>
              <a:buChar char="•"/>
            </a:pPr>
            <a:r>
              <a:rPr lang="en-US" sz="2200" dirty="0">
                <a:latin typeface="+mn-lt"/>
              </a:rPr>
              <a:t>If you can’t find an answer here or in the eSRS.gov guides, you can “Create an Incident” or start a “Live Chat”.</a:t>
            </a:r>
            <a:endParaRPr lang="en-US" sz="2000" dirty="0"/>
          </a:p>
        </p:txBody>
      </p:sp>
      <p:pic>
        <p:nvPicPr>
          <p:cNvPr id="5" name="Picture 4" descr="Screenshot of FSD.gov window to &quot;create and incident&quot; or &quot;live chat&quot;">
            <a:extLst>
              <a:ext uri="{FF2B5EF4-FFF2-40B4-BE49-F238E27FC236}">
                <a16:creationId xmlns:a16="http://schemas.microsoft.com/office/drawing/2014/main" id="{71D98F25-1B28-1343-0ACE-EB21FD8F2F6B}"/>
              </a:ext>
            </a:extLst>
          </p:cNvPr>
          <p:cNvPicPr>
            <a:picLocks noChangeAspect="1"/>
          </p:cNvPicPr>
          <p:nvPr/>
        </p:nvPicPr>
        <p:blipFill>
          <a:blip r:embed="rId4"/>
          <a:stretch>
            <a:fillRect/>
          </a:stretch>
        </p:blipFill>
        <p:spPr>
          <a:xfrm>
            <a:off x="457200" y="4267200"/>
            <a:ext cx="8277225" cy="1571625"/>
          </a:xfrm>
          <a:prstGeom prst="rect">
            <a:avLst/>
          </a:prstGeom>
          <a:ln>
            <a:solidFill>
              <a:schemeClr val="accent1"/>
            </a:solidFill>
          </a:ln>
        </p:spPr>
      </p:pic>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36</a:t>
            </a:fld>
            <a:endParaRPr lang="en-US" dirty="0">
              <a:solidFill>
                <a:prstClr val="white"/>
              </a:solidFill>
            </a:endParaRPr>
          </a:p>
        </p:txBody>
      </p:sp>
    </p:spTree>
    <p:extLst>
      <p:ext uri="{BB962C8B-B14F-4D97-AF65-F5344CB8AC3E}">
        <p14:creationId xmlns:p14="http://schemas.microsoft.com/office/powerpoint/2010/main" val="29476903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Account Setup</a:t>
            </a:r>
          </a:p>
        </p:txBody>
      </p:sp>
      <p:sp>
        <p:nvSpPr>
          <p:cNvPr id="6" name="Content Placeholder 5">
            <a:extLst>
              <a:ext uri="{FF2B5EF4-FFF2-40B4-BE49-F238E27FC236}">
                <a16:creationId xmlns:a16="http://schemas.microsoft.com/office/drawing/2014/main" id="{A2A90032-1F8B-4BE3-AAB2-2A11D55839F8}"/>
              </a:ext>
            </a:extLst>
          </p:cNvPr>
          <p:cNvSpPr>
            <a:spLocks noGrp="1"/>
          </p:cNvSpPr>
          <p:nvPr>
            <p:ph idx="1"/>
          </p:nvPr>
        </p:nvSpPr>
        <p:spPr>
          <a:xfrm>
            <a:off x="457200" y="1371600"/>
            <a:ext cx="8229600" cy="4358481"/>
          </a:xfrm>
        </p:spPr>
        <p:txBody>
          <a:bodyPr/>
          <a:lstStyle/>
          <a:p>
            <a:pPr marL="0" indent="0" algn="ctr">
              <a:spcAft>
                <a:spcPts val="1800"/>
              </a:spcAft>
              <a:buNone/>
            </a:pPr>
            <a:r>
              <a:rPr lang="en-US" sz="3200" b="1" dirty="0">
                <a:latin typeface="+mn-lt"/>
                <a:cs typeface="Arial" panose="020B0604020202020204" pitchFamily="34" charset="0"/>
              </a:rPr>
              <a:t>Trouble establishing Login.gov account</a:t>
            </a:r>
            <a:endParaRPr lang="en-US" sz="3200" dirty="0">
              <a:latin typeface="+mn-lt"/>
            </a:endParaRPr>
          </a:p>
          <a:p>
            <a:pPr marL="342900" indent="-342900">
              <a:spcAft>
                <a:spcPts val="1800"/>
              </a:spcAft>
              <a:buFont typeface="Arial" panose="020B0604020202020204" pitchFamily="34" charset="0"/>
              <a:buChar char="•"/>
            </a:pPr>
            <a:r>
              <a:rPr lang="en-US" sz="2200" dirty="0">
                <a:latin typeface="+mn-lt"/>
                <a:cs typeface="Arial" panose="020B0604020202020204" pitchFamily="34" charset="0"/>
              </a:rPr>
              <a:t>The most common issue with account set up is that the user is not authenticated</a:t>
            </a:r>
          </a:p>
          <a:p>
            <a:pPr marL="342900" indent="-342900">
              <a:spcAft>
                <a:spcPts val="1800"/>
              </a:spcAft>
              <a:buFont typeface="Arial" panose="020B0604020202020204" pitchFamily="34" charset="0"/>
              <a:buChar char="•"/>
            </a:pPr>
            <a:r>
              <a:rPr lang="en-US" sz="2200" dirty="0">
                <a:latin typeface="+mn-lt"/>
                <a:cs typeface="Arial" panose="020B0604020202020204" pitchFamily="34" charset="0"/>
              </a:rPr>
              <a:t>Users are authenticated when they receive an email indicating successful account set up</a:t>
            </a:r>
          </a:p>
          <a:p>
            <a:pPr marL="342900" indent="-342900">
              <a:spcAft>
                <a:spcPts val="1800"/>
              </a:spcAft>
              <a:buFont typeface="Arial" panose="020B0604020202020204" pitchFamily="34" charset="0"/>
              <a:buChar char="•"/>
            </a:pPr>
            <a:r>
              <a:rPr lang="en-US" sz="2200" dirty="0">
                <a:latin typeface="+mn-lt"/>
              </a:rPr>
              <a:t>If e-mail is not received, or you encounter other account setup/login issues, view the FAQs </a:t>
            </a:r>
            <a:r>
              <a:rPr lang="en-US" sz="2200" dirty="0">
                <a:latin typeface="+mn-lt"/>
                <a:hlinkClick r:id="rId3"/>
              </a:rPr>
              <a:t>www.fsd.gov</a:t>
            </a:r>
            <a:r>
              <a:rPr lang="en-US" sz="2200" dirty="0">
                <a:latin typeface="+mn-lt"/>
              </a:rPr>
              <a:t> or contact the </a:t>
            </a:r>
            <a:r>
              <a:rPr lang="en-US" sz="2200" dirty="0">
                <a:latin typeface="+mn-lt"/>
                <a:cs typeface="Arial" panose="020B0604020202020204" pitchFamily="34" charset="0"/>
              </a:rPr>
              <a:t>Federal Service Desk (FSD) at 866-606-8220</a:t>
            </a:r>
          </a:p>
          <a:p>
            <a:pPr marL="0" indent="0">
              <a:buNone/>
            </a:pPr>
            <a:endParaRPr lang="en-US" sz="2000" dirty="0"/>
          </a:p>
        </p:txBody>
      </p:sp>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37</a:t>
            </a:fld>
            <a:endParaRPr lang="en-US" dirty="0">
              <a:solidFill>
                <a:prstClr val="white"/>
              </a:solidFill>
            </a:endParaRPr>
          </a:p>
        </p:txBody>
      </p:sp>
    </p:spTree>
    <p:extLst>
      <p:ext uri="{BB962C8B-B14F-4D97-AF65-F5344CB8AC3E}">
        <p14:creationId xmlns:p14="http://schemas.microsoft.com/office/powerpoint/2010/main" val="23291017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spcAft>
                <a:spcPts val="1200"/>
              </a:spcAft>
              <a:defRPr/>
            </a:pPr>
            <a:r>
              <a:rPr lang="en-US" dirty="0"/>
              <a:t>Setting up New Account User</a:t>
            </a:r>
          </a:p>
        </p:txBody>
      </p:sp>
      <p:sp>
        <p:nvSpPr>
          <p:cNvPr id="3" name="Content Placeholder 2"/>
          <p:cNvSpPr>
            <a:spLocks noGrp="1"/>
          </p:cNvSpPr>
          <p:nvPr>
            <p:ph idx="1"/>
          </p:nvPr>
        </p:nvSpPr>
        <p:spPr>
          <a:xfrm>
            <a:off x="419100" y="1212995"/>
            <a:ext cx="8305800" cy="4648200"/>
          </a:xfrm>
        </p:spPr>
        <p:txBody>
          <a:bodyPr>
            <a:noAutofit/>
          </a:bodyPr>
          <a:lstStyle/>
          <a:p>
            <a:pPr algn="ctr">
              <a:lnSpc>
                <a:spcPct val="100000"/>
              </a:lnSpc>
              <a:spcAft>
                <a:spcPts val="1800"/>
              </a:spcAft>
              <a:defRPr/>
            </a:pPr>
            <a:r>
              <a:rPr lang="en-US" sz="3200" b="1" dirty="0"/>
              <a:t>How does a new user file new reports and view existing/previous reports in eSRS?</a:t>
            </a:r>
          </a:p>
          <a:p>
            <a:pPr marL="342900" indent="-342900">
              <a:spcAft>
                <a:spcPts val="1800"/>
              </a:spcAft>
              <a:buFont typeface="Arial" panose="020B0604020202020204" pitchFamily="34" charset="0"/>
              <a:buChar char="•"/>
              <a:defRPr/>
            </a:pPr>
            <a:r>
              <a:rPr lang="en-US" sz="1800" dirty="0"/>
              <a:t>Have the new user register in eSRS/Login.gov. </a:t>
            </a:r>
          </a:p>
          <a:p>
            <a:pPr marL="342900" indent="-342900">
              <a:spcAft>
                <a:spcPts val="1800"/>
              </a:spcAft>
              <a:buFont typeface="Arial" panose="020B0604020202020204" pitchFamily="34" charset="0"/>
              <a:buChar char="•"/>
              <a:defRPr/>
            </a:pPr>
            <a:r>
              <a:rPr lang="en-US" sz="1800" dirty="0"/>
              <a:t>“Create an Incident” with the FSD helpdesk at </a:t>
            </a:r>
            <a:r>
              <a:rPr lang="en-US" sz="1800" dirty="0">
                <a:hlinkClick r:id="rId3"/>
              </a:rPr>
              <a:t>FSD.gov</a:t>
            </a:r>
            <a:r>
              <a:rPr lang="en-US" sz="1800" dirty="0"/>
              <a:t>; include the name and e-mail address of the new user and the former user, and request to have the historical data </a:t>
            </a:r>
            <a:r>
              <a:rPr lang="en-US" sz="1800" u="sng" dirty="0"/>
              <a:t>migrated</a:t>
            </a:r>
            <a:r>
              <a:rPr lang="en-US" sz="1800" dirty="0"/>
              <a:t> to the new user’s account.</a:t>
            </a:r>
          </a:p>
          <a:p>
            <a:pPr marL="342900" indent="-342900">
              <a:buFont typeface="Arial" panose="020B0604020202020204" pitchFamily="34" charset="0"/>
              <a:buChar char="•"/>
              <a:defRPr/>
            </a:pPr>
            <a:r>
              <a:rPr lang="en-US" sz="1800" b="1" dirty="0"/>
              <a:t>Example:  </a:t>
            </a:r>
            <a:r>
              <a:rPr lang="en-US" sz="1800" dirty="0"/>
              <a:t>Angela Johnson </a:t>
            </a:r>
            <a:r>
              <a:rPr lang="en-US" sz="1800" i="1" dirty="0"/>
              <a:t>angela@abc.com</a:t>
            </a:r>
            <a:r>
              <a:rPr lang="en-US" sz="1800" dirty="0"/>
              <a:t> is the new eSRS representative for ABC corporation. Pam Jones </a:t>
            </a:r>
            <a:r>
              <a:rPr lang="en-US" sz="1800" i="1" dirty="0"/>
              <a:t>pjones@abc.com</a:t>
            </a:r>
            <a:r>
              <a:rPr lang="en-US" sz="1800" dirty="0"/>
              <a:t> will no longer have the responsibility of filing reports in </a:t>
            </a:r>
            <a:r>
              <a:rPr lang="en-US" sz="1800" dirty="0" err="1"/>
              <a:t>eSRS</a:t>
            </a:r>
            <a:r>
              <a:rPr lang="en-US" sz="1800" dirty="0"/>
              <a:t> for ABC Corporation. Therefore, please migrate the historical data for ABC Corporation from Pam Jones’ eSRS account to Angela Terry’s account.</a:t>
            </a:r>
          </a:p>
        </p:txBody>
      </p:sp>
      <p:sp>
        <p:nvSpPr>
          <p:cNvPr id="6" name="Slide Number Placeholder 5"/>
          <p:cNvSpPr>
            <a:spLocks noGrp="1"/>
          </p:cNvSpPr>
          <p:nvPr>
            <p:ph type="sldNum" sz="quarter" idx="12"/>
          </p:nvPr>
        </p:nvSpPr>
        <p:spPr/>
        <p:txBody>
          <a:bodyPr/>
          <a:lstStyle/>
          <a:p>
            <a:fld id="{4309C699-A06B-45FF-B515-30F622461B97}" type="slidenum">
              <a:rPr lang="en-US" smtClean="0">
                <a:solidFill>
                  <a:srgbClr val="1F497D">
                    <a:tint val="75000"/>
                  </a:srgbClr>
                </a:solidFill>
              </a:rPr>
              <a:pPr/>
              <a:t>38</a:t>
            </a:fld>
            <a:endParaRPr lang="en-US">
              <a:solidFill>
                <a:srgbClr val="1F497D">
                  <a:tint val="75000"/>
                </a:srgbClr>
              </a:solidFill>
            </a:endParaRPr>
          </a:p>
        </p:txBody>
      </p:sp>
    </p:spTree>
    <p:extLst>
      <p:ext uri="{BB962C8B-B14F-4D97-AF65-F5344CB8AC3E}">
        <p14:creationId xmlns:p14="http://schemas.microsoft.com/office/powerpoint/2010/main" val="21603202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Duplicate Report Error</a:t>
            </a:r>
          </a:p>
        </p:txBody>
      </p:sp>
      <p:sp>
        <p:nvSpPr>
          <p:cNvPr id="6" name="Content Placeholder 5">
            <a:extLst>
              <a:ext uri="{FF2B5EF4-FFF2-40B4-BE49-F238E27FC236}">
                <a16:creationId xmlns:a16="http://schemas.microsoft.com/office/drawing/2014/main" id="{A2A90032-1F8B-4BE3-AAB2-2A11D55839F8}"/>
              </a:ext>
            </a:extLst>
          </p:cNvPr>
          <p:cNvSpPr>
            <a:spLocks noGrp="1"/>
          </p:cNvSpPr>
          <p:nvPr>
            <p:ph idx="1"/>
          </p:nvPr>
        </p:nvSpPr>
        <p:spPr>
          <a:xfrm>
            <a:off x="457200" y="990600"/>
            <a:ext cx="8058150" cy="5029200"/>
          </a:xfrm>
        </p:spPr>
        <p:txBody>
          <a:bodyPr/>
          <a:lstStyle/>
          <a:p>
            <a:pPr marL="0" marR="31080" indent="0" algn="ctr">
              <a:spcAft>
                <a:spcPts val="2400"/>
              </a:spcAft>
              <a:buNone/>
            </a:pPr>
            <a:r>
              <a:rPr lang="en-US" sz="3200" b="1" dirty="0">
                <a:latin typeface="+mn-lt"/>
                <a:cs typeface="Arial" panose="020B0604020202020204" pitchFamily="34" charset="0"/>
              </a:rPr>
              <a:t>What if I get an error stating that a report has already been filed for a particular reporting period under my UEI number? </a:t>
            </a:r>
          </a:p>
          <a:p>
            <a:pPr marL="342900" indent="-342900">
              <a:spcAft>
                <a:spcPts val="1800"/>
              </a:spcAft>
              <a:buFont typeface="Arial" panose="020B0604020202020204" pitchFamily="34" charset="0"/>
              <a:buChar char="•"/>
            </a:pPr>
            <a:r>
              <a:rPr lang="en-US" sz="2000" dirty="0">
                <a:latin typeface="+mn-lt"/>
                <a:cs typeface="Arial" panose="020B0604020202020204" pitchFamily="34" charset="0"/>
              </a:rPr>
              <a:t>First, check your account under the report type, and select the tab that says “ALL”, which will allow you to view all reports of that type in draft, pending, accepted, and rejected status. You may find that have already submitted a report for that period </a:t>
            </a:r>
            <a:r>
              <a:rPr lang="en-US" sz="2000" b="1" u="sng" dirty="0">
                <a:latin typeface="+mn-lt"/>
                <a:cs typeface="Arial" panose="020B0604020202020204" pitchFamily="34" charset="0"/>
              </a:rPr>
              <a:t>or</a:t>
            </a:r>
            <a:r>
              <a:rPr lang="en-US" sz="2000" dirty="0">
                <a:latin typeface="+mn-lt"/>
                <a:cs typeface="Arial" panose="020B0604020202020204" pitchFamily="34" charset="0"/>
              </a:rPr>
              <a:t> that it is in draft status. </a:t>
            </a:r>
          </a:p>
          <a:p>
            <a:pPr marL="342900" indent="-342900">
              <a:buFont typeface="Arial" panose="020B0604020202020204" pitchFamily="34" charset="0"/>
              <a:buChar char="•"/>
            </a:pPr>
            <a:r>
              <a:rPr lang="en-US" sz="2000" dirty="0">
                <a:latin typeface="+mn-lt"/>
                <a:cs typeface="Arial" panose="020B0604020202020204" pitchFamily="34" charset="0"/>
              </a:rPr>
              <a:t>It is possible that someone else in your company, or your predecessor, filed a report for that period.  If prior user account reports have not been migrated to your account, you will not see the prior reports (as advised in the prior slide). </a:t>
            </a:r>
          </a:p>
        </p:txBody>
      </p:sp>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39</a:t>
            </a:fld>
            <a:endParaRPr lang="en-US" dirty="0">
              <a:solidFill>
                <a:prstClr val="white"/>
              </a:solidFill>
            </a:endParaRPr>
          </a:p>
        </p:txBody>
      </p:sp>
    </p:spTree>
    <p:extLst>
      <p:ext uri="{BB962C8B-B14F-4D97-AF65-F5344CB8AC3E}">
        <p14:creationId xmlns:p14="http://schemas.microsoft.com/office/powerpoint/2010/main" val="426038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85A0D-F435-6A95-3E63-A73DA8961842}"/>
              </a:ext>
            </a:extLst>
          </p:cNvPr>
          <p:cNvSpPr>
            <a:spLocks noGrp="1"/>
          </p:cNvSpPr>
          <p:nvPr>
            <p:ph type="title"/>
          </p:nvPr>
        </p:nvSpPr>
        <p:spPr/>
        <p:txBody>
          <a:bodyPr/>
          <a:lstStyle/>
          <a:p>
            <a:r>
              <a:rPr lang="en-US" dirty="0">
                <a:solidFill>
                  <a:srgbClr val="001746"/>
                </a:solidFill>
              </a:rPr>
              <a:t>eSRS Overview</a:t>
            </a:r>
          </a:p>
        </p:txBody>
      </p:sp>
      <p:sp>
        <p:nvSpPr>
          <p:cNvPr id="3" name="Content Placeholder 2">
            <a:extLst>
              <a:ext uri="{FF2B5EF4-FFF2-40B4-BE49-F238E27FC236}">
                <a16:creationId xmlns:a16="http://schemas.microsoft.com/office/drawing/2014/main" id="{90EDCA1E-B012-16E6-6AF7-AE7A4ACBB6D1}"/>
              </a:ext>
            </a:extLst>
          </p:cNvPr>
          <p:cNvSpPr>
            <a:spLocks noGrp="1"/>
          </p:cNvSpPr>
          <p:nvPr>
            <p:ph idx="1"/>
          </p:nvPr>
        </p:nvSpPr>
        <p:spPr>
          <a:xfrm>
            <a:off x="381000" y="2644775"/>
            <a:ext cx="8382000" cy="1295400"/>
          </a:xfrm>
        </p:spPr>
        <p:txBody>
          <a:bodyPr/>
          <a:lstStyle/>
          <a:p>
            <a:pPr algn="ctr"/>
            <a:r>
              <a:rPr lang="en-US" sz="6000" b="1" dirty="0">
                <a:latin typeface="Georgia" panose="02040502050405020303" pitchFamily="18" charset="0"/>
              </a:rPr>
              <a:t>eSRS Overview</a:t>
            </a:r>
          </a:p>
        </p:txBody>
      </p:sp>
      <p:sp>
        <p:nvSpPr>
          <p:cNvPr id="4" name="Footer Placeholder 3">
            <a:extLst>
              <a:ext uri="{FF2B5EF4-FFF2-40B4-BE49-F238E27FC236}">
                <a16:creationId xmlns:a16="http://schemas.microsoft.com/office/drawing/2014/main" id="{6E3252A3-6635-3390-19F8-7A69D04D57BB}"/>
              </a:ext>
            </a:extLst>
          </p:cNvPr>
          <p:cNvSpPr>
            <a:spLocks noGrp="1"/>
          </p:cNvSpPr>
          <p:nvPr>
            <p:ph type="ftr" sz="quarter" idx="11"/>
          </p:nvPr>
        </p:nvSpPr>
        <p:spPr/>
        <p:txBody>
          <a:bodyPr/>
          <a:lstStyle/>
          <a:p>
            <a:r>
              <a:rPr lang="en-US" dirty="0"/>
              <a:t>For Official Use Only</a:t>
            </a:r>
          </a:p>
        </p:txBody>
      </p:sp>
      <p:sp>
        <p:nvSpPr>
          <p:cNvPr id="5" name="Slide Number Placeholder 4">
            <a:extLst>
              <a:ext uri="{FF2B5EF4-FFF2-40B4-BE49-F238E27FC236}">
                <a16:creationId xmlns:a16="http://schemas.microsoft.com/office/drawing/2014/main" id="{4316B308-4D7A-2447-2842-D42F136E13D7}"/>
              </a:ext>
            </a:extLst>
          </p:cNvPr>
          <p:cNvSpPr>
            <a:spLocks noGrp="1"/>
          </p:cNvSpPr>
          <p:nvPr>
            <p:ph type="sldNum" sz="quarter" idx="12"/>
          </p:nvPr>
        </p:nvSpPr>
        <p:spPr/>
        <p:txBody>
          <a:bodyPr/>
          <a:lstStyle/>
          <a:p>
            <a:fld id="{E3CB9C4B-92D0-4B2B-AC45-7ABA2552CB80}" type="slidenum">
              <a:rPr lang="en-US" smtClean="0"/>
              <a:t>4</a:t>
            </a:fld>
            <a:endParaRPr lang="en-US"/>
          </a:p>
        </p:txBody>
      </p:sp>
    </p:spTree>
    <p:extLst>
      <p:ext uri="{BB962C8B-B14F-4D97-AF65-F5344CB8AC3E}">
        <p14:creationId xmlns:p14="http://schemas.microsoft.com/office/powerpoint/2010/main" val="27638461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Agency Accessibility Issue</a:t>
            </a:r>
          </a:p>
        </p:txBody>
      </p:sp>
      <p:sp>
        <p:nvSpPr>
          <p:cNvPr id="6" name="Content Placeholder 5">
            <a:extLst>
              <a:ext uri="{FF2B5EF4-FFF2-40B4-BE49-F238E27FC236}">
                <a16:creationId xmlns:a16="http://schemas.microsoft.com/office/drawing/2014/main" id="{A2A90032-1F8B-4BE3-AAB2-2A11D55839F8}"/>
              </a:ext>
            </a:extLst>
          </p:cNvPr>
          <p:cNvSpPr>
            <a:spLocks noGrp="1"/>
          </p:cNvSpPr>
          <p:nvPr>
            <p:ph idx="1"/>
          </p:nvPr>
        </p:nvSpPr>
        <p:spPr>
          <a:xfrm>
            <a:off x="381000" y="1219200"/>
            <a:ext cx="8382000" cy="4222921"/>
          </a:xfrm>
        </p:spPr>
        <p:txBody>
          <a:bodyPr>
            <a:normAutofit lnSpcReduction="10000"/>
          </a:bodyPr>
          <a:lstStyle/>
          <a:p>
            <a:pPr marL="0" marR="36610" indent="0" algn="ctr">
              <a:buNone/>
            </a:pPr>
            <a:r>
              <a:rPr lang="en-US" sz="3200" b="1" dirty="0">
                <a:latin typeface="+mn-lt"/>
                <a:cs typeface="Arial" panose="020B0604020202020204" pitchFamily="34" charset="0"/>
              </a:rPr>
              <a:t>What if my reviewing Contracting Officer/Specialist can’t view my report in eSRS?</a:t>
            </a:r>
          </a:p>
          <a:p>
            <a:endParaRPr lang="en-US" sz="1050" dirty="0">
              <a:solidFill>
                <a:srgbClr val="000000"/>
              </a:solidFill>
              <a:latin typeface="+mn-lt"/>
            </a:endParaRPr>
          </a:p>
          <a:p>
            <a:pPr marL="342900" indent="-342900">
              <a:spcAft>
                <a:spcPts val="1800"/>
              </a:spcAft>
              <a:buFont typeface="Arial" panose="020B0604020202020204" pitchFamily="34" charset="0"/>
              <a:buChar char="•"/>
            </a:pPr>
            <a:r>
              <a:rPr lang="en-US" sz="2200" dirty="0">
                <a:latin typeface="+mn-lt"/>
                <a:cs typeface="Arial" panose="020B0604020202020204" pitchFamily="34" charset="0"/>
              </a:rPr>
              <a:t>Check your account to make sure that the report is not in draft (DRT) status. You must submit the report for it to be viewed. </a:t>
            </a:r>
          </a:p>
          <a:p>
            <a:pPr marL="342900" indent="-342900">
              <a:spcAft>
                <a:spcPts val="1800"/>
              </a:spcAft>
              <a:buFont typeface="Arial" panose="020B0604020202020204" pitchFamily="34" charset="0"/>
              <a:buChar char="•"/>
            </a:pPr>
            <a:r>
              <a:rPr lang="en-US" sz="2200" dirty="0">
                <a:latin typeface="+mn-lt"/>
                <a:cs typeface="Arial" panose="020B0604020202020204" pitchFamily="34" charset="0"/>
              </a:rPr>
              <a:t>Check to see if you included the Contract Specialist’s agency code in #10 in the SSR. </a:t>
            </a:r>
          </a:p>
          <a:p>
            <a:pPr marL="342900" indent="-342900">
              <a:buFont typeface="Arial" panose="020B0604020202020204" pitchFamily="34" charset="0"/>
              <a:buChar char="•"/>
            </a:pPr>
            <a:r>
              <a:rPr lang="en-US" sz="2200" dirty="0">
                <a:latin typeface="+mn-lt"/>
              </a:rPr>
              <a:t>Remember that t</a:t>
            </a:r>
            <a:r>
              <a:rPr lang="en-US" sz="2200" dirty="0">
                <a:latin typeface="+mn-lt"/>
                <a:cs typeface="Arial" panose="020B0604020202020204" pitchFamily="34" charset="0"/>
              </a:rPr>
              <a:t>he Department of Veterans Affairs’ code, including FSS and NCS, is </a:t>
            </a:r>
            <a:r>
              <a:rPr lang="en-US" sz="2200" b="1" dirty="0">
                <a:latin typeface="+mn-lt"/>
                <a:cs typeface="Arial" panose="020B0604020202020204" pitchFamily="34" charset="0"/>
              </a:rPr>
              <a:t>3600 </a:t>
            </a:r>
            <a:r>
              <a:rPr lang="en-US" sz="2200" i="1" dirty="0">
                <a:latin typeface="+mn-lt"/>
                <a:cs typeface="Arial" panose="020B0604020202020204" pitchFamily="34" charset="0"/>
              </a:rPr>
              <a:t>(see next slide).</a:t>
            </a:r>
            <a:r>
              <a:rPr lang="en-US" sz="2200" dirty="0">
                <a:latin typeface="+mn-lt"/>
                <a:cs typeface="Arial" panose="020B0604020202020204" pitchFamily="34" charset="0"/>
              </a:rPr>
              <a:t> </a:t>
            </a:r>
          </a:p>
          <a:p>
            <a:pPr marR="28310"/>
            <a:endParaRPr lang="en-US" sz="2000" dirty="0"/>
          </a:p>
        </p:txBody>
      </p:sp>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40</a:t>
            </a:fld>
            <a:endParaRPr lang="en-US" dirty="0">
              <a:solidFill>
                <a:prstClr val="white"/>
              </a:solidFill>
            </a:endParaRPr>
          </a:p>
        </p:txBody>
      </p:sp>
    </p:spTree>
    <p:extLst>
      <p:ext uri="{BB962C8B-B14F-4D97-AF65-F5344CB8AC3E}">
        <p14:creationId xmlns:p14="http://schemas.microsoft.com/office/powerpoint/2010/main" val="40667227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Agency Code Issue</a:t>
            </a:r>
          </a:p>
        </p:txBody>
      </p:sp>
      <p:sp>
        <p:nvSpPr>
          <p:cNvPr id="6" name="Content Placeholder 5">
            <a:extLst>
              <a:ext uri="{FF2B5EF4-FFF2-40B4-BE49-F238E27FC236}">
                <a16:creationId xmlns:a16="http://schemas.microsoft.com/office/drawing/2014/main" id="{A2A90032-1F8B-4BE3-AAB2-2A11D55839F8}"/>
              </a:ext>
            </a:extLst>
          </p:cNvPr>
          <p:cNvSpPr>
            <a:spLocks noGrp="1"/>
          </p:cNvSpPr>
          <p:nvPr>
            <p:ph idx="1"/>
          </p:nvPr>
        </p:nvSpPr>
        <p:spPr>
          <a:xfrm>
            <a:off x="609600" y="1066800"/>
            <a:ext cx="7905750" cy="4876800"/>
          </a:xfrm>
        </p:spPr>
        <p:txBody>
          <a:bodyPr>
            <a:normAutofit fontScale="92500" lnSpcReduction="10000"/>
          </a:bodyPr>
          <a:lstStyle/>
          <a:p>
            <a:pPr marL="0" marR="36610" indent="0" algn="ctr">
              <a:spcAft>
                <a:spcPts val="1200"/>
              </a:spcAft>
              <a:buNone/>
            </a:pPr>
            <a:r>
              <a:rPr lang="en-US" sz="3500" b="1" dirty="0">
                <a:latin typeface="+mn-lt"/>
                <a:cs typeface="Arial" panose="020B0604020202020204" pitchFamily="34" charset="0"/>
              </a:rPr>
              <a:t>What if I neglected to include the VA’s agency code (3600) in the SSR? </a:t>
            </a:r>
            <a:endParaRPr lang="en-US" sz="3500" dirty="0">
              <a:solidFill>
                <a:srgbClr val="000000"/>
              </a:solidFill>
              <a:latin typeface="+mn-lt"/>
              <a:cs typeface="Arial" panose="020B0604020202020204" pitchFamily="34" charset="0"/>
            </a:endParaRPr>
          </a:p>
          <a:p>
            <a:pPr marL="342900" indent="-342900">
              <a:spcAft>
                <a:spcPts val="1800"/>
              </a:spcAft>
              <a:buFont typeface="Arial" panose="020B0604020202020204" pitchFamily="34" charset="0"/>
              <a:buChar char="•"/>
            </a:pPr>
            <a:r>
              <a:rPr lang="en-US" sz="2200" dirty="0">
                <a:latin typeface="+mn-lt"/>
                <a:cs typeface="Arial" panose="020B0604020202020204" pitchFamily="34" charset="0"/>
              </a:rPr>
              <a:t>This will prohibit the VA from being able to see that you have submitted a report, even if you included a VA e-mail address in the notification section. </a:t>
            </a:r>
          </a:p>
          <a:p>
            <a:pPr marL="342900" indent="-342900">
              <a:spcAft>
                <a:spcPts val="1800"/>
              </a:spcAft>
              <a:buFont typeface="Arial" panose="020B0604020202020204" pitchFamily="34" charset="0"/>
              <a:buChar char="•"/>
            </a:pPr>
            <a:r>
              <a:rPr lang="en-US" sz="2200" dirty="0">
                <a:latin typeface="+mn-lt"/>
                <a:cs typeface="Arial" panose="020B0604020202020204" pitchFamily="34" charset="0"/>
              </a:rPr>
              <a:t>You will need to contact a representative from the agency you designated as the approver to request that they reject the report, after which you can add the VA code (3600) and percentage attributed. </a:t>
            </a:r>
          </a:p>
          <a:p>
            <a:pPr marL="342900" indent="-342900">
              <a:buFont typeface="Arial" panose="020B0604020202020204" pitchFamily="34" charset="0"/>
              <a:buChar char="•"/>
            </a:pPr>
            <a:r>
              <a:rPr lang="en-US" sz="2200" dirty="0">
                <a:latin typeface="+mn-lt"/>
                <a:cs typeface="Arial" panose="020B0604020202020204" pitchFamily="34" charset="0"/>
              </a:rPr>
              <a:t>If you don’t know who to contact at the designated approving agency, call the FSD help desk or “Create and Incident” at FSD.gov to have them reject the report.</a:t>
            </a:r>
          </a:p>
          <a:p>
            <a:pPr marR="28310"/>
            <a:endParaRPr lang="en-US" sz="2000" dirty="0"/>
          </a:p>
        </p:txBody>
      </p:sp>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41</a:t>
            </a:fld>
            <a:endParaRPr lang="en-US" dirty="0">
              <a:solidFill>
                <a:prstClr val="white"/>
              </a:solidFill>
            </a:endParaRPr>
          </a:p>
        </p:txBody>
      </p:sp>
    </p:spTree>
    <p:extLst>
      <p:ext uri="{BB962C8B-B14F-4D97-AF65-F5344CB8AC3E}">
        <p14:creationId xmlns:p14="http://schemas.microsoft.com/office/powerpoint/2010/main" val="19531564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Aft>
                <a:spcPts val="1200"/>
              </a:spcAft>
              <a:defRPr/>
            </a:pPr>
            <a:r>
              <a:rPr lang="en-US" dirty="0"/>
              <a:t>2</a:t>
            </a:r>
            <a:r>
              <a:rPr lang="en-US" baseline="30000" dirty="0"/>
              <a:t>nd</a:t>
            </a:r>
            <a:r>
              <a:rPr lang="en-US" dirty="0"/>
              <a:t> NAICS Issue</a:t>
            </a:r>
          </a:p>
        </p:txBody>
      </p:sp>
      <p:sp>
        <p:nvSpPr>
          <p:cNvPr id="3" name="Content Placeholder 2"/>
          <p:cNvSpPr>
            <a:spLocks noGrp="1"/>
          </p:cNvSpPr>
          <p:nvPr>
            <p:ph idx="1"/>
          </p:nvPr>
        </p:nvSpPr>
        <p:spPr>
          <a:xfrm>
            <a:off x="419099" y="1447800"/>
            <a:ext cx="8305801" cy="3810000"/>
          </a:xfrm>
        </p:spPr>
        <p:txBody>
          <a:bodyPr>
            <a:noAutofit/>
          </a:bodyPr>
          <a:lstStyle/>
          <a:p>
            <a:pPr algn="ctr">
              <a:spcAft>
                <a:spcPts val="2400"/>
              </a:spcAft>
              <a:defRPr/>
            </a:pPr>
            <a:r>
              <a:rPr lang="en-US" sz="3200" b="1" dirty="0"/>
              <a:t>What if my SSR is requiring me to submit a 2</a:t>
            </a:r>
            <a:r>
              <a:rPr lang="en-US" sz="3200" b="1" baseline="30000" dirty="0"/>
              <a:t>nd</a:t>
            </a:r>
            <a:r>
              <a:rPr lang="en-US" sz="3200" b="1" dirty="0"/>
              <a:t> NAICS code when I only have one?</a:t>
            </a:r>
          </a:p>
          <a:p>
            <a:pPr marL="457200" indent="-457200">
              <a:spcAft>
                <a:spcPts val="2400"/>
              </a:spcAft>
              <a:buFont typeface="Arial" panose="020B0604020202020204" pitchFamily="34" charset="0"/>
              <a:buChar char="•"/>
              <a:defRPr/>
            </a:pPr>
            <a:r>
              <a:rPr lang="en-US" sz="2800" dirty="0"/>
              <a:t>You must completely skip this field or else you will receive this error</a:t>
            </a:r>
          </a:p>
          <a:p>
            <a:pPr marL="457200" indent="-457200">
              <a:buFont typeface="Arial" panose="020B0604020202020204" pitchFamily="34" charset="0"/>
              <a:buChar char="•"/>
              <a:defRPr/>
            </a:pPr>
            <a:r>
              <a:rPr lang="en-US" sz="2800" dirty="0"/>
              <a:t>After you delete/remove the second NAICS code, it will allow you to proceed</a:t>
            </a:r>
          </a:p>
        </p:txBody>
      </p:sp>
      <p:sp>
        <p:nvSpPr>
          <p:cNvPr id="6" name="Slide Number Placeholder 5"/>
          <p:cNvSpPr>
            <a:spLocks noGrp="1"/>
          </p:cNvSpPr>
          <p:nvPr>
            <p:ph type="sldNum" sz="quarter" idx="12"/>
          </p:nvPr>
        </p:nvSpPr>
        <p:spPr/>
        <p:txBody>
          <a:bodyPr/>
          <a:lstStyle/>
          <a:p>
            <a:fld id="{4309C699-A06B-45FF-B515-30F622461B97}" type="slidenum">
              <a:rPr lang="en-US" smtClean="0">
                <a:solidFill>
                  <a:srgbClr val="1F497D">
                    <a:tint val="75000"/>
                  </a:srgbClr>
                </a:solidFill>
              </a:rPr>
              <a:pPr/>
              <a:t>42</a:t>
            </a:fld>
            <a:endParaRPr lang="en-US">
              <a:solidFill>
                <a:srgbClr val="1F497D">
                  <a:tint val="75000"/>
                </a:srgbClr>
              </a:solidFill>
            </a:endParaRPr>
          </a:p>
        </p:txBody>
      </p:sp>
    </p:spTree>
    <p:extLst>
      <p:ext uri="{BB962C8B-B14F-4D97-AF65-F5344CB8AC3E}">
        <p14:creationId xmlns:p14="http://schemas.microsoft.com/office/powerpoint/2010/main" val="40900389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Report Rejection</a:t>
            </a:r>
          </a:p>
        </p:txBody>
      </p:sp>
      <p:sp>
        <p:nvSpPr>
          <p:cNvPr id="6" name="Content Placeholder 5">
            <a:extLst>
              <a:ext uri="{FF2B5EF4-FFF2-40B4-BE49-F238E27FC236}">
                <a16:creationId xmlns:a16="http://schemas.microsoft.com/office/drawing/2014/main" id="{A2A90032-1F8B-4BE3-AAB2-2A11D55839F8}"/>
              </a:ext>
            </a:extLst>
          </p:cNvPr>
          <p:cNvSpPr>
            <a:spLocks noGrp="1"/>
          </p:cNvSpPr>
          <p:nvPr>
            <p:ph idx="1"/>
          </p:nvPr>
        </p:nvSpPr>
        <p:spPr>
          <a:xfrm>
            <a:off x="810358" y="838200"/>
            <a:ext cx="7704992" cy="5055180"/>
          </a:xfrm>
        </p:spPr>
        <p:txBody>
          <a:bodyPr>
            <a:normAutofit/>
          </a:bodyPr>
          <a:lstStyle/>
          <a:p>
            <a:pPr marL="0" marR="36610" indent="0" algn="ctr">
              <a:spcAft>
                <a:spcPts val="1800"/>
              </a:spcAft>
              <a:buNone/>
            </a:pPr>
            <a:r>
              <a:rPr lang="en-US" sz="3200" b="1" dirty="0">
                <a:latin typeface="+mn-lt"/>
                <a:cs typeface="Arial" panose="020B0604020202020204" pitchFamily="34" charset="0"/>
              </a:rPr>
              <a:t>Top Reasons why an eSRS report is Rejected</a:t>
            </a:r>
          </a:p>
          <a:p>
            <a:pPr marL="285750" marR="36610" indent="-285750">
              <a:buFont typeface="Arial" panose="020B0604020202020204" pitchFamily="34" charset="0"/>
              <a:buChar char="•"/>
            </a:pPr>
            <a:r>
              <a:rPr lang="en-US" sz="2000" b="1" dirty="0">
                <a:latin typeface="+mn-lt"/>
                <a:cs typeface="Arial" panose="020B0604020202020204" pitchFamily="34" charset="0"/>
              </a:rPr>
              <a:t>Remarks Missing: </a:t>
            </a:r>
            <a:r>
              <a:rPr lang="en-US" sz="2000" dirty="0">
                <a:latin typeface="+mn-lt"/>
                <a:cs typeface="Arial" panose="020B0604020202020204" pitchFamily="34" charset="0"/>
              </a:rPr>
              <a:t>Needed justification/explanation missing for </a:t>
            </a:r>
          </a:p>
          <a:p>
            <a:pPr marL="971550" marR="36610" lvl="1" indent="-285750"/>
            <a:r>
              <a:rPr lang="en-US" sz="1800" dirty="0">
                <a:latin typeface="+mn-lt"/>
                <a:cs typeface="Arial" panose="020B0604020202020204" pitchFamily="34" charset="0"/>
              </a:rPr>
              <a:t>$0 Reported</a:t>
            </a:r>
          </a:p>
          <a:p>
            <a:pPr marL="971550" marR="36610" lvl="1" indent="-285750">
              <a:spcAft>
                <a:spcPts val="1800"/>
              </a:spcAft>
            </a:pPr>
            <a:r>
              <a:rPr lang="en-US" sz="1800" dirty="0">
                <a:latin typeface="+mn-lt"/>
              </a:rPr>
              <a:t>Percentage Goals not Met</a:t>
            </a:r>
          </a:p>
          <a:p>
            <a:pPr marL="285750" marR="36610" indent="-285750">
              <a:spcAft>
                <a:spcPts val="2400"/>
              </a:spcAft>
              <a:buFont typeface="Arial" panose="020B0604020202020204" pitchFamily="34" charset="0"/>
              <a:buChar char="•"/>
            </a:pPr>
            <a:r>
              <a:rPr lang="en-US" sz="2000" b="1" dirty="0">
                <a:latin typeface="+mn-lt"/>
                <a:cs typeface="Arial" panose="020B0604020202020204" pitchFamily="34" charset="0"/>
              </a:rPr>
              <a:t>Spend Percentage Attributed to Agency too High:  </a:t>
            </a:r>
            <a:r>
              <a:rPr lang="en-US" sz="1800" dirty="0">
                <a:latin typeface="+mn-lt"/>
                <a:cs typeface="Arial" panose="020B0604020202020204" pitchFamily="34" charset="0"/>
              </a:rPr>
              <a:t>Entering 100% for a single agency or a combination of agencies would mean that </a:t>
            </a:r>
            <a:r>
              <a:rPr lang="en-US" sz="1800" dirty="0">
                <a:latin typeface="+mn-lt"/>
              </a:rPr>
              <a:t>the those listed are your </a:t>
            </a:r>
            <a:r>
              <a:rPr lang="en-US" sz="1800" dirty="0">
                <a:latin typeface="+mn-lt"/>
                <a:cs typeface="Arial" panose="020B0604020202020204" pitchFamily="34" charset="0"/>
              </a:rPr>
              <a:t>only customers and that you have no </a:t>
            </a:r>
            <a:r>
              <a:rPr lang="en-US" sz="1800" u="sng" dirty="0">
                <a:latin typeface="+mn-lt"/>
                <a:cs typeface="Arial" panose="020B0604020202020204" pitchFamily="34" charset="0"/>
              </a:rPr>
              <a:t>commercial</a:t>
            </a:r>
            <a:r>
              <a:rPr lang="en-US" sz="1800" dirty="0">
                <a:latin typeface="+mn-lt"/>
                <a:cs typeface="Arial" panose="020B0604020202020204" pitchFamily="34" charset="0"/>
              </a:rPr>
              <a:t> customers.</a:t>
            </a:r>
          </a:p>
          <a:p>
            <a:pPr marL="285750" marR="36610" indent="-285750">
              <a:spcAft>
                <a:spcPts val="2400"/>
              </a:spcAft>
              <a:buFont typeface="Arial" panose="020B0604020202020204" pitchFamily="34" charset="0"/>
              <a:buChar char="•"/>
            </a:pPr>
            <a:r>
              <a:rPr lang="en-US" sz="2000" b="1" dirty="0">
                <a:latin typeface="+mn-lt"/>
              </a:rPr>
              <a:t>SDVO spend listed is higher than VO spend:  </a:t>
            </a:r>
            <a:r>
              <a:rPr lang="en-US" sz="1800" dirty="0">
                <a:latin typeface="+mn-lt"/>
              </a:rPr>
              <a:t>Remember, SDVO is a subcategory of VO.</a:t>
            </a:r>
            <a:endParaRPr lang="en-US" sz="1800" dirty="0">
              <a:latin typeface="+mn-lt"/>
              <a:cs typeface="Arial" panose="020B0604020202020204" pitchFamily="34" charset="0"/>
            </a:endParaRPr>
          </a:p>
          <a:p>
            <a:pPr marL="285750" marR="36610" indent="-285750">
              <a:buFont typeface="Arial" panose="020B0604020202020204" pitchFamily="34" charset="0"/>
              <a:buChar char="•"/>
            </a:pPr>
            <a:r>
              <a:rPr lang="en-US" sz="2000" b="1" dirty="0">
                <a:latin typeface="+mn-lt"/>
              </a:rPr>
              <a:t>CEO did not Self-Certify Report:  </a:t>
            </a:r>
            <a:r>
              <a:rPr lang="en-US" sz="1800" dirty="0">
                <a:latin typeface="+mn-lt"/>
              </a:rPr>
              <a:t>The report must indicate “Yes” for CEO approval, otherwise the report will be rejected.</a:t>
            </a:r>
            <a:endParaRPr lang="en-US" sz="1800" dirty="0">
              <a:latin typeface="+mn-lt"/>
              <a:cs typeface="Arial" panose="020B0604020202020204" pitchFamily="34" charset="0"/>
            </a:endParaRPr>
          </a:p>
          <a:p>
            <a:pPr marR="36610"/>
            <a:endParaRPr lang="en-US" sz="1800" dirty="0">
              <a:solidFill>
                <a:srgbClr val="000000"/>
              </a:solidFill>
              <a:latin typeface="+mn-lt"/>
              <a:cs typeface="Arial" panose="020B0604020202020204" pitchFamily="34" charset="0"/>
            </a:endParaRPr>
          </a:p>
          <a:p>
            <a:pPr marR="36610"/>
            <a:endParaRPr lang="en-US" sz="1800" dirty="0">
              <a:solidFill>
                <a:srgbClr val="000000"/>
              </a:solidFill>
              <a:latin typeface="+mn-lt"/>
            </a:endParaRPr>
          </a:p>
          <a:p>
            <a:pPr marL="0" marR="28310" indent="0">
              <a:buNone/>
            </a:pPr>
            <a:endParaRPr lang="en-US" sz="2000" dirty="0"/>
          </a:p>
        </p:txBody>
      </p:sp>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43</a:t>
            </a:fld>
            <a:endParaRPr lang="en-US" dirty="0">
              <a:solidFill>
                <a:prstClr val="white"/>
              </a:solidFill>
            </a:endParaRPr>
          </a:p>
        </p:txBody>
      </p:sp>
    </p:spTree>
    <p:extLst>
      <p:ext uri="{BB962C8B-B14F-4D97-AF65-F5344CB8AC3E}">
        <p14:creationId xmlns:p14="http://schemas.microsoft.com/office/powerpoint/2010/main" val="14821053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85A0D-F435-6A95-3E63-A73DA8961842}"/>
              </a:ext>
            </a:extLst>
          </p:cNvPr>
          <p:cNvSpPr>
            <a:spLocks noGrp="1"/>
          </p:cNvSpPr>
          <p:nvPr>
            <p:ph type="title"/>
          </p:nvPr>
        </p:nvSpPr>
        <p:spPr/>
        <p:txBody>
          <a:bodyPr/>
          <a:lstStyle/>
          <a:p>
            <a:r>
              <a:rPr lang="en-US" dirty="0">
                <a:solidFill>
                  <a:srgbClr val="001746"/>
                </a:solidFill>
              </a:rPr>
              <a:t>Resources</a:t>
            </a:r>
          </a:p>
        </p:txBody>
      </p:sp>
      <p:sp>
        <p:nvSpPr>
          <p:cNvPr id="3" name="Content Placeholder 2">
            <a:extLst>
              <a:ext uri="{FF2B5EF4-FFF2-40B4-BE49-F238E27FC236}">
                <a16:creationId xmlns:a16="http://schemas.microsoft.com/office/drawing/2014/main" id="{90EDCA1E-B012-16E6-6AF7-AE7A4ACBB6D1}"/>
              </a:ext>
            </a:extLst>
          </p:cNvPr>
          <p:cNvSpPr>
            <a:spLocks noGrp="1"/>
          </p:cNvSpPr>
          <p:nvPr>
            <p:ph idx="1"/>
          </p:nvPr>
        </p:nvSpPr>
        <p:spPr>
          <a:xfrm>
            <a:off x="381000" y="2667000"/>
            <a:ext cx="8382000" cy="1295400"/>
          </a:xfrm>
        </p:spPr>
        <p:txBody>
          <a:bodyPr/>
          <a:lstStyle/>
          <a:p>
            <a:pPr algn="ctr"/>
            <a:r>
              <a:rPr lang="en-US" sz="6000" b="1" dirty="0">
                <a:latin typeface="Georgia" panose="02040502050405020303" pitchFamily="18" charset="0"/>
              </a:rPr>
              <a:t>Resources</a:t>
            </a:r>
          </a:p>
        </p:txBody>
      </p:sp>
      <p:sp>
        <p:nvSpPr>
          <p:cNvPr id="4" name="Footer Placeholder 3">
            <a:extLst>
              <a:ext uri="{FF2B5EF4-FFF2-40B4-BE49-F238E27FC236}">
                <a16:creationId xmlns:a16="http://schemas.microsoft.com/office/drawing/2014/main" id="{6E3252A3-6635-3390-19F8-7A69D04D57BB}"/>
              </a:ext>
            </a:extLst>
          </p:cNvPr>
          <p:cNvSpPr>
            <a:spLocks noGrp="1"/>
          </p:cNvSpPr>
          <p:nvPr>
            <p:ph type="ftr" sz="quarter" idx="11"/>
          </p:nvPr>
        </p:nvSpPr>
        <p:spPr/>
        <p:txBody>
          <a:bodyPr/>
          <a:lstStyle/>
          <a:p>
            <a:r>
              <a:rPr lang="en-US" dirty="0"/>
              <a:t>For Official Use Only</a:t>
            </a:r>
          </a:p>
        </p:txBody>
      </p:sp>
      <p:sp>
        <p:nvSpPr>
          <p:cNvPr id="5" name="Slide Number Placeholder 4">
            <a:extLst>
              <a:ext uri="{FF2B5EF4-FFF2-40B4-BE49-F238E27FC236}">
                <a16:creationId xmlns:a16="http://schemas.microsoft.com/office/drawing/2014/main" id="{4316B308-4D7A-2447-2842-D42F136E13D7}"/>
              </a:ext>
            </a:extLst>
          </p:cNvPr>
          <p:cNvSpPr>
            <a:spLocks noGrp="1"/>
          </p:cNvSpPr>
          <p:nvPr>
            <p:ph type="sldNum" sz="quarter" idx="12"/>
          </p:nvPr>
        </p:nvSpPr>
        <p:spPr/>
        <p:txBody>
          <a:bodyPr/>
          <a:lstStyle/>
          <a:p>
            <a:fld id="{E3CB9C4B-92D0-4B2B-AC45-7ABA2552CB80}" type="slidenum">
              <a:rPr lang="en-US" smtClean="0"/>
              <a:t>44</a:t>
            </a:fld>
            <a:endParaRPr lang="en-US"/>
          </a:p>
        </p:txBody>
      </p:sp>
    </p:spTree>
    <p:extLst>
      <p:ext uri="{BB962C8B-B14F-4D97-AF65-F5344CB8AC3E}">
        <p14:creationId xmlns:p14="http://schemas.microsoft.com/office/powerpoint/2010/main" val="30686248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  </a:t>
            </a:r>
          </a:p>
        </p:txBody>
      </p:sp>
      <p:sp>
        <p:nvSpPr>
          <p:cNvPr id="3" name="Content Placeholder 2"/>
          <p:cNvSpPr>
            <a:spLocks noGrp="1"/>
          </p:cNvSpPr>
          <p:nvPr>
            <p:ph idx="1"/>
          </p:nvPr>
        </p:nvSpPr>
        <p:spPr>
          <a:xfrm>
            <a:off x="530225" y="819150"/>
            <a:ext cx="8083550" cy="5219700"/>
          </a:xfrm>
        </p:spPr>
        <p:txBody>
          <a:bodyPr>
            <a:normAutofit lnSpcReduction="10000"/>
          </a:bodyPr>
          <a:lstStyle/>
          <a:p>
            <a:pPr>
              <a:lnSpc>
                <a:spcPct val="120000"/>
              </a:lnSpc>
              <a:spcAft>
                <a:spcPts val="1500"/>
              </a:spcAft>
            </a:pPr>
            <a:r>
              <a:rPr lang="en-US" sz="1800" b="1" dirty="0">
                <a:latin typeface="+mn-lt"/>
              </a:rPr>
              <a:t>VA FSS Subcontracting Program e-Mail:  </a:t>
            </a:r>
            <a:r>
              <a:rPr lang="en-US" sz="1800" u="sng" dirty="0">
                <a:solidFill>
                  <a:srgbClr val="0563C1"/>
                </a:solidFill>
                <a:ea typeface="Calibri" panose="020F0502020204030204" pitchFamily="34" charset="0"/>
                <a:cs typeface="Calibri" panose="020F0502020204030204" pitchFamily="34" charset="0"/>
                <a:hlinkClick r:id="rId3"/>
              </a:rPr>
              <a:t>SubcontractingVAFSS@va.gov</a:t>
            </a:r>
            <a:endParaRPr lang="en-US" sz="1800" u="sng" dirty="0">
              <a:solidFill>
                <a:srgbClr val="0563C1"/>
              </a:solidFill>
              <a:ea typeface="Calibri" panose="020F0502020204030204" pitchFamily="34" charset="0"/>
              <a:cs typeface="Calibri" panose="020F0502020204030204" pitchFamily="34" charset="0"/>
            </a:endParaRPr>
          </a:p>
          <a:p>
            <a:pPr>
              <a:spcAft>
                <a:spcPts val="1500"/>
              </a:spcAft>
            </a:pPr>
            <a:r>
              <a:rPr lang="en-US" sz="1800" b="1" dirty="0">
                <a:latin typeface="+mn-lt"/>
                <a:cs typeface="Arial" panose="020B0604020202020204" pitchFamily="34" charset="0"/>
              </a:rPr>
              <a:t>NCS Subcontracting Program </a:t>
            </a:r>
            <a:r>
              <a:rPr lang="en-US" sz="1800" b="1" dirty="0">
                <a:latin typeface="+mn-lt"/>
              </a:rPr>
              <a:t>e-Mail</a:t>
            </a:r>
            <a:r>
              <a:rPr lang="en-US" sz="1800" b="1" dirty="0">
                <a:latin typeface="+mn-lt"/>
                <a:cs typeface="Arial" panose="020B0604020202020204" pitchFamily="34" charset="0"/>
              </a:rPr>
              <a:t>:  </a:t>
            </a:r>
            <a:r>
              <a:rPr lang="en-US" sz="1800" dirty="0">
                <a:latin typeface="+mn-lt"/>
                <a:cs typeface="Arial" panose="020B0604020202020204" pitchFamily="34" charset="0"/>
                <a:hlinkClick r:id="rId4"/>
              </a:rPr>
              <a:t>NACSUBK@va.gov</a:t>
            </a:r>
            <a:r>
              <a:rPr lang="en-US" sz="1800" dirty="0">
                <a:latin typeface="+mn-lt"/>
                <a:cs typeface="Arial" panose="020B0604020202020204" pitchFamily="34" charset="0"/>
              </a:rPr>
              <a:t> </a:t>
            </a:r>
          </a:p>
          <a:p>
            <a:pPr>
              <a:lnSpc>
                <a:spcPct val="120000"/>
              </a:lnSpc>
              <a:spcAft>
                <a:spcPts val="0"/>
              </a:spcAft>
            </a:pPr>
            <a:r>
              <a:rPr lang="en-US" sz="1800" b="1" dirty="0">
                <a:cs typeface="Calibri" panose="020F0502020204030204" pitchFamily="34" charset="0"/>
              </a:rPr>
              <a:t>VA FSS Subcontracting Web Page:  </a:t>
            </a:r>
            <a:r>
              <a:rPr lang="en-US" sz="1800" dirty="0">
                <a:cs typeface="Calibri" panose="020F0502020204030204" pitchFamily="34" charset="0"/>
                <a:hlinkClick r:id="rId5"/>
              </a:rPr>
              <a:t>https://www.va.gov/opal/nac/fss/sbsp.asp</a:t>
            </a:r>
            <a:endParaRPr lang="en-US" sz="1800" dirty="0">
              <a:cs typeface="Calibri" panose="020F0502020204030204" pitchFamily="34" charset="0"/>
            </a:endParaRPr>
          </a:p>
          <a:p>
            <a:pPr marL="731520" lvl="1" indent="-365760">
              <a:lnSpc>
                <a:spcPct val="110000"/>
              </a:lnSpc>
              <a:spcAft>
                <a:spcPts val="0"/>
              </a:spcAft>
            </a:pPr>
            <a:r>
              <a:rPr lang="en-US" sz="1800" dirty="0"/>
              <a:t>Suggested minimum percentage goals</a:t>
            </a:r>
          </a:p>
          <a:p>
            <a:pPr marL="731520" lvl="1" indent="-365760">
              <a:lnSpc>
                <a:spcPct val="110000"/>
              </a:lnSpc>
              <a:spcAft>
                <a:spcPts val="0"/>
              </a:spcAft>
            </a:pPr>
            <a:r>
              <a:rPr lang="en-US" sz="1800" dirty="0"/>
              <a:t>Training/guides (eSRS &amp; Plan Preparation)</a:t>
            </a:r>
          </a:p>
          <a:p>
            <a:pPr marL="731520" lvl="1" indent="-365760">
              <a:lnSpc>
                <a:spcPct val="110000"/>
              </a:lnSpc>
              <a:spcAft>
                <a:spcPts val="1500"/>
              </a:spcAft>
            </a:pPr>
            <a:r>
              <a:rPr lang="en-US" sz="1800" dirty="0"/>
              <a:t>Subcontracting Plan template</a:t>
            </a:r>
          </a:p>
          <a:p>
            <a:pPr marL="0" indent="0">
              <a:lnSpc>
                <a:spcPct val="110000"/>
              </a:lnSpc>
              <a:spcBef>
                <a:spcPts val="0"/>
              </a:spcBef>
              <a:spcAft>
                <a:spcPts val="0"/>
              </a:spcAft>
              <a:buNone/>
            </a:pPr>
            <a:r>
              <a:rPr lang="en-US" sz="1800" b="1" dirty="0"/>
              <a:t>VA FSS Training Web Page:  </a:t>
            </a:r>
            <a:r>
              <a:rPr lang="en-US" sz="1800" dirty="0">
                <a:hlinkClick r:id="rId6"/>
              </a:rPr>
              <a:t>https://www.va.gov/opal/nac/fss/training.asp</a:t>
            </a:r>
            <a:endParaRPr lang="en-US" sz="1800" dirty="0"/>
          </a:p>
          <a:p>
            <a:pPr marL="731520" lvl="1" indent="-365760">
              <a:lnSpc>
                <a:spcPct val="110000"/>
              </a:lnSpc>
              <a:spcAft>
                <a:spcPts val="0"/>
              </a:spcAft>
            </a:pPr>
            <a:r>
              <a:rPr lang="en-US" sz="1800" dirty="0"/>
              <a:t>Upcoming webinars</a:t>
            </a:r>
          </a:p>
          <a:p>
            <a:pPr marL="731520" lvl="1" indent="-365760">
              <a:lnSpc>
                <a:spcPct val="110000"/>
              </a:lnSpc>
              <a:spcAft>
                <a:spcPts val="1500"/>
              </a:spcAft>
            </a:pPr>
            <a:r>
              <a:rPr lang="en-US" sz="1800" dirty="0"/>
              <a:t>Current and archived presentations</a:t>
            </a:r>
          </a:p>
          <a:p>
            <a:pPr marL="0" indent="0">
              <a:lnSpc>
                <a:spcPct val="110000"/>
              </a:lnSpc>
              <a:spcBef>
                <a:spcPts val="0"/>
              </a:spcBef>
              <a:spcAft>
                <a:spcPts val="0"/>
              </a:spcAft>
              <a:buNone/>
            </a:pPr>
            <a:r>
              <a:rPr lang="en-US" sz="1800" b="1" dirty="0"/>
              <a:t>eSRS Home Page:  </a:t>
            </a:r>
            <a:r>
              <a:rPr lang="en-US" sz="1800" dirty="0">
                <a:hlinkClick r:id="rId7"/>
              </a:rPr>
              <a:t>https://www.esrs.gov</a:t>
            </a:r>
            <a:endParaRPr lang="en-US" sz="1800" dirty="0"/>
          </a:p>
          <a:p>
            <a:pPr marL="731520" lvl="1" indent="-365760">
              <a:lnSpc>
                <a:spcPct val="110000"/>
              </a:lnSpc>
              <a:spcAft>
                <a:spcPts val="0"/>
              </a:spcAft>
            </a:pPr>
            <a:r>
              <a:rPr lang="en-US" sz="1800" dirty="0"/>
              <a:t>Log-in </a:t>
            </a:r>
          </a:p>
          <a:p>
            <a:pPr marL="731520" lvl="1" indent="-365760">
              <a:lnSpc>
                <a:spcPct val="110000"/>
              </a:lnSpc>
              <a:spcAft>
                <a:spcPts val="1500"/>
              </a:spcAft>
            </a:pPr>
            <a:r>
              <a:rPr lang="en-US" sz="1800" dirty="0"/>
              <a:t>User guides, Training materials, sample reports, and training webinars</a:t>
            </a:r>
          </a:p>
          <a:p>
            <a:pPr indent="-320040">
              <a:lnSpc>
                <a:spcPct val="110000"/>
              </a:lnSpc>
              <a:spcAft>
                <a:spcPts val="0"/>
              </a:spcAft>
            </a:pPr>
            <a:r>
              <a:rPr lang="en-US" sz="1800" b="1" dirty="0"/>
              <a:t>eSRS Helpdesk:  </a:t>
            </a:r>
            <a:r>
              <a:rPr lang="en-US" sz="1800" dirty="0"/>
              <a:t>Federal Service Desk (FSD), </a:t>
            </a:r>
            <a:r>
              <a:rPr lang="en-US" sz="1800" dirty="0">
                <a:hlinkClick r:id="rId8"/>
              </a:rPr>
              <a:t>https://www.fsd.gov</a:t>
            </a:r>
            <a:r>
              <a:rPr lang="en-US" sz="1800" dirty="0"/>
              <a:t>, </a:t>
            </a:r>
            <a:r>
              <a:rPr lang="nl-NL" sz="1800" dirty="0">
                <a:latin typeface="+mn-lt"/>
                <a:cs typeface="Arial" panose="020B0604020202020204" pitchFamily="34" charset="0"/>
              </a:rPr>
              <a:t>866-606-8220</a:t>
            </a:r>
          </a:p>
          <a:p>
            <a:pPr marL="731520" indent="-365760">
              <a:lnSpc>
                <a:spcPct val="110000"/>
              </a:lnSpc>
              <a:spcAft>
                <a:spcPts val="0"/>
              </a:spcAft>
              <a:buFont typeface="Arial" panose="020B0604020202020204" pitchFamily="34" charset="0"/>
              <a:buChar char="•"/>
            </a:pPr>
            <a:r>
              <a:rPr lang="nl-NL" sz="1800" dirty="0">
                <a:latin typeface="+mn-lt"/>
              </a:rPr>
              <a:t>Includes FAQs </a:t>
            </a:r>
          </a:p>
          <a:p>
            <a:pPr marL="731520" indent="-365760">
              <a:lnSpc>
                <a:spcPct val="110000"/>
              </a:lnSpc>
              <a:spcAft>
                <a:spcPts val="0"/>
              </a:spcAft>
              <a:buFont typeface="Arial" panose="020B0604020202020204" pitchFamily="34" charset="0"/>
              <a:buChar char="•"/>
            </a:pPr>
            <a:r>
              <a:rPr lang="nl-NL" sz="1800" dirty="0">
                <a:latin typeface="+mn-lt"/>
              </a:rPr>
              <a:t>Provides ability to “Create and Incident” or start a “Live Chat”</a:t>
            </a:r>
            <a:endParaRPr lang="en-US" sz="1800" dirty="0"/>
          </a:p>
          <a:p>
            <a:pPr marL="0" indent="0">
              <a:lnSpc>
                <a:spcPct val="110000"/>
              </a:lnSpc>
              <a:spcBef>
                <a:spcPts val="0"/>
              </a:spcBef>
              <a:spcAft>
                <a:spcPts val="1200"/>
              </a:spcAft>
              <a:buNone/>
            </a:pPr>
            <a:endParaRPr lang="en-US" sz="1800" dirty="0"/>
          </a:p>
        </p:txBody>
      </p:sp>
      <p:sp>
        <p:nvSpPr>
          <p:cNvPr id="4" name="Slide Number Placeholder 3"/>
          <p:cNvSpPr>
            <a:spLocks noGrp="1"/>
          </p:cNvSpPr>
          <p:nvPr>
            <p:ph type="sldNum" sz="quarter" idx="12"/>
          </p:nvPr>
        </p:nvSpPr>
        <p:spPr/>
        <p:txBody>
          <a:bodyPr/>
          <a:lstStyle/>
          <a:p>
            <a:fld id="{96E28C3F-3574-4F48-A55C-E39F18811864}" type="slidenum">
              <a:rPr lang="en-US" smtClean="0">
                <a:solidFill>
                  <a:srgbClr val="1F497D">
                    <a:tint val="75000"/>
                  </a:srgbClr>
                </a:solidFill>
              </a:rPr>
              <a:pPr/>
              <a:t>45</a:t>
            </a:fld>
            <a:endParaRPr lang="en-US" dirty="0">
              <a:solidFill>
                <a:srgbClr val="1F497D">
                  <a:tint val="75000"/>
                </a:srgbClr>
              </a:solidFill>
            </a:endParaRPr>
          </a:p>
        </p:txBody>
      </p:sp>
    </p:spTree>
    <p:extLst>
      <p:ext uri="{BB962C8B-B14F-4D97-AF65-F5344CB8AC3E}">
        <p14:creationId xmlns:p14="http://schemas.microsoft.com/office/powerpoint/2010/main" val="27120350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6A03670-D456-4F7C-A01D-FD7AB301028B}"/>
              </a:ext>
            </a:extLst>
          </p:cNvPr>
          <p:cNvSpPr>
            <a:spLocks noGrp="1"/>
          </p:cNvSpPr>
          <p:nvPr>
            <p:ph type="title"/>
          </p:nvPr>
        </p:nvSpPr>
        <p:spPr/>
        <p:txBody>
          <a:bodyPr>
            <a:normAutofit/>
          </a:bodyPr>
          <a:lstStyle/>
          <a:p>
            <a:r>
              <a:rPr lang="en-US" dirty="0">
                <a:solidFill>
                  <a:srgbClr val="002060"/>
                </a:solidFill>
              </a:rPr>
              <a:t>Questions</a:t>
            </a:r>
          </a:p>
        </p:txBody>
      </p:sp>
      <p:sp>
        <p:nvSpPr>
          <p:cNvPr id="2" name="Content Placeholder 1">
            <a:extLst>
              <a:ext uri="{FF2B5EF4-FFF2-40B4-BE49-F238E27FC236}">
                <a16:creationId xmlns:a16="http://schemas.microsoft.com/office/drawing/2014/main" id="{19BFEF66-9D09-4431-BF42-8B2C0217662B}"/>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r>
              <a:rPr lang="en-US" sz="6000" b="1" dirty="0">
                <a:latin typeface="Georgia" panose="02040502050405020303" pitchFamily="18" charset="0"/>
              </a:rPr>
              <a:t>Questions?</a:t>
            </a:r>
          </a:p>
        </p:txBody>
      </p:sp>
      <p:sp>
        <p:nvSpPr>
          <p:cNvPr id="3" name="Slide Number Placeholder 2">
            <a:extLst>
              <a:ext uri="{FF2B5EF4-FFF2-40B4-BE49-F238E27FC236}">
                <a16:creationId xmlns:a16="http://schemas.microsoft.com/office/drawing/2014/main" id="{A2AB0111-467A-47F4-AC48-2B9AF100421F}"/>
              </a:ext>
            </a:extLst>
          </p:cNvPr>
          <p:cNvSpPr>
            <a:spLocks noGrp="1"/>
          </p:cNvSpPr>
          <p:nvPr>
            <p:ph type="sldNum" sz="quarter" idx="12"/>
          </p:nvPr>
        </p:nvSpPr>
        <p:spPr/>
        <p:txBody>
          <a:bodyPr/>
          <a:lstStyle/>
          <a:p>
            <a:fld id="{D983F1FA-211D-3044-9E35-958DFBC26156}" type="slidenum">
              <a:rPr lang="en-US" smtClean="0">
                <a:solidFill>
                  <a:prstClr val="white"/>
                </a:solidFill>
              </a:rPr>
              <a:pPr/>
              <a:t>46</a:t>
            </a:fld>
            <a:endParaRPr lang="en-US" dirty="0">
              <a:solidFill>
                <a:prstClr val="white"/>
              </a:solidFill>
            </a:endParaRPr>
          </a:p>
        </p:txBody>
      </p:sp>
    </p:spTree>
    <p:extLst>
      <p:ext uri="{BB962C8B-B14F-4D97-AF65-F5344CB8AC3E}">
        <p14:creationId xmlns:p14="http://schemas.microsoft.com/office/powerpoint/2010/main" val="1520413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68E5BCF-A119-4E70-88C2-1BA545F5674C}"/>
              </a:ext>
            </a:extLst>
          </p:cNvPr>
          <p:cNvSpPr>
            <a:spLocks noGrp="1"/>
          </p:cNvSpPr>
          <p:nvPr>
            <p:ph type="title"/>
          </p:nvPr>
        </p:nvSpPr>
        <p:spPr/>
        <p:txBody>
          <a:bodyPr>
            <a:normAutofit/>
          </a:bodyPr>
          <a:lstStyle/>
          <a:p>
            <a:r>
              <a:rPr lang="en-US" dirty="0"/>
              <a:t>eSRS</a:t>
            </a:r>
          </a:p>
        </p:txBody>
      </p:sp>
      <p:sp>
        <p:nvSpPr>
          <p:cNvPr id="2" name="Content Placeholder 1">
            <a:extLst>
              <a:ext uri="{FF2B5EF4-FFF2-40B4-BE49-F238E27FC236}">
                <a16:creationId xmlns:a16="http://schemas.microsoft.com/office/drawing/2014/main" id="{1F293282-DF46-411D-A33F-67C5FE103220}"/>
              </a:ext>
            </a:extLst>
          </p:cNvPr>
          <p:cNvSpPr>
            <a:spLocks noGrp="1"/>
          </p:cNvSpPr>
          <p:nvPr>
            <p:ph idx="1"/>
          </p:nvPr>
        </p:nvSpPr>
        <p:spPr>
          <a:xfrm>
            <a:off x="933450" y="914400"/>
            <a:ext cx="7277100" cy="5029200"/>
          </a:xfrm>
        </p:spPr>
        <p:txBody>
          <a:bodyPr>
            <a:normAutofit fontScale="77500" lnSpcReduction="20000"/>
          </a:bodyPr>
          <a:lstStyle/>
          <a:p>
            <a:pPr marL="0" indent="0">
              <a:lnSpc>
                <a:spcPct val="120000"/>
              </a:lnSpc>
              <a:buNone/>
            </a:pPr>
            <a:r>
              <a:rPr lang="en-US" sz="2300" b="1" dirty="0">
                <a:latin typeface="+mn-lt"/>
                <a:cs typeface="Arial" panose="020B0604020202020204" pitchFamily="34" charset="0"/>
              </a:rPr>
              <a:t>WHAT?</a:t>
            </a:r>
            <a:endParaRPr lang="en-US" sz="2300" dirty="0">
              <a:latin typeface="+mn-lt"/>
              <a:cs typeface="Arial" panose="020B0604020202020204" pitchFamily="34" charset="0"/>
            </a:endParaRPr>
          </a:p>
          <a:p>
            <a:pPr>
              <a:lnSpc>
                <a:spcPct val="120000"/>
              </a:lnSpc>
              <a:spcAft>
                <a:spcPts val="2400"/>
              </a:spcAft>
            </a:pPr>
            <a:r>
              <a:rPr lang="en-US" sz="2300" dirty="0">
                <a:latin typeface="+mn-lt"/>
                <a:cs typeface="Arial" panose="020B0604020202020204" pitchFamily="34" charset="0"/>
              </a:rPr>
              <a:t>Electronic Subcontracting Reporting System (eSRS) is a web-based system that streamlines the process of reporting on subcontracting plan achievements (reporting actual spend data).</a:t>
            </a:r>
          </a:p>
          <a:p>
            <a:pPr marL="0" indent="0">
              <a:lnSpc>
                <a:spcPct val="120000"/>
              </a:lnSpc>
              <a:buNone/>
            </a:pPr>
            <a:r>
              <a:rPr lang="en-US" sz="2300" b="1" dirty="0">
                <a:latin typeface="+mn-lt"/>
                <a:cs typeface="Arial" panose="020B0604020202020204" pitchFamily="34" charset="0"/>
              </a:rPr>
              <a:t>WHO?</a:t>
            </a:r>
          </a:p>
          <a:p>
            <a:pPr>
              <a:lnSpc>
                <a:spcPct val="120000"/>
              </a:lnSpc>
            </a:pPr>
            <a:r>
              <a:rPr lang="en-US" sz="2300" dirty="0">
                <a:latin typeface="+mn-lt"/>
                <a:cs typeface="Arial" panose="020B0604020202020204" pitchFamily="34" charset="0"/>
              </a:rPr>
              <a:t>All contractors that are required to maintain a small business subcontracting plan must report their achievements in eSRS.</a:t>
            </a:r>
          </a:p>
          <a:p>
            <a:pPr marL="0" indent="0">
              <a:lnSpc>
                <a:spcPct val="120000"/>
              </a:lnSpc>
              <a:buNone/>
            </a:pPr>
            <a:endParaRPr lang="en-US" sz="2300" dirty="0">
              <a:latin typeface="+mn-lt"/>
              <a:cs typeface="Arial" panose="020B0604020202020204" pitchFamily="34" charset="0"/>
            </a:endParaRPr>
          </a:p>
          <a:p>
            <a:pPr marL="0" indent="0">
              <a:lnSpc>
                <a:spcPct val="120000"/>
              </a:lnSpc>
              <a:spcBef>
                <a:spcPts val="0"/>
              </a:spcBef>
              <a:buNone/>
            </a:pPr>
            <a:r>
              <a:rPr lang="en-US" sz="2300" b="1" dirty="0">
                <a:latin typeface="+mn-lt"/>
                <a:cs typeface="Arial" panose="020B0604020202020204" pitchFamily="34" charset="0"/>
              </a:rPr>
              <a:t>WHY?  </a:t>
            </a:r>
          </a:p>
          <a:p>
            <a:pPr marL="457200" indent="-274320">
              <a:lnSpc>
                <a:spcPct val="120000"/>
              </a:lnSpc>
              <a:spcBef>
                <a:spcPts val="0"/>
              </a:spcBef>
              <a:buFont typeface="Arial" panose="020B0604020202020204" pitchFamily="34" charset="0"/>
              <a:buChar char="•"/>
            </a:pPr>
            <a:r>
              <a:rPr lang="en-US" sz="2300" dirty="0">
                <a:latin typeface="+mn-lt"/>
              </a:rPr>
              <a:t>Report provides </a:t>
            </a:r>
            <a:r>
              <a:rPr lang="en-US" sz="2300" dirty="0">
                <a:latin typeface="+mn-lt"/>
                <a:cs typeface="Arial" panose="020B0604020202020204" pitchFamily="34" charset="0"/>
              </a:rPr>
              <a:t>insight/transparency on how contracting dollars are being distributed among all small business concerns </a:t>
            </a:r>
          </a:p>
          <a:p>
            <a:pPr marL="457200" indent="-274320">
              <a:lnSpc>
                <a:spcPct val="120000"/>
              </a:lnSpc>
              <a:buFont typeface="Arial" panose="020B0604020202020204" pitchFamily="34" charset="0"/>
              <a:buChar char="•"/>
            </a:pPr>
            <a:r>
              <a:rPr lang="en-US" sz="2300" dirty="0">
                <a:latin typeface="+mn-lt"/>
              </a:rPr>
              <a:t>Assists Contract Officers with reviewing subcontracting plan compliance and level of good faith effort</a:t>
            </a:r>
          </a:p>
          <a:p>
            <a:pPr marL="457200" indent="-274320">
              <a:lnSpc>
                <a:spcPct val="120000"/>
              </a:lnSpc>
              <a:spcBef>
                <a:spcPts val="0"/>
              </a:spcBef>
              <a:buFont typeface="Arial" panose="020B0604020202020204" pitchFamily="34" charset="0"/>
              <a:buChar char="•"/>
            </a:pPr>
            <a:r>
              <a:rPr lang="en-US" sz="2300" dirty="0">
                <a:latin typeface="+mn-lt"/>
                <a:cs typeface="Arial" panose="020B0604020202020204" pitchFamily="34" charset="0"/>
              </a:rPr>
              <a:t>SBA reports </a:t>
            </a:r>
            <a:r>
              <a:rPr lang="en-US" sz="2300" dirty="0">
                <a:latin typeface="+mn-lt"/>
              </a:rPr>
              <a:t>annual subcontract achievement data </a:t>
            </a:r>
            <a:r>
              <a:rPr lang="en-US" sz="2300" dirty="0">
                <a:latin typeface="+mn-lt"/>
                <a:cs typeface="Arial" panose="020B0604020202020204" pitchFamily="34" charset="0"/>
              </a:rPr>
              <a:t>to the President and Congress</a:t>
            </a:r>
          </a:p>
          <a:p>
            <a:pPr lvl="1"/>
            <a:endParaRPr lang="en-US" sz="1200" dirty="0"/>
          </a:p>
        </p:txBody>
      </p:sp>
      <p:sp>
        <p:nvSpPr>
          <p:cNvPr id="3" name="Slide Number Placeholder 2">
            <a:extLst>
              <a:ext uri="{FF2B5EF4-FFF2-40B4-BE49-F238E27FC236}">
                <a16:creationId xmlns:a16="http://schemas.microsoft.com/office/drawing/2014/main" id="{B8566E39-FA74-4A73-A35E-17AC4B80E81E}"/>
              </a:ext>
            </a:extLst>
          </p:cNvPr>
          <p:cNvSpPr>
            <a:spLocks noGrp="1"/>
          </p:cNvSpPr>
          <p:nvPr>
            <p:ph type="sldNum" sz="quarter" idx="12"/>
          </p:nvPr>
        </p:nvSpPr>
        <p:spPr/>
        <p:txBody>
          <a:bodyPr/>
          <a:lstStyle/>
          <a:p>
            <a:fld id="{D983F1FA-211D-3044-9E35-958DFBC26156}" type="slidenum">
              <a:rPr lang="en-US" smtClean="0">
                <a:solidFill>
                  <a:prstClr val="white"/>
                </a:solidFill>
              </a:rPr>
              <a:pPr/>
              <a:t>5</a:t>
            </a:fld>
            <a:endParaRPr lang="en-US" dirty="0">
              <a:solidFill>
                <a:prstClr val="white"/>
              </a:solidFill>
            </a:endParaRPr>
          </a:p>
        </p:txBody>
      </p:sp>
    </p:spTree>
    <p:extLst>
      <p:ext uri="{BB962C8B-B14F-4D97-AF65-F5344CB8AC3E}">
        <p14:creationId xmlns:p14="http://schemas.microsoft.com/office/powerpoint/2010/main" val="3803000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Types of Reports</a:t>
            </a:r>
          </a:p>
        </p:txBody>
      </p:sp>
      <p:sp>
        <p:nvSpPr>
          <p:cNvPr id="3" name="Content Placeholder 2"/>
          <p:cNvSpPr>
            <a:spLocks noGrp="1"/>
          </p:cNvSpPr>
          <p:nvPr>
            <p:ph idx="1"/>
          </p:nvPr>
        </p:nvSpPr>
        <p:spPr>
          <a:xfrm>
            <a:off x="823998" y="1828800"/>
            <a:ext cx="7939002" cy="3048000"/>
          </a:xfrm>
        </p:spPr>
        <p:txBody>
          <a:bodyPr>
            <a:normAutofit/>
          </a:bodyPr>
          <a:lstStyle/>
          <a:p>
            <a:pPr>
              <a:spcBef>
                <a:spcPct val="0"/>
              </a:spcBef>
              <a:spcAft>
                <a:spcPts val="600"/>
              </a:spcAft>
            </a:pPr>
            <a:r>
              <a:rPr lang="en-US" sz="3200" b="1" dirty="0"/>
              <a:t>SSR:  </a:t>
            </a:r>
            <a:r>
              <a:rPr lang="en-US" sz="3200" dirty="0"/>
              <a:t>Summary Subcontracting Report</a:t>
            </a:r>
          </a:p>
          <a:p>
            <a:pPr marL="914400">
              <a:spcBef>
                <a:spcPct val="0"/>
              </a:spcBef>
              <a:spcAft>
                <a:spcPts val="4800"/>
              </a:spcAft>
            </a:pPr>
            <a:r>
              <a:rPr lang="en-US" sz="2400" i="1" dirty="0"/>
              <a:t>Required by all plan holders.</a:t>
            </a:r>
          </a:p>
          <a:p>
            <a:pPr>
              <a:spcBef>
                <a:spcPct val="0"/>
              </a:spcBef>
              <a:spcAft>
                <a:spcPts val="600"/>
              </a:spcAft>
            </a:pPr>
            <a:r>
              <a:rPr lang="en-US" sz="3200" b="1" dirty="0"/>
              <a:t>ISR:  </a:t>
            </a:r>
            <a:r>
              <a:rPr lang="en-US" sz="3200" dirty="0"/>
              <a:t>Individual Subcontracting Report</a:t>
            </a:r>
          </a:p>
          <a:p>
            <a:pPr marL="914400" indent="0">
              <a:spcBef>
                <a:spcPct val="0"/>
              </a:spcBef>
              <a:spcAft>
                <a:spcPts val="3000"/>
              </a:spcAft>
              <a:buNone/>
            </a:pPr>
            <a:r>
              <a:rPr lang="en-US" sz="2400" i="1" dirty="0"/>
              <a:t>Additional report </a:t>
            </a:r>
            <a:r>
              <a:rPr lang="en-US" sz="2400" i="1" u="sng" dirty="0"/>
              <a:t>only</a:t>
            </a:r>
            <a:r>
              <a:rPr lang="en-US" sz="2400" i="1" dirty="0"/>
              <a:t> filed by individual plan holders.</a:t>
            </a:r>
          </a:p>
        </p:txBody>
      </p:sp>
      <p:sp>
        <p:nvSpPr>
          <p:cNvPr id="6" name="Slide Number Placeholder 5"/>
          <p:cNvSpPr>
            <a:spLocks noGrp="1"/>
          </p:cNvSpPr>
          <p:nvPr>
            <p:ph type="sldNum" sz="quarter" idx="12"/>
          </p:nvPr>
        </p:nvSpPr>
        <p:spPr/>
        <p:txBody>
          <a:bodyPr/>
          <a:lstStyle/>
          <a:p>
            <a:fld id="{4309C699-A06B-45FF-B515-30F622461B97}" type="slidenum">
              <a:rPr lang="en-US" smtClean="0"/>
              <a:t>6</a:t>
            </a:fld>
            <a:endParaRPr lang="en-US"/>
          </a:p>
        </p:txBody>
      </p:sp>
    </p:spTree>
    <p:extLst>
      <p:ext uri="{BB962C8B-B14F-4D97-AF65-F5344CB8AC3E}">
        <p14:creationId xmlns:p14="http://schemas.microsoft.com/office/powerpoint/2010/main" val="3008586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Submission Timeframe</a:t>
            </a:r>
          </a:p>
        </p:txBody>
      </p:sp>
      <p:sp>
        <p:nvSpPr>
          <p:cNvPr id="4" name="Content Placeholder 3">
            <a:extLst>
              <a:ext uri="{FF2B5EF4-FFF2-40B4-BE49-F238E27FC236}">
                <a16:creationId xmlns:a16="http://schemas.microsoft.com/office/drawing/2014/main" id="{93F28537-F74C-7A9D-FF6C-FB90BB32C85C}"/>
              </a:ext>
            </a:extLst>
          </p:cNvPr>
          <p:cNvSpPr>
            <a:spLocks noGrp="1"/>
          </p:cNvSpPr>
          <p:nvPr>
            <p:ph idx="1"/>
          </p:nvPr>
        </p:nvSpPr>
        <p:spPr>
          <a:xfrm>
            <a:off x="381000" y="943938"/>
            <a:ext cx="8382000" cy="1409040"/>
          </a:xfrm>
        </p:spPr>
        <p:txBody>
          <a:bodyPr/>
          <a:lstStyle/>
          <a:p>
            <a:r>
              <a:rPr lang="en-US" sz="2400" b="1" dirty="0">
                <a:latin typeface="+mn-lt"/>
                <a:cs typeface="Arial" panose="020B0604020202020204" pitchFamily="34" charset="0"/>
              </a:rPr>
              <a:t>WHEN?</a:t>
            </a:r>
            <a:endParaRPr lang="en-US" sz="2400" dirty="0">
              <a:latin typeface="+mn-lt"/>
              <a:cs typeface="Arial" panose="020B0604020202020204" pitchFamily="34" charset="0"/>
            </a:endParaRPr>
          </a:p>
          <a:p>
            <a:r>
              <a:rPr lang="en-US" sz="2400" dirty="0"/>
              <a:t>The report is submitted annually, within thirty days after the end of the Government's fiscal year.  </a:t>
            </a:r>
            <a:r>
              <a:rPr lang="en-US" sz="1800" i="1" dirty="0">
                <a:solidFill>
                  <a:srgbClr val="C00000"/>
                </a:solidFill>
              </a:rPr>
              <a:t>FAR 52.219-9(l)(2)(ii)(B)</a:t>
            </a:r>
          </a:p>
        </p:txBody>
      </p:sp>
      <p:graphicFrame>
        <p:nvGraphicFramePr>
          <p:cNvPr id="3" name="Table 2">
            <a:extLst>
              <a:ext uri="{FF2B5EF4-FFF2-40B4-BE49-F238E27FC236}">
                <a16:creationId xmlns:a16="http://schemas.microsoft.com/office/drawing/2014/main" id="{46192A87-C7C2-6029-DF40-47981DBC4DCE}"/>
              </a:ext>
            </a:extLst>
          </p:cNvPr>
          <p:cNvGraphicFramePr>
            <a:graphicFrameLocks noGrp="1"/>
          </p:cNvGraphicFramePr>
          <p:nvPr>
            <p:extLst>
              <p:ext uri="{D42A27DB-BD31-4B8C-83A1-F6EECF244321}">
                <p14:modId xmlns:p14="http://schemas.microsoft.com/office/powerpoint/2010/main" val="1734653254"/>
              </p:ext>
            </p:extLst>
          </p:nvPr>
        </p:nvGraphicFramePr>
        <p:xfrm>
          <a:off x="495300" y="2667000"/>
          <a:ext cx="8153400" cy="3057526"/>
        </p:xfrm>
        <a:graphic>
          <a:graphicData uri="http://schemas.openxmlformats.org/drawingml/2006/table">
            <a:tbl>
              <a:tblPr firstRow="1" bandRow="1">
                <a:tableStyleId>{5C22544A-7EE6-4342-B048-85BDC9FD1C3A}</a:tableStyleId>
              </a:tblPr>
              <a:tblGrid>
                <a:gridCol w="1918447">
                  <a:extLst>
                    <a:ext uri="{9D8B030D-6E8A-4147-A177-3AD203B41FA5}">
                      <a16:colId xmlns:a16="http://schemas.microsoft.com/office/drawing/2014/main" val="20000"/>
                    </a:ext>
                  </a:extLst>
                </a:gridCol>
                <a:gridCol w="3453205">
                  <a:extLst>
                    <a:ext uri="{9D8B030D-6E8A-4147-A177-3AD203B41FA5}">
                      <a16:colId xmlns:a16="http://schemas.microsoft.com/office/drawing/2014/main" val="20001"/>
                    </a:ext>
                  </a:extLst>
                </a:gridCol>
                <a:gridCol w="2781748">
                  <a:extLst>
                    <a:ext uri="{9D8B030D-6E8A-4147-A177-3AD203B41FA5}">
                      <a16:colId xmlns:a16="http://schemas.microsoft.com/office/drawing/2014/main" val="20002"/>
                    </a:ext>
                  </a:extLst>
                </a:gridCol>
              </a:tblGrid>
              <a:tr h="766763">
                <a:tc>
                  <a:txBody>
                    <a:bodyPr/>
                    <a:lstStyle/>
                    <a:p>
                      <a:pPr algn="ctr"/>
                      <a:r>
                        <a:rPr lang="en-US" sz="2000" dirty="0"/>
                        <a:t>Report Type</a:t>
                      </a:r>
                    </a:p>
                  </a:txBody>
                  <a:tcPr marT="45712" marB="45712" anchor="ctr"/>
                </a:tc>
                <a:tc>
                  <a:txBody>
                    <a:bodyPr/>
                    <a:lstStyle/>
                    <a:p>
                      <a:pPr algn="ctr"/>
                      <a:r>
                        <a:rPr lang="en-US" sz="2000" dirty="0"/>
                        <a:t>Reporting Period</a:t>
                      </a:r>
                    </a:p>
                  </a:txBody>
                  <a:tcPr marL="182880" marT="45712" marB="45712" anchor="ctr"/>
                </a:tc>
                <a:tc>
                  <a:txBody>
                    <a:bodyPr/>
                    <a:lstStyle/>
                    <a:p>
                      <a:pPr algn="ctr"/>
                      <a:r>
                        <a:rPr lang="en-US" sz="2000" dirty="0"/>
                        <a:t>Due Date</a:t>
                      </a:r>
                    </a:p>
                  </a:txBody>
                  <a:tcPr marT="45712" marB="45712" anchor="ctr"/>
                </a:tc>
                <a:extLst>
                  <a:ext uri="{0D108BD9-81ED-4DB2-BD59-A6C34878D82A}">
                    <a16:rowId xmlns:a16="http://schemas.microsoft.com/office/drawing/2014/main" val="10000"/>
                  </a:ext>
                </a:extLst>
              </a:tr>
              <a:tr h="980139">
                <a:tc>
                  <a:txBody>
                    <a:bodyPr/>
                    <a:lstStyle/>
                    <a:p>
                      <a:pPr algn="ctr"/>
                      <a:r>
                        <a:rPr lang="en-US" sz="2000" b="1" dirty="0"/>
                        <a:t>SSR</a:t>
                      </a:r>
                      <a:endParaRPr lang="en-US" sz="2000" dirty="0"/>
                    </a:p>
                  </a:txBody>
                  <a:tcPr marT="45712" marB="45712" anchor="ctr"/>
                </a:tc>
                <a:tc>
                  <a:txBody>
                    <a:bodyPr/>
                    <a:lstStyle/>
                    <a:p>
                      <a:pPr algn="ctr"/>
                      <a:r>
                        <a:rPr lang="en-US" sz="2000" dirty="0"/>
                        <a:t>October 1 – September</a:t>
                      </a:r>
                      <a:r>
                        <a:rPr lang="en-US" sz="2000" baseline="0" dirty="0"/>
                        <a:t> 30</a:t>
                      </a:r>
                      <a:endParaRPr lang="en-US" sz="2000" dirty="0"/>
                    </a:p>
                  </a:txBody>
                  <a:tcPr marL="182880" marT="45712" marB="45712" anchor="ctr"/>
                </a:tc>
                <a:tc>
                  <a:txBody>
                    <a:bodyPr/>
                    <a:lstStyle/>
                    <a:p>
                      <a:pPr algn="ctr"/>
                      <a:r>
                        <a:rPr lang="en-US" sz="2000" dirty="0"/>
                        <a:t>October 30</a:t>
                      </a:r>
                      <a:r>
                        <a:rPr lang="en-US" sz="2000" baseline="30000" dirty="0"/>
                        <a:t>th</a:t>
                      </a:r>
                      <a:r>
                        <a:rPr lang="en-US" sz="2000" dirty="0"/>
                        <a:t> </a:t>
                      </a:r>
                    </a:p>
                    <a:p>
                      <a:pPr algn="ctr"/>
                      <a:r>
                        <a:rPr lang="en-US" sz="2000" b="1" dirty="0">
                          <a:solidFill>
                            <a:srgbClr val="C00000"/>
                          </a:solidFill>
                        </a:rPr>
                        <a:t>(</a:t>
                      </a:r>
                      <a:r>
                        <a:rPr lang="en-US" sz="2000" b="1" i="1" dirty="0">
                          <a:solidFill>
                            <a:srgbClr val="C00000"/>
                          </a:solidFill>
                        </a:rPr>
                        <a:t>extended to 11/14/24)</a:t>
                      </a:r>
                      <a:endParaRPr lang="en-US" sz="2000" b="1" dirty="0">
                        <a:solidFill>
                          <a:srgbClr val="C00000"/>
                        </a:solidFill>
                      </a:endParaRPr>
                    </a:p>
                  </a:txBody>
                  <a:tcPr marL="182880" marT="45712" marB="45712" anchor="ctr"/>
                </a:tc>
                <a:extLst>
                  <a:ext uri="{0D108BD9-81ED-4DB2-BD59-A6C34878D82A}">
                    <a16:rowId xmlns:a16="http://schemas.microsoft.com/office/drawing/2014/main" val="10001"/>
                  </a:ext>
                </a:extLst>
              </a:tr>
              <a:tr h="924852">
                <a:tc>
                  <a:txBody>
                    <a:bodyPr/>
                    <a:lstStyle/>
                    <a:p>
                      <a:pPr algn="ctr"/>
                      <a:r>
                        <a:rPr lang="en-US" sz="2000" b="1" dirty="0"/>
                        <a:t>ISR</a:t>
                      </a:r>
                      <a:endParaRPr lang="en-US" sz="2000" b="1" dirty="0">
                        <a:solidFill>
                          <a:srgbClr val="C00000"/>
                        </a:solidFill>
                      </a:endParaRPr>
                    </a:p>
                  </a:txBody>
                  <a:tcPr marT="45712" marB="45712" anchor="ctr"/>
                </a:tc>
                <a:tc>
                  <a:txBody>
                    <a:bodyPr/>
                    <a:lstStyle/>
                    <a:p>
                      <a:pPr algn="ctr"/>
                      <a:r>
                        <a:rPr lang="en-US" sz="2000" dirty="0"/>
                        <a:t>Plan</a:t>
                      </a:r>
                      <a:r>
                        <a:rPr lang="en-US" sz="2000" baseline="0" dirty="0"/>
                        <a:t> Start </a:t>
                      </a:r>
                      <a:r>
                        <a:rPr lang="en-US" sz="2000" dirty="0"/>
                        <a:t>– March 31</a:t>
                      </a:r>
                    </a:p>
                    <a:p>
                      <a:pPr algn="ctr"/>
                      <a:r>
                        <a:rPr lang="en-US" sz="2000" dirty="0"/>
                        <a:t>&amp;</a:t>
                      </a:r>
                    </a:p>
                    <a:p>
                      <a:pPr algn="ctr"/>
                      <a:r>
                        <a:rPr lang="en-US" sz="2000" dirty="0"/>
                        <a:t>Plan Start – September 30</a:t>
                      </a:r>
                    </a:p>
                  </a:txBody>
                  <a:tcPr marL="182880" marT="45712" marB="45712" anchor="ctr"/>
                </a:tc>
                <a:tc>
                  <a:txBody>
                    <a:bodyPr/>
                    <a:lstStyle/>
                    <a:p>
                      <a:pPr algn="ctr"/>
                      <a:r>
                        <a:rPr lang="en-US" sz="2000" dirty="0"/>
                        <a:t>April 30</a:t>
                      </a:r>
                      <a:r>
                        <a:rPr lang="en-US" sz="2000" baseline="30000" dirty="0"/>
                        <a:t>th</a:t>
                      </a:r>
                      <a:endParaRPr lang="en-US" sz="2000" dirty="0"/>
                    </a:p>
                    <a:p>
                      <a:pPr algn="ctr"/>
                      <a:r>
                        <a:rPr lang="en-US" sz="2000" dirty="0"/>
                        <a:t>&amp;</a:t>
                      </a:r>
                    </a:p>
                    <a:p>
                      <a:pPr algn="ctr"/>
                      <a:r>
                        <a:rPr lang="en-US" sz="2000" dirty="0"/>
                        <a:t>October 30</a:t>
                      </a:r>
                      <a:r>
                        <a:rPr lang="en-US" sz="2000" baseline="30000" dirty="0"/>
                        <a:t>th</a:t>
                      </a:r>
                      <a:r>
                        <a:rPr lang="en-US" sz="2000" dirty="0"/>
                        <a:t> </a:t>
                      </a:r>
                    </a:p>
                    <a:p>
                      <a:pPr algn="ctr"/>
                      <a:r>
                        <a:rPr lang="en-US" sz="2000" b="1" dirty="0">
                          <a:solidFill>
                            <a:srgbClr val="C00000"/>
                          </a:solidFill>
                        </a:rPr>
                        <a:t>(</a:t>
                      </a:r>
                      <a:r>
                        <a:rPr lang="en-US" sz="2000" b="1" i="1" dirty="0">
                          <a:solidFill>
                            <a:srgbClr val="C00000"/>
                          </a:solidFill>
                        </a:rPr>
                        <a:t>extended to 11/14/24)</a:t>
                      </a:r>
                      <a:endParaRPr lang="en-US" sz="2000" b="1" dirty="0">
                        <a:solidFill>
                          <a:srgbClr val="C00000"/>
                        </a:solidFill>
                      </a:endParaRPr>
                    </a:p>
                  </a:txBody>
                  <a:tcPr marL="182880" marT="45712" marB="45712" anchor="ctr"/>
                </a:tc>
                <a:extLst>
                  <a:ext uri="{0D108BD9-81ED-4DB2-BD59-A6C34878D82A}">
                    <a16:rowId xmlns:a16="http://schemas.microsoft.com/office/drawing/2014/main" val="10002"/>
                  </a:ext>
                </a:extLst>
              </a:tr>
            </a:tbl>
          </a:graphicData>
        </a:graphic>
      </p:graphicFrame>
      <p:sp>
        <p:nvSpPr>
          <p:cNvPr id="6" name="Slide Number Placeholder 5"/>
          <p:cNvSpPr>
            <a:spLocks noGrp="1"/>
          </p:cNvSpPr>
          <p:nvPr>
            <p:ph type="sldNum" sz="quarter" idx="12"/>
          </p:nvPr>
        </p:nvSpPr>
        <p:spPr/>
        <p:txBody>
          <a:bodyPr/>
          <a:lstStyle/>
          <a:p>
            <a:fld id="{4309C699-A06B-45FF-B515-30F622461B97}" type="slidenum">
              <a:rPr lang="en-US" smtClean="0"/>
              <a:t>7</a:t>
            </a:fld>
            <a:endParaRPr lang="en-US"/>
          </a:p>
        </p:txBody>
      </p:sp>
    </p:spTree>
    <p:extLst>
      <p:ext uri="{BB962C8B-B14F-4D97-AF65-F5344CB8AC3E}">
        <p14:creationId xmlns:p14="http://schemas.microsoft.com/office/powerpoint/2010/main" val="2609660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B62EF39-E6C9-4007-B8C2-F320E684FDF7}"/>
              </a:ext>
            </a:extLst>
          </p:cNvPr>
          <p:cNvSpPr>
            <a:spLocks noGrp="1"/>
          </p:cNvSpPr>
          <p:nvPr>
            <p:ph type="title"/>
          </p:nvPr>
        </p:nvSpPr>
        <p:spPr/>
        <p:txBody>
          <a:bodyPr>
            <a:normAutofit/>
          </a:bodyPr>
          <a:lstStyle/>
          <a:p>
            <a:r>
              <a:rPr lang="en-US" dirty="0"/>
              <a:t>eSRS.gov Login</a:t>
            </a:r>
          </a:p>
        </p:txBody>
      </p:sp>
      <p:sp>
        <p:nvSpPr>
          <p:cNvPr id="2" name="Content Placeholder 1">
            <a:extLst>
              <a:ext uri="{FF2B5EF4-FFF2-40B4-BE49-F238E27FC236}">
                <a16:creationId xmlns:a16="http://schemas.microsoft.com/office/drawing/2014/main" id="{301DBE0A-100D-4119-9127-BEBD52EAF86C}"/>
              </a:ext>
            </a:extLst>
          </p:cNvPr>
          <p:cNvSpPr>
            <a:spLocks noGrp="1"/>
          </p:cNvSpPr>
          <p:nvPr>
            <p:ph idx="1"/>
          </p:nvPr>
        </p:nvSpPr>
        <p:spPr>
          <a:xfrm>
            <a:off x="619125" y="1219200"/>
            <a:ext cx="7905750" cy="4419600"/>
          </a:xfrm>
        </p:spPr>
        <p:txBody>
          <a:bodyPr>
            <a:noAutofit/>
          </a:bodyPr>
          <a:lstStyle/>
          <a:p>
            <a:pPr marL="1371600" lvl="1" indent="0">
              <a:spcAft>
                <a:spcPts val="3600"/>
              </a:spcAft>
              <a:buNone/>
            </a:pPr>
            <a:r>
              <a:rPr lang="en-US" sz="3600" b="1" dirty="0">
                <a:latin typeface="+mj-lt"/>
                <a:cs typeface="Arial" panose="020B0604020202020204" pitchFamily="34" charset="0"/>
                <a:hlinkClick r:id="rId3"/>
              </a:rPr>
              <a:t>https://www.esrs.gov/</a:t>
            </a:r>
            <a:endParaRPr lang="en-US" sz="3600" b="1" dirty="0">
              <a:latin typeface="+mj-lt"/>
              <a:cs typeface="Arial" panose="020B0604020202020204" pitchFamily="34" charset="0"/>
            </a:endParaRPr>
          </a:p>
          <a:p>
            <a:pPr lvl="1">
              <a:spcAft>
                <a:spcPts val="2400"/>
              </a:spcAft>
              <a:buFont typeface="Arial" panose="020B0604020202020204" pitchFamily="34" charset="0"/>
              <a:buChar char="•"/>
            </a:pPr>
            <a:r>
              <a:rPr lang="en-US" dirty="0">
                <a:latin typeface="+mj-lt"/>
                <a:cs typeface="Arial" panose="020B0604020202020204" pitchFamily="34" charset="0"/>
              </a:rPr>
              <a:t>All eSRS users must have a login.gov account</a:t>
            </a:r>
          </a:p>
          <a:p>
            <a:pPr lvl="1">
              <a:buFont typeface="Arial" panose="020B0604020202020204" pitchFamily="34" charset="0"/>
              <a:buChar char="•"/>
            </a:pPr>
            <a:r>
              <a:rPr lang="en-US" dirty="0">
                <a:latin typeface="+mj-lt"/>
                <a:cs typeface="Arial" panose="020B0604020202020204" pitchFamily="34" charset="0"/>
              </a:rPr>
              <a:t>Create an account at login.gov with the following:</a:t>
            </a:r>
          </a:p>
          <a:p>
            <a:pPr lvl="2">
              <a:buFont typeface="Arial" panose="020B0604020202020204" pitchFamily="34" charset="0"/>
              <a:buChar char="•"/>
            </a:pPr>
            <a:r>
              <a:rPr lang="en-US" sz="2000" dirty="0">
                <a:latin typeface="+mj-lt"/>
                <a:cs typeface="Arial" panose="020B0604020202020204" pitchFamily="34" charset="0"/>
              </a:rPr>
              <a:t>Single email address</a:t>
            </a:r>
          </a:p>
          <a:p>
            <a:pPr lvl="2">
              <a:buFont typeface="Arial" panose="020B0604020202020204" pitchFamily="34" charset="0"/>
              <a:buChar char="•"/>
            </a:pPr>
            <a:r>
              <a:rPr lang="en-US" sz="2000" dirty="0">
                <a:latin typeface="+mj-lt"/>
                <a:cs typeface="Arial" panose="020B0604020202020204" pitchFamily="34" charset="0"/>
              </a:rPr>
              <a:t>Secure password with no common words or phrases</a:t>
            </a:r>
          </a:p>
          <a:p>
            <a:pPr lvl="2">
              <a:spcAft>
                <a:spcPts val="2400"/>
              </a:spcAft>
              <a:buFont typeface="Arial" panose="020B0604020202020204" pitchFamily="34" charset="0"/>
              <a:buChar char="•"/>
            </a:pPr>
            <a:r>
              <a:rPr lang="en-US" sz="2000" dirty="0">
                <a:latin typeface="+mj-lt"/>
                <a:cs typeface="Arial" panose="020B0604020202020204" pitchFamily="34" charset="0"/>
              </a:rPr>
              <a:t>Additional authentication method</a:t>
            </a:r>
          </a:p>
          <a:p>
            <a:pPr lvl="1"/>
            <a:r>
              <a:rPr lang="en-US" dirty="0">
                <a:latin typeface="+mj-lt"/>
                <a:cs typeface="Arial" panose="020B0604020202020204" pitchFamily="34" charset="0"/>
              </a:rPr>
              <a:t>Site navigation guides are found on the eSRS home page</a:t>
            </a:r>
          </a:p>
        </p:txBody>
      </p:sp>
      <p:sp>
        <p:nvSpPr>
          <p:cNvPr id="3" name="Slide Number Placeholder 2">
            <a:extLst>
              <a:ext uri="{FF2B5EF4-FFF2-40B4-BE49-F238E27FC236}">
                <a16:creationId xmlns:a16="http://schemas.microsoft.com/office/drawing/2014/main" id="{F1D33E7B-A639-448D-9CB3-857C6011AFDD}"/>
              </a:ext>
            </a:extLst>
          </p:cNvPr>
          <p:cNvSpPr>
            <a:spLocks noGrp="1"/>
          </p:cNvSpPr>
          <p:nvPr>
            <p:ph type="sldNum" sz="quarter" idx="12"/>
          </p:nvPr>
        </p:nvSpPr>
        <p:spPr/>
        <p:txBody>
          <a:bodyPr/>
          <a:lstStyle/>
          <a:p>
            <a:fld id="{D983F1FA-211D-3044-9E35-958DFBC26156}" type="slidenum">
              <a:rPr lang="en-US" smtClean="0">
                <a:solidFill>
                  <a:prstClr val="white"/>
                </a:solidFill>
              </a:rPr>
              <a:pPr/>
              <a:t>8</a:t>
            </a:fld>
            <a:endParaRPr lang="en-US" dirty="0">
              <a:solidFill>
                <a:prstClr val="white"/>
              </a:solidFill>
            </a:endParaRPr>
          </a:p>
        </p:txBody>
      </p:sp>
    </p:spTree>
    <p:extLst>
      <p:ext uri="{BB962C8B-B14F-4D97-AF65-F5344CB8AC3E}">
        <p14:creationId xmlns:p14="http://schemas.microsoft.com/office/powerpoint/2010/main" val="1813367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85A0D-F435-6A95-3E63-A73DA8961842}"/>
              </a:ext>
            </a:extLst>
          </p:cNvPr>
          <p:cNvSpPr>
            <a:spLocks noGrp="1"/>
          </p:cNvSpPr>
          <p:nvPr>
            <p:ph type="title"/>
          </p:nvPr>
        </p:nvSpPr>
        <p:spPr/>
        <p:txBody>
          <a:bodyPr/>
          <a:lstStyle/>
          <a:p>
            <a:r>
              <a:rPr lang="en-US" dirty="0">
                <a:solidFill>
                  <a:srgbClr val="001746"/>
                </a:solidFill>
              </a:rPr>
              <a:t>SSR</a:t>
            </a:r>
          </a:p>
        </p:txBody>
      </p:sp>
      <p:sp>
        <p:nvSpPr>
          <p:cNvPr id="3" name="Content Placeholder 2">
            <a:extLst>
              <a:ext uri="{FF2B5EF4-FFF2-40B4-BE49-F238E27FC236}">
                <a16:creationId xmlns:a16="http://schemas.microsoft.com/office/drawing/2014/main" id="{90EDCA1E-B012-16E6-6AF7-AE7A4ACBB6D1}"/>
              </a:ext>
            </a:extLst>
          </p:cNvPr>
          <p:cNvSpPr>
            <a:spLocks noGrp="1"/>
          </p:cNvSpPr>
          <p:nvPr>
            <p:ph idx="1"/>
          </p:nvPr>
        </p:nvSpPr>
        <p:spPr>
          <a:xfrm>
            <a:off x="381000" y="743240"/>
            <a:ext cx="8382000" cy="5352760"/>
          </a:xfrm>
        </p:spPr>
        <p:txBody>
          <a:bodyPr/>
          <a:lstStyle/>
          <a:p>
            <a:pPr algn="ctr">
              <a:spcAft>
                <a:spcPts val="0"/>
              </a:spcAft>
            </a:pPr>
            <a:r>
              <a:rPr lang="en-US" sz="6000" b="1" dirty="0">
                <a:latin typeface="Georgia" panose="02040502050405020303" pitchFamily="18" charset="0"/>
              </a:rPr>
              <a:t>Summary Subcontract Report (SSR)</a:t>
            </a:r>
          </a:p>
          <a:p>
            <a:pPr algn="ctr">
              <a:spcAft>
                <a:spcPts val="3600"/>
              </a:spcAft>
            </a:pPr>
            <a:r>
              <a:rPr lang="en-US" sz="6000" b="1" dirty="0">
                <a:latin typeface="Georgia" panose="02040502050405020303" pitchFamily="18" charset="0"/>
              </a:rPr>
              <a:t>Step-by-Step</a:t>
            </a:r>
          </a:p>
          <a:p>
            <a:pPr algn="ctr"/>
            <a:r>
              <a:rPr lang="en-US" sz="1800" b="1" i="1" dirty="0">
                <a:latin typeface="+mj-lt"/>
                <a:cs typeface="Arial" panose="020B0604020202020204" pitchFamily="34" charset="0"/>
              </a:rPr>
              <a:t>Note</a:t>
            </a:r>
            <a:r>
              <a:rPr lang="en-US" sz="1800" i="1" dirty="0">
                <a:latin typeface="+mj-lt"/>
                <a:cs typeface="Arial" panose="020B0604020202020204" pitchFamily="34" charset="0"/>
              </a:rPr>
              <a:t>: In this presentation the numbering sequence for the questions may differ when submitting an SSR for commercial plans vs. an SSR for individual plans. </a:t>
            </a:r>
          </a:p>
        </p:txBody>
      </p:sp>
      <p:sp>
        <p:nvSpPr>
          <p:cNvPr id="4" name="Footer Placeholder 3">
            <a:extLst>
              <a:ext uri="{FF2B5EF4-FFF2-40B4-BE49-F238E27FC236}">
                <a16:creationId xmlns:a16="http://schemas.microsoft.com/office/drawing/2014/main" id="{6E3252A3-6635-3390-19F8-7A69D04D57BB}"/>
              </a:ext>
            </a:extLst>
          </p:cNvPr>
          <p:cNvSpPr>
            <a:spLocks noGrp="1"/>
          </p:cNvSpPr>
          <p:nvPr>
            <p:ph type="ftr" sz="quarter" idx="11"/>
          </p:nvPr>
        </p:nvSpPr>
        <p:spPr/>
        <p:txBody>
          <a:bodyPr/>
          <a:lstStyle/>
          <a:p>
            <a:r>
              <a:rPr lang="en-US" dirty="0"/>
              <a:t>For Official Use Only</a:t>
            </a:r>
          </a:p>
        </p:txBody>
      </p:sp>
      <p:sp>
        <p:nvSpPr>
          <p:cNvPr id="5" name="Slide Number Placeholder 4">
            <a:extLst>
              <a:ext uri="{FF2B5EF4-FFF2-40B4-BE49-F238E27FC236}">
                <a16:creationId xmlns:a16="http://schemas.microsoft.com/office/drawing/2014/main" id="{4316B308-4D7A-2447-2842-D42F136E13D7}"/>
              </a:ext>
            </a:extLst>
          </p:cNvPr>
          <p:cNvSpPr>
            <a:spLocks noGrp="1"/>
          </p:cNvSpPr>
          <p:nvPr>
            <p:ph type="sldNum" sz="quarter" idx="12"/>
          </p:nvPr>
        </p:nvSpPr>
        <p:spPr/>
        <p:txBody>
          <a:bodyPr/>
          <a:lstStyle/>
          <a:p>
            <a:fld id="{E3CB9C4B-92D0-4B2B-AC45-7ABA2552CB80}" type="slidenum">
              <a:rPr lang="en-US" smtClean="0"/>
              <a:t>9</a:t>
            </a:fld>
            <a:endParaRPr lang="en-US"/>
          </a:p>
        </p:txBody>
      </p:sp>
    </p:spTree>
    <p:extLst>
      <p:ext uri="{BB962C8B-B14F-4D97-AF65-F5344CB8AC3E}">
        <p14:creationId xmlns:p14="http://schemas.microsoft.com/office/powerpoint/2010/main" val="244019255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e95f1b23-abaf-45ee-821d-b7ab251ab3bf}" enabled="0" method="" siteId="{e95f1b23-abaf-45ee-821d-b7ab251ab3bf}" removed="1"/>
</clbl:labelList>
</file>

<file path=docProps/app.xml><?xml version="1.0" encoding="utf-8"?>
<Properties xmlns="http://schemas.openxmlformats.org/officeDocument/2006/extended-properties" xmlns:vt="http://schemas.openxmlformats.org/officeDocument/2006/docPropsVTypes">
  <Template/>
  <TotalTime>20373</TotalTime>
  <Words>4373</Words>
  <Application>Microsoft Office PowerPoint</Application>
  <PresentationFormat>On-screen Show (4:3)</PresentationFormat>
  <Paragraphs>401</Paragraphs>
  <Slides>46</Slides>
  <Notes>46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46</vt:i4>
      </vt:variant>
    </vt:vector>
  </HeadingPairs>
  <TitlesOfParts>
    <vt:vector size="53" baseType="lpstr">
      <vt:lpstr>Arial</vt:lpstr>
      <vt:lpstr>Calibri</vt:lpstr>
      <vt:lpstr>Century Schoolbook</vt:lpstr>
      <vt:lpstr>Georgia</vt:lpstr>
      <vt:lpstr>open_sansregular</vt:lpstr>
      <vt:lpstr>Times New Roman</vt:lpstr>
      <vt:lpstr>Custom Design</vt:lpstr>
      <vt:lpstr>Electronic Subcontracting Reporting System (eSRS):  Overview &amp; Summary Subcontract Report (SSR) Guide</vt:lpstr>
      <vt:lpstr>Housekeeping</vt:lpstr>
      <vt:lpstr>Agenda</vt:lpstr>
      <vt:lpstr>eSRS Overview</vt:lpstr>
      <vt:lpstr>eSRS</vt:lpstr>
      <vt:lpstr>Types of Reports</vt:lpstr>
      <vt:lpstr>Submission Timeframe</vt:lpstr>
      <vt:lpstr>eSRS.gov Login</vt:lpstr>
      <vt:lpstr>SSR</vt:lpstr>
      <vt:lpstr>Plan Type</vt:lpstr>
      <vt:lpstr>UEI and #3 - Company Info</vt:lpstr>
      <vt:lpstr>Date Submitted </vt:lpstr>
      <vt:lpstr>Contact Information </vt:lpstr>
      <vt:lpstr>Reporting Period </vt:lpstr>
      <vt:lpstr>Report Submitted As</vt:lpstr>
      <vt:lpstr>Major Products and NAICS </vt:lpstr>
      <vt:lpstr>What spend should be reported?</vt:lpstr>
      <vt:lpstr>Excluded Spend Categories</vt:lpstr>
      <vt:lpstr>Cumulative Fiscal Year Spend </vt:lpstr>
      <vt:lpstr>Subcategory Spend </vt:lpstr>
      <vt:lpstr>Proof of Business Size</vt:lpstr>
      <vt:lpstr>VOSB and SDVOSB Certification</vt:lpstr>
      <vt:lpstr>Agency Designations</vt:lpstr>
      <vt:lpstr>Agency Percentages</vt:lpstr>
      <vt:lpstr>Agency Approver</vt:lpstr>
      <vt:lpstr>Remarks</vt:lpstr>
      <vt:lpstr>Subcontracting Program Administrator</vt:lpstr>
      <vt:lpstr>Report Certification</vt:lpstr>
      <vt:lpstr>CEO Information </vt:lpstr>
      <vt:lpstr>CEO Approval </vt:lpstr>
      <vt:lpstr>Notification </vt:lpstr>
      <vt:lpstr>Review Process Flow</vt:lpstr>
      <vt:lpstr>Review Process</vt:lpstr>
      <vt:lpstr>Technical Tips</vt:lpstr>
      <vt:lpstr>eSRS.gov Resources</vt:lpstr>
      <vt:lpstr>FAQs</vt:lpstr>
      <vt:lpstr>Account Setup</vt:lpstr>
      <vt:lpstr>Setting up New Account User</vt:lpstr>
      <vt:lpstr>Duplicate Report Error</vt:lpstr>
      <vt:lpstr>Agency Accessibility Issue</vt:lpstr>
      <vt:lpstr>Agency Code Issue</vt:lpstr>
      <vt:lpstr>2nd NAICS Issue</vt:lpstr>
      <vt:lpstr>Report Rejection</vt:lpstr>
      <vt:lpstr>Resources</vt:lpstr>
      <vt:lpstr>Resources  </vt:lpstr>
      <vt:lpstr>Questions</vt:lpstr>
    </vt:vector>
  </TitlesOfParts>
  <Company>Veteran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Department of Veterans Affairs</dc:creator>
  <cp:lastModifiedBy>Mckay, Lydia L. (she/her/hers)</cp:lastModifiedBy>
  <cp:revision>375</cp:revision>
  <cp:lastPrinted>2023-09-26T12:33:17Z</cp:lastPrinted>
  <dcterms:created xsi:type="dcterms:W3CDTF">2017-12-08T21:14:10Z</dcterms:created>
  <dcterms:modified xsi:type="dcterms:W3CDTF">2024-09-10T17:36:10Z</dcterms:modified>
</cp:coreProperties>
</file>