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7"/>
  </p:notesMasterIdLst>
  <p:sldIdLst>
    <p:sldId id="342" r:id="rId2"/>
    <p:sldId id="3506" r:id="rId3"/>
    <p:sldId id="274" r:id="rId4"/>
    <p:sldId id="3509" r:id="rId5"/>
    <p:sldId id="3508" r:id="rId6"/>
    <p:sldId id="310" r:id="rId7"/>
    <p:sldId id="348" r:id="rId8"/>
    <p:sldId id="3519" r:id="rId9"/>
    <p:sldId id="3520" r:id="rId10"/>
    <p:sldId id="3521" r:id="rId11"/>
    <p:sldId id="353" r:id="rId12"/>
    <p:sldId id="3529" r:id="rId13"/>
    <p:sldId id="3523" r:id="rId14"/>
    <p:sldId id="3522" r:id="rId15"/>
    <p:sldId id="354" r:id="rId16"/>
    <p:sldId id="3528" r:id="rId17"/>
    <p:sldId id="355" r:id="rId18"/>
    <p:sldId id="3525" r:id="rId19"/>
    <p:sldId id="3526" r:id="rId20"/>
    <p:sldId id="3527" r:id="rId21"/>
    <p:sldId id="290" r:id="rId22"/>
    <p:sldId id="291" r:id="rId23"/>
    <p:sldId id="293" r:id="rId24"/>
    <p:sldId id="3516" r:id="rId25"/>
    <p:sldId id="340" r:id="rId26"/>
    <p:sldId id="3515" r:id="rId27"/>
    <p:sldId id="317" r:id="rId28"/>
    <p:sldId id="3530" r:id="rId29"/>
    <p:sldId id="3531" r:id="rId30"/>
    <p:sldId id="3518" r:id="rId31"/>
    <p:sldId id="3532" r:id="rId32"/>
    <p:sldId id="3533" r:id="rId33"/>
    <p:sldId id="3536" r:id="rId34"/>
    <p:sldId id="3537" r:id="rId35"/>
    <p:sldId id="3538"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05DE103A-DF80-49BA-B50E-3766923EE3DA}">
          <p14:sldIdLst>
            <p14:sldId id="342"/>
            <p14:sldId id="3506"/>
            <p14:sldId id="274"/>
            <p14:sldId id="3509"/>
            <p14:sldId id="3508"/>
            <p14:sldId id="310"/>
            <p14:sldId id="348"/>
            <p14:sldId id="3519"/>
            <p14:sldId id="3520"/>
            <p14:sldId id="3521"/>
            <p14:sldId id="353"/>
            <p14:sldId id="3529"/>
            <p14:sldId id="3523"/>
            <p14:sldId id="3522"/>
            <p14:sldId id="354"/>
            <p14:sldId id="3528"/>
            <p14:sldId id="355"/>
            <p14:sldId id="3525"/>
            <p14:sldId id="3526"/>
            <p14:sldId id="3527"/>
            <p14:sldId id="290"/>
            <p14:sldId id="291"/>
            <p14:sldId id="293"/>
            <p14:sldId id="3516"/>
            <p14:sldId id="340"/>
            <p14:sldId id="3515"/>
            <p14:sldId id="317"/>
            <p14:sldId id="3530"/>
            <p14:sldId id="3531"/>
            <p14:sldId id="3518"/>
            <p14:sldId id="3532"/>
            <p14:sldId id="3533"/>
            <p14:sldId id="3536"/>
            <p14:sldId id="3537"/>
            <p14:sldId id="3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F497D"/>
    <a:srgbClr val="001746"/>
    <a:srgbClr val="0066FF"/>
    <a:srgbClr val="FF4747"/>
    <a:srgbClr val="FFFF61"/>
    <a:srgbClr val="C62639"/>
    <a:srgbClr val="CAFF00"/>
    <a:srgbClr val="FF7CA5"/>
    <a:srgbClr val="F2D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4" autoAdjust="0"/>
    <p:restoredTop sz="68187" autoAdjust="0"/>
  </p:normalViewPr>
  <p:slideViewPr>
    <p:cSldViewPr>
      <p:cViewPr varScale="1">
        <p:scale>
          <a:sx n="68" d="100"/>
          <a:sy n="68" d="100"/>
        </p:scale>
        <p:origin x="858" y="6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9A1B4-7E9D-4341-A26E-EB39C355EE5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8E2B84-1BA0-4ECB-A1FE-CD53FD7ADB49}">
      <dgm:prSet phldrT="[Text]" custT="1"/>
      <dgm:spPr>
        <a:xfrm>
          <a:off x="209170" y="188341"/>
          <a:ext cx="205600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Create &amp; Submit a Report in eSRS</a:t>
          </a:r>
        </a:p>
      </dgm:t>
      <dgm:extLst>
        <a:ext uri="{E40237B7-FDA0-4F09-8148-C483321AD2D9}">
          <dgm14:cNvPr xmlns:dgm14="http://schemas.microsoft.com/office/drawing/2010/diagram" id="0" name="" descr="1.  Create &amp; Submit a Report in eSRS&#10;" title="1.  Create &amp; Submit a Report in eSRS"/>
        </a:ext>
      </dgm:extLst>
    </dgm:pt>
    <dgm:pt modelId="{99A6AA0F-7F2B-4C9B-96D0-2DC8130E7CB8}" type="parTrans" cxnId="{5419983A-C688-4E49-9C17-D97A9CC45F94}">
      <dgm:prSet/>
      <dgm:spPr/>
      <dgm:t>
        <a:bodyPr/>
        <a:lstStyle/>
        <a:p>
          <a:endParaRPr lang="en-US"/>
        </a:p>
      </dgm:t>
    </dgm:pt>
    <dgm:pt modelId="{966A3BF2-1E9D-4866-82D6-B4D322CAFD73}" type="sibTrans" cxnId="{5419983A-C688-4E49-9C17-D97A9CC45F94}">
      <dgm:prSet/>
      <dgm:spPr>
        <a:xfrm>
          <a:off x="2390742" y="577908"/>
          <a:ext cx="663392" cy="539736"/>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2F838244-0FFD-4988-969F-A48E81CA6F2B}">
      <dgm:prSet phldrT="[Text]" custT="1"/>
      <dgm:spPr>
        <a:xfrm>
          <a:off x="3091956" y="188341"/>
          <a:ext cx="2098806"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Automated e-mail is sent to all listed reviewers</a:t>
          </a:r>
        </a:p>
      </dgm:t>
      <dgm:extLst>
        <a:ext uri="{E40237B7-FDA0-4F09-8148-C483321AD2D9}">
          <dgm14:cNvPr xmlns:dgm14="http://schemas.microsoft.com/office/drawing/2010/diagram" id="0" name="" descr="2.  Automated e-mail is sent to all listed reviewers&#10;" title="2.  Automated e-mail is sent to all listed reviewers"/>
        </a:ext>
      </dgm:extLst>
    </dgm:pt>
    <dgm:pt modelId="{03A56AE7-BB0C-4BD7-BE33-F29A14169944}" type="parTrans" cxnId="{08C13B8A-834C-469E-81CC-3B6A10938E66}">
      <dgm:prSet/>
      <dgm:spPr/>
      <dgm:t>
        <a:bodyPr/>
        <a:lstStyle/>
        <a:p>
          <a:endParaRPr lang="en-US"/>
        </a:p>
      </dgm:t>
    </dgm:pt>
    <dgm:pt modelId="{B27A472C-C151-47F3-B44D-13A4BD2F5295}" type="sibTrans" cxnId="{08C13B8A-834C-469E-81CC-3B6A10938E66}">
      <dgm:prSet/>
      <dgm:spPr>
        <a:xfrm>
          <a:off x="5350237" y="577908"/>
          <a:ext cx="629056" cy="539736"/>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319D0D6F-66E2-4E94-8C9F-053A44BF1DE0}">
      <dgm:prSet phldrT="[Text]" custT="1"/>
      <dgm:spPr>
        <a:xfrm>
          <a:off x="5974743" y="188341"/>
          <a:ext cx="200918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The approving agency rejects/accepts your report</a:t>
          </a:r>
        </a:p>
      </dgm:t>
      <dgm:extLst>
        <a:ext uri="{E40237B7-FDA0-4F09-8148-C483321AD2D9}">
          <dgm14:cNvPr xmlns:dgm14="http://schemas.microsoft.com/office/drawing/2010/diagram" id="0" name="" descr="3.  The approving agency rejects/accepts your report&#10;" title="3.  The approving agency rejects/accepts your report"/>
        </a:ext>
      </dgm:extLst>
    </dgm:pt>
    <dgm:pt modelId="{E6418BCD-F49B-4F05-AEEA-ED21FE8CCB08}" type="parTrans" cxnId="{612193D4-62B0-42D4-BA48-D799FE16F10A}">
      <dgm:prSet/>
      <dgm:spPr/>
      <dgm:t>
        <a:bodyPr/>
        <a:lstStyle/>
        <a:p>
          <a:endParaRPr lang="en-US"/>
        </a:p>
      </dgm:t>
    </dgm:pt>
    <dgm:pt modelId="{C0C423AB-FC67-446E-A539-93BEE659B354}" type="sibTrans" cxnId="{612193D4-62B0-42D4-BA48-D799FE16F10A}">
      <dgm:prSet/>
      <dgm:spPr>
        <a:xfrm rot="6981759">
          <a:off x="6316704" y="1538445"/>
          <a:ext cx="370522" cy="545133"/>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8D83FA1E-E14F-45C0-A278-AC7368A60ED5}">
      <dgm:prSet phldrT="[Text]" custT="1"/>
      <dgm:spPr>
        <a:xfrm>
          <a:off x="4876805" y="2133604"/>
          <a:ext cx="2198116" cy="1477939"/>
        </a:xfrm>
        <a:prstGeom prst="roundRect">
          <a:avLst>
            <a:gd name="adj" fmla="val 10000"/>
          </a:avLst>
        </a:prstGeom>
        <a:solidFill>
          <a:srgbClr val="1F497D"/>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Automated e-mail is sent notifying report submitter of status</a:t>
          </a:r>
        </a:p>
      </dgm:t>
      <dgm:extLst>
        <a:ext uri="{E40237B7-FDA0-4F09-8148-C483321AD2D9}">
          <dgm14:cNvPr xmlns:dgm14="http://schemas.microsoft.com/office/drawing/2010/diagram" id="0" name="" descr="4.  Automated e-mail is sent notifying report submitter of status&#10;" title="4.  Automated e-mail is sent notifying report submitter of status"/>
        </a:ext>
      </dgm:extLst>
    </dgm:pt>
    <dgm:pt modelId="{91538E01-D734-4B16-B9BF-37A12ADE2D08}" type="parTrans" cxnId="{F7A1CADD-22E6-4B42-BAD2-CC9634CF9AB2}">
      <dgm:prSet/>
      <dgm:spPr/>
      <dgm:t>
        <a:bodyPr/>
        <a:lstStyle/>
        <a:p>
          <a:endParaRPr lang="en-US"/>
        </a:p>
      </dgm:t>
    </dgm:pt>
    <dgm:pt modelId="{ECC83453-1A84-4904-A5D3-146DC5CFC6D5}" type="sibTrans" cxnId="{F7A1CADD-22E6-4B42-BAD2-CC9634CF9AB2}">
      <dgm:prSet/>
      <dgm:spPr>
        <a:xfrm rot="10800000">
          <a:off x="4070215" y="2595746"/>
          <a:ext cx="540997" cy="545133"/>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14F4DEB6-5905-4982-9D87-C9961871A940}">
      <dgm:prSet phldrT="[Text]" custT="1"/>
      <dgm:spPr>
        <a:xfrm>
          <a:off x="1676391" y="1752602"/>
          <a:ext cx="2198116" cy="100606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a:ea typeface="+mn-ea"/>
              <a:cs typeface="+mn-cs"/>
            </a:rPr>
            <a:t>Rejected:  Edit and resubmit your report</a:t>
          </a:r>
          <a:endParaRPr lang="en-US" sz="1800" dirty="0">
            <a:solidFill>
              <a:srgbClr val="FFFFFF"/>
            </a:solidFill>
            <a:latin typeface="Calibri"/>
            <a:ea typeface="+mn-ea"/>
            <a:cs typeface="+mn-cs"/>
          </a:endParaRPr>
        </a:p>
      </dgm:t>
      <dgm:extLst>
        <a:ext uri="{E40237B7-FDA0-4F09-8148-C483321AD2D9}">
          <dgm14:cNvPr xmlns:dgm14="http://schemas.microsoft.com/office/drawing/2010/diagram" id="0" name="" descr="5.  Rejected:  Edit and resubmit your report.&#10;" title="5.  Rejected:  Edit and resubmit your repor"/>
        </a:ext>
      </dgm:extLst>
    </dgm:pt>
    <dgm:pt modelId="{72D9DB81-6FB1-4221-A2D7-D033F37BC606}" type="parTrans" cxnId="{EBC36605-A92C-4F98-9B8C-B14D1BCAD27E}">
      <dgm:prSet/>
      <dgm:spPr/>
      <dgm:t>
        <a:bodyPr/>
        <a:lstStyle/>
        <a:p>
          <a:endParaRPr lang="en-US"/>
        </a:p>
      </dgm:t>
    </dgm:pt>
    <dgm:pt modelId="{3FD7BC45-C527-4206-9EEF-8FF338EA8C98}" type="sibTrans" cxnId="{EBC36605-A92C-4F98-9B8C-B14D1BCAD27E}">
      <dgm:prSet/>
      <dgm:spPr>
        <a:xfrm rot="16201512" flipH="1">
          <a:off x="2799408" y="3194851"/>
          <a:ext cx="61687" cy="545133"/>
        </a:xfrm>
        <a:prstGeom prst="rightArrow">
          <a:avLst>
            <a:gd name="adj1" fmla="val 60000"/>
            <a:gd name="adj2" fmla="val 50000"/>
          </a:avLst>
        </a:prstGeom>
        <a:solidFill>
          <a:srgbClr val="1F497D">
            <a:tint val="60000"/>
            <a:hueOff val="0"/>
            <a:satOff val="0"/>
            <a:lumOff val="0"/>
            <a:alphaOff val="0"/>
          </a:srgbClr>
        </a:solidFill>
        <a:ln>
          <a:noFill/>
        </a:ln>
        <a:effectLst/>
      </dgm:spPr>
      <dgm:t>
        <a:bodyPr/>
        <a:lstStyle/>
        <a:p>
          <a:pPr>
            <a:buNone/>
          </a:pPr>
          <a:endParaRPr lang="en-US">
            <a:solidFill>
              <a:srgbClr val="FFFFFF"/>
            </a:solidFill>
            <a:latin typeface="Calibri"/>
            <a:ea typeface="+mn-ea"/>
            <a:cs typeface="+mn-cs"/>
          </a:endParaRPr>
        </a:p>
      </dgm:t>
    </dgm:pt>
    <dgm:pt modelId="{50BAEAA6-6275-4FC2-812F-1D59A6C5E7DB}">
      <dgm:prSet phldrT="[Text]" custT="1"/>
      <dgm:spPr>
        <a:xfrm>
          <a:off x="1701450" y="2871782"/>
          <a:ext cx="2149055" cy="1166817"/>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800" dirty="0">
              <a:solidFill>
                <a:srgbClr val="FFFFFF"/>
              </a:solidFill>
              <a:latin typeface="Calibri"/>
              <a:ea typeface="+mn-ea"/>
              <a:cs typeface="+mn-cs"/>
            </a:rPr>
            <a:t>Approved: Print a copy for CEO signature &amp; keep on file</a:t>
          </a:r>
        </a:p>
      </dgm:t>
      <dgm:extLst>
        <a:ext uri="{E40237B7-FDA0-4F09-8148-C483321AD2D9}">
          <dgm14:cNvPr xmlns:dgm14="http://schemas.microsoft.com/office/drawing/2010/diagram" id="0" name="" descr="6.  Approved: Print a copy for CEO signature &amp; keep on file.&#10;" title="6.  Approved: Print a copy for CEO signature &amp; keep on file."/>
        </a:ext>
      </dgm:extLst>
    </dgm:pt>
    <dgm:pt modelId="{170EE2AE-2273-4C8A-803B-5769A9603A96}" type="parTrans" cxnId="{500F437B-1C1D-48EC-B0E5-3A2AD98FACCE}">
      <dgm:prSet/>
      <dgm:spPr/>
      <dgm:t>
        <a:bodyPr/>
        <a:lstStyle/>
        <a:p>
          <a:endParaRPr lang="en-US"/>
        </a:p>
      </dgm:t>
    </dgm:pt>
    <dgm:pt modelId="{C32DAB73-9442-4AFB-99C3-CBE64DF65B96}" type="sibTrans" cxnId="{500F437B-1C1D-48EC-B0E5-3A2AD98FACCE}">
      <dgm:prSet/>
      <dgm:spPr/>
      <dgm:t>
        <a:bodyPr/>
        <a:lstStyle/>
        <a:p>
          <a:endParaRPr lang="en-US"/>
        </a:p>
      </dgm:t>
    </dgm:pt>
    <dgm:pt modelId="{455A90D0-36EC-4E6E-B35A-3F0463EF87B1}" type="pres">
      <dgm:prSet presAssocID="{6249A1B4-7E9D-4341-A26E-EB39C355EE5D}" presName="diagram" presStyleCnt="0">
        <dgm:presLayoutVars>
          <dgm:dir/>
          <dgm:resizeHandles val="exact"/>
        </dgm:presLayoutVars>
      </dgm:prSet>
      <dgm:spPr/>
    </dgm:pt>
    <dgm:pt modelId="{E88E2C9B-F312-4042-BB05-97E34F477A51}" type="pres">
      <dgm:prSet presAssocID="{CB8E2B84-1BA0-4ECB-A1FE-CD53FD7ADB49}" presName="node" presStyleLbl="node1" presStyleIdx="0" presStyleCnt="6" custScaleX="93535" custLinFactNeighborX="-7876" custLinFactNeighborY="536">
        <dgm:presLayoutVars>
          <dgm:bulletEnabled val="1"/>
        </dgm:presLayoutVars>
      </dgm:prSet>
      <dgm:spPr/>
    </dgm:pt>
    <dgm:pt modelId="{04D93A66-E9A0-42A7-A908-C0A79E899A2B}" type="pres">
      <dgm:prSet presAssocID="{966A3BF2-1E9D-4866-82D6-B4D322CAFD73}" presName="sibTrans" presStyleLbl="sibTrans2D1" presStyleIdx="0" presStyleCnt="5" custScaleX="151393" custScaleY="99010" custLinFactNeighborX="12842"/>
      <dgm:spPr/>
    </dgm:pt>
    <dgm:pt modelId="{348C1319-231D-4469-806F-149794E2AD0F}" type="pres">
      <dgm:prSet presAssocID="{966A3BF2-1E9D-4866-82D6-B4D322CAFD73}" presName="connectorText" presStyleLbl="sibTrans2D1" presStyleIdx="0" presStyleCnt="5"/>
      <dgm:spPr/>
    </dgm:pt>
    <dgm:pt modelId="{19A3CA12-70DD-4F60-BEEF-F9C686DD39D4}" type="pres">
      <dgm:prSet presAssocID="{2F838244-0FFD-4988-969F-A48E81CA6F2B}" presName="node" presStyleLbl="node1" presStyleIdx="1" presStyleCnt="6" custScaleX="95482" custLinFactNeighborX="-10263" custLinFactNeighborY="536">
        <dgm:presLayoutVars>
          <dgm:bulletEnabled val="1"/>
        </dgm:presLayoutVars>
      </dgm:prSet>
      <dgm:spPr/>
    </dgm:pt>
    <dgm:pt modelId="{8E92999F-248F-413A-A7EE-FF71D9D00875}" type="pres">
      <dgm:prSet presAssocID="{B27A472C-C151-47F3-B44D-13A4BD2F5295}" presName="sibTrans" presStyleLbl="sibTrans2D1" presStyleIdx="1" presStyleCnt="5" custScaleX="151394" custScaleY="99010" custLinFactNeighborX="22568"/>
      <dgm:spPr/>
    </dgm:pt>
    <dgm:pt modelId="{F0B75A8F-EFC1-43AD-85BB-86BB74F5B225}" type="pres">
      <dgm:prSet presAssocID="{B27A472C-C151-47F3-B44D-13A4BD2F5295}" presName="connectorText" presStyleLbl="sibTrans2D1" presStyleIdx="1" presStyleCnt="5"/>
      <dgm:spPr/>
    </dgm:pt>
    <dgm:pt modelId="{FC792A62-A78B-417D-8992-FFE9284B77CD}" type="pres">
      <dgm:prSet presAssocID="{319D0D6F-66E2-4E94-8C9F-053A44BF1DE0}" presName="node" presStyleLbl="node1" presStyleIdx="2" presStyleCnt="6" custScaleX="91405" custLinFactNeighborX="-14597" custLinFactNeighborY="536">
        <dgm:presLayoutVars>
          <dgm:bulletEnabled val="1"/>
        </dgm:presLayoutVars>
      </dgm:prSet>
      <dgm:spPr/>
    </dgm:pt>
    <dgm:pt modelId="{C4F7C15B-0BEF-406F-B077-71EB0C3155D2}" type="pres">
      <dgm:prSet presAssocID="{C0C423AB-FC67-446E-A539-93BEE659B354}" presName="sibTrans" presStyleLbl="sibTrans2D1" presStyleIdx="2" presStyleCnt="5" custLinFactNeighborX="91660" custLinFactNeighborY="6523"/>
      <dgm:spPr/>
    </dgm:pt>
    <dgm:pt modelId="{0A206E39-54B5-48A1-8963-2AC4AFFE9D57}" type="pres">
      <dgm:prSet presAssocID="{C0C423AB-FC67-446E-A539-93BEE659B354}" presName="connectorText" presStyleLbl="sibTrans2D1" presStyleIdx="2" presStyleCnt="5"/>
      <dgm:spPr/>
    </dgm:pt>
    <dgm:pt modelId="{065097B9-FD36-4332-A842-FC0ED730BE68}" type="pres">
      <dgm:prSet presAssocID="{8D83FA1E-E14F-45C0-A278-AC7368A60ED5}" presName="node" presStyleLbl="node1" presStyleIdx="3" presStyleCnt="6" custScaleY="112061" custLinFactNeighborX="-55951" custLinFactNeighborY="-18636">
        <dgm:presLayoutVars>
          <dgm:bulletEnabled val="1"/>
        </dgm:presLayoutVars>
      </dgm:prSet>
      <dgm:spPr/>
    </dgm:pt>
    <dgm:pt modelId="{CEDD2356-7B4E-4CB5-B659-BA9C6B7F8007}" type="pres">
      <dgm:prSet presAssocID="{ECC83453-1A84-4904-A5D3-146DC5CFC6D5}" presName="sibTrans" presStyleLbl="sibTrans2D1" presStyleIdx="3" presStyleCnt="5" custAng="20945339" custLinFactNeighborX="-9238" custLinFactNeighborY="55273"/>
      <dgm:spPr/>
    </dgm:pt>
    <dgm:pt modelId="{E5F54C93-DB0E-4CBB-85DD-1D4561C02E4F}" type="pres">
      <dgm:prSet presAssocID="{ECC83453-1A84-4904-A5D3-146DC5CFC6D5}" presName="connectorText" presStyleLbl="sibTrans2D1" presStyleIdx="3" presStyleCnt="5"/>
      <dgm:spPr/>
    </dgm:pt>
    <dgm:pt modelId="{588D2E02-CE32-43D6-A1B7-352BB67BE133}" type="pres">
      <dgm:prSet presAssocID="{14F4DEB6-5905-4982-9D87-C9961871A940}" presName="node" presStyleLbl="node1" presStyleIdx="4" presStyleCnt="6" custScaleY="76282" custLinFactNeighborX="-61549" custLinFactNeighborY="-65414">
        <dgm:presLayoutVars>
          <dgm:bulletEnabled val="1"/>
        </dgm:presLayoutVars>
      </dgm:prSet>
      <dgm:spPr/>
    </dgm:pt>
    <dgm:pt modelId="{479AED82-F502-471C-938A-17194C3F0DBA}" type="pres">
      <dgm:prSet presAssocID="{3FD7BC45-C527-4206-9EEF-8FF338EA8C98}" presName="sibTrans" presStyleLbl="sibTrans2D1" presStyleIdx="4" presStyleCnt="5" custFlipHor="1" custScaleX="102892" custLinFactY="19951" custLinFactNeighborX="90999" custLinFactNeighborY="100000"/>
      <dgm:spPr/>
    </dgm:pt>
    <dgm:pt modelId="{A81F0E17-1BD2-43D8-85AC-F936E170AA5F}" type="pres">
      <dgm:prSet presAssocID="{3FD7BC45-C527-4206-9EEF-8FF338EA8C98}" presName="connectorText" presStyleLbl="sibTrans2D1" presStyleIdx="4" presStyleCnt="5"/>
      <dgm:spPr/>
    </dgm:pt>
    <dgm:pt modelId="{94C2CA99-B672-4597-A280-AFFBAB99CD79}" type="pres">
      <dgm:prSet presAssocID="{50BAEAA6-6275-4FC2-812F-1D59A6C5E7DB}" presName="node" presStyleLbl="node1" presStyleIdx="5" presStyleCnt="6" custScaleX="97768" custScaleY="88471" custLinFactNeighborX="77359" custLinFactNeighborY="42998">
        <dgm:presLayoutVars>
          <dgm:bulletEnabled val="1"/>
        </dgm:presLayoutVars>
      </dgm:prSet>
      <dgm:spPr/>
    </dgm:pt>
  </dgm:ptLst>
  <dgm:cxnLst>
    <dgm:cxn modelId="{EBC36605-A92C-4F98-9B8C-B14D1BCAD27E}" srcId="{6249A1B4-7E9D-4341-A26E-EB39C355EE5D}" destId="{14F4DEB6-5905-4982-9D87-C9961871A940}" srcOrd="4" destOrd="0" parTransId="{72D9DB81-6FB1-4221-A2D7-D033F37BC606}" sibTransId="{3FD7BC45-C527-4206-9EEF-8FF338EA8C98}"/>
    <dgm:cxn modelId="{58C95008-6C42-46E1-B176-3075105F7D88}" type="presOf" srcId="{319D0D6F-66E2-4E94-8C9F-053A44BF1DE0}" destId="{FC792A62-A78B-417D-8992-FFE9284B77CD}" srcOrd="0" destOrd="0" presId="urn:microsoft.com/office/officeart/2005/8/layout/process5"/>
    <dgm:cxn modelId="{05F1FC28-9928-4EB9-9E21-0CED701F6A24}" type="presOf" srcId="{C0C423AB-FC67-446E-A539-93BEE659B354}" destId="{C4F7C15B-0BEF-406F-B077-71EB0C3155D2}" srcOrd="0" destOrd="0" presId="urn:microsoft.com/office/officeart/2005/8/layout/process5"/>
    <dgm:cxn modelId="{5419983A-C688-4E49-9C17-D97A9CC45F94}" srcId="{6249A1B4-7E9D-4341-A26E-EB39C355EE5D}" destId="{CB8E2B84-1BA0-4ECB-A1FE-CD53FD7ADB49}" srcOrd="0" destOrd="0" parTransId="{99A6AA0F-7F2B-4C9B-96D0-2DC8130E7CB8}" sibTransId="{966A3BF2-1E9D-4866-82D6-B4D322CAFD73}"/>
    <dgm:cxn modelId="{2109D95F-5D27-44C4-9E5B-AB5647F0C413}" type="presOf" srcId="{3FD7BC45-C527-4206-9EEF-8FF338EA8C98}" destId="{A81F0E17-1BD2-43D8-85AC-F936E170AA5F}" srcOrd="1" destOrd="0" presId="urn:microsoft.com/office/officeart/2005/8/layout/process5"/>
    <dgm:cxn modelId="{C9E63A64-224E-4E51-9597-A8ED5A2B8A4D}" type="presOf" srcId="{8D83FA1E-E14F-45C0-A278-AC7368A60ED5}" destId="{065097B9-FD36-4332-A842-FC0ED730BE68}" srcOrd="0" destOrd="0" presId="urn:microsoft.com/office/officeart/2005/8/layout/process5"/>
    <dgm:cxn modelId="{7EFCA164-EA43-416A-A25F-3DEE420FF677}" type="presOf" srcId="{966A3BF2-1E9D-4866-82D6-B4D322CAFD73}" destId="{348C1319-231D-4469-806F-149794E2AD0F}" srcOrd="1" destOrd="0" presId="urn:microsoft.com/office/officeart/2005/8/layout/process5"/>
    <dgm:cxn modelId="{B51FF649-FF71-4824-921B-CDA88079B1F5}" type="presOf" srcId="{CB8E2B84-1BA0-4ECB-A1FE-CD53FD7ADB49}" destId="{E88E2C9B-F312-4042-BB05-97E34F477A51}" srcOrd="0" destOrd="0" presId="urn:microsoft.com/office/officeart/2005/8/layout/process5"/>
    <dgm:cxn modelId="{2C02334E-6B7E-4443-9C8E-0411048B32F9}" type="presOf" srcId="{50BAEAA6-6275-4FC2-812F-1D59A6C5E7DB}" destId="{94C2CA99-B672-4597-A280-AFFBAB99CD79}" srcOrd="0" destOrd="0" presId="urn:microsoft.com/office/officeart/2005/8/layout/process5"/>
    <dgm:cxn modelId="{216DD572-B4C3-4B59-AA0B-6935C7BACFE5}" type="presOf" srcId="{14F4DEB6-5905-4982-9D87-C9961871A940}" destId="{588D2E02-CE32-43D6-A1B7-352BB67BE133}" srcOrd="0" destOrd="0" presId="urn:microsoft.com/office/officeart/2005/8/layout/process5"/>
    <dgm:cxn modelId="{1AA4DA5A-B337-4DAF-BD2C-984B80F6D1B8}" type="presOf" srcId="{ECC83453-1A84-4904-A5D3-146DC5CFC6D5}" destId="{E5F54C93-DB0E-4CBB-85DD-1D4561C02E4F}" srcOrd="1" destOrd="0" presId="urn:microsoft.com/office/officeart/2005/8/layout/process5"/>
    <dgm:cxn modelId="{500F437B-1C1D-48EC-B0E5-3A2AD98FACCE}" srcId="{6249A1B4-7E9D-4341-A26E-EB39C355EE5D}" destId="{50BAEAA6-6275-4FC2-812F-1D59A6C5E7DB}" srcOrd="5" destOrd="0" parTransId="{170EE2AE-2273-4C8A-803B-5769A9603A96}" sibTransId="{C32DAB73-9442-4AFB-99C3-CBE64DF65B96}"/>
    <dgm:cxn modelId="{4309A487-2A89-4047-9011-A563D5CDF1B6}" type="presOf" srcId="{966A3BF2-1E9D-4866-82D6-B4D322CAFD73}" destId="{04D93A66-E9A0-42A7-A908-C0A79E899A2B}" srcOrd="0" destOrd="0" presId="urn:microsoft.com/office/officeart/2005/8/layout/process5"/>
    <dgm:cxn modelId="{C2BB9288-72DC-4DF1-817A-7F8EC3DE6E30}" type="presOf" srcId="{3FD7BC45-C527-4206-9EEF-8FF338EA8C98}" destId="{479AED82-F502-471C-938A-17194C3F0DBA}" srcOrd="0" destOrd="0" presId="urn:microsoft.com/office/officeart/2005/8/layout/process5"/>
    <dgm:cxn modelId="{08C13B8A-834C-469E-81CC-3B6A10938E66}" srcId="{6249A1B4-7E9D-4341-A26E-EB39C355EE5D}" destId="{2F838244-0FFD-4988-969F-A48E81CA6F2B}" srcOrd="1" destOrd="0" parTransId="{03A56AE7-BB0C-4BD7-BE33-F29A14169944}" sibTransId="{B27A472C-C151-47F3-B44D-13A4BD2F5295}"/>
    <dgm:cxn modelId="{C5D66CB9-7D65-41BA-BD6D-84C1F7804324}" type="presOf" srcId="{2F838244-0FFD-4988-969F-A48E81CA6F2B}" destId="{19A3CA12-70DD-4F60-BEEF-F9C686DD39D4}" srcOrd="0" destOrd="0" presId="urn:microsoft.com/office/officeart/2005/8/layout/process5"/>
    <dgm:cxn modelId="{74FF21BE-0ADB-482B-86CA-E23B191008E8}" type="presOf" srcId="{ECC83453-1A84-4904-A5D3-146DC5CFC6D5}" destId="{CEDD2356-7B4E-4CB5-B659-BA9C6B7F8007}" srcOrd="0" destOrd="0" presId="urn:microsoft.com/office/officeart/2005/8/layout/process5"/>
    <dgm:cxn modelId="{2DECFFC2-307A-41F0-B012-534322FB950D}" type="presOf" srcId="{B27A472C-C151-47F3-B44D-13A4BD2F5295}" destId="{F0B75A8F-EFC1-43AD-85BB-86BB74F5B225}" srcOrd="1" destOrd="0" presId="urn:microsoft.com/office/officeart/2005/8/layout/process5"/>
    <dgm:cxn modelId="{7BFBA8D0-811C-4B46-8F39-27952B6AA4FA}" type="presOf" srcId="{6249A1B4-7E9D-4341-A26E-EB39C355EE5D}" destId="{455A90D0-36EC-4E6E-B35A-3F0463EF87B1}" srcOrd="0" destOrd="0" presId="urn:microsoft.com/office/officeart/2005/8/layout/process5"/>
    <dgm:cxn modelId="{612193D4-62B0-42D4-BA48-D799FE16F10A}" srcId="{6249A1B4-7E9D-4341-A26E-EB39C355EE5D}" destId="{319D0D6F-66E2-4E94-8C9F-053A44BF1DE0}" srcOrd="2" destOrd="0" parTransId="{E6418BCD-F49B-4F05-AEEA-ED21FE8CCB08}" sibTransId="{C0C423AB-FC67-446E-A539-93BEE659B354}"/>
    <dgm:cxn modelId="{F7A1CADD-22E6-4B42-BAD2-CC9634CF9AB2}" srcId="{6249A1B4-7E9D-4341-A26E-EB39C355EE5D}" destId="{8D83FA1E-E14F-45C0-A278-AC7368A60ED5}" srcOrd="3" destOrd="0" parTransId="{91538E01-D734-4B16-B9BF-37A12ADE2D08}" sibTransId="{ECC83453-1A84-4904-A5D3-146DC5CFC6D5}"/>
    <dgm:cxn modelId="{2664EBE7-CC23-418E-BFEE-8CBEB116AFDD}" type="presOf" srcId="{C0C423AB-FC67-446E-A539-93BEE659B354}" destId="{0A206E39-54B5-48A1-8963-2AC4AFFE9D57}" srcOrd="1" destOrd="0" presId="urn:microsoft.com/office/officeart/2005/8/layout/process5"/>
    <dgm:cxn modelId="{E7D37AFB-CE06-4E8B-AD51-95B622C150E2}" type="presOf" srcId="{B27A472C-C151-47F3-B44D-13A4BD2F5295}" destId="{8E92999F-248F-413A-A7EE-FF71D9D00875}" srcOrd="0" destOrd="0" presId="urn:microsoft.com/office/officeart/2005/8/layout/process5"/>
    <dgm:cxn modelId="{18656E58-374F-46A1-9DE7-C0BBA4EDEFC7}" type="presParOf" srcId="{455A90D0-36EC-4E6E-B35A-3F0463EF87B1}" destId="{E88E2C9B-F312-4042-BB05-97E34F477A51}" srcOrd="0" destOrd="0" presId="urn:microsoft.com/office/officeart/2005/8/layout/process5"/>
    <dgm:cxn modelId="{0655AC7D-6642-4201-B117-A57458E713D2}" type="presParOf" srcId="{455A90D0-36EC-4E6E-B35A-3F0463EF87B1}" destId="{04D93A66-E9A0-42A7-A908-C0A79E899A2B}" srcOrd="1" destOrd="0" presId="urn:microsoft.com/office/officeart/2005/8/layout/process5"/>
    <dgm:cxn modelId="{E7738BA2-8421-4DA0-A9CC-4309811E2C37}" type="presParOf" srcId="{04D93A66-E9A0-42A7-A908-C0A79E899A2B}" destId="{348C1319-231D-4469-806F-149794E2AD0F}" srcOrd="0" destOrd="0" presId="urn:microsoft.com/office/officeart/2005/8/layout/process5"/>
    <dgm:cxn modelId="{5D450130-A13D-4102-9F27-F08FE8E4445E}" type="presParOf" srcId="{455A90D0-36EC-4E6E-B35A-3F0463EF87B1}" destId="{19A3CA12-70DD-4F60-BEEF-F9C686DD39D4}" srcOrd="2" destOrd="0" presId="urn:microsoft.com/office/officeart/2005/8/layout/process5"/>
    <dgm:cxn modelId="{5C4FD06A-5814-447D-8989-A191E3744583}" type="presParOf" srcId="{455A90D0-36EC-4E6E-B35A-3F0463EF87B1}" destId="{8E92999F-248F-413A-A7EE-FF71D9D00875}" srcOrd="3" destOrd="0" presId="urn:microsoft.com/office/officeart/2005/8/layout/process5"/>
    <dgm:cxn modelId="{75F96AEA-C175-4B1B-A492-9F8B82A41C0A}" type="presParOf" srcId="{8E92999F-248F-413A-A7EE-FF71D9D00875}" destId="{F0B75A8F-EFC1-43AD-85BB-86BB74F5B225}" srcOrd="0" destOrd="0" presId="urn:microsoft.com/office/officeart/2005/8/layout/process5"/>
    <dgm:cxn modelId="{878FE8F8-0D2C-4C68-89AF-FA5554356017}" type="presParOf" srcId="{455A90D0-36EC-4E6E-B35A-3F0463EF87B1}" destId="{FC792A62-A78B-417D-8992-FFE9284B77CD}" srcOrd="4" destOrd="0" presId="urn:microsoft.com/office/officeart/2005/8/layout/process5"/>
    <dgm:cxn modelId="{F03273CE-797C-48C1-8859-579E4218C3D5}" type="presParOf" srcId="{455A90D0-36EC-4E6E-B35A-3F0463EF87B1}" destId="{C4F7C15B-0BEF-406F-B077-71EB0C3155D2}" srcOrd="5" destOrd="0" presId="urn:microsoft.com/office/officeart/2005/8/layout/process5"/>
    <dgm:cxn modelId="{0D26A42F-7232-4F5D-9336-4C52FB2D04B4}" type="presParOf" srcId="{C4F7C15B-0BEF-406F-B077-71EB0C3155D2}" destId="{0A206E39-54B5-48A1-8963-2AC4AFFE9D57}" srcOrd="0" destOrd="0" presId="urn:microsoft.com/office/officeart/2005/8/layout/process5"/>
    <dgm:cxn modelId="{41478F42-E688-411C-B54C-329ADBAE223B}" type="presParOf" srcId="{455A90D0-36EC-4E6E-B35A-3F0463EF87B1}" destId="{065097B9-FD36-4332-A842-FC0ED730BE68}" srcOrd="6" destOrd="0" presId="urn:microsoft.com/office/officeart/2005/8/layout/process5"/>
    <dgm:cxn modelId="{86AE30CC-DC71-4025-9E45-351C210B7210}" type="presParOf" srcId="{455A90D0-36EC-4E6E-B35A-3F0463EF87B1}" destId="{CEDD2356-7B4E-4CB5-B659-BA9C6B7F8007}" srcOrd="7" destOrd="0" presId="urn:microsoft.com/office/officeart/2005/8/layout/process5"/>
    <dgm:cxn modelId="{2DC0B740-214F-4A81-8590-500BCE6790CF}" type="presParOf" srcId="{CEDD2356-7B4E-4CB5-B659-BA9C6B7F8007}" destId="{E5F54C93-DB0E-4CBB-85DD-1D4561C02E4F}" srcOrd="0" destOrd="0" presId="urn:microsoft.com/office/officeart/2005/8/layout/process5"/>
    <dgm:cxn modelId="{30ACB755-B48A-4BB3-96F3-07F757C858BE}" type="presParOf" srcId="{455A90D0-36EC-4E6E-B35A-3F0463EF87B1}" destId="{588D2E02-CE32-43D6-A1B7-352BB67BE133}" srcOrd="8" destOrd="0" presId="urn:microsoft.com/office/officeart/2005/8/layout/process5"/>
    <dgm:cxn modelId="{77C7E836-8EFA-4B82-9A0E-D1D1FAE762C3}" type="presParOf" srcId="{455A90D0-36EC-4E6E-B35A-3F0463EF87B1}" destId="{479AED82-F502-471C-938A-17194C3F0DBA}" srcOrd="9" destOrd="0" presId="urn:microsoft.com/office/officeart/2005/8/layout/process5"/>
    <dgm:cxn modelId="{6AF980C8-7964-46E8-9ABE-7744DB3E0645}" type="presParOf" srcId="{479AED82-F502-471C-938A-17194C3F0DBA}" destId="{A81F0E17-1BD2-43D8-85AC-F936E170AA5F}" srcOrd="0" destOrd="0" presId="urn:microsoft.com/office/officeart/2005/8/layout/process5"/>
    <dgm:cxn modelId="{849233B2-F9EA-4608-A6C4-20304C6D5158}" type="presParOf" srcId="{455A90D0-36EC-4E6E-B35A-3F0463EF87B1}" destId="{94C2CA99-B672-4597-A280-AFFBAB99CD7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E2C9B-F312-4042-BB05-97E34F477A51}">
      <dsp:nvSpPr>
        <dsp:cNvPr id="0" name=""/>
        <dsp:cNvSpPr/>
      </dsp:nvSpPr>
      <dsp:spPr>
        <a:xfrm>
          <a:off x="209170" y="188341"/>
          <a:ext cx="205600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Create &amp; Submit a Report in eSRS</a:t>
          </a:r>
        </a:p>
      </dsp:txBody>
      <dsp:txXfrm>
        <a:off x="247798" y="226969"/>
        <a:ext cx="1978752" cy="1241614"/>
      </dsp:txXfrm>
    </dsp:sp>
    <dsp:sp modelId="{04D93A66-E9A0-42A7-A908-C0A79E899A2B}">
      <dsp:nvSpPr>
        <dsp:cNvPr id="0" name=""/>
        <dsp:cNvSpPr/>
      </dsp:nvSpPr>
      <dsp:spPr>
        <a:xfrm>
          <a:off x="2390742" y="577908"/>
          <a:ext cx="663392" cy="539736"/>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FFFF"/>
            </a:solidFill>
            <a:latin typeface="Calibri"/>
            <a:ea typeface="+mn-ea"/>
            <a:cs typeface="+mn-cs"/>
          </a:endParaRPr>
        </a:p>
      </dsp:txBody>
      <dsp:txXfrm>
        <a:off x="2390742" y="685855"/>
        <a:ext cx="501471" cy="323842"/>
      </dsp:txXfrm>
    </dsp:sp>
    <dsp:sp modelId="{19A3CA12-70DD-4F60-BEEF-F9C686DD39D4}">
      <dsp:nvSpPr>
        <dsp:cNvPr id="0" name=""/>
        <dsp:cNvSpPr/>
      </dsp:nvSpPr>
      <dsp:spPr>
        <a:xfrm>
          <a:off x="3091956" y="188341"/>
          <a:ext cx="2098806"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Automated e-mail is sent to all listed reviewers</a:t>
          </a:r>
        </a:p>
      </dsp:txBody>
      <dsp:txXfrm>
        <a:off x="3130584" y="226969"/>
        <a:ext cx="2021550" cy="1241614"/>
      </dsp:txXfrm>
    </dsp:sp>
    <dsp:sp modelId="{8E92999F-248F-413A-A7EE-FF71D9D00875}">
      <dsp:nvSpPr>
        <dsp:cNvPr id="0" name=""/>
        <dsp:cNvSpPr/>
      </dsp:nvSpPr>
      <dsp:spPr>
        <a:xfrm>
          <a:off x="5350237" y="577908"/>
          <a:ext cx="629056" cy="539736"/>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FFFF"/>
            </a:solidFill>
            <a:latin typeface="Calibri"/>
            <a:ea typeface="+mn-ea"/>
            <a:cs typeface="+mn-cs"/>
          </a:endParaRPr>
        </a:p>
      </dsp:txBody>
      <dsp:txXfrm>
        <a:off x="5350237" y="685855"/>
        <a:ext cx="467135" cy="323842"/>
      </dsp:txXfrm>
    </dsp:sp>
    <dsp:sp modelId="{FC792A62-A78B-417D-8992-FFE9284B77CD}">
      <dsp:nvSpPr>
        <dsp:cNvPr id="0" name=""/>
        <dsp:cNvSpPr/>
      </dsp:nvSpPr>
      <dsp:spPr>
        <a:xfrm>
          <a:off x="5974743" y="188341"/>
          <a:ext cx="2009188" cy="131887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The approving agency rejects/accepts your report</a:t>
          </a:r>
        </a:p>
      </dsp:txBody>
      <dsp:txXfrm>
        <a:off x="6013371" y="226969"/>
        <a:ext cx="1931932" cy="1241614"/>
      </dsp:txXfrm>
    </dsp:sp>
    <dsp:sp modelId="{C4F7C15B-0BEF-406F-B077-71EB0C3155D2}">
      <dsp:nvSpPr>
        <dsp:cNvPr id="0" name=""/>
        <dsp:cNvSpPr/>
      </dsp:nvSpPr>
      <dsp:spPr>
        <a:xfrm rot="6981759">
          <a:off x="6656325" y="1574004"/>
          <a:ext cx="370522" cy="545133"/>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FFFFFF"/>
            </a:solidFill>
            <a:latin typeface="Calibri"/>
            <a:ea typeface="+mn-ea"/>
            <a:cs typeface="+mn-cs"/>
          </a:endParaRPr>
        </a:p>
      </dsp:txBody>
      <dsp:txXfrm rot="-5400000">
        <a:off x="6702726" y="1667090"/>
        <a:ext cx="327079" cy="259365"/>
      </dsp:txXfrm>
    </dsp:sp>
    <dsp:sp modelId="{065097B9-FD36-4332-A842-FC0ED730BE68}">
      <dsp:nvSpPr>
        <dsp:cNvPr id="0" name=""/>
        <dsp:cNvSpPr/>
      </dsp:nvSpPr>
      <dsp:spPr>
        <a:xfrm>
          <a:off x="4876805" y="2133604"/>
          <a:ext cx="2198116" cy="1477939"/>
        </a:xfrm>
        <a:prstGeom prst="roundRect">
          <a:avLst>
            <a:gd name="adj" fmla="val 10000"/>
          </a:avLst>
        </a:prstGeom>
        <a:solidFill>
          <a:srgbClr val="1F497D"/>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Automated e-mail is sent notifying report submitter of status</a:t>
          </a:r>
        </a:p>
      </dsp:txBody>
      <dsp:txXfrm>
        <a:off x="4920092" y="2176891"/>
        <a:ext cx="2111542" cy="1391365"/>
      </dsp:txXfrm>
    </dsp:sp>
    <dsp:sp modelId="{CEDD2356-7B4E-4CB5-B659-BA9C6B7F8007}">
      <dsp:nvSpPr>
        <dsp:cNvPr id="0" name=""/>
        <dsp:cNvSpPr/>
      </dsp:nvSpPr>
      <dsp:spPr>
        <a:xfrm rot="10800000">
          <a:off x="4070215" y="2595746"/>
          <a:ext cx="540997" cy="545133"/>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FFFFFF"/>
            </a:solidFill>
            <a:latin typeface="Calibri"/>
            <a:ea typeface="+mn-ea"/>
            <a:cs typeface="+mn-cs"/>
          </a:endParaRPr>
        </a:p>
      </dsp:txBody>
      <dsp:txXfrm rot="10800000">
        <a:off x="4232514" y="2704773"/>
        <a:ext cx="378698" cy="327079"/>
      </dsp:txXfrm>
    </dsp:sp>
    <dsp:sp modelId="{588D2E02-CE32-43D6-A1B7-352BB67BE133}">
      <dsp:nvSpPr>
        <dsp:cNvPr id="0" name=""/>
        <dsp:cNvSpPr/>
      </dsp:nvSpPr>
      <dsp:spPr>
        <a:xfrm>
          <a:off x="1676391" y="1752602"/>
          <a:ext cx="2198116" cy="1006060"/>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kern="1200" dirty="0">
              <a:solidFill>
                <a:srgbClr val="FFFFFF"/>
              </a:solidFill>
              <a:latin typeface="Calibri"/>
              <a:ea typeface="+mn-ea"/>
              <a:cs typeface="+mn-cs"/>
            </a:rPr>
            <a:t>Rejected:  Edit and resubmit your report</a:t>
          </a:r>
          <a:endParaRPr lang="en-US" sz="1800" kern="1200" dirty="0">
            <a:solidFill>
              <a:srgbClr val="FFFFFF"/>
            </a:solidFill>
            <a:latin typeface="Calibri"/>
            <a:ea typeface="+mn-ea"/>
            <a:cs typeface="+mn-cs"/>
          </a:endParaRPr>
        </a:p>
      </dsp:txBody>
      <dsp:txXfrm>
        <a:off x="1705857" y="1782068"/>
        <a:ext cx="2139184" cy="947128"/>
      </dsp:txXfrm>
    </dsp:sp>
    <dsp:sp modelId="{479AED82-F502-471C-938A-17194C3F0DBA}">
      <dsp:nvSpPr>
        <dsp:cNvPr id="0" name=""/>
        <dsp:cNvSpPr/>
      </dsp:nvSpPr>
      <dsp:spPr>
        <a:xfrm rot="16201512" flipH="1">
          <a:off x="2799408" y="3194851"/>
          <a:ext cx="61687" cy="545133"/>
        </a:xfrm>
        <a:prstGeom prst="rightArrow">
          <a:avLst>
            <a:gd name="adj1" fmla="val 60000"/>
            <a:gd name="adj2" fmla="val 50000"/>
          </a:avLst>
        </a:prstGeom>
        <a:solidFill>
          <a:srgbClr val="1F497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FFFFFF"/>
            </a:solidFill>
            <a:latin typeface="Calibri"/>
            <a:ea typeface="+mn-ea"/>
            <a:cs typeface="+mn-cs"/>
          </a:endParaRPr>
        </a:p>
      </dsp:txBody>
      <dsp:txXfrm rot="-5400000">
        <a:off x="2666716" y="3436574"/>
        <a:ext cx="327079" cy="43181"/>
      </dsp:txXfrm>
    </dsp:sp>
    <dsp:sp modelId="{94C2CA99-B672-4597-A280-AFFBAB99CD79}">
      <dsp:nvSpPr>
        <dsp:cNvPr id="0" name=""/>
        <dsp:cNvSpPr/>
      </dsp:nvSpPr>
      <dsp:spPr>
        <a:xfrm>
          <a:off x="1701450" y="2871782"/>
          <a:ext cx="2149055" cy="1166817"/>
        </a:xfrm>
        <a:prstGeom prst="roundRect">
          <a:avLst>
            <a:gd name="adj" fmla="val 10000"/>
          </a:avLst>
        </a:prstGeom>
        <a:solidFill>
          <a:srgbClr val="1F497D">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Approved: Print a copy for CEO signature &amp; keep on file</a:t>
          </a:r>
        </a:p>
      </dsp:txBody>
      <dsp:txXfrm>
        <a:off x="1735625" y="2905957"/>
        <a:ext cx="2080705" cy="10984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9" cy="480223"/>
          </a:xfrm>
          <a:prstGeom prst="rect">
            <a:avLst/>
          </a:prstGeom>
        </p:spPr>
        <p:txBody>
          <a:bodyPr vert="horz" lIns="94073" tIns="47036" rIns="94073" bIns="47036" rtlCol="0"/>
          <a:lstStyle>
            <a:lvl1pPr algn="l">
              <a:defRPr sz="1200"/>
            </a:lvl1pPr>
          </a:lstStyle>
          <a:p>
            <a:endParaRPr lang="en-US"/>
          </a:p>
        </p:txBody>
      </p:sp>
      <p:sp>
        <p:nvSpPr>
          <p:cNvPr id="3" name="Date Placeholder 2"/>
          <p:cNvSpPr>
            <a:spLocks noGrp="1"/>
          </p:cNvSpPr>
          <p:nvPr>
            <p:ph type="dt" idx="1"/>
          </p:nvPr>
        </p:nvSpPr>
        <p:spPr>
          <a:xfrm>
            <a:off x="4143311" y="1"/>
            <a:ext cx="3170249" cy="480223"/>
          </a:xfrm>
          <a:prstGeom prst="rect">
            <a:avLst/>
          </a:prstGeom>
        </p:spPr>
        <p:txBody>
          <a:bodyPr vert="horz" lIns="94073" tIns="47036" rIns="94073" bIns="47036" rtlCol="0"/>
          <a:lstStyle>
            <a:lvl1pPr algn="r">
              <a:defRPr sz="1200"/>
            </a:lvl1pPr>
          </a:lstStyle>
          <a:p>
            <a:fld id="{31625ED8-4D49-41C8-B583-3860C01A9AF8}" type="datetimeFigureOut">
              <a:rPr lang="en-US" smtClean="0"/>
              <a:t>9/19/2024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73" tIns="47036" rIns="94073" bIns="47036" rtlCol="0" anchor="ctr"/>
          <a:lstStyle/>
          <a:p>
            <a:endParaRPr lang="en-US"/>
          </a:p>
        </p:txBody>
      </p:sp>
      <p:sp>
        <p:nvSpPr>
          <p:cNvPr id="5" name="Notes Placeholder 4"/>
          <p:cNvSpPr>
            <a:spLocks noGrp="1"/>
          </p:cNvSpPr>
          <p:nvPr>
            <p:ph type="body" sz="quarter" idx="3"/>
          </p:nvPr>
        </p:nvSpPr>
        <p:spPr>
          <a:xfrm>
            <a:off x="731849" y="4561303"/>
            <a:ext cx="5851504" cy="4320377"/>
          </a:xfrm>
          <a:prstGeom prst="rect">
            <a:avLst/>
          </a:prstGeom>
        </p:spPr>
        <p:txBody>
          <a:bodyPr vert="horz" lIns="94073" tIns="47036" rIns="94073" bIns="470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50"/>
            <a:ext cx="3170249" cy="480223"/>
          </a:xfrm>
          <a:prstGeom prst="rect">
            <a:avLst/>
          </a:prstGeom>
        </p:spPr>
        <p:txBody>
          <a:bodyPr vert="horz" lIns="94073" tIns="47036" rIns="94073" bIns="47036" rtlCol="0" anchor="b"/>
          <a:lstStyle>
            <a:lvl1pPr algn="l">
              <a:defRPr sz="1200"/>
            </a:lvl1pPr>
          </a:lstStyle>
          <a:p>
            <a:endParaRPr lang="en-US"/>
          </a:p>
        </p:txBody>
      </p:sp>
      <p:sp>
        <p:nvSpPr>
          <p:cNvPr id="7" name="Slide Number Placeholder 6"/>
          <p:cNvSpPr>
            <a:spLocks noGrp="1"/>
          </p:cNvSpPr>
          <p:nvPr>
            <p:ph type="sldNum" sz="quarter" idx="5"/>
          </p:nvPr>
        </p:nvSpPr>
        <p:spPr>
          <a:xfrm>
            <a:off x="4143311" y="9119350"/>
            <a:ext cx="3170249" cy="480223"/>
          </a:xfrm>
          <a:prstGeom prst="rect">
            <a:avLst/>
          </a:prstGeom>
        </p:spPr>
        <p:txBody>
          <a:bodyPr vert="horz" lIns="94073" tIns="47036" rIns="94073" bIns="47036" rtlCol="0" anchor="b"/>
          <a:lstStyle>
            <a:lvl1pPr algn="r">
              <a:defRPr sz="1200"/>
            </a:lvl1pPr>
          </a:lstStyle>
          <a:p>
            <a:fld id="{FD6C6A28-B5AB-41DF-BA0B-CAAC9AB451A8}" type="slidenum">
              <a:rPr lang="en-US" smtClean="0"/>
              <a:t>‹#›</a:t>
            </a:fld>
            <a:endParaRPr lang="en-US"/>
          </a:p>
        </p:txBody>
      </p:sp>
    </p:spTree>
    <p:extLst>
      <p:ext uri="{BB962C8B-B14F-4D97-AF65-F5344CB8AC3E}">
        <p14:creationId xmlns:p14="http://schemas.microsoft.com/office/powerpoint/2010/main" val="182903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a:t>
            </a:fld>
            <a:endParaRPr lang="en-US"/>
          </a:p>
        </p:txBody>
      </p:sp>
    </p:spTree>
    <p:extLst>
      <p:ext uri="{BB962C8B-B14F-4D97-AF65-F5344CB8AC3E}">
        <p14:creationId xmlns:p14="http://schemas.microsoft.com/office/powerpoint/2010/main" val="1117135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10</a:t>
            </a:fld>
            <a:endParaRPr lang="en-US"/>
          </a:p>
        </p:txBody>
      </p:sp>
    </p:spTree>
    <p:extLst>
      <p:ext uri="{BB962C8B-B14F-4D97-AF65-F5344CB8AC3E}">
        <p14:creationId xmlns:p14="http://schemas.microsoft.com/office/powerpoint/2010/main" val="424556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11</a:t>
            </a:fld>
            <a:endParaRPr lang="en-US"/>
          </a:p>
        </p:txBody>
      </p:sp>
    </p:spTree>
    <p:extLst>
      <p:ext uri="{BB962C8B-B14F-4D97-AF65-F5344CB8AC3E}">
        <p14:creationId xmlns:p14="http://schemas.microsoft.com/office/powerpoint/2010/main" val="163833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For the ISR, </a:t>
            </a:r>
            <a:r>
              <a:rPr lang="en-US" sz="1200" i="1" dirty="0">
                <a:solidFill>
                  <a:srgbClr val="C00000"/>
                </a:solidFill>
                <a:latin typeface="+mn-lt"/>
              </a:rPr>
              <a:t>52.219-9(l)(1)(iii):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effectLst/>
                <a:latin typeface="open_sansregular"/>
              </a:rPr>
              <a:t>When a subcontracting plan includes indirect costs in the goals, these costs</a:t>
            </a:r>
            <a:r>
              <a:rPr lang="en-US" sz="1200" b="0" i="0" dirty="0">
                <a:solidFill>
                  <a:srgbClr val="000000"/>
                </a:solidFill>
                <a:effectLst/>
                <a:latin typeface="open_sansregular"/>
              </a:rPr>
              <a:t> must be included in this report</a:t>
            </a:r>
            <a:r>
              <a:rPr lang="en-US" sz="1200" b="0" i="1" dirty="0">
                <a:solidFill>
                  <a:srgbClr val="000000"/>
                </a:solidFill>
                <a:effectLst/>
                <a:latin typeface="open_sansregular"/>
              </a:rPr>
              <a:t>.</a:t>
            </a:r>
            <a:r>
              <a:rPr lang="en-US" sz="1200" b="1" i="1" dirty="0">
                <a:solidFill>
                  <a:srgbClr val="000000"/>
                </a:solidFill>
                <a:effectLst/>
                <a:latin typeface="+mn-lt"/>
              </a:rPr>
              <a:t>”</a:t>
            </a:r>
            <a:endParaRPr lang="en-US" sz="1200" b="1"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SSR for Individual Planholders </a:t>
            </a:r>
            <a:r>
              <a:rPr lang="en-US" sz="1200" dirty="0">
                <a:latin typeface="+mn-lt"/>
              </a:rPr>
              <a:t> </a:t>
            </a:r>
            <a:r>
              <a:rPr lang="en-US" sz="1200" i="1" dirty="0">
                <a:solidFill>
                  <a:srgbClr val="C00000"/>
                </a:solidFill>
                <a:latin typeface="+mn-lt"/>
              </a:rPr>
              <a:t>52.219-9(l)(2)(i)(A):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effectLst/>
                <a:latin typeface="+mn-lt"/>
              </a:rPr>
              <a:t>“This report encompasses all subcontracting under prime contracts and subcontracts with an executive agency, regardless of the dollar value of the subcontracts. </a:t>
            </a:r>
            <a:r>
              <a:rPr lang="en-US" sz="1200" b="1" i="1" dirty="0">
                <a:solidFill>
                  <a:srgbClr val="000000"/>
                </a:solidFill>
                <a:effectLst/>
                <a:latin typeface="+mn-lt"/>
              </a:rPr>
              <a:t>This report also includes indirect costs on a prorated basis </a:t>
            </a:r>
            <a:r>
              <a:rPr lang="en-US" sz="1200" b="1" i="1" u="sng" dirty="0">
                <a:solidFill>
                  <a:srgbClr val="000000"/>
                </a:solidFill>
                <a:effectLst/>
                <a:latin typeface="+mn-lt"/>
              </a:rPr>
              <a:t>when the indirect costs are excluded </a:t>
            </a:r>
            <a:r>
              <a:rPr lang="en-US" sz="1200" b="1" i="1" dirty="0">
                <a:solidFill>
                  <a:srgbClr val="000000"/>
                </a:solidFill>
                <a:effectLst/>
                <a:latin typeface="+mn-lt"/>
              </a:rPr>
              <a:t>from the subcontracting goals</a:t>
            </a:r>
            <a:r>
              <a:rPr lang="en-US" sz="1200" b="0" i="1" dirty="0">
                <a:solidFill>
                  <a:srgbClr val="000000"/>
                </a:solidFill>
                <a:effectLst/>
                <a:latin typeface="+mn-lt"/>
              </a:rPr>
              <a:t>.</a:t>
            </a:r>
            <a:r>
              <a:rPr lang="en-US" sz="1200" b="0" i="1" dirty="0">
                <a:solidFill>
                  <a:srgbClr val="C00000"/>
                </a:solidFill>
                <a:effectLst/>
                <a:latin typeface="+mn-lt"/>
              </a:rPr>
              <a:t>”</a:t>
            </a:r>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12</a:t>
            </a:fld>
            <a:endParaRPr lang="en-US"/>
          </a:p>
        </p:txBody>
      </p:sp>
    </p:spTree>
    <p:extLst>
      <p:ext uri="{BB962C8B-B14F-4D97-AF65-F5344CB8AC3E}">
        <p14:creationId xmlns:p14="http://schemas.microsoft.com/office/powerpoint/2010/main" val="349851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13</a:t>
            </a:fld>
            <a:endParaRPr lang="en-US"/>
          </a:p>
        </p:txBody>
      </p:sp>
    </p:spTree>
    <p:extLst>
      <p:ext uri="{BB962C8B-B14F-4D97-AF65-F5344CB8AC3E}">
        <p14:creationId xmlns:p14="http://schemas.microsoft.com/office/powerpoint/2010/main" val="258521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14</a:t>
            </a:fld>
            <a:endParaRPr lang="en-US"/>
          </a:p>
        </p:txBody>
      </p:sp>
    </p:spTree>
    <p:extLst>
      <p:ext uri="{BB962C8B-B14F-4D97-AF65-F5344CB8AC3E}">
        <p14:creationId xmlns:p14="http://schemas.microsoft.com/office/powerpoint/2010/main" val="155928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have to consult your approved plan for this.</a:t>
            </a:r>
          </a:p>
        </p:txBody>
      </p:sp>
      <p:sp>
        <p:nvSpPr>
          <p:cNvPr id="4" name="Slide Number Placeholder 3"/>
          <p:cNvSpPr>
            <a:spLocks noGrp="1"/>
          </p:cNvSpPr>
          <p:nvPr>
            <p:ph type="sldNum" sz="quarter" idx="5"/>
          </p:nvPr>
        </p:nvSpPr>
        <p:spPr/>
        <p:txBody>
          <a:bodyPr/>
          <a:lstStyle/>
          <a:p>
            <a:fld id="{FD6C6A28-B5AB-41DF-BA0B-CAAC9AB451A8}" type="slidenum">
              <a:rPr lang="en-US" smtClean="0"/>
              <a:t>15</a:t>
            </a:fld>
            <a:endParaRPr lang="en-US"/>
          </a:p>
        </p:txBody>
      </p:sp>
    </p:spTree>
    <p:extLst>
      <p:ext uri="{BB962C8B-B14F-4D97-AF65-F5344CB8AC3E}">
        <p14:creationId xmlns:p14="http://schemas.microsoft.com/office/powerpoint/2010/main" val="207927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16</a:t>
            </a:fld>
            <a:endParaRPr lang="en-US"/>
          </a:p>
        </p:txBody>
      </p:sp>
    </p:spTree>
    <p:extLst>
      <p:ext uri="{BB962C8B-B14F-4D97-AF65-F5344CB8AC3E}">
        <p14:creationId xmlns:p14="http://schemas.microsoft.com/office/powerpoint/2010/main" val="327770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Actual cumulative </a:t>
            </a:r>
            <a:r>
              <a:rPr lang="en-US" dirty="0"/>
              <a:t>is a running total to include spend from the start of your contract through the end of the reporting period.  Therefore, when we see this number go down in consecutive reports, rather than go up, we know something is wrong.</a:t>
            </a:r>
          </a:p>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17</a:t>
            </a:fld>
            <a:endParaRPr lang="en-US"/>
          </a:p>
        </p:txBody>
      </p:sp>
    </p:spTree>
    <p:extLst>
      <p:ext uri="{BB962C8B-B14F-4D97-AF65-F5344CB8AC3E}">
        <p14:creationId xmlns:p14="http://schemas.microsoft.com/office/powerpoint/2010/main" val="77612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approach these the same way you do with the LB/SB goals/actual cumulative dollars.</a:t>
            </a:r>
          </a:p>
        </p:txBody>
      </p:sp>
      <p:sp>
        <p:nvSpPr>
          <p:cNvPr id="4" name="Slide Number Placeholder 3"/>
          <p:cNvSpPr>
            <a:spLocks noGrp="1"/>
          </p:cNvSpPr>
          <p:nvPr>
            <p:ph type="sldNum" sz="quarter" idx="5"/>
          </p:nvPr>
        </p:nvSpPr>
        <p:spPr/>
        <p:txBody>
          <a:bodyPr/>
          <a:lstStyle/>
          <a:p>
            <a:fld id="{FD6C6A28-B5AB-41DF-BA0B-CAAC9AB451A8}" type="slidenum">
              <a:rPr lang="en-US" smtClean="0"/>
              <a:t>18</a:t>
            </a:fld>
            <a:endParaRPr lang="en-US"/>
          </a:p>
        </p:txBody>
      </p:sp>
    </p:spTree>
    <p:extLst>
      <p:ext uri="{BB962C8B-B14F-4D97-AF65-F5344CB8AC3E}">
        <p14:creationId xmlns:p14="http://schemas.microsoft.com/office/powerpoint/2010/main" val="87979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here is consistency.  If you aren’t sure, speak with your finance/accounting department.</a:t>
            </a:r>
          </a:p>
        </p:txBody>
      </p:sp>
      <p:sp>
        <p:nvSpPr>
          <p:cNvPr id="4" name="Slide Number Placeholder 3"/>
          <p:cNvSpPr>
            <a:spLocks noGrp="1"/>
          </p:cNvSpPr>
          <p:nvPr>
            <p:ph type="sldNum" sz="quarter" idx="5"/>
          </p:nvPr>
        </p:nvSpPr>
        <p:spPr/>
        <p:txBody>
          <a:bodyPr/>
          <a:lstStyle/>
          <a:p>
            <a:fld id="{FD6C6A28-B5AB-41DF-BA0B-CAAC9AB451A8}" type="slidenum">
              <a:rPr lang="en-US" smtClean="0"/>
              <a:t>19</a:t>
            </a:fld>
            <a:endParaRPr lang="en-US"/>
          </a:p>
        </p:txBody>
      </p:sp>
    </p:spTree>
    <p:extLst>
      <p:ext uri="{BB962C8B-B14F-4D97-AF65-F5344CB8AC3E}">
        <p14:creationId xmlns:p14="http://schemas.microsoft.com/office/powerpoint/2010/main" val="391911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a:t>
            </a:fld>
            <a:endParaRPr lang="en-US"/>
          </a:p>
        </p:txBody>
      </p:sp>
    </p:spTree>
    <p:extLst>
      <p:ext uri="{BB962C8B-B14F-4D97-AF65-F5344CB8AC3E}">
        <p14:creationId xmlns:p14="http://schemas.microsoft.com/office/powerpoint/2010/main" val="333454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20</a:t>
            </a:fld>
            <a:endParaRPr lang="en-US"/>
          </a:p>
        </p:txBody>
      </p:sp>
    </p:spTree>
    <p:extLst>
      <p:ext uri="{BB962C8B-B14F-4D97-AF65-F5344CB8AC3E}">
        <p14:creationId xmlns:p14="http://schemas.microsoft.com/office/powerpoint/2010/main" val="199124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2002384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3445720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561324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24</a:t>
            </a:fld>
            <a:endParaRPr lang="en-US"/>
          </a:p>
        </p:txBody>
      </p:sp>
    </p:spTree>
    <p:extLst>
      <p:ext uri="{BB962C8B-B14F-4D97-AF65-F5344CB8AC3E}">
        <p14:creationId xmlns:p14="http://schemas.microsoft.com/office/powerpoint/2010/main" val="304854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6C6A28-B5AB-41DF-BA0B-CAAC9AB451A8}" type="slidenum">
              <a:rPr lang="en-US" smtClean="0"/>
              <a:t>25</a:t>
            </a:fld>
            <a:endParaRPr lang="en-US"/>
          </a:p>
        </p:txBody>
      </p:sp>
    </p:spTree>
    <p:extLst>
      <p:ext uri="{BB962C8B-B14F-4D97-AF65-F5344CB8AC3E}">
        <p14:creationId xmlns:p14="http://schemas.microsoft.com/office/powerpoint/2010/main" val="2925056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26</a:t>
            </a:fld>
            <a:endParaRPr lang="en-US"/>
          </a:p>
        </p:txBody>
      </p:sp>
    </p:spTree>
    <p:extLst>
      <p:ext uri="{BB962C8B-B14F-4D97-AF65-F5344CB8AC3E}">
        <p14:creationId xmlns:p14="http://schemas.microsoft.com/office/powerpoint/2010/main" val="41831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1860336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723304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98586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1518494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518288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31</a:t>
            </a:fld>
            <a:endParaRPr lang="en-US"/>
          </a:p>
        </p:txBody>
      </p:sp>
    </p:spTree>
    <p:extLst>
      <p:ext uri="{BB962C8B-B14F-4D97-AF65-F5344CB8AC3E}">
        <p14:creationId xmlns:p14="http://schemas.microsoft.com/office/powerpoint/2010/main" val="3461384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3660922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33</a:t>
            </a:fld>
            <a:endParaRPr lang="en-US"/>
          </a:p>
        </p:txBody>
      </p:sp>
    </p:spTree>
    <p:extLst>
      <p:ext uri="{BB962C8B-B14F-4D97-AF65-F5344CB8AC3E}">
        <p14:creationId xmlns:p14="http://schemas.microsoft.com/office/powerpoint/2010/main" val="4253340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E0160-70C2-41BE-83A8-8ACEE4E519A6}" type="slidenum">
              <a:rPr lang="en-US" smtClean="0"/>
              <a:t>34</a:t>
            </a:fld>
            <a:endParaRPr lang="en-US" dirty="0"/>
          </a:p>
        </p:txBody>
      </p:sp>
    </p:spTree>
    <p:extLst>
      <p:ext uri="{BB962C8B-B14F-4D97-AF65-F5344CB8AC3E}">
        <p14:creationId xmlns:p14="http://schemas.microsoft.com/office/powerpoint/2010/main" val="562784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35</a:t>
            </a:fld>
            <a:endParaRPr lang="en-US"/>
          </a:p>
        </p:txBody>
      </p:sp>
    </p:spTree>
    <p:extLst>
      <p:ext uri="{BB962C8B-B14F-4D97-AF65-F5344CB8AC3E}">
        <p14:creationId xmlns:p14="http://schemas.microsoft.com/office/powerpoint/2010/main" val="423703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4</a:t>
            </a:fld>
            <a:endParaRPr lang="en-US"/>
          </a:p>
        </p:txBody>
      </p:sp>
    </p:spTree>
    <p:extLst>
      <p:ext uri="{BB962C8B-B14F-4D97-AF65-F5344CB8AC3E}">
        <p14:creationId xmlns:p14="http://schemas.microsoft.com/office/powerpoint/2010/main" val="284518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dirty="0">
                <a:latin typeface="+mn-lt"/>
              </a:rPr>
              <a:t>The SBA granted a 15-day extension; so, reports are due no later than Nov 14</a:t>
            </a:r>
            <a:r>
              <a:rPr lang="en-US" baseline="30000" dirty="0">
                <a:latin typeface="+mn-lt"/>
              </a:rPr>
              <a:t>th</a:t>
            </a:r>
            <a:r>
              <a:rPr lang="en-US" dirty="0">
                <a:latin typeface="+mn-lt"/>
              </a:rPr>
              <a:t> this year.</a:t>
            </a:r>
          </a:p>
          <a:p>
            <a:pPr marL="0" marR="0" lvl="0" indent="0" algn="l" defTabSz="948507" rtl="0" eaLnBrk="1" fontAlgn="auto" latinLnBrk="0" hangingPunct="1">
              <a:lnSpc>
                <a:spcPct val="100000"/>
              </a:lnSpc>
              <a:spcBef>
                <a:spcPts val="0"/>
              </a:spcBef>
              <a:spcAft>
                <a:spcPts val="0"/>
              </a:spcAft>
              <a:buClrTx/>
              <a:buSzTx/>
              <a:buFontTx/>
              <a:buNone/>
              <a:tabLst/>
              <a:defRPr/>
            </a:pPr>
            <a:endParaRPr lang="en-US" dirty="0">
              <a:latin typeface="+mn-lt"/>
            </a:endParaRPr>
          </a:p>
          <a:p>
            <a:pPr indent="457200" algn="l" fontAlgn="base"/>
            <a:endParaRPr lang="en-US" b="0" i="0" dirty="0">
              <a:solidFill>
                <a:schemeClr val="tx1"/>
              </a:solidFill>
              <a:effectLst/>
              <a:latin typeface="+mn-lt"/>
            </a:endParaRPr>
          </a:p>
          <a:p>
            <a:pPr indent="0" algn="l" fontAlgn="base"/>
            <a:r>
              <a:rPr lang="en-US" b="1" i="0" dirty="0">
                <a:solidFill>
                  <a:srgbClr val="000000"/>
                </a:solidFill>
                <a:effectLst/>
                <a:latin typeface="+mn-lt"/>
              </a:rPr>
              <a:t>52.219-9(l)(1)(i):  </a:t>
            </a:r>
            <a:r>
              <a:rPr lang="en-US" b="0" i="0" dirty="0">
                <a:solidFill>
                  <a:srgbClr val="000000"/>
                </a:solidFill>
                <a:effectLst/>
                <a:latin typeface="+mn-lt"/>
              </a:rPr>
              <a:t>The report shall be submitted semi-annually during contract performance for the periods ending March 31 and September 30. A report is also required for each contract within 30 days of contract completion. Reports are due 30 days after the close of each reporting period, unless otherwise directed by the Contracting Officer. Reports are required when due, regardless of whether there has been any subcontracting activity since the inception of the contract or the previous reporting period. When the Contracting Officer rejects an ISR, the Contractor shall submit a corrected report within 30 days of receiving the notice of ISR rejection.</a:t>
            </a:r>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5</a:t>
            </a:fld>
            <a:endParaRPr lang="en-US"/>
          </a:p>
        </p:txBody>
      </p:sp>
    </p:spTree>
    <p:extLst>
      <p:ext uri="{BB962C8B-B14F-4D97-AF65-F5344CB8AC3E}">
        <p14:creationId xmlns:p14="http://schemas.microsoft.com/office/powerpoint/2010/main" val="82056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94850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68536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contract number should feed automatically from FPDS, but if certain data points weren’t completed correctly in FPDS at contract award, then the contract number might not feed to eSRS.</a:t>
            </a:r>
          </a:p>
        </p:txBody>
      </p:sp>
      <p:sp>
        <p:nvSpPr>
          <p:cNvPr id="4" name="Slide Number Placeholder 3"/>
          <p:cNvSpPr>
            <a:spLocks noGrp="1"/>
          </p:cNvSpPr>
          <p:nvPr>
            <p:ph type="sldNum" sz="quarter" idx="5"/>
          </p:nvPr>
        </p:nvSpPr>
        <p:spPr/>
        <p:txBody>
          <a:bodyPr/>
          <a:lstStyle/>
          <a:p>
            <a:fld id="{FD6C6A28-B5AB-41DF-BA0B-CAAC9AB451A8}" type="slidenum">
              <a:rPr lang="en-US" smtClean="0"/>
              <a:t>7</a:t>
            </a:fld>
            <a:endParaRPr lang="en-US"/>
          </a:p>
        </p:txBody>
      </p:sp>
    </p:spTree>
    <p:extLst>
      <p:ext uri="{BB962C8B-B14F-4D97-AF65-F5344CB8AC3E}">
        <p14:creationId xmlns:p14="http://schemas.microsoft.com/office/powerpoint/2010/main" val="359013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2400"/>
              </a:spcAft>
            </a:pPr>
            <a:endParaRPr lang="en-US" sz="1100" dirty="0">
              <a:solidFill>
                <a:srgbClr val="000000"/>
              </a:solidFill>
            </a:endParaRPr>
          </a:p>
        </p:txBody>
      </p:sp>
      <p:sp>
        <p:nvSpPr>
          <p:cNvPr id="4" name="Slide Number Placeholder 3"/>
          <p:cNvSpPr>
            <a:spLocks noGrp="1"/>
          </p:cNvSpPr>
          <p:nvPr>
            <p:ph type="sldNum" sz="quarter" idx="5"/>
          </p:nvPr>
        </p:nvSpPr>
        <p:spPr/>
        <p:txBody>
          <a:bodyPr/>
          <a:lstStyle/>
          <a:p>
            <a:fld id="{FD6C6A28-B5AB-41DF-BA0B-CAAC9AB451A8}" type="slidenum">
              <a:rPr lang="en-US" smtClean="0"/>
              <a:t>8</a:t>
            </a:fld>
            <a:endParaRPr lang="en-US"/>
          </a:p>
        </p:txBody>
      </p:sp>
    </p:spTree>
    <p:extLst>
      <p:ext uri="{BB962C8B-B14F-4D97-AF65-F5344CB8AC3E}">
        <p14:creationId xmlns:p14="http://schemas.microsoft.com/office/powerpoint/2010/main" val="111536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C6A28-B5AB-41DF-BA0B-CAAC9AB451A8}" type="slidenum">
              <a:rPr lang="en-US" smtClean="0"/>
              <a:t>9</a:t>
            </a:fld>
            <a:endParaRPr lang="en-US"/>
          </a:p>
        </p:txBody>
      </p:sp>
    </p:spTree>
    <p:extLst>
      <p:ext uri="{BB962C8B-B14F-4D97-AF65-F5344CB8AC3E}">
        <p14:creationId xmlns:p14="http://schemas.microsoft.com/office/powerpoint/2010/main" val="3826467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34F6-7ED7-41C8-8E71-3A77E5D288FF}"/>
              </a:ext>
            </a:extLst>
          </p:cNvPr>
          <p:cNvSpPr>
            <a:spLocks noGrp="1"/>
          </p:cNvSpPr>
          <p:nvPr>
            <p:ph type="ctrTitle"/>
          </p:nvPr>
        </p:nvSpPr>
        <p:spPr>
          <a:xfrm>
            <a:off x="1143000" y="1981200"/>
            <a:ext cx="6858000" cy="2387600"/>
          </a:xfrm>
        </p:spPr>
        <p:txBody>
          <a:bodyPr anchor="ctr">
            <a:normAutofit/>
          </a:bodyPr>
          <a:lstStyle>
            <a:lvl1pPr algn="ctr">
              <a:defRPr sz="4800" b="1">
                <a:solidFill>
                  <a:srgbClr val="002060"/>
                </a:solidFill>
                <a:latin typeface="Georgia" panose="020405020504050203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74677DD7-CDF1-491C-B51E-2BF919C3F200}"/>
              </a:ext>
            </a:extLst>
          </p:cNvPr>
          <p:cNvSpPr>
            <a:spLocks noGrp="1"/>
          </p:cNvSpPr>
          <p:nvPr>
            <p:ph type="subTitle" idx="1"/>
          </p:nvPr>
        </p:nvSpPr>
        <p:spPr>
          <a:xfrm>
            <a:off x="1143000" y="4724400"/>
            <a:ext cx="6858000" cy="728662"/>
          </a:xfrm>
        </p:spPr>
        <p:txBody>
          <a:bodyPr anchor="ctr"/>
          <a:lstStyle>
            <a:lvl1pPr marL="0" indent="0" algn="ctr">
              <a:spcBef>
                <a:spcPts val="0"/>
              </a:spcBef>
              <a:spcAft>
                <a:spcPts val="600"/>
              </a:spcAft>
              <a:buNone/>
              <a:defRPr sz="2400">
                <a:solidFill>
                  <a:srgbClr val="00206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36A6DBDC-C248-4D77-AD21-18D8506F67FD}"/>
              </a:ext>
            </a:extLst>
          </p:cNvPr>
          <p:cNvSpPr/>
          <p:nvPr userDrawn="1"/>
        </p:nvSpPr>
        <p:spPr>
          <a:xfrm>
            <a:off x="0" y="0"/>
            <a:ext cx="9144000" cy="1524000"/>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E18F2A5-1D71-43EA-A265-10864B375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252136"/>
            <a:ext cx="4648200" cy="1034951"/>
          </a:xfrm>
          <a:prstGeom prst="rect">
            <a:avLst/>
          </a:prstGeom>
        </p:spPr>
      </p:pic>
      <p:pic>
        <p:nvPicPr>
          <p:cNvPr id="14" name="Picture 13">
            <a:extLst>
              <a:ext uri="{FF2B5EF4-FFF2-40B4-BE49-F238E27FC236}">
                <a16:creationId xmlns:a16="http://schemas.microsoft.com/office/drawing/2014/main" id="{763D2C9A-F4FF-4DA3-AA78-BE7117DA40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842B91C5-177B-4229-9CE5-EC6EAC18CA0C}"/>
              </a:ext>
            </a:extLst>
          </p:cNvPr>
          <p:cNvSpPr>
            <a:spLocks noGrp="1"/>
          </p:cNvSpPr>
          <p:nvPr>
            <p:ph type="ftr" sz="quarter" idx="11"/>
          </p:nvPr>
        </p:nvSpPr>
        <p:spPr/>
        <p:txBody>
          <a:bodyPr/>
          <a:lstStyle>
            <a:lvl1pPr>
              <a:defRPr>
                <a:solidFill>
                  <a:srgbClr val="FF0000"/>
                </a:solidFill>
              </a:defRPr>
            </a:lvl1pPr>
          </a:lstStyle>
          <a:p>
            <a:r>
              <a:rPr lang="en-US" dirty="0"/>
              <a:t>For Official Use Only</a:t>
            </a:r>
          </a:p>
        </p:txBody>
      </p:sp>
      <p:sp>
        <p:nvSpPr>
          <p:cNvPr id="6" name="Slide Number Placeholder 5">
            <a:extLst>
              <a:ext uri="{FF2B5EF4-FFF2-40B4-BE49-F238E27FC236}">
                <a16:creationId xmlns:a16="http://schemas.microsoft.com/office/drawing/2014/main" id="{B6583A47-B0DD-416F-95A0-77791BB300AE}"/>
              </a:ext>
            </a:extLst>
          </p:cNvPr>
          <p:cNvSpPr>
            <a:spLocks noGrp="1"/>
          </p:cNvSpPr>
          <p:nvPr>
            <p:ph type="sldNum" sz="quarter" idx="12"/>
          </p:nvPr>
        </p:nvSpPr>
        <p:spPr/>
        <p:txBody>
          <a:bodyPr/>
          <a:lstStyle/>
          <a:p>
            <a:fld id="{E3CB9C4B-92D0-4B2B-AC45-7ABA2552CB80}" type="slidenum">
              <a:rPr lang="en-US" smtClean="0"/>
              <a:t>‹#›</a:t>
            </a:fld>
            <a:endParaRPr lang="en-US" dirty="0"/>
          </a:p>
        </p:txBody>
      </p:sp>
    </p:spTree>
    <p:extLst>
      <p:ext uri="{BB962C8B-B14F-4D97-AF65-F5344CB8AC3E}">
        <p14:creationId xmlns:p14="http://schemas.microsoft.com/office/powerpoint/2010/main" val="22484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B55CE-8D3B-4DA7-8B4E-F65784BB1C48}"/>
              </a:ext>
            </a:extLst>
          </p:cNvPr>
          <p:cNvSpPr/>
          <p:nvPr userDrawn="1"/>
        </p:nvSpPr>
        <p:spPr>
          <a:xfrm>
            <a:off x="0" y="0"/>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500566-9817-4322-87E7-686E4C8AAB2E}"/>
              </a:ext>
            </a:extLst>
          </p:cNvPr>
          <p:cNvSpPr>
            <a:spLocks noGrp="1"/>
          </p:cNvSpPr>
          <p:nvPr>
            <p:ph type="title"/>
          </p:nvPr>
        </p:nvSpPr>
        <p:spPr>
          <a:xfrm>
            <a:off x="2362200" y="41565"/>
            <a:ext cx="6776952" cy="701675"/>
          </a:xfrm>
        </p:spPr>
        <p:txBody>
          <a:bodyPr>
            <a:normAutofit/>
          </a:bodyPr>
          <a:lstStyle>
            <a:lvl1pPr algn="r">
              <a:defRPr sz="3200" b="0">
                <a:solidFill>
                  <a:schemeClr val="bg1"/>
                </a:solidFill>
                <a:latin typeface="+mj-lt"/>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D1B8152-16E8-4015-B0EF-C194F2F89561}"/>
              </a:ext>
            </a:extLst>
          </p:cNvPr>
          <p:cNvSpPr>
            <a:spLocks noGrp="1"/>
          </p:cNvSpPr>
          <p:nvPr>
            <p:ph idx="1"/>
          </p:nvPr>
        </p:nvSpPr>
        <p:spPr>
          <a:xfrm>
            <a:off x="381000" y="990600"/>
            <a:ext cx="8382000" cy="4876800"/>
          </a:xfrm>
        </p:spPr>
        <p:txBody>
          <a:bodyPr>
            <a:noAutofit/>
          </a:bodyPr>
          <a:lstStyle>
            <a:lvl1pPr marL="0" indent="0">
              <a:lnSpc>
                <a:spcPct val="114000"/>
              </a:lnSpc>
              <a:spcBef>
                <a:spcPts val="0"/>
              </a:spcBef>
              <a:spcAft>
                <a:spcPts val="600"/>
              </a:spcAft>
              <a:buNone/>
              <a:defRPr sz="3000" baseline="0">
                <a:solidFill>
                  <a:srgbClr val="002060"/>
                </a:solidFill>
                <a:latin typeface="Calibri" panose="020F0502020204030204" pitchFamily="34" charset="0"/>
              </a:defRPr>
            </a:lvl1pPr>
            <a:lvl2pPr>
              <a:lnSpc>
                <a:spcPct val="114000"/>
              </a:lnSpc>
              <a:spcBef>
                <a:spcPts val="0"/>
              </a:spcBef>
              <a:spcAft>
                <a:spcPts val="600"/>
              </a:spcAft>
              <a:defRPr baseline="0">
                <a:solidFill>
                  <a:srgbClr val="002060"/>
                </a:solidFill>
                <a:latin typeface="Calibri" panose="020F0502020204030204" pitchFamily="34" charset="0"/>
              </a:defRPr>
            </a:lvl2pPr>
            <a:lvl3pPr>
              <a:lnSpc>
                <a:spcPct val="114000"/>
              </a:lnSpc>
              <a:spcBef>
                <a:spcPts val="0"/>
              </a:spcBef>
              <a:spcAft>
                <a:spcPts val="600"/>
              </a:spcAft>
              <a:defRPr baseline="0">
                <a:solidFill>
                  <a:srgbClr val="002060"/>
                </a:solidFill>
                <a:latin typeface="Calibri" panose="020F0502020204030204" pitchFamily="34" charset="0"/>
              </a:defRPr>
            </a:lvl3pPr>
            <a:lvl4pPr>
              <a:lnSpc>
                <a:spcPct val="114000"/>
              </a:lnSpc>
              <a:spcBef>
                <a:spcPts val="0"/>
              </a:spcBef>
              <a:spcAft>
                <a:spcPts val="600"/>
              </a:spcAft>
              <a:defRPr baseline="0">
                <a:solidFill>
                  <a:srgbClr val="002060"/>
                </a:solidFill>
                <a:latin typeface="Calibri" panose="020F0502020204030204" pitchFamily="34" charset="0"/>
              </a:defRPr>
            </a:lvl4pPr>
            <a:lvl5pPr>
              <a:lnSpc>
                <a:spcPct val="114000"/>
              </a:lnSpc>
              <a:spcBef>
                <a:spcPts val="0"/>
              </a:spcBef>
              <a:spcAft>
                <a:spcPts val="600"/>
              </a:spcAft>
              <a:defRPr baseline="0">
                <a:solidFill>
                  <a:srgbClr val="002060"/>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301A73C-E6CD-47DA-A035-0CF4A2070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0" y="48418"/>
            <a:ext cx="2862631" cy="637382"/>
          </a:xfrm>
          <a:prstGeom prst="rect">
            <a:avLst/>
          </a:prstGeom>
        </p:spPr>
      </p:pic>
      <p:pic>
        <p:nvPicPr>
          <p:cNvPr id="16" name="Picture 15">
            <a:extLst>
              <a:ext uri="{FF2B5EF4-FFF2-40B4-BE49-F238E27FC236}">
                <a16:creationId xmlns:a16="http://schemas.microsoft.com/office/drawing/2014/main" id="{8201FB51-150D-429F-A82D-A80B65FBA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772CCC58-BA9C-406C-A3C5-A01F44EFEA7D}"/>
              </a:ext>
            </a:extLst>
          </p:cNvPr>
          <p:cNvSpPr>
            <a:spLocks noGrp="1"/>
          </p:cNvSpPr>
          <p:nvPr>
            <p:ph type="ftr" sz="quarter" idx="11"/>
          </p:nvPr>
        </p:nvSpPr>
        <p:spPr/>
        <p:txBody>
          <a:bodyPr/>
          <a:lstStyle>
            <a:lvl1pPr>
              <a:defRPr>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EFB70D00-C6A6-4F14-9617-8ADA060A12AC}"/>
              </a:ext>
            </a:extLst>
          </p:cNvPr>
          <p:cNvSpPr>
            <a:spLocks noGrp="1"/>
          </p:cNvSpPr>
          <p:nvPr>
            <p:ph type="sldNum" sz="quarter" idx="12"/>
          </p:nvPr>
        </p:nvSpPr>
        <p:spPr/>
        <p:txBody>
          <a:bodyPr/>
          <a:lstStyle/>
          <a:p>
            <a:fld id="{E3CB9C4B-92D0-4B2B-AC45-7ABA2552CB80}" type="slidenum">
              <a:rPr lang="en-US" smtClean="0"/>
              <a:t>‹#›</a:t>
            </a:fld>
            <a:endParaRPr lang="en-US"/>
          </a:p>
        </p:txBody>
      </p:sp>
    </p:spTree>
    <p:extLst>
      <p:ext uri="{BB962C8B-B14F-4D97-AF65-F5344CB8AC3E}">
        <p14:creationId xmlns:p14="http://schemas.microsoft.com/office/powerpoint/2010/main" val="26272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B55CE-8D3B-4DA7-8B4E-F65784BB1C48}"/>
              </a:ext>
            </a:extLst>
          </p:cNvPr>
          <p:cNvSpPr/>
          <p:nvPr userDrawn="1"/>
        </p:nvSpPr>
        <p:spPr>
          <a:xfrm>
            <a:off x="0" y="0"/>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500566-9817-4322-87E7-686E4C8AAB2E}"/>
              </a:ext>
            </a:extLst>
          </p:cNvPr>
          <p:cNvSpPr>
            <a:spLocks noGrp="1"/>
          </p:cNvSpPr>
          <p:nvPr>
            <p:ph type="title"/>
          </p:nvPr>
        </p:nvSpPr>
        <p:spPr>
          <a:xfrm>
            <a:off x="2362200" y="41565"/>
            <a:ext cx="6776952" cy="701675"/>
          </a:xfrm>
        </p:spPr>
        <p:txBody>
          <a:bodyPr>
            <a:normAutofit/>
          </a:bodyPr>
          <a:lstStyle>
            <a:lvl1pPr algn="r">
              <a:defRPr sz="3200" b="0">
                <a:solidFill>
                  <a:schemeClr val="bg1"/>
                </a:solidFill>
                <a:latin typeface="+mj-lt"/>
                <a:cs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301A73C-E6CD-47DA-A035-0CF4A2070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0" y="48418"/>
            <a:ext cx="2862631" cy="637382"/>
          </a:xfrm>
          <a:prstGeom prst="rect">
            <a:avLst/>
          </a:prstGeom>
        </p:spPr>
      </p:pic>
      <p:pic>
        <p:nvPicPr>
          <p:cNvPr id="16" name="Picture 15">
            <a:extLst>
              <a:ext uri="{FF2B5EF4-FFF2-40B4-BE49-F238E27FC236}">
                <a16:creationId xmlns:a16="http://schemas.microsoft.com/office/drawing/2014/main" id="{8201FB51-150D-429F-A82D-A80B65FBA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772CCC58-BA9C-406C-A3C5-A01F44EFEA7D}"/>
              </a:ext>
            </a:extLst>
          </p:cNvPr>
          <p:cNvSpPr>
            <a:spLocks noGrp="1"/>
          </p:cNvSpPr>
          <p:nvPr>
            <p:ph type="ftr" sz="quarter" idx="11"/>
          </p:nvPr>
        </p:nvSpPr>
        <p:spPr/>
        <p:txBody>
          <a:bodyPr/>
          <a:lstStyle>
            <a:lvl1pPr>
              <a:defRPr>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EFB70D00-C6A6-4F14-9617-8ADA060A12AC}"/>
              </a:ext>
            </a:extLst>
          </p:cNvPr>
          <p:cNvSpPr>
            <a:spLocks noGrp="1"/>
          </p:cNvSpPr>
          <p:nvPr>
            <p:ph type="sldNum" sz="quarter" idx="12"/>
          </p:nvPr>
        </p:nvSpPr>
        <p:spPr/>
        <p:txBody>
          <a:bodyPr/>
          <a:lstStyle/>
          <a:p>
            <a:fld id="{E3CB9C4B-92D0-4B2B-AC45-7ABA2552CB80}" type="slidenum">
              <a:rPr lang="en-US" smtClean="0"/>
              <a:t>‹#›</a:t>
            </a:fld>
            <a:endParaRPr lang="en-US"/>
          </a:p>
        </p:txBody>
      </p:sp>
      <p:sp>
        <p:nvSpPr>
          <p:cNvPr id="10" name="Content Placeholder 2">
            <a:extLst>
              <a:ext uri="{FF2B5EF4-FFF2-40B4-BE49-F238E27FC236}">
                <a16:creationId xmlns:a16="http://schemas.microsoft.com/office/drawing/2014/main" id="{ABF53340-0AF2-47D7-8C82-29B378DDCAB8}"/>
              </a:ext>
            </a:extLst>
          </p:cNvPr>
          <p:cNvSpPr>
            <a:spLocks noGrp="1"/>
          </p:cNvSpPr>
          <p:nvPr>
            <p:ph sz="half" idx="1"/>
          </p:nvPr>
        </p:nvSpPr>
        <p:spPr>
          <a:xfrm>
            <a:off x="533400" y="1283972"/>
            <a:ext cx="3867150" cy="4351338"/>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83BE646D-1457-418F-B70C-533DB75E37A2}"/>
              </a:ext>
            </a:extLst>
          </p:cNvPr>
          <p:cNvSpPr>
            <a:spLocks noGrp="1"/>
          </p:cNvSpPr>
          <p:nvPr>
            <p:ph sz="half" idx="2"/>
          </p:nvPr>
        </p:nvSpPr>
        <p:spPr>
          <a:xfrm>
            <a:off x="4592880" y="1271919"/>
            <a:ext cx="3867150" cy="4351338"/>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49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0B55CE-8D3B-4DA7-8B4E-F65784BB1C48}"/>
              </a:ext>
            </a:extLst>
          </p:cNvPr>
          <p:cNvSpPr/>
          <p:nvPr userDrawn="1"/>
        </p:nvSpPr>
        <p:spPr>
          <a:xfrm>
            <a:off x="0" y="0"/>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9500566-9817-4322-87E7-686E4C8AAB2E}"/>
              </a:ext>
            </a:extLst>
          </p:cNvPr>
          <p:cNvSpPr>
            <a:spLocks noGrp="1"/>
          </p:cNvSpPr>
          <p:nvPr>
            <p:ph type="title"/>
          </p:nvPr>
        </p:nvSpPr>
        <p:spPr>
          <a:xfrm>
            <a:off x="2362200" y="41565"/>
            <a:ext cx="6776952" cy="701675"/>
          </a:xfrm>
        </p:spPr>
        <p:txBody>
          <a:bodyPr>
            <a:normAutofit/>
          </a:bodyPr>
          <a:lstStyle>
            <a:lvl1pPr algn="r">
              <a:defRPr sz="3200" b="0">
                <a:solidFill>
                  <a:schemeClr val="bg1"/>
                </a:solidFill>
                <a:latin typeface="+mj-lt"/>
                <a:cs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301A73C-E6CD-47DA-A035-0CF4A2070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0" y="48418"/>
            <a:ext cx="2862631" cy="637382"/>
          </a:xfrm>
          <a:prstGeom prst="rect">
            <a:avLst/>
          </a:prstGeom>
        </p:spPr>
      </p:pic>
      <p:pic>
        <p:nvPicPr>
          <p:cNvPr id="16" name="Picture 15">
            <a:extLst>
              <a:ext uri="{FF2B5EF4-FFF2-40B4-BE49-F238E27FC236}">
                <a16:creationId xmlns:a16="http://schemas.microsoft.com/office/drawing/2014/main" id="{8201FB51-150D-429F-A82D-A80B65FBA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6187443"/>
            <a:ext cx="1668370" cy="582516"/>
          </a:xfrm>
          <a:prstGeom prst="rect">
            <a:avLst/>
          </a:prstGeom>
        </p:spPr>
      </p:pic>
      <p:sp>
        <p:nvSpPr>
          <p:cNvPr id="5" name="Footer Placeholder 4">
            <a:extLst>
              <a:ext uri="{FF2B5EF4-FFF2-40B4-BE49-F238E27FC236}">
                <a16:creationId xmlns:a16="http://schemas.microsoft.com/office/drawing/2014/main" id="{772CCC58-BA9C-406C-A3C5-A01F44EFEA7D}"/>
              </a:ext>
            </a:extLst>
          </p:cNvPr>
          <p:cNvSpPr>
            <a:spLocks noGrp="1"/>
          </p:cNvSpPr>
          <p:nvPr>
            <p:ph type="ftr" sz="quarter" idx="11"/>
          </p:nvPr>
        </p:nvSpPr>
        <p:spPr/>
        <p:txBody>
          <a:bodyPr/>
          <a:lstStyle>
            <a:lvl1pPr>
              <a:defRPr>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EFB70D00-C6A6-4F14-9617-8ADA060A12AC}"/>
              </a:ext>
            </a:extLst>
          </p:cNvPr>
          <p:cNvSpPr>
            <a:spLocks noGrp="1"/>
          </p:cNvSpPr>
          <p:nvPr>
            <p:ph type="sldNum" sz="quarter" idx="12"/>
          </p:nvPr>
        </p:nvSpPr>
        <p:spPr/>
        <p:txBody>
          <a:bodyPr/>
          <a:lstStyle/>
          <a:p>
            <a:fld id="{E3CB9C4B-92D0-4B2B-AC45-7ABA2552CB80}" type="slidenum">
              <a:rPr lang="en-US" smtClean="0"/>
              <a:t>‹#›</a:t>
            </a:fld>
            <a:endParaRPr lang="en-US"/>
          </a:p>
        </p:txBody>
      </p:sp>
      <p:sp>
        <p:nvSpPr>
          <p:cNvPr id="10" name="Content Placeholder 2">
            <a:extLst>
              <a:ext uri="{FF2B5EF4-FFF2-40B4-BE49-F238E27FC236}">
                <a16:creationId xmlns:a16="http://schemas.microsoft.com/office/drawing/2014/main" id="{ABF53340-0AF2-47D7-8C82-29B378DDCAB8}"/>
              </a:ext>
            </a:extLst>
          </p:cNvPr>
          <p:cNvSpPr>
            <a:spLocks noGrp="1"/>
          </p:cNvSpPr>
          <p:nvPr>
            <p:ph sz="half" idx="1"/>
          </p:nvPr>
        </p:nvSpPr>
        <p:spPr>
          <a:xfrm>
            <a:off x="533400" y="1283972"/>
            <a:ext cx="3867150" cy="4351338"/>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a:extLst>
              <a:ext uri="{FF2B5EF4-FFF2-40B4-BE49-F238E27FC236}">
                <a16:creationId xmlns:a16="http://schemas.microsoft.com/office/drawing/2014/main" id="{3958254D-F2ED-45A7-B2C5-4BA424BE8FBA}"/>
              </a:ext>
            </a:extLst>
          </p:cNvPr>
          <p:cNvSpPr>
            <a:spLocks noGrp="1"/>
          </p:cNvSpPr>
          <p:nvPr>
            <p:ph type="pic" idx="13"/>
          </p:nvPr>
        </p:nvSpPr>
        <p:spPr>
          <a:xfrm>
            <a:off x="4953000" y="990600"/>
            <a:ext cx="3563938" cy="4870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5045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7682F1-834C-4DF3-9215-F05E34F55C61}"/>
              </a:ext>
            </a:extLst>
          </p:cNvPr>
          <p:cNvSpPr/>
          <p:nvPr userDrawn="1"/>
        </p:nvSpPr>
        <p:spPr>
          <a:xfrm>
            <a:off x="0" y="6157769"/>
            <a:ext cx="9144000" cy="731839"/>
          </a:xfrm>
          <a:prstGeom prst="rect">
            <a:avLst/>
          </a:prstGeom>
          <a:solidFill>
            <a:srgbClr val="003F72">
              <a:lumMod val="75000"/>
            </a:srgbClr>
          </a:solidFill>
          <a:ln w="9525" cap="flat" cmpd="sng" algn="ctr">
            <a:noFill/>
            <a:prstDash val="solid"/>
          </a:ln>
          <a:effectLst/>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Placeholder 1">
            <a:extLst>
              <a:ext uri="{FF2B5EF4-FFF2-40B4-BE49-F238E27FC236}">
                <a16:creationId xmlns:a16="http://schemas.microsoft.com/office/drawing/2014/main" id="{E2D54759-5F24-499F-952C-D9BF76CEB80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AA25C-A0E6-4EDF-96E3-74F7D03A4A7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35D381-528A-4CA2-A0D8-5B0FFF4DBBB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008B61A-2BFD-4E86-97BA-3900EB935A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rgbClr val="FF0000"/>
                </a:solidFill>
              </a:defRPr>
            </a:lvl1pPr>
          </a:lstStyle>
          <a:p>
            <a:r>
              <a:rPr lang="en-US"/>
              <a:t>For Official Use Only</a:t>
            </a:r>
            <a:endParaRPr lang="en-US" dirty="0"/>
          </a:p>
        </p:txBody>
      </p:sp>
      <p:sp>
        <p:nvSpPr>
          <p:cNvPr id="6" name="Slide Number Placeholder 5">
            <a:extLst>
              <a:ext uri="{FF2B5EF4-FFF2-40B4-BE49-F238E27FC236}">
                <a16:creationId xmlns:a16="http://schemas.microsoft.com/office/drawing/2014/main" id="{DA7AECB5-B2AD-4056-884C-BE04F58127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B9C4B-92D0-4B2B-AC45-7ABA2552CB80}" type="slidenum">
              <a:rPr lang="en-US" smtClean="0"/>
              <a:t>‹#›</a:t>
            </a:fld>
            <a:endParaRPr lang="en-US"/>
          </a:p>
        </p:txBody>
      </p:sp>
    </p:spTree>
    <p:extLst>
      <p:ext uri="{BB962C8B-B14F-4D97-AF65-F5344CB8AC3E}">
        <p14:creationId xmlns:p14="http://schemas.microsoft.com/office/powerpoint/2010/main" val="20070322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0" r:id="rId3"/>
    <p:sldLayoutId id="2147483681" r:id="rId4"/>
  </p:sldLayoutIdLst>
  <p:hf hd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a.gov/opal/nac/fss/sbsp.as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ubcontractingVAFSS@va.gov" TargetMode="External"/><Relationship Id="rId4" Type="http://schemas.openxmlformats.org/officeDocument/2006/relationships/hyperlink" Target="https://www.va.gov/opal/nac/fss/training.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bcontractingVAFSS@v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srs.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www.fsd.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sd.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sd.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fsd.gov/" TargetMode="External"/><Relationship Id="rId3" Type="http://schemas.openxmlformats.org/officeDocument/2006/relationships/hyperlink" Target="mailto:SubcontractingVAFSS@va.gov" TargetMode="External"/><Relationship Id="rId7" Type="http://schemas.openxmlformats.org/officeDocument/2006/relationships/hyperlink" Target="https://www.esrs.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va.gov/opal/nac/fss/training.asp" TargetMode="External"/><Relationship Id="rId5" Type="http://schemas.openxmlformats.org/officeDocument/2006/relationships/hyperlink" Target="https://www.va.gov/opal/nac/fss/sbsp.asp" TargetMode="External"/><Relationship Id="rId4" Type="http://schemas.openxmlformats.org/officeDocument/2006/relationships/hyperlink" Target="mailto:NACSUBK@v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sr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562911-00C0-4B78-9810-C63ACBBEEF6F}"/>
              </a:ext>
            </a:extLst>
          </p:cNvPr>
          <p:cNvSpPr>
            <a:spLocks noGrp="1"/>
          </p:cNvSpPr>
          <p:nvPr>
            <p:ph type="ctrTitle"/>
          </p:nvPr>
        </p:nvSpPr>
        <p:spPr>
          <a:xfrm>
            <a:off x="0" y="2133600"/>
            <a:ext cx="9144000" cy="2362994"/>
          </a:xfrm>
        </p:spPr>
        <p:txBody>
          <a:bodyPr>
            <a:normAutofit/>
          </a:bodyPr>
          <a:lstStyle/>
          <a:p>
            <a:pPr>
              <a:lnSpc>
                <a:spcPct val="110000"/>
              </a:lnSpc>
              <a:spcAft>
                <a:spcPts val="600"/>
              </a:spcAft>
            </a:pPr>
            <a:r>
              <a:rPr lang="en-US" sz="3200" dirty="0"/>
              <a:t>Electronic Subcontracting Reporting System (eSRS): </a:t>
            </a:r>
            <a:br>
              <a:rPr lang="en-US" sz="3200" dirty="0"/>
            </a:br>
            <a:r>
              <a:rPr lang="en-US" sz="3200" dirty="0"/>
              <a:t>Individual Subcontract Report (ISR) Guide</a:t>
            </a:r>
          </a:p>
        </p:txBody>
      </p:sp>
      <p:sp>
        <p:nvSpPr>
          <p:cNvPr id="10" name="Subtitle 9">
            <a:extLst>
              <a:ext uri="{FF2B5EF4-FFF2-40B4-BE49-F238E27FC236}">
                <a16:creationId xmlns:a16="http://schemas.microsoft.com/office/drawing/2014/main" id="{ED4565A2-0391-4A1D-9556-18BDCC61B755}"/>
              </a:ext>
            </a:extLst>
          </p:cNvPr>
          <p:cNvSpPr>
            <a:spLocks noGrp="1"/>
          </p:cNvSpPr>
          <p:nvPr>
            <p:ph type="subTitle" idx="1"/>
          </p:nvPr>
        </p:nvSpPr>
        <p:spPr>
          <a:xfrm>
            <a:off x="1143000" y="4968676"/>
            <a:ext cx="6858000" cy="914003"/>
          </a:xfrm>
        </p:spPr>
        <p:txBody>
          <a:bodyPr>
            <a:normAutofit fontScale="92500" lnSpcReduction="20000"/>
          </a:bodyPr>
          <a:lstStyle/>
          <a:p>
            <a:pPr>
              <a:spcBef>
                <a:spcPts val="0"/>
              </a:spcBef>
              <a:spcAft>
                <a:spcPts val="600"/>
              </a:spcAft>
            </a:pPr>
            <a:r>
              <a:rPr lang="en-US" sz="2000" dirty="0"/>
              <a:t>Presented by:  Lydia McKay, Procurement &amp; Resources Specialist</a:t>
            </a:r>
          </a:p>
          <a:p>
            <a:pPr>
              <a:spcBef>
                <a:spcPts val="0"/>
              </a:spcBef>
              <a:spcAft>
                <a:spcPts val="600"/>
              </a:spcAft>
            </a:pPr>
            <a:r>
              <a:rPr lang="en-US" sz="2000" dirty="0"/>
              <a:t>Contracting Support Division (CSD), VA FSS</a:t>
            </a:r>
          </a:p>
          <a:p>
            <a:pPr>
              <a:spcBef>
                <a:spcPts val="0"/>
              </a:spcBef>
              <a:spcAft>
                <a:spcPts val="600"/>
              </a:spcAft>
            </a:pPr>
            <a:r>
              <a:rPr lang="en-US" sz="2000" dirty="0"/>
              <a:t>September 24, 2024</a:t>
            </a:r>
          </a:p>
        </p:txBody>
      </p:sp>
      <p:sp>
        <p:nvSpPr>
          <p:cNvPr id="4" name="Footer Placeholder 3">
            <a:extLst>
              <a:ext uri="{FF2B5EF4-FFF2-40B4-BE49-F238E27FC236}">
                <a16:creationId xmlns:a16="http://schemas.microsoft.com/office/drawing/2014/main" id="{F705D382-96F5-4DF7-9B71-B0DDAF159978}"/>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C4DBB21E-D04E-4659-960B-D574DC95870D}"/>
              </a:ext>
            </a:extLst>
          </p:cNvPr>
          <p:cNvSpPr>
            <a:spLocks noGrp="1"/>
          </p:cNvSpPr>
          <p:nvPr>
            <p:ph type="sldNum" sz="quarter" idx="12"/>
          </p:nvPr>
        </p:nvSpPr>
        <p:spPr/>
        <p:txBody>
          <a:bodyPr/>
          <a:lstStyle/>
          <a:p>
            <a:fld id="{E3CB9C4B-92D0-4B2B-AC45-7ABA2552CB80}" type="slidenum">
              <a:rPr lang="en-US" smtClean="0"/>
              <a:t>1</a:t>
            </a:fld>
            <a:endParaRPr lang="en-US" dirty="0"/>
          </a:p>
        </p:txBody>
      </p:sp>
    </p:spTree>
    <p:extLst>
      <p:ext uri="{BB962C8B-B14F-4D97-AF65-F5344CB8AC3E}">
        <p14:creationId xmlns:p14="http://schemas.microsoft.com/office/powerpoint/2010/main" val="12269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Contract Administration Office</a:t>
            </a:r>
          </a:p>
        </p:txBody>
      </p:sp>
      <p:sp>
        <p:nvSpPr>
          <p:cNvPr id="3" name="Content Placeholder 2"/>
          <p:cNvSpPr>
            <a:spLocks noGrp="1"/>
          </p:cNvSpPr>
          <p:nvPr>
            <p:ph idx="1"/>
          </p:nvPr>
        </p:nvSpPr>
        <p:spPr>
          <a:xfrm>
            <a:off x="685800" y="877633"/>
            <a:ext cx="7829549" cy="1865913"/>
          </a:xfrm>
        </p:spPr>
        <p:txBody>
          <a:bodyPr>
            <a:noAutofit/>
          </a:bodyPr>
          <a:lstStyle/>
          <a:p>
            <a:pPr marL="0" indent="0">
              <a:spcAft>
                <a:spcPts val="1200"/>
              </a:spcAft>
              <a:buFont typeface="Wingdings 2" pitchFamily="18" charset="2"/>
              <a:buNone/>
            </a:pPr>
            <a:r>
              <a:rPr lang="en-US" sz="2100" dirty="0"/>
              <a:t>#11 - Product/Service Code (PSC) – Auto-fills from contract award data</a:t>
            </a:r>
          </a:p>
          <a:p>
            <a:pPr marL="0" indent="0">
              <a:spcAft>
                <a:spcPts val="1200"/>
              </a:spcAft>
              <a:buFont typeface="Wingdings 2" pitchFamily="18" charset="2"/>
              <a:buNone/>
            </a:pPr>
            <a:r>
              <a:rPr lang="en-US" sz="2100" dirty="0"/>
              <a:t>#12 - For VA FSS contracts, your contract is </a:t>
            </a:r>
            <a:r>
              <a:rPr lang="en-US" sz="2100" u="sng" dirty="0"/>
              <a:t>always</a:t>
            </a:r>
            <a:r>
              <a:rPr lang="en-US" sz="2100" dirty="0"/>
              <a:t> administered by the Contract Office which awarded your contract; therefore, the answer to the question below will always be “no”.</a:t>
            </a:r>
          </a:p>
        </p:txBody>
      </p:sp>
      <p:pic>
        <p:nvPicPr>
          <p:cNvPr id="5" name="Picture 4" descr="Screenshot of #11, Product/Service Code, #12 Is your contract administered by an office other than the Contracting Office that awarded the contract? (answer shows &quot;no&quot;_">
            <a:extLst>
              <a:ext uri="{FF2B5EF4-FFF2-40B4-BE49-F238E27FC236}">
                <a16:creationId xmlns:a16="http://schemas.microsoft.com/office/drawing/2014/main" id="{00D55930-9B6A-9D1F-27CD-7A50BA8E8AFD}"/>
              </a:ext>
            </a:extLst>
          </p:cNvPr>
          <p:cNvPicPr>
            <a:picLocks noChangeAspect="1"/>
          </p:cNvPicPr>
          <p:nvPr/>
        </p:nvPicPr>
        <p:blipFill>
          <a:blip r:embed="rId3"/>
          <a:stretch>
            <a:fillRect/>
          </a:stretch>
        </p:blipFill>
        <p:spPr>
          <a:xfrm>
            <a:off x="823745" y="2743547"/>
            <a:ext cx="7496509" cy="3232790"/>
          </a:xfrm>
          <a:prstGeom prst="rect">
            <a:avLst/>
          </a:prstGeom>
          <a:ln w="19050">
            <a:solidFill>
              <a:schemeClr val="accent1"/>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10</a:t>
            </a:fld>
            <a:endParaRPr lang="en-US">
              <a:solidFill>
                <a:srgbClr val="1F497D">
                  <a:tint val="75000"/>
                </a:srgbClr>
              </a:solidFill>
            </a:endParaRPr>
          </a:p>
        </p:txBody>
      </p:sp>
    </p:spTree>
    <p:extLst>
      <p:ext uri="{BB962C8B-B14F-4D97-AF65-F5344CB8AC3E}">
        <p14:creationId xmlns:p14="http://schemas.microsoft.com/office/powerpoint/2010/main" val="407813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Indirect Spend</a:t>
            </a:r>
          </a:p>
        </p:txBody>
      </p:sp>
      <p:sp>
        <p:nvSpPr>
          <p:cNvPr id="3" name="Content Placeholder 3">
            <a:extLst>
              <a:ext uri="{FF2B5EF4-FFF2-40B4-BE49-F238E27FC236}">
                <a16:creationId xmlns:a16="http://schemas.microsoft.com/office/drawing/2014/main" id="{433662D3-3BC8-E1FF-7374-7483CC88FD2E}"/>
              </a:ext>
            </a:extLst>
          </p:cNvPr>
          <p:cNvSpPr txBox="1">
            <a:spLocks/>
          </p:cNvSpPr>
          <p:nvPr/>
        </p:nvSpPr>
        <p:spPr>
          <a:xfrm>
            <a:off x="240684" y="1058892"/>
            <a:ext cx="8819498" cy="70167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3000" kern="1200" baseline="0">
                <a:solidFill>
                  <a:srgbClr val="002060"/>
                </a:solidFill>
                <a:latin typeface="Calibri" panose="020F0502020204030204" pitchFamily="34" charset="0"/>
                <a:ea typeface="+mn-ea"/>
                <a:cs typeface="Arial" panose="020B0604020202020204" pitchFamily="34" charset="0"/>
              </a:defRPr>
            </a:lvl1pPr>
            <a:lvl2pPr marL="685800" indent="-228600" algn="l" defTabSz="914400" rtl="0" eaLnBrk="1" latinLnBrk="0" hangingPunct="1">
              <a:lnSpc>
                <a:spcPct val="114000"/>
              </a:lnSpc>
              <a:spcBef>
                <a:spcPts val="0"/>
              </a:spcBef>
              <a:spcAft>
                <a:spcPts val="600"/>
              </a:spcAft>
              <a:buFont typeface="Arial" panose="020B0604020202020204" pitchFamily="34" charset="0"/>
              <a:buChar char="•"/>
              <a:defRPr sz="2400" kern="1200" baseline="0">
                <a:solidFill>
                  <a:srgbClr val="002060"/>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lnSpc>
                <a:spcPct val="114000"/>
              </a:lnSpc>
              <a:spcBef>
                <a:spcPts val="0"/>
              </a:spcBef>
              <a:spcAft>
                <a:spcPts val="600"/>
              </a:spcAft>
              <a:buFont typeface="Arial" panose="020B0604020202020204" pitchFamily="34" charset="0"/>
              <a:buChar char="•"/>
              <a:defRPr sz="2000" kern="1200" baseline="0">
                <a:solidFill>
                  <a:srgbClr val="002060"/>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arenR"/>
            </a:pPr>
            <a:r>
              <a:rPr lang="en-US" sz="2200" dirty="0"/>
              <a:t>Consult # 6 on your approved Small Business Subcontracting Plan.  </a:t>
            </a:r>
          </a:p>
        </p:txBody>
      </p:sp>
      <p:pic>
        <p:nvPicPr>
          <p:cNvPr id="8" name="Picture 7" descr="Screenshot of #6 - Indirect Costs from subcontracting plan template">
            <a:extLst>
              <a:ext uri="{FF2B5EF4-FFF2-40B4-BE49-F238E27FC236}">
                <a16:creationId xmlns:a16="http://schemas.microsoft.com/office/drawing/2014/main" id="{228C2FB9-5DEE-ADDC-6616-6B737BA478E8}"/>
              </a:ext>
            </a:extLst>
          </p:cNvPr>
          <p:cNvPicPr>
            <a:picLocks noChangeAspect="1"/>
          </p:cNvPicPr>
          <p:nvPr/>
        </p:nvPicPr>
        <p:blipFill rotWithShape="1">
          <a:blip r:embed="rId3"/>
          <a:srcRect b="70263"/>
          <a:stretch/>
        </p:blipFill>
        <p:spPr>
          <a:xfrm>
            <a:off x="326110" y="1689762"/>
            <a:ext cx="8595287" cy="829398"/>
          </a:xfrm>
          <a:prstGeom prst="rect">
            <a:avLst/>
          </a:prstGeom>
          <a:ln w="19050">
            <a:solidFill>
              <a:schemeClr val="accent1"/>
            </a:solidFill>
          </a:ln>
        </p:spPr>
      </p:pic>
      <p:sp>
        <p:nvSpPr>
          <p:cNvPr id="4" name="Content Placeholder 3"/>
          <p:cNvSpPr>
            <a:spLocks noGrp="1"/>
          </p:cNvSpPr>
          <p:nvPr>
            <p:ph idx="1"/>
          </p:nvPr>
        </p:nvSpPr>
        <p:spPr>
          <a:xfrm>
            <a:off x="365643" y="3142119"/>
            <a:ext cx="8458200" cy="829398"/>
          </a:xfrm>
        </p:spPr>
        <p:txBody>
          <a:bodyPr>
            <a:noAutofit/>
          </a:bodyPr>
          <a:lstStyle/>
          <a:p>
            <a:pPr marL="457200" indent="-457200">
              <a:buFont typeface="+mj-lt"/>
              <a:buAutoNum type="arabicParenR" startAt="2"/>
            </a:pPr>
            <a:r>
              <a:rPr lang="en-US" sz="2200" dirty="0"/>
              <a:t>Prior to completing the goals and cumulative achievements table, you will be asked if your </a:t>
            </a:r>
            <a:r>
              <a:rPr lang="en-US" sz="2200" u="sng" dirty="0"/>
              <a:t>plan goals </a:t>
            </a:r>
            <a:r>
              <a:rPr lang="en-US" sz="2200" dirty="0"/>
              <a:t>included indirect spend.  </a:t>
            </a:r>
          </a:p>
        </p:txBody>
      </p:sp>
      <p:pic>
        <p:nvPicPr>
          <p:cNvPr id="5" name="Picture 4" descr="Screenshot of #1 Dollars and Percentages in the Following Blocks, followed by two choices:  Either &quot;includes indirect dollars&quot; or &quot;does not include indirect dollars&quot;.">
            <a:extLst>
              <a:ext uri="{FF2B5EF4-FFF2-40B4-BE49-F238E27FC236}">
                <a16:creationId xmlns:a16="http://schemas.microsoft.com/office/drawing/2014/main" id="{5C96D7E2-8D7F-DBB9-70D1-B45DB579CC73}"/>
              </a:ext>
            </a:extLst>
          </p:cNvPr>
          <p:cNvPicPr>
            <a:picLocks noChangeAspect="1"/>
          </p:cNvPicPr>
          <p:nvPr/>
        </p:nvPicPr>
        <p:blipFill>
          <a:blip r:embed="rId4"/>
          <a:stretch>
            <a:fillRect/>
          </a:stretch>
        </p:blipFill>
        <p:spPr>
          <a:xfrm>
            <a:off x="337229" y="4108330"/>
            <a:ext cx="8611980" cy="1455046"/>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11</a:t>
            </a:fld>
            <a:endParaRPr lang="en-US">
              <a:solidFill>
                <a:srgbClr val="1F497D">
                  <a:tint val="75000"/>
                </a:srgbClr>
              </a:solidFill>
            </a:endParaRPr>
          </a:p>
        </p:txBody>
      </p:sp>
    </p:spTree>
    <p:extLst>
      <p:ext uri="{BB962C8B-B14F-4D97-AF65-F5344CB8AC3E}">
        <p14:creationId xmlns:p14="http://schemas.microsoft.com/office/powerpoint/2010/main" val="297766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Indirect Spend:   ISR vs. SSR</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12</a:t>
            </a:fld>
            <a:endParaRPr lang="en-US">
              <a:solidFill>
                <a:srgbClr val="1F497D">
                  <a:tint val="75000"/>
                </a:srgbClr>
              </a:solidFill>
            </a:endParaRPr>
          </a:p>
        </p:txBody>
      </p:sp>
      <p:sp>
        <p:nvSpPr>
          <p:cNvPr id="3" name="Content Placeholder 3">
            <a:extLst>
              <a:ext uri="{FF2B5EF4-FFF2-40B4-BE49-F238E27FC236}">
                <a16:creationId xmlns:a16="http://schemas.microsoft.com/office/drawing/2014/main" id="{433662D3-3BC8-E1FF-7374-7483CC88FD2E}"/>
              </a:ext>
            </a:extLst>
          </p:cNvPr>
          <p:cNvSpPr txBox="1">
            <a:spLocks/>
          </p:cNvSpPr>
          <p:nvPr/>
        </p:nvSpPr>
        <p:spPr>
          <a:xfrm>
            <a:off x="476250" y="1208798"/>
            <a:ext cx="8191500" cy="441412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3000" kern="1200" baseline="0">
                <a:solidFill>
                  <a:srgbClr val="002060"/>
                </a:solidFill>
                <a:latin typeface="Calibri" panose="020F0502020204030204" pitchFamily="34" charset="0"/>
                <a:ea typeface="+mn-ea"/>
                <a:cs typeface="Arial" panose="020B0604020202020204" pitchFamily="34" charset="0"/>
              </a:defRPr>
            </a:lvl1pPr>
            <a:lvl2pPr marL="685800" indent="-228600" algn="l" defTabSz="914400" rtl="0" eaLnBrk="1" latinLnBrk="0" hangingPunct="1">
              <a:lnSpc>
                <a:spcPct val="114000"/>
              </a:lnSpc>
              <a:spcBef>
                <a:spcPts val="0"/>
              </a:spcBef>
              <a:spcAft>
                <a:spcPts val="600"/>
              </a:spcAft>
              <a:buFont typeface="Arial" panose="020B0604020202020204" pitchFamily="34" charset="0"/>
              <a:buChar char="•"/>
              <a:defRPr sz="2400" kern="1200" baseline="0">
                <a:solidFill>
                  <a:srgbClr val="002060"/>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lnSpc>
                <a:spcPct val="114000"/>
              </a:lnSpc>
              <a:spcBef>
                <a:spcPts val="0"/>
              </a:spcBef>
              <a:spcAft>
                <a:spcPts val="600"/>
              </a:spcAft>
              <a:buFont typeface="Arial" panose="020B0604020202020204" pitchFamily="34" charset="0"/>
              <a:buChar char="•"/>
              <a:defRPr sz="2000" kern="1200" baseline="0">
                <a:solidFill>
                  <a:srgbClr val="002060"/>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4200"/>
              </a:spcAft>
              <a:buFont typeface="Arial" panose="020B0604020202020204" pitchFamily="34" charset="0"/>
              <a:buChar char="•"/>
            </a:pPr>
            <a:r>
              <a:rPr lang="en-US" sz="2200" b="1" dirty="0"/>
              <a:t>ISR:  </a:t>
            </a:r>
            <a:r>
              <a:rPr lang="en-US" sz="2200" dirty="0"/>
              <a:t>Include pro-rated indirect spend </a:t>
            </a:r>
            <a:r>
              <a:rPr lang="en-US" sz="2200" u="sng" dirty="0"/>
              <a:t>only if</a:t>
            </a:r>
            <a:r>
              <a:rPr lang="en-US" sz="2200" dirty="0"/>
              <a:t> it was included in your approved plan goals (see #6 in plan).  </a:t>
            </a:r>
            <a:r>
              <a:rPr lang="en-US" sz="1800" i="1" dirty="0">
                <a:solidFill>
                  <a:srgbClr val="C00000"/>
                </a:solidFill>
                <a:latin typeface="+mn-lt"/>
              </a:rPr>
              <a:t>52.219-9(l)(1)(iii)</a:t>
            </a:r>
          </a:p>
          <a:p>
            <a:pPr marL="342900" indent="-342900">
              <a:spcAft>
                <a:spcPts val="4200"/>
              </a:spcAft>
              <a:buFont typeface="Arial" panose="020B0604020202020204" pitchFamily="34" charset="0"/>
              <a:buChar char="•"/>
            </a:pPr>
            <a:r>
              <a:rPr lang="en-US" sz="2200" b="1" dirty="0"/>
              <a:t>SSR:  </a:t>
            </a:r>
            <a:r>
              <a:rPr lang="en-US" sz="2200" dirty="0"/>
              <a:t>For the SSR, you </a:t>
            </a:r>
            <a:r>
              <a:rPr lang="en-US" sz="2200" u="sng" dirty="0"/>
              <a:t>must include</a:t>
            </a:r>
            <a:r>
              <a:rPr lang="en-US" sz="2200" i="1" dirty="0"/>
              <a:t> </a:t>
            </a:r>
            <a:r>
              <a:rPr lang="en-US" sz="2200" dirty="0"/>
              <a:t>pro-rated indirect spend even if it was not included in your plan goals.  </a:t>
            </a:r>
            <a:r>
              <a:rPr lang="en-US" sz="1800" i="1" dirty="0">
                <a:solidFill>
                  <a:srgbClr val="C00000"/>
                </a:solidFill>
                <a:latin typeface="+mn-lt"/>
              </a:rPr>
              <a:t>52.219-9(l)(2)(i)(A)</a:t>
            </a:r>
          </a:p>
          <a:p>
            <a:pPr algn="ctr"/>
            <a:r>
              <a:rPr lang="en-US" sz="2200" b="1" dirty="0">
                <a:latin typeface="+mn-lt"/>
              </a:rPr>
              <a:t>IMPORTANT:  If you </a:t>
            </a:r>
            <a:r>
              <a:rPr lang="en-US" sz="2200" b="1" u="sng" dirty="0">
                <a:latin typeface="+mn-lt"/>
              </a:rPr>
              <a:t>did</a:t>
            </a:r>
            <a:r>
              <a:rPr lang="en-US" sz="2200" b="1" dirty="0">
                <a:latin typeface="+mn-lt"/>
              </a:rPr>
              <a:t> include indirect costs in your plan goals, then your SSR would match the difference between the prior year and current year Sep 30 ISRs.  If you did not include those costs in your plan goals, then your SSR would reflect a higher annual spend.</a:t>
            </a:r>
            <a:endParaRPr lang="en-US" sz="2200" b="1" dirty="0"/>
          </a:p>
        </p:txBody>
      </p:sp>
    </p:spTree>
    <p:extLst>
      <p:ext uri="{BB962C8B-B14F-4D97-AF65-F5344CB8AC3E}">
        <p14:creationId xmlns:p14="http://schemas.microsoft.com/office/powerpoint/2010/main" val="231332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Reporting Period &amp; Type</a:t>
            </a:r>
          </a:p>
        </p:txBody>
      </p:sp>
      <p:sp>
        <p:nvSpPr>
          <p:cNvPr id="4" name="Content Placeholder 3"/>
          <p:cNvSpPr>
            <a:spLocks noGrp="1"/>
          </p:cNvSpPr>
          <p:nvPr>
            <p:ph idx="1"/>
          </p:nvPr>
        </p:nvSpPr>
        <p:spPr>
          <a:xfrm>
            <a:off x="228600" y="1382340"/>
            <a:ext cx="3467100" cy="3875460"/>
          </a:xfrm>
        </p:spPr>
        <p:txBody>
          <a:bodyPr>
            <a:normAutofit fontScale="92500" lnSpcReduction="20000"/>
          </a:bodyPr>
          <a:lstStyle/>
          <a:p>
            <a:pPr marL="457200" indent="-457200">
              <a:spcAft>
                <a:spcPts val="1800"/>
              </a:spcAft>
              <a:buFont typeface="+mj-lt"/>
              <a:buAutoNum type="arabicParenR"/>
            </a:pPr>
            <a:r>
              <a:rPr lang="en-US" sz="2000" dirty="0"/>
              <a:t>List the name and contact info for the individual we should contact if we have questions about the report.</a:t>
            </a:r>
          </a:p>
          <a:p>
            <a:pPr marL="457200" indent="-457200">
              <a:spcAft>
                <a:spcPts val="1800"/>
              </a:spcAft>
              <a:buFont typeface="+mj-lt"/>
              <a:buAutoNum type="arabicParenR"/>
            </a:pPr>
            <a:r>
              <a:rPr lang="en-US" sz="2000" dirty="0"/>
              <a:t>Choose the appropriate semi-annual report and year.  This year would be 2024, the government’s FY.</a:t>
            </a:r>
          </a:p>
          <a:p>
            <a:pPr marL="457200" indent="-457200">
              <a:buFont typeface="+mj-lt"/>
              <a:buAutoNum type="arabicParenR"/>
            </a:pPr>
            <a:r>
              <a:rPr lang="en-US" sz="2000" dirty="0"/>
              <a:t>This will always be “regular” unless it is your final contract closeout report after contract expiration.</a:t>
            </a:r>
          </a:p>
        </p:txBody>
      </p:sp>
      <p:pic>
        <p:nvPicPr>
          <p:cNvPr id="7" name="Picture 6" descr="Screenshot of #1, Contact Information, #2, Reporting Period from Inception of Contract Thru (choice of Mar 31 or Sep 30) and year, #3, Type of Report (regular vs. final)">
            <a:extLst>
              <a:ext uri="{FF2B5EF4-FFF2-40B4-BE49-F238E27FC236}">
                <a16:creationId xmlns:a16="http://schemas.microsoft.com/office/drawing/2014/main" id="{FD6077CF-ACD7-F733-C9F6-C1991F2520BA}"/>
              </a:ext>
            </a:extLst>
          </p:cNvPr>
          <p:cNvPicPr>
            <a:picLocks noChangeAspect="1"/>
          </p:cNvPicPr>
          <p:nvPr/>
        </p:nvPicPr>
        <p:blipFill rotWithShape="1">
          <a:blip r:embed="rId3"/>
          <a:srcRect r="18988" b="30815"/>
          <a:stretch/>
        </p:blipFill>
        <p:spPr>
          <a:xfrm>
            <a:off x="3959924" y="1405112"/>
            <a:ext cx="4955476" cy="3723060"/>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13</a:t>
            </a:fld>
            <a:endParaRPr lang="en-US">
              <a:solidFill>
                <a:srgbClr val="1F497D">
                  <a:tint val="75000"/>
                </a:srgbClr>
              </a:solidFill>
            </a:endParaRPr>
          </a:p>
        </p:txBody>
      </p:sp>
    </p:spTree>
    <p:extLst>
      <p:ext uri="{BB962C8B-B14F-4D97-AF65-F5344CB8AC3E}">
        <p14:creationId xmlns:p14="http://schemas.microsoft.com/office/powerpoint/2010/main" val="427326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Goals &amp; Achievements</a:t>
            </a:r>
          </a:p>
        </p:txBody>
      </p:sp>
      <p:sp>
        <p:nvSpPr>
          <p:cNvPr id="4" name="Content Placeholder 3"/>
          <p:cNvSpPr>
            <a:spLocks noGrp="1"/>
          </p:cNvSpPr>
          <p:nvPr>
            <p:ph idx="1"/>
          </p:nvPr>
        </p:nvSpPr>
        <p:spPr>
          <a:xfrm>
            <a:off x="514350" y="1189472"/>
            <a:ext cx="8115300" cy="1156517"/>
          </a:xfrm>
        </p:spPr>
        <p:txBody>
          <a:bodyPr>
            <a:normAutofit/>
          </a:bodyPr>
          <a:lstStyle/>
          <a:p>
            <a:pPr marL="0" indent="0">
              <a:buNone/>
            </a:pPr>
            <a:r>
              <a:rPr lang="en-US" sz="2200" dirty="0"/>
              <a:t>The table below will ask for your </a:t>
            </a:r>
            <a:r>
              <a:rPr lang="en-US" sz="2200" u="sng" dirty="0"/>
              <a:t>current goals </a:t>
            </a:r>
            <a:r>
              <a:rPr lang="en-US" sz="2200" dirty="0"/>
              <a:t>as well as your actual </a:t>
            </a:r>
            <a:r>
              <a:rPr lang="en-US" sz="2200" u="sng" dirty="0"/>
              <a:t>cumulative achievements </a:t>
            </a:r>
            <a:r>
              <a:rPr lang="en-US" sz="2200" dirty="0"/>
              <a:t>from the time the contract was awarded.</a:t>
            </a:r>
          </a:p>
        </p:txBody>
      </p:sp>
      <p:pic>
        <p:nvPicPr>
          <p:cNvPr id="5" name="Picture 4" descr="Screenshot of eSRS entry field for goals and achievements">
            <a:extLst>
              <a:ext uri="{FF2B5EF4-FFF2-40B4-BE49-F238E27FC236}">
                <a16:creationId xmlns:a16="http://schemas.microsoft.com/office/drawing/2014/main" id="{08927C8E-CA1D-F122-5C77-E9DFD82C504F}"/>
              </a:ext>
            </a:extLst>
          </p:cNvPr>
          <p:cNvPicPr>
            <a:picLocks noChangeAspect="1"/>
          </p:cNvPicPr>
          <p:nvPr/>
        </p:nvPicPr>
        <p:blipFill>
          <a:blip r:embed="rId3"/>
          <a:stretch>
            <a:fillRect/>
          </a:stretch>
        </p:blipFill>
        <p:spPr>
          <a:xfrm>
            <a:off x="390525" y="2654291"/>
            <a:ext cx="8362950" cy="2815499"/>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14</a:t>
            </a:fld>
            <a:endParaRPr lang="en-US">
              <a:solidFill>
                <a:srgbClr val="1F497D">
                  <a:tint val="75000"/>
                </a:srgbClr>
              </a:solidFill>
            </a:endParaRPr>
          </a:p>
        </p:txBody>
      </p:sp>
    </p:spTree>
    <p:extLst>
      <p:ext uri="{BB962C8B-B14F-4D97-AF65-F5344CB8AC3E}">
        <p14:creationId xmlns:p14="http://schemas.microsoft.com/office/powerpoint/2010/main" val="234760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Current Goals</a:t>
            </a:r>
          </a:p>
        </p:txBody>
      </p:sp>
      <p:sp>
        <p:nvSpPr>
          <p:cNvPr id="4" name="Content Placeholder 3"/>
          <p:cNvSpPr>
            <a:spLocks noGrp="1"/>
          </p:cNvSpPr>
          <p:nvPr>
            <p:ph idx="1"/>
          </p:nvPr>
        </p:nvSpPr>
        <p:spPr>
          <a:xfrm>
            <a:off x="699879" y="997416"/>
            <a:ext cx="8063121" cy="1410099"/>
          </a:xfrm>
        </p:spPr>
        <p:txBody>
          <a:bodyPr>
            <a:normAutofit/>
          </a:bodyPr>
          <a:lstStyle/>
          <a:p>
            <a:pPr marL="0" indent="0">
              <a:buNone/>
            </a:pPr>
            <a:r>
              <a:rPr lang="en-US" sz="2200" dirty="0"/>
              <a:t>Make sure that the goals you input match those approved under your current individual plan. The next slide will explain how to handle goals including option years.</a:t>
            </a:r>
          </a:p>
        </p:txBody>
      </p:sp>
      <p:pic>
        <p:nvPicPr>
          <p:cNvPr id="3" name="Picture 2" descr="Screenshot of eSRS entry field for current goals">
            <a:extLst>
              <a:ext uri="{FF2B5EF4-FFF2-40B4-BE49-F238E27FC236}">
                <a16:creationId xmlns:a16="http://schemas.microsoft.com/office/drawing/2014/main" id="{3074E265-954D-DAD6-28D3-3C0C2E7D4E6D}"/>
              </a:ext>
            </a:extLst>
          </p:cNvPr>
          <p:cNvPicPr>
            <a:picLocks noChangeAspect="1"/>
          </p:cNvPicPr>
          <p:nvPr/>
        </p:nvPicPr>
        <p:blipFill rotWithShape="1">
          <a:blip r:embed="rId3"/>
          <a:srcRect r="42711"/>
          <a:stretch/>
        </p:blipFill>
        <p:spPr>
          <a:xfrm>
            <a:off x="1826418" y="2407515"/>
            <a:ext cx="5491163" cy="3226909"/>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15</a:t>
            </a:fld>
            <a:endParaRPr lang="en-US">
              <a:solidFill>
                <a:srgbClr val="1F497D">
                  <a:tint val="75000"/>
                </a:srgbClr>
              </a:solidFill>
            </a:endParaRPr>
          </a:p>
        </p:txBody>
      </p:sp>
    </p:spTree>
    <p:extLst>
      <p:ext uri="{BB962C8B-B14F-4D97-AF65-F5344CB8AC3E}">
        <p14:creationId xmlns:p14="http://schemas.microsoft.com/office/powerpoint/2010/main" val="203712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b="1" dirty="0"/>
              <a:t>Current Goals / Option Goals</a:t>
            </a:r>
          </a:p>
        </p:txBody>
      </p:sp>
      <p:sp>
        <p:nvSpPr>
          <p:cNvPr id="4" name="Content Placeholder 3"/>
          <p:cNvSpPr>
            <a:spLocks noGrp="1"/>
          </p:cNvSpPr>
          <p:nvPr>
            <p:ph idx="1"/>
          </p:nvPr>
        </p:nvSpPr>
        <p:spPr>
          <a:xfrm>
            <a:off x="304800" y="789998"/>
            <a:ext cx="8686799" cy="2258002"/>
          </a:xfrm>
        </p:spPr>
        <p:txBody>
          <a:bodyPr>
            <a:noAutofit/>
          </a:bodyPr>
          <a:lstStyle/>
          <a:p>
            <a:pPr marL="342900" indent="-342900">
              <a:spcAft>
                <a:spcPts val="1800"/>
              </a:spcAft>
              <a:buFont typeface="Arial" panose="020B0604020202020204" pitchFamily="34" charset="0"/>
              <a:buChar char="•"/>
            </a:pPr>
            <a:r>
              <a:rPr lang="en-US" sz="1800" b="1" dirty="0"/>
              <a:t>5-Year Base Period:  </a:t>
            </a:r>
            <a:r>
              <a:rPr lang="en-US" sz="1800" dirty="0"/>
              <a:t>During the first 5 years of your contract (i.e. the base period), you will enter the 5-year base goals from your plan.</a:t>
            </a:r>
          </a:p>
          <a:p>
            <a:pPr marL="342900" indent="-342900">
              <a:buFont typeface="Arial" panose="020B0604020202020204" pitchFamily="34" charset="0"/>
              <a:buChar char="•"/>
            </a:pPr>
            <a:r>
              <a:rPr lang="en-US" sz="1800" b="1" dirty="0"/>
              <a:t>During Option Period(s):  </a:t>
            </a:r>
            <a:r>
              <a:rPr lang="en-US" sz="1800" dirty="0"/>
              <a:t>Once you are in an option period, you will </a:t>
            </a:r>
            <a:r>
              <a:rPr lang="en-US" sz="1800" b="1" u="sng" dirty="0"/>
              <a:t>combine the total spend and the dollar goals from the base and option period(s)</a:t>
            </a:r>
            <a:r>
              <a:rPr lang="en-US" sz="1800" dirty="0"/>
              <a:t>.  This may require you to manually calculate the percentages of subcontract awards (dividing each category by total spend in 2c) as the percentages listed on your plan are specific to a 5-year period.</a:t>
            </a:r>
          </a:p>
        </p:txBody>
      </p:sp>
      <p:pic>
        <p:nvPicPr>
          <p:cNvPr id="3" name="Picture 2" descr="Screenshot of eSRS entry field for current goals">
            <a:extLst>
              <a:ext uri="{FF2B5EF4-FFF2-40B4-BE49-F238E27FC236}">
                <a16:creationId xmlns:a16="http://schemas.microsoft.com/office/drawing/2014/main" id="{3074E265-954D-DAD6-28D3-3C0C2E7D4E6D}"/>
              </a:ext>
            </a:extLst>
          </p:cNvPr>
          <p:cNvPicPr>
            <a:picLocks noChangeAspect="1"/>
          </p:cNvPicPr>
          <p:nvPr/>
        </p:nvPicPr>
        <p:blipFill rotWithShape="1">
          <a:blip r:embed="rId3"/>
          <a:srcRect r="42711"/>
          <a:stretch/>
        </p:blipFill>
        <p:spPr>
          <a:xfrm>
            <a:off x="1981200" y="3130578"/>
            <a:ext cx="4998554" cy="2937424"/>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16</a:t>
            </a:fld>
            <a:endParaRPr lang="en-US">
              <a:solidFill>
                <a:srgbClr val="1F497D">
                  <a:tint val="75000"/>
                </a:srgbClr>
              </a:solidFill>
            </a:endParaRPr>
          </a:p>
        </p:txBody>
      </p:sp>
    </p:spTree>
    <p:extLst>
      <p:ext uri="{BB962C8B-B14F-4D97-AF65-F5344CB8AC3E}">
        <p14:creationId xmlns:p14="http://schemas.microsoft.com/office/powerpoint/2010/main" val="307589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000" dirty="0"/>
              <a:t>Actual Cumulative Achievements</a:t>
            </a:r>
          </a:p>
        </p:txBody>
      </p:sp>
      <p:sp>
        <p:nvSpPr>
          <p:cNvPr id="4" name="Content Placeholder 3"/>
          <p:cNvSpPr>
            <a:spLocks noGrp="1"/>
          </p:cNvSpPr>
          <p:nvPr>
            <p:ph idx="1"/>
          </p:nvPr>
        </p:nvSpPr>
        <p:spPr>
          <a:xfrm>
            <a:off x="807681" y="1089989"/>
            <a:ext cx="7725587" cy="1729411"/>
          </a:xfrm>
        </p:spPr>
        <p:txBody>
          <a:bodyPr>
            <a:normAutofit/>
          </a:bodyPr>
          <a:lstStyle/>
          <a:p>
            <a:pPr>
              <a:spcAft>
                <a:spcPts val="1800"/>
              </a:spcAft>
            </a:pPr>
            <a:r>
              <a:rPr lang="en-US" sz="2200" dirty="0"/>
              <a:t>The </a:t>
            </a:r>
            <a:r>
              <a:rPr lang="en-US" sz="2200" u="sng" dirty="0"/>
              <a:t>actual achievements </a:t>
            </a:r>
            <a:r>
              <a:rPr lang="en-US" sz="2200" dirty="0"/>
              <a:t>you enter for all categories are a running total of your achievements since the start of your contract/plan.  In other words, your dollar achievements for each 6-month period will be added to the prior report’s Actual Cumulative.</a:t>
            </a:r>
          </a:p>
        </p:txBody>
      </p:sp>
      <p:pic>
        <p:nvPicPr>
          <p:cNvPr id="9" name="Picture 8" descr="Screenshot of eSRS entry field for actual cumulative achievements">
            <a:extLst>
              <a:ext uri="{FF2B5EF4-FFF2-40B4-BE49-F238E27FC236}">
                <a16:creationId xmlns:a16="http://schemas.microsoft.com/office/drawing/2014/main" id="{F88C9E27-9664-8BFD-27C5-745A84BD4F08}"/>
              </a:ext>
            </a:extLst>
          </p:cNvPr>
          <p:cNvPicPr>
            <a:picLocks noChangeAspect="1"/>
          </p:cNvPicPr>
          <p:nvPr/>
        </p:nvPicPr>
        <p:blipFill>
          <a:blip r:embed="rId3"/>
          <a:stretch>
            <a:fillRect/>
          </a:stretch>
        </p:blipFill>
        <p:spPr>
          <a:xfrm>
            <a:off x="1962068" y="2819400"/>
            <a:ext cx="5219864" cy="3125667"/>
          </a:xfrm>
          <a:prstGeom prst="rect">
            <a:avLst/>
          </a:prstGeom>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17</a:t>
            </a:fld>
            <a:endParaRPr lang="en-US">
              <a:solidFill>
                <a:srgbClr val="1F497D">
                  <a:tint val="75000"/>
                </a:srgbClr>
              </a:solidFill>
            </a:endParaRPr>
          </a:p>
        </p:txBody>
      </p:sp>
    </p:spTree>
    <p:extLst>
      <p:ext uri="{BB962C8B-B14F-4D97-AF65-F5344CB8AC3E}">
        <p14:creationId xmlns:p14="http://schemas.microsoft.com/office/powerpoint/2010/main" val="197905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000" dirty="0"/>
              <a:t>Subcategory Goals &amp; Achievements</a:t>
            </a:r>
          </a:p>
        </p:txBody>
      </p:sp>
      <p:sp>
        <p:nvSpPr>
          <p:cNvPr id="4" name="Content Placeholder 3"/>
          <p:cNvSpPr>
            <a:spLocks noGrp="1"/>
          </p:cNvSpPr>
          <p:nvPr>
            <p:ph idx="1"/>
          </p:nvPr>
        </p:nvSpPr>
        <p:spPr>
          <a:xfrm>
            <a:off x="171612" y="1143000"/>
            <a:ext cx="2847974" cy="4572000"/>
          </a:xfrm>
        </p:spPr>
        <p:txBody>
          <a:bodyPr>
            <a:normAutofit/>
          </a:bodyPr>
          <a:lstStyle/>
          <a:p>
            <a:pPr marL="342900" indent="-342900">
              <a:spcAft>
                <a:spcPts val="1800"/>
              </a:spcAft>
              <a:buFont typeface="Arial" panose="020B0604020202020204" pitchFamily="34" charset="0"/>
              <a:buChar char="•"/>
            </a:pPr>
            <a:r>
              <a:rPr lang="en-US" sz="2000" dirty="0"/>
              <a:t>The instructions for the subcategories are the same as for your LB/SB goals and achievements.</a:t>
            </a:r>
          </a:p>
          <a:p>
            <a:pPr marL="342900" indent="-342900">
              <a:buFont typeface="Arial" panose="020B0604020202020204" pitchFamily="34" charset="0"/>
              <a:buChar char="•"/>
            </a:pPr>
            <a:r>
              <a:rPr lang="en-US" sz="2000" dirty="0"/>
              <a:t>Be reminded that all SB spend counts once in the SB category and as many times as it fits under each subcategory</a:t>
            </a:r>
          </a:p>
        </p:txBody>
      </p:sp>
      <p:pic>
        <p:nvPicPr>
          <p:cNvPr id="5" name="Picture 4" descr="Screenshot of eSRS entry field for subcategory goals and achievements">
            <a:extLst>
              <a:ext uri="{FF2B5EF4-FFF2-40B4-BE49-F238E27FC236}">
                <a16:creationId xmlns:a16="http://schemas.microsoft.com/office/drawing/2014/main" id="{00351A47-99C8-D1B5-5585-BBBAA830005D}"/>
              </a:ext>
            </a:extLst>
          </p:cNvPr>
          <p:cNvPicPr>
            <a:picLocks noChangeAspect="1"/>
          </p:cNvPicPr>
          <p:nvPr/>
        </p:nvPicPr>
        <p:blipFill>
          <a:blip r:embed="rId3"/>
          <a:stretch>
            <a:fillRect/>
          </a:stretch>
        </p:blipFill>
        <p:spPr>
          <a:xfrm>
            <a:off x="3131718" y="838200"/>
            <a:ext cx="5812256" cy="5181600"/>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18</a:t>
            </a:fld>
            <a:endParaRPr lang="en-US">
              <a:solidFill>
                <a:srgbClr val="1F497D">
                  <a:tint val="75000"/>
                </a:srgbClr>
              </a:solidFill>
            </a:endParaRPr>
          </a:p>
        </p:txBody>
      </p:sp>
    </p:spTree>
    <p:extLst>
      <p:ext uri="{BB962C8B-B14F-4D97-AF65-F5344CB8AC3E}">
        <p14:creationId xmlns:p14="http://schemas.microsoft.com/office/powerpoint/2010/main" val="242421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Basis for Spend Data</a:t>
            </a:r>
          </a:p>
        </p:txBody>
      </p:sp>
      <p:sp>
        <p:nvSpPr>
          <p:cNvPr id="4" name="Content Placeholder 3"/>
          <p:cNvSpPr>
            <a:spLocks noGrp="1"/>
          </p:cNvSpPr>
          <p:nvPr>
            <p:ph idx="1"/>
          </p:nvPr>
        </p:nvSpPr>
        <p:spPr>
          <a:xfrm>
            <a:off x="571499" y="1522123"/>
            <a:ext cx="8188467" cy="1449677"/>
          </a:xfrm>
        </p:spPr>
        <p:txBody>
          <a:bodyPr>
            <a:noAutofit/>
          </a:bodyPr>
          <a:lstStyle/>
          <a:p>
            <a:pPr marL="0" indent="0">
              <a:buNone/>
            </a:pPr>
            <a:r>
              <a:rPr lang="en-US" sz="2400" dirty="0"/>
              <a:t>Whatever method you choose below as the basis for spend data should be </a:t>
            </a:r>
            <a:r>
              <a:rPr lang="en-US" sz="2400" i="1" dirty="0"/>
              <a:t>the same method </a:t>
            </a:r>
            <a:r>
              <a:rPr lang="en-US" sz="2400" dirty="0"/>
              <a:t>you use to report your quarterly sales under your FSS contract.</a:t>
            </a:r>
          </a:p>
        </p:txBody>
      </p:sp>
      <p:pic>
        <p:nvPicPr>
          <p:cNvPr id="7" name="Picture 6" descr="Screenshot of question:  Which method do you use to collect subcontracting data for this report?  Payment basis, commitment basis, or other.">
            <a:extLst>
              <a:ext uri="{FF2B5EF4-FFF2-40B4-BE49-F238E27FC236}">
                <a16:creationId xmlns:a16="http://schemas.microsoft.com/office/drawing/2014/main" id="{F174786C-1F3F-15F0-BBDF-54FE6EB55DDE}"/>
              </a:ext>
            </a:extLst>
          </p:cNvPr>
          <p:cNvPicPr>
            <a:picLocks noChangeAspect="1"/>
          </p:cNvPicPr>
          <p:nvPr/>
        </p:nvPicPr>
        <p:blipFill>
          <a:blip r:embed="rId3"/>
          <a:stretch>
            <a:fillRect/>
          </a:stretch>
        </p:blipFill>
        <p:spPr>
          <a:xfrm>
            <a:off x="384033" y="3529303"/>
            <a:ext cx="8375934" cy="1806574"/>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19</a:t>
            </a:fld>
            <a:endParaRPr lang="en-US">
              <a:solidFill>
                <a:srgbClr val="1F497D">
                  <a:tint val="75000"/>
                </a:srgbClr>
              </a:solidFill>
            </a:endParaRPr>
          </a:p>
        </p:txBody>
      </p:sp>
    </p:spTree>
    <p:extLst>
      <p:ext uri="{BB962C8B-B14F-4D97-AF65-F5344CB8AC3E}">
        <p14:creationId xmlns:p14="http://schemas.microsoft.com/office/powerpoint/2010/main" val="370878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6883-FDBC-8EAF-8548-D17C69E216A1}"/>
              </a:ext>
            </a:extLst>
          </p:cNvPr>
          <p:cNvSpPr>
            <a:spLocks noGrp="1"/>
          </p:cNvSpPr>
          <p:nvPr>
            <p:ph type="title"/>
          </p:nvPr>
        </p:nvSpPr>
        <p:spPr/>
        <p:txBody>
          <a:bodyPr>
            <a:normAutofit/>
          </a:bodyPr>
          <a:lstStyle/>
          <a:p>
            <a:r>
              <a:rPr lang="en-US" sz="3600" dirty="0"/>
              <a:t>Housekeeping</a:t>
            </a:r>
          </a:p>
        </p:txBody>
      </p:sp>
      <p:sp>
        <p:nvSpPr>
          <p:cNvPr id="3" name="Content Placeholder 2">
            <a:extLst>
              <a:ext uri="{FF2B5EF4-FFF2-40B4-BE49-F238E27FC236}">
                <a16:creationId xmlns:a16="http://schemas.microsoft.com/office/drawing/2014/main" id="{165C8D4E-6D52-D450-40D4-997C97801AAE}"/>
              </a:ext>
            </a:extLst>
          </p:cNvPr>
          <p:cNvSpPr>
            <a:spLocks noGrp="1"/>
          </p:cNvSpPr>
          <p:nvPr>
            <p:ph idx="1"/>
          </p:nvPr>
        </p:nvSpPr>
        <p:spPr>
          <a:xfrm>
            <a:off x="381000" y="1752599"/>
            <a:ext cx="8382000" cy="3352801"/>
          </a:xfrm>
        </p:spPr>
        <p:txBody>
          <a:bodyPr/>
          <a:lstStyle/>
          <a:p>
            <a:pPr marL="365760" indent="-365760" fontAlgn="base">
              <a:spcAft>
                <a:spcPts val="3000"/>
              </a:spcAft>
              <a:buFont typeface="Arial" panose="020B0604020202020204" pitchFamily="34" charset="0"/>
              <a:buChar char="•"/>
            </a:pPr>
            <a:r>
              <a:rPr lang="en-US" sz="2400" dirty="0">
                <a:latin typeface="+mn-lt"/>
                <a:cs typeface="Arial" panose="020B0604020202020204" pitchFamily="34" charset="0"/>
              </a:rPr>
              <a:t>This session is being recorded and will be made available on our </a:t>
            </a:r>
            <a:r>
              <a:rPr lang="en-US" sz="2400" dirty="0">
                <a:solidFill>
                  <a:srgbClr val="000000"/>
                </a:solidFill>
                <a:latin typeface="+mn-lt"/>
                <a:cs typeface="Arial" panose="020B0604020202020204" pitchFamily="34" charset="0"/>
                <a:hlinkClick r:id="rId3"/>
              </a:rPr>
              <a:t>Subcontracting</a:t>
            </a:r>
            <a:r>
              <a:rPr lang="en-US" sz="2400" dirty="0">
                <a:solidFill>
                  <a:srgbClr val="000000"/>
                </a:solidFill>
                <a:latin typeface="+mn-lt"/>
                <a:cs typeface="Arial" panose="020B0604020202020204" pitchFamily="34" charset="0"/>
              </a:rPr>
              <a:t>  </a:t>
            </a:r>
            <a:r>
              <a:rPr lang="en-US" sz="2400" dirty="0">
                <a:latin typeface="+mn-lt"/>
                <a:cs typeface="Arial" panose="020B0604020202020204" pitchFamily="34" charset="0"/>
              </a:rPr>
              <a:t>and</a:t>
            </a:r>
            <a:r>
              <a:rPr lang="en-US" sz="2400" dirty="0">
                <a:solidFill>
                  <a:srgbClr val="000000"/>
                </a:solidFill>
                <a:latin typeface="+mn-lt"/>
                <a:cs typeface="Arial" panose="020B0604020202020204" pitchFamily="34" charset="0"/>
              </a:rPr>
              <a:t> </a:t>
            </a:r>
            <a:r>
              <a:rPr lang="en-US" sz="2400" dirty="0">
                <a:solidFill>
                  <a:srgbClr val="000000"/>
                </a:solidFill>
                <a:latin typeface="+mn-lt"/>
                <a:cs typeface="Arial" panose="020B0604020202020204" pitchFamily="34" charset="0"/>
                <a:hlinkClick r:id="rId4"/>
              </a:rPr>
              <a:t>Training</a:t>
            </a:r>
            <a:r>
              <a:rPr lang="en-US" sz="2400" dirty="0">
                <a:solidFill>
                  <a:srgbClr val="000000"/>
                </a:solidFill>
                <a:latin typeface="+mn-lt"/>
                <a:cs typeface="Arial" panose="020B0604020202020204" pitchFamily="34" charset="0"/>
              </a:rPr>
              <a:t> </a:t>
            </a:r>
            <a:r>
              <a:rPr lang="en-US" sz="2400" dirty="0">
                <a:latin typeface="+mn-lt"/>
                <a:cs typeface="Arial" panose="020B0604020202020204" pitchFamily="34" charset="0"/>
              </a:rPr>
              <a:t>web pages. </a:t>
            </a:r>
          </a:p>
          <a:p>
            <a:pPr marL="365760" indent="-365760" fontAlgn="base">
              <a:spcAft>
                <a:spcPts val="3000"/>
              </a:spcAft>
              <a:buFont typeface="Arial" panose="020B0604020202020204" pitchFamily="34" charset="0"/>
              <a:buChar char="•"/>
            </a:pPr>
            <a:r>
              <a:rPr lang="en-US" sz="2400" dirty="0">
                <a:latin typeface="+mn-lt"/>
                <a:cs typeface="Arial" panose="020B0604020202020204" pitchFamily="34" charset="0"/>
              </a:rPr>
              <a:t>Type your questions in the chat​.</a:t>
            </a:r>
          </a:p>
          <a:p>
            <a:pPr marL="365760" indent="-365760" fontAlgn="base">
              <a:buFont typeface="Arial" panose="020B0604020202020204" pitchFamily="34" charset="0"/>
              <a:buChar char="•"/>
            </a:pPr>
            <a:r>
              <a:rPr lang="en-US" sz="2400" dirty="0">
                <a:latin typeface="+mn-lt"/>
                <a:cs typeface="Arial" panose="020B0604020202020204" pitchFamily="34" charset="0"/>
              </a:rPr>
              <a:t>If you have question(s) that are not </a:t>
            </a:r>
            <a:r>
              <a:rPr lang="en-US" sz="2400" dirty="0">
                <a:latin typeface="+mn-lt"/>
              </a:rPr>
              <a:t>submitted/</a:t>
            </a:r>
            <a:r>
              <a:rPr lang="en-US" sz="2400" dirty="0">
                <a:latin typeface="+mn-lt"/>
                <a:cs typeface="Arial" panose="020B0604020202020204" pitchFamily="34" charset="0"/>
              </a:rPr>
              <a:t>addressed during this session, please send to </a:t>
            </a:r>
            <a:r>
              <a:rPr lang="en-US" sz="2200" b="1" u="sng" dirty="0">
                <a:solidFill>
                  <a:srgbClr val="0563C1"/>
                </a:solidFill>
                <a:effectLst/>
                <a:latin typeface="+mn-lt"/>
                <a:ea typeface="Calibri" panose="020F0502020204030204" pitchFamily="34" charset="0"/>
                <a:cs typeface="Calibri" panose="020F0502020204030204" pitchFamily="34" charset="0"/>
                <a:hlinkClick r:id="rId5"/>
              </a:rPr>
              <a:t>SubcontractingVAFSS@va.gov</a:t>
            </a:r>
            <a:r>
              <a:rPr lang="en-US" sz="2200" b="1" u="sng" dirty="0">
                <a:solidFill>
                  <a:srgbClr val="0563C1"/>
                </a:solidFill>
                <a:effectLst/>
                <a:latin typeface="+mn-lt"/>
                <a:ea typeface="Calibri" panose="020F0502020204030204" pitchFamily="34" charset="0"/>
                <a:cs typeface="Calibri" panose="020F0502020204030204" pitchFamily="34" charset="0"/>
              </a:rPr>
              <a:t>.</a:t>
            </a:r>
            <a:endParaRPr lang="en-US" sz="2200" dirty="0">
              <a:solidFill>
                <a:srgbClr val="000000"/>
              </a:solidFill>
              <a:latin typeface="+mn-lt"/>
              <a:cs typeface="Arial" panose="020B0604020202020204" pitchFamily="34" charset="0"/>
            </a:endParaRPr>
          </a:p>
        </p:txBody>
      </p:sp>
      <p:sp>
        <p:nvSpPr>
          <p:cNvPr id="4" name="Footer Placeholder 3">
            <a:extLst>
              <a:ext uri="{FF2B5EF4-FFF2-40B4-BE49-F238E27FC236}">
                <a16:creationId xmlns:a16="http://schemas.microsoft.com/office/drawing/2014/main" id="{61B345B3-44F3-DC00-8B0B-7B7C12AE98C0}"/>
              </a:ext>
            </a:extLst>
          </p:cNvPr>
          <p:cNvSpPr>
            <a:spLocks noGrp="1"/>
          </p:cNvSpPr>
          <p:nvPr>
            <p:ph type="ftr" sz="quarter" idx="11"/>
          </p:nvPr>
        </p:nvSpPr>
        <p:spPr/>
        <p:txBody>
          <a:bodyPr/>
          <a:lstStyle/>
          <a:p>
            <a:r>
              <a:rPr lang="en-US"/>
              <a:t>For Official Use Only</a:t>
            </a:r>
            <a:endParaRPr lang="en-US" dirty="0"/>
          </a:p>
        </p:txBody>
      </p:sp>
      <p:sp>
        <p:nvSpPr>
          <p:cNvPr id="5" name="Slide Number Placeholder 4">
            <a:extLst>
              <a:ext uri="{FF2B5EF4-FFF2-40B4-BE49-F238E27FC236}">
                <a16:creationId xmlns:a16="http://schemas.microsoft.com/office/drawing/2014/main" id="{D0E070D1-DBE3-9232-FFAA-9FEA7215EBCB}"/>
              </a:ext>
            </a:extLst>
          </p:cNvPr>
          <p:cNvSpPr>
            <a:spLocks noGrp="1"/>
          </p:cNvSpPr>
          <p:nvPr>
            <p:ph type="sldNum" sz="quarter" idx="12"/>
          </p:nvPr>
        </p:nvSpPr>
        <p:spPr/>
        <p:txBody>
          <a:bodyPr/>
          <a:lstStyle/>
          <a:p>
            <a:fld id="{E3CB9C4B-92D0-4B2B-AC45-7ABA2552CB80}" type="slidenum">
              <a:rPr lang="en-US" smtClean="0"/>
              <a:t>2</a:t>
            </a:fld>
            <a:endParaRPr lang="en-US"/>
          </a:p>
        </p:txBody>
      </p:sp>
    </p:spTree>
    <p:extLst>
      <p:ext uri="{BB962C8B-B14F-4D97-AF65-F5344CB8AC3E}">
        <p14:creationId xmlns:p14="http://schemas.microsoft.com/office/powerpoint/2010/main" val="302049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Report Certification</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20</a:t>
            </a:fld>
            <a:endParaRPr lang="en-US">
              <a:solidFill>
                <a:srgbClr val="1F497D">
                  <a:tint val="75000"/>
                </a:srgbClr>
              </a:solidFill>
            </a:endParaRPr>
          </a:p>
        </p:txBody>
      </p:sp>
      <p:pic>
        <p:nvPicPr>
          <p:cNvPr id="9" name="Picture 8" descr="screenshot for certification; choose yes or no">
            <a:extLst>
              <a:ext uri="{FF2B5EF4-FFF2-40B4-BE49-F238E27FC236}">
                <a16:creationId xmlns:a16="http://schemas.microsoft.com/office/drawing/2014/main" id="{C2F927F0-76AC-1CC7-75FD-F32173E84778}"/>
              </a:ext>
            </a:extLst>
          </p:cNvPr>
          <p:cNvPicPr>
            <a:picLocks noChangeAspect="1"/>
          </p:cNvPicPr>
          <p:nvPr/>
        </p:nvPicPr>
        <p:blipFill>
          <a:blip r:embed="rId3"/>
          <a:stretch>
            <a:fillRect/>
          </a:stretch>
        </p:blipFill>
        <p:spPr>
          <a:xfrm>
            <a:off x="109537" y="3728003"/>
            <a:ext cx="8924925" cy="1123950"/>
          </a:xfrm>
          <a:prstGeom prst="rect">
            <a:avLst/>
          </a:prstGeom>
          <a:ln w="19050">
            <a:solidFill>
              <a:srgbClr val="1F497D"/>
            </a:solidFill>
          </a:ln>
        </p:spPr>
      </p:pic>
      <p:sp>
        <p:nvSpPr>
          <p:cNvPr id="10" name="Content Placeholder 1">
            <a:extLst>
              <a:ext uri="{FF2B5EF4-FFF2-40B4-BE49-F238E27FC236}">
                <a16:creationId xmlns:a16="http://schemas.microsoft.com/office/drawing/2014/main" id="{8E042258-281B-A54F-1A59-E1463FD95BA3}"/>
              </a:ext>
            </a:extLst>
          </p:cNvPr>
          <p:cNvSpPr txBox="1">
            <a:spLocks/>
          </p:cNvSpPr>
          <p:nvPr/>
        </p:nvSpPr>
        <p:spPr>
          <a:xfrm>
            <a:off x="1143000" y="1949113"/>
            <a:ext cx="7010400" cy="1398443"/>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spcAft>
                <a:spcPts val="600"/>
              </a:spcAft>
              <a:buFont typeface="Arial" panose="020B0604020202020204" pitchFamily="34" charset="0"/>
              <a:buNone/>
              <a:defRPr sz="3000" kern="1200" baseline="0">
                <a:solidFill>
                  <a:srgbClr val="002060"/>
                </a:solidFill>
                <a:latin typeface="Calibri" panose="020F0502020204030204" pitchFamily="34" charset="0"/>
                <a:ea typeface="+mn-ea"/>
                <a:cs typeface="Arial" panose="020B0604020202020204" pitchFamily="34" charset="0"/>
              </a:defRPr>
            </a:lvl1pPr>
            <a:lvl2pPr marL="685800" indent="-228600" algn="l" defTabSz="914400" rtl="0" eaLnBrk="1" latinLnBrk="0" hangingPunct="1">
              <a:lnSpc>
                <a:spcPct val="114000"/>
              </a:lnSpc>
              <a:spcBef>
                <a:spcPts val="0"/>
              </a:spcBef>
              <a:spcAft>
                <a:spcPts val="600"/>
              </a:spcAft>
              <a:buFont typeface="Arial" panose="020B0604020202020204" pitchFamily="34" charset="0"/>
              <a:buChar char="•"/>
              <a:defRPr sz="2400" kern="1200" baseline="0">
                <a:solidFill>
                  <a:srgbClr val="002060"/>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lnSpc>
                <a:spcPct val="114000"/>
              </a:lnSpc>
              <a:spcBef>
                <a:spcPts val="0"/>
              </a:spcBef>
              <a:spcAft>
                <a:spcPts val="600"/>
              </a:spcAft>
              <a:buFont typeface="Arial" panose="020B0604020202020204" pitchFamily="34" charset="0"/>
              <a:buChar char="•"/>
              <a:defRPr sz="2000" kern="1200" baseline="0">
                <a:solidFill>
                  <a:srgbClr val="002060"/>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lnSpc>
                <a:spcPct val="114000"/>
              </a:lnSpc>
              <a:spcBef>
                <a:spcPts val="0"/>
              </a:spcBef>
              <a:spcAft>
                <a:spcPts val="600"/>
              </a:spcAft>
              <a:buFont typeface="Arial" panose="020B0604020202020204" pitchFamily="34" charset="0"/>
              <a:buChar char="•"/>
              <a:defRPr sz="1800" kern="1200" baseline="0">
                <a:solidFill>
                  <a:srgbClr val="002060"/>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12450" indent="-342900">
              <a:spcAft>
                <a:spcPts val="1800"/>
              </a:spcAft>
              <a:buFont typeface="Arial" panose="020B0604020202020204" pitchFamily="34" charset="0"/>
              <a:buChar char="•"/>
            </a:pPr>
            <a:r>
              <a:rPr lang="en-US" sz="2400" dirty="0">
                <a:latin typeface="+mj-lt"/>
              </a:rPr>
              <a:t>The report must be certified.</a:t>
            </a:r>
          </a:p>
          <a:p>
            <a:pPr marL="342900" marR="12450" indent="-342900">
              <a:spcAft>
                <a:spcPts val="1800"/>
              </a:spcAft>
              <a:buFont typeface="Arial" panose="020B0604020202020204" pitchFamily="34" charset="0"/>
              <a:buChar char="•"/>
            </a:pPr>
            <a:r>
              <a:rPr lang="en-US" sz="2400" dirty="0">
                <a:latin typeface="+mj-lt"/>
              </a:rPr>
              <a:t>If “Yes” is not selected, the report will be rejected.</a:t>
            </a:r>
          </a:p>
        </p:txBody>
      </p:sp>
    </p:spTree>
    <p:extLst>
      <p:ext uri="{BB962C8B-B14F-4D97-AF65-F5344CB8AC3E}">
        <p14:creationId xmlns:p14="http://schemas.microsoft.com/office/powerpoint/2010/main" val="102903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prstClr val="white"/>
                </a:solidFill>
              </a:rPr>
              <a:t>Remarks</a:t>
            </a:r>
            <a:endParaRPr lang="en-US" sz="3600" dirty="0"/>
          </a:p>
        </p:txBody>
      </p:sp>
      <p:sp>
        <p:nvSpPr>
          <p:cNvPr id="2" name="Content Placeholder 1"/>
          <p:cNvSpPr>
            <a:spLocks noGrp="1"/>
          </p:cNvSpPr>
          <p:nvPr>
            <p:ph idx="1"/>
          </p:nvPr>
        </p:nvSpPr>
        <p:spPr>
          <a:xfrm>
            <a:off x="357186" y="1219200"/>
            <a:ext cx="8429625" cy="2667000"/>
          </a:xfrm>
        </p:spPr>
        <p:txBody>
          <a:bodyPr>
            <a:noAutofit/>
          </a:bodyPr>
          <a:lstStyle/>
          <a:p>
            <a:pPr>
              <a:spcAft>
                <a:spcPts val="1800"/>
              </a:spcAft>
            </a:pPr>
            <a:r>
              <a:rPr lang="en-US" sz="2200" dirty="0">
                <a:latin typeface="+mn-lt"/>
                <a:cs typeface="Arial" panose="020B0604020202020204" pitchFamily="34" charset="0"/>
              </a:rPr>
              <a:t>Remarks/explanations &amp; plan of action are </a:t>
            </a:r>
            <a:r>
              <a:rPr lang="en-US" sz="2200" b="1" dirty="0">
                <a:latin typeface="+mn-lt"/>
                <a:cs typeface="Arial" panose="020B0604020202020204" pitchFamily="34" charset="0"/>
              </a:rPr>
              <a:t>required</a:t>
            </a:r>
            <a:r>
              <a:rPr lang="en-US" sz="2200" dirty="0">
                <a:latin typeface="+mn-lt"/>
                <a:cs typeface="Arial" panose="020B0604020202020204" pitchFamily="34" charset="0"/>
              </a:rPr>
              <a:t> for each category …</a:t>
            </a:r>
          </a:p>
          <a:p>
            <a:pPr marL="548640" indent="-274320">
              <a:spcAft>
                <a:spcPts val="1800"/>
              </a:spcAft>
              <a:buFont typeface="Arial" panose="020B0604020202020204" pitchFamily="34" charset="0"/>
              <a:buChar char="•"/>
            </a:pPr>
            <a:r>
              <a:rPr lang="en-US" sz="1800" dirty="0">
                <a:latin typeface="+mn-lt"/>
              </a:rPr>
              <a:t>If any </a:t>
            </a:r>
            <a:r>
              <a:rPr lang="en-US" sz="1800" dirty="0">
                <a:latin typeface="+mn-lt"/>
                <a:cs typeface="Arial" panose="020B0604020202020204" pitchFamily="34" charset="0"/>
              </a:rPr>
              <a:t>actual </a:t>
            </a:r>
            <a:r>
              <a:rPr lang="en-US" sz="1800" u="sng" dirty="0">
                <a:latin typeface="+mn-lt"/>
                <a:cs typeface="Arial" panose="020B0604020202020204" pitchFamily="34" charset="0"/>
              </a:rPr>
              <a:t>percentage</a:t>
            </a:r>
            <a:r>
              <a:rPr lang="en-US" sz="1800" dirty="0">
                <a:latin typeface="+mn-lt"/>
                <a:cs typeface="Arial" panose="020B0604020202020204" pitchFamily="34" charset="0"/>
              </a:rPr>
              <a:t> achievement falls short of your </a:t>
            </a:r>
            <a:r>
              <a:rPr lang="en-US" sz="1800" u="sng" dirty="0">
                <a:latin typeface="+mn-lt"/>
                <a:cs typeface="Arial" panose="020B0604020202020204" pitchFamily="34" charset="0"/>
              </a:rPr>
              <a:t>percentage</a:t>
            </a:r>
            <a:r>
              <a:rPr lang="en-US" sz="1800" dirty="0">
                <a:latin typeface="+mn-lt"/>
                <a:cs typeface="Arial" panose="020B0604020202020204" pitchFamily="34" charset="0"/>
              </a:rPr>
              <a:t> goals</a:t>
            </a:r>
          </a:p>
          <a:p>
            <a:pPr marL="548640" indent="-274320">
              <a:spcAft>
                <a:spcPts val="1800"/>
              </a:spcAft>
              <a:buFont typeface="Arial" panose="020B0604020202020204" pitchFamily="34" charset="0"/>
              <a:buChar char="•"/>
            </a:pPr>
            <a:r>
              <a:rPr lang="en-US" sz="1800" dirty="0">
                <a:latin typeface="+mn-lt"/>
              </a:rPr>
              <a:t>If y</a:t>
            </a:r>
            <a:r>
              <a:rPr lang="en-US" sz="1800" dirty="0">
                <a:latin typeface="+mn-lt"/>
                <a:cs typeface="Arial" panose="020B0604020202020204" pitchFamily="34" charset="0"/>
              </a:rPr>
              <a:t>ou report a zero-dollar achievement </a:t>
            </a:r>
          </a:p>
          <a:p>
            <a:pPr marL="0" lvl="1" indent="0" algn="ctr">
              <a:spcAft>
                <a:spcPts val="1200"/>
              </a:spcAft>
              <a:buNone/>
            </a:pPr>
            <a:r>
              <a:rPr lang="en-US" sz="1800" i="1" dirty="0">
                <a:solidFill>
                  <a:srgbClr val="C00000"/>
                </a:solidFill>
                <a:latin typeface="+mn-lt"/>
                <a:cs typeface="Arial" panose="020B0604020202020204" pitchFamily="34" charset="0"/>
              </a:rPr>
              <a:t>Important: Be sure that remarks are category specific and address failure to meet </a:t>
            </a:r>
            <a:r>
              <a:rPr lang="en-US" sz="1800" i="1" u="sng" dirty="0">
                <a:solidFill>
                  <a:srgbClr val="C00000"/>
                </a:solidFill>
                <a:latin typeface="+mn-lt"/>
                <a:cs typeface="Arial" panose="020B0604020202020204" pitchFamily="34" charset="0"/>
              </a:rPr>
              <a:t>approved</a:t>
            </a:r>
            <a:r>
              <a:rPr lang="en-US" sz="1800" i="1" dirty="0">
                <a:solidFill>
                  <a:srgbClr val="C00000"/>
                </a:solidFill>
                <a:latin typeface="+mn-lt"/>
                <a:cs typeface="Arial" panose="020B0604020202020204" pitchFamily="34" charset="0"/>
              </a:rPr>
              <a:t> percentage goals; do not reiterate your plan justification for low goals</a:t>
            </a:r>
            <a:endParaRPr lang="en-US" sz="1800" dirty="0">
              <a:solidFill>
                <a:srgbClr val="000000"/>
              </a:solidFill>
              <a:latin typeface="+mn-lt"/>
            </a:endParaRPr>
          </a:p>
        </p:txBody>
      </p:sp>
      <p:pic>
        <p:nvPicPr>
          <p:cNvPr id="8" name="Picture 7" descr="Screenshot of eSRS entry field for remarks">
            <a:extLst>
              <a:ext uri="{FF2B5EF4-FFF2-40B4-BE49-F238E27FC236}">
                <a16:creationId xmlns:a16="http://schemas.microsoft.com/office/drawing/2014/main" id="{A93F59BA-89DB-42E3-21BA-71D6257DC9D1}"/>
              </a:ext>
            </a:extLst>
          </p:cNvPr>
          <p:cNvPicPr>
            <a:picLocks noChangeAspect="1"/>
          </p:cNvPicPr>
          <p:nvPr/>
        </p:nvPicPr>
        <p:blipFill>
          <a:blip r:embed="rId3"/>
          <a:stretch>
            <a:fillRect/>
          </a:stretch>
        </p:blipFill>
        <p:spPr>
          <a:xfrm>
            <a:off x="219073" y="4175684"/>
            <a:ext cx="8705850" cy="1409700"/>
          </a:xfrm>
          <a:prstGeom prst="rect">
            <a:avLst/>
          </a:prstGeom>
          <a:ln w="19050">
            <a:solidFill>
              <a:srgbClr val="1F497D"/>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343566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a:solidFill>
                  <a:prstClr val="white"/>
                </a:solidFill>
              </a:rPr>
              <a:t>Subcontracting Program Administrator</a:t>
            </a:r>
            <a:endParaRPr lang="en-US" sz="2900" dirty="0"/>
          </a:p>
        </p:txBody>
      </p:sp>
      <p:sp>
        <p:nvSpPr>
          <p:cNvPr id="2" name="Content Placeholder 1"/>
          <p:cNvSpPr>
            <a:spLocks noGrp="1"/>
          </p:cNvSpPr>
          <p:nvPr>
            <p:ph idx="1"/>
          </p:nvPr>
        </p:nvSpPr>
        <p:spPr>
          <a:xfrm>
            <a:off x="542925" y="907045"/>
            <a:ext cx="8058150" cy="1912355"/>
          </a:xfrm>
        </p:spPr>
        <p:txBody>
          <a:bodyPr>
            <a:normAutofit fontScale="77500" lnSpcReduction="20000"/>
          </a:bodyPr>
          <a:lstStyle/>
          <a:p>
            <a:pPr marR="9360">
              <a:spcAft>
                <a:spcPts val="1800"/>
              </a:spcAft>
            </a:pPr>
            <a:r>
              <a:rPr lang="en-US" sz="2400" dirty="0">
                <a:latin typeface="+mj-lt"/>
                <a:cs typeface="Arial" panose="020B0604020202020204" pitchFamily="34" charset="0"/>
              </a:rPr>
              <a:t>This should matc</a:t>
            </a:r>
            <a:r>
              <a:rPr lang="en-US" sz="2400" dirty="0">
                <a:latin typeface="+mj-lt"/>
              </a:rPr>
              <a:t>h the </a:t>
            </a:r>
            <a:r>
              <a:rPr lang="en-US" sz="2400" dirty="0">
                <a:latin typeface="+mj-lt"/>
                <a:cs typeface="Arial" panose="020B0604020202020204" pitchFamily="34" charset="0"/>
              </a:rPr>
              <a:t>Subcontracting Program Administrator listed </a:t>
            </a:r>
            <a:r>
              <a:rPr lang="en-US" sz="2400" dirty="0">
                <a:latin typeface="+mj-lt"/>
              </a:rPr>
              <a:t>on your approved plan in #7 as </a:t>
            </a:r>
            <a:r>
              <a:rPr lang="en-US" sz="2400" dirty="0">
                <a:latin typeface="+mj-lt"/>
                <a:cs typeface="Arial" panose="020B0604020202020204" pitchFamily="34" charset="0"/>
              </a:rPr>
              <a:t>the “Plan Administrator”, unless you have updated this point of contact (POC) since that time.</a:t>
            </a:r>
          </a:p>
          <a:p>
            <a:pPr marR="9360" algn="ctr"/>
            <a:r>
              <a:rPr lang="en-US" sz="2300" i="1" dirty="0">
                <a:solidFill>
                  <a:srgbClr val="C00000"/>
                </a:solidFill>
                <a:latin typeface="+mj-lt"/>
              </a:rPr>
              <a:t> Note:  You would have already listed your eSRS point of contact earlier in the report under “Contact Information”, which may differ from this  point of contact.</a:t>
            </a:r>
            <a:endParaRPr lang="en-US" sz="2300" i="1" dirty="0">
              <a:solidFill>
                <a:srgbClr val="C00000"/>
              </a:solidFill>
              <a:latin typeface="Arial" panose="020B0604020202020204" pitchFamily="34" charset="0"/>
              <a:cs typeface="Arial" panose="020B0604020202020204" pitchFamily="34" charset="0"/>
            </a:endParaRPr>
          </a:p>
        </p:txBody>
      </p:sp>
      <p:pic>
        <p:nvPicPr>
          <p:cNvPr id="6" name="Picture 5" descr="Screenshot of eSRS entry field for subcontracting program administrator info:  Name, phone number, and e-mail address. ">
            <a:extLst>
              <a:ext uri="{FF2B5EF4-FFF2-40B4-BE49-F238E27FC236}">
                <a16:creationId xmlns:a16="http://schemas.microsoft.com/office/drawing/2014/main" id="{5F26954A-825A-D9F2-0F85-72CBCCB42F62}"/>
              </a:ext>
            </a:extLst>
          </p:cNvPr>
          <p:cNvPicPr>
            <a:picLocks noChangeAspect="1"/>
          </p:cNvPicPr>
          <p:nvPr/>
        </p:nvPicPr>
        <p:blipFill>
          <a:blip r:embed="rId3"/>
          <a:stretch>
            <a:fillRect/>
          </a:stretch>
        </p:blipFill>
        <p:spPr>
          <a:xfrm>
            <a:off x="98365" y="2819400"/>
            <a:ext cx="8947270" cy="2960699"/>
          </a:xfrm>
          <a:prstGeom prst="rect">
            <a:avLst/>
          </a:prstGeom>
          <a:ln w="19050">
            <a:solidFill>
              <a:srgbClr val="1F497D"/>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285767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prstClr val="white"/>
                </a:solidFill>
              </a:rPr>
              <a:t>Notification </a:t>
            </a:r>
            <a:endParaRPr lang="en-US" sz="3600" dirty="0"/>
          </a:p>
        </p:txBody>
      </p:sp>
      <p:sp>
        <p:nvSpPr>
          <p:cNvPr id="2" name="Content Placeholder 1"/>
          <p:cNvSpPr>
            <a:spLocks noGrp="1"/>
          </p:cNvSpPr>
          <p:nvPr>
            <p:ph idx="1"/>
          </p:nvPr>
        </p:nvSpPr>
        <p:spPr>
          <a:xfrm>
            <a:off x="446267" y="1195246"/>
            <a:ext cx="8251463" cy="2726736"/>
          </a:xfrm>
        </p:spPr>
        <p:txBody>
          <a:bodyPr>
            <a:noAutofit/>
          </a:bodyPr>
          <a:lstStyle/>
          <a:p>
            <a:pPr marL="342900" indent="-342900">
              <a:spcAft>
                <a:spcPts val="3000"/>
              </a:spcAft>
              <a:buFont typeface="Arial" panose="020B0604020202020204" pitchFamily="34" charset="0"/>
              <a:buChar char="•"/>
            </a:pPr>
            <a:r>
              <a:rPr lang="en-US" sz="2200" dirty="0">
                <a:latin typeface="+mj-lt"/>
                <a:cs typeface="Arial" panose="020B0604020202020204" pitchFamily="34" charset="0"/>
              </a:rPr>
              <a:t>Enter the e-mail address of all </a:t>
            </a:r>
            <a:r>
              <a:rPr lang="en-US" sz="2200" b="1" i="1" u="sng" dirty="0">
                <a:latin typeface="+mj-lt"/>
                <a:cs typeface="Arial" panose="020B0604020202020204" pitchFamily="34" charset="0"/>
              </a:rPr>
              <a:t>Government</a:t>
            </a:r>
            <a:r>
              <a:rPr lang="en-US" sz="2200" b="1" i="1" dirty="0">
                <a:latin typeface="+mj-lt"/>
                <a:cs typeface="Arial" panose="020B0604020202020204" pitchFamily="34" charset="0"/>
              </a:rPr>
              <a:t> </a:t>
            </a:r>
            <a:r>
              <a:rPr lang="en-US" sz="2200" dirty="0">
                <a:latin typeface="+mj-lt"/>
                <a:cs typeface="Arial" panose="020B0604020202020204" pitchFamily="34" charset="0"/>
              </a:rPr>
              <a:t>personnel who will be reviewing their report so that they will receive an e-mail notification of the submission</a:t>
            </a:r>
          </a:p>
          <a:p>
            <a:pPr marL="342900" indent="-342900">
              <a:spcAft>
                <a:spcPts val="3000"/>
              </a:spcAft>
              <a:buFont typeface="Arial" panose="020B0604020202020204" pitchFamily="34" charset="0"/>
              <a:buChar char="•"/>
            </a:pPr>
            <a:r>
              <a:rPr lang="en-US" sz="2200" dirty="0">
                <a:latin typeface="+mj-lt"/>
                <a:cs typeface="Arial" panose="020B0604020202020204" pitchFamily="34" charset="0"/>
              </a:rPr>
              <a:t>For VA FSS, you must include </a:t>
            </a:r>
            <a:r>
              <a:rPr lang="en-US" sz="2200" dirty="0">
                <a:latin typeface="+mj-lt"/>
                <a:cs typeface="Arial" panose="020B0604020202020204" pitchFamily="34" charset="0"/>
                <a:hlinkClick r:id="rId3"/>
              </a:rPr>
              <a:t>SubcontractingVAFSS@va.gov</a:t>
            </a:r>
            <a:r>
              <a:rPr lang="en-US" sz="2200" dirty="0">
                <a:latin typeface="+mj-lt"/>
                <a:cs typeface="Arial" panose="020B0604020202020204" pitchFamily="34" charset="0"/>
              </a:rPr>
              <a:t> </a:t>
            </a:r>
          </a:p>
          <a:p>
            <a:pPr marL="342900" indent="-342900">
              <a:buFont typeface="Arial" panose="020B0604020202020204" pitchFamily="34" charset="0"/>
              <a:buChar char="•"/>
            </a:pPr>
            <a:r>
              <a:rPr lang="en-US" sz="2200" dirty="0">
                <a:latin typeface="+mj-lt"/>
              </a:rPr>
              <a:t>Also include your assigned Contract Specialist’s e-mail.</a:t>
            </a:r>
          </a:p>
        </p:txBody>
      </p:sp>
      <p:pic>
        <p:nvPicPr>
          <p:cNvPr id="7" name="Picture 6" descr="Screenshot of eSRS entry field for e-mail notification&#10;">
            <a:extLst>
              <a:ext uri="{FF2B5EF4-FFF2-40B4-BE49-F238E27FC236}">
                <a16:creationId xmlns:a16="http://schemas.microsoft.com/office/drawing/2014/main" id="{5E9B5000-4E7E-FC2E-9D70-07133A9CC8C1}"/>
              </a:ext>
            </a:extLst>
          </p:cNvPr>
          <p:cNvPicPr>
            <a:picLocks noChangeAspect="1"/>
          </p:cNvPicPr>
          <p:nvPr/>
        </p:nvPicPr>
        <p:blipFill>
          <a:blip r:embed="rId4"/>
          <a:stretch>
            <a:fillRect/>
          </a:stretch>
        </p:blipFill>
        <p:spPr>
          <a:xfrm>
            <a:off x="263887" y="4216392"/>
            <a:ext cx="8616225" cy="1439074"/>
          </a:xfrm>
          <a:prstGeom prst="rect">
            <a:avLst/>
          </a:prstGeom>
          <a:ln w="19050">
            <a:solidFill>
              <a:schemeClr val="accent1"/>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74857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Review Process Flow</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644775"/>
            <a:ext cx="8382000" cy="1295400"/>
          </a:xfrm>
        </p:spPr>
        <p:txBody>
          <a:bodyPr/>
          <a:lstStyle/>
          <a:p>
            <a:pPr algn="ctr"/>
            <a:r>
              <a:rPr lang="en-US" sz="6000" b="1" dirty="0">
                <a:latin typeface="Georgia" panose="02040502050405020303" pitchFamily="18" charset="0"/>
              </a:rPr>
              <a:t>Review Process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24</a:t>
            </a:fld>
            <a:endParaRPr lang="en-US"/>
          </a:p>
        </p:txBody>
      </p:sp>
    </p:spTree>
    <p:extLst>
      <p:ext uri="{BB962C8B-B14F-4D97-AF65-F5344CB8AC3E}">
        <p14:creationId xmlns:p14="http://schemas.microsoft.com/office/powerpoint/2010/main" val="62257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Review Process</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25</a:t>
            </a:fld>
            <a:endParaRPr lang="en-US">
              <a:solidFill>
                <a:srgbClr val="1F497D">
                  <a:tint val="75000"/>
                </a:srgbClr>
              </a:solidFill>
            </a:endParaRPr>
          </a:p>
        </p:txBody>
      </p:sp>
      <p:graphicFrame>
        <p:nvGraphicFramePr>
          <p:cNvPr id="5" name="Content Placeholder 3" descr="Flow chart of the submission and review process">
            <a:extLst>
              <a:ext uri="{FF2B5EF4-FFF2-40B4-BE49-F238E27FC236}">
                <a16:creationId xmlns:a16="http://schemas.microsoft.com/office/drawing/2014/main" id="{9FF8D218-FC00-6A7B-2187-4E039861D4DB}"/>
              </a:ext>
            </a:extLst>
          </p:cNvPr>
          <p:cNvGraphicFramePr>
            <a:graphicFrameLocks/>
          </p:cNvGraphicFramePr>
          <p:nvPr>
            <p:extLst>
              <p:ext uri="{D42A27DB-BD31-4B8C-83A1-F6EECF244321}">
                <p14:modId xmlns:p14="http://schemas.microsoft.com/office/powerpoint/2010/main" val="3538221239"/>
              </p:ext>
            </p:extLst>
          </p:nvPr>
        </p:nvGraphicFramePr>
        <p:xfrm>
          <a:off x="419100" y="1295400"/>
          <a:ext cx="8305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554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Technical Tips</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351087"/>
            <a:ext cx="8382000" cy="2155825"/>
          </a:xfrm>
        </p:spPr>
        <p:txBody>
          <a:bodyPr/>
          <a:lstStyle/>
          <a:p>
            <a:pPr algn="ctr"/>
            <a:r>
              <a:rPr lang="en-US" sz="6000" b="1" dirty="0">
                <a:latin typeface="Georgia" panose="02040502050405020303" pitchFamily="18" charset="0"/>
              </a:rPr>
              <a:t>Technical Tips &amp; Common Issues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26</a:t>
            </a:fld>
            <a:endParaRPr lang="en-US"/>
          </a:p>
        </p:txBody>
      </p:sp>
    </p:spTree>
    <p:extLst>
      <p:ext uri="{BB962C8B-B14F-4D97-AF65-F5344CB8AC3E}">
        <p14:creationId xmlns:p14="http://schemas.microsoft.com/office/powerpoint/2010/main" val="210302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Report Rejection</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228600" y="1143000"/>
            <a:ext cx="8763000" cy="4750380"/>
          </a:xfrm>
        </p:spPr>
        <p:txBody>
          <a:bodyPr>
            <a:normAutofit fontScale="92500" lnSpcReduction="10000"/>
          </a:bodyPr>
          <a:lstStyle/>
          <a:p>
            <a:pPr marR="36610" indent="0" algn="ctr">
              <a:spcAft>
                <a:spcPts val="1800"/>
              </a:spcAft>
              <a:buNone/>
            </a:pPr>
            <a:r>
              <a:rPr lang="en-US" sz="3200" b="1" dirty="0">
                <a:latin typeface="+mn-lt"/>
                <a:cs typeface="Arial" panose="020B0604020202020204" pitchFamily="34" charset="0"/>
              </a:rPr>
              <a:t>Top Reasons why an ISR report is Rejected</a:t>
            </a:r>
          </a:p>
          <a:p>
            <a:pPr marL="285750" marR="36610" indent="-285750">
              <a:buFont typeface="Arial" panose="020B0604020202020204" pitchFamily="34" charset="0"/>
              <a:buChar char="•"/>
            </a:pPr>
            <a:r>
              <a:rPr lang="en-US" sz="2000" b="1" dirty="0">
                <a:latin typeface="+mn-lt"/>
                <a:cs typeface="Arial" panose="020B0604020202020204" pitchFamily="34" charset="0"/>
              </a:rPr>
              <a:t>Remarks Missing: </a:t>
            </a:r>
            <a:r>
              <a:rPr lang="en-US" sz="1900" dirty="0">
                <a:latin typeface="+mn-lt"/>
                <a:cs typeface="Arial" panose="020B0604020202020204" pitchFamily="34" charset="0"/>
              </a:rPr>
              <a:t>Needed justification/explanation missing for </a:t>
            </a:r>
          </a:p>
          <a:p>
            <a:pPr marL="971550" marR="36610" lvl="1" indent="-285750"/>
            <a:r>
              <a:rPr lang="en-US" sz="1900" dirty="0">
                <a:latin typeface="+mn-lt"/>
                <a:cs typeface="Arial" panose="020B0604020202020204" pitchFamily="34" charset="0"/>
              </a:rPr>
              <a:t>$0 Reported</a:t>
            </a:r>
          </a:p>
          <a:p>
            <a:pPr marL="971550" marR="36610" lvl="1" indent="-285750">
              <a:spcAft>
                <a:spcPts val="1800"/>
              </a:spcAft>
            </a:pPr>
            <a:r>
              <a:rPr lang="en-US" sz="1900" dirty="0">
                <a:latin typeface="+mn-lt"/>
              </a:rPr>
              <a:t>Percentage Goals not Met</a:t>
            </a:r>
          </a:p>
          <a:p>
            <a:pPr marL="285750" marR="36610" indent="-285750">
              <a:spcAft>
                <a:spcPts val="2400"/>
              </a:spcAft>
              <a:buFont typeface="Arial" panose="020B0604020202020204" pitchFamily="34" charset="0"/>
              <a:buChar char="•"/>
            </a:pPr>
            <a:r>
              <a:rPr lang="en-US" sz="2000" b="1" dirty="0">
                <a:latin typeface="+mn-lt"/>
              </a:rPr>
              <a:t>SDVO spend listed is higher than VO spend:  </a:t>
            </a:r>
            <a:r>
              <a:rPr lang="en-US" sz="1900" dirty="0">
                <a:latin typeface="+mn-lt"/>
              </a:rPr>
              <a:t>Remember, SDVO is a subcategory of VO.</a:t>
            </a:r>
            <a:endParaRPr lang="en-US" sz="1900" dirty="0">
              <a:latin typeface="+mn-lt"/>
              <a:cs typeface="Arial" panose="020B0604020202020204" pitchFamily="34" charset="0"/>
            </a:endParaRPr>
          </a:p>
          <a:p>
            <a:pPr marL="285750" marR="36610" indent="-285750">
              <a:spcAft>
                <a:spcPts val="2400"/>
              </a:spcAft>
              <a:buFont typeface="Arial" panose="020B0604020202020204" pitchFamily="34" charset="0"/>
              <a:buChar char="•"/>
            </a:pPr>
            <a:r>
              <a:rPr lang="en-US" sz="2000" b="1" dirty="0">
                <a:latin typeface="+mn-lt"/>
                <a:cs typeface="Arial" panose="020B0604020202020204" pitchFamily="34" charset="0"/>
              </a:rPr>
              <a:t>Annual Spend (two ISR cycles):  </a:t>
            </a:r>
            <a:r>
              <a:rPr lang="en-US" sz="1900" dirty="0">
                <a:latin typeface="+mn-lt"/>
                <a:cs typeface="Arial" panose="020B0604020202020204" pitchFamily="34" charset="0"/>
              </a:rPr>
              <a:t>Spend reported in the annual SSR does not match (</a:t>
            </a:r>
            <a:r>
              <a:rPr lang="en-US" sz="1900" i="1" dirty="0">
                <a:latin typeface="+mn-lt"/>
                <a:cs typeface="Arial" panose="020B0604020202020204" pitchFamily="34" charset="0"/>
              </a:rPr>
              <a:t>if indirect spend </a:t>
            </a:r>
            <a:r>
              <a:rPr lang="en-US" sz="1900" i="1" u="sng" dirty="0">
                <a:latin typeface="+mn-lt"/>
                <a:cs typeface="Arial" panose="020B0604020202020204" pitchFamily="34" charset="0"/>
              </a:rPr>
              <a:t>is</a:t>
            </a:r>
            <a:r>
              <a:rPr lang="en-US" sz="1900" i="1" dirty="0">
                <a:latin typeface="+mn-lt"/>
                <a:cs typeface="Arial" panose="020B0604020202020204" pitchFamily="34" charset="0"/>
              </a:rPr>
              <a:t> included in </a:t>
            </a:r>
            <a:r>
              <a:rPr lang="en-US" sz="1900" i="1" dirty="0">
                <a:latin typeface="+mn-lt"/>
              </a:rPr>
              <a:t>plan goals</a:t>
            </a:r>
            <a:r>
              <a:rPr lang="en-US" sz="1900" dirty="0">
                <a:latin typeface="+mn-lt"/>
              </a:rPr>
              <a:t>) or exceed (</a:t>
            </a:r>
            <a:r>
              <a:rPr lang="en-US" sz="1900" i="1" dirty="0">
                <a:latin typeface="+mn-lt"/>
              </a:rPr>
              <a:t>if indirect spend </a:t>
            </a:r>
            <a:r>
              <a:rPr lang="en-US" sz="1900" i="1" u="sng" dirty="0">
                <a:latin typeface="+mn-lt"/>
              </a:rPr>
              <a:t>is not </a:t>
            </a:r>
            <a:r>
              <a:rPr lang="en-US" sz="1900" i="1" dirty="0">
                <a:latin typeface="+mn-lt"/>
              </a:rPr>
              <a:t>included in plan goals) </a:t>
            </a:r>
            <a:r>
              <a:rPr lang="en-US" sz="1900" dirty="0">
                <a:latin typeface="+mn-lt"/>
                <a:cs typeface="Arial" panose="020B0604020202020204" pitchFamily="34" charset="0"/>
              </a:rPr>
              <a:t>th</a:t>
            </a:r>
            <a:r>
              <a:rPr lang="en-US" sz="1900" dirty="0">
                <a:latin typeface="+mn-lt"/>
              </a:rPr>
              <a:t>e annual spend added during the last two Year-End ISRs (i.e. Sep 30 reports).</a:t>
            </a:r>
            <a:endParaRPr lang="en-US" sz="1900" dirty="0">
              <a:latin typeface="+mn-lt"/>
              <a:cs typeface="Arial" panose="020B0604020202020204" pitchFamily="34" charset="0"/>
            </a:endParaRPr>
          </a:p>
          <a:p>
            <a:pPr marL="285750" marR="36610" indent="-285750">
              <a:buFont typeface="Arial" panose="020B0604020202020204" pitchFamily="34" charset="0"/>
              <a:buChar char="•"/>
            </a:pPr>
            <a:r>
              <a:rPr lang="en-US" sz="2000" b="1" dirty="0">
                <a:latin typeface="+mn-lt"/>
              </a:rPr>
              <a:t>CEO did not Self-Certify Report:  </a:t>
            </a:r>
            <a:r>
              <a:rPr lang="en-US" sz="1900" dirty="0">
                <a:latin typeface="+mn-lt"/>
              </a:rPr>
              <a:t>The report must indicate “Yes” for CEO approval, otherwise the report will be rejected.</a:t>
            </a:r>
            <a:endParaRPr lang="en-US" sz="1900" dirty="0">
              <a:latin typeface="+mn-lt"/>
              <a:cs typeface="Arial" panose="020B0604020202020204" pitchFamily="34" charset="0"/>
            </a:endParaRPr>
          </a:p>
          <a:p>
            <a:pPr marR="36610"/>
            <a:endParaRPr lang="en-US" sz="1800" dirty="0">
              <a:solidFill>
                <a:srgbClr val="000000"/>
              </a:solidFill>
              <a:latin typeface="+mn-lt"/>
              <a:cs typeface="Arial" panose="020B0604020202020204" pitchFamily="34" charset="0"/>
            </a:endParaRPr>
          </a:p>
          <a:p>
            <a:pPr marR="36610"/>
            <a:endParaRPr lang="en-US" sz="1800" dirty="0">
              <a:solidFill>
                <a:srgbClr val="000000"/>
              </a:solidFill>
              <a:latin typeface="+mn-lt"/>
            </a:endParaRPr>
          </a:p>
          <a:p>
            <a:pPr marL="0" marR="28310" indent="0">
              <a:buNone/>
            </a:pPr>
            <a:endParaRPr lang="en-US" sz="2000"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148210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eSRS.gov Resources</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457200" y="1828800"/>
            <a:ext cx="5029200" cy="3276600"/>
          </a:xfrm>
        </p:spPr>
        <p:txBody>
          <a:bodyPr/>
          <a:lstStyle/>
          <a:p>
            <a:pPr marL="342900" indent="-342900">
              <a:spcAft>
                <a:spcPts val="2400"/>
              </a:spcAft>
              <a:buFont typeface="Arial" panose="020B0604020202020204" pitchFamily="34" charset="0"/>
              <a:buChar char="•"/>
            </a:pPr>
            <a:r>
              <a:rPr lang="en-US" sz="2200" dirty="0">
                <a:latin typeface="+mn-lt"/>
                <a:cs typeface="Arial" panose="020B0604020202020204" pitchFamily="34" charset="0"/>
                <a:hlinkClick r:id="rId3"/>
              </a:rPr>
              <a:t>eSRS.gov </a:t>
            </a:r>
            <a:r>
              <a:rPr lang="en-US" sz="2200" dirty="0">
                <a:latin typeface="+mn-lt"/>
                <a:cs typeface="Arial" panose="020B0604020202020204" pitchFamily="34" charset="0"/>
              </a:rPr>
              <a:t>provides </a:t>
            </a:r>
            <a:r>
              <a:rPr lang="en-US" sz="2200" dirty="0">
                <a:latin typeface="+mn-lt"/>
              </a:rPr>
              <a:t>resources  on the right-hand side of the web page at eSRS.gov </a:t>
            </a:r>
            <a:r>
              <a:rPr lang="en-US" sz="2200" i="1" u="sng" dirty="0">
                <a:latin typeface="+mn-lt"/>
              </a:rPr>
              <a:t>prior to</a:t>
            </a:r>
            <a:r>
              <a:rPr lang="en-US" sz="2200" dirty="0">
                <a:latin typeface="+mn-lt"/>
              </a:rPr>
              <a:t> logging in to the site.</a:t>
            </a:r>
          </a:p>
          <a:p>
            <a:pPr marL="342900" indent="-342900">
              <a:spcAft>
                <a:spcPts val="2400"/>
              </a:spcAft>
              <a:buFont typeface="Arial" panose="020B0604020202020204" pitchFamily="34" charset="0"/>
              <a:buChar char="•"/>
            </a:pPr>
            <a:r>
              <a:rPr lang="en-US" sz="2200" dirty="0">
                <a:latin typeface="+mn-lt"/>
                <a:cs typeface="Arial" panose="020B0604020202020204" pitchFamily="34" charset="0"/>
              </a:rPr>
              <a:t>This includes technical user guides which help you navigate the site, training materials, sample reports, and training webinars.</a:t>
            </a:r>
            <a:endParaRPr lang="en-US" sz="2200" dirty="0">
              <a:latin typeface="+mn-lt"/>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pic>
        <p:nvPicPr>
          <p:cNvPr id="8" name="Picture 7" descr="Screenshot of right-hand side of eSRS.gov home page, showing links to user guides, training materials, sample reports, and training webinars">
            <a:extLst>
              <a:ext uri="{FF2B5EF4-FFF2-40B4-BE49-F238E27FC236}">
                <a16:creationId xmlns:a16="http://schemas.microsoft.com/office/drawing/2014/main" id="{41C09B54-4B3D-35BF-DF7A-FE93BCEA53FC}"/>
              </a:ext>
            </a:extLst>
          </p:cNvPr>
          <p:cNvPicPr>
            <a:picLocks noChangeAspect="1"/>
          </p:cNvPicPr>
          <p:nvPr/>
        </p:nvPicPr>
        <p:blipFill>
          <a:blip r:embed="rId4"/>
          <a:stretch>
            <a:fillRect/>
          </a:stretch>
        </p:blipFill>
        <p:spPr>
          <a:xfrm>
            <a:off x="5815013" y="868108"/>
            <a:ext cx="2700337" cy="5048839"/>
          </a:xfrm>
          <a:prstGeom prst="rect">
            <a:avLst/>
          </a:prstGeom>
          <a:ln>
            <a:solidFill>
              <a:schemeClr val="accent1"/>
            </a:solidFill>
          </a:ln>
        </p:spPr>
      </p:pic>
    </p:spTree>
    <p:extLst>
      <p:ext uri="{BB962C8B-B14F-4D97-AF65-F5344CB8AC3E}">
        <p14:creationId xmlns:p14="http://schemas.microsoft.com/office/powerpoint/2010/main" val="344681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FAQs</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457200" y="743240"/>
            <a:ext cx="8229600" cy="3371560"/>
          </a:xfrm>
        </p:spPr>
        <p:txBody>
          <a:bodyPr/>
          <a:lstStyle/>
          <a:p>
            <a:pPr marL="0" indent="0" algn="ctr">
              <a:spcAft>
                <a:spcPts val="1200"/>
              </a:spcAft>
              <a:buNone/>
            </a:pPr>
            <a:r>
              <a:rPr lang="en-US" sz="3200" b="1" dirty="0">
                <a:latin typeface="+mn-lt"/>
                <a:cs typeface="Arial" panose="020B0604020202020204" pitchFamily="34" charset="0"/>
              </a:rPr>
              <a:t>FAQs at </a:t>
            </a:r>
            <a:r>
              <a:rPr lang="en-US" sz="3200" b="1" dirty="0">
                <a:latin typeface="+mn-lt"/>
                <a:cs typeface="Arial" panose="020B0604020202020204" pitchFamily="34" charset="0"/>
                <a:hlinkClick r:id="rId3"/>
              </a:rPr>
              <a:t>FSD.gov</a:t>
            </a:r>
            <a:endParaRPr lang="en-US" sz="3200" dirty="0">
              <a:latin typeface="+mn-lt"/>
            </a:endParaRPr>
          </a:p>
          <a:p>
            <a:pPr marL="342900" indent="-342900">
              <a:spcAft>
                <a:spcPts val="1200"/>
              </a:spcAft>
              <a:buFont typeface="Arial" panose="020B0604020202020204" pitchFamily="34" charset="0"/>
              <a:buChar char="•"/>
            </a:pPr>
            <a:r>
              <a:rPr lang="en-US" sz="2200" dirty="0">
                <a:latin typeface="+mn-lt"/>
                <a:cs typeface="Arial" panose="020B0604020202020204" pitchFamily="34" charset="0"/>
              </a:rPr>
              <a:t>The Federal Service Desk (FSD) provides a host of FAQs on various systems, including Login.gov and eSRS.</a:t>
            </a:r>
          </a:p>
          <a:p>
            <a:pPr marL="342900" indent="-342900">
              <a:spcAft>
                <a:spcPts val="1200"/>
              </a:spcAft>
              <a:buFont typeface="Arial" panose="020B0604020202020204" pitchFamily="34" charset="0"/>
              <a:buChar char="•"/>
            </a:pPr>
            <a:r>
              <a:rPr lang="en-US" sz="2200" dirty="0">
                <a:latin typeface="+mn-lt"/>
                <a:cs typeface="Arial" panose="020B0604020202020204" pitchFamily="34" charset="0"/>
              </a:rPr>
              <a:t>Help Topics (FAQs) ar</a:t>
            </a:r>
            <a:r>
              <a:rPr lang="en-US" sz="2200" dirty="0">
                <a:latin typeface="+mn-lt"/>
              </a:rPr>
              <a:t>e listed on the left-hand side of this web page.  Click “Show More” to scroll down to the FAQs for eSRS.</a:t>
            </a:r>
          </a:p>
          <a:p>
            <a:pPr marL="342900" indent="-342900">
              <a:spcAft>
                <a:spcPts val="1800"/>
              </a:spcAft>
              <a:buFont typeface="Arial" panose="020B0604020202020204" pitchFamily="34" charset="0"/>
              <a:buChar char="•"/>
            </a:pPr>
            <a:r>
              <a:rPr lang="en-US" sz="2200" dirty="0">
                <a:latin typeface="+mn-lt"/>
              </a:rPr>
              <a:t>If you can’t find an answer here or in the eSRS.gov guides, you can “Create an Incident” or start a “Live Chat”.</a:t>
            </a:r>
            <a:endParaRPr lang="en-US" sz="2000" dirty="0"/>
          </a:p>
        </p:txBody>
      </p:sp>
      <p:pic>
        <p:nvPicPr>
          <p:cNvPr id="5" name="Picture 4" descr="Screenshot of FSD.gov window to &quot;create and incident&quot; or &quot;live chat&quot;">
            <a:extLst>
              <a:ext uri="{FF2B5EF4-FFF2-40B4-BE49-F238E27FC236}">
                <a16:creationId xmlns:a16="http://schemas.microsoft.com/office/drawing/2014/main" id="{71D98F25-1B28-1343-0ACE-EB21FD8F2F6B}"/>
              </a:ext>
            </a:extLst>
          </p:cNvPr>
          <p:cNvPicPr>
            <a:picLocks noChangeAspect="1"/>
          </p:cNvPicPr>
          <p:nvPr/>
        </p:nvPicPr>
        <p:blipFill>
          <a:blip r:embed="rId4"/>
          <a:stretch>
            <a:fillRect/>
          </a:stretch>
        </p:blipFill>
        <p:spPr>
          <a:xfrm>
            <a:off x="457200" y="4267200"/>
            <a:ext cx="8277225" cy="1571625"/>
          </a:xfrm>
          <a:prstGeom prst="rect">
            <a:avLst/>
          </a:prstGeom>
          <a:ln>
            <a:solidFill>
              <a:schemeClr val="accent1"/>
            </a:solidFill>
          </a:ln>
        </p:spPr>
      </p:pic>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294769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Agenda</a:t>
            </a:r>
          </a:p>
        </p:txBody>
      </p:sp>
      <p:sp>
        <p:nvSpPr>
          <p:cNvPr id="2" name="Content Placeholder 1"/>
          <p:cNvSpPr>
            <a:spLocks noGrp="1"/>
          </p:cNvSpPr>
          <p:nvPr>
            <p:ph idx="1"/>
          </p:nvPr>
        </p:nvSpPr>
        <p:spPr>
          <a:xfrm>
            <a:off x="1524000" y="1143000"/>
            <a:ext cx="6324600" cy="4572000"/>
          </a:xfrm>
        </p:spPr>
        <p:txBody>
          <a:bodyPr>
            <a:noAutofit/>
          </a:bodyPr>
          <a:lstStyle/>
          <a:p>
            <a:pPr marL="342900" indent="-342900">
              <a:spcAft>
                <a:spcPts val="4200"/>
              </a:spcAft>
              <a:buFont typeface="Arial" panose="020B0604020202020204" pitchFamily="34" charset="0"/>
              <a:buChar char="•"/>
            </a:pPr>
            <a:r>
              <a:rPr lang="en-US" sz="3200" dirty="0">
                <a:latin typeface="+mn-lt"/>
                <a:cs typeface="Arial" panose="020B0604020202020204" pitchFamily="34" charset="0"/>
              </a:rPr>
              <a:t>Individual Subcontract Report (ISR) Due Dates &amp; Step-by-Step</a:t>
            </a:r>
          </a:p>
          <a:p>
            <a:pPr marL="342900" indent="-342900">
              <a:spcAft>
                <a:spcPts val="4200"/>
              </a:spcAft>
              <a:buFont typeface="Arial" panose="020B0604020202020204" pitchFamily="34" charset="0"/>
              <a:buChar char="•"/>
            </a:pPr>
            <a:r>
              <a:rPr lang="en-US" sz="3200" dirty="0">
                <a:latin typeface="+mn-lt"/>
                <a:cs typeface="Arial" panose="020B0604020202020204" pitchFamily="34" charset="0"/>
              </a:rPr>
              <a:t>Review Process</a:t>
            </a:r>
          </a:p>
          <a:p>
            <a:pPr marL="342900" indent="-342900">
              <a:spcAft>
                <a:spcPts val="4200"/>
              </a:spcAft>
              <a:buFont typeface="Arial" panose="020B0604020202020204" pitchFamily="34" charset="0"/>
              <a:buChar char="•"/>
            </a:pPr>
            <a:r>
              <a:rPr lang="en-US" sz="3200" dirty="0">
                <a:latin typeface="+mn-lt"/>
                <a:cs typeface="Arial" panose="020B0604020202020204" pitchFamily="34" charset="0"/>
              </a:rPr>
              <a:t>Technical Tips &amp; Common Issues</a:t>
            </a:r>
          </a:p>
          <a:p>
            <a:pPr marL="342900" indent="-342900">
              <a:buFont typeface="Arial" panose="020B0604020202020204" pitchFamily="34" charset="0"/>
              <a:buChar char="•"/>
            </a:pPr>
            <a:r>
              <a:rPr lang="en-US" sz="3200" dirty="0">
                <a:latin typeface="+mn-lt"/>
              </a:rPr>
              <a:t>Resources &amp; eSRS Help Contacts</a:t>
            </a:r>
            <a:endParaRPr lang="en-US" sz="3200" dirty="0">
              <a:latin typeface="+mn-lt"/>
              <a:cs typeface="Arial" panose="020B0604020202020204" pitchFamily="34" charset="0"/>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2837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Account Setup</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457200" y="1371600"/>
            <a:ext cx="8229600" cy="4358481"/>
          </a:xfrm>
        </p:spPr>
        <p:txBody>
          <a:bodyPr/>
          <a:lstStyle/>
          <a:p>
            <a:pPr marL="0" indent="0" algn="ctr">
              <a:spcAft>
                <a:spcPts val="1800"/>
              </a:spcAft>
              <a:buNone/>
            </a:pPr>
            <a:r>
              <a:rPr lang="en-US" sz="3200" b="1" dirty="0">
                <a:latin typeface="+mn-lt"/>
                <a:cs typeface="Arial" panose="020B0604020202020204" pitchFamily="34" charset="0"/>
              </a:rPr>
              <a:t>Trouble establishing Login.gov account</a:t>
            </a:r>
            <a:endParaRPr lang="en-US" sz="3200" dirty="0">
              <a:latin typeface="+mn-lt"/>
            </a:endParaRPr>
          </a:p>
          <a:p>
            <a:pPr marL="342900" indent="-342900">
              <a:spcAft>
                <a:spcPts val="1800"/>
              </a:spcAft>
              <a:buFont typeface="Arial" panose="020B0604020202020204" pitchFamily="34" charset="0"/>
              <a:buChar char="•"/>
            </a:pPr>
            <a:r>
              <a:rPr lang="en-US" sz="2200" dirty="0">
                <a:latin typeface="+mn-lt"/>
                <a:cs typeface="Arial" panose="020B0604020202020204" pitchFamily="34" charset="0"/>
              </a:rPr>
              <a:t>The most common issue with account set up is that the user is not authenticated.</a:t>
            </a:r>
          </a:p>
          <a:p>
            <a:pPr marL="342900" indent="-342900">
              <a:spcAft>
                <a:spcPts val="1800"/>
              </a:spcAft>
              <a:buFont typeface="Arial" panose="020B0604020202020204" pitchFamily="34" charset="0"/>
              <a:buChar char="•"/>
            </a:pPr>
            <a:r>
              <a:rPr lang="en-US" sz="2200" dirty="0">
                <a:latin typeface="+mn-lt"/>
                <a:cs typeface="Arial" panose="020B0604020202020204" pitchFamily="34" charset="0"/>
              </a:rPr>
              <a:t>Users are authenticated when they receive an email indicating successful account set up.</a:t>
            </a:r>
          </a:p>
          <a:p>
            <a:pPr marL="342900" indent="-342900">
              <a:spcAft>
                <a:spcPts val="1800"/>
              </a:spcAft>
              <a:buFont typeface="Arial" panose="020B0604020202020204" pitchFamily="34" charset="0"/>
              <a:buChar char="•"/>
            </a:pPr>
            <a:r>
              <a:rPr lang="en-US" sz="2200" dirty="0">
                <a:latin typeface="+mn-lt"/>
              </a:rPr>
              <a:t>If e-mail is not received, or you encounter other account setup/login issues, view the FAQs </a:t>
            </a:r>
            <a:r>
              <a:rPr lang="en-US" sz="2200" dirty="0">
                <a:latin typeface="+mn-lt"/>
                <a:hlinkClick r:id="rId3"/>
              </a:rPr>
              <a:t>www.fsd.gov</a:t>
            </a:r>
            <a:r>
              <a:rPr lang="en-US" sz="2200" dirty="0">
                <a:latin typeface="+mn-lt"/>
              </a:rPr>
              <a:t> or contact the </a:t>
            </a:r>
            <a:r>
              <a:rPr lang="en-US" sz="2200" dirty="0">
                <a:latin typeface="+mn-lt"/>
                <a:cs typeface="Arial" panose="020B0604020202020204" pitchFamily="34" charset="0"/>
              </a:rPr>
              <a:t>Federal Service Desk (FSD) at 866-606-8220.</a:t>
            </a:r>
          </a:p>
          <a:p>
            <a:pPr marL="0" indent="0">
              <a:buNone/>
            </a:pPr>
            <a:endParaRPr lang="en-US" sz="2000" dirty="0"/>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232910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spcAft>
                <a:spcPts val="1200"/>
              </a:spcAft>
              <a:defRPr/>
            </a:pPr>
            <a:r>
              <a:rPr lang="en-US" dirty="0"/>
              <a:t>Setting up New Account User</a:t>
            </a:r>
          </a:p>
        </p:txBody>
      </p:sp>
      <p:sp>
        <p:nvSpPr>
          <p:cNvPr id="3" name="Content Placeholder 2"/>
          <p:cNvSpPr>
            <a:spLocks noGrp="1"/>
          </p:cNvSpPr>
          <p:nvPr>
            <p:ph idx="1"/>
          </p:nvPr>
        </p:nvSpPr>
        <p:spPr>
          <a:xfrm>
            <a:off x="419100" y="1212995"/>
            <a:ext cx="8305800" cy="4648200"/>
          </a:xfrm>
        </p:spPr>
        <p:txBody>
          <a:bodyPr>
            <a:noAutofit/>
          </a:bodyPr>
          <a:lstStyle/>
          <a:p>
            <a:pPr algn="ctr">
              <a:lnSpc>
                <a:spcPct val="100000"/>
              </a:lnSpc>
              <a:spcAft>
                <a:spcPts val="1800"/>
              </a:spcAft>
              <a:defRPr/>
            </a:pPr>
            <a:r>
              <a:rPr lang="en-US" sz="3200" b="1" dirty="0"/>
              <a:t>How does a new user file new reports and view existing/previous reports in eSRS?</a:t>
            </a:r>
          </a:p>
          <a:p>
            <a:pPr marL="342900" indent="-342900">
              <a:spcAft>
                <a:spcPts val="1800"/>
              </a:spcAft>
              <a:buFont typeface="Arial" panose="020B0604020202020204" pitchFamily="34" charset="0"/>
              <a:buChar char="•"/>
              <a:defRPr/>
            </a:pPr>
            <a:r>
              <a:rPr lang="en-US" sz="1800" dirty="0"/>
              <a:t>Have the new user register in eSRS/Login.gov. </a:t>
            </a:r>
          </a:p>
          <a:p>
            <a:pPr marL="342900" indent="-342900">
              <a:spcAft>
                <a:spcPts val="1800"/>
              </a:spcAft>
              <a:buFont typeface="Arial" panose="020B0604020202020204" pitchFamily="34" charset="0"/>
              <a:buChar char="•"/>
              <a:defRPr/>
            </a:pPr>
            <a:r>
              <a:rPr lang="en-US" sz="1800" dirty="0"/>
              <a:t>“Create an Incident” with the FSD helpdesk at </a:t>
            </a:r>
            <a:r>
              <a:rPr lang="en-US" sz="1800" dirty="0">
                <a:hlinkClick r:id="rId3"/>
              </a:rPr>
              <a:t>FSD.gov</a:t>
            </a:r>
            <a:r>
              <a:rPr lang="en-US" sz="1800" dirty="0"/>
              <a:t>; include the name and e-mail address of the new user and the former user, and request to have the historical data </a:t>
            </a:r>
            <a:r>
              <a:rPr lang="en-US" sz="1800" u="sng" dirty="0"/>
              <a:t>migrated</a:t>
            </a:r>
            <a:r>
              <a:rPr lang="en-US" sz="1800" dirty="0"/>
              <a:t> to the new user’s account.</a:t>
            </a:r>
          </a:p>
          <a:p>
            <a:pPr marL="342900" indent="-342900">
              <a:buFont typeface="Arial" panose="020B0604020202020204" pitchFamily="34" charset="0"/>
              <a:buChar char="•"/>
              <a:defRPr/>
            </a:pPr>
            <a:r>
              <a:rPr lang="en-US" sz="1800" b="1" dirty="0"/>
              <a:t>Example:  </a:t>
            </a:r>
            <a:r>
              <a:rPr lang="en-US" sz="1800" dirty="0"/>
              <a:t>Angela Johnson </a:t>
            </a:r>
            <a:r>
              <a:rPr lang="en-US" sz="1800" i="1" dirty="0"/>
              <a:t>angela@abc.com</a:t>
            </a:r>
            <a:r>
              <a:rPr lang="en-US" sz="1800" dirty="0"/>
              <a:t> is the new eSRS representative for ABC corporation. Pam Jones </a:t>
            </a:r>
            <a:r>
              <a:rPr lang="en-US" sz="1800" i="1" dirty="0"/>
              <a:t>pjones@abc.com</a:t>
            </a:r>
            <a:r>
              <a:rPr lang="en-US" sz="1800" dirty="0"/>
              <a:t> will no longer have the responsibility of filing reports in </a:t>
            </a:r>
            <a:r>
              <a:rPr lang="en-US" sz="1800" dirty="0" err="1"/>
              <a:t>eSRS</a:t>
            </a:r>
            <a:r>
              <a:rPr lang="en-US" sz="1800" dirty="0"/>
              <a:t> for ABC Corporation. Therefore, please migrate the historical data for ABC Corporation from Pam Jones’ eSRS account to Angela Terry’s account.</a:t>
            </a:r>
          </a:p>
        </p:txBody>
      </p:sp>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31</a:t>
            </a:fld>
            <a:endParaRPr lang="en-US">
              <a:solidFill>
                <a:srgbClr val="1F497D">
                  <a:tint val="75000"/>
                </a:srgbClr>
              </a:solidFill>
            </a:endParaRPr>
          </a:p>
        </p:txBody>
      </p:sp>
    </p:spTree>
    <p:extLst>
      <p:ext uri="{BB962C8B-B14F-4D97-AF65-F5344CB8AC3E}">
        <p14:creationId xmlns:p14="http://schemas.microsoft.com/office/powerpoint/2010/main" val="212914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Duplicate Report Error</a:t>
            </a:r>
          </a:p>
        </p:txBody>
      </p:sp>
      <p:sp>
        <p:nvSpPr>
          <p:cNvPr id="6" name="Content Placeholder 5">
            <a:extLst>
              <a:ext uri="{FF2B5EF4-FFF2-40B4-BE49-F238E27FC236}">
                <a16:creationId xmlns:a16="http://schemas.microsoft.com/office/drawing/2014/main" id="{A2A90032-1F8B-4BE3-AAB2-2A11D55839F8}"/>
              </a:ext>
            </a:extLst>
          </p:cNvPr>
          <p:cNvSpPr>
            <a:spLocks noGrp="1"/>
          </p:cNvSpPr>
          <p:nvPr>
            <p:ph idx="1"/>
          </p:nvPr>
        </p:nvSpPr>
        <p:spPr>
          <a:xfrm>
            <a:off x="457200" y="990600"/>
            <a:ext cx="8058150" cy="5029200"/>
          </a:xfrm>
        </p:spPr>
        <p:txBody>
          <a:bodyPr/>
          <a:lstStyle/>
          <a:p>
            <a:pPr marL="0" marR="31080" indent="0" algn="ctr">
              <a:spcAft>
                <a:spcPts val="2400"/>
              </a:spcAft>
              <a:buNone/>
            </a:pPr>
            <a:r>
              <a:rPr lang="en-US" sz="3200" b="1" dirty="0">
                <a:latin typeface="+mn-lt"/>
                <a:cs typeface="Arial" panose="020B0604020202020204" pitchFamily="34" charset="0"/>
              </a:rPr>
              <a:t>What if I get an error stating that a report has already been filed for a particular reporting period under my UEI number? </a:t>
            </a:r>
          </a:p>
          <a:p>
            <a:pPr marL="342900" indent="-342900">
              <a:spcAft>
                <a:spcPts val="1800"/>
              </a:spcAft>
              <a:buFont typeface="Arial" panose="020B0604020202020204" pitchFamily="34" charset="0"/>
              <a:buChar char="•"/>
            </a:pPr>
            <a:r>
              <a:rPr lang="en-US" sz="2000" dirty="0">
                <a:latin typeface="+mn-lt"/>
                <a:cs typeface="Arial" panose="020B0604020202020204" pitchFamily="34" charset="0"/>
              </a:rPr>
              <a:t>First, check your account under the report type, and select the tab that says “ALL”, which will allow you to view all reports of that type in draft, pending, accepted, and rejected status. You may find that have already submitted a report for that period </a:t>
            </a:r>
            <a:r>
              <a:rPr lang="en-US" sz="2000" b="1" u="sng" dirty="0">
                <a:latin typeface="+mn-lt"/>
                <a:cs typeface="Arial" panose="020B0604020202020204" pitchFamily="34" charset="0"/>
              </a:rPr>
              <a:t>or</a:t>
            </a:r>
            <a:r>
              <a:rPr lang="en-US" sz="2000" dirty="0">
                <a:latin typeface="+mn-lt"/>
                <a:cs typeface="Arial" panose="020B0604020202020204" pitchFamily="34" charset="0"/>
              </a:rPr>
              <a:t> that it is in draft status. </a:t>
            </a:r>
          </a:p>
          <a:p>
            <a:pPr marL="342900" indent="-342900">
              <a:buFont typeface="Arial" panose="020B0604020202020204" pitchFamily="34" charset="0"/>
              <a:buChar char="•"/>
            </a:pPr>
            <a:r>
              <a:rPr lang="en-US" sz="2000" dirty="0">
                <a:latin typeface="+mn-lt"/>
                <a:cs typeface="Arial" panose="020B0604020202020204" pitchFamily="34" charset="0"/>
              </a:rPr>
              <a:t>It is possible that someone else in your company, or your predecessor, filed a report for that period.  If prior user account reports have not been migrated to your account, you will not see the prior reports (as advised in the prior slide). </a:t>
            </a: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2969854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Resources</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2667000"/>
            <a:ext cx="8382000" cy="1295400"/>
          </a:xfrm>
        </p:spPr>
        <p:txBody>
          <a:bodyPr/>
          <a:lstStyle/>
          <a:p>
            <a:pPr algn="ctr"/>
            <a:r>
              <a:rPr lang="en-US" sz="6000" b="1" dirty="0">
                <a:latin typeface="Georgia" panose="02040502050405020303" pitchFamily="18" charset="0"/>
              </a:rPr>
              <a:t>Resources</a:t>
            </a: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33</a:t>
            </a:fld>
            <a:endParaRPr lang="en-US"/>
          </a:p>
        </p:txBody>
      </p:sp>
    </p:spTree>
    <p:extLst>
      <p:ext uri="{BB962C8B-B14F-4D97-AF65-F5344CB8AC3E}">
        <p14:creationId xmlns:p14="http://schemas.microsoft.com/office/powerpoint/2010/main" val="373106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530225" y="819150"/>
            <a:ext cx="8083550" cy="5219700"/>
          </a:xfrm>
        </p:spPr>
        <p:txBody>
          <a:bodyPr>
            <a:normAutofit fontScale="92500" lnSpcReduction="10000"/>
          </a:bodyPr>
          <a:lstStyle/>
          <a:p>
            <a:pPr>
              <a:lnSpc>
                <a:spcPct val="120000"/>
              </a:lnSpc>
              <a:spcAft>
                <a:spcPts val="1500"/>
              </a:spcAft>
            </a:pPr>
            <a:r>
              <a:rPr lang="en-US" sz="1800" b="1" dirty="0">
                <a:latin typeface="+mn-lt"/>
              </a:rPr>
              <a:t>VA FSS Subcontracting Program e-Mail:  </a:t>
            </a:r>
            <a:r>
              <a:rPr lang="en-US" sz="1800" u="sng" dirty="0">
                <a:solidFill>
                  <a:srgbClr val="0563C1"/>
                </a:solidFill>
                <a:ea typeface="Calibri" panose="020F0502020204030204" pitchFamily="34" charset="0"/>
                <a:cs typeface="Calibri" panose="020F0502020204030204" pitchFamily="34" charset="0"/>
                <a:hlinkClick r:id="rId3"/>
              </a:rPr>
              <a:t>SubcontractingVAFSS@va.gov</a:t>
            </a:r>
            <a:endParaRPr lang="en-US" sz="1800" u="sng" dirty="0">
              <a:solidFill>
                <a:srgbClr val="0563C1"/>
              </a:solidFill>
              <a:ea typeface="Calibri" panose="020F0502020204030204" pitchFamily="34" charset="0"/>
              <a:cs typeface="Calibri" panose="020F0502020204030204" pitchFamily="34" charset="0"/>
            </a:endParaRPr>
          </a:p>
          <a:p>
            <a:pPr>
              <a:spcAft>
                <a:spcPts val="1500"/>
              </a:spcAft>
            </a:pPr>
            <a:r>
              <a:rPr lang="en-US" sz="1800" b="1" dirty="0">
                <a:latin typeface="+mn-lt"/>
                <a:cs typeface="Arial" panose="020B0604020202020204" pitchFamily="34" charset="0"/>
              </a:rPr>
              <a:t>NCS Subcontracting Program </a:t>
            </a:r>
            <a:r>
              <a:rPr lang="en-US" sz="1800" b="1" dirty="0">
                <a:latin typeface="+mn-lt"/>
              </a:rPr>
              <a:t>e-Mail</a:t>
            </a:r>
            <a:r>
              <a:rPr lang="en-US" sz="1800" b="1" dirty="0">
                <a:latin typeface="+mn-lt"/>
                <a:cs typeface="Arial" panose="020B0604020202020204" pitchFamily="34" charset="0"/>
              </a:rPr>
              <a:t>:  </a:t>
            </a:r>
            <a:r>
              <a:rPr lang="en-US" sz="1800" dirty="0">
                <a:latin typeface="+mn-lt"/>
                <a:cs typeface="Arial" panose="020B0604020202020204" pitchFamily="34" charset="0"/>
                <a:hlinkClick r:id="rId4"/>
              </a:rPr>
              <a:t>NACSUBK@va.gov</a:t>
            </a:r>
            <a:r>
              <a:rPr lang="en-US" sz="1800" dirty="0">
                <a:latin typeface="+mn-lt"/>
                <a:cs typeface="Arial" panose="020B0604020202020204" pitchFamily="34" charset="0"/>
              </a:rPr>
              <a:t> </a:t>
            </a:r>
          </a:p>
          <a:p>
            <a:pPr>
              <a:lnSpc>
                <a:spcPct val="120000"/>
              </a:lnSpc>
              <a:spcAft>
                <a:spcPts val="0"/>
              </a:spcAft>
            </a:pPr>
            <a:r>
              <a:rPr lang="en-US" sz="1800" b="1" dirty="0">
                <a:cs typeface="Calibri" panose="020F0502020204030204" pitchFamily="34" charset="0"/>
              </a:rPr>
              <a:t>VA FSS Subcontracting Web Page:  </a:t>
            </a:r>
            <a:r>
              <a:rPr lang="en-US" sz="1800" dirty="0">
                <a:cs typeface="Calibri" panose="020F0502020204030204" pitchFamily="34" charset="0"/>
                <a:hlinkClick r:id="rId5"/>
              </a:rPr>
              <a:t>https://www.va.gov/opal/nac/fss/sbsp.asp</a:t>
            </a:r>
            <a:endParaRPr lang="en-US" sz="1800" dirty="0">
              <a:cs typeface="Calibri" panose="020F0502020204030204" pitchFamily="34" charset="0"/>
            </a:endParaRPr>
          </a:p>
          <a:p>
            <a:pPr marL="731520" lvl="1" indent="-365760">
              <a:lnSpc>
                <a:spcPct val="110000"/>
              </a:lnSpc>
              <a:spcAft>
                <a:spcPts val="0"/>
              </a:spcAft>
            </a:pPr>
            <a:r>
              <a:rPr lang="en-US" sz="1800" dirty="0"/>
              <a:t>Suggested minimum percentage goals</a:t>
            </a:r>
          </a:p>
          <a:p>
            <a:pPr marL="731520" lvl="1" indent="-365760">
              <a:lnSpc>
                <a:spcPct val="110000"/>
              </a:lnSpc>
              <a:spcAft>
                <a:spcPts val="0"/>
              </a:spcAft>
            </a:pPr>
            <a:r>
              <a:rPr lang="en-US" sz="1800" dirty="0"/>
              <a:t>Training/guides (eSRS &amp; Plan Preparation)</a:t>
            </a:r>
          </a:p>
          <a:p>
            <a:pPr marL="731520" lvl="1" indent="-365760">
              <a:lnSpc>
                <a:spcPct val="110000"/>
              </a:lnSpc>
              <a:spcAft>
                <a:spcPts val="1500"/>
              </a:spcAft>
            </a:pPr>
            <a:r>
              <a:rPr lang="en-US" sz="1800" dirty="0"/>
              <a:t>Subcontracting Plan template</a:t>
            </a:r>
          </a:p>
          <a:p>
            <a:pPr marL="0" indent="0">
              <a:lnSpc>
                <a:spcPct val="110000"/>
              </a:lnSpc>
              <a:spcBef>
                <a:spcPts val="0"/>
              </a:spcBef>
              <a:spcAft>
                <a:spcPts val="0"/>
              </a:spcAft>
              <a:buNone/>
            </a:pPr>
            <a:r>
              <a:rPr lang="en-US" sz="1800" b="1" dirty="0"/>
              <a:t>VA FSS Training Web Page:  </a:t>
            </a:r>
            <a:r>
              <a:rPr lang="en-US" sz="1800" dirty="0">
                <a:hlinkClick r:id="rId6"/>
              </a:rPr>
              <a:t>https://www.va.gov/opal/nac/fss/training.asp</a:t>
            </a:r>
            <a:endParaRPr lang="en-US" sz="1800" dirty="0"/>
          </a:p>
          <a:p>
            <a:pPr marL="731520" lvl="1" indent="-365760">
              <a:lnSpc>
                <a:spcPct val="110000"/>
              </a:lnSpc>
              <a:spcAft>
                <a:spcPts val="0"/>
              </a:spcAft>
            </a:pPr>
            <a:r>
              <a:rPr lang="en-US" sz="1800" dirty="0"/>
              <a:t>Upcoming webinars</a:t>
            </a:r>
          </a:p>
          <a:p>
            <a:pPr marL="731520" lvl="1" indent="-365760">
              <a:lnSpc>
                <a:spcPct val="110000"/>
              </a:lnSpc>
              <a:spcAft>
                <a:spcPts val="1500"/>
              </a:spcAft>
            </a:pPr>
            <a:r>
              <a:rPr lang="en-US" sz="1800" dirty="0"/>
              <a:t>Current and archived presentations</a:t>
            </a:r>
          </a:p>
          <a:p>
            <a:pPr marL="0" indent="0">
              <a:lnSpc>
                <a:spcPct val="110000"/>
              </a:lnSpc>
              <a:spcBef>
                <a:spcPts val="0"/>
              </a:spcBef>
              <a:spcAft>
                <a:spcPts val="0"/>
              </a:spcAft>
              <a:buNone/>
            </a:pPr>
            <a:r>
              <a:rPr lang="en-US" sz="1800" b="1" dirty="0"/>
              <a:t>eSRS Home Page:  </a:t>
            </a:r>
            <a:r>
              <a:rPr lang="en-US" sz="1800" dirty="0">
                <a:hlinkClick r:id="rId7"/>
              </a:rPr>
              <a:t>https://www.esrs.gov</a:t>
            </a:r>
            <a:endParaRPr lang="en-US" sz="1800" dirty="0"/>
          </a:p>
          <a:p>
            <a:pPr marL="731520" lvl="1" indent="-365760">
              <a:lnSpc>
                <a:spcPct val="110000"/>
              </a:lnSpc>
              <a:spcAft>
                <a:spcPts val="0"/>
              </a:spcAft>
            </a:pPr>
            <a:r>
              <a:rPr lang="en-US" sz="1800" dirty="0"/>
              <a:t>Log-in </a:t>
            </a:r>
          </a:p>
          <a:p>
            <a:pPr marL="731520" lvl="1" indent="-365760">
              <a:lnSpc>
                <a:spcPct val="110000"/>
              </a:lnSpc>
              <a:spcAft>
                <a:spcPts val="1500"/>
              </a:spcAft>
            </a:pPr>
            <a:r>
              <a:rPr lang="en-US" sz="1800" dirty="0"/>
              <a:t>User guides, Training materials, sample reports, and training webinars</a:t>
            </a:r>
          </a:p>
          <a:p>
            <a:pPr indent="-320040">
              <a:lnSpc>
                <a:spcPct val="110000"/>
              </a:lnSpc>
              <a:spcAft>
                <a:spcPts val="0"/>
              </a:spcAft>
            </a:pPr>
            <a:r>
              <a:rPr lang="en-US" sz="1800" b="1" dirty="0"/>
              <a:t>eSRS Helpdesk:  </a:t>
            </a:r>
            <a:r>
              <a:rPr lang="en-US" sz="1800" dirty="0"/>
              <a:t>Federal Service Desk (FSD), </a:t>
            </a:r>
            <a:r>
              <a:rPr lang="en-US" sz="1800" dirty="0">
                <a:hlinkClick r:id="rId8"/>
              </a:rPr>
              <a:t>https://www.fsd.gov</a:t>
            </a:r>
            <a:r>
              <a:rPr lang="en-US" sz="1800" dirty="0"/>
              <a:t>, </a:t>
            </a:r>
            <a:r>
              <a:rPr lang="nl-NL" sz="1800" dirty="0">
                <a:latin typeface="+mn-lt"/>
                <a:cs typeface="Arial" panose="020B0604020202020204" pitchFamily="34" charset="0"/>
              </a:rPr>
              <a:t>866-606-8220</a:t>
            </a:r>
          </a:p>
          <a:p>
            <a:pPr marL="731520" indent="-365760">
              <a:lnSpc>
                <a:spcPct val="110000"/>
              </a:lnSpc>
              <a:spcAft>
                <a:spcPts val="0"/>
              </a:spcAft>
              <a:buFont typeface="Arial" panose="020B0604020202020204" pitchFamily="34" charset="0"/>
              <a:buChar char="•"/>
            </a:pPr>
            <a:r>
              <a:rPr lang="nl-NL" sz="1800" dirty="0">
                <a:latin typeface="+mn-lt"/>
              </a:rPr>
              <a:t>Includes FAQs </a:t>
            </a:r>
          </a:p>
          <a:p>
            <a:pPr marL="731520" indent="-365760">
              <a:lnSpc>
                <a:spcPct val="110000"/>
              </a:lnSpc>
              <a:spcAft>
                <a:spcPts val="0"/>
              </a:spcAft>
              <a:buFont typeface="Arial" panose="020B0604020202020204" pitchFamily="34" charset="0"/>
              <a:buChar char="•"/>
            </a:pPr>
            <a:r>
              <a:rPr lang="nl-NL" sz="1800" dirty="0">
                <a:latin typeface="+mn-lt"/>
              </a:rPr>
              <a:t>Provides ability to “Create and Incident” or start a “Live Chat”</a:t>
            </a:r>
            <a:endParaRPr lang="en-US" sz="1800" dirty="0"/>
          </a:p>
          <a:p>
            <a:pPr marL="0" indent="0">
              <a:lnSpc>
                <a:spcPct val="110000"/>
              </a:lnSpc>
              <a:spcBef>
                <a:spcPts val="0"/>
              </a:spcBef>
              <a:spcAft>
                <a:spcPts val="1200"/>
              </a:spcAft>
              <a:buNone/>
            </a:pPr>
            <a:endParaRPr lang="en-US" sz="1800" dirty="0"/>
          </a:p>
        </p:txBody>
      </p:sp>
      <p:sp>
        <p:nvSpPr>
          <p:cNvPr id="4" name="Slide Number Placeholder 3"/>
          <p:cNvSpPr>
            <a:spLocks noGrp="1"/>
          </p:cNvSpPr>
          <p:nvPr>
            <p:ph type="sldNum" sz="quarter" idx="12"/>
          </p:nvPr>
        </p:nvSpPr>
        <p:spPr/>
        <p:txBody>
          <a:bodyPr/>
          <a:lstStyle/>
          <a:p>
            <a:fld id="{96E28C3F-3574-4F48-A55C-E39F18811864}" type="slidenum">
              <a:rPr lang="en-US" smtClean="0">
                <a:solidFill>
                  <a:srgbClr val="1F497D">
                    <a:tint val="75000"/>
                  </a:srgbClr>
                </a:solidFill>
              </a:rPr>
              <a:pPr/>
              <a:t>34</a:t>
            </a:fld>
            <a:endParaRPr lang="en-US" dirty="0">
              <a:solidFill>
                <a:srgbClr val="1F497D">
                  <a:tint val="75000"/>
                </a:srgbClr>
              </a:solidFill>
            </a:endParaRPr>
          </a:p>
        </p:txBody>
      </p:sp>
    </p:spTree>
    <p:extLst>
      <p:ext uri="{BB962C8B-B14F-4D97-AF65-F5344CB8AC3E}">
        <p14:creationId xmlns:p14="http://schemas.microsoft.com/office/powerpoint/2010/main" val="2862163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03670-D456-4F7C-A01D-FD7AB301028B}"/>
              </a:ext>
            </a:extLst>
          </p:cNvPr>
          <p:cNvSpPr>
            <a:spLocks noGrp="1"/>
          </p:cNvSpPr>
          <p:nvPr>
            <p:ph type="title"/>
          </p:nvPr>
        </p:nvSpPr>
        <p:spPr/>
        <p:txBody>
          <a:bodyPr>
            <a:normAutofit/>
          </a:bodyPr>
          <a:lstStyle/>
          <a:p>
            <a:r>
              <a:rPr lang="en-US" dirty="0">
                <a:solidFill>
                  <a:srgbClr val="002060"/>
                </a:solidFill>
              </a:rPr>
              <a:t>Questions</a:t>
            </a:r>
          </a:p>
        </p:txBody>
      </p:sp>
      <p:sp>
        <p:nvSpPr>
          <p:cNvPr id="2" name="Content Placeholder 1">
            <a:extLst>
              <a:ext uri="{FF2B5EF4-FFF2-40B4-BE49-F238E27FC236}">
                <a16:creationId xmlns:a16="http://schemas.microsoft.com/office/drawing/2014/main" id="{19BFEF66-9D09-4431-BF42-8B2C0217662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000" b="1" dirty="0">
                <a:latin typeface="Georgia" panose="02040502050405020303" pitchFamily="18" charset="0"/>
              </a:rPr>
              <a:t>Questions?</a:t>
            </a:r>
          </a:p>
        </p:txBody>
      </p:sp>
      <p:sp>
        <p:nvSpPr>
          <p:cNvPr id="3" name="Slide Number Placeholder 2">
            <a:extLst>
              <a:ext uri="{FF2B5EF4-FFF2-40B4-BE49-F238E27FC236}">
                <a16:creationId xmlns:a16="http://schemas.microsoft.com/office/drawing/2014/main" id="{A2AB0111-467A-47F4-AC48-2B9AF100421F}"/>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283775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5A0D-F435-6A95-3E63-A73DA8961842}"/>
              </a:ext>
            </a:extLst>
          </p:cNvPr>
          <p:cNvSpPr>
            <a:spLocks noGrp="1"/>
          </p:cNvSpPr>
          <p:nvPr>
            <p:ph type="title"/>
          </p:nvPr>
        </p:nvSpPr>
        <p:spPr/>
        <p:txBody>
          <a:bodyPr/>
          <a:lstStyle/>
          <a:p>
            <a:r>
              <a:rPr lang="en-US" dirty="0">
                <a:solidFill>
                  <a:srgbClr val="001746"/>
                </a:solidFill>
              </a:rPr>
              <a:t>SSR</a:t>
            </a:r>
          </a:p>
        </p:txBody>
      </p:sp>
      <p:sp>
        <p:nvSpPr>
          <p:cNvPr id="3" name="Content Placeholder 2">
            <a:extLst>
              <a:ext uri="{FF2B5EF4-FFF2-40B4-BE49-F238E27FC236}">
                <a16:creationId xmlns:a16="http://schemas.microsoft.com/office/drawing/2014/main" id="{90EDCA1E-B012-16E6-6AF7-AE7A4ACBB6D1}"/>
              </a:ext>
            </a:extLst>
          </p:cNvPr>
          <p:cNvSpPr>
            <a:spLocks noGrp="1"/>
          </p:cNvSpPr>
          <p:nvPr>
            <p:ph idx="1"/>
          </p:nvPr>
        </p:nvSpPr>
        <p:spPr>
          <a:xfrm>
            <a:off x="381000" y="1752600"/>
            <a:ext cx="8382000" cy="4038600"/>
          </a:xfrm>
        </p:spPr>
        <p:txBody>
          <a:bodyPr/>
          <a:lstStyle/>
          <a:p>
            <a:pPr algn="ctr">
              <a:spcAft>
                <a:spcPts val="3600"/>
              </a:spcAft>
            </a:pPr>
            <a:r>
              <a:rPr lang="en-US" sz="6000" b="1" dirty="0">
                <a:latin typeface="Georgia" panose="02040502050405020303" pitchFamily="18" charset="0"/>
              </a:rPr>
              <a:t>Individual Subcontract Report (ISR)</a:t>
            </a:r>
            <a:endParaRPr lang="en-US" sz="1800" i="1" dirty="0">
              <a:latin typeface="+mj-lt"/>
              <a:cs typeface="Arial" panose="020B0604020202020204" pitchFamily="34" charset="0"/>
            </a:endParaRPr>
          </a:p>
        </p:txBody>
      </p:sp>
      <p:sp>
        <p:nvSpPr>
          <p:cNvPr id="4" name="Footer Placeholder 3">
            <a:extLst>
              <a:ext uri="{FF2B5EF4-FFF2-40B4-BE49-F238E27FC236}">
                <a16:creationId xmlns:a16="http://schemas.microsoft.com/office/drawing/2014/main" id="{6E3252A3-6635-3390-19F8-7A69D04D57BB}"/>
              </a:ext>
            </a:extLst>
          </p:cNvPr>
          <p:cNvSpPr>
            <a:spLocks noGrp="1"/>
          </p:cNvSpPr>
          <p:nvPr>
            <p:ph type="ftr" sz="quarter" idx="11"/>
          </p:nvPr>
        </p:nvSpPr>
        <p:spPr/>
        <p:txBody>
          <a:bodyPr/>
          <a:lstStyle/>
          <a:p>
            <a:r>
              <a:rPr lang="en-US" dirty="0"/>
              <a:t>For Official Use Only</a:t>
            </a:r>
          </a:p>
        </p:txBody>
      </p:sp>
      <p:sp>
        <p:nvSpPr>
          <p:cNvPr id="5" name="Slide Number Placeholder 4">
            <a:extLst>
              <a:ext uri="{FF2B5EF4-FFF2-40B4-BE49-F238E27FC236}">
                <a16:creationId xmlns:a16="http://schemas.microsoft.com/office/drawing/2014/main" id="{4316B308-4D7A-2447-2842-D42F136E13D7}"/>
              </a:ext>
            </a:extLst>
          </p:cNvPr>
          <p:cNvSpPr>
            <a:spLocks noGrp="1"/>
          </p:cNvSpPr>
          <p:nvPr>
            <p:ph type="sldNum" sz="quarter" idx="12"/>
          </p:nvPr>
        </p:nvSpPr>
        <p:spPr/>
        <p:txBody>
          <a:bodyPr/>
          <a:lstStyle/>
          <a:p>
            <a:fld id="{E3CB9C4B-92D0-4B2B-AC45-7ABA2552CB80}" type="slidenum">
              <a:rPr lang="en-US" smtClean="0"/>
              <a:t>4</a:t>
            </a:fld>
            <a:endParaRPr lang="en-US"/>
          </a:p>
        </p:txBody>
      </p:sp>
    </p:spTree>
    <p:extLst>
      <p:ext uri="{BB962C8B-B14F-4D97-AF65-F5344CB8AC3E}">
        <p14:creationId xmlns:p14="http://schemas.microsoft.com/office/powerpoint/2010/main" val="244019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Submission Timeframe</a:t>
            </a:r>
          </a:p>
        </p:txBody>
      </p:sp>
      <p:sp>
        <p:nvSpPr>
          <p:cNvPr id="4" name="Content Placeholder 3">
            <a:extLst>
              <a:ext uri="{FF2B5EF4-FFF2-40B4-BE49-F238E27FC236}">
                <a16:creationId xmlns:a16="http://schemas.microsoft.com/office/drawing/2014/main" id="{93F28537-F74C-7A9D-FF6C-FB90BB32C85C}"/>
              </a:ext>
            </a:extLst>
          </p:cNvPr>
          <p:cNvSpPr>
            <a:spLocks noGrp="1"/>
          </p:cNvSpPr>
          <p:nvPr>
            <p:ph idx="1"/>
          </p:nvPr>
        </p:nvSpPr>
        <p:spPr>
          <a:xfrm>
            <a:off x="330589" y="1066800"/>
            <a:ext cx="8629650" cy="2029748"/>
          </a:xfrm>
        </p:spPr>
        <p:txBody>
          <a:bodyPr/>
          <a:lstStyle/>
          <a:p>
            <a:pPr marL="342900" indent="-342900">
              <a:spcAft>
                <a:spcPts val="1200"/>
              </a:spcAft>
              <a:buFont typeface="Arial" panose="020B0604020202020204" pitchFamily="34" charset="0"/>
              <a:buChar char="•"/>
            </a:pPr>
            <a:r>
              <a:rPr lang="en-US" sz="2000" b="1" dirty="0">
                <a:latin typeface="+mn-lt"/>
              </a:rPr>
              <a:t>Semi-Annual:  </a:t>
            </a:r>
            <a:r>
              <a:rPr lang="en-US" sz="2000" dirty="0">
                <a:latin typeface="+mn-lt"/>
              </a:rPr>
              <a:t>The report shall be submitted semi-annually during contract performance for the periods ending March 31 and September 30.  </a:t>
            </a:r>
          </a:p>
          <a:p>
            <a:pPr marL="342900" indent="-342900">
              <a:spcAft>
                <a:spcPts val="0"/>
              </a:spcAft>
              <a:buFont typeface="Arial" panose="020B0604020202020204" pitchFamily="34" charset="0"/>
              <a:buChar char="•"/>
            </a:pPr>
            <a:r>
              <a:rPr lang="en-US" sz="2000" b="1" dirty="0">
                <a:latin typeface="+mn-lt"/>
              </a:rPr>
              <a:t>Contract Closeout:  </a:t>
            </a:r>
            <a:r>
              <a:rPr lang="en-US" sz="2000" dirty="0">
                <a:latin typeface="+mn-lt"/>
              </a:rPr>
              <a:t>A report is also required for each contract within 30 days of contract completion.  </a:t>
            </a:r>
          </a:p>
          <a:p>
            <a:pPr algn="r">
              <a:lnSpc>
                <a:spcPct val="100000"/>
              </a:lnSpc>
              <a:spcAft>
                <a:spcPts val="0"/>
              </a:spcAft>
            </a:pPr>
            <a:r>
              <a:rPr lang="en-US" sz="2800" i="1" baseline="30000" dirty="0">
                <a:solidFill>
                  <a:srgbClr val="C00000"/>
                </a:solidFill>
                <a:latin typeface="+mn-lt"/>
              </a:rPr>
              <a:t>FAR 52.219-9(l)(1)(i)</a:t>
            </a:r>
            <a:endParaRPr lang="en-US" sz="2800" baseline="30000" dirty="0">
              <a:latin typeface="+mn-lt"/>
            </a:endParaRPr>
          </a:p>
        </p:txBody>
      </p:sp>
      <p:graphicFrame>
        <p:nvGraphicFramePr>
          <p:cNvPr id="5" name="Table 4">
            <a:extLst>
              <a:ext uri="{FF2B5EF4-FFF2-40B4-BE49-F238E27FC236}">
                <a16:creationId xmlns:a16="http://schemas.microsoft.com/office/drawing/2014/main" id="{E8A8BD6F-3865-2407-F7E3-1F34EBB6ECC9}"/>
              </a:ext>
            </a:extLst>
          </p:cNvPr>
          <p:cNvGraphicFramePr>
            <a:graphicFrameLocks noGrp="1"/>
          </p:cNvGraphicFramePr>
          <p:nvPr>
            <p:extLst>
              <p:ext uri="{D42A27DB-BD31-4B8C-83A1-F6EECF244321}">
                <p14:modId xmlns:p14="http://schemas.microsoft.com/office/powerpoint/2010/main" val="3544963966"/>
              </p:ext>
            </p:extLst>
          </p:nvPr>
        </p:nvGraphicFramePr>
        <p:xfrm>
          <a:off x="330589" y="3096548"/>
          <a:ext cx="8572499" cy="2702027"/>
        </p:xfrm>
        <a:graphic>
          <a:graphicData uri="http://schemas.openxmlformats.org/drawingml/2006/table">
            <a:tbl>
              <a:tblPr firstRow="1" bandRow="1">
                <a:tableStyleId>{5C22544A-7EE6-4342-B048-85BDC9FD1C3A}</a:tableStyleId>
              </a:tblPr>
              <a:tblGrid>
                <a:gridCol w="2017058">
                  <a:extLst>
                    <a:ext uri="{9D8B030D-6E8A-4147-A177-3AD203B41FA5}">
                      <a16:colId xmlns:a16="http://schemas.microsoft.com/office/drawing/2014/main" val="20000"/>
                    </a:ext>
                  </a:extLst>
                </a:gridCol>
                <a:gridCol w="3630706">
                  <a:extLst>
                    <a:ext uri="{9D8B030D-6E8A-4147-A177-3AD203B41FA5}">
                      <a16:colId xmlns:a16="http://schemas.microsoft.com/office/drawing/2014/main" val="20001"/>
                    </a:ext>
                  </a:extLst>
                </a:gridCol>
                <a:gridCol w="2924735">
                  <a:extLst>
                    <a:ext uri="{9D8B030D-6E8A-4147-A177-3AD203B41FA5}">
                      <a16:colId xmlns:a16="http://schemas.microsoft.com/office/drawing/2014/main" val="20002"/>
                    </a:ext>
                  </a:extLst>
                </a:gridCol>
              </a:tblGrid>
              <a:tr h="533400">
                <a:tc>
                  <a:txBody>
                    <a:bodyPr/>
                    <a:lstStyle/>
                    <a:p>
                      <a:pPr algn="ctr"/>
                      <a:r>
                        <a:rPr lang="en-US" sz="2000" dirty="0"/>
                        <a:t>Report Type</a:t>
                      </a:r>
                    </a:p>
                  </a:txBody>
                  <a:tcPr marT="45712" marB="45712" anchor="ctr"/>
                </a:tc>
                <a:tc>
                  <a:txBody>
                    <a:bodyPr/>
                    <a:lstStyle/>
                    <a:p>
                      <a:pPr algn="ctr"/>
                      <a:r>
                        <a:rPr lang="en-US" sz="2000" dirty="0"/>
                        <a:t>Reporting Period</a:t>
                      </a:r>
                    </a:p>
                  </a:txBody>
                  <a:tcPr marL="182880" marT="45712" marB="45712" anchor="ctr"/>
                </a:tc>
                <a:tc>
                  <a:txBody>
                    <a:bodyPr/>
                    <a:lstStyle/>
                    <a:p>
                      <a:pPr algn="ctr"/>
                      <a:r>
                        <a:rPr lang="en-US" sz="2000" dirty="0"/>
                        <a:t>Due Date</a:t>
                      </a:r>
                    </a:p>
                  </a:txBody>
                  <a:tcPr marT="45712" marB="45712" anchor="ctr"/>
                </a:tc>
                <a:extLst>
                  <a:ext uri="{0D108BD9-81ED-4DB2-BD59-A6C34878D82A}">
                    <a16:rowId xmlns:a16="http://schemas.microsoft.com/office/drawing/2014/main" val="10000"/>
                  </a:ext>
                </a:extLst>
              </a:tr>
              <a:tr h="858003">
                <a:tc>
                  <a:txBody>
                    <a:bodyPr/>
                    <a:lstStyle/>
                    <a:p>
                      <a:pPr algn="ctr"/>
                      <a:r>
                        <a:rPr lang="en-US" sz="2000" b="1" dirty="0"/>
                        <a:t>SSR</a:t>
                      </a:r>
                      <a:endParaRPr lang="en-US" sz="2000" dirty="0"/>
                    </a:p>
                  </a:txBody>
                  <a:tcPr marT="45712" marB="45712" anchor="ctr"/>
                </a:tc>
                <a:tc>
                  <a:txBody>
                    <a:bodyPr/>
                    <a:lstStyle/>
                    <a:p>
                      <a:pPr algn="ctr"/>
                      <a:r>
                        <a:rPr lang="en-US" sz="2000" dirty="0"/>
                        <a:t>October 1 – September</a:t>
                      </a:r>
                      <a:r>
                        <a:rPr lang="en-US" sz="2000" baseline="0" dirty="0"/>
                        <a:t> 30</a:t>
                      </a:r>
                      <a:endParaRPr lang="en-US" sz="2000" dirty="0"/>
                    </a:p>
                  </a:txBody>
                  <a:tcPr marL="182880" marT="45712" marB="45712" anchor="ctr"/>
                </a:tc>
                <a:tc>
                  <a:txBody>
                    <a:bodyPr/>
                    <a:lstStyle/>
                    <a:p>
                      <a:pPr algn="ctr"/>
                      <a:r>
                        <a:rPr lang="en-US" sz="2000" dirty="0"/>
                        <a:t>October 30</a:t>
                      </a:r>
                      <a:r>
                        <a:rPr lang="en-US" sz="2000" baseline="30000" dirty="0"/>
                        <a:t>th</a:t>
                      </a:r>
                      <a:r>
                        <a:rPr lang="en-US" sz="2000" dirty="0"/>
                        <a:t> </a:t>
                      </a:r>
                    </a:p>
                    <a:p>
                      <a:pPr algn="ctr"/>
                      <a:r>
                        <a:rPr lang="en-US" sz="2000" b="1" dirty="0">
                          <a:solidFill>
                            <a:srgbClr val="C00000"/>
                          </a:solidFill>
                        </a:rPr>
                        <a:t>(</a:t>
                      </a:r>
                      <a:r>
                        <a:rPr lang="en-US" sz="2000" b="1" i="1" dirty="0">
                          <a:solidFill>
                            <a:srgbClr val="C00000"/>
                          </a:solidFill>
                        </a:rPr>
                        <a:t>extended to 11/14/24)</a:t>
                      </a:r>
                      <a:endParaRPr lang="en-US" sz="2000" b="1" dirty="0">
                        <a:solidFill>
                          <a:srgbClr val="C00000"/>
                        </a:solidFill>
                      </a:endParaRPr>
                    </a:p>
                  </a:txBody>
                  <a:tcPr marL="182880" marT="45712" marB="45712" anchor="ctr"/>
                </a:tc>
                <a:extLst>
                  <a:ext uri="{0D108BD9-81ED-4DB2-BD59-A6C34878D82A}">
                    <a16:rowId xmlns:a16="http://schemas.microsoft.com/office/drawing/2014/main" val="10001"/>
                  </a:ext>
                </a:extLst>
              </a:tr>
              <a:tr h="1147306">
                <a:tc>
                  <a:txBody>
                    <a:bodyPr/>
                    <a:lstStyle/>
                    <a:p>
                      <a:pPr algn="ctr"/>
                      <a:r>
                        <a:rPr lang="en-US" sz="2000" b="1" dirty="0"/>
                        <a:t>ISR</a:t>
                      </a:r>
                      <a:endParaRPr lang="en-US" sz="2000" b="1" dirty="0">
                        <a:solidFill>
                          <a:srgbClr val="C00000"/>
                        </a:solidFill>
                      </a:endParaRPr>
                    </a:p>
                  </a:txBody>
                  <a:tcPr marT="45712" marB="45712" anchor="ctr"/>
                </a:tc>
                <a:tc>
                  <a:txBody>
                    <a:bodyPr/>
                    <a:lstStyle/>
                    <a:p>
                      <a:pPr algn="ctr"/>
                      <a:r>
                        <a:rPr lang="en-US" sz="2000" dirty="0"/>
                        <a:t>Plan</a:t>
                      </a:r>
                      <a:r>
                        <a:rPr lang="en-US" sz="2000" baseline="0" dirty="0"/>
                        <a:t> Start </a:t>
                      </a:r>
                      <a:r>
                        <a:rPr lang="en-US" sz="2000" dirty="0"/>
                        <a:t>– March 31</a:t>
                      </a:r>
                    </a:p>
                    <a:p>
                      <a:pPr algn="ctr"/>
                      <a:r>
                        <a:rPr lang="en-US" sz="2000" dirty="0"/>
                        <a:t>&amp;</a:t>
                      </a:r>
                    </a:p>
                    <a:p>
                      <a:pPr algn="ctr"/>
                      <a:r>
                        <a:rPr lang="en-US" sz="2000" dirty="0"/>
                        <a:t>Plan Start – September 30 </a:t>
                      </a:r>
                    </a:p>
                    <a:p>
                      <a:pPr algn="ctr"/>
                      <a:r>
                        <a:rPr lang="en-US" sz="2000" dirty="0"/>
                        <a:t>(aka Year-End ISR)</a:t>
                      </a:r>
                    </a:p>
                  </a:txBody>
                  <a:tcPr marL="182880" marT="45712" marB="45712" anchor="ctr"/>
                </a:tc>
                <a:tc>
                  <a:txBody>
                    <a:bodyPr/>
                    <a:lstStyle/>
                    <a:p>
                      <a:pPr algn="ctr"/>
                      <a:r>
                        <a:rPr lang="en-US" sz="2000" dirty="0"/>
                        <a:t>April 30</a:t>
                      </a:r>
                      <a:r>
                        <a:rPr lang="en-US" sz="2000" baseline="30000" dirty="0"/>
                        <a:t>th</a:t>
                      </a:r>
                      <a:endParaRPr lang="en-US" sz="2000" dirty="0"/>
                    </a:p>
                    <a:p>
                      <a:pPr algn="ctr"/>
                      <a:r>
                        <a:rPr lang="en-US" sz="2000" dirty="0"/>
                        <a:t>&amp;</a:t>
                      </a:r>
                    </a:p>
                    <a:p>
                      <a:pPr algn="ctr"/>
                      <a:r>
                        <a:rPr lang="en-US" sz="2000" dirty="0"/>
                        <a:t>October 30</a:t>
                      </a:r>
                      <a:r>
                        <a:rPr lang="en-US" sz="2000" baseline="30000" dirty="0"/>
                        <a:t>th</a:t>
                      </a:r>
                      <a:r>
                        <a:rPr lang="en-US" sz="2000" dirty="0"/>
                        <a:t> </a:t>
                      </a:r>
                    </a:p>
                    <a:p>
                      <a:pPr algn="ctr"/>
                      <a:r>
                        <a:rPr lang="en-US" sz="2000" b="1" dirty="0">
                          <a:solidFill>
                            <a:srgbClr val="C00000"/>
                          </a:solidFill>
                        </a:rPr>
                        <a:t>(</a:t>
                      </a:r>
                      <a:r>
                        <a:rPr lang="en-US" sz="2000" b="1" i="1" dirty="0">
                          <a:solidFill>
                            <a:srgbClr val="C00000"/>
                          </a:solidFill>
                        </a:rPr>
                        <a:t>extended to 11/14/24)</a:t>
                      </a:r>
                      <a:endParaRPr lang="en-US" sz="2000" b="1" dirty="0">
                        <a:solidFill>
                          <a:srgbClr val="C00000"/>
                        </a:solidFill>
                      </a:endParaRPr>
                    </a:p>
                  </a:txBody>
                  <a:tcPr marL="182880" marT="45712" marB="45712" anchor="ct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fld id="{4309C699-A06B-45FF-B515-30F622461B97}" type="slidenum">
              <a:rPr lang="en-US" smtClean="0"/>
              <a:t>5</a:t>
            </a:fld>
            <a:endParaRPr lang="en-US"/>
          </a:p>
        </p:txBody>
      </p:sp>
    </p:spTree>
    <p:extLst>
      <p:ext uri="{BB962C8B-B14F-4D97-AF65-F5344CB8AC3E}">
        <p14:creationId xmlns:p14="http://schemas.microsoft.com/office/powerpoint/2010/main" val="260966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2EF39-E6C9-4007-B8C2-F320E684FDF7}"/>
              </a:ext>
            </a:extLst>
          </p:cNvPr>
          <p:cNvSpPr>
            <a:spLocks noGrp="1"/>
          </p:cNvSpPr>
          <p:nvPr>
            <p:ph type="title"/>
          </p:nvPr>
        </p:nvSpPr>
        <p:spPr/>
        <p:txBody>
          <a:bodyPr>
            <a:normAutofit/>
          </a:bodyPr>
          <a:lstStyle/>
          <a:p>
            <a:r>
              <a:rPr lang="en-US" sz="3600" dirty="0"/>
              <a:t>eSRS.gov Login</a:t>
            </a:r>
          </a:p>
        </p:txBody>
      </p:sp>
      <p:sp>
        <p:nvSpPr>
          <p:cNvPr id="2" name="Content Placeholder 1">
            <a:extLst>
              <a:ext uri="{FF2B5EF4-FFF2-40B4-BE49-F238E27FC236}">
                <a16:creationId xmlns:a16="http://schemas.microsoft.com/office/drawing/2014/main" id="{301DBE0A-100D-4119-9127-BEBD52EAF86C}"/>
              </a:ext>
            </a:extLst>
          </p:cNvPr>
          <p:cNvSpPr>
            <a:spLocks noGrp="1"/>
          </p:cNvSpPr>
          <p:nvPr>
            <p:ph idx="1"/>
          </p:nvPr>
        </p:nvSpPr>
        <p:spPr>
          <a:xfrm>
            <a:off x="619125" y="1219200"/>
            <a:ext cx="7905750" cy="4419600"/>
          </a:xfrm>
        </p:spPr>
        <p:txBody>
          <a:bodyPr>
            <a:noAutofit/>
          </a:bodyPr>
          <a:lstStyle/>
          <a:p>
            <a:pPr marL="1371600" lvl="1" indent="0">
              <a:spcAft>
                <a:spcPts val="3600"/>
              </a:spcAft>
              <a:buNone/>
            </a:pPr>
            <a:r>
              <a:rPr lang="en-US" sz="3600" b="1" dirty="0">
                <a:latin typeface="+mj-lt"/>
                <a:cs typeface="Arial" panose="020B0604020202020204" pitchFamily="34" charset="0"/>
                <a:hlinkClick r:id="rId3"/>
              </a:rPr>
              <a:t>https://www.esrs.gov/</a:t>
            </a:r>
            <a:endParaRPr lang="en-US" sz="3600" b="1" dirty="0">
              <a:latin typeface="+mj-lt"/>
              <a:cs typeface="Arial" panose="020B0604020202020204" pitchFamily="34" charset="0"/>
            </a:endParaRPr>
          </a:p>
          <a:p>
            <a:pPr lvl="1">
              <a:spcAft>
                <a:spcPts val="2400"/>
              </a:spcAft>
              <a:buFont typeface="Arial" panose="020B0604020202020204" pitchFamily="34" charset="0"/>
              <a:buChar char="•"/>
            </a:pPr>
            <a:r>
              <a:rPr lang="en-US" dirty="0">
                <a:latin typeface="+mj-lt"/>
                <a:cs typeface="Arial" panose="020B0604020202020204" pitchFamily="34" charset="0"/>
              </a:rPr>
              <a:t>All eSRS users must have a login.gov account</a:t>
            </a:r>
          </a:p>
          <a:p>
            <a:pPr lvl="1">
              <a:buFont typeface="Arial" panose="020B0604020202020204" pitchFamily="34" charset="0"/>
              <a:buChar char="•"/>
            </a:pPr>
            <a:r>
              <a:rPr lang="en-US" dirty="0">
                <a:latin typeface="+mj-lt"/>
                <a:cs typeface="Arial" panose="020B0604020202020204" pitchFamily="34" charset="0"/>
              </a:rPr>
              <a:t>Create an account at login.gov with the following:</a:t>
            </a:r>
          </a:p>
          <a:p>
            <a:pPr lvl="2">
              <a:buFont typeface="Arial" panose="020B0604020202020204" pitchFamily="34" charset="0"/>
              <a:buChar char="•"/>
            </a:pPr>
            <a:r>
              <a:rPr lang="en-US" sz="2000" dirty="0">
                <a:latin typeface="+mj-lt"/>
                <a:cs typeface="Arial" panose="020B0604020202020204" pitchFamily="34" charset="0"/>
              </a:rPr>
              <a:t>Single email address</a:t>
            </a:r>
          </a:p>
          <a:p>
            <a:pPr lvl="2">
              <a:buFont typeface="Arial" panose="020B0604020202020204" pitchFamily="34" charset="0"/>
              <a:buChar char="•"/>
            </a:pPr>
            <a:r>
              <a:rPr lang="en-US" sz="2000" dirty="0">
                <a:latin typeface="+mj-lt"/>
                <a:cs typeface="Arial" panose="020B0604020202020204" pitchFamily="34" charset="0"/>
              </a:rPr>
              <a:t>Secure password with no common words or phrases</a:t>
            </a:r>
          </a:p>
          <a:p>
            <a:pPr lvl="2">
              <a:spcAft>
                <a:spcPts val="2400"/>
              </a:spcAft>
              <a:buFont typeface="Arial" panose="020B0604020202020204" pitchFamily="34" charset="0"/>
              <a:buChar char="•"/>
            </a:pPr>
            <a:r>
              <a:rPr lang="en-US" sz="2000" dirty="0">
                <a:latin typeface="+mj-lt"/>
                <a:cs typeface="Arial" panose="020B0604020202020204" pitchFamily="34" charset="0"/>
              </a:rPr>
              <a:t>Additional authentication method</a:t>
            </a:r>
          </a:p>
          <a:p>
            <a:pPr lvl="1"/>
            <a:r>
              <a:rPr lang="en-US" dirty="0">
                <a:latin typeface="+mj-lt"/>
                <a:cs typeface="Arial" panose="020B0604020202020204" pitchFamily="34" charset="0"/>
              </a:rPr>
              <a:t>Site navigation guides are found on the eSRS home page</a:t>
            </a:r>
          </a:p>
        </p:txBody>
      </p:sp>
      <p:sp>
        <p:nvSpPr>
          <p:cNvPr id="3" name="Slide Number Placeholder 2">
            <a:extLst>
              <a:ext uri="{FF2B5EF4-FFF2-40B4-BE49-F238E27FC236}">
                <a16:creationId xmlns:a16="http://schemas.microsoft.com/office/drawing/2014/main" id="{F1D33E7B-A639-448D-9CB3-857C6011AFDD}"/>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181336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Prime Contract Number</a:t>
            </a:r>
          </a:p>
        </p:txBody>
      </p:sp>
      <p:sp>
        <p:nvSpPr>
          <p:cNvPr id="3" name="Content Placeholder 2"/>
          <p:cNvSpPr>
            <a:spLocks noGrp="1"/>
          </p:cNvSpPr>
          <p:nvPr>
            <p:ph idx="1"/>
          </p:nvPr>
        </p:nvSpPr>
        <p:spPr>
          <a:xfrm>
            <a:off x="304800" y="1073679"/>
            <a:ext cx="8458200" cy="1905000"/>
          </a:xfrm>
        </p:spPr>
        <p:txBody>
          <a:bodyPr>
            <a:noAutofit/>
          </a:bodyPr>
          <a:lstStyle/>
          <a:p>
            <a:pPr marL="342900" indent="-342900">
              <a:spcAft>
                <a:spcPts val="1200"/>
              </a:spcAft>
              <a:buFont typeface="Arial" panose="020B0604020202020204" pitchFamily="34" charset="0"/>
              <a:buChar char="•"/>
            </a:pPr>
            <a:r>
              <a:rPr lang="en-US" sz="2200" dirty="0"/>
              <a:t>Select the VA contract number for which you will be filling the report.  </a:t>
            </a:r>
          </a:p>
          <a:p>
            <a:pPr marL="342900" indent="-342900">
              <a:spcAft>
                <a:spcPts val="1200"/>
              </a:spcAft>
              <a:buFont typeface="Arial" panose="020B0604020202020204" pitchFamily="34" charset="0"/>
              <a:buChar char="•"/>
            </a:pPr>
            <a:r>
              <a:rPr lang="en-US" sz="2200" dirty="0"/>
              <a:t>If your contract number does not appear in the drop-down box, don’t proceed any further.  Email me at </a:t>
            </a:r>
            <a:r>
              <a:rPr lang="en-US" sz="2200" u="sng" dirty="0">
                <a:solidFill>
                  <a:srgbClr val="0563C1"/>
                </a:solidFill>
                <a:ea typeface="Calibri" panose="020F0502020204030204" pitchFamily="34" charset="0"/>
                <a:cs typeface="Calibri" panose="020F0502020204030204" pitchFamily="34" charset="0"/>
              </a:rPr>
              <a:t>SubcontractingVAFSS@va.gov</a:t>
            </a:r>
            <a:r>
              <a:rPr lang="en-US" sz="2200" dirty="0"/>
              <a:t> so that I can look into the issue.  </a:t>
            </a:r>
          </a:p>
        </p:txBody>
      </p:sp>
      <p:pic>
        <p:nvPicPr>
          <p:cNvPr id="5" name="Picture 4" descr="Screenshot of eSRS entry field for prime contract number">
            <a:extLst>
              <a:ext uri="{FF2B5EF4-FFF2-40B4-BE49-F238E27FC236}">
                <a16:creationId xmlns:a16="http://schemas.microsoft.com/office/drawing/2014/main" id="{030DB922-A61A-A899-F7D6-9DA7C2C7BD5F}"/>
              </a:ext>
            </a:extLst>
          </p:cNvPr>
          <p:cNvPicPr>
            <a:picLocks noChangeAspect="1"/>
          </p:cNvPicPr>
          <p:nvPr/>
        </p:nvPicPr>
        <p:blipFill>
          <a:blip r:embed="rId3"/>
          <a:stretch>
            <a:fillRect/>
          </a:stretch>
        </p:blipFill>
        <p:spPr>
          <a:xfrm>
            <a:off x="851761" y="3169036"/>
            <a:ext cx="7663589" cy="2610531"/>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7</a:t>
            </a:fld>
            <a:endParaRPr lang="en-US">
              <a:solidFill>
                <a:srgbClr val="1F497D">
                  <a:tint val="75000"/>
                </a:srgbClr>
              </a:solidFill>
            </a:endParaRPr>
          </a:p>
        </p:txBody>
      </p:sp>
    </p:spTree>
    <p:extLst>
      <p:ext uri="{BB962C8B-B14F-4D97-AF65-F5344CB8AC3E}">
        <p14:creationId xmlns:p14="http://schemas.microsoft.com/office/powerpoint/2010/main" val="178672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Contract Details</a:t>
            </a:r>
          </a:p>
        </p:txBody>
      </p:sp>
      <p:sp>
        <p:nvSpPr>
          <p:cNvPr id="3" name="Content Placeholder 2"/>
          <p:cNvSpPr>
            <a:spLocks noGrp="1"/>
          </p:cNvSpPr>
          <p:nvPr>
            <p:ph idx="1"/>
          </p:nvPr>
        </p:nvSpPr>
        <p:spPr>
          <a:xfrm>
            <a:off x="1066800" y="1457667"/>
            <a:ext cx="7772401" cy="1285533"/>
          </a:xfrm>
        </p:spPr>
        <p:txBody>
          <a:bodyPr>
            <a:noAutofit/>
          </a:bodyPr>
          <a:lstStyle/>
          <a:p>
            <a:pPr marL="0" indent="0">
              <a:spcAft>
                <a:spcPts val="1200"/>
              </a:spcAft>
              <a:buFont typeface="Wingdings 2" pitchFamily="18" charset="2"/>
              <a:buNone/>
            </a:pPr>
            <a:r>
              <a:rPr lang="en-US" sz="2400" dirty="0"/>
              <a:t>Always select </a:t>
            </a:r>
            <a:r>
              <a:rPr lang="en-US" sz="2400" b="1" dirty="0"/>
              <a:t>prime</a:t>
            </a:r>
            <a:r>
              <a:rPr lang="en-US" sz="2400" dirty="0"/>
              <a:t> as your company was awarded the contract by the Federal Government (i.e., you are not a subcontractor on the contract).</a:t>
            </a:r>
          </a:p>
        </p:txBody>
      </p:sp>
      <p:pic>
        <p:nvPicPr>
          <p:cNvPr id="7" name="Picture 6" descr="Screenshot of &quot;Contract Details&quot;, showing choice of prime or sub.">
            <a:extLst>
              <a:ext uri="{FF2B5EF4-FFF2-40B4-BE49-F238E27FC236}">
                <a16:creationId xmlns:a16="http://schemas.microsoft.com/office/drawing/2014/main" id="{703C3973-8242-5A7B-DDB7-61FCA98E9395}"/>
              </a:ext>
            </a:extLst>
          </p:cNvPr>
          <p:cNvPicPr>
            <a:picLocks noChangeAspect="1"/>
          </p:cNvPicPr>
          <p:nvPr/>
        </p:nvPicPr>
        <p:blipFill>
          <a:blip r:embed="rId3"/>
          <a:stretch>
            <a:fillRect/>
          </a:stretch>
        </p:blipFill>
        <p:spPr>
          <a:xfrm>
            <a:off x="3043237" y="3429000"/>
            <a:ext cx="3057525" cy="1792343"/>
          </a:xfrm>
          <a:prstGeom prst="rect">
            <a:avLst/>
          </a:prstGeom>
          <a:ln w="19050">
            <a:solidFill>
              <a:srgbClr val="1F497D"/>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8</a:t>
            </a:fld>
            <a:endParaRPr lang="en-US">
              <a:solidFill>
                <a:srgbClr val="1F497D">
                  <a:tint val="75000"/>
                </a:srgbClr>
              </a:solidFill>
            </a:endParaRPr>
          </a:p>
        </p:txBody>
      </p:sp>
    </p:spTree>
    <p:extLst>
      <p:ext uri="{BB962C8B-B14F-4D97-AF65-F5344CB8AC3E}">
        <p14:creationId xmlns:p14="http://schemas.microsoft.com/office/powerpoint/2010/main" val="217952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pPr>
            <a:r>
              <a:rPr lang="en-US" sz="3600" dirty="0"/>
              <a:t>Contract Details – Cont’d</a:t>
            </a:r>
          </a:p>
        </p:txBody>
      </p:sp>
      <p:sp>
        <p:nvSpPr>
          <p:cNvPr id="3" name="Content Placeholder 2"/>
          <p:cNvSpPr>
            <a:spLocks noGrp="1"/>
          </p:cNvSpPr>
          <p:nvPr>
            <p:ph idx="1"/>
          </p:nvPr>
        </p:nvSpPr>
        <p:spPr>
          <a:xfrm>
            <a:off x="228600" y="1371600"/>
            <a:ext cx="3733800" cy="4229100"/>
          </a:xfrm>
        </p:spPr>
        <p:txBody>
          <a:bodyPr>
            <a:noAutofit/>
          </a:bodyPr>
          <a:lstStyle/>
          <a:p>
            <a:pPr marL="342900" indent="-342900">
              <a:spcAft>
                <a:spcPts val="1800"/>
              </a:spcAft>
              <a:buFont typeface="Arial" panose="020B0604020202020204" pitchFamily="34" charset="0"/>
              <a:buChar char="•"/>
            </a:pPr>
            <a:r>
              <a:rPr lang="en-US" sz="2000" dirty="0"/>
              <a:t>Verify that the UEI in #2 and associated name and address  in #3 are correct.  These pre-fill after your contract number is chosen in the prior menu.  </a:t>
            </a:r>
          </a:p>
          <a:p>
            <a:pPr marL="342900" indent="-342900">
              <a:spcAft>
                <a:spcPts val="1800"/>
              </a:spcAft>
              <a:buFont typeface="Arial" panose="020B0604020202020204" pitchFamily="34" charset="0"/>
              <a:buChar char="•"/>
            </a:pPr>
            <a:r>
              <a:rPr lang="en-US" sz="2000" dirty="0"/>
              <a:t>If there is an issue with the data, do not choose “no” and submit.  Please eMail me at </a:t>
            </a:r>
            <a:r>
              <a:rPr lang="en-US" sz="2000" u="sng" dirty="0">
                <a:solidFill>
                  <a:srgbClr val="0563C1"/>
                </a:solidFill>
                <a:ea typeface="Calibri" panose="020F0502020204030204" pitchFamily="34" charset="0"/>
                <a:cs typeface="Calibri" panose="020F0502020204030204" pitchFamily="34" charset="0"/>
              </a:rPr>
              <a:t>SubcontractingVAFSS@va.gov</a:t>
            </a:r>
            <a:r>
              <a:rPr lang="en-US" sz="2000" dirty="0"/>
              <a:t> so that I can look into the issue. </a:t>
            </a:r>
            <a:endParaRPr lang="en-US" sz="2200" dirty="0">
              <a:highlight>
                <a:srgbClr val="00FFFF"/>
              </a:highlight>
            </a:endParaRPr>
          </a:p>
        </p:txBody>
      </p:sp>
      <p:pic>
        <p:nvPicPr>
          <p:cNvPr id="7" name="Picture 6" descr="Screenshot of 1. &quot;Verify Data&quot; (yes or no), 2. UEI (SAM), and 3.  Corporation, Company or Subdivision Covered ">
            <a:extLst>
              <a:ext uri="{FF2B5EF4-FFF2-40B4-BE49-F238E27FC236}">
                <a16:creationId xmlns:a16="http://schemas.microsoft.com/office/drawing/2014/main" id="{E56E4C57-0B15-1DDC-6443-67AD22B7A9D2}"/>
              </a:ext>
            </a:extLst>
          </p:cNvPr>
          <p:cNvPicPr>
            <a:picLocks noChangeAspect="1"/>
          </p:cNvPicPr>
          <p:nvPr/>
        </p:nvPicPr>
        <p:blipFill>
          <a:blip r:embed="rId3"/>
          <a:stretch>
            <a:fillRect/>
          </a:stretch>
        </p:blipFill>
        <p:spPr>
          <a:xfrm>
            <a:off x="4331292" y="1138237"/>
            <a:ext cx="4581525" cy="4581525"/>
          </a:xfrm>
          <a:prstGeom prst="rect">
            <a:avLst/>
          </a:prstGeom>
          <a:ln w="19050">
            <a:solidFill>
              <a:schemeClr val="accent1"/>
            </a:solidFill>
          </a:ln>
        </p:spPr>
      </p:pic>
      <p:sp>
        <p:nvSpPr>
          <p:cNvPr id="6" name="Slide Number Placeholder 5"/>
          <p:cNvSpPr>
            <a:spLocks noGrp="1"/>
          </p:cNvSpPr>
          <p:nvPr>
            <p:ph type="sldNum" sz="quarter" idx="12"/>
          </p:nvPr>
        </p:nvSpPr>
        <p:spPr/>
        <p:txBody>
          <a:bodyPr/>
          <a:lstStyle/>
          <a:p>
            <a:fld id="{4309C699-A06B-45FF-B515-30F622461B97}" type="slidenum">
              <a:rPr lang="en-US" smtClean="0">
                <a:solidFill>
                  <a:srgbClr val="1F497D">
                    <a:tint val="75000"/>
                  </a:srgbClr>
                </a:solidFill>
              </a:rPr>
              <a:pPr/>
              <a:t>9</a:t>
            </a:fld>
            <a:endParaRPr lang="en-US">
              <a:solidFill>
                <a:srgbClr val="1F497D">
                  <a:tint val="75000"/>
                </a:srgbClr>
              </a:solidFill>
            </a:endParaRPr>
          </a:p>
        </p:txBody>
      </p:sp>
    </p:spTree>
    <p:extLst>
      <p:ext uri="{BB962C8B-B14F-4D97-AF65-F5344CB8AC3E}">
        <p14:creationId xmlns:p14="http://schemas.microsoft.com/office/powerpoint/2010/main" val="29226000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
  <TotalTime>36978</TotalTime>
  <Words>2470</Words>
  <Application>Microsoft Office PowerPoint</Application>
  <PresentationFormat>On-screen Show (4:3)</PresentationFormat>
  <Paragraphs>250</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Georgia</vt:lpstr>
      <vt:lpstr>open_sansregular</vt:lpstr>
      <vt:lpstr>Wingdings 2</vt:lpstr>
      <vt:lpstr>Custom Design</vt:lpstr>
      <vt:lpstr>Electronic Subcontracting Reporting System (eSRS):  Individual Subcontract Report (ISR) Guide</vt:lpstr>
      <vt:lpstr>Housekeeping</vt:lpstr>
      <vt:lpstr>Agenda</vt:lpstr>
      <vt:lpstr>SSR</vt:lpstr>
      <vt:lpstr>Submission Timeframe</vt:lpstr>
      <vt:lpstr>eSRS.gov Login</vt:lpstr>
      <vt:lpstr>Prime Contract Number</vt:lpstr>
      <vt:lpstr>Contract Details</vt:lpstr>
      <vt:lpstr>Contract Details – Cont’d</vt:lpstr>
      <vt:lpstr>Contract Administration Office</vt:lpstr>
      <vt:lpstr>Indirect Spend</vt:lpstr>
      <vt:lpstr>Indirect Spend:   ISR vs. SSR</vt:lpstr>
      <vt:lpstr>Reporting Period &amp; Type</vt:lpstr>
      <vt:lpstr>Goals &amp; Achievements</vt:lpstr>
      <vt:lpstr>Current Goals</vt:lpstr>
      <vt:lpstr>Current Goals / Option Goals</vt:lpstr>
      <vt:lpstr>Actual Cumulative Achievements</vt:lpstr>
      <vt:lpstr>Subcategory Goals &amp; Achievements</vt:lpstr>
      <vt:lpstr>Basis for Spend Data</vt:lpstr>
      <vt:lpstr>Report Certification</vt:lpstr>
      <vt:lpstr>Remarks</vt:lpstr>
      <vt:lpstr>Subcontracting Program Administrator</vt:lpstr>
      <vt:lpstr>Notification </vt:lpstr>
      <vt:lpstr>Review Process Flow</vt:lpstr>
      <vt:lpstr>Review Process</vt:lpstr>
      <vt:lpstr>Technical Tips</vt:lpstr>
      <vt:lpstr>Report Rejection</vt:lpstr>
      <vt:lpstr>eSRS.gov Resources</vt:lpstr>
      <vt:lpstr>FAQs</vt:lpstr>
      <vt:lpstr>Account Setup</vt:lpstr>
      <vt:lpstr>Setting up New Account User</vt:lpstr>
      <vt:lpstr>Duplicate Report Error</vt:lpstr>
      <vt:lpstr>Resources</vt:lpstr>
      <vt:lpstr>Resources  </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Mckay, Lydia L. (she/her/hers)</cp:lastModifiedBy>
  <cp:revision>377</cp:revision>
  <cp:lastPrinted>2024-09-24T13:44:50Z</cp:lastPrinted>
  <dcterms:created xsi:type="dcterms:W3CDTF">2017-12-08T21:14:10Z</dcterms:created>
  <dcterms:modified xsi:type="dcterms:W3CDTF">2024-09-24T16:05:09Z</dcterms:modified>
</cp:coreProperties>
</file>