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4"/>
    <p:sldMasterId id="2147483666" r:id="rId5"/>
  </p:sldMasterIdLst>
  <p:notesMasterIdLst>
    <p:notesMasterId r:id="rId62"/>
  </p:notesMasterIdLst>
  <p:sldIdLst>
    <p:sldId id="256" r:id="rId6"/>
    <p:sldId id="3507" r:id="rId7"/>
    <p:sldId id="3508" r:id="rId8"/>
    <p:sldId id="3510" r:id="rId9"/>
    <p:sldId id="3509" r:id="rId10"/>
    <p:sldId id="3511" r:id="rId11"/>
    <p:sldId id="3512" r:id="rId12"/>
    <p:sldId id="359" r:id="rId13"/>
    <p:sldId id="360" r:id="rId14"/>
    <p:sldId id="3513" r:id="rId15"/>
    <p:sldId id="264" r:id="rId16"/>
    <p:sldId id="265" r:id="rId17"/>
    <p:sldId id="266" r:id="rId18"/>
    <p:sldId id="267" r:id="rId19"/>
    <p:sldId id="268" r:id="rId20"/>
    <p:sldId id="269" r:id="rId21"/>
    <p:sldId id="270" r:id="rId22"/>
    <p:sldId id="272" r:id="rId23"/>
    <p:sldId id="275" r:id="rId24"/>
    <p:sldId id="3514" r:id="rId25"/>
    <p:sldId id="3515" r:id="rId26"/>
    <p:sldId id="3516" r:id="rId27"/>
    <p:sldId id="280" r:id="rId28"/>
    <p:sldId id="281" r:id="rId29"/>
    <p:sldId id="3519" r:id="rId30"/>
    <p:sldId id="3520" r:id="rId31"/>
    <p:sldId id="3521" r:id="rId32"/>
    <p:sldId id="287" r:id="rId33"/>
    <p:sldId id="288" r:id="rId34"/>
    <p:sldId id="302" r:id="rId35"/>
    <p:sldId id="303" r:id="rId36"/>
    <p:sldId id="289" r:id="rId37"/>
    <p:sldId id="290" r:id="rId38"/>
    <p:sldId id="3522" r:id="rId39"/>
    <p:sldId id="293" r:id="rId40"/>
    <p:sldId id="295" r:id="rId41"/>
    <p:sldId id="296" r:id="rId42"/>
    <p:sldId id="297" r:id="rId43"/>
    <p:sldId id="298" r:id="rId44"/>
    <p:sldId id="299" r:id="rId45"/>
    <p:sldId id="301" r:id="rId46"/>
    <p:sldId id="3527" r:id="rId47"/>
    <p:sldId id="3530" r:id="rId48"/>
    <p:sldId id="389" r:id="rId49"/>
    <p:sldId id="3523" r:id="rId50"/>
    <p:sldId id="3529" r:id="rId51"/>
    <p:sldId id="311" r:id="rId52"/>
    <p:sldId id="321" r:id="rId53"/>
    <p:sldId id="3524" r:id="rId54"/>
    <p:sldId id="3525" r:id="rId55"/>
    <p:sldId id="3526" r:id="rId56"/>
    <p:sldId id="3517" r:id="rId57"/>
    <p:sldId id="3518" r:id="rId58"/>
    <p:sldId id="305" r:id="rId59"/>
    <p:sldId id="356" r:id="rId60"/>
    <p:sldId id="312" r:id="rId6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2D"/>
    <a:srgbClr val="001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64" autoAdjust="0"/>
    <p:restoredTop sz="71588" autoAdjust="0"/>
  </p:normalViewPr>
  <p:slideViewPr>
    <p:cSldViewPr>
      <p:cViewPr varScale="1">
        <p:scale>
          <a:sx n="69" d="100"/>
          <a:sy n="69" d="100"/>
        </p:scale>
        <p:origin x="348" y="7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kay, Lydia L. (she/her/hers)" userId="e9b46f48-6405-4a81-9926-f18a38bb4a04" providerId="ADAL" clId="{0AD3E303-45C1-411A-A093-2DD13F151016}"/>
    <pc:docChg chg="undo custSel modSld">
      <pc:chgData name="Mckay, Lydia L. (she/her/hers)" userId="e9b46f48-6405-4a81-9926-f18a38bb4a04" providerId="ADAL" clId="{0AD3E303-45C1-411A-A093-2DD13F151016}" dt="2024-11-05T19:11:49.260" v="192" actId="13244"/>
      <pc:docMkLst>
        <pc:docMk/>
      </pc:docMkLst>
      <pc:sldChg chg="modSp mod">
        <pc:chgData name="Mckay, Lydia L. (she/her/hers)" userId="e9b46f48-6405-4a81-9926-f18a38bb4a04" providerId="ADAL" clId="{0AD3E303-45C1-411A-A093-2DD13F151016}" dt="2024-11-05T19:09:06.913" v="172" actId="962"/>
        <pc:sldMkLst>
          <pc:docMk/>
          <pc:sldMk cId="0" sldId="256"/>
        </pc:sldMkLst>
        <pc:spChg chg="mod ord">
          <ac:chgData name="Mckay, Lydia L. (she/her/hers)" userId="e9b46f48-6405-4a81-9926-f18a38bb4a04" providerId="ADAL" clId="{0AD3E303-45C1-411A-A093-2DD13F151016}" dt="2024-11-05T19:09:06.913" v="172" actId="962"/>
          <ac:spMkLst>
            <pc:docMk/>
            <pc:sldMk cId="0" sldId="256"/>
            <ac:spMk id="2" creationId="{00000000-0000-0000-0000-000000000000}"/>
          </ac:spMkLst>
        </pc:spChg>
        <pc:spChg chg="mod">
          <ac:chgData name="Mckay, Lydia L. (she/her/hers)" userId="e9b46f48-6405-4a81-9926-f18a38bb4a04" providerId="ADAL" clId="{0AD3E303-45C1-411A-A093-2DD13F151016}" dt="2024-11-05T19:09:04.275" v="171" actId="962"/>
          <ac:spMkLst>
            <pc:docMk/>
            <pc:sldMk cId="0" sldId="256"/>
            <ac:spMk id="3" creationId="{00000000-0000-0000-0000-000000000000}"/>
          </ac:spMkLst>
        </pc:spChg>
        <pc:spChg chg="ord">
          <ac:chgData name="Mckay, Lydia L. (she/her/hers)" userId="e9b46f48-6405-4a81-9926-f18a38bb4a04" providerId="ADAL" clId="{0AD3E303-45C1-411A-A093-2DD13F151016}" dt="2024-11-05T19:08:27.275" v="164" actId="13244"/>
          <ac:spMkLst>
            <pc:docMk/>
            <pc:sldMk cId="0" sldId="256"/>
            <ac:spMk id="8" creationId="{00000000-0000-0000-0000-000000000000}"/>
          </ac:spMkLst>
        </pc:spChg>
      </pc:sldChg>
      <pc:sldChg chg="modSp mod">
        <pc:chgData name="Mckay, Lydia L. (she/her/hers)" userId="e9b46f48-6405-4a81-9926-f18a38bb4a04" providerId="ADAL" clId="{0AD3E303-45C1-411A-A093-2DD13F151016}" dt="2024-11-05T19:08:09.426" v="158" actId="13244"/>
        <pc:sldMkLst>
          <pc:docMk/>
          <pc:sldMk cId="0" sldId="264"/>
        </pc:sldMkLst>
        <pc:spChg chg="ord">
          <ac:chgData name="Mckay, Lydia L. (she/her/hers)" userId="e9b46f48-6405-4a81-9926-f18a38bb4a04" providerId="ADAL" clId="{0AD3E303-45C1-411A-A093-2DD13F151016}" dt="2024-11-05T19:08:09.426" v="158" actId="13244"/>
          <ac:spMkLst>
            <pc:docMk/>
            <pc:sldMk cId="0" sldId="264"/>
            <ac:spMk id="6" creationId="{00000000-0000-0000-0000-000000000000}"/>
          </ac:spMkLst>
        </pc:spChg>
        <pc:picChg chg="ord">
          <ac:chgData name="Mckay, Lydia L. (she/her/hers)" userId="e9b46f48-6405-4a81-9926-f18a38bb4a04" providerId="ADAL" clId="{0AD3E303-45C1-411A-A093-2DD13F151016}" dt="2024-11-05T19:08:02.788" v="157" actId="13244"/>
          <ac:picMkLst>
            <pc:docMk/>
            <pc:sldMk cId="0" sldId="264"/>
            <ac:picMk id="5" creationId="{D62AE697-A532-CDE6-5150-17C5A18D315E}"/>
          </ac:picMkLst>
        </pc:picChg>
      </pc:sldChg>
      <pc:sldChg chg="modSp mod">
        <pc:chgData name="Mckay, Lydia L. (she/her/hers)" userId="e9b46f48-6405-4a81-9926-f18a38bb4a04" providerId="ADAL" clId="{0AD3E303-45C1-411A-A093-2DD13F151016}" dt="2024-11-05T19:09:32.009" v="174" actId="13244"/>
        <pc:sldMkLst>
          <pc:docMk/>
          <pc:sldMk cId="0" sldId="266"/>
        </pc:sldMkLst>
        <pc:picChg chg="ord">
          <ac:chgData name="Mckay, Lydia L. (she/her/hers)" userId="e9b46f48-6405-4a81-9926-f18a38bb4a04" providerId="ADAL" clId="{0AD3E303-45C1-411A-A093-2DD13F151016}" dt="2024-11-05T19:09:32.009" v="174" actId="13244"/>
          <ac:picMkLst>
            <pc:docMk/>
            <pc:sldMk cId="0" sldId="266"/>
            <ac:picMk id="11" creationId="{F7D0EED0-F0F3-59C5-BBC5-80DFE397718A}"/>
          </ac:picMkLst>
        </pc:picChg>
      </pc:sldChg>
      <pc:sldChg chg="modSp mod modNotesTx">
        <pc:chgData name="Mckay, Lydia L. (she/her/hers)" userId="e9b46f48-6405-4a81-9926-f18a38bb4a04" providerId="ADAL" clId="{0AD3E303-45C1-411A-A093-2DD13F151016}" dt="2024-11-05T19:09:40.111" v="175" actId="13244"/>
        <pc:sldMkLst>
          <pc:docMk/>
          <pc:sldMk cId="0" sldId="267"/>
        </pc:sldMkLst>
        <pc:picChg chg="ord">
          <ac:chgData name="Mckay, Lydia L. (she/her/hers)" userId="e9b46f48-6405-4a81-9926-f18a38bb4a04" providerId="ADAL" clId="{0AD3E303-45C1-411A-A093-2DD13F151016}" dt="2024-11-05T19:09:40.111" v="175" actId="13244"/>
          <ac:picMkLst>
            <pc:docMk/>
            <pc:sldMk cId="0" sldId="267"/>
            <ac:picMk id="5" creationId="{5986A03F-4CF2-7A37-4317-5A5CA6D13468}"/>
          </ac:picMkLst>
        </pc:picChg>
      </pc:sldChg>
      <pc:sldChg chg="modSp mod">
        <pc:chgData name="Mckay, Lydia L. (she/her/hers)" userId="e9b46f48-6405-4a81-9926-f18a38bb4a04" providerId="ADAL" clId="{0AD3E303-45C1-411A-A093-2DD13F151016}" dt="2024-11-05T19:09:46.475" v="176" actId="13244"/>
        <pc:sldMkLst>
          <pc:docMk/>
          <pc:sldMk cId="0" sldId="268"/>
        </pc:sldMkLst>
        <pc:picChg chg="ord">
          <ac:chgData name="Mckay, Lydia L. (she/her/hers)" userId="e9b46f48-6405-4a81-9926-f18a38bb4a04" providerId="ADAL" clId="{0AD3E303-45C1-411A-A093-2DD13F151016}" dt="2024-11-05T19:09:46.475" v="176" actId="13244"/>
          <ac:picMkLst>
            <pc:docMk/>
            <pc:sldMk cId="0" sldId="268"/>
            <ac:picMk id="5" creationId="{0CBCFB6F-FF81-68AE-E15D-17F09E5346A2}"/>
          </ac:picMkLst>
        </pc:picChg>
      </pc:sldChg>
      <pc:sldChg chg="modSp mod">
        <pc:chgData name="Mckay, Lydia L. (she/her/hers)" userId="e9b46f48-6405-4a81-9926-f18a38bb4a04" providerId="ADAL" clId="{0AD3E303-45C1-411A-A093-2DD13F151016}" dt="2024-11-05T19:09:52.342" v="177" actId="13244"/>
        <pc:sldMkLst>
          <pc:docMk/>
          <pc:sldMk cId="0" sldId="270"/>
        </pc:sldMkLst>
        <pc:picChg chg="ord">
          <ac:chgData name="Mckay, Lydia L. (she/her/hers)" userId="e9b46f48-6405-4a81-9926-f18a38bb4a04" providerId="ADAL" clId="{0AD3E303-45C1-411A-A093-2DD13F151016}" dt="2024-11-05T19:09:52.342" v="177" actId="13244"/>
          <ac:picMkLst>
            <pc:docMk/>
            <pc:sldMk cId="0" sldId="270"/>
            <ac:picMk id="5" creationId="{DF1FFB4C-CB6B-981B-0A47-8C4BB77CB93D}"/>
          </ac:picMkLst>
        </pc:picChg>
      </pc:sldChg>
      <pc:sldChg chg="modSp mod">
        <pc:chgData name="Mckay, Lydia L. (she/her/hers)" userId="e9b46f48-6405-4a81-9926-f18a38bb4a04" providerId="ADAL" clId="{0AD3E303-45C1-411A-A093-2DD13F151016}" dt="2024-11-05T19:10:37.790" v="182" actId="13244"/>
        <pc:sldMkLst>
          <pc:docMk/>
          <pc:sldMk cId="0" sldId="287"/>
        </pc:sldMkLst>
        <pc:picChg chg="ord">
          <ac:chgData name="Mckay, Lydia L. (she/her/hers)" userId="e9b46f48-6405-4a81-9926-f18a38bb4a04" providerId="ADAL" clId="{0AD3E303-45C1-411A-A093-2DD13F151016}" dt="2024-11-05T19:10:37.790" v="182" actId="13244"/>
          <ac:picMkLst>
            <pc:docMk/>
            <pc:sldMk cId="0" sldId="287"/>
            <ac:picMk id="5" creationId="{AA3E2404-FE3F-FA78-C9A7-D0C92C662FCE}"/>
          </ac:picMkLst>
        </pc:picChg>
      </pc:sldChg>
      <pc:sldChg chg="modSp mod modNotesTx">
        <pc:chgData name="Mckay, Lydia L. (she/her/hers)" userId="e9b46f48-6405-4a81-9926-f18a38bb4a04" providerId="ADAL" clId="{0AD3E303-45C1-411A-A093-2DD13F151016}" dt="2024-11-05T19:10:43.181" v="183" actId="13244"/>
        <pc:sldMkLst>
          <pc:docMk/>
          <pc:sldMk cId="0" sldId="288"/>
        </pc:sldMkLst>
        <pc:picChg chg="ord">
          <ac:chgData name="Mckay, Lydia L. (she/her/hers)" userId="e9b46f48-6405-4a81-9926-f18a38bb4a04" providerId="ADAL" clId="{0AD3E303-45C1-411A-A093-2DD13F151016}" dt="2024-11-05T19:10:43.181" v="183" actId="13244"/>
          <ac:picMkLst>
            <pc:docMk/>
            <pc:sldMk cId="0" sldId="288"/>
            <ac:picMk id="5" creationId="{57EBD60D-3D71-CC1E-61FD-032D6D38B0AB}"/>
          </ac:picMkLst>
        </pc:picChg>
      </pc:sldChg>
      <pc:sldChg chg="modSp mod">
        <pc:chgData name="Mckay, Lydia L. (she/her/hers)" userId="e9b46f48-6405-4a81-9926-f18a38bb4a04" providerId="ADAL" clId="{0AD3E303-45C1-411A-A093-2DD13F151016}" dt="2024-11-05T19:10:48.619" v="184" actId="13244"/>
        <pc:sldMkLst>
          <pc:docMk/>
          <pc:sldMk cId="0" sldId="289"/>
        </pc:sldMkLst>
        <pc:picChg chg="ord">
          <ac:chgData name="Mckay, Lydia L. (she/her/hers)" userId="e9b46f48-6405-4a81-9926-f18a38bb4a04" providerId="ADAL" clId="{0AD3E303-45C1-411A-A093-2DD13F151016}" dt="2024-11-05T19:10:48.619" v="184" actId="13244"/>
          <ac:picMkLst>
            <pc:docMk/>
            <pc:sldMk cId="0" sldId="289"/>
            <ac:picMk id="5" creationId="{6B634EBF-0DE2-0A23-60A7-47826B49A6AE}"/>
          </ac:picMkLst>
        </pc:picChg>
      </pc:sldChg>
      <pc:sldChg chg="modSp mod">
        <pc:chgData name="Mckay, Lydia L. (she/her/hers)" userId="e9b46f48-6405-4a81-9926-f18a38bb4a04" providerId="ADAL" clId="{0AD3E303-45C1-411A-A093-2DD13F151016}" dt="2024-11-05T19:10:53.931" v="185" actId="13244"/>
        <pc:sldMkLst>
          <pc:docMk/>
          <pc:sldMk cId="0" sldId="290"/>
        </pc:sldMkLst>
        <pc:picChg chg="ord">
          <ac:chgData name="Mckay, Lydia L. (she/her/hers)" userId="e9b46f48-6405-4a81-9926-f18a38bb4a04" providerId="ADAL" clId="{0AD3E303-45C1-411A-A093-2DD13F151016}" dt="2024-11-05T19:10:53.931" v="185" actId="13244"/>
          <ac:picMkLst>
            <pc:docMk/>
            <pc:sldMk cId="0" sldId="290"/>
            <ac:picMk id="5" creationId="{614C6D68-1FC4-1D05-BE74-EC4C6DAD4010}"/>
          </ac:picMkLst>
        </pc:picChg>
      </pc:sldChg>
      <pc:sldChg chg="modSp mod">
        <pc:chgData name="Mckay, Lydia L. (she/her/hers)" userId="e9b46f48-6405-4a81-9926-f18a38bb4a04" providerId="ADAL" clId="{0AD3E303-45C1-411A-A093-2DD13F151016}" dt="2024-11-05T19:10:58.778" v="186" actId="13244"/>
        <pc:sldMkLst>
          <pc:docMk/>
          <pc:sldMk cId="0" sldId="293"/>
        </pc:sldMkLst>
        <pc:picChg chg="ord">
          <ac:chgData name="Mckay, Lydia L. (she/her/hers)" userId="e9b46f48-6405-4a81-9926-f18a38bb4a04" providerId="ADAL" clId="{0AD3E303-45C1-411A-A093-2DD13F151016}" dt="2024-11-05T19:10:58.778" v="186" actId="13244"/>
          <ac:picMkLst>
            <pc:docMk/>
            <pc:sldMk cId="0" sldId="293"/>
            <ac:picMk id="5" creationId="{44068519-0DA3-3092-8EB2-70DC7D652511}"/>
          </ac:picMkLst>
        </pc:picChg>
      </pc:sldChg>
      <pc:sldChg chg="modSp mod modNotesTx">
        <pc:chgData name="Mckay, Lydia L. (she/her/hers)" userId="e9b46f48-6405-4a81-9926-f18a38bb4a04" providerId="ADAL" clId="{0AD3E303-45C1-411A-A093-2DD13F151016}" dt="2024-11-05T19:11:03.937" v="187" actId="13244"/>
        <pc:sldMkLst>
          <pc:docMk/>
          <pc:sldMk cId="0" sldId="295"/>
        </pc:sldMkLst>
        <pc:picChg chg="ord">
          <ac:chgData name="Mckay, Lydia L. (she/her/hers)" userId="e9b46f48-6405-4a81-9926-f18a38bb4a04" providerId="ADAL" clId="{0AD3E303-45C1-411A-A093-2DD13F151016}" dt="2024-11-05T19:11:03.937" v="187" actId="13244"/>
          <ac:picMkLst>
            <pc:docMk/>
            <pc:sldMk cId="0" sldId="295"/>
            <ac:picMk id="5" creationId="{C7891CE2-302F-D462-4322-905D0800919D}"/>
          </ac:picMkLst>
        </pc:picChg>
      </pc:sldChg>
      <pc:sldChg chg="modNotesTx">
        <pc:chgData name="Mckay, Lydia L. (she/her/hers)" userId="e9b46f48-6405-4a81-9926-f18a38bb4a04" providerId="ADAL" clId="{0AD3E303-45C1-411A-A093-2DD13F151016}" dt="2024-11-05T18:48:43.402" v="50" actId="6549"/>
        <pc:sldMkLst>
          <pc:docMk/>
          <pc:sldMk cId="0" sldId="296"/>
        </pc:sldMkLst>
      </pc:sldChg>
      <pc:sldChg chg="modSp mod">
        <pc:chgData name="Mckay, Lydia L. (she/her/hers)" userId="e9b46f48-6405-4a81-9926-f18a38bb4a04" providerId="ADAL" clId="{0AD3E303-45C1-411A-A093-2DD13F151016}" dt="2024-11-05T19:11:08.870" v="188" actId="13244"/>
        <pc:sldMkLst>
          <pc:docMk/>
          <pc:sldMk cId="0" sldId="297"/>
        </pc:sldMkLst>
        <pc:spChg chg="ord">
          <ac:chgData name="Mckay, Lydia L. (she/her/hers)" userId="e9b46f48-6405-4a81-9926-f18a38bb4a04" providerId="ADAL" clId="{0AD3E303-45C1-411A-A093-2DD13F151016}" dt="2024-11-05T19:11:08.870" v="188" actId="13244"/>
          <ac:spMkLst>
            <pc:docMk/>
            <pc:sldMk cId="0" sldId="297"/>
            <ac:spMk id="4" creationId="{00000000-0000-0000-0000-000000000000}"/>
          </ac:spMkLst>
        </pc:spChg>
      </pc:sldChg>
      <pc:sldChg chg="modNotesTx">
        <pc:chgData name="Mckay, Lydia L. (she/her/hers)" userId="e9b46f48-6405-4a81-9926-f18a38bb4a04" providerId="ADAL" clId="{0AD3E303-45C1-411A-A093-2DD13F151016}" dt="2024-11-05T18:49:09.686" v="125" actId="20577"/>
        <pc:sldMkLst>
          <pc:docMk/>
          <pc:sldMk cId="0" sldId="298"/>
        </pc:sldMkLst>
      </pc:sldChg>
      <pc:sldChg chg="modNotesTx">
        <pc:chgData name="Mckay, Lydia L. (she/her/hers)" userId="e9b46f48-6405-4a81-9926-f18a38bb4a04" providerId="ADAL" clId="{0AD3E303-45C1-411A-A093-2DD13F151016}" dt="2024-11-05T18:48:11.867" v="47" actId="6549"/>
        <pc:sldMkLst>
          <pc:docMk/>
          <pc:sldMk cId="0" sldId="302"/>
        </pc:sldMkLst>
      </pc:sldChg>
      <pc:sldChg chg="addSp modSp mod">
        <pc:chgData name="Mckay, Lydia L. (she/her/hers)" userId="e9b46f48-6405-4a81-9926-f18a38bb4a04" providerId="ADAL" clId="{0AD3E303-45C1-411A-A093-2DD13F151016}" dt="2024-11-05T19:07:28.095" v="156" actId="14734"/>
        <pc:sldMkLst>
          <pc:docMk/>
          <pc:sldMk cId="4097182923" sldId="360"/>
        </pc:sldMkLst>
        <pc:graphicFrameChg chg="add mod">
          <ac:chgData name="Mckay, Lydia L. (she/her/hers)" userId="e9b46f48-6405-4a81-9926-f18a38bb4a04" providerId="ADAL" clId="{0AD3E303-45C1-411A-A093-2DD13F151016}" dt="2024-11-05T19:05:33.340" v="145"/>
          <ac:graphicFrameMkLst>
            <pc:docMk/>
            <pc:sldMk cId="4097182923" sldId="360"/>
            <ac:graphicFrameMk id="2" creationId="{5F19B7C9-31AF-CEE0-A761-9ECF4E9EEE4F}"/>
          </ac:graphicFrameMkLst>
        </pc:graphicFrameChg>
        <pc:graphicFrameChg chg="mod modGraphic">
          <ac:chgData name="Mckay, Lydia L. (she/her/hers)" userId="e9b46f48-6405-4a81-9926-f18a38bb4a04" providerId="ADAL" clId="{0AD3E303-45C1-411A-A093-2DD13F151016}" dt="2024-11-05T19:07:28.095" v="156" actId="14734"/>
          <ac:graphicFrameMkLst>
            <pc:docMk/>
            <pc:sldMk cId="4097182923" sldId="360"/>
            <ac:graphicFrameMk id="3" creationId="{00000000-0000-0000-0000-000000000000}"/>
          </ac:graphicFrameMkLst>
        </pc:graphicFrameChg>
      </pc:sldChg>
      <pc:sldChg chg="modSp mod">
        <pc:chgData name="Mckay, Lydia L. (she/her/hers)" userId="e9b46f48-6405-4a81-9926-f18a38bb4a04" providerId="ADAL" clId="{0AD3E303-45C1-411A-A093-2DD13F151016}" dt="2024-11-05T19:11:49.260" v="192" actId="13244"/>
        <pc:sldMkLst>
          <pc:docMk/>
          <pc:sldMk cId="2617240602" sldId="389"/>
        </pc:sldMkLst>
        <pc:grpChg chg="ord">
          <ac:chgData name="Mckay, Lydia L. (she/her/hers)" userId="e9b46f48-6405-4a81-9926-f18a38bb4a04" providerId="ADAL" clId="{0AD3E303-45C1-411A-A093-2DD13F151016}" dt="2024-11-05T19:11:40.624" v="189" actId="13244"/>
          <ac:grpSpMkLst>
            <pc:docMk/>
            <pc:sldMk cId="2617240602" sldId="389"/>
            <ac:grpSpMk id="30727" creationId="{00000000-0000-0000-0000-000000000000}"/>
          </ac:grpSpMkLst>
        </pc:grpChg>
        <pc:cxnChg chg="mod ord">
          <ac:chgData name="Mckay, Lydia L. (she/her/hers)" userId="e9b46f48-6405-4a81-9926-f18a38bb4a04" providerId="ADAL" clId="{0AD3E303-45C1-411A-A093-2DD13F151016}" dt="2024-11-05T19:11:49.260" v="192" actId="13244"/>
          <ac:cxnSpMkLst>
            <pc:docMk/>
            <pc:sldMk cId="2617240602" sldId="389"/>
            <ac:cxnSpMk id="38" creationId="{00000000-0000-0000-0000-000000000000}"/>
          </ac:cxnSpMkLst>
        </pc:cxnChg>
      </pc:sldChg>
      <pc:sldChg chg="modNotesTx">
        <pc:chgData name="Mckay, Lydia L. (she/her/hers)" userId="e9b46f48-6405-4a81-9926-f18a38bb4a04" providerId="ADAL" clId="{0AD3E303-45C1-411A-A093-2DD13F151016}" dt="2024-11-05T18:45:54.708" v="0" actId="6549"/>
        <pc:sldMkLst>
          <pc:docMk/>
          <pc:sldMk cId="1001036904" sldId="3507"/>
        </pc:sldMkLst>
      </pc:sldChg>
      <pc:sldChg chg="modNotesTx">
        <pc:chgData name="Mckay, Lydia L. (she/her/hers)" userId="e9b46f48-6405-4a81-9926-f18a38bb4a04" providerId="ADAL" clId="{0AD3E303-45C1-411A-A093-2DD13F151016}" dt="2024-11-05T18:46:04.521" v="1" actId="6549"/>
        <pc:sldMkLst>
          <pc:docMk/>
          <pc:sldMk cId="4042670060" sldId="3511"/>
        </pc:sldMkLst>
      </pc:sldChg>
      <pc:sldChg chg="modSp mod">
        <pc:chgData name="Mckay, Lydia L. (she/her/hers)" userId="e9b46f48-6405-4a81-9926-f18a38bb4a04" providerId="ADAL" clId="{0AD3E303-45C1-411A-A093-2DD13F151016}" dt="2024-11-05T19:09:58.912" v="178" actId="13244"/>
        <pc:sldMkLst>
          <pc:docMk/>
          <pc:sldMk cId="3308185545" sldId="3514"/>
        </pc:sldMkLst>
        <pc:picChg chg="ord">
          <ac:chgData name="Mckay, Lydia L. (she/her/hers)" userId="e9b46f48-6405-4a81-9926-f18a38bb4a04" providerId="ADAL" clId="{0AD3E303-45C1-411A-A093-2DD13F151016}" dt="2024-11-05T19:09:58.912" v="178" actId="13244"/>
          <ac:picMkLst>
            <pc:docMk/>
            <pc:sldMk cId="3308185545" sldId="3514"/>
            <ac:picMk id="8" creationId="{A22995A4-D731-B744-9642-1E1138785DEC}"/>
          </ac:picMkLst>
        </pc:picChg>
      </pc:sldChg>
      <pc:sldChg chg="modSp mod modNotesTx">
        <pc:chgData name="Mckay, Lydia L. (she/her/hers)" userId="e9b46f48-6405-4a81-9926-f18a38bb4a04" providerId="ADAL" clId="{0AD3E303-45C1-411A-A093-2DD13F151016}" dt="2024-11-05T19:10:29.354" v="181" actId="13244"/>
        <pc:sldMkLst>
          <pc:docMk/>
          <pc:sldMk cId="3694240044" sldId="3516"/>
        </pc:sldMkLst>
        <pc:spChg chg="ord">
          <ac:chgData name="Mckay, Lydia L. (she/her/hers)" userId="e9b46f48-6405-4a81-9926-f18a38bb4a04" providerId="ADAL" clId="{0AD3E303-45C1-411A-A093-2DD13F151016}" dt="2024-11-05T19:10:27.773" v="180" actId="13244"/>
          <ac:spMkLst>
            <pc:docMk/>
            <pc:sldMk cId="3694240044" sldId="3516"/>
            <ac:spMk id="4" creationId="{6B139A69-061B-27C2-1AEC-8DC4B13FA7F1}"/>
          </ac:spMkLst>
        </pc:spChg>
        <pc:spChg chg="ord">
          <ac:chgData name="Mckay, Lydia L. (she/her/hers)" userId="e9b46f48-6405-4a81-9926-f18a38bb4a04" providerId="ADAL" clId="{0AD3E303-45C1-411A-A093-2DD13F151016}" dt="2024-11-05T19:10:29.354" v="181" actId="13244"/>
          <ac:spMkLst>
            <pc:docMk/>
            <pc:sldMk cId="3694240044" sldId="3516"/>
            <ac:spMk id="6" creationId="{00000000-0000-0000-0000-000000000000}"/>
          </ac:spMkLst>
        </pc:spChg>
        <pc:picChg chg="ord">
          <ac:chgData name="Mckay, Lydia L. (she/her/hers)" userId="e9b46f48-6405-4a81-9926-f18a38bb4a04" providerId="ADAL" clId="{0AD3E303-45C1-411A-A093-2DD13F151016}" dt="2024-11-05T19:10:15.552" v="179" actId="13244"/>
          <ac:picMkLst>
            <pc:docMk/>
            <pc:sldMk cId="3694240044" sldId="3516"/>
            <ac:picMk id="8" creationId="{FE41FF54-E3E8-4E79-4C31-4E5CAB21D011}"/>
          </ac:picMkLst>
        </pc:picChg>
      </pc:sldChg>
      <pc:sldChg chg="modNotesTx">
        <pc:chgData name="Mckay, Lydia L. (she/her/hers)" userId="e9b46f48-6405-4a81-9926-f18a38bb4a04" providerId="ADAL" clId="{0AD3E303-45C1-411A-A093-2DD13F151016}" dt="2024-11-05T18:48:26.012" v="48" actId="6549"/>
        <pc:sldMkLst>
          <pc:docMk/>
          <pc:sldMk cId="3768249667" sldId="352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2283"/>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4011" y="0"/>
            <a:ext cx="3169920" cy="482283"/>
          </a:xfrm>
          <a:prstGeom prst="rect">
            <a:avLst/>
          </a:prstGeom>
        </p:spPr>
        <p:txBody>
          <a:bodyPr vert="horz" lIns="96661" tIns="48331" rIns="96661" bIns="48331" rtlCol="0"/>
          <a:lstStyle>
            <a:lvl1pPr algn="r">
              <a:defRPr sz="1300"/>
            </a:lvl1pPr>
          </a:lstStyle>
          <a:p>
            <a:fld id="{1E23FCE9-FFDB-485E-AED4-074BA31C2941}" type="datetimeFigureOut">
              <a:rPr lang="en-US" smtClean="0"/>
              <a:t>11/5/2024</a:t>
            </a:fld>
            <a:endParaRPr lang="en-US" dirty="0"/>
          </a:p>
        </p:txBody>
      </p:sp>
      <p:sp>
        <p:nvSpPr>
          <p:cNvPr id="4" name="Slide Image Placeholder 3"/>
          <p:cNvSpPr>
            <a:spLocks noGrp="1" noRot="1" noChangeAspect="1"/>
          </p:cNvSpPr>
          <p:nvPr>
            <p:ph type="sldImg" idx="2"/>
          </p:nvPr>
        </p:nvSpPr>
        <p:spPr>
          <a:xfrm>
            <a:off x="1498600" y="1200150"/>
            <a:ext cx="431800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80"/>
            <a:ext cx="5852160" cy="3780471"/>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8920"/>
            <a:ext cx="3169920" cy="482282"/>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4011" y="9118920"/>
            <a:ext cx="3169920" cy="482282"/>
          </a:xfrm>
          <a:prstGeom prst="rect">
            <a:avLst/>
          </a:prstGeom>
        </p:spPr>
        <p:txBody>
          <a:bodyPr vert="horz" lIns="96661" tIns="48331" rIns="96661" bIns="48331" rtlCol="0" anchor="b"/>
          <a:lstStyle>
            <a:lvl1pPr algn="r">
              <a:defRPr sz="1300"/>
            </a:lvl1pPr>
          </a:lstStyle>
          <a:p>
            <a:fld id="{2994A503-FFBF-4B78-A77B-BB3034183CD4}" type="slidenum">
              <a:rPr lang="en-US" smtClean="0"/>
              <a:t>‹#›</a:t>
            </a:fld>
            <a:endParaRPr lang="en-US" dirty="0"/>
          </a:p>
        </p:txBody>
      </p:sp>
    </p:spTree>
    <p:extLst>
      <p:ext uri="{BB962C8B-B14F-4D97-AF65-F5344CB8AC3E}">
        <p14:creationId xmlns:p14="http://schemas.microsoft.com/office/powerpoint/2010/main" val="4142421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4A503-FFBF-4B78-A77B-BB3034183CD4}" type="slidenum">
              <a:rPr lang="en-US" smtClean="0"/>
              <a:t>1</a:t>
            </a:fld>
            <a:endParaRPr lang="en-US" dirty="0"/>
          </a:p>
        </p:txBody>
      </p:sp>
    </p:spTree>
    <p:extLst>
      <p:ext uri="{BB962C8B-B14F-4D97-AF65-F5344CB8AC3E}">
        <p14:creationId xmlns:p14="http://schemas.microsoft.com/office/powerpoint/2010/main" val="2455024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10</a:t>
            </a:fld>
            <a:endParaRPr lang="en-US"/>
          </a:p>
        </p:txBody>
      </p:sp>
    </p:spTree>
    <p:extLst>
      <p:ext uri="{BB962C8B-B14F-4D97-AF65-F5344CB8AC3E}">
        <p14:creationId xmlns:p14="http://schemas.microsoft.com/office/powerpoint/2010/main" val="2609340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4A503-FFBF-4B78-A77B-BB3034183CD4}" type="slidenum">
              <a:rPr lang="en-US" smtClean="0"/>
              <a:t>11</a:t>
            </a:fld>
            <a:endParaRPr lang="en-US" dirty="0"/>
          </a:p>
        </p:txBody>
      </p:sp>
    </p:spTree>
    <p:extLst>
      <p:ext uri="{BB962C8B-B14F-4D97-AF65-F5344CB8AC3E}">
        <p14:creationId xmlns:p14="http://schemas.microsoft.com/office/powerpoint/2010/main" val="67662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4A503-FFBF-4B78-A77B-BB3034183CD4}" type="slidenum">
              <a:rPr lang="en-US" smtClean="0"/>
              <a:t>12</a:t>
            </a:fld>
            <a:endParaRPr lang="en-US" dirty="0"/>
          </a:p>
        </p:txBody>
      </p:sp>
    </p:spTree>
    <p:extLst>
      <p:ext uri="{BB962C8B-B14F-4D97-AF65-F5344CB8AC3E}">
        <p14:creationId xmlns:p14="http://schemas.microsoft.com/office/powerpoint/2010/main" val="335519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4A503-FFBF-4B78-A77B-BB3034183CD4}" type="slidenum">
              <a:rPr lang="en-US" smtClean="0"/>
              <a:t>13</a:t>
            </a:fld>
            <a:endParaRPr lang="en-US" dirty="0"/>
          </a:p>
        </p:txBody>
      </p:sp>
    </p:spTree>
    <p:extLst>
      <p:ext uri="{BB962C8B-B14F-4D97-AF65-F5344CB8AC3E}">
        <p14:creationId xmlns:p14="http://schemas.microsoft.com/office/powerpoint/2010/main" val="872684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5"/>
          </p:nvPr>
        </p:nvSpPr>
        <p:spPr/>
        <p:txBody>
          <a:bodyPr/>
          <a:lstStyle/>
          <a:p>
            <a:fld id="{2994A503-FFBF-4B78-A77B-BB3034183CD4}" type="slidenum">
              <a:rPr lang="en-US" smtClean="0"/>
              <a:t>14</a:t>
            </a:fld>
            <a:endParaRPr lang="en-US" dirty="0"/>
          </a:p>
        </p:txBody>
      </p:sp>
    </p:spTree>
    <p:extLst>
      <p:ext uri="{BB962C8B-B14F-4D97-AF65-F5344CB8AC3E}">
        <p14:creationId xmlns:p14="http://schemas.microsoft.com/office/powerpoint/2010/main" val="565085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4A503-FFBF-4B78-A77B-BB3034183CD4}" type="slidenum">
              <a:rPr lang="en-US" smtClean="0"/>
              <a:t>15</a:t>
            </a:fld>
            <a:endParaRPr lang="en-US" dirty="0"/>
          </a:p>
        </p:txBody>
      </p:sp>
    </p:spTree>
    <p:extLst>
      <p:ext uri="{BB962C8B-B14F-4D97-AF65-F5344CB8AC3E}">
        <p14:creationId xmlns:p14="http://schemas.microsoft.com/office/powerpoint/2010/main" val="294480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4A503-FFBF-4B78-A77B-BB3034183CD4}" type="slidenum">
              <a:rPr lang="en-US" smtClean="0"/>
              <a:t>16</a:t>
            </a:fld>
            <a:endParaRPr lang="en-US" dirty="0"/>
          </a:p>
        </p:txBody>
      </p:sp>
    </p:spTree>
    <p:extLst>
      <p:ext uri="{BB962C8B-B14F-4D97-AF65-F5344CB8AC3E}">
        <p14:creationId xmlns:p14="http://schemas.microsoft.com/office/powerpoint/2010/main" val="2350303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2994A503-FFBF-4B78-A77B-BB3034183CD4}" type="slidenum">
              <a:rPr lang="en-US" smtClean="0"/>
              <a:t>17</a:t>
            </a:fld>
            <a:endParaRPr lang="en-US" dirty="0"/>
          </a:p>
        </p:txBody>
      </p:sp>
    </p:spTree>
    <p:extLst>
      <p:ext uri="{BB962C8B-B14F-4D97-AF65-F5344CB8AC3E}">
        <p14:creationId xmlns:p14="http://schemas.microsoft.com/office/powerpoint/2010/main" val="2384952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425" marR="120154" defTabSz="966612">
              <a:lnSpc>
                <a:spcPct val="113999"/>
              </a:lnSpc>
              <a:spcBef>
                <a:spcPts val="111"/>
              </a:spcBef>
              <a:defRPr/>
            </a:pPr>
            <a:r>
              <a:rPr lang="en-US" sz="1300" dirty="0"/>
              <a:t>Excluded spend also listed similarly in SBA regs at </a:t>
            </a:r>
            <a:r>
              <a:rPr lang="pt-BR" sz="1300" spc="-5" dirty="0">
                <a:solidFill>
                  <a:srgbClr val="001F5F"/>
                </a:solidFill>
                <a:cs typeface="Calibri"/>
              </a:rPr>
              <a:t>13 </a:t>
            </a:r>
            <a:r>
              <a:rPr lang="pt-BR" sz="1300" dirty="0">
                <a:solidFill>
                  <a:srgbClr val="001F5F"/>
                </a:solidFill>
                <a:cs typeface="Calibri"/>
              </a:rPr>
              <a:t>CFR </a:t>
            </a:r>
            <a:r>
              <a:rPr lang="pt-BR" sz="1300" spc="-5" dirty="0">
                <a:solidFill>
                  <a:srgbClr val="001F5F"/>
                </a:solidFill>
                <a:cs typeface="Calibri"/>
              </a:rPr>
              <a:t>125.3(a)(1)(iii)</a:t>
            </a:r>
            <a:endParaRPr lang="en-US" sz="1300" dirty="0"/>
          </a:p>
        </p:txBody>
      </p:sp>
      <p:sp>
        <p:nvSpPr>
          <p:cNvPr id="4" name="Slide Number Placeholder 3"/>
          <p:cNvSpPr>
            <a:spLocks noGrp="1"/>
          </p:cNvSpPr>
          <p:nvPr>
            <p:ph type="sldNum" sz="quarter" idx="5"/>
          </p:nvPr>
        </p:nvSpPr>
        <p:spPr/>
        <p:txBody>
          <a:bodyPr/>
          <a:lstStyle/>
          <a:p>
            <a:fld id="{2994A503-FFBF-4B78-A77B-BB3034183CD4}" type="slidenum">
              <a:rPr lang="en-US" smtClean="0"/>
              <a:t>18</a:t>
            </a:fld>
            <a:endParaRPr lang="en-US" dirty="0"/>
          </a:p>
        </p:txBody>
      </p:sp>
    </p:spTree>
    <p:extLst>
      <p:ext uri="{BB962C8B-B14F-4D97-AF65-F5344CB8AC3E}">
        <p14:creationId xmlns:p14="http://schemas.microsoft.com/office/powerpoint/2010/main" val="1540655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4A503-FFBF-4B78-A77B-BB3034183CD4}" type="slidenum">
              <a:rPr lang="en-US" smtClean="0"/>
              <a:t>19</a:t>
            </a:fld>
            <a:endParaRPr lang="en-US" dirty="0"/>
          </a:p>
        </p:txBody>
      </p:sp>
    </p:spTree>
    <p:extLst>
      <p:ext uri="{BB962C8B-B14F-4D97-AF65-F5344CB8AC3E}">
        <p14:creationId xmlns:p14="http://schemas.microsoft.com/office/powerpoint/2010/main" val="2612548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2</a:t>
            </a:fld>
            <a:endParaRPr lang="en-US"/>
          </a:p>
        </p:txBody>
      </p:sp>
    </p:spTree>
    <p:extLst>
      <p:ext uri="{BB962C8B-B14F-4D97-AF65-F5344CB8AC3E}">
        <p14:creationId xmlns:p14="http://schemas.microsoft.com/office/powerpoint/2010/main" val="3334544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2994A503-FFBF-4B78-A77B-BB3034183CD4}" type="slidenum">
              <a:rPr lang="en-US" smtClean="0"/>
              <a:t>20</a:t>
            </a:fld>
            <a:endParaRPr lang="en-US" dirty="0"/>
          </a:p>
        </p:txBody>
      </p:sp>
    </p:spTree>
    <p:extLst>
      <p:ext uri="{BB962C8B-B14F-4D97-AF65-F5344CB8AC3E}">
        <p14:creationId xmlns:p14="http://schemas.microsoft.com/office/powerpoint/2010/main" val="512629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2994A503-FFBF-4B78-A77B-BB3034183CD4}" type="slidenum">
              <a:rPr lang="en-US" smtClean="0"/>
              <a:t>21</a:t>
            </a:fld>
            <a:endParaRPr lang="en-US" dirty="0"/>
          </a:p>
        </p:txBody>
      </p:sp>
    </p:spTree>
    <p:extLst>
      <p:ext uri="{BB962C8B-B14F-4D97-AF65-F5344CB8AC3E}">
        <p14:creationId xmlns:p14="http://schemas.microsoft.com/office/powerpoint/2010/main" val="823175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2994A503-FFBF-4B78-A77B-BB3034183CD4}" type="slidenum">
              <a:rPr lang="en-US" smtClean="0"/>
              <a:t>22</a:t>
            </a:fld>
            <a:endParaRPr lang="en-US" dirty="0"/>
          </a:p>
        </p:txBody>
      </p:sp>
    </p:spTree>
    <p:extLst>
      <p:ext uri="{BB962C8B-B14F-4D97-AF65-F5344CB8AC3E}">
        <p14:creationId xmlns:p14="http://schemas.microsoft.com/office/powerpoint/2010/main" val="717612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4A503-FFBF-4B78-A77B-BB3034183CD4}" type="slidenum">
              <a:rPr lang="en-US" smtClean="0"/>
              <a:t>23</a:t>
            </a:fld>
            <a:endParaRPr lang="en-US" dirty="0"/>
          </a:p>
        </p:txBody>
      </p:sp>
    </p:spTree>
    <p:extLst>
      <p:ext uri="{BB962C8B-B14F-4D97-AF65-F5344CB8AC3E}">
        <p14:creationId xmlns:p14="http://schemas.microsoft.com/office/powerpoint/2010/main" val="386054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4A503-FFBF-4B78-A77B-BB3034183CD4}" type="slidenum">
              <a:rPr lang="en-US" smtClean="0"/>
              <a:t>24</a:t>
            </a:fld>
            <a:endParaRPr lang="en-US" dirty="0"/>
          </a:p>
        </p:txBody>
      </p:sp>
    </p:spTree>
    <p:extLst>
      <p:ext uri="{BB962C8B-B14F-4D97-AF65-F5344CB8AC3E}">
        <p14:creationId xmlns:p14="http://schemas.microsoft.com/office/powerpoint/2010/main" val="3678311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4A503-FFBF-4B78-A77B-BB3034183CD4}" type="slidenum">
              <a:rPr lang="en-US" smtClean="0"/>
              <a:t>25</a:t>
            </a:fld>
            <a:endParaRPr lang="en-US" dirty="0"/>
          </a:p>
        </p:txBody>
      </p:sp>
    </p:spTree>
    <p:extLst>
      <p:ext uri="{BB962C8B-B14F-4D97-AF65-F5344CB8AC3E}">
        <p14:creationId xmlns:p14="http://schemas.microsoft.com/office/powerpoint/2010/main" val="4164973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852.219-9 (now 852.219-70) VA Small Business Subcontracting Plan Minimum Requirements (Nov 2022): Needs to be revised to remove/revise references to VetBiz verification as well as to correct incomplete/contradictory information</a:t>
            </a:r>
          </a:p>
          <a:p>
            <a:endParaRPr lang="en-US" dirty="0"/>
          </a:p>
        </p:txBody>
      </p:sp>
      <p:sp>
        <p:nvSpPr>
          <p:cNvPr id="4" name="Slide Number Placeholder 3"/>
          <p:cNvSpPr>
            <a:spLocks noGrp="1"/>
          </p:cNvSpPr>
          <p:nvPr>
            <p:ph type="sldNum" sz="quarter" idx="5"/>
          </p:nvPr>
        </p:nvSpPr>
        <p:spPr/>
        <p:txBody>
          <a:bodyPr/>
          <a:lstStyle/>
          <a:p>
            <a:fld id="{2994A503-FFBF-4B78-A77B-BB3034183CD4}" type="slidenum">
              <a:rPr lang="en-US" smtClean="0"/>
              <a:t>26</a:t>
            </a:fld>
            <a:endParaRPr lang="en-US" dirty="0"/>
          </a:p>
        </p:txBody>
      </p:sp>
    </p:spTree>
    <p:extLst>
      <p:ext uri="{BB962C8B-B14F-4D97-AF65-F5344CB8AC3E}">
        <p14:creationId xmlns:p14="http://schemas.microsoft.com/office/powerpoint/2010/main" val="4254792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4A503-FFBF-4B78-A77B-BB3034183CD4}" type="slidenum">
              <a:rPr lang="en-US" smtClean="0"/>
              <a:t>27</a:t>
            </a:fld>
            <a:endParaRPr lang="en-US" dirty="0"/>
          </a:p>
        </p:txBody>
      </p:sp>
    </p:spTree>
    <p:extLst>
      <p:ext uri="{BB962C8B-B14F-4D97-AF65-F5344CB8AC3E}">
        <p14:creationId xmlns:p14="http://schemas.microsoft.com/office/powerpoint/2010/main" val="2173508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4A503-FFBF-4B78-A77B-BB3034183CD4}" type="slidenum">
              <a:rPr lang="en-US" smtClean="0"/>
              <a:t>28</a:t>
            </a:fld>
            <a:endParaRPr lang="en-US" dirty="0"/>
          </a:p>
        </p:txBody>
      </p:sp>
    </p:spTree>
    <p:extLst>
      <p:ext uri="{BB962C8B-B14F-4D97-AF65-F5344CB8AC3E}">
        <p14:creationId xmlns:p14="http://schemas.microsoft.com/office/powerpoint/2010/main" val="3147593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4A503-FFBF-4B78-A77B-BB3034183CD4}" type="slidenum">
              <a:rPr lang="en-US" smtClean="0"/>
              <a:t>29</a:t>
            </a:fld>
            <a:endParaRPr lang="en-US" dirty="0"/>
          </a:p>
        </p:txBody>
      </p:sp>
    </p:spTree>
    <p:extLst>
      <p:ext uri="{BB962C8B-B14F-4D97-AF65-F5344CB8AC3E}">
        <p14:creationId xmlns:p14="http://schemas.microsoft.com/office/powerpoint/2010/main" val="3586116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4A503-FFBF-4B78-A77B-BB3034183CD4}" type="slidenum">
              <a:rPr lang="en-US" smtClean="0"/>
              <a:t>3</a:t>
            </a:fld>
            <a:endParaRPr lang="en-US" dirty="0"/>
          </a:p>
        </p:txBody>
      </p:sp>
    </p:spTree>
    <p:extLst>
      <p:ext uri="{BB962C8B-B14F-4D97-AF65-F5344CB8AC3E}">
        <p14:creationId xmlns:p14="http://schemas.microsoft.com/office/powerpoint/2010/main" val="254427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994A503-FFBF-4B78-A77B-BB3034183CD4}" type="slidenum">
              <a:rPr lang="en-US" smtClean="0"/>
              <a:t>30</a:t>
            </a:fld>
            <a:endParaRPr lang="en-US" dirty="0"/>
          </a:p>
        </p:txBody>
      </p:sp>
    </p:spTree>
    <p:extLst>
      <p:ext uri="{BB962C8B-B14F-4D97-AF65-F5344CB8AC3E}">
        <p14:creationId xmlns:p14="http://schemas.microsoft.com/office/powerpoint/2010/main" val="335057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4A503-FFBF-4B78-A77B-BB3034183CD4}" type="slidenum">
              <a:rPr lang="en-US" smtClean="0"/>
              <a:t>31</a:t>
            </a:fld>
            <a:endParaRPr lang="en-US" dirty="0"/>
          </a:p>
        </p:txBody>
      </p:sp>
    </p:spTree>
    <p:extLst>
      <p:ext uri="{BB962C8B-B14F-4D97-AF65-F5344CB8AC3E}">
        <p14:creationId xmlns:p14="http://schemas.microsoft.com/office/powerpoint/2010/main" val="14811170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4A503-FFBF-4B78-A77B-BB3034183CD4}" type="slidenum">
              <a:rPr lang="en-US" smtClean="0"/>
              <a:t>32</a:t>
            </a:fld>
            <a:endParaRPr lang="en-US" dirty="0"/>
          </a:p>
        </p:txBody>
      </p:sp>
    </p:spTree>
    <p:extLst>
      <p:ext uri="{BB962C8B-B14F-4D97-AF65-F5344CB8AC3E}">
        <p14:creationId xmlns:p14="http://schemas.microsoft.com/office/powerpoint/2010/main" val="39688491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spc="-11" dirty="0">
                <a:solidFill>
                  <a:srgbClr val="001F5F"/>
                </a:solidFill>
                <a:latin typeface="Calibri"/>
                <a:cs typeface="Calibri"/>
              </a:rPr>
              <a:t>Effective 9/10/21 Commercial contractors must include indirect costs and are no longer given the choice. </a:t>
            </a:r>
            <a:endParaRPr lang="en-US" dirty="0"/>
          </a:p>
        </p:txBody>
      </p:sp>
      <p:sp>
        <p:nvSpPr>
          <p:cNvPr id="4" name="Slide Number Placeholder 3"/>
          <p:cNvSpPr>
            <a:spLocks noGrp="1"/>
          </p:cNvSpPr>
          <p:nvPr>
            <p:ph type="sldNum" sz="quarter" idx="5"/>
          </p:nvPr>
        </p:nvSpPr>
        <p:spPr/>
        <p:txBody>
          <a:bodyPr/>
          <a:lstStyle/>
          <a:p>
            <a:fld id="{2994A503-FFBF-4B78-A77B-BB3034183CD4}" type="slidenum">
              <a:rPr lang="en-US" smtClean="0"/>
              <a:t>33</a:t>
            </a:fld>
            <a:endParaRPr lang="en-US" dirty="0"/>
          </a:p>
        </p:txBody>
      </p:sp>
    </p:spTree>
    <p:extLst>
      <p:ext uri="{BB962C8B-B14F-4D97-AF65-F5344CB8AC3E}">
        <p14:creationId xmlns:p14="http://schemas.microsoft.com/office/powerpoint/2010/main" val="1392720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425" marR="36248">
              <a:lnSpc>
                <a:spcPct val="113900"/>
              </a:lnSpc>
              <a:spcBef>
                <a:spcPts val="1279"/>
              </a:spcBef>
            </a:pPr>
            <a:endParaRPr lang="en-US" sz="1300" spc="-5" dirty="0">
              <a:solidFill>
                <a:srgbClr val="C00000"/>
              </a:solidFill>
              <a:latin typeface="Calibri"/>
              <a:cs typeface="Calibri"/>
            </a:endParaRPr>
          </a:p>
        </p:txBody>
      </p:sp>
      <p:sp>
        <p:nvSpPr>
          <p:cNvPr id="4" name="Slide Number Placeholder 3"/>
          <p:cNvSpPr>
            <a:spLocks noGrp="1"/>
          </p:cNvSpPr>
          <p:nvPr>
            <p:ph type="sldNum" sz="quarter" idx="5"/>
          </p:nvPr>
        </p:nvSpPr>
        <p:spPr/>
        <p:txBody>
          <a:bodyPr/>
          <a:lstStyle/>
          <a:p>
            <a:fld id="{2994A503-FFBF-4B78-A77B-BB3034183CD4}" type="slidenum">
              <a:rPr lang="en-US" smtClean="0"/>
              <a:t>34</a:t>
            </a:fld>
            <a:endParaRPr lang="en-US" dirty="0"/>
          </a:p>
        </p:txBody>
      </p:sp>
    </p:spTree>
    <p:extLst>
      <p:ext uri="{BB962C8B-B14F-4D97-AF65-F5344CB8AC3E}">
        <p14:creationId xmlns:p14="http://schemas.microsoft.com/office/powerpoint/2010/main" val="35864950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spc="-5" dirty="0">
                <a:solidFill>
                  <a:srgbClr val="001F5F"/>
                </a:solidFill>
                <a:cs typeface="Calibri"/>
              </a:rPr>
              <a:t> </a:t>
            </a:r>
            <a:r>
              <a:rPr lang="en-US" sz="1300" dirty="0">
                <a:solidFill>
                  <a:srgbClr val="001F5F"/>
                </a:solidFill>
                <a:cs typeface="Calibri"/>
              </a:rPr>
              <a:t>Be  prepared </a:t>
            </a:r>
            <a:r>
              <a:rPr lang="en-US" sz="1300" spc="-16" dirty="0">
                <a:solidFill>
                  <a:srgbClr val="001F5F"/>
                </a:solidFill>
                <a:cs typeface="Calibri"/>
              </a:rPr>
              <a:t>to </a:t>
            </a:r>
            <a:r>
              <a:rPr lang="en-US" sz="1300" spc="-5" dirty="0">
                <a:solidFill>
                  <a:srgbClr val="001F5F"/>
                </a:solidFill>
                <a:cs typeface="Calibri"/>
              </a:rPr>
              <a:t>provide </a:t>
            </a:r>
            <a:r>
              <a:rPr lang="en-US" sz="1300" dirty="0">
                <a:solidFill>
                  <a:srgbClr val="001F5F"/>
                </a:solidFill>
                <a:cs typeface="Calibri"/>
              </a:rPr>
              <a:t>proof the duties are/were </a:t>
            </a:r>
            <a:r>
              <a:rPr lang="en-US" sz="1300" spc="-5" dirty="0">
                <a:solidFill>
                  <a:srgbClr val="001F5F"/>
                </a:solidFill>
                <a:cs typeface="Calibri"/>
              </a:rPr>
              <a:t>carried</a:t>
            </a:r>
            <a:r>
              <a:rPr lang="en-US" sz="1300" spc="-169" dirty="0">
                <a:solidFill>
                  <a:srgbClr val="001F5F"/>
                </a:solidFill>
                <a:cs typeface="Calibri"/>
              </a:rPr>
              <a:t> </a:t>
            </a:r>
            <a:r>
              <a:rPr lang="en-US" sz="1300" spc="-5" dirty="0">
                <a:solidFill>
                  <a:srgbClr val="001F5F"/>
                </a:solidFill>
                <a:cs typeface="Calibri"/>
              </a:rPr>
              <a:t>out.</a:t>
            </a:r>
            <a:endParaRPr lang="en-US" sz="1300" dirty="0">
              <a:solidFill>
                <a:srgbClr val="001F5F"/>
              </a:solidFill>
              <a:cs typeface="Calibri"/>
            </a:endParaRPr>
          </a:p>
          <a:p>
            <a:endParaRPr lang="en-US" dirty="0"/>
          </a:p>
        </p:txBody>
      </p:sp>
      <p:sp>
        <p:nvSpPr>
          <p:cNvPr id="4" name="Slide Number Placeholder 3"/>
          <p:cNvSpPr>
            <a:spLocks noGrp="1"/>
          </p:cNvSpPr>
          <p:nvPr>
            <p:ph type="sldNum" sz="quarter" idx="5"/>
          </p:nvPr>
        </p:nvSpPr>
        <p:spPr/>
        <p:txBody>
          <a:bodyPr/>
          <a:lstStyle/>
          <a:p>
            <a:fld id="{2994A503-FFBF-4B78-A77B-BB3034183CD4}" type="slidenum">
              <a:rPr lang="en-US" smtClean="0"/>
              <a:t>35</a:t>
            </a:fld>
            <a:endParaRPr lang="en-US" dirty="0"/>
          </a:p>
        </p:txBody>
      </p:sp>
    </p:spTree>
    <p:extLst>
      <p:ext uri="{BB962C8B-B14F-4D97-AF65-F5344CB8AC3E}">
        <p14:creationId xmlns:p14="http://schemas.microsoft.com/office/powerpoint/2010/main" val="14606675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4A503-FFBF-4B78-A77B-BB3034183CD4}" type="slidenum">
              <a:rPr lang="en-US" smtClean="0"/>
              <a:t>36</a:t>
            </a:fld>
            <a:endParaRPr lang="en-US" dirty="0"/>
          </a:p>
        </p:txBody>
      </p:sp>
    </p:spTree>
    <p:extLst>
      <p:ext uri="{BB962C8B-B14F-4D97-AF65-F5344CB8AC3E}">
        <p14:creationId xmlns:p14="http://schemas.microsoft.com/office/powerpoint/2010/main" val="11718295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5"/>
          </p:nvPr>
        </p:nvSpPr>
        <p:spPr/>
        <p:txBody>
          <a:bodyPr/>
          <a:lstStyle/>
          <a:p>
            <a:fld id="{2994A503-FFBF-4B78-A77B-BB3034183CD4}" type="slidenum">
              <a:rPr lang="en-US" smtClean="0"/>
              <a:t>37</a:t>
            </a:fld>
            <a:endParaRPr lang="en-US" dirty="0"/>
          </a:p>
        </p:txBody>
      </p:sp>
    </p:spTree>
    <p:extLst>
      <p:ext uri="{BB962C8B-B14F-4D97-AF65-F5344CB8AC3E}">
        <p14:creationId xmlns:p14="http://schemas.microsoft.com/office/powerpoint/2010/main" val="32806357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latin typeface="+mn-lt"/>
            </a:endParaRPr>
          </a:p>
        </p:txBody>
      </p:sp>
      <p:sp>
        <p:nvSpPr>
          <p:cNvPr id="4" name="Slide Number Placeholder 3"/>
          <p:cNvSpPr>
            <a:spLocks noGrp="1"/>
          </p:cNvSpPr>
          <p:nvPr>
            <p:ph type="sldNum" sz="quarter" idx="5"/>
          </p:nvPr>
        </p:nvSpPr>
        <p:spPr/>
        <p:txBody>
          <a:bodyPr/>
          <a:lstStyle/>
          <a:p>
            <a:fld id="{2994A503-FFBF-4B78-A77B-BB3034183CD4}" type="slidenum">
              <a:rPr lang="en-US" smtClean="0"/>
              <a:t>38</a:t>
            </a:fld>
            <a:endParaRPr lang="en-US" dirty="0"/>
          </a:p>
        </p:txBody>
      </p:sp>
    </p:spTree>
    <p:extLst>
      <p:ext uri="{BB962C8B-B14F-4D97-AF65-F5344CB8AC3E}">
        <p14:creationId xmlns:p14="http://schemas.microsoft.com/office/powerpoint/2010/main" val="42113270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#9 Flow-Down</a:t>
            </a:r>
          </a:p>
          <a:p>
            <a:endParaRPr lang="en-US" sz="1300" dirty="0"/>
          </a:p>
          <a:p>
            <a:r>
              <a:rPr lang="en-US" sz="1300" dirty="0"/>
              <a:t>#10 – Reporting &amp; Cooperation:  Includes responsibilities re. submitting actual achievements in eSRS</a:t>
            </a:r>
          </a:p>
          <a:p>
            <a:endParaRPr lang="en-US" sz="1300" dirty="0"/>
          </a:p>
          <a:p>
            <a:r>
              <a:rPr lang="en-US" sz="1300" dirty="0"/>
              <a:t>#11 – Recordkeeping:  Describes the types of records you have to maintain (self-certifications, spend allocations, good faith efforts, etc.)</a:t>
            </a:r>
          </a:p>
          <a:p>
            <a:endParaRPr lang="en-US" sz="1300" dirty="0"/>
          </a:p>
          <a:p>
            <a:r>
              <a:rPr lang="en-US" sz="1300" dirty="0"/>
              <a:t>#12 &amp; 13 – Is about Utilization of SB Concerns Used in Bid/Proposal</a:t>
            </a:r>
          </a:p>
          <a:p>
            <a:endParaRPr lang="en-US" sz="1300" dirty="0"/>
          </a:p>
          <a:p>
            <a:r>
              <a:rPr lang="en-US" sz="1300" dirty="0"/>
              <a:t>#14 - Subcontractor Discussions with CO:  Requires that you agree </a:t>
            </a:r>
            <a:r>
              <a:rPr lang="en-US" sz="1300" u="sng" dirty="0"/>
              <a:t>not</a:t>
            </a:r>
            <a:r>
              <a:rPr lang="en-US" sz="1300" dirty="0"/>
              <a:t> to prohibit a subcontractor from discussing with the CO any material matter pertaining to payment to or utilization of a subcontractor.</a:t>
            </a:r>
          </a:p>
          <a:p>
            <a:endParaRPr lang="en-US" sz="1300" dirty="0"/>
          </a:p>
          <a:p>
            <a:r>
              <a:rPr lang="en-US" sz="1300" dirty="0"/>
              <a:t>#15 – Prompt Payment:  Requires you to pay SB subcontractors on time and in accordance with the Ts &amp; Cs of the subcontract </a:t>
            </a:r>
            <a:r>
              <a:rPr lang="en-US" sz="1300" u="sng" dirty="0"/>
              <a:t>and</a:t>
            </a:r>
            <a:r>
              <a:rPr lang="en-US" sz="1300" dirty="0"/>
              <a:t> to notify the CO if you make a reduced/untimely payment  </a:t>
            </a:r>
          </a:p>
        </p:txBody>
      </p:sp>
      <p:sp>
        <p:nvSpPr>
          <p:cNvPr id="4" name="Slide Number Placeholder 3"/>
          <p:cNvSpPr>
            <a:spLocks noGrp="1"/>
          </p:cNvSpPr>
          <p:nvPr>
            <p:ph type="sldNum" sz="quarter" idx="5"/>
          </p:nvPr>
        </p:nvSpPr>
        <p:spPr/>
        <p:txBody>
          <a:bodyPr/>
          <a:lstStyle/>
          <a:p>
            <a:fld id="{2994A503-FFBF-4B78-A77B-BB3034183CD4}" type="slidenum">
              <a:rPr lang="en-US" smtClean="0"/>
              <a:t>39</a:t>
            </a:fld>
            <a:endParaRPr lang="en-US" dirty="0"/>
          </a:p>
        </p:txBody>
      </p:sp>
    </p:spTree>
    <p:extLst>
      <p:ext uri="{BB962C8B-B14F-4D97-AF65-F5344CB8AC3E}">
        <p14:creationId xmlns:p14="http://schemas.microsoft.com/office/powerpoint/2010/main" val="3961913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4</a:t>
            </a:fld>
            <a:endParaRPr lang="en-US"/>
          </a:p>
        </p:txBody>
      </p:sp>
    </p:spTree>
    <p:extLst>
      <p:ext uri="{BB962C8B-B14F-4D97-AF65-F5344CB8AC3E}">
        <p14:creationId xmlns:p14="http://schemas.microsoft.com/office/powerpoint/2010/main" val="35865094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4A503-FFBF-4B78-A77B-BB3034183CD4}" type="slidenum">
              <a:rPr lang="en-US" smtClean="0"/>
              <a:t>40</a:t>
            </a:fld>
            <a:endParaRPr lang="en-US" dirty="0"/>
          </a:p>
        </p:txBody>
      </p:sp>
    </p:spTree>
    <p:extLst>
      <p:ext uri="{BB962C8B-B14F-4D97-AF65-F5344CB8AC3E}">
        <p14:creationId xmlns:p14="http://schemas.microsoft.com/office/powerpoint/2010/main" val="38164133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i="0" spc="-5" dirty="0">
                <a:solidFill>
                  <a:srgbClr val="C00000"/>
                </a:solidFill>
                <a:latin typeface="Calibri"/>
                <a:cs typeface="Calibri"/>
              </a:rPr>
              <a:t>Prior </a:t>
            </a:r>
            <a:r>
              <a:rPr lang="en-US" sz="1300" i="0" dirty="0">
                <a:solidFill>
                  <a:srgbClr val="C00000"/>
                </a:solidFill>
                <a:latin typeface="Calibri"/>
                <a:cs typeface="Calibri"/>
              </a:rPr>
              <a:t>year $ </a:t>
            </a:r>
            <a:r>
              <a:rPr lang="en-US" sz="1300" i="0" spc="-5" dirty="0">
                <a:solidFill>
                  <a:srgbClr val="C00000"/>
                </a:solidFill>
                <a:latin typeface="Calibri"/>
                <a:cs typeface="Calibri"/>
              </a:rPr>
              <a:t>achievements </a:t>
            </a:r>
            <a:r>
              <a:rPr lang="en-US" sz="1300" i="0" spc="-11" dirty="0">
                <a:solidFill>
                  <a:srgbClr val="C00000"/>
                </a:solidFill>
                <a:latin typeface="Calibri"/>
                <a:cs typeface="Calibri"/>
              </a:rPr>
              <a:t>listed </a:t>
            </a:r>
            <a:r>
              <a:rPr lang="en-US" sz="1300" i="0" spc="-5" dirty="0">
                <a:solidFill>
                  <a:srgbClr val="C00000"/>
                </a:solidFill>
                <a:latin typeface="Calibri"/>
                <a:cs typeface="Calibri"/>
              </a:rPr>
              <a:t>(if you </a:t>
            </a:r>
            <a:r>
              <a:rPr lang="en-US" sz="1300" i="0" dirty="0">
                <a:solidFill>
                  <a:srgbClr val="C00000"/>
                </a:solidFill>
                <a:latin typeface="Calibri"/>
                <a:cs typeface="Calibri"/>
              </a:rPr>
              <a:t>had a </a:t>
            </a:r>
            <a:r>
              <a:rPr lang="en-US" sz="1300" i="0" spc="-5" dirty="0">
                <a:solidFill>
                  <a:srgbClr val="C00000"/>
                </a:solidFill>
                <a:latin typeface="Calibri"/>
                <a:cs typeface="Calibri"/>
              </a:rPr>
              <a:t>prior </a:t>
            </a:r>
            <a:r>
              <a:rPr lang="en-US" sz="1300" i="0" dirty="0">
                <a:solidFill>
                  <a:srgbClr val="C00000"/>
                </a:solidFill>
                <a:latin typeface="Calibri"/>
                <a:cs typeface="Calibri"/>
              </a:rPr>
              <a:t>plan) may be based on the </a:t>
            </a:r>
            <a:r>
              <a:rPr lang="en-US" sz="1300" i="0" spc="-11" dirty="0">
                <a:solidFill>
                  <a:srgbClr val="C00000"/>
                </a:solidFill>
                <a:latin typeface="Calibri"/>
                <a:cs typeface="Calibri"/>
              </a:rPr>
              <a:t>most recent </a:t>
            </a:r>
            <a:r>
              <a:rPr lang="en-US" sz="1300" i="0" spc="5" dirty="0">
                <a:solidFill>
                  <a:srgbClr val="C00000"/>
                </a:solidFill>
                <a:latin typeface="Calibri"/>
                <a:cs typeface="Calibri"/>
              </a:rPr>
              <a:t>SSR </a:t>
            </a:r>
            <a:r>
              <a:rPr lang="en-US" sz="1300" i="0" spc="-5" dirty="0">
                <a:solidFill>
                  <a:srgbClr val="C00000"/>
                </a:solidFill>
                <a:latin typeface="Calibri"/>
                <a:cs typeface="Calibri"/>
              </a:rPr>
              <a:t>in eSRS </a:t>
            </a:r>
            <a:r>
              <a:rPr lang="en-US" sz="1300" b="1" i="0" spc="-5" dirty="0">
                <a:solidFill>
                  <a:srgbClr val="C00000"/>
                </a:solidFill>
                <a:latin typeface="Calibri"/>
                <a:cs typeface="Calibri"/>
              </a:rPr>
              <a:t>or </a:t>
            </a:r>
            <a:r>
              <a:rPr lang="en-US" sz="1300" i="0" dirty="0">
                <a:solidFill>
                  <a:srgbClr val="C00000"/>
                </a:solidFill>
                <a:latin typeface="Calibri"/>
                <a:cs typeface="Calibri"/>
              </a:rPr>
              <a:t>be based on your actual plan </a:t>
            </a:r>
            <a:r>
              <a:rPr lang="en-US" sz="1300" i="0" spc="-233" dirty="0">
                <a:solidFill>
                  <a:srgbClr val="C00000"/>
                </a:solidFill>
                <a:latin typeface="Calibri"/>
                <a:cs typeface="Calibri"/>
              </a:rPr>
              <a:t> </a:t>
            </a:r>
            <a:r>
              <a:rPr lang="en-US" sz="1300" i="0" dirty="0">
                <a:solidFill>
                  <a:srgbClr val="C00000"/>
                </a:solidFill>
                <a:latin typeface="Calibri"/>
                <a:cs typeface="Calibri"/>
              </a:rPr>
              <a:t>period.</a:t>
            </a:r>
            <a:endParaRPr lang="en-US" sz="1300" i="0" dirty="0">
              <a:latin typeface="Calibri"/>
              <a:cs typeface="Calibri"/>
            </a:endParaRPr>
          </a:p>
          <a:p>
            <a:endParaRPr lang="en-US" dirty="0"/>
          </a:p>
        </p:txBody>
      </p:sp>
      <p:sp>
        <p:nvSpPr>
          <p:cNvPr id="4" name="Slide Number Placeholder 3"/>
          <p:cNvSpPr>
            <a:spLocks noGrp="1"/>
          </p:cNvSpPr>
          <p:nvPr>
            <p:ph type="sldNum" sz="quarter" idx="5"/>
          </p:nvPr>
        </p:nvSpPr>
        <p:spPr/>
        <p:txBody>
          <a:bodyPr/>
          <a:lstStyle/>
          <a:p>
            <a:fld id="{2994A503-FFBF-4B78-A77B-BB3034183CD4}" type="slidenum">
              <a:rPr lang="en-US" smtClean="0"/>
              <a:t>41</a:t>
            </a:fld>
            <a:endParaRPr lang="en-US" dirty="0"/>
          </a:p>
        </p:txBody>
      </p:sp>
    </p:spTree>
    <p:extLst>
      <p:ext uri="{BB962C8B-B14F-4D97-AF65-F5344CB8AC3E}">
        <p14:creationId xmlns:p14="http://schemas.microsoft.com/office/powerpoint/2010/main" val="7467672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42</a:t>
            </a:fld>
            <a:endParaRPr lang="en-US"/>
          </a:p>
        </p:txBody>
      </p:sp>
    </p:spTree>
    <p:extLst>
      <p:ext uri="{BB962C8B-B14F-4D97-AF65-F5344CB8AC3E}">
        <p14:creationId xmlns:p14="http://schemas.microsoft.com/office/powerpoint/2010/main" val="35393176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4A503-FFBF-4B78-A77B-BB3034183CD4}" type="slidenum">
              <a:rPr lang="en-US" smtClean="0"/>
              <a:t>43</a:t>
            </a:fld>
            <a:endParaRPr lang="en-US" dirty="0"/>
          </a:p>
        </p:txBody>
      </p:sp>
    </p:spTree>
    <p:extLst>
      <p:ext uri="{BB962C8B-B14F-4D97-AF65-F5344CB8AC3E}">
        <p14:creationId xmlns:p14="http://schemas.microsoft.com/office/powerpoint/2010/main" val="8662152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4A503-FFBF-4B78-A77B-BB3034183CD4}" type="slidenum">
              <a:rPr lang="en-US" smtClean="0"/>
              <a:t>44</a:t>
            </a:fld>
            <a:endParaRPr lang="en-US" dirty="0"/>
          </a:p>
        </p:txBody>
      </p:sp>
    </p:spTree>
    <p:extLst>
      <p:ext uri="{BB962C8B-B14F-4D97-AF65-F5344CB8AC3E}">
        <p14:creationId xmlns:p14="http://schemas.microsoft.com/office/powerpoint/2010/main" val="23913974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45</a:t>
            </a:fld>
            <a:endParaRPr lang="en-US"/>
          </a:p>
        </p:txBody>
      </p:sp>
    </p:spTree>
    <p:extLst>
      <p:ext uri="{BB962C8B-B14F-4D97-AF65-F5344CB8AC3E}">
        <p14:creationId xmlns:p14="http://schemas.microsoft.com/office/powerpoint/2010/main" val="32561873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4A503-FFBF-4B78-A77B-BB3034183CD4}" type="slidenum">
              <a:rPr lang="en-US" smtClean="0"/>
              <a:t>46</a:t>
            </a:fld>
            <a:endParaRPr lang="en-US" dirty="0"/>
          </a:p>
        </p:txBody>
      </p:sp>
    </p:spTree>
    <p:extLst>
      <p:ext uri="{BB962C8B-B14F-4D97-AF65-F5344CB8AC3E}">
        <p14:creationId xmlns:p14="http://schemas.microsoft.com/office/powerpoint/2010/main" val="27341375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4A503-FFBF-4B78-A77B-BB3034183CD4}" type="slidenum">
              <a:rPr lang="en-US" smtClean="0"/>
              <a:t>47</a:t>
            </a:fld>
            <a:endParaRPr lang="en-US" dirty="0"/>
          </a:p>
        </p:txBody>
      </p:sp>
    </p:spTree>
    <p:extLst>
      <p:ext uri="{BB962C8B-B14F-4D97-AF65-F5344CB8AC3E}">
        <p14:creationId xmlns:p14="http://schemas.microsoft.com/office/powerpoint/2010/main" val="40922098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4A503-FFBF-4B78-A77B-BB3034183CD4}" type="slidenum">
              <a:rPr lang="en-US" smtClean="0"/>
              <a:t>48</a:t>
            </a:fld>
            <a:endParaRPr lang="en-US" dirty="0"/>
          </a:p>
        </p:txBody>
      </p:sp>
    </p:spTree>
    <p:extLst>
      <p:ext uri="{BB962C8B-B14F-4D97-AF65-F5344CB8AC3E}">
        <p14:creationId xmlns:p14="http://schemas.microsoft.com/office/powerpoint/2010/main" val="9895190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4A503-FFBF-4B78-A77B-BB3034183CD4}" type="slidenum">
              <a:rPr lang="en-US" smtClean="0"/>
              <a:t>49</a:t>
            </a:fld>
            <a:endParaRPr lang="en-US" dirty="0"/>
          </a:p>
        </p:txBody>
      </p:sp>
    </p:spTree>
    <p:extLst>
      <p:ext uri="{BB962C8B-B14F-4D97-AF65-F5344CB8AC3E}">
        <p14:creationId xmlns:p14="http://schemas.microsoft.com/office/powerpoint/2010/main" val="578420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4A503-FFBF-4B78-A77B-BB3034183CD4}" type="slidenum">
              <a:rPr lang="en-US" smtClean="0"/>
              <a:t>5</a:t>
            </a:fld>
            <a:endParaRPr lang="en-US" dirty="0"/>
          </a:p>
        </p:txBody>
      </p:sp>
    </p:spTree>
    <p:extLst>
      <p:ext uri="{BB962C8B-B14F-4D97-AF65-F5344CB8AC3E}">
        <p14:creationId xmlns:p14="http://schemas.microsoft.com/office/powerpoint/2010/main" val="40471096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4A503-FFBF-4B78-A77B-BB3034183CD4}" type="slidenum">
              <a:rPr lang="en-US" smtClean="0"/>
              <a:t>50</a:t>
            </a:fld>
            <a:endParaRPr lang="en-US" dirty="0"/>
          </a:p>
        </p:txBody>
      </p:sp>
    </p:spTree>
    <p:extLst>
      <p:ext uri="{BB962C8B-B14F-4D97-AF65-F5344CB8AC3E}">
        <p14:creationId xmlns:p14="http://schemas.microsoft.com/office/powerpoint/2010/main" val="10833027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4A503-FFBF-4B78-A77B-BB3034183CD4}" type="slidenum">
              <a:rPr lang="en-US" smtClean="0"/>
              <a:t>51</a:t>
            </a:fld>
            <a:endParaRPr lang="en-US" dirty="0"/>
          </a:p>
        </p:txBody>
      </p:sp>
    </p:spTree>
    <p:extLst>
      <p:ext uri="{BB962C8B-B14F-4D97-AF65-F5344CB8AC3E}">
        <p14:creationId xmlns:p14="http://schemas.microsoft.com/office/powerpoint/2010/main" val="11548021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52</a:t>
            </a:fld>
            <a:endParaRPr lang="en-US"/>
          </a:p>
        </p:txBody>
      </p:sp>
    </p:spTree>
    <p:extLst>
      <p:ext uri="{BB962C8B-B14F-4D97-AF65-F5344CB8AC3E}">
        <p14:creationId xmlns:p14="http://schemas.microsoft.com/office/powerpoint/2010/main" val="42533408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E0160-70C2-41BE-83A8-8ACEE4E519A6}" type="slidenum">
              <a:rPr lang="en-US" smtClean="0"/>
              <a:t>53</a:t>
            </a:fld>
            <a:endParaRPr lang="en-US" dirty="0"/>
          </a:p>
        </p:txBody>
      </p:sp>
    </p:spTree>
    <p:extLst>
      <p:ext uri="{BB962C8B-B14F-4D97-AF65-F5344CB8AC3E}">
        <p14:creationId xmlns:p14="http://schemas.microsoft.com/office/powerpoint/2010/main" val="5627848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4A503-FFBF-4B78-A77B-BB3034183CD4}" type="slidenum">
              <a:rPr lang="en-US" smtClean="0"/>
              <a:t>54</a:t>
            </a:fld>
            <a:endParaRPr lang="en-US" dirty="0"/>
          </a:p>
        </p:txBody>
      </p:sp>
    </p:spTree>
    <p:extLst>
      <p:ext uri="{BB962C8B-B14F-4D97-AF65-F5344CB8AC3E}">
        <p14:creationId xmlns:p14="http://schemas.microsoft.com/office/powerpoint/2010/main" val="36875481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BD392-99D5-4570-9EBB-5C33DCDFEE3E}" type="slidenum">
              <a:rPr lang="en-US" smtClean="0"/>
              <a:t>55</a:t>
            </a:fld>
            <a:endParaRPr lang="en-US"/>
          </a:p>
        </p:txBody>
      </p:sp>
    </p:spTree>
    <p:extLst>
      <p:ext uri="{BB962C8B-B14F-4D97-AF65-F5344CB8AC3E}">
        <p14:creationId xmlns:p14="http://schemas.microsoft.com/office/powerpoint/2010/main" val="30815874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56</a:t>
            </a:fld>
            <a:endParaRPr lang="en-US"/>
          </a:p>
        </p:txBody>
      </p:sp>
    </p:spTree>
    <p:extLst>
      <p:ext uri="{BB962C8B-B14F-4D97-AF65-F5344CB8AC3E}">
        <p14:creationId xmlns:p14="http://schemas.microsoft.com/office/powerpoint/2010/main" val="4237032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just posted a new version 10/24/24. </a:t>
            </a:r>
          </a:p>
        </p:txBody>
      </p:sp>
      <p:sp>
        <p:nvSpPr>
          <p:cNvPr id="4" name="Slide Number Placeholder 3"/>
          <p:cNvSpPr>
            <a:spLocks noGrp="1"/>
          </p:cNvSpPr>
          <p:nvPr>
            <p:ph type="sldNum" sz="quarter" idx="5"/>
          </p:nvPr>
        </p:nvSpPr>
        <p:spPr/>
        <p:txBody>
          <a:bodyPr/>
          <a:lstStyle/>
          <a:p>
            <a:fld id="{2994A503-FFBF-4B78-A77B-BB3034183CD4}" type="slidenum">
              <a:rPr lang="en-US" smtClean="0"/>
              <a:t>6</a:t>
            </a:fld>
            <a:endParaRPr lang="en-US" dirty="0"/>
          </a:p>
        </p:txBody>
      </p:sp>
    </p:spTree>
    <p:extLst>
      <p:ext uri="{BB962C8B-B14F-4D97-AF65-F5344CB8AC3E}">
        <p14:creationId xmlns:p14="http://schemas.microsoft.com/office/powerpoint/2010/main" val="3025545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7</a:t>
            </a:fld>
            <a:endParaRPr lang="en-US"/>
          </a:p>
        </p:txBody>
      </p:sp>
    </p:spTree>
    <p:extLst>
      <p:ext uri="{BB962C8B-B14F-4D97-AF65-F5344CB8AC3E}">
        <p14:creationId xmlns:p14="http://schemas.microsoft.com/office/powerpoint/2010/main" val="3409626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4A503-FFBF-4B78-A77B-BB3034183CD4}" type="slidenum">
              <a:rPr lang="en-US" smtClean="0"/>
              <a:t>8</a:t>
            </a:fld>
            <a:endParaRPr lang="en-US" dirty="0"/>
          </a:p>
        </p:txBody>
      </p:sp>
    </p:spTree>
    <p:extLst>
      <p:ext uri="{BB962C8B-B14F-4D97-AF65-F5344CB8AC3E}">
        <p14:creationId xmlns:p14="http://schemas.microsoft.com/office/powerpoint/2010/main" val="513106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9/10/21, indirect costs must be included in commercial plans, you are no longer given the choice.  </a:t>
            </a:r>
          </a:p>
          <a:p>
            <a:r>
              <a:rPr lang="en-US" dirty="0"/>
              <a:t>Individual plans </a:t>
            </a:r>
            <a:r>
              <a:rPr lang="en-US" b="1" i="1" dirty="0"/>
              <a:t>may include </a:t>
            </a:r>
            <a:r>
              <a:rPr lang="en-US" dirty="0"/>
              <a:t>them on a pro-rated basis in the plan, but they must include them on a pro-rated basis when reporting in the SSR in eSRS.</a:t>
            </a:r>
          </a:p>
        </p:txBody>
      </p:sp>
      <p:sp>
        <p:nvSpPr>
          <p:cNvPr id="4" name="Slide Number Placeholder 3"/>
          <p:cNvSpPr>
            <a:spLocks noGrp="1"/>
          </p:cNvSpPr>
          <p:nvPr>
            <p:ph type="sldNum" sz="quarter" idx="5"/>
          </p:nvPr>
        </p:nvSpPr>
        <p:spPr/>
        <p:txBody>
          <a:bodyPr/>
          <a:lstStyle/>
          <a:p>
            <a:fld id="{2994A503-FFBF-4B78-A77B-BB3034183CD4}" type="slidenum">
              <a:rPr lang="en-US" smtClean="0"/>
              <a:t>9</a:t>
            </a:fld>
            <a:endParaRPr lang="en-US" dirty="0"/>
          </a:p>
        </p:txBody>
      </p:sp>
    </p:spTree>
    <p:extLst>
      <p:ext uri="{BB962C8B-B14F-4D97-AF65-F5344CB8AC3E}">
        <p14:creationId xmlns:p14="http://schemas.microsoft.com/office/powerpoint/2010/main" val="794897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3947" y="97761"/>
            <a:ext cx="8976105" cy="513715"/>
          </a:xfrm>
          <a:prstGeom prst="rect">
            <a:avLst/>
          </a:prstGeom>
        </p:spPr>
        <p:txBody>
          <a:bodyPr wrap="square" lIns="0" tIns="0" rIns="0" bIns="0">
            <a:spAutoFit/>
          </a:bodyPr>
          <a:lstStyle>
            <a:lvl1pPr>
              <a:defRPr sz="3200" b="0" i="0">
                <a:solidFill>
                  <a:schemeClr val="bg1"/>
                </a:solidFill>
                <a:latin typeface="Georgia"/>
                <a:cs typeface="Georgia"/>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FF0000"/>
                </a:solidFill>
                <a:latin typeface="Calibri"/>
                <a:cs typeface="Calibri"/>
              </a:defRPr>
            </a:lvl1pPr>
          </a:lstStyle>
          <a:p>
            <a:pPr marL="12700">
              <a:lnSpc>
                <a:spcPts val="1240"/>
              </a:lnSpc>
            </a:pPr>
            <a:r>
              <a:rPr spc="-5" dirty="0"/>
              <a:t>For Official Use</a:t>
            </a:r>
            <a:r>
              <a:rPr spc="-55" dirty="0"/>
              <a:t> </a:t>
            </a:r>
            <a:r>
              <a:rPr dirty="0"/>
              <a:t>Only</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11/5/2024</a:t>
            </a:fld>
            <a:endParaRPr lang="en-US" dirty="0"/>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solidFill>
                  <a:srgbClr val="888888"/>
                </a:solidFill>
              </a:rPr>
              <a:t>‹#›</a:t>
            </a:fld>
            <a:endParaRPr dirty="0">
              <a:solidFill>
                <a:srgbClr val="888888"/>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2543298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601602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8349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99723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56444"/>
            <a:ext cx="2895600" cy="365125"/>
          </a:xfrm>
          <a:prstGeom prst="rect">
            <a:avLst/>
          </a:prstGeom>
        </p:spPr>
        <p:txBody>
          <a:bodyPr lIns="91440" tIns="45720" rIns="91440" bIns="45720"/>
          <a:lstStyle>
            <a:lvl1pPr algn="ctr">
              <a:defRPr sz="1050"/>
            </a:lvl1p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49272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sz="2400" b="0" i="0">
                <a:solidFill>
                  <a:srgbClr val="001F5F"/>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FF0000"/>
                </a:solidFill>
                <a:latin typeface="Calibri"/>
                <a:cs typeface="Calibri"/>
              </a:defRPr>
            </a:lvl1pPr>
          </a:lstStyle>
          <a:p>
            <a:pPr marL="12700">
              <a:lnSpc>
                <a:spcPts val="1240"/>
              </a:lnSpc>
            </a:pPr>
            <a:r>
              <a:rPr spc="-5" dirty="0"/>
              <a:t>For Official Use</a:t>
            </a:r>
            <a:r>
              <a:rPr spc="-55" dirty="0"/>
              <a:t> </a:t>
            </a:r>
            <a:r>
              <a:rPr dirty="0"/>
              <a:t>Only</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11/5/2024</a:t>
            </a:fld>
            <a:endParaRPr lang="en-US" dirty="0"/>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solidFill>
                  <a:srgbClr val="888888"/>
                </a:solidFill>
              </a:rPr>
              <a:t>‹#›</a:t>
            </a:fld>
            <a:endParaRPr dirty="0">
              <a:solidFill>
                <a:srgbClr val="888888"/>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Georgia"/>
                <a:cs typeface="Georgi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rgbClr val="FF0000"/>
                </a:solidFill>
                <a:latin typeface="Calibri"/>
                <a:cs typeface="Calibri"/>
              </a:defRPr>
            </a:lvl1pPr>
          </a:lstStyle>
          <a:p>
            <a:pPr marL="12700">
              <a:lnSpc>
                <a:spcPts val="1240"/>
              </a:lnSpc>
            </a:pPr>
            <a:r>
              <a:rPr spc="-5" dirty="0"/>
              <a:t>For Official Use</a:t>
            </a:r>
            <a:r>
              <a:rPr spc="-55" dirty="0"/>
              <a:t> </a:t>
            </a:r>
            <a:r>
              <a:rPr dirty="0"/>
              <a:t>Only</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11/5/2024</a:t>
            </a:fld>
            <a:endParaRPr lang="en-US" dirty="0"/>
          </a:p>
        </p:txBody>
      </p:sp>
      <p:sp>
        <p:nvSpPr>
          <p:cNvPr id="7" name="Holder 7"/>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solidFill>
                  <a:srgbClr val="888888"/>
                </a:solidFill>
              </a:rPr>
              <a:t>‹#›</a:t>
            </a:fld>
            <a:endParaRPr dirty="0">
              <a:solidFill>
                <a:srgbClr val="888888"/>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defRPr sz="1200" b="0" i="0">
                <a:solidFill>
                  <a:srgbClr val="FF0000"/>
                </a:solidFill>
                <a:latin typeface="Calibri"/>
                <a:cs typeface="Calibri"/>
              </a:defRPr>
            </a:lvl1pPr>
          </a:lstStyle>
          <a:p>
            <a:pPr marL="12700">
              <a:lnSpc>
                <a:spcPts val="1240"/>
              </a:lnSpc>
            </a:pPr>
            <a:r>
              <a:rPr spc="-5" dirty="0"/>
              <a:t>For Official Use</a:t>
            </a:r>
            <a:r>
              <a:rPr spc="-55" dirty="0"/>
              <a:t> </a:t>
            </a:r>
            <a:r>
              <a:rPr dirty="0"/>
              <a:t>Only</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11/5/2024</a:t>
            </a:fld>
            <a:endParaRPr lang="en-US" dirty="0"/>
          </a:p>
        </p:txBody>
      </p:sp>
      <p:sp>
        <p:nvSpPr>
          <p:cNvPr id="5" name="Holder 5"/>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solidFill>
                  <a:srgbClr val="888888"/>
                </a:solidFill>
              </a:rPr>
              <a:t>‹#›</a:t>
            </a:fld>
            <a:endParaRPr dirty="0">
              <a:solidFill>
                <a:srgbClr val="888888"/>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rgbClr val="FF0000"/>
                </a:solidFill>
                <a:latin typeface="Calibri"/>
                <a:cs typeface="Calibri"/>
              </a:defRPr>
            </a:lvl1pPr>
          </a:lstStyle>
          <a:p>
            <a:pPr marL="12700">
              <a:lnSpc>
                <a:spcPts val="1240"/>
              </a:lnSpc>
            </a:pPr>
            <a:r>
              <a:rPr spc="-5" dirty="0"/>
              <a:t>For Official Use</a:t>
            </a:r>
            <a:r>
              <a:rPr spc="-55" dirty="0"/>
              <a:t> </a:t>
            </a:r>
            <a:r>
              <a:rPr dirty="0"/>
              <a:t>Only</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11/5/2024</a:t>
            </a:fld>
            <a:endParaRPr lang="en-US" dirty="0"/>
          </a:p>
        </p:txBody>
      </p:sp>
      <p:sp>
        <p:nvSpPr>
          <p:cNvPr id="4" name="Holder 4"/>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solidFill>
                  <a:srgbClr val="888888"/>
                </a:solidFill>
              </a:rPr>
              <a:t>‹#›</a:t>
            </a:fld>
            <a:endParaRPr dirty="0">
              <a:solidFill>
                <a:srgbClr val="888888"/>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userDrawn="1"/>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988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1488474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1825742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88651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3.png"/><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158484"/>
            <a:ext cx="9144000" cy="699770"/>
          </a:xfrm>
          <a:custGeom>
            <a:avLst/>
            <a:gdLst/>
            <a:ahLst/>
            <a:cxnLst/>
            <a:rect l="l" t="t" r="r" b="b"/>
            <a:pathLst>
              <a:path w="9144000" h="699770">
                <a:moveTo>
                  <a:pt x="0" y="699515"/>
                </a:moveTo>
                <a:lnTo>
                  <a:pt x="9144000" y="699515"/>
                </a:lnTo>
                <a:lnTo>
                  <a:pt x="9144000" y="0"/>
                </a:lnTo>
                <a:lnTo>
                  <a:pt x="0" y="0"/>
                </a:lnTo>
                <a:lnTo>
                  <a:pt x="0" y="699515"/>
                </a:lnTo>
                <a:close/>
              </a:path>
            </a:pathLst>
          </a:custGeom>
          <a:solidFill>
            <a:srgbClr val="002E55"/>
          </a:solidFill>
        </p:spPr>
        <p:txBody>
          <a:bodyPr wrap="square" lIns="0" tIns="0" rIns="0" bIns="0" rtlCol="0"/>
          <a:lstStyle/>
          <a:p>
            <a:endParaRPr dirty="0"/>
          </a:p>
        </p:txBody>
      </p:sp>
      <p:sp>
        <p:nvSpPr>
          <p:cNvPr id="17" name="bk object 17"/>
          <p:cNvSpPr/>
          <p:nvPr/>
        </p:nvSpPr>
        <p:spPr>
          <a:xfrm>
            <a:off x="0" y="0"/>
            <a:ext cx="9144000" cy="731520"/>
          </a:xfrm>
          <a:custGeom>
            <a:avLst/>
            <a:gdLst/>
            <a:ahLst/>
            <a:cxnLst/>
            <a:rect l="l" t="t" r="r" b="b"/>
            <a:pathLst>
              <a:path w="9144000" h="731520">
                <a:moveTo>
                  <a:pt x="0" y="731520"/>
                </a:moveTo>
                <a:lnTo>
                  <a:pt x="9144000" y="731520"/>
                </a:lnTo>
                <a:lnTo>
                  <a:pt x="9144000" y="0"/>
                </a:lnTo>
                <a:lnTo>
                  <a:pt x="0" y="0"/>
                </a:lnTo>
                <a:lnTo>
                  <a:pt x="0" y="731520"/>
                </a:lnTo>
                <a:close/>
              </a:path>
            </a:pathLst>
          </a:custGeom>
          <a:solidFill>
            <a:srgbClr val="002E55"/>
          </a:solidFill>
        </p:spPr>
        <p:txBody>
          <a:bodyPr wrap="square" lIns="0" tIns="0" rIns="0" bIns="0" rtlCol="0"/>
          <a:lstStyle/>
          <a:p>
            <a:endParaRPr dirty="0"/>
          </a:p>
        </p:txBody>
      </p:sp>
      <p:sp>
        <p:nvSpPr>
          <p:cNvPr id="18" name="bk object 18"/>
          <p:cNvSpPr/>
          <p:nvPr/>
        </p:nvSpPr>
        <p:spPr>
          <a:xfrm>
            <a:off x="83819" y="48768"/>
            <a:ext cx="2863595" cy="637031"/>
          </a:xfrm>
          <a:prstGeom prst="rect">
            <a:avLst/>
          </a:prstGeom>
          <a:blipFill>
            <a:blip r:embed="rId7" cstate="print"/>
            <a:stretch>
              <a:fillRect/>
            </a:stretch>
          </a:blipFill>
        </p:spPr>
        <p:txBody>
          <a:bodyPr wrap="square" lIns="0" tIns="0" rIns="0" bIns="0" rtlCol="0"/>
          <a:lstStyle/>
          <a:p>
            <a:endParaRPr dirty="0"/>
          </a:p>
        </p:txBody>
      </p:sp>
      <p:sp>
        <p:nvSpPr>
          <p:cNvPr id="19" name="bk object 19"/>
          <p:cNvSpPr/>
          <p:nvPr/>
        </p:nvSpPr>
        <p:spPr>
          <a:xfrm>
            <a:off x="381000" y="6187440"/>
            <a:ext cx="1668779" cy="582167"/>
          </a:xfrm>
          <a:prstGeom prst="rect">
            <a:avLst/>
          </a:prstGeom>
          <a:blipFill>
            <a:blip r:embed="rId8"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83819" y="97761"/>
            <a:ext cx="8976360" cy="513715"/>
          </a:xfrm>
          <a:prstGeom prst="rect">
            <a:avLst/>
          </a:prstGeom>
        </p:spPr>
        <p:txBody>
          <a:bodyPr wrap="square" lIns="0" tIns="0" rIns="0" bIns="0">
            <a:spAutoFit/>
          </a:bodyPr>
          <a:lstStyle>
            <a:lvl1pPr>
              <a:defRPr sz="3200" b="0" i="0">
                <a:solidFill>
                  <a:schemeClr val="bg1"/>
                </a:solidFill>
                <a:latin typeface="Georgia"/>
                <a:cs typeface="Georgia"/>
              </a:defRPr>
            </a:lvl1pPr>
          </a:lstStyle>
          <a:p>
            <a:endParaRPr/>
          </a:p>
        </p:txBody>
      </p:sp>
      <p:sp>
        <p:nvSpPr>
          <p:cNvPr id="3" name="Holder 3"/>
          <p:cNvSpPr>
            <a:spLocks noGrp="1"/>
          </p:cNvSpPr>
          <p:nvPr>
            <p:ph type="body" idx="1"/>
          </p:nvPr>
        </p:nvSpPr>
        <p:spPr>
          <a:xfrm>
            <a:off x="1339215" y="1499948"/>
            <a:ext cx="6465569" cy="3583940"/>
          </a:xfrm>
          <a:prstGeom prst="rect">
            <a:avLst/>
          </a:prstGeom>
        </p:spPr>
        <p:txBody>
          <a:bodyPr wrap="square" lIns="0" tIns="0" rIns="0" bIns="0">
            <a:spAutoFit/>
          </a:bodyPr>
          <a:lstStyle>
            <a:lvl1pPr>
              <a:defRPr sz="2400" b="0" i="0">
                <a:solidFill>
                  <a:srgbClr val="001F5F"/>
                </a:solidFill>
                <a:latin typeface="Calibri"/>
                <a:cs typeface="Calibri"/>
              </a:defRPr>
            </a:lvl1pPr>
          </a:lstStyle>
          <a:p>
            <a:endParaRPr/>
          </a:p>
        </p:txBody>
      </p:sp>
      <p:sp>
        <p:nvSpPr>
          <p:cNvPr id="4" name="Holder 4"/>
          <p:cNvSpPr>
            <a:spLocks noGrp="1"/>
          </p:cNvSpPr>
          <p:nvPr>
            <p:ph type="ftr" sz="quarter" idx="5"/>
          </p:nvPr>
        </p:nvSpPr>
        <p:spPr>
          <a:xfrm>
            <a:off x="3928236" y="6463728"/>
            <a:ext cx="1285875" cy="177800"/>
          </a:xfrm>
          <a:prstGeom prst="rect">
            <a:avLst/>
          </a:prstGeom>
        </p:spPr>
        <p:txBody>
          <a:bodyPr wrap="square" lIns="0" tIns="0" rIns="0" bIns="0">
            <a:spAutoFit/>
          </a:bodyPr>
          <a:lstStyle>
            <a:lvl1pPr>
              <a:defRPr sz="1200" b="0" i="0">
                <a:solidFill>
                  <a:srgbClr val="FF0000"/>
                </a:solidFill>
                <a:latin typeface="Calibri"/>
                <a:cs typeface="Calibri"/>
              </a:defRPr>
            </a:lvl1pPr>
          </a:lstStyle>
          <a:p>
            <a:pPr marL="12700">
              <a:lnSpc>
                <a:spcPts val="1240"/>
              </a:lnSpc>
            </a:pPr>
            <a:r>
              <a:rPr spc="-5" dirty="0"/>
              <a:t>For Official Use</a:t>
            </a:r>
            <a:r>
              <a:rPr spc="-55" dirty="0"/>
              <a:t> </a:t>
            </a:r>
            <a:r>
              <a:rPr dirty="0"/>
              <a:t>Only</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11/5/2024</a:t>
            </a:fld>
            <a:endParaRPr lang="en-US" dirty="0"/>
          </a:p>
        </p:txBody>
      </p:sp>
      <p:sp>
        <p:nvSpPr>
          <p:cNvPr id="6" name="Holder 6"/>
          <p:cNvSpPr>
            <a:spLocks noGrp="1"/>
          </p:cNvSpPr>
          <p:nvPr>
            <p:ph type="sldNum" sz="quarter" idx="7"/>
          </p:nvPr>
        </p:nvSpPr>
        <p:spPr>
          <a:xfrm>
            <a:off x="8228838" y="6463728"/>
            <a:ext cx="231775" cy="177800"/>
          </a:xfrm>
          <a:prstGeom prst="rect">
            <a:avLst/>
          </a:prstGeom>
        </p:spPr>
        <p:txBody>
          <a:bodyPr wrap="square" lIns="0" tIns="0" rIns="0" bIns="0">
            <a:spAutoFit/>
          </a:bodyPr>
          <a:lstStyle>
            <a:lvl1pPr>
              <a:defRPr sz="1200" b="0" i="0">
                <a:solidFill>
                  <a:schemeClr val="bg1"/>
                </a:solidFill>
                <a:latin typeface="Calibri"/>
                <a:cs typeface="Calibri"/>
              </a:defRPr>
            </a:lvl1pPr>
          </a:lstStyle>
          <a:p>
            <a:pPr marL="38100">
              <a:lnSpc>
                <a:spcPts val="1240"/>
              </a:lnSpc>
            </a:pPr>
            <a:fld id="{81D60167-4931-47E6-BA6A-407CBD079E47}" type="slidenum">
              <a:rPr dirty="0">
                <a:solidFill>
                  <a:srgbClr val="888888"/>
                </a:solidFill>
              </a:rPr>
              <a:t>‹#›</a:t>
            </a:fld>
            <a:endParaRPr dirty="0">
              <a:solidFill>
                <a:srgbClr val="888888"/>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Tree>
    <p:extLst>
      <p:ext uri="{BB962C8B-B14F-4D97-AF65-F5344CB8AC3E}">
        <p14:creationId xmlns:p14="http://schemas.microsoft.com/office/powerpoint/2010/main" val="211636533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va.gov/opal/nac/fss/sbsp.as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FSS.Subcontracting@va.gov" TargetMode="External"/><Relationship Id="rId4" Type="http://schemas.openxmlformats.org/officeDocument/2006/relationships/hyperlink" Target="https://www.va.gov/opal/nac/fss/training.asp"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dsbs.sba.gov/"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www.nmbc.org/" TargetMode="External"/><Relationship Id="rId4" Type="http://schemas.openxmlformats.org/officeDocument/2006/relationships/hyperlink" Target="http://www.wbenc.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FSS.Subcontracting@va.gov"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https://www.fsd.gov/" TargetMode="External"/><Relationship Id="rId3" Type="http://schemas.openxmlformats.org/officeDocument/2006/relationships/hyperlink" Target="mailto:FSS.Subcontracting@Va.gov" TargetMode="External"/><Relationship Id="rId7" Type="http://schemas.openxmlformats.org/officeDocument/2006/relationships/hyperlink" Target="https://www.esrs.gov/"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www.va.gov/opal/nac/fss/training.asp" TargetMode="External"/><Relationship Id="rId5" Type="http://schemas.openxmlformats.org/officeDocument/2006/relationships/hyperlink" Target="https://www.va.gov/opal/nac/fss/sbsp.asp" TargetMode="External"/><Relationship Id="rId4" Type="http://schemas.openxmlformats.org/officeDocument/2006/relationships/hyperlink" Target="mailto:NACSUBK@va.gov"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mailto:nicholas.manalisay@sba.gov" TargetMode="External"/><Relationship Id="rId3" Type="http://schemas.openxmlformats.org/officeDocument/2006/relationships/hyperlink" Target="mailto:jannette.fasano@sba.gov" TargetMode="External"/><Relationship Id="rId7" Type="http://schemas.openxmlformats.org/officeDocument/2006/relationships/hyperlink" Target="mailto:tanika.pierce@sba.gov"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mailto:pamela.beavers@sba.gov" TargetMode="External"/><Relationship Id="rId5" Type="http://schemas.openxmlformats.org/officeDocument/2006/relationships/hyperlink" Target="mailto:carol.thompson@sba.gov" TargetMode="External"/><Relationship Id="rId4" Type="http://schemas.openxmlformats.org/officeDocument/2006/relationships/hyperlink" Target="mailto:rosetta.rodwell@sba.gov"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s://www.ecfr.gov/current/title-13/chapter-I/part-121" TargetMode="External"/><Relationship Id="rId3" Type="http://schemas.openxmlformats.org/officeDocument/2006/relationships/hyperlink" Target="https://www.acquisition.gov/far/52.219-8" TargetMode="External"/><Relationship Id="rId7" Type="http://schemas.openxmlformats.org/officeDocument/2006/relationships/hyperlink" Target="https://uscode.house.gov/statutes/pl/95/507.pdf" TargetMode="External"/><Relationship Id="rId2" Type="http://schemas.openxmlformats.org/officeDocument/2006/relationships/notesSlide" Target="../notesSlides/notesSlide55.xml"/><Relationship Id="rId1" Type="http://schemas.openxmlformats.org/officeDocument/2006/relationships/slideLayout" Target="../slideLayouts/slideLayout4.xml"/><Relationship Id="rId6" Type="http://schemas.openxmlformats.org/officeDocument/2006/relationships/hyperlink" Target="https://www.acquisition.gov/far/subpart-19.7" TargetMode="External"/><Relationship Id="rId5" Type="http://schemas.openxmlformats.org/officeDocument/2006/relationships/hyperlink" Target="https://www.acquisition.gov/far/52.219-16" TargetMode="External"/><Relationship Id="rId4" Type="http://schemas.openxmlformats.org/officeDocument/2006/relationships/hyperlink" Target="https://www.acquisition.gov/far/52.219-9" TargetMode="External"/><Relationship Id="rId9" Type="http://schemas.openxmlformats.org/officeDocument/2006/relationships/hyperlink" Target="https://www.ecfr.gov/current/title-13/chapter-I/part-125"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a:extLst>
              <a:ext uri="{C183D7F6-B498-43B3-948B-1728B52AA6E4}">
                <adec:decorative xmlns:adec="http://schemas.microsoft.com/office/drawing/2017/decorative" val="1"/>
              </a:ext>
            </a:extLst>
          </p:cNvPr>
          <p:cNvSpPr/>
          <p:nvPr/>
        </p:nvSpPr>
        <p:spPr>
          <a:xfrm>
            <a:off x="0" y="0"/>
            <a:ext cx="9144000" cy="1524000"/>
          </a:xfrm>
          <a:custGeom>
            <a:avLst/>
            <a:gdLst/>
            <a:ahLst/>
            <a:cxnLst/>
            <a:rect l="l" t="t" r="r" b="b"/>
            <a:pathLst>
              <a:path w="9144000" h="1524000">
                <a:moveTo>
                  <a:pt x="0" y="1524000"/>
                </a:moveTo>
                <a:lnTo>
                  <a:pt x="9144000" y="1524000"/>
                </a:lnTo>
                <a:lnTo>
                  <a:pt x="9144000" y="0"/>
                </a:lnTo>
                <a:lnTo>
                  <a:pt x="0" y="0"/>
                </a:lnTo>
                <a:lnTo>
                  <a:pt x="0" y="1524000"/>
                </a:lnTo>
                <a:close/>
              </a:path>
            </a:pathLst>
          </a:custGeom>
          <a:solidFill>
            <a:srgbClr val="002E55"/>
          </a:solidFill>
        </p:spPr>
        <p:txBody>
          <a:bodyPr wrap="square" lIns="0" tIns="0" rIns="0" bIns="0" rtlCol="0"/>
          <a:lstStyle/>
          <a:p>
            <a:endParaRPr dirty="0"/>
          </a:p>
        </p:txBody>
      </p:sp>
      <p:sp>
        <p:nvSpPr>
          <p:cNvPr id="4" name="object 4" descr="VA Logo"/>
          <p:cNvSpPr/>
          <p:nvPr/>
        </p:nvSpPr>
        <p:spPr>
          <a:xfrm>
            <a:off x="2286000" y="251459"/>
            <a:ext cx="4648199" cy="1036319"/>
          </a:xfrm>
          <a:prstGeom prst="rect">
            <a:avLst/>
          </a:prstGeom>
          <a:blipFill>
            <a:blip r:embed="rId3" cstate="print"/>
            <a:stretch>
              <a:fillRect/>
            </a:stretch>
          </a:blipFill>
        </p:spPr>
        <p:txBody>
          <a:bodyPr wrap="square" lIns="0" tIns="0" rIns="0" bIns="0" rtlCol="0"/>
          <a:lstStyle/>
          <a:p>
            <a:endParaRPr dirty="0"/>
          </a:p>
        </p:txBody>
      </p:sp>
      <p:sp>
        <p:nvSpPr>
          <p:cNvPr id="6" name="object 6"/>
          <p:cNvSpPr txBox="1">
            <a:spLocks noGrp="1"/>
          </p:cNvSpPr>
          <p:nvPr>
            <p:ph type="title"/>
          </p:nvPr>
        </p:nvSpPr>
        <p:spPr>
          <a:xfrm>
            <a:off x="170625" y="1829244"/>
            <a:ext cx="8801096" cy="2464008"/>
          </a:xfrm>
          <a:prstGeom prst="rect">
            <a:avLst/>
          </a:prstGeom>
        </p:spPr>
        <p:txBody>
          <a:bodyPr vert="horz" wrap="square" lIns="0" tIns="71120" rIns="0" bIns="0" rtlCol="0">
            <a:spAutoFit/>
          </a:bodyPr>
          <a:lstStyle/>
          <a:p>
            <a:pPr marR="5080" indent="-1838325" algn="ctr">
              <a:lnSpc>
                <a:spcPct val="150000"/>
              </a:lnSpc>
              <a:spcBef>
                <a:spcPts val="560"/>
              </a:spcBef>
            </a:pPr>
            <a:r>
              <a:rPr sz="3600" b="1" spc="-5" dirty="0">
                <a:solidFill>
                  <a:srgbClr val="001F5F"/>
                </a:solidFill>
                <a:latin typeface="Georgia"/>
                <a:cs typeface="Georgia"/>
              </a:rPr>
              <a:t>Small </a:t>
            </a:r>
            <a:r>
              <a:rPr sz="3600" b="1" spc="-10" dirty="0">
                <a:solidFill>
                  <a:srgbClr val="001F5F"/>
                </a:solidFill>
                <a:latin typeface="Georgia"/>
                <a:cs typeface="Georgia"/>
              </a:rPr>
              <a:t>Business </a:t>
            </a:r>
            <a:r>
              <a:rPr sz="3600" b="1" spc="-5" dirty="0">
                <a:solidFill>
                  <a:srgbClr val="001F5F"/>
                </a:solidFill>
                <a:latin typeface="Georgia"/>
                <a:cs typeface="Georgia"/>
              </a:rPr>
              <a:t>Subcontracting  Plan</a:t>
            </a:r>
            <a:r>
              <a:rPr lang="en-US" sz="3600" b="1" spc="-5" dirty="0">
                <a:solidFill>
                  <a:srgbClr val="001F5F"/>
                </a:solidFill>
                <a:latin typeface="Georgia"/>
                <a:cs typeface="Georgia"/>
              </a:rPr>
              <a:t> </a:t>
            </a:r>
            <a:br>
              <a:rPr lang="en-US" sz="3600" b="1" spc="-5" dirty="0">
                <a:solidFill>
                  <a:srgbClr val="001F5F"/>
                </a:solidFill>
                <a:latin typeface="Georgia"/>
                <a:cs typeface="Georgia"/>
              </a:rPr>
            </a:br>
            <a:r>
              <a:rPr lang="en-US" sz="3600" b="1" spc="-10" dirty="0">
                <a:solidFill>
                  <a:srgbClr val="001F5F"/>
                </a:solidFill>
              </a:rPr>
              <a:t>Overview &amp; Preparation Guide </a:t>
            </a:r>
            <a:br>
              <a:rPr lang="en-US" sz="3600" b="1" spc="-10" dirty="0">
                <a:solidFill>
                  <a:srgbClr val="001F5F"/>
                </a:solidFill>
              </a:rPr>
            </a:br>
            <a:r>
              <a:rPr lang="en-US" sz="3600" b="1" spc="-10" dirty="0">
                <a:solidFill>
                  <a:srgbClr val="001F5F"/>
                </a:solidFill>
              </a:rPr>
              <a:t>for Offerors/Contractors</a:t>
            </a:r>
            <a:endParaRPr sz="3600" dirty="0">
              <a:latin typeface="Georgia"/>
              <a:cs typeface="Georgia"/>
            </a:endParaRPr>
          </a:p>
        </p:txBody>
      </p:sp>
      <p:sp>
        <p:nvSpPr>
          <p:cNvPr id="7" name="object 7"/>
          <p:cNvSpPr txBox="1"/>
          <p:nvPr/>
        </p:nvSpPr>
        <p:spPr>
          <a:xfrm>
            <a:off x="711199" y="4925194"/>
            <a:ext cx="7797793" cy="997068"/>
          </a:xfrm>
          <a:prstGeom prst="rect">
            <a:avLst/>
          </a:prstGeom>
        </p:spPr>
        <p:txBody>
          <a:bodyPr vert="horz" wrap="square" lIns="0" tIns="12065" rIns="0" bIns="0" rtlCol="0">
            <a:spAutoFit/>
          </a:body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Presented by:  Lydia McKay, Procurement &amp; Resources Specialist</a:t>
            </a:r>
          </a:p>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Contracting Support Division (CSD), VA Federal Supply Schedule (FSS)</a:t>
            </a:r>
          </a:p>
          <a:p>
            <a:pPr algn="ctr">
              <a:spcBef>
                <a:spcPts val="0"/>
              </a:spcBef>
              <a:spcAft>
                <a:spcPts val="600"/>
              </a:spcAft>
            </a:pPr>
            <a:r>
              <a:rPr lang="en-US" sz="1800" dirty="0">
                <a:solidFill>
                  <a:srgbClr val="001F5F"/>
                </a:solidFill>
              </a:rPr>
              <a:t>November 5, 2024</a:t>
            </a:r>
          </a:p>
        </p:txBody>
      </p:sp>
      <p:sp>
        <p:nvSpPr>
          <p:cNvPr id="5" name="object 5" descr="Choose VA logo"/>
          <p:cNvSpPr/>
          <p:nvPr/>
        </p:nvSpPr>
        <p:spPr>
          <a:xfrm>
            <a:off x="381000" y="6187440"/>
            <a:ext cx="1668779" cy="582167"/>
          </a:xfrm>
          <a:prstGeom prst="rect">
            <a:avLst/>
          </a:prstGeom>
          <a:blipFill>
            <a:blip r:embed="rId4" cstate="print"/>
            <a:stretch>
              <a:fillRect/>
            </a:stretch>
          </a:blipFill>
        </p:spPr>
        <p:txBody>
          <a:bodyPr wrap="square" lIns="0" tIns="0" rIns="0" bIns="0" rtlCol="0"/>
          <a:lstStyle/>
          <a:p>
            <a:endParaRPr dirty="0"/>
          </a:p>
        </p:txBody>
      </p:sp>
      <p:sp>
        <p:nvSpPr>
          <p:cNvPr id="2" name="object 2">
            <a:extLst>
              <a:ext uri="{C183D7F6-B498-43B3-948B-1728B52AA6E4}">
                <adec:decorative xmlns:adec="http://schemas.microsoft.com/office/drawing/2017/decorative" val="1"/>
              </a:ext>
            </a:extLst>
          </p:cNvPr>
          <p:cNvSpPr/>
          <p:nvPr/>
        </p:nvSpPr>
        <p:spPr>
          <a:xfrm>
            <a:off x="0" y="6158484"/>
            <a:ext cx="9144000" cy="699770"/>
          </a:xfrm>
          <a:custGeom>
            <a:avLst/>
            <a:gdLst/>
            <a:ahLst/>
            <a:cxnLst/>
            <a:rect l="l" t="t" r="r" b="b"/>
            <a:pathLst>
              <a:path w="9144000" h="699770">
                <a:moveTo>
                  <a:pt x="0" y="699515"/>
                </a:moveTo>
                <a:lnTo>
                  <a:pt x="9144000" y="699515"/>
                </a:lnTo>
                <a:lnTo>
                  <a:pt x="9144000" y="0"/>
                </a:lnTo>
                <a:lnTo>
                  <a:pt x="0" y="0"/>
                </a:lnTo>
                <a:lnTo>
                  <a:pt x="0" y="699515"/>
                </a:lnTo>
                <a:close/>
              </a:path>
            </a:pathLst>
          </a:custGeom>
          <a:solidFill>
            <a:srgbClr val="002E55"/>
          </a:solidFill>
        </p:spPr>
        <p:txBody>
          <a:bodyPr wrap="square" lIns="0" tIns="0" rIns="0" bIns="0" rtlCol="0"/>
          <a:lstStyle/>
          <a:p>
            <a:endParaRPr dirty="0"/>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 dirty="0"/>
              <a:t>For Official Use</a:t>
            </a:r>
            <a:r>
              <a:rPr spc="-55" dirty="0"/>
              <a:t> </a:t>
            </a:r>
            <a:r>
              <a:rPr dirty="0"/>
              <a:t>Only</a:t>
            </a:r>
          </a:p>
        </p:txBody>
      </p:sp>
      <p:sp>
        <p:nvSpPr>
          <p:cNvPr id="9" name="object 9"/>
          <p:cNvSpPr txBox="1"/>
          <p:nvPr/>
        </p:nvSpPr>
        <p:spPr>
          <a:xfrm>
            <a:off x="8306587" y="6463728"/>
            <a:ext cx="15367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libri"/>
                <a:cs typeface="Calibri"/>
              </a:rPr>
              <a:t>1</a:t>
            </a:fld>
            <a:endParaRPr sz="12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85A0D-F435-6A95-3E63-A73DA8961842}"/>
              </a:ext>
            </a:extLst>
          </p:cNvPr>
          <p:cNvSpPr>
            <a:spLocks noGrp="1"/>
          </p:cNvSpPr>
          <p:nvPr>
            <p:ph type="title"/>
          </p:nvPr>
        </p:nvSpPr>
        <p:spPr>
          <a:xfrm>
            <a:off x="3581399" y="97761"/>
            <a:ext cx="5478779" cy="492443"/>
          </a:xfrm>
        </p:spPr>
        <p:txBody>
          <a:bodyPr/>
          <a:lstStyle/>
          <a:p>
            <a:pPr algn="r"/>
            <a:r>
              <a:rPr lang="en-US" dirty="0">
                <a:solidFill>
                  <a:schemeClr val="tx2">
                    <a:lumMod val="50000"/>
                  </a:schemeClr>
                </a:solidFill>
              </a:rPr>
              <a:t>Step by Step</a:t>
            </a:r>
          </a:p>
        </p:txBody>
      </p:sp>
      <p:sp>
        <p:nvSpPr>
          <p:cNvPr id="3" name="Content Placeholder 2">
            <a:extLst>
              <a:ext uri="{FF2B5EF4-FFF2-40B4-BE49-F238E27FC236}">
                <a16:creationId xmlns:a16="http://schemas.microsoft.com/office/drawing/2014/main" id="{90EDCA1E-B012-16E6-6AF7-AE7A4ACBB6D1}"/>
              </a:ext>
            </a:extLst>
          </p:cNvPr>
          <p:cNvSpPr>
            <a:spLocks noGrp="1"/>
          </p:cNvSpPr>
          <p:nvPr>
            <p:ph idx="1"/>
          </p:nvPr>
        </p:nvSpPr>
        <p:spPr>
          <a:xfrm>
            <a:off x="836543" y="2362200"/>
            <a:ext cx="7696200" cy="1846659"/>
          </a:xfrm>
        </p:spPr>
        <p:txBody>
          <a:bodyPr/>
          <a:lstStyle/>
          <a:p>
            <a:pPr algn="ctr"/>
            <a:r>
              <a:rPr lang="en-US" sz="6000" b="1" dirty="0">
                <a:latin typeface="Georgia" panose="02040502050405020303" pitchFamily="18" charset="0"/>
              </a:rPr>
              <a:t>Plan Elements (Step by Step)</a:t>
            </a:r>
          </a:p>
        </p:txBody>
      </p:sp>
      <p:sp>
        <p:nvSpPr>
          <p:cNvPr id="4" name="Footer Placeholder 3">
            <a:extLst>
              <a:ext uri="{FF2B5EF4-FFF2-40B4-BE49-F238E27FC236}">
                <a16:creationId xmlns:a16="http://schemas.microsoft.com/office/drawing/2014/main" id="{6E3252A3-6635-3390-19F8-7A69D04D57BB}"/>
              </a:ext>
            </a:extLst>
          </p:cNvPr>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For Official Use Only</a:t>
            </a:r>
            <a:endParaRPr lang="en-US" dirty="0"/>
          </a:p>
        </p:txBody>
      </p:sp>
      <p:sp>
        <p:nvSpPr>
          <p:cNvPr id="5" name="Slide Number Placeholder 4">
            <a:extLst>
              <a:ext uri="{FF2B5EF4-FFF2-40B4-BE49-F238E27FC236}">
                <a16:creationId xmlns:a16="http://schemas.microsoft.com/office/drawing/2014/main" id="{4316B308-4D7A-2447-2842-D42F136E13D7}"/>
              </a:ext>
            </a:extLst>
          </p:cNvPr>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CB9C4B-92D0-4B2B-AC45-7ABA2552CB80}" type="slidenum">
              <a:rPr lang="en-US" smtClean="0"/>
              <a:pPr/>
              <a:t>10</a:t>
            </a:fld>
            <a:endParaRPr lang="en-US"/>
          </a:p>
        </p:txBody>
      </p:sp>
    </p:spTree>
    <p:extLst>
      <p:ext uri="{BB962C8B-B14F-4D97-AF65-F5344CB8AC3E}">
        <p14:creationId xmlns:p14="http://schemas.microsoft.com/office/powerpoint/2010/main" val="3173705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algn="r">
              <a:lnSpc>
                <a:spcPct val="100000"/>
              </a:lnSpc>
            </a:pPr>
            <a:r>
              <a:rPr dirty="0"/>
              <a:t>Plan </a:t>
            </a:r>
            <a:r>
              <a:rPr spc="-5" dirty="0"/>
              <a:t>Period </a:t>
            </a:r>
            <a:r>
              <a:rPr dirty="0"/>
              <a:t>-</a:t>
            </a:r>
            <a:r>
              <a:rPr spc="-40" dirty="0"/>
              <a:t> </a:t>
            </a:r>
            <a:r>
              <a:rPr spc="-5" dirty="0"/>
              <a:t>Commercial</a:t>
            </a:r>
          </a:p>
        </p:txBody>
      </p:sp>
      <p:sp>
        <p:nvSpPr>
          <p:cNvPr id="3" name="object 3"/>
          <p:cNvSpPr txBox="1"/>
          <p:nvPr/>
        </p:nvSpPr>
        <p:spPr>
          <a:xfrm>
            <a:off x="263071" y="933595"/>
            <a:ext cx="8797108" cy="3520194"/>
          </a:xfrm>
          <a:prstGeom prst="rect">
            <a:avLst/>
          </a:prstGeom>
        </p:spPr>
        <p:txBody>
          <a:bodyPr vert="horz" wrap="square" lIns="0" tIns="12065" rIns="0" bIns="0" rtlCol="0">
            <a:spAutoFit/>
          </a:bodyPr>
          <a:lstStyle/>
          <a:p>
            <a:pPr marL="355600" marR="135890" indent="-342900">
              <a:lnSpc>
                <a:spcPct val="113999"/>
              </a:lnSpc>
              <a:spcBef>
                <a:spcPts val="95"/>
              </a:spcBef>
              <a:buFont typeface="Arial"/>
              <a:buChar char="•"/>
              <a:tabLst>
                <a:tab pos="354965" algn="l"/>
                <a:tab pos="355600" algn="l"/>
              </a:tabLst>
            </a:pPr>
            <a:r>
              <a:rPr lang="en-US" sz="2200" b="1" dirty="0">
                <a:solidFill>
                  <a:srgbClr val="001F5F"/>
                </a:solidFill>
                <a:latin typeface="Calibri"/>
                <a:cs typeface="Calibri"/>
              </a:rPr>
              <a:t>Annual Commercial Plans:  </a:t>
            </a:r>
            <a:r>
              <a:rPr lang="en-US" sz="2000" dirty="0">
                <a:solidFill>
                  <a:srgbClr val="001F5F"/>
                </a:solidFill>
                <a:latin typeface="Calibri"/>
                <a:cs typeface="Calibri"/>
              </a:rPr>
              <a:t>P</a:t>
            </a:r>
            <a:r>
              <a:rPr sz="2000" dirty="0">
                <a:solidFill>
                  <a:srgbClr val="001F5F"/>
                </a:solidFill>
                <a:latin typeface="Calibri"/>
                <a:cs typeface="Calibri"/>
              </a:rPr>
              <a:t>lan </a:t>
            </a:r>
            <a:r>
              <a:rPr sz="2000" spc="-5" dirty="0">
                <a:solidFill>
                  <a:srgbClr val="001F5F"/>
                </a:solidFill>
                <a:latin typeface="Calibri"/>
                <a:cs typeface="Calibri"/>
              </a:rPr>
              <a:t>period </a:t>
            </a:r>
            <a:r>
              <a:rPr sz="2000" spc="-10" dirty="0">
                <a:solidFill>
                  <a:srgbClr val="001F5F"/>
                </a:solidFill>
                <a:latin typeface="Calibri"/>
                <a:cs typeface="Calibri"/>
              </a:rPr>
              <a:t>must </a:t>
            </a:r>
            <a:r>
              <a:rPr sz="2000" spc="-5" dirty="0">
                <a:solidFill>
                  <a:srgbClr val="001F5F"/>
                </a:solidFill>
                <a:latin typeface="Calibri"/>
                <a:cs typeface="Calibri"/>
              </a:rPr>
              <a:t>coincide with  </a:t>
            </a:r>
            <a:r>
              <a:rPr sz="2000" dirty="0">
                <a:solidFill>
                  <a:srgbClr val="001F5F"/>
                </a:solidFill>
                <a:latin typeface="Calibri"/>
                <a:cs typeface="Calibri"/>
              </a:rPr>
              <a:t>the </a:t>
            </a:r>
            <a:r>
              <a:rPr sz="2000" u="sng" spc="-15" dirty="0">
                <a:solidFill>
                  <a:srgbClr val="001F5F"/>
                </a:solidFill>
                <a:uFill>
                  <a:solidFill>
                    <a:srgbClr val="001F5F"/>
                  </a:solidFill>
                </a:uFill>
                <a:latin typeface="Calibri"/>
                <a:cs typeface="Calibri"/>
              </a:rPr>
              <a:t>company’s</a:t>
            </a:r>
            <a:r>
              <a:rPr sz="2000" spc="-15" dirty="0">
                <a:solidFill>
                  <a:srgbClr val="001F5F"/>
                </a:solidFill>
                <a:latin typeface="Calibri"/>
                <a:cs typeface="Calibri"/>
              </a:rPr>
              <a:t> </a:t>
            </a:r>
            <a:r>
              <a:rPr sz="2000" spc="-5" dirty="0">
                <a:solidFill>
                  <a:srgbClr val="001F5F"/>
                </a:solidFill>
                <a:latin typeface="Calibri"/>
                <a:cs typeface="Calibri"/>
              </a:rPr>
              <a:t>fiscal</a:t>
            </a:r>
            <a:r>
              <a:rPr sz="2000" spc="-10" dirty="0">
                <a:solidFill>
                  <a:srgbClr val="001F5F"/>
                </a:solidFill>
                <a:latin typeface="Calibri"/>
                <a:cs typeface="Calibri"/>
              </a:rPr>
              <a:t> </a:t>
            </a:r>
            <a:r>
              <a:rPr sz="2000" spc="-50" dirty="0">
                <a:solidFill>
                  <a:srgbClr val="001F5F"/>
                </a:solidFill>
                <a:latin typeface="Calibri"/>
                <a:cs typeface="Calibri"/>
              </a:rPr>
              <a:t>year</a:t>
            </a:r>
            <a:r>
              <a:rPr lang="en-US" sz="2000" spc="-50" dirty="0">
                <a:solidFill>
                  <a:srgbClr val="001F5F"/>
                </a:solidFill>
                <a:latin typeface="Calibri"/>
                <a:cs typeface="Calibri"/>
              </a:rPr>
              <a:t>  </a:t>
            </a:r>
            <a:r>
              <a:rPr lang="en-US" sz="2000" i="1" spc="-35" dirty="0">
                <a:solidFill>
                  <a:srgbClr val="C00000"/>
                </a:solidFill>
                <a:latin typeface="Calibri"/>
                <a:cs typeface="Calibri"/>
              </a:rPr>
              <a:t>FAR </a:t>
            </a:r>
            <a:r>
              <a:rPr lang="en-US" sz="2000" i="1" spc="-5" dirty="0">
                <a:solidFill>
                  <a:srgbClr val="C00000"/>
                </a:solidFill>
                <a:latin typeface="Calibri"/>
                <a:cs typeface="Calibri"/>
              </a:rPr>
              <a:t>52.219-9(b)</a:t>
            </a:r>
            <a:endParaRPr sz="2000" i="1" dirty="0">
              <a:solidFill>
                <a:srgbClr val="C00000"/>
              </a:solidFill>
              <a:latin typeface="Calibri"/>
              <a:cs typeface="Calibri"/>
            </a:endParaRPr>
          </a:p>
          <a:p>
            <a:pPr>
              <a:lnSpc>
                <a:spcPct val="100000"/>
              </a:lnSpc>
              <a:spcBef>
                <a:spcPts val="20"/>
              </a:spcBef>
              <a:buClr>
                <a:srgbClr val="001F5F"/>
              </a:buClr>
              <a:buFont typeface="Arial"/>
              <a:buChar char="•"/>
            </a:pPr>
            <a:endParaRPr sz="1950" dirty="0">
              <a:latin typeface="Calibri"/>
              <a:cs typeface="Calibri"/>
            </a:endParaRPr>
          </a:p>
          <a:p>
            <a:pPr marL="354965" marR="5080" indent="-342900">
              <a:lnSpc>
                <a:spcPct val="113999"/>
              </a:lnSpc>
              <a:buFont typeface="Arial"/>
              <a:buChar char="•"/>
              <a:tabLst>
                <a:tab pos="354965" algn="l"/>
                <a:tab pos="355600" algn="l"/>
              </a:tabLst>
            </a:pPr>
            <a:r>
              <a:rPr lang="en-US" sz="2200" b="1" spc="-5" dirty="0">
                <a:solidFill>
                  <a:srgbClr val="001F5F"/>
                </a:solidFill>
                <a:latin typeface="Calibri"/>
                <a:cs typeface="Calibri"/>
              </a:rPr>
              <a:t>Initial, Proposed Commercial Plans</a:t>
            </a:r>
          </a:p>
          <a:p>
            <a:pPr marL="812165" marR="5080" lvl="1" indent="-342900">
              <a:lnSpc>
                <a:spcPct val="113999"/>
              </a:lnSpc>
              <a:buFont typeface="Arial"/>
              <a:buChar char="•"/>
              <a:tabLst>
                <a:tab pos="354965" algn="l"/>
                <a:tab pos="355600" algn="l"/>
              </a:tabLst>
            </a:pPr>
            <a:r>
              <a:rPr lang="en-US" sz="2000" spc="-5" dirty="0">
                <a:solidFill>
                  <a:srgbClr val="001F5F"/>
                </a:solidFill>
                <a:latin typeface="Calibri"/>
                <a:cs typeface="Calibri"/>
              </a:rPr>
              <a:t>Should </a:t>
            </a:r>
            <a:r>
              <a:rPr sz="2000" spc="-10" dirty="0">
                <a:solidFill>
                  <a:srgbClr val="001F5F"/>
                </a:solidFill>
                <a:latin typeface="Calibri"/>
                <a:cs typeface="Calibri"/>
              </a:rPr>
              <a:t>reflect </a:t>
            </a:r>
            <a:r>
              <a:rPr lang="en-US" sz="2000" spc="-10" dirty="0">
                <a:solidFill>
                  <a:srgbClr val="001F5F"/>
                </a:solidFill>
                <a:latin typeface="Calibri"/>
                <a:cs typeface="Calibri"/>
              </a:rPr>
              <a:t>company’s </a:t>
            </a:r>
            <a:r>
              <a:rPr sz="2000" spc="-10" dirty="0">
                <a:solidFill>
                  <a:srgbClr val="001F5F"/>
                </a:solidFill>
                <a:latin typeface="Calibri"/>
                <a:cs typeface="Calibri"/>
              </a:rPr>
              <a:t>entire </a:t>
            </a:r>
            <a:r>
              <a:rPr sz="2000" spc="-5" dirty="0">
                <a:solidFill>
                  <a:srgbClr val="001F5F"/>
                </a:solidFill>
                <a:latin typeface="Calibri"/>
                <a:cs typeface="Calibri"/>
              </a:rPr>
              <a:t>fiscal year while </a:t>
            </a:r>
            <a:r>
              <a:rPr sz="2000" dirty="0">
                <a:solidFill>
                  <a:srgbClr val="001F5F"/>
                </a:solidFill>
                <a:latin typeface="Calibri"/>
                <a:cs typeface="Calibri"/>
              </a:rPr>
              <a:t>the </a:t>
            </a:r>
            <a:r>
              <a:rPr lang="en-US" sz="2000" spc="-5" dirty="0">
                <a:solidFill>
                  <a:srgbClr val="001F5F"/>
                </a:solidFill>
                <a:latin typeface="Calibri"/>
                <a:cs typeface="Calibri"/>
              </a:rPr>
              <a:t>contract</a:t>
            </a:r>
            <a:r>
              <a:rPr sz="2000" spc="-5" dirty="0">
                <a:solidFill>
                  <a:srgbClr val="001F5F"/>
                </a:solidFill>
                <a:latin typeface="Calibri"/>
                <a:cs typeface="Calibri"/>
              </a:rPr>
              <a:t> is</a:t>
            </a:r>
            <a:r>
              <a:rPr lang="en-US" sz="2000" spc="-5" dirty="0">
                <a:solidFill>
                  <a:srgbClr val="001F5F"/>
                </a:solidFill>
                <a:latin typeface="Calibri"/>
                <a:cs typeface="Calibri"/>
              </a:rPr>
              <a:t> </a:t>
            </a:r>
            <a:r>
              <a:rPr sz="2000" spc="-10" dirty="0">
                <a:solidFill>
                  <a:srgbClr val="001F5F"/>
                </a:solidFill>
                <a:latin typeface="Calibri"/>
                <a:cs typeface="Calibri"/>
              </a:rPr>
              <a:t>negotiated.</a:t>
            </a:r>
            <a:endParaRPr lang="en-US" sz="2000" spc="-10" dirty="0">
              <a:solidFill>
                <a:srgbClr val="001F5F"/>
              </a:solidFill>
              <a:latin typeface="Calibri"/>
              <a:cs typeface="Calibri"/>
            </a:endParaRPr>
          </a:p>
          <a:p>
            <a:pPr marL="812165" marR="5080" lvl="1" indent="-342900">
              <a:lnSpc>
                <a:spcPct val="113999"/>
              </a:lnSpc>
              <a:buFont typeface="Arial"/>
              <a:buChar char="•"/>
              <a:tabLst>
                <a:tab pos="354965" algn="l"/>
                <a:tab pos="355600" algn="l"/>
              </a:tabLst>
            </a:pPr>
            <a:r>
              <a:rPr lang="en-US" sz="2000" u="sng" spc="-5" dirty="0">
                <a:solidFill>
                  <a:srgbClr val="001F5F"/>
                </a:solidFill>
                <a:latin typeface="Calibri"/>
                <a:cs typeface="Calibri"/>
              </a:rPr>
              <a:t>Just prior t</a:t>
            </a:r>
            <a:r>
              <a:rPr sz="2000" u="sng" spc="-15" dirty="0">
                <a:solidFill>
                  <a:srgbClr val="001F5F"/>
                </a:solidFill>
                <a:uFill>
                  <a:solidFill>
                    <a:srgbClr val="001F5F"/>
                  </a:solidFill>
                </a:uFill>
                <a:latin typeface="Calibri"/>
                <a:cs typeface="Calibri"/>
              </a:rPr>
              <a:t>o </a:t>
            </a:r>
            <a:r>
              <a:rPr lang="en-US" sz="2000" u="sng" spc="-15" dirty="0">
                <a:solidFill>
                  <a:srgbClr val="001F5F"/>
                </a:solidFill>
                <a:uFill>
                  <a:solidFill>
                    <a:srgbClr val="001F5F"/>
                  </a:solidFill>
                </a:uFill>
                <a:latin typeface="Calibri"/>
                <a:cs typeface="Calibri"/>
              </a:rPr>
              <a:t>contract award</a:t>
            </a:r>
          </a:p>
          <a:p>
            <a:pPr marL="1269365" marR="5080" lvl="2" indent="-342900">
              <a:lnSpc>
                <a:spcPct val="113999"/>
              </a:lnSpc>
              <a:buFont typeface="Arial"/>
              <a:buChar char="•"/>
              <a:tabLst>
                <a:tab pos="354965" algn="l"/>
                <a:tab pos="355600" algn="l"/>
              </a:tabLst>
            </a:pPr>
            <a:r>
              <a:rPr lang="en-US" sz="2000" spc="-15" dirty="0">
                <a:solidFill>
                  <a:srgbClr val="001F5F"/>
                </a:solidFill>
                <a:uFill>
                  <a:solidFill>
                    <a:srgbClr val="001F5F"/>
                  </a:solidFill>
                </a:uFill>
                <a:latin typeface="Calibri"/>
                <a:cs typeface="Calibri"/>
              </a:rPr>
              <a:t>P</a:t>
            </a:r>
            <a:r>
              <a:rPr sz="2000" dirty="0">
                <a:solidFill>
                  <a:srgbClr val="001F5F"/>
                </a:solidFill>
                <a:latin typeface="Calibri"/>
                <a:cs typeface="Calibri"/>
              </a:rPr>
              <a:t>lan </a:t>
            </a:r>
            <a:r>
              <a:rPr lang="en-US" sz="2000" dirty="0">
                <a:solidFill>
                  <a:srgbClr val="001F5F"/>
                </a:solidFill>
                <a:latin typeface="Calibri"/>
                <a:cs typeface="Calibri"/>
              </a:rPr>
              <a:t>start date will reflect contract start date</a:t>
            </a:r>
          </a:p>
          <a:p>
            <a:pPr marL="1269365" marR="5080" lvl="2" indent="-342900">
              <a:lnSpc>
                <a:spcPct val="113999"/>
              </a:lnSpc>
              <a:buFont typeface="Arial"/>
              <a:buChar char="•"/>
              <a:tabLst>
                <a:tab pos="354965" algn="l"/>
                <a:tab pos="355600" algn="l"/>
              </a:tabLst>
            </a:pPr>
            <a:r>
              <a:rPr lang="en-US" sz="2000" dirty="0">
                <a:solidFill>
                  <a:srgbClr val="001F5F"/>
                </a:solidFill>
                <a:latin typeface="Calibri"/>
                <a:cs typeface="Calibri"/>
              </a:rPr>
              <a:t>Plan end date will reflect end of company’s fiscal year</a:t>
            </a:r>
          </a:p>
          <a:p>
            <a:pPr marL="1269365" marR="5080" lvl="2" indent="-342900">
              <a:lnSpc>
                <a:spcPct val="113999"/>
              </a:lnSpc>
              <a:buFont typeface="Arial"/>
              <a:buChar char="•"/>
              <a:tabLst>
                <a:tab pos="354965" algn="l"/>
                <a:tab pos="355600" algn="l"/>
              </a:tabLst>
            </a:pPr>
            <a:r>
              <a:rPr lang="en-US" sz="2000" dirty="0">
                <a:solidFill>
                  <a:srgbClr val="001F5F"/>
                </a:solidFill>
                <a:latin typeface="Calibri"/>
                <a:cs typeface="Calibri"/>
              </a:rPr>
              <a:t>D</a:t>
            </a:r>
            <a:r>
              <a:rPr sz="2000" spc="-10" dirty="0">
                <a:solidFill>
                  <a:srgbClr val="001F5F"/>
                </a:solidFill>
                <a:latin typeface="Calibri"/>
                <a:cs typeface="Calibri"/>
              </a:rPr>
              <a:t>ollars </a:t>
            </a:r>
            <a:r>
              <a:rPr sz="2000" spc="-5" dirty="0">
                <a:solidFill>
                  <a:srgbClr val="001F5F"/>
                </a:solidFill>
                <a:latin typeface="Calibri"/>
                <a:cs typeface="Calibri"/>
              </a:rPr>
              <a:t>will </a:t>
            </a:r>
            <a:r>
              <a:rPr sz="2000" dirty="0">
                <a:solidFill>
                  <a:srgbClr val="001F5F"/>
                </a:solidFill>
                <a:latin typeface="Calibri"/>
                <a:cs typeface="Calibri"/>
              </a:rPr>
              <a:t>be </a:t>
            </a:r>
            <a:r>
              <a:rPr sz="2000" spc="-10" dirty="0">
                <a:solidFill>
                  <a:srgbClr val="001F5F"/>
                </a:solidFill>
                <a:latin typeface="Calibri"/>
                <a:cs typeface="Calibri"/>
              </a:rPr>
              <a:t>pro- </a:t>
            </a:r>
            <a:r>
              <a:rPr sz="2000" spc="-20" dirty="0">
                <a:solidFill>
                  <a:srgbClr val="001F5F"/>
                </a:solidFill>
                <a:latin typeface="Calibri"/>
                <a:cs typeface="Calibri"/>
              </a:rPr>
              <a:t>rated </a:t>
            </a:r>
            <a:r>
              <a:rPr sz="2000" spc="-15" dirty="0">
                <a:solidFill>
                  <a:srgbClr val="001F5F"/>
                </a:solidFill>
                <a:latin typeface="Calibri"/>
                <a:cs typeface="Calibri"/>
              </a:rPr>
              <a:t>to </a:t>
            </a:r>
            <a:r>
              <a:rPr sz="2000" spc="-5" dirty="0">
                <a:solidFill>
                  <a:srgbClr val="001F5F"/>
                </a:solidFill>
                <a:latin typeface="Calibri"/>
                <a:cs typeface="Calibri"/>
              </a:rPr>
              <a:t>shorter or longer </a:t>
            </a:r>
            <a:r>
              <a:rPr sz="2000" dirty="0">
                <a:solidFill>
                  <a:srgbClr val="001F5F"/>
                </a:solidFill>
                <a:latin typeface="Calibri"/>
                <a:cs typeface="Calibri"/>
              </a:rPr>
              <a:t>than a </a:t>
            </a:r>
            <a:r>
              <a:rPr sz="2000" spc="-5" dirty="0">
                <a:solidFill>
                  <a:srgbClr val="001F5F"/>
                </a:solidFill>
                <a:latin typeface="Calibri"/>
                <a:cs typeface="Calibri"/>
              </a:rPr>
              <a:t>12-month </a:t>
            </a:r>
            <a:r>
              <a:rPr lang="en-US" sz="2000" spc="-5" dirty="0">
                <a:solidFill>
                  <a:srgbClr val="001F5F"/>
                </a:solidFill>
                <a:latin typeface="Calibri"/>
                <a:cs typeface="Calibri"/>
              </a:rPr>
              <a:t>period, </a:t>
            </a:r>
            <a:r>
              <a:rPr sz="2000" dirty="0">
                <a:solidFill>
                  <a:srgbClr val="001F5F"/>
                </a:solidFill>
                <a:latin typeface="Calibri"/>
                <a:cs typeface="Calibri"/>
              </a:rPr>
              <a:t>e.g.  10/1/</a:t>
            </a:r>
            <a:r>
              <a:rPr lang="en-US" sz="2000" dirty="0">
                <a:solidFill>
                  <a:srgbClr val="001F5F"/>
                </a:solidFill>
                <a:latin typeface="Calibri"/>
                <a:cs typeface="Calibri"/>
              </a:rPr>
              <a:t>22</a:t>
            </a:r>
            <a:r>
              <a:rPr sz="2000" dirty="0">
                <a:solidFill>
                  <a:srgbClr val="001F5F"/>
                </a:solidFill>
                <a:latin typeface="Calibri"/>
                <a:cs typeface="Calibri"/>
              </a:rPr>
              <a:t> – 12/31/2</a:t>
            </a:r>
            <a:r>
              <a:rPr lang="en-US" sz="2000" dirty="0">
                <a:solidFill>
                  <a:srgbClr val="001F5F"/>
                </a:solidFill>
                <a:latin typeface="Calibri"/>
                <a:cs typeface="Calibri"/>
              </a:rPr>
              <a:t>3 (</a:t>
            </a:r>
            <a:r>
              <a:rPr sz="2000" spc="-5" dirty="0">
                <a:solidFill>
                  <a:srgbClr val="001F5F"/>
                </a:solidFill>
                <a:latin typeface="Calibri"/>
                <a:cs typeface="Calibri"/>
              </a:rPr>
              <a:t>15-month</a:t>
            </a:r>
            <a:r>
              <a:rPr lang="en-US" sz="2000" spc="-5" dirty="0">
                <a:solidFill>
                  <a:srgbClr val="001F5F"/>
                </a:solidFill>
                <a:latin typeface="Calibri"/>
                <a:cs typeface="Calibri"/>
              </a:rPr>
              <a:t>s)</a:t>
            </a:r>
            <a:r>
              <a:rPr sz="2000" dirty="0">
                <a:solidFill>
                  <a:srgbClr val="001F5F"/>
                </a:solidFill>
                <a:latin typeface="Calibri"/>
                <a:cs typeface="Calibri"/>
              </a:rPr>
              <a:t> </a:t>
            </a:r>
            <a:r>
              <a:rPr sz="2000" b="1" i="1" spc="-5" dirty="0">
                <a:solidFill>
                  <a:srgbClr val="001F5F"/>
                </a:solidFill>
                <a:latin typeface="Calibri"/>
                <a:cs typeface="Calibri"/>
              </a:rPr>
              <a:t>or </a:t>
            </a:r>
            <a:r>
              <a:rPr sz="2000" dirty="0">
                <a:solidFill>
                  <a:srgbClr val="001F5F"/>
                </a:solidFill>
                <a:latin typeface="Calibri"/>
                <a:cs typeface="Calibri"/>
              </a:rPr>
              <a:t>6/1/</a:t>
            </a:r>
            <a:r>
              <a:rPr lang="en-US" sz="2000" dirty="0">
                <a:solidFill>
                  <a:srgbClr val="001F5F"/>
                </a:solidFill>
                <a:latin typeface="Calibri"/>
                <a:cs typeface="Calibri"/>
              </a:rPr>
              <a:t>23</a:t>
            </a:r>
            <a:r>
              <a:rPr sz="2000" dirty="0">
                <a:solidFill>
                  <a:srgbClr val="001F5F"/>
                </a:solidFill>
                <a:latin typeface="Calibri"/>
                <a:cs typeface="Calibri"/>
              </a:rPr>
              <a:t>– 12/31/</a:t>
            </a:r>
            <a:r>
              <a:rPr lang="en-US" sz="2000" dirty="0">
                <a:solidFill>
                  <a:srgbClr val="001F5F"/>
                </a:solidFill>
                <a:latin typeface="Calibri"/>
                <a:cs typeface="Calibri"/>
              </a:rPr>
              <a:t>23 (</a:t>
            </a:r>
            <a:r>
              <a:rPr sz="2000" dirty="0">
                <a:solidFill>
                  <a:srgbClr val="001F5F"/>
                </a:solidFill>
                <a:latin typeface="Calibri"/>
                <a:cs typeface="Calibri"/>
              </a:rPr>
              <a:t> </a:t>
            </a:r>
            <a:r>
              <a:rPr sz="2000" spc="-5" dirty="0">
                <a:solidFill>
                  <a:srgbClr val="001F5F"/>
                </a:solidFill>
                <a:latin typeface="Calibri"/>
                <a:cs typeface="Calibri"/>
              </a:rPr>
              <a:t>7-month</a:t>
            </a:r>
            <a:r>
              <a:rPr lang="en-US" sz="2000" spc="-5" dirty="0">
                <a:solidFill>
                  <a:srgbClr val="001F5F"/>
                </a:solidFill>
                <a:latin typeface="Calibri"/>
                <a:cs typeface="Calibri"/>
              </a:rPr>
              <a:t>s</a:t>
            </a:r>
            <a:r>
              <a:rPr sz="2000" dirty="0">
                <a:solidFill>
                  <a:srgbClr val="001F5F"/>
                </a:solidFill>
                <a:latin typeface="Calibri"/>
                <a:cs typeface="Calibri"/>
              </a:rPr>
              <a:t>)</a:t>
            </a:r>
            <a:endParaRPr sz="2000" dirty="0">
              <a:latin typeface="Calibri"/>
              <a:cs typeface="Calibri"/>
            </a:endParaRPr>
          </a:p>
        </p:txBody>
      </p:sp>
      <p:pic>
        <p:nvPicPr>
          <p:cNvPr id="5" name="Picture 4" descr="A picture of the Subcontracting Plan Period for a Commercial Plan as it appears on the template.">
            <a:extLst>
              <a:ext uri="{FF2B5EF4-FFF2-40B4-BE49-F238E27FC236}">
                <a16:creationId xmlns:a16="http://schemas.microsoft.com/office/drawing/2014/main" id="{D62AE697-A532-CDE6-5150-17C5A18D315E}"/>
              </a:ext>
            </a:extLst>
          </p:cNvPr>
          <p:cNvPicPr>
            <a:picLocks noChangeAspect="1"/>
          </p:cNvPicPr>
          <p:nvPr/>
        </p:nvPicPr>
        <p:blipFill>
          <a:blip r:embed="rId3"/>
          <a:stretch>
            <a:fillRect/>
          </a:stretch>
        </p:blipFill>
        <p:spPr>
          <a:xfrm>
            <a:off x="172618" y="4550878"/>
            <a:ext cx="8797109" cy="1373527"/>
          </a:xfrm>
          <a:prstGeom prst="rect">
            <a:avLst/>
          </a:prstGeom>
          <a:ln w="19050">
            <a:solidFill>
              <a:schemeClr val="accent1"/>
            </a:solidFill>
          </a:ln>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 dirty="0"/>
              <a:t>For Official Use</a:t>
            </a:r>
            <a:r>
              <a:rPr spc="-55" dirty="0"/>
              <a:t> </a:t>
            </a:r>
            <a:r>
              <a:rPr dirty="0"/>
              <a:t>Only</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solidFill>
                  <a:srgbClr val="888888"/>
                </a:solidFill>
              </a:rPr>
              <a:t>11</a:t>
            </a:fld>
            <a:endParaRPr dirty="0">
              <a:solidFill>
                <a:srgbClr val="888888"/>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33035" y="97761"/>
            <a:ext cx="4326890" cy="513715"/>
          </a:xfrm>
          <a:prstGeom prst="rect">
            <a:avLst/>
          </a:prstGeom>
        </p:spPr>
        <p:txBody>
          <a:bodyPr vert="horz" wrap="square" lIns="0" tIns="12700" rIns="0" bIns="0" rtlCol="0">
            <a:spAutoFit/>
          </a:bodyPr>
          <a:lstStyle/>
          <a:p>
            <a:pPr algn="r">
              <a:lnSpc>
                <a:spcPct val="100000"/>
              </a:lnSpc>
            </a:pPr>
            <a:r>
              <a:rPr dirty="0"/>
              <a:t>Plan </a:t>
            </a:r>
            <a:r>
              <a:rPr spc="-5" dirty="0"/>
              <a:t>Period </a:t>
            </a:r>
            <a:r>
              <a:rPr dirty="0"/>
              <a:t>-</a:t>
            </a:r>
            <a:r>
              <a:rPr spc="-75" dirty="0"/>
              <a:t> </a:t>
            </a:r>
            <a:r>
              <a:rPr dirty="0"/>
              <a:t>Individual</a:t>
            </a:r>
          </a:p>
        </p:txBody>
      </p:sp>
      <p:sp>
        <p:nvSpPr>
          <p:cNvPr id="3" name="object 3"/>
          <p:cNvSpPr txBox="1"/>
          <p:nvPr/>
        </p:nvSpPr>
        <p:spPr>
          <a:xfrm>
            <a:off x="300570" y="1752600"/>
            <a:ext cx="8541205" cy="3059171"/>
          </a:xfrm>
          <a:prstGeom prst="rect">
            <a:avLst/>
          </a:prstGeom>
        </p:spPr>
        <p:txBody>
          <a:bodyPr vert="horz" wrap="square" lIns="0" tIns="12065" rIns="0" bIns="0" rtlCol="0">
            <a:spAutoFit/>
          </a:bodyPr>
          <a:lstStyle/>
          <a:p>
            <a:pPr marL="354965" marR="154940" indent="-342900">
              <a:lnSpc>
                <a:spcPct val="100000"/>
              </a:lnSpc>
              <a:spcBef>
                <a:spcPts val="95"/>
              </a:spcBef>
              <a:spcAft>
                <a:spcPts val="3600"/>
              </a:spcAft>
              <a:buFont typeface="Arial"/>
              <a:buChar char="•"/>
              <a:tabLst>
                <a:tab pos="355600" algn="l"/>
              </a:tabLst>
            </a:pPr>
            <a:r>
              <a:rPr lang="en-US" sz="2800" b="1" spc="-10" dirty="0">
                <a:solidFill>
                  <a:srgbClr val="001F5F"/>
                </a:solidFill>
                <a:cs typeface="Calibri"/>
              </a:rPr>
              <a:t>Performance Period:  </a:t>
            </a:r>
            <a:r>
              <a:rPr sz="2800" spc="-10" dirty="0">
                <a:solidFill>
                  <a:srgbClr val="001F5F"/>
                </a:solidFill>
                <a:cs typeface="Calibri"/>
              </a:rPr>
              <a:t>Individual </a:t>
            </a:r>
            <a:r>
              <a:rPr sz="2800" spc="-5" dirty="0">
                <a:solidFill>
                  <a:srgbClr val="001F5F"/>
                </a:solidFill>
                <a:cs typeface="Calibri"/>
              </a:rPr>
              <a:t>plans </a:t>
            </a:r>
            <a:r>
              <a:rPr sz="2800" spc="-15" dirty="0">
                <a:solidFill>
                  <a:srgbClr val="001F5F"/>
                </a:solidFill>
                <a:cs typeface="Calibri"/>
              </a:rPr>
              <a:t>cover </a:t>
            </a:r>
            <a:r>
              <a:rPr sz="2800" spc="-10" dirty="0">
                <a:solidFill>
                  <a:srgbClr val="001F5F"/>
                </a:solidFill>
                <a:cs typeface="Calibri"/>
              </a:rPr>
              <a:t>the </a:t>
            </a:r>
            <a:r>
              <a:rPr sz="2800" spc="-15" dirty="0">
                <a:solidFill>
                  <a:srgbClr val="001F5F"/>
                </a:solidFill>
                <a:cs typeface="Calibri"/>
              </a:rPr>
              <a:t>entire</a:t>
            </a:r>
            <a:r>
              <a:rPr lang="en-US" sz="2800" spc="-15" dirty="0">
                <a:solidFill>
                  <a:srgbClr val="001F5F"/>
                </a:solidFill>
                <a:cs typeface="Calibri"/>
              </a:rPr>
              <a:t> contract</a:t>
            </a:r>
            <a:r>
              <a:rPr sz="2800" spc="-15" dirty="0">
                <a:solidFill>
                  <a:srgbClr val="001F5F"/>
                </a:solidFill>
                <a:cs typeface="Calibri"/>
              </a:rPr>
              <a:t> </a:t>
            </a:r>
            <a:r>
              <a:rPr sz="2800" spc="-10" dirty="0">
                <a:solidFill>
                  <a:srgbClr val="001F5F"/>
                </a:solidFill>
                <a:cs typeface="Calibri"/>
              </a:rPr>
              <a:t>performance </a:t>
            </a:r>
            <a:r>
              <a:rPr sz="2800" spc="-5" dirty="0">
                <a:solidFill>
                  <a:srgbClr val="001F5F"/>
                </a:solidFill>
                <a:cs typeface="Calibri"/>
              </a:rPr>
              <a:t>period</a:t>
            </a:r>
            <a:r>
              <a:rPr sz="2800" spc="-15" dirty="0">
                <a:solidFill>
                  <a:srgbClr val="001F5F"/>
                </a:solidFill>
                <a:cs typeface="Calibri"/>
              </a:rPr>
              <a:t>, </a:t>
            </a:r>
            <a:r>
              <a:rPr sz="2800" spc="-10" dirty="0">
                <a:solidFill>
                  <a:srgbClr val="001F5F"/>
                </a:solidFill>
                <a:cs typeface="Calibri"/>
              </a:rPr>
              <a:t>including potential </a:t>
            </a:r>
            <a:r>
              <a:rPr sz="2800" spc="-5" dirty="0">
                <a:solidFill>
                  <a:srgbClr val="001F5F"/>
                </a:solidFill>
                <a:cs typeface="Calibri"/>
              </a:rPr>
              <a:t>option </a:t>
            </a:r>
            <a:r>
              <a:rPr sz="2800" spc="-15" dirty="0">
                <a:solidFill>
                  <a:srgbClr val="001F5F"/>
                </a:solidFill>
                <a:cs typeface="Calibri"/>
              </a:rPr>
              <a:t>years </a:t>
            </a:r>
            <a:r>
              <a:rPr sz="2800" spc="-10" dirty="0">
                <a:solidFill>
                  <a:srgbClr val="001F5F"/>
                </a:solidFill>
                <a:cs typeface="Calibri"/>
              </a:rPr>
              <a:t>(i.e.</a:t>
            </a:r>
            <a:r>
              <a:rPr lang="en-US" sz="2800" spc="-10" dirty="0">
                <a:solidFill>
                  <a:srgbClr val="001F5F"/>
                </a:solidFill>
                <a:cs typeface="Calibri"/>
              </a:rPr>
              <a:t>, 1</a:t>
            </a:r>
            <a:r>
              <a:rPr sz="2800" spc="-10" dirty="0">
                <a:solidFill>
                  <a:srgbClr val="001F5F"/>
                </a:solidFill>
                <a:cs typeface="Calibri"/>
              </a:rPr>
              <a:t>0-years </a:t>
            </a:r>
            <a:r>
              <a:rPr sz="2800" spc="-20" dirty="0">
                <a:solidFill>
                  <a:srgbClr val="001F5F"/>
                </a:solidFill>
                <a:cs typeface="Calibri"/>
              </a:rPr>
              <a:t>for </a:t>
            </a:r>
            <a:r>
              <a:rPr sz="2800" spc="-10" dirty="0">
                <a:solidFill>
                  <a:srgbClr val="001F5F"/>
                </a:solidFill>
                <a:cs typeface="Calibri"/>
              </a:rPr>
              <a:t>most </a:t>
            </a:r>
            <a:r>
              <a:rPr sz="2800" spc="-20" dirty="0">
                <a:solidFill>
                  <a:srgbClr val="001F5F"/>
                </a:solidFill>
                <a:cs typeface="Calibri"/>
              </a:rPr>
              <a:t>FSS </a:t>
            </a:r>
            <a:r>
              <a:rPr sz="2800" spc="-5" dirty="0">
                <a:solidFill>
                  <a:srgbClr val="001F5F"/>
                </a:solidFill>
                <a:cs typeface="Calibri"/>
              </a:rPr>
              <a:t>schedules).</a:t>
            </a:r>
            <a:endParaRPr sz="2800" dirty="0">
              <a:cs typeface="Calibri"/>
            </a:endParaRPr>
          </a:p>
          <a:p>
            <a:pPr marL="355600" marR="5080" indent="-342900">
              <a:lnSpc>
                <a:spcPct val="100000"/>
              </a:lnSpc>
              <a:buFont typeface="Arial"/>
              <a:buChar char="•"/>
              <a:tabLst>
                <a:tab pos="354965" algn="l"/>
                <a:tab pos="355600" algn="l"/>
              </a:tabLst>
            </a:pPr>
            <a:r>
              <a:rPr lang="en-US" sz="2800" b="1" spc="-5" dirty="0">
                <a:solidFill>
                  <a:srgbClr val="001F5F"/>
                </a:solidFill>
                <a:cs typeface="Calibri"/>
              </a:rPr>
              <a:t>Prior to Contract Award:  </a:t>
            </a:r>
            <a:r>
              <a:rPr lang="en-US" sz="2800" spc="-5" dirty="0">
                <a:solidFill>
                  <a:srgbClr val="001F5F"/>
                </a:solidFill>
                <a:cs typeface="Calibri"/>
              </a:rPr>
              <a:t>When proposing/negotiating an Individual Plan, </a:t>
            </a:r>
            <a:r>
              <a:rPr sz="2800" i="1" u="sng" spc="-15" dirty="0">
                <a:solidFill>
                  <a:srgbClr val="001F5F"/>
                </a:solidFill>
                <a:cs typeface="Calibri"/>
              </a:rPr>
              <a:t>leave </a:t>
            </a:r>
            <a:r>
              <a:rPr sz="2800" i="1" u="sng" spc="-10" dirty="0">
                <a:solidFill>
                  <a:srgbClr val="001F5F"/>
                </a:solidFill>
                <a:cs typeface="Calibri"/>
              </a:rPr>
              <a:t>the </a:t>
            </a:r>
            <a:r>
              <a:rPr sz="2800" i="1" u="sng" spc="-20" dirty="0">
                <a:solidFill>
                  <a:srgbClr val="001F5F"/>
                </a:solidFill>
                <a:cs typeface="Calibri"/>
              </a:rPr>
              <a:t>effective </a:t>
            </a:r>
            <a:r>
              <a:rPr sz="2800" i="1" u="sng" spc="-15" dirty="0">
                <a:solidFill>
                  <a:srgbClr val="001F5F"/>
                </a:solidFill>
                <a:cs typeface="Calibri"/>
              </a:rPr>
              <a:t>dates </a:t>
            </a:r>
            <a:r>
              <a:rPr sz="2800" i="1" u="sng" spc="-5" dirty="0">
                <a:solidFill>
                  <a:srgbClr val="001F5F"/>
                </a:solidFill>
                <a:cs typeface="Calibri"/>
              </a:rPr>
              <a:t>blank</a:t>
            </a:r>
            <a:r>
              <a:rPr sz="2800" i="1" spc="-5" dirty="0">
                <a:solidFill>
                  <a:srgbClr val="001F5F"/>
                </a:solidFill>
                <a:cs typeface="Calibri"/>
              </a:rPr>
              <a:t> </a:t>
            </a:r>
            <a:r>
              <a:rPr sz="2800" spc="-5" dirty="0">
                <a:solidFill>
                  <a:srgbClr val="001F5F"/>
                </a:solidFill>
                <a:cs typeface="Calibri"/>
              </a:rPr>
              <a:t>as </a:t>
            </a:r>
            <a:r>
              <a:rPr sz="2800" spc="-10" dirty="0">
                <a:solidFill>
                  <a:srgbClr val="001F5F"/>
                </a:solidFill>
                <a:cs typeface="Calibri"/>
              </a:rPr>
              <a:t>that </a:t>
            </a:r>
            <a:r>
              <a:rPr sz="2800" spc="-5" dirty="0">
                <a:solidFill>
                  <a:srgbClr val="001F5F"/>
                </a:solidFill>
                <a:cs typeface="Calibri"/>
              </a:rPr>
              <a:t>will be </a:t>
            </a:r>
            <a:r>
              <a:rPr sz="2800" spc="-10" dirty="0">
                <a:solidFill>
                  <a:srgbClr val="001F5F"/>
                </a:solidFill>
                <a:cs typeface="Calibri"/>
              </a:rPr>
              <a:t>determined just </a:t>
            </a:r>
            <a:r>
              <a:rPr sz="2800" spc="-5" dirty="0">
                <a:solidFill>
                  <a:srgbClr val="001F5F"/>
                </a:solidFill>
                <a:cs typeface="Calibri"/>
              </a:rPr>
              <a:t>prior </a:t>
            </a:r>
            <a:r>
              <a:rPr sz="2800" spc="-20" dirty="0">
                <a:solidFill>
                  <a:srgbClr val="001F5F"/>
                </a:solidFill>
                <a:cs typeface="Calibri"/>
              </a:rPr>
              <a:t>to contract</a:t>
            </a:r>
            <a:r>
              <a:rPr sz="2800" spc="85" dirty="0">
                <a:solidFill>
                  <a:srgbClr val="001F5F"/>
                </a:solidFill>
                <a:cs typeface="Calibri"/>
              </a:rPr>
              <a:t> </a:t>
            </a:r>
            <a:r>
              <a:rPr sz="2800" spc="-15" dirty="0">
                <a:solidFill>
                  <a:srgbClr val="001F5F"/>
                </a:solidFill>
                <a:cs typeface="Calibri"/>
              </a:rPr>
              <a:t>award.</a:t>
            </a:r>
            <a:endParaRPr sz="2800" dirty="0">
              <a:cs typeface="Calibri"/>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 dirty="0"/>
              <a:t>For Official Use</a:t>
            </a:r>
            <a:r>
              <a:rPr spc="-55" dirty="0"/>
              <a:t> </a:t>
            </a:r>
            <a:r>
              <a:rPr dirty="0"/>
              <a:t>Only</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solidFill>
                  <a:srgbClr val="888888"/>
                </a:solidFill>
              </a:rPr>
              <a:t>12</a:t>
            </a:fld>
            <a:endParaRPr dirty="0">
              <a:solidFill>
                <a:srgbClr val="888888"/>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24199" y="97761"/>
            <a:ext cx="5935979" cy="505267"/>
          </a:xfrm>
          <a:prstGeom prst="rect">
            <a:avLst/>
          </a:prstGeom>
        </p:spPr>
        <p:txBody>
          <a:bodyPr vert="horz" wrap="square" lIns="0" tIns="12700" rIns="0" bIns="0" rtlCol="0">
            <a:spAutoFit/>
          </a:bodyPr>
          <a:lstStyle/>
          <a:p>
            <a:pPr algn="r">
              <a:lnSpc>
                <a:spcPct val="100000"/>
              </a:lnSpc>
            </a:pPr>
            <a:r>
              <a:rPr dirty="0"/>
              <a:t>Date</a:t>
            </a:r>
            <a:r>
              <a:rPr spc="-85" dirty="0"/>
              <a:t> </a:t>
            </a:r>
            <a:r>
              <a:rPr dirty="0"/>
              <a:t>Submitted</a:t>
            </a:r>
          </a:p>
        </p:txBody>
      </p:sp>
      <p:sp>
        <p:nvSpPr>
          <p:cNvPr id="3" name="object 3"/>
          <p:cNvSpPr txBox="1"/>
          <p:nvPr/>
        </p:nvSpPr>
        <p:spPr>
          <a:xfrm>
            <a:off x="229043" y="1405398"/>
            <a:ext cx="8976359" cy="2628925"/>
          </a:xfrm>
          <a:prstGeom prst="rect">
            <a:avLst/>
          </a:prstGeom>
        </p:spPr>
        <p:txBody>
          <a:bodyPr vert="horz" wrap="square" lIns="0" tIns="12700" rIns="0" bIns="0" rtlCol="0">
            <a:spAutoFit/>
          </a:bodyPr>
          <a:lstStyle/>
          <a:p>
            <a:pPr marL="355600" indent="-342900">
              <a:lnSpc>
                <a:spcPct val="100000"/>
              </a:lnSpc>
              <a:buFont typeface="Arial" panose="020B0604020202020204" pitchFamily="34" charset="0"/>
              <a:buChar char="•"/>
            </a:pPr>
            <a:r>
              <a:rPr sz="2800" b="1" spc="-5" dirty="0">
                <a:solidFill>
                  <a:srgbClr val="001F5F"/>
                </a:solidFill>
                <a:latin typeface="Calibri"/>
                <a:cs typeface="Calibri"/>
              </a:rPr>
              <a:t>Plans </a:t>
            </a:r>
            <a:r>
              <a:rPr sz="2800" b="1" spc="-15" dirty="0">
                <a:solidFill>
                  <a:srgbClr val="001F5F"/>
                </a:solidFill>
                <a:latin typeface="Calibri"/>
                <a:cs typeface="Calibri"/>
              </a:rPr>
              <a:t>for Current</a:t>
            </a:r>
            <a:r>
              <a:rPr sz="2800" b="1" spc="15" dirty="0">
                <a:solidFill>
                  <a:srgbClr val="001F5F"/>
                </a:solidFill>
                <a:latin typeface="Calibri"/>
                <a:cs typeface="Calibri"/>
              </a:rPr>
              <a:t> </a:t>
            </a:r>
            <a:r>
              <a:rPr sz="2800" b="1" spc="-15" dirty="0">
                <a:solidFill>
                  <a:srgbClr val="001F5F"/>
                </a:solidFill>
                <a:latin typeface="Calibri"/>
                <a:cs typeface="Calibri"/>
              </a:rPr>
              <a:t>Contractors</a:t>
            </a:r>
            <a:r>
              <a:rPr lang="en-US" sz="2800" b="1" spc="-15" dirty="0">
                <a:solidFill>
                  <a:srgbClr val="001F5F"/>
                </a:solidFill>
                <a:latin typeface="Calibri"/>
                <a:cs typeface="Calibri"/>
              </a:rPr>
              <a:t> &amp; New Offerors</a:t>
            </a:r>
          </a:p>
          <a:p>
            <a:pPr marL="365760">
              <a:lnSpc>
                <a:spcPct val="100000"/>
              </a:lnSpc>
              <a:spcAft>
                <a:spcPts val="3600"/>
              </a:spcAft>
            </a:pPr>
            <a:r>
              <a:rPr lang="en-US" sz="2800" spc="-15" dirty="0">
                <a:solidFill>
                  <a:srgbClr val="001F5F"/>
                </a:solidFill>
                <a:latin typeface="Calibri"/>
                <a:cs typeface="Calibri"/>
              </a:rPr>
              <a:t>D</a:t>
            </a:r>
            <a:r>
              <a:rPr sz="2800" spc="-15" dirty="0">
                <a:solidFill>
                  <a:srgbClr val="001F5F"/>
                </a:solidFill>
                <a:latin typeface="Calibri"/>
                <a:cs typeface="Calibri"/>
              </a:rPr>
              <a:t>ate </a:t>
            </a:r>
            <a:r>
              <a:rPr sz="2800" spc="-10" dirty="0">
                <a:solidFill>
                  <a:srgbClr val="001F5F"/>
                </a:solidFill>
                <a:latin typeface="Calibri"/>
                <a:cs typeface="Calibri"/>
              </a:rPr>
              <a:t>submitted </a:t>
            </a:r>
            <a:r>
              <a:rPr sz="2800" spc="-5" dirty="0">
                <a:solidFill>
                  <a:srgbClr val="001F5F"/>
                </a:solidFill>
                <a:latin typeface="Calibri"/>
                <a:cs typeface="Calibri"/>
              </a:rPr>
              <a:t>should </a:t>
            </a:r>
            <a:r>
              <a:rPr sz="2800" dirty="0">
                <a:solidFill>
                  <a:srgbClr val="001F5F"/>
                </a:solidFill>
                <a:latin typeface="Calibri"/>
                <a:cs typeface="Calibri"/>
              </a:rPr>
              <a:t>be </a:t>
            </a:r>
            <a:r>
              <a:rPr sz="2800" spc="-5" dirty="0">
                <a:solidFill>
                  <a:srgbClr val="001F5F"/>
                </a:solidFill>
                <a:latin typeface="Calibri"/>
                <a:cs typeface="Calibri"/>
              </a:rPr>
              <a:t>when </a:t>
            </a:r>
            <a:r>
              <a:rPr sz="2800" dirty="0">
                <a:solidFill>
                  <a:srgbClr val="001F5F"/>
                </a:solidFill>
                <a:latin typeface="Calibri"/>
                <a:cs typeface="Calibri"/>
              </a:rPr>
              <a:t>the plan</a:t>
            </a:r>
            <a:r>
              <a:rPr lang="en-US" sz="2800" dirty="0">
                <a:solidFill>
                  <a:srgbClr val="001F5F"/>
                </a:solidFill>
                <a:latin typeface="Calibri"/>
                <a:cs typeface="Calibri"/>
              </a:rPr>
              <a:t>/proposal</a:t>
            </a:r>
            <a:r>
              <a:rPr sz="2800" dirty="0">
                <a:solidFill>
                  <a:srgbClr val="001F5F"/>
                </a:solidFill>
                <a:latin typeface="Calibri"/>
                <a:cs typeface="Calibri"/>
              </a:rPr>
              <a:t> </a:t>
            </a:r>
            <a:r>
              <a:rPr sz="2800" spc="-10" dirty="0">
                <a:solidFill>
                  <a:srgbClr val="001F5F"/>
                </a:solidFill>
                <a:latin typeface="Calibri"/>
                <a:cs typeface="Calibri"/>
              </a:rPr>
              <a:t>was </a:t>
            </a:r>
            <a:r>
              <a:rPr lang="en-US" sz="2800" spc="-5" dirty="0">
                <a:solidFill>
                  <a:srgbClr val="001F5F"/>
                </a:solidFill>
                <a:latin typeface="Calibri"/>
                <a:cs typeface="Calibri"/>
              </a:rPr>
              <a:t>submitted</a:t>
            </a:r>
            <a:r>
              <a:rPr sz="2800" spc="-10" dirty="0">
                <a:solidFill>
                  <a:srgbClr val="001F5F"/>
                </a:solidFill>
                <a:latin typeface="Calibri"/>
                <a:cs typeface="Calibri"/>
              </a:rPr>
              <a:t> </a:t>
            </a:r>
            <a:r>
              <a:rPr sz="2800" spc="-15" dirty="0">
                <a:solidFill>
                  <a:srgbClr val="001F5F"/>
                </a:solidFill>
                <a:latin typeface="Calibri"/>
                <a:cs typeface="Calibri"/>
              </a:rPr>
              <a:t>to </a:t>
            </a:r>
            <a:r>
              <a:rPr sz="2800" spc="-10" dirty="0">
                <a:solidFill>
                  <a:srgbClr val="001F5F"/>
                </a:solidFill>
                <a:latin typeface="Calibri"/>
                <a:cs typeface="Calibri"/>
              </a:rPr>
              <a:t>FSS</a:t>
            </a:r>
            <a:endParaRPr sz="2800" dirty="0">
              <a:latin typeface="Calibri"/>
              <a:cs typeface="Calibri"/>
            </a:endParaRPr>
          </a:p>
          <a:p>
            <a:pPr marL="365760" indent="-342900">
              <a:lnSpc>
                <a:spcPct val="100000"/>
              </a:lnSpc>
              <a:buFont typeface="Arial" panose="020B0604020202020204" pitchFamily="34" charset="0"/>
              <a:buChar char="•"/>
            </a:pPr>
            <a:r>
              <a:rPr sz="2800" b="1" spc="-5" dirty="0">
                <a:solidFill>
                  <a:srgbClr val="001F5F"/>
                </a:solidFill>
                <a:latin typeface="Calibri"/>
                <a:cs typeface="Calibri"/>
              </a:rPr>
              <a:t>Plans </a:t>
            </a:r>
            <a:r>
              <a:rPr sz="2800" b="1" spc="-10" dirty="0">
                <a:solidFill>
                  <a:srgbClr val="001F5F"/>
                </a:solidFill>
                <a:latin typeface="Calibri"/>
                <a:cs typeface="Calibri"/>
              </a:rPr>
              <a:t>Revisions</a:t>
            </a:r>
            <a:endParaRPr lang="en-US" sz="2800" b="1" spc="-10" dirty="0">
              <a:solidFill>
                <a:srgbClr val="001F5F"/>
              </a:solidFill>
              <a:latin typeface="Calibri"/>
              <a:cs typeface="Calibri"/>
            </a:endParaRPr>
          </a:p>
          <a:p>
            <a:pPr marL="365760">
              <a:lnSpc>
                <a:spcPct val="100000"/>
              </a:lnSpc>
              <a:spcAft>
                <a:spcPts val="2400"/>
              </a:spcAft>
            </a:pPr>
            <a:r>
              <a:rPr lang="en-US" sz="2800" spc="-10" dirty="0">
                <a:solidFill>
                  <a:srgbClr val="001F5F"/>
                </a:solidFill>
                <a:latin typeface="Calibri"/>
                <a:cs typeface="Calibri"/>
              </a:rPr>
              <a:t>Date submitted should be r</a:t>
            </a:r>
            <a:r>
              <a:rPr sz="2800" spc="-10" dirty="0">
                <a:solidFill>
                  <a:srgbClr val="001F5F"/>
                </a:solidFill>
                <a:latin typeface="Calibri"/>
                <a:cs typeface="Calibri"/>
              </a:rPr>
              <a:t>evised </a:t>
            </a:r>
            <a:r>
              <a:rPr sz="2800" spc="-5" dirty="0">
                <a:solidFill>
                  <a:srgbClr val="001F5F"/>
                </a:solidFill>
                <a:latin typeface="Calibri"/>
                <a:cs typeface="Calibri"/>
              </a:rPr>
              <a:t>with </a:t>
            </a:r>
            <a:r>
              <a:rPr sz="2800" dirty="0">
                <a:solidFill>
                  <a:srgbClr val="001F5F"/>
                </a:solidFill>
                <a:latin typeface="Calibri"/>
                <a:cs typeface="Calibri"/>
              </a:rPr>
              <a:t>each </a:t>
            </a:r>
            <a:r>
              <a:rPr lang="en-US" sz="2800" dirty="0">
                <a:solidFill>
                  <a:srgbClr val="001F5F"/>
                </a:solidFill>
                <a:latin typeface="Calibri"/>
                <a:cs typeface="Calibri"/>
              </a:rPr>
              <a:t>re-</a:t>
            </a:r>
            <a:r>
              <a:rPr sz="2800" spc="-5" dirty="0">
                <a:solidFill>
                  <a:srgbClr val="001F5F"/>
                </a:solidFill>
                <a:latin typeface="Calibri"/>
                <a:cs typeface="Calibri"/>
              </a:rPr>
              <a:t>submission </a:t>
            </a:r>
            <a:endParaRPr sz="2800" dirty="0">
              <a:latin typeface="Calibri"/>
              <a:cs typeface="Calibri"/>
            </a:endParaRPr>
          </a:p>
        </p:txBody>
      </p:sp>
      <p:pic>
        <p:nvPicPr>
          <p:cNvPr id="11" name="Picture 10" descr="A picture of the form requesting the date submitted.  ">
            <a:extLst>
              <a:ext uri="{FF2B5EF4-FFF2-40B4-BE49-F238E27FC236}">
                <a16:creationId xmlns:a16="http://schemas.microsoft.com/office/drawing/2014/main" id="{F7D0EED0-F0F3-59C5-BBC5-80DFE397718A}"/>
              </a:ext>
            </a:extLst>
          </p:cNvPr>
          <p:cNvPicPr>
            <a:picLocks noChangeAspect="1"/>
          </p:cNvPicPr>
          <p:nvPr/>
        </p:nvPicPr>
        <p:blipFill>
          <a:blip r:embed="rId3"/>
          <a:stretch>
            <a:fillRect/>
          </a:stretch>
        </p:blipFill>
        <p:spPr>
          <a:xfrm>
            <a:off x="229043" y="4836693"/>
            <a:ext cx="8684260" cy="374135"/>
          </a:xfrm>
          <a:prstGeom prst="rect">
            <a:avLst/>
          </a:prstGeom>
          <a:ln w="19050">
            <a:solidFill>
              <a:schemeClr val="accent1"/>
            </a:solidFill>
          </a:ln>
        </p:spPr>
      </p:pic>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solidFill>
                  <a:srgbClr val="888888"/>
                </a:solidFill>
              </a:rPr>
              <a:t>13</a:t>
            </a:fld>
            <a:endParaRPr dirty="0">
              <a:solidFill>
                <a:srgbClr val="888888"/>
              </a:solidFill>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 dirty="0"/>
              <a:t>For Official Use</a:t>
            </a:r>
            <a:r>
              <a:rPr spc="-55" dirty="0"/>
              <a:t> </a:t>
            </a:r>
            <a:r>
              <a:rPr dirty="0"/>
              <a:t>Only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0" y="97761"/>
            <a:ext cx="4488815" cy="505267"/>
          </a:xfrm>
          <a:prstGeom prst="rect">
            <a:avLst/>
          </a:prstGeom>
        </p:spPr>
        <p:txBody>
          <a:bodyPr vert="horz" wrap="square" lIns="0" tIns="12700" rIns="0" bIns="0" rtlCol="0">
            <a:spAutoFit/>
          </a:bodyPr>
          <a:lstStyle/>
          <a:p>
            <a:pPr algn="r">
              <a:lnSpc>
                <a:spcPct val="100000"/>
              </a:lnSpc>
            </a:pPr>
            <a:r>
              <a:rPr lang="en-US" spc="-5" dirty="0"/>
              <a:t>Planholder Name/UEI</a:t>
            </a:r>
            <a:endParaRPr spc="-5" dirty="0"/>
          </a:p>
        </p:txBody>
      </p:sp>
      <p:sp>
        <p:nvSpPr>
          <p:cNvPr id="3" name="object 3"/>
          <p:cNvSpPr txBox="1"/>
          <p:nvPr/>
        </p:nvSpPr>
        <p:spPr>
          <a:xfrm>
            <a:off x="372314" y="1102176"/>
            <a:ext cx="8397718" cy="3316870"/>
          </a:xfrm>
          <a:prstGeom prst="rect">
            <a:avLst/>
          </a:prstGeom>
        </p:spPr>
        <p:txBody>
          <a:bodyPr vert="horz" wrap="square" lIns="0" tIns="12700" rIns="0" bIns="0" rtlCol="0">
            <a:spAutoFit/>
          </a:bodyPr>
          <a:lstStyle/>
          <a:p>
            <a:pPr marL="354965" marR="358140" indent="-342900">
              <a:lnSpc>
                <a:spcPct val="114100"/>
              </a:lnSpc>
              <a:spcBef>
                <a:spcPts val="100"/>
              </a:spcBef>
              <a:spcAft>
                <a:spcPts val="600"/>
              </a:spcAft>
              <a:buFont typeface="Arial"/>
              <a:buChar char="•"/>
              <a:tabLst>
                <a:tab pos="354965" algn="l"/>
                <a:tab pos="355600" algn="l"/>
              </a:tabLst>
            </a:pPr>
            <a:r>
              <a:rPr lang="en-US" sz="2800" b="1" spc="-10" dirty="0">
                <a:solidFill>
                  <a:srgbClr val="001F5F"/>
                </a:solidFill>
                <a:latin typeface="Calibri"/>
                <a:cs typeface="Calibri"/>
              </a:rPr>
              <a:t>Company Level:  </a:t>
            </a:r>
            <a:r>
              <a:rPr lang="en-US" sz="2800" spc="-10" dirty="0">
                <a:solidFill>
                  <a:srgbClr val="001F5F"/>
                </a:solidFill>
                <a:latin typeface="Calibri"/>
                <a:cs typeface="Calibri"/>
              </a:rPr>
              <a:t>Name </a:t>
            </a:r>
            <a:r>
              <a:rPr lang="en-US" sz="2800" b="1" u="sng" spc="-10" dirty="0">
                <a:solidFill>
                  <a:srgbClr val="001F5F"/>
                </a:solidFill>
                <a:latin typeface="Calibri"/>
                <a:cs typeface="Calibri"/>
              </a:rPr>
              <a:t>and</a:t>
            </a:r>
            <a:r>
              <a:rPr lang="en-US" sz="2800" b="1" spc="-10" dirty="0">
                <a:solidFill>
                  <a:srgbClr val="001F5F"/>
                </a:solidFill>
                <a:latin typeface="Calibri"/>
                <a:cs typeface="Calibri"/>
              </a:rPr>
              <a:t> </a:t>
            </a:r>
            <a:r>
              <a:rPr lang="en-US" sz="2800" spc="-10" dirty="0">
                <a:solidFill>
                  <a:srgbClr val="001F5F"/>
                </a:solidFill>
                <a:latin typeface="Calibri"/>
                <a:cs typeface="Calibri"/>
              </a:rPr>
              <a:t>UEI (used for eSRS filing) must reflect </a:t>
            </a:r>
            <a:r>
              <a:rPr lang="en-US" sz="2800" i="1" spc="-10" dirty="0">
                <a:solidFill>
                  <a:srgbClr val="001F5F"/>
                </a:solidFill>
                <a:latin typeface="Calibri"/>
                <a:cs typeface="Calibri"/>
              </a:rPr>
              <a:t>highest company level </a:t>
            </a:r>
            <a:r>
              <a:rPr lang="en-US" sz="2800" spc="-10" dirty="0">
                <a:solidFill>
                  <a:srgbClr val="001F5F"/>
                </a:solidFill>
                <a:latin typeface="Calibri"/>
                <a:cs typeface="Calibri"/>
              </a:rPr>
              <a:t>covering the plan; must be a single company only; division-wide plans must include company name and division.</a:t>
            </a:r>
            <a:endParaRPr sz="2800" b="1" dirty="0">
              <a:latin typeface="Calibri"/>
              <a:cs typeface="Calibri"/>
            </a:endParaRPr>
          </a:p>
          <a:p>
            <a:pPr marL="354965" marR="5080" indent="-342900">
              <a:lnSpc>
                <a:spcPct val="114100"/>
              </a:lnSpc>
              <a:spcBef>
                <a:spcPts val="1800"/>
              </a:spcBef>
              <a:buFont typeface="Arial"/>
              <a:buChar char="•"/>
              <a:tabLst>
                <a:tab pos="354965" algn="l"/>
                <a:tab pos="355600" algn="l"/>
              </a:tabLst>
            </a:pPr>
            <a:r>
              <a:rPr lang="en-US" sz="2800" b="1" spc="-5" dirty="0">
                <a:solidFill>
                  <a:srgbClr val="001F5F"/>
                </a:solidFill>
                <a:latin typeface="Calibri"/>
                <a:cs typeface="Calibri"/>
              </a:rPr>
              <a:t>FSS Contractor:  </a:t>
            </a:r>
            <a:r>
              <a:rPr sz="2800" spc="-5" dirty="0">
                <a:solidFill>
                  <a:srgbClr val="001F5F"/>
                </a:solidFill>
                <a:latin typeface="Calibri"/>
                <a:cs typeface="Calibri"/>
              </a:rPr>
              <a:t>If </a:t>
            </a:r>
            <a:r>
              <a:rPr sz="2800" spc="-10" dirty="0">
                <a:solidFill>
                  <a:srgbClr val="001F5F"/>
                </a:solidFill>
                <a:latin typeface="Calibri"/>
                <a:cs typeface="Calibri"/>
              </a:rPr>
              <a:t>the </a:t>
            </a:r>
            <a:r>
              <a:rPr sz="2800" spc="-5" dirty="0">
                <a:solidFill>
                  <a:srgbClr val="001F5F"/>
                </a:solidFill>
                <a:latin typeface="Calibri"/>
                <a:cs typeface="Calibri"/>
              </a:rPr>
              <a:t>planholder is </a:t>
            </a:r>
            <a:r>
              <a:rPr sz="2800" spc="-20" dirty="0">
                <a:solidFill>
                  <a:srgbClr val="001F5F"/>
                </a:solidFill>
                <a:latin typeface="Calibri"/>
                <a:cs typeface="Calibri"/>
              </a:rPr>
              <a:t>different </a:t>
            </a:r>
            <a:r>
              <a:rPr sz="2800" spc="-10" dirty="0">
                <a:solidFill>
                  <a:srgbClr val="001F5F"/>
                </a:solidFill>
                <a:latin typeface="Calibri"/>
                <a:cs typeface="Calibri"/>
              </a:rPr>
              <a:t>from the </a:t>
            </a:r>
            <a:r>
              <a:rPr sz="2800" spc="-20" dirty="0">
                <a:solidFill>
                  <a:srgbClr val="001F5F"/>
                </a:solidFill>
                <a:latin typeface="Calibri"/>
                <a:cs typeface="Calibri"/>
              </a:rPr>
              <a:t>contract </a:t>
            </a:r>
            <a:r>
              <a:rPr sz="2800" spc="-35" dirty="0">
                <a:solidFill>
                  <a:srgbClr val="001F5F"/>
                </a:solidFill>
                <a:latin typeface="Calibri"/>
                <a:cs typeface="Calibri"/>
              </a:rPr>
              <a:t>holder, </a:t>
            </a:r>
            <a:r>
              <a:rPr lang="en-US" sz="2800" spc="-35" dirty="0">
                <a:solidFill>
                  <a:srgbClr val="001F5F"/>
                </a:solidFill>
                <a:latin typeface="Calibri"/>
                <a:cs typeface="Calibri"/>
              </a:rPr>
              <a:t>it must be covered as a listed </a:t>
            </a:r>
            <a:r>
              <a:rPr sz="2800" spc="-5" dirty="0">
                <a:solidFill>
                  <a:srgbClr val="001F5F"/>
                </a:solidFill>
                <a:latin typeface="Calibri"/>
                <a:cs typeface="Calibri"/>
              </a:rPr>
              <a:t>subsidiar</a:t>
            </a:r>
            <a:r>
              <a:rPr sz="2800" spc="-5" dirty="0">
                <a:solidFill>
                  <a:schemeClr val="accent1">
                    <a:lumMod val="50000"/>
                  </a:schemeClr>
                </a:solidFill>
                <a:latin typeface="Calibri"/>
                <a:cs typeface="Calibri"/>
              </a:rPr>
              <a:t>y</a:t>
            </a:r>
            <a:endParaRPr sz="2800" dirty="0">
              <a:solidFill>
                <a:schemeClr val="accent1">
                  <a:lumMod val="50000"/>
                </a:schemeClr>
              </a:solidFill>
              <a:latin typeface="Calibri"/>
              <a:cs typeface="Calibri"/>
            </a:endParaRPr>
          </a:p>
        </p:txBody>
      </p:sp>
      <p:pic>
        <p:nvPicPr>
          <p:cNvPr id="5" name="Picture 4" descr="Screenshot of template, showing &quot;name of planholder&quot; and &quot;UEI&quot; fill-in">
            <a:extLst>
              <a:ext uri="{FF2B5EF4-FFF2-40B4-BE49-F238E27FC236}">
                <a16:creationId xmlns:a16="http://schemas.microsoft.com/office/drawing/2014/main" id="{5986A03F-4CF2-7A37-4317-5A5CA6D13468}"/>
              </a:ext>
            </a:extLst>
          </p:cNvPr>
          <p:cNvPicPr>
            <a:picLocks noChangeAspect="1"/>
          </p:cNvPicPr>
          <p:nvPr/>
        </p:nvPicPr>
        <p:blipFill>
          <a:blip r:embed="rId3"/>
          <a:stretch>
            <a:fillRect/>
          </a:stretch>
        </p:blipFill>
        <p:spPr>
          <a:xfrm>
            <a:off x="440775" y="4754149"/>
            <a:ext cx="8397718" cy="965908"/>
          </a:xfrm>
          <a:prstGeom prst="rect">
            <a:avLst/>
          </a:prstGeom>
          <a:ln w="19050">
            <a:solidFill>
              <a:schemeClr val="accent1"/>
            </a:solidFill>
          </a:ln>
        </p:spPr>
      </p:pic>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solidFill>
                  <a:srgbClr val="888888"/>
                </a:solidFill>
              </a:rPr>
              <a:t>14</a:t>
            </a:fld>
            <a:endParaRPr dirty="0">
              <a:solidFill>
                <a:srgbClr val="888888"/>
              </a:solidFill>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 dirty="0"/>
              <a:t>For Official Use</a:t>
            </a:r>
            <a:r>
              <a:rPr spc="-55" dirty="0"/>
              <a:t> </a:t>
            </a:r>
            <a:r>
              <a:rPr dirty="0"/>
              <a:t>Only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2799" y="97761"/>
            <a:ext cx="5707379" cy="505267"/>
          </a:xfrm>
          <a:prstGeom prst="rect">
            <a:avLst/>
          </a:prstGeom>
        </p:spPr>
        <p:txBody>
          <a:bodyPr vert="horz" wrap="square" lIns="0" tIns="12700" rIns="0" bIns="0" rtlCol="0">
            <a:spAutoFit/>
          </a:bodyPr>
          <a:lstStyle/>
          <a:p>
            <a:pPr algn="r">
              <a:lnSpc>
                <a:spcPct val="100000"/>
              </a:lnSpc>
            </a:pPr>
            <a:r>
              <a:rPr lang="en-US" spc="-5" dirty="0"/>
              <a:t>Subsidiaries</a:t>
            </a:r>
            <a:endParaRPr spc="-5" dirty="0"/>
          </a:p>
        </p:txBody>
      </p:sp>
      <p:sp>
        <p:nvSpPr>
          <p:cNvPr id="3" name="object 3"/>
          <p:cNvSpPr txBox="1"/>
          <p:nvPr/>
        </p:nvSpPr>
        <p:spPr>
          <a:xfrm>
            <a:off x="268877" y="1104545"/>
            <a:ext cx="8755990" cy="3689985"/>
          </a:xfrm>
          <a:prstGeom prst="rect">
            <a:avLst/>
          </a:prstGeom>
        </p:spPr>
        <p:txBody>
          <a:bodyPr vert="horz" wrap="square" lIns="0" tIns="12700" rIns="0" bIns="0" rtlCol="0">
            <a:spAutoFit/>
          </a:bodyPr>
          <a:lstStyle/>
          <a:p>
            <a:pPr marL="355600" marR="360045" indent="-342900">
              <a:lnSpc>
                <a:spcPct val="114199"/>
              </a:lnSpc>
              <a:spcAft>
                <a:spcPts val="2400"/>
              </a:spcAft>
              <a:buFont typeface="Arial"/>
              <a:buChar char="•"/>
              <a:tabLst>
                <a:tab pos="354965" algn="l"/>
                <a:tab pos="355600" algn="l"/>
              </a:tabLst>
            </a:pPr>
            <a:r>
              <a:rPr lang="en-US" sz="2600" b="1" spc="-5" dirty="0">
                <a:solidFill>
                  <a:srgbClr val="001F5F"/>
                </a:solidFill>
                <a:latin typeface="Calibri"/>
                <a:cs typeface="Calibri"/>
              </a:rPr>
              <a:t>Complete Listing:  </a:t>
            </a:r>
            <a:r>
              <a:rPr lang="en-US" sz="2400" spc="-5" dirty="0">
                <a:solidFill>
                  <a:srgbClr val="001F5F"/>
                </a:solidFill>
                <a:latin typeface="Calibri"/>
                <a:cs typeface="Calibri"/>
              </a:rPr>
              <a:t>Each subsidiary </a:t>
            </a:r>
            <a:r>
              <a:rPr sz="2400" spc="-5" dirty="0">
                <a:solidFill>
                  <a:srgbClr val="001F5F"/>
                </a:solidFill>
                <a:latin typeface="Calibri"/>
                <a:cs typeface="Calibri"/>
              </a:rPr>
              <a:t>included</a:t>
            </a:r>
            <a:r>
              <a:rPr lang="en-US" sz="2400" spc="-5" dirty="0">
                <a:solidFill>
                  <a:srgbClr val="001F5F"/>
                </a:solidFill>
                <a:latin typeface="Calibri"/>
                <a:cs typeface="Calibri"/>
              </a:rPr>
              <a:t> </a:t>
            </a:r>
            <a:r>
              <a:rPr sz="2400" spc="-10" dirty="0">
                <a:solidFill>
                  <a:srgbClr val="001F5F"/>
                </a:solidFill>
                <a:latin typeface="Calibri"/>
                <a:cs typeface="Calibri"/>
              </a:rPr>
              <a:t>must </a:t>
            </a:r>
            <a:r>
              <a:rPr sz="2400" spc="-5" dirty="0">
                <a:solidFill>
                  <a:srgbClr val="001F5F"/>
                </a:solidFill>
                <a:latin typeface="Calibri"/>
                <a:cs typeface="Calibri"/>
              </a:rPr>
              <a:t>be </a:t>
            </a:r>
            <a:r>
              <a:rPr sz="2400" dirty="0">
                <a:solidFill>
                  <a:srgbClr val="001F5F"/>
                </a:solidFill>
                <a:latin typeface="Calibri"/>
                <a:cs typeface="Calibri"/>
              </a:rPr>
              <a:t>clearly  </a:t>
            </a:r>
            <a:r>
              <a:rPr sz="2400" spc="-5" dirty="0">
                <a:solidFill>
                  <a:srgbClr val="001F5F"/>
                </a:solidFill>
                <a:latin typeface="Calibri"/>
                <a:cs typeface="Calibri"/>
              </a:rPr>
              <a:t>identified </a:t>
            </a:r>
            <a:r>
              <a:rPr sz="2400" spc="-10" dirty="0">
                <a:solidFill>
                  <a:srgbClr val="001F5F"/>
                </a:solidFill>
                <a:latin typeface="Calibri"/>
                <a:cs typeface="Calibri"/>
              </a:rPr>
              <a:t>here </a:t>
            </a:r>
            <a:r>
              <a:rPr sz="2400" spc="-5" dirty="0">
                <a:solidFill>
                  <a:srgbClr val="001F5F"/>
                </a:solidFill>
                <a:latin typeface="Calibri"/>
                <a:cs typeface="Calibri"/>
              </a:rPr>
              <a:t>or </a:t>
            </a:r>
            <a:r>
              <a:rPr lang="en-US" sz="2400" spc="-5" dirty="0">
                <a:solidFill>
                  <a:srgbClr val="001F5F"/>
                </a:solidFill>
                <a:latin typeface="Calibri"/>
                <a:cs typeface="Calibri"/>
              </a:rPr>
              <a:t>on </a:t>
            </a:r>
            <a:r>
              <a:rPr sz="2400" dirty="0">
                <a:solidFill>
                  <a:srgbClr val="001F5F"/>
                </a:solidFill>
                <a:latin typeface="Calibri"/>
                <a:cs typeface="Calibri"/>
              </a:rPr>
              <a:t>a </a:t>
            </a:r>
            <a:r>
              <a:rPr sz="2400" spc="-15" dirty="0">
                <a:solidFill>
                  <a:srgbClr val="001F5F"/>
                </a:solidFill>
                <a:latin typeface="Calibri"/>
                <a:cs typeface="Calibri"/>
              </a:rPr>
              <a:t>referenced</a:t>
            </a:r>
            <a:r>
              <a:rPr sz="2400" spc="-5" dirty="0">
                <a:solidFill>
                  <a:srgbClr val="001F5F"/>
                </a:solidFill>
                <a:latin typeface="Calibri"/>
                <a:cs typeface="Calibri"/>
              </a:rPr>
              <a:t> </a:t>
            </a:r>
            <a:r>
              <a:rPr sz="2400" spc="-10" dirty="0">
                <a:solidFill>
                  <a:srgbClr val="001F5F"/>
                </a:solidFill>
                <a:latin typeface="Calibri"/>
                <a:cs typeface="Calibri"/>
              </a:rPr>
              <a:t>attachment</a:t>
            </a:r>
            <a:r>
              <a:rPr lang="en-US" sz="2400" spc="-10" dirty="0">
                <a:solidFill>
                  <a:srgbClr val="001F5F"/>
                </a:solidFill>
                <a:latin typeface="Calibri"/>
                <a:cs typeface="Calibri"/>
              </a:rPr>
              <a:t> </a:t>
            </a:r>
            <a:r>
              <a:rPr lang="en-US" sz="2400" u="sng" spc="-10" dirty="0">
                <a:solidFill>
                  <a:srgbClr val="001F5F"/>
                </a:solidFill>
                <a:latin typeface="Calibri"/>
                <a:cs typeface="Calibri"/>
              </a:rPr>
              <a:t>and must include</a:t>
            </a:r>
            <a:r>
              <a:rPr lang="en-US" sz="2400" spc="-10" dirty="0">
                <a:solidFill>
                  <a:srgbClr val="001F5F"/>
                </a:solidFill>
                <a:latin typeface="Calibri"/>
                <a:cs typeface="Calibri"/>
              </a:rPr>
              <a:t> the contract holder (if not the planholder)</a:t>
            </a:r>
          </a:p>
          <a:p>
            <a:pPr marL="355600" marR="5080" indent="-342900">
              <a:lnSpc>
                <a:spcPct val="114199"/>
              </a:lnSpc>
              <a:spcAft>
                <a:spcPts val="2400"/>
              </a:spcAft>
              <a:buFont typeface="Arial"/>
              <a:buChar char="•"/>
              <a:tabLst>
                <a:tab pos="354965" algn="l"/>
                <a:tab pos="355600" algn="l"/>
                <a:tab pos="3601085" algn="l"/>
              </a:tabLst>
            </a:pPr>
            <a:r>
              <a:rPr lang="en-US" sz="2600" b="1" spc="-10" dirty="0">
                <a:solidFill>
                  <a:srgbClr val="001F5F"/>
                </a:solidFill>
                <a:latin typeface="Calibri"/>
                <a:cs typeface="Calibri"/>
              </a:rPr>
              <a:t>No Subsidiaries:  </a:t>
            </a:r>
            <a:r>
              <a:rPr lang="en-US" sz="2400" spc="-5" dirty="0">
                <a:solidFill>
                  <a:srgbClr val="001F5F"/>
                </a:solidFill>
                <a:latin typeface="Calibri"/>
                <a:cs typeface="Calibri"/>
              </a:rPr>
              <a:t>Indicate </a:t>
            </a:r>
            <a:r>
              <a:rPr sz="2400" spc="-5" dirty="0">
                <a:solidFill>
                  <a:srgbClr val="001F5F"/>
                </a:solidFill>
                <a:latin typeface="Calibri"/>
                <a:cs typeface="Calibri"/>
              </a:rPr>
              <a:t>“none”</a:t>
            </a:r>
            <a:r>
              <a:rPr sz="2400" spc="-10" dirty="0">
                <a:solidFill>
                  <a:srgbClr val="001F5F"/>
                </a:solidFill>
                <a:latin typeface="Calibri"/>
                <a:cs typeface="Calibri"/>
              </a:rPr>
              <a:t> </a:t>
            </a:r>
            <a:r>
              <a:rPr sz="2400" spc="-5" dirty="0">
                <a:solidFill>
                  <a:srgbClr val="001F5F"/>
                </a:solidFill>
                <a:latin typeface="Calibri"/>
                <a:cs typeface="Calibri"/>
              </a:rPr>
              <a:t>or</a:t>
            </a:r>
            <a:r>
              <a:rPr sz="2400" dirty="0">
                <a:solidFill>
                  <a:srgbClr val="001F5F"/>
                </a:solidFill>
                <a:latin typeface="Calibri"/>
                <a:cs typeface="Calibri"/>
              </a:rPr>
              <a:t> </a:t>
            </a:r>
            <a:r>
              <a:rPr sz="2400" spc="-70" dirty="0">
                <a:solidFill>
                  <a:srgbClr val="001F5F"/>
                </a:solidFill>
                <a:latin typeface="Calibri"/>
                <a:cs typeface="Calibri"/>
              </a:rPr>
              <a:t>“N/A”</a:t>
            </a:r>
            <a:r>
              <a:rPr lang="en-US" sz="2400" spc="-70" dirty="0">
                <a:solidFill>
                  <a:srgbClr val="001F5F"/>
                </a:solidFill>
                <a:latin typeface="Calibri"/>
                <a:cs typeface="Calibri"/>
              </a:rPr>
              <a:t> if not including subsidiaries (don’t leave blank); division-wide plans would have none</a:t>
            </a:r>
          </a:p>
          <a:p>
            <a:pPr marL="355600" marR="5080" indent="-342900">
              <a:lnSpc>
                <a:spcPct val="114199"/>
              </a:lnSpc>
              <a:buFont typeface="Arial"/>
              <a:buChar char="•"/>
              <a:tabLst>
                <a:tab pos="354965" algn="l"/>
                <a:tab pos="355600" algn="l"/>
                <a:tab pos="3601085" algn="l"/>
              </a:tabLst>
            </a:pPr>
            <a:r>
              <a:rPr lang="en-US" sz="2600" b="1" spc="-70" dirty="0">
                <a:solidFill>
                  <a:srgbClr val="001F5F"/>
                </a:solidFill>
                <a:latin typeface="Calibri"/>
                <a:cs typeface="Calibri"/>
              </a:rPr>
              <a:t>Company Affiliation:  </a:t>
            </a:r>
            <a:r>
              <a:rPr lang="en-US" sz="2400" spc="-70" dirty="0">
                <a:solidFill>
                  <a:srgbClr val="001F5F"/>
                </a:solidFill>
                <a:latin typeface="Calibri"/>
                <a:cs typeface="Calibri"/>
              </a:rPr>
              <a:t>Subsidiaries must fall </a:t>
            </a:r>
            <a:r>
              <a:rPr lang="en-US" sz="2400" u="sng" spc="-70" dirty="0">
                <a:solidFill>
                  <a:srgbClr val="001F5F"/>
                </a:solidFill>
                <a:latin typeface="Calibri"/>
                <a:cs typeface="Calibri"/>
              </a:rPr>
              <a:t>under</a:t>
            </a:r>
            <a:r>
              <a:rPr lang="en-US" sz="2400" spc="-70" dirty="0">
                <a:solidFill>
                  <a:srgbClr val="001F5F"/>
                </a:solidFill>
                <a:latin typeface="Calibri"/>
                <a:cs typeface="Calibri"/>
              </a:rPr>
              <a:t> the plan holder; can’t be parallel or upper affiliates in company structure</a:t>
            </a:r>
            <a:endParaRPr sz="2400" dirty="0">
              <a:latin typeface="Calibri"/>
              <a:cs typeface="Calibri"/>
            </a:endParaRPr>
          </a:p>
        </p:txBody>
      </p:sp>
      <p:pic>
        <p:nvPicPr>
          <p:cNvPr id="5" name="Picture 4" descr="Screenshot of fill-in for &quot;Subsidiaries Included&quot;, requesting to enter &quot;none&quot; or specific names">
            <a:extLst>
              <a:ext uri="{FF2B5EF4-FFF2-40B4-BE49-F238E27FC236}">
                <a16:creationId xmlns:a16="http://schemas.microsoft.com/office/drawing/2014/main" id="{0CBCFB6F-FF81-68AE-E15D-17F09E5346A2}"/>
              </a:ext>
            </a:extLst>
          </p:cNvPr>
          <p:cNvPicPr>
            <a:picLocks noChangeAspect="1"/>
          </p:cNvPicPr>
          <p:nvPr/>
        </p:nvPicPr>
        <p:blipFill>
          <a:blip r:embed="rId3"/>
          <a:stretch>
            <a:fillRect/>
          </a:stretch>
        </p:blipFill>
        <p:spPr>
          <a:xfrm>
            <a:off x="133611" y="5077726"/>
            <a:ext cx="8875123" cy="675729"/>
          </a:xfrm>
          <a:prstGeom prst="rect">
            <a:avLst/>
          </a:prstGeom>
          <a:ln w="19050">
            <a:solidFill>
              <a:schemeClr val="accent1"/>
            </a:solidFill>
          </a:ln>
        </p:spPr>
      </p:pic>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solidFill>
                  <a:srgbClr val="888888"/>
                </a:solidFill>
              </a:rPr>
              <a:t>15</a:t>
            </a:fld>
            <a:endParaRPr dirty="0">
              <a:solidFill>
                <a:srgbClr val="888888"/>
              </a:solidFill>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 dirty="0"/>
              <a:t>For Official Use</a:t>
            </a:r>
            <a:r>
              <a:rPr spc="-55" dirty="0"/>
              <a:t> </a:t>
            </a:r>
            <a:r>
              <a:rPr dirty="0"/>
              <a:t>Only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909526" y="104960"/>
            <a:ext cx="6075405" cy="51371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R="0" lvl="0" indent="0" algn="r" defTabSz="914400" rtl="0" eaLnBrk="1" fontAlgn="auto" latinLnBrk="0" hangingPunct="1">
              <a:lnSpc>
                <a:spcPct val="100000"/>
              </a:lnSpc>
              <a:spcAft>
                <a:spcPts val="0"/>
              </a:spcAft>
              <a:buClrTx/>
              <a:buSzTx/>
              <a:buFontTx/>
              <a:buNone/>
              <a:tabLst/>
              <a:defRPr/>
            </a:pPr>
            <a:r>
              <a:rPr kumimoji="0" lang="en-US" sz="3200" b="0" i="0" u="none" strike="noStrike" kern="1200" cap="none" spc="-5" normalizeH="0" baseline="0" noProof="0" dirty="0">
                <a:ln>
                  <a:noFill/>
                </a:ln>
                <a:solidFill>
                  <a:srgbClr val="FFFFFF"/>
                </a:solidFill>
                <a:effectLst/>
                <a:uLnTx/>
                <a:uFillTx/>
                <a:latin typeface="Georgia"/>
                <a:ea typeface="+mn-ea"/>
                <a:cs typeface="Georgia"/>
              </a:rPr>
              <a:t>Add</a:t>
            </a:r>
            <a:r>
              <a:rPr kumimoji="0" lang="en-US" sz="3200" b="0" i="0" u="none" strike="noStrike" kern="1200" cap="none" spc="-10" normalizeH="0" baseline="0" noProof="0" dirty="0">
                <a:ln>
                  <a:noFill/>
                </a:ln>
                <a:solidFill>
                  <a:srgbClr val="FFFFFF"/>
                </a:solidFill>
                <a:effectLst/>
                <a:uLnTx/>
                <a:uFillTx/>
                <a:latin typeface="Georgia"/>
                <a:ea typeface="+mn-ea"/>
                <a:cs typeface="Georgia"/>
              </a:rPr>
              <a:t>r</a:t>
            </a:r>
            <a:r>
              <a:rPr kumimoji="0" lang="en-US" sz="3200" b="0" i="0" u="none" strike="noStrike" kern="1200" cap="none" spc="-5" normalizeH="0" baseline="0" noProof="0" dirty="0">
                <a:ln>
                  <a:noFill/>
                </a:ln>
                <a:solidFill>
                  <a:srgbClr val="FFFFFF"/>
                </a:solidFill>
                <a:effectLst/>
                <a:uLnTx/>
                <a:uFillTx/>
                <a:latin typeface="Georgia"/>
                <a:ea typeface="+mn-ea"/>
                <a:cs typeface="Georgia"/>
              </a:rPr>
              <a:t>ess</a:t>
            </a:r>
            <a:endParaRPr kumimoji="0" lang="en-US" sz="3200" b="0" i="0" u="none" strike="noStrike" kern="1200" cap="none" spc="0" normalizeH="0" baseline="0" noProof="0" dirty="0">
              <a:ln>
                <a:noFill/>
              </a:ln>
              <a:solidFill>
                <a:schemeClr val="tx1"/>
              </a:solidFill>
              <a:effectLst/>
              <a:uLnTx/>
              <a:uFillTx/>
              <a:latin typeface="Georgia"/>
              <a:ea typeface="+mn-ea"/>
              <a:cs typeface="Georgia"/>
            </a:endParaRPr>
          </a:p>
        </p:txBody>
      </p:sp>
      <p:sp>
        <p:nvSpPr>
          <p:cNvPr id="3" name="object 3"/>
          <p:cNvSpPr txBox="1"/>
          <p:nvPr/>
        </p:nvSpPr>
        <p:spPr>
          <a:xfrm>
            <a:off x="685800" y="1174689"/>
            <a:ext cx="8110220" cy="967894"/>
          </a:xfrm>
          <a:prstGeom prst="rect">
            <a:avLst/>
          </a:prstGeom>
        </p:spPr>
        <p:txBody>
          <a:bodyPr vert="horz" wrap="square" lIns="0" tIns="13335" rIns="0" bIns="0" rtlCol="0">
            <a:spAutoFit/>
          </a:bodyPr>
          <a:lstStyle/>
          <a:p>
            <a:pPr marL="12700" marR="5080">
              <a:lnSpc>
                <a:spcPct val="114100"/>
              </a:lnSpc>
              <a:spcBef>
                <a:spcPts val="105"/>
              </a:spcBef>
            </a:pPr>
            <a:r>
              <a:rPr sz="2800" spc="-5" dirty="0">
                <a:solidFill>
                  <a:srgbClr val="001F5F"/>
                </a:solidFill>
                <a:latin typeface="Calibri"/>
                <a:cs typeface="Calibri"/>
              </a:rPr>
              <a:t>The </a:t>
            </a:r>
            <a:r>
              <a:rPr sz="2800" spc="-10" dirty="0">
                <a:solidFill>
                  <a:srgbClr val="001F5F"/>
                </a:solidFill>
                <a:latin typeface="Calibri"/>
                <a:cs typeface="Calibri"/>
              </a:rPr>
              <a:t>address </a:t>
            </a:r>
            <a:r>
              <a:rPr sz="2800" spc="-15" dirty="0">
                <a:solidFill>
                  <a:srgbClr val="001F5F"/>
                </a:solidFill>
                <a:latin typeface="Calibri"/>
                <a:cs typeface="Calibri"/>
              </a:rPr>
              <a:t>must </a:t>
            </a:r>
            <a:r>
              <a:rPr sz="2800" spc="-5" dirty="0">
                <a:solidFill>
                  <a:srgbClr val="001F5F"/>
                </a:solidFill>
                <a:latin typeface="Calibri"/>
                <a:cs typeface="Calibri"/>
              </a:rPr>
              <a:t>be </a:t>
            </a:r>
            <a:r>
              <a:rPr sz="2800" spc="-10" dirty="0">
                <a:solidFill>
                  <a:srgbClr val="001F5F"/>
                </a:solidFill>
                <a:latin typeface="Calibri"/>
                <a:cs typeface="Calibri"/>
              </a:rPr>
              <a:t>that </a:t>
            </a:r>
            <a:r>
              <a:rPr sz="2800" spc="-5" dirty="0">
                <a:solidFill>
                  <a:srgbClr val="001F5F"/>
                </a:solidFill>
                <a:latin typeface="Calibri"/>
                <a:cs typeface="Calibri"/>
              </a:rPr>
              <a:t>of </a:t>
            </a:r>
            <a:r>
              <a:rPr sz="2800" spc="-10" dirty="0">
                <a:solidFill>
                  <a:srgbClr val="001F5F"/>
                </a:solidFill>
                <a:latin typeface="Calibri"/>
                <a:cs typeface="Calibri"/>
              </a:rPr>
              <a:t>the </a:t>
            </a:r>
            <a:r>
              <a:rPr sz="2800" u="sng" spc="-30" dirty="0">
                <a:solidFill>
                  <a:srgbClr val="001F5F"/>
                </a:solidFill>
                <a:latin typeface="Calibri"/>
                <a:cs typeface="Calibri"/>
              </a:rPr>
              <a:t>planholder</a:t>
            </a:r>
            <a:r>
              <a:rPr lang="en-US" sz="2800" spc="-30" dirty="0">
                <a:solidFill>
                  <a:srgbClr val="001F5F"/>
                </a:solidFill>
                <a:latin typeface="Calibri"/>
                <a:cs typeface="Calibri"/>
              </a:rPr>
              <a:t> listed above on the template.</a:t>
            </a:r>
          </a:p>
        </p:txBody>
      </p:sp>
      <p:pic>
        <p:nvPicPr>
          <p:cNvPr id="10" name="Picture 9" descr="Screenshot of template, showing &quot;name of planholder&quot; and &quot;UEI&quot; fill-in">
            <a:extLst>
              <a:ext uri="{FF2B5EF4-FFF2-40B4-BE49-F238E27FC236}">
                <a16:creationId xmlns:a16="http://schemas.microsoft.com/office/drawing/2014/main" id="{22C46605-4457-4ED6-2927-FC2CB60794A9}"/>
              </a:ext>
            </a:extLst>
          </p:cNvPr>
          <p:cNvPicPr>
            <a:picLocks noChangeAspect="1"/>
          </p:cNvPicPr>
          <p:nvPr/>
        </p:nvPicPr>
        <p:blipFill>
          <a:blip r:embed="rId3"/>
          <a:stretch>
            <a:fillRect/>
          </a:stretch>
        </p:blipFill>
        <p:spPr>
          <a:xfrm>
            <a:off x="1989898" y="2465710"/>
            <a:ext cx="5162550" cy="1085850"/>
          </a:xfrm>
          <a:prstGeom prst="rect">
            <a:avLst/>
          </a:prstGeom>
          <a:ln w="19050">
            <a:solidFill>
              <a:schemeClr val="accent1"/>
            </a:solidFill>
          </a:ln>
        </p:spPr>
      </p:pic>
      <p:pic>
        <p:nvPicPr>
          <p:cNvPr id="9" name="Picture 8" descr="Screenshot of template, showing &quot;Address&quot; fill-in">
            <a:extLst>
              <a:ext uri="{FF2B5EF4-FFF2-40B4-BE49-F238E27FC236}">
                <a16:creationId xmlns:a16="http://schemas.microsoft.com/office/drawing/2014/main" id="{BF9DC820-E7D8-4552-42E9-665DD0F421D2}"/>
              </a:ext>
            </a:extLst>
          </p:cNvPr>
          <p:cNvPicPr>
            <a:picLocks noChangeAspect="1"/>
          </p:cNvPicPr>
          <p:nvPr/>
        </p:nvPicPr>
        <p:blipFill>
          <a:blip r:embed="rId4"/>
          <a:stretch>
            <a:fillRect/>
          </a:stretch>
        </p:blipFill>
        <p:spPr>
          <a:xfrm>
            <a:off x="1427923" y="4041221"/>
            <a:ext cx="6286500" cy="1638300"/>
          </a:xfrm>
          <a:prstGeom prst="rect">
            <a:avLst/>
          </a:prstGeom>
          <a:ln w="19050">
            <a:solidFill>
              <a:schemeClr val="tx2"/>
            </a:solidFill>
          </a:ln>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 dirty="0"/>
              <a:t>For Official Use</a:t>
            </a:r>
            <a:r>
              <a:rPr spc="-55" dirty="0"/>
              <a:t> </a:t>
            </a:r>
            <a:r>
              <a:rPr dirty="0"/>
              <a:t>Only</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solidFill>
                  <a:srgbClr val="888888"/>
                </a:solidFill>
              </a:rPr>
              <a:t>16</a:t>
            </a:fld>
            <a:endParaRPr dirty="0">
              <a:solidFill>
                <a:srgbClr val="888888"/>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16015" y="97761"/>
            <a:ext cx="3343910" cy="513715"/>
          </a:xfrm>
          <a:prstGeom prst="rect">
            <a:avLst/>
          </a:prstGeom>
        </p:spPr>
        <p:txBody>
          <a:bodyPr vert="horz" wrap="square" lIns="0" tIns="12700" rIns="0" bIns="0" rtlCol="0">
            <a:spAutoFit/>
          </a:bodyPr>
          <a:lstStyle/>
          <a:p>
            <a:pPr algn="r">
              <a:lnSpc>
                <a:spcPct val="100000"/>
              </a:lnSpc>
            </a:pPr>
            <a:r>
              <a:rPr spc="-5" dirty="0"/>
              <a:t>Item/Service</a:t>
            </a:r>
            <a:r>
              <a:rPr spc="-45" dirty="0"/>
              <a:t> </a:t>
            </a:r>
            <a:r>
              <a:rPr dirty="0"/>
              <a:t>Type</a:t>
            </a:r>
          </a:p>
        </p:txBody>
      </p:sp>
      <p:sp>
        <p:nvSpPr>
          <p:cNvPr id="3" name="object 3"/>
          <p:cNvSpPr txBox="1"/>
          <p:nvPr/>
        </p:nvSpPr>
        <p:spPr>
          <a:xfrm>
            <a:off x="554417" y="1632461"/>
            <a:ext cx="8589583" cy="2136803"/>
          </a:xfrm>
          <a:prstGeom prst="rect">
            <a:avLst/>
          </a:prstGeom>
        </p:spPr>
        <p:txBody>
          <a:bodyPr vert="horz" wrap="square" lIns="0" tIns="12700" rIns="0" bIns="0" rtlCol="0">
            <a:spAutoFit/>
          </a:bodyPr>
          <a:lstStyle/>
          <a:p>
            <a:pPr marL="365760" marR="661035" indent="-365760">
              <a:spcAft>
                <a:spcPts val="2400"/>
              </a:spcAft>
              <a:buFont typeface="Arial"/>
              <a:buChar char="•"/>
              <a:tabLst>
                <a:tab pos="354965" algn="l"/>
                <a:tab pos="355600" algn="l"/>
              </a:tabLst>
            </a:pPr>
            <a:r>
              <a:rPr lang="en-US" sz="2800" spc="-5" dirty="0">
                <a:solidFill>
                  <a:srgbClr val="001F5F"/>
                </a:solidFill>
                <a:latin typeface="Calibri"/>
                <a:cs typeface="Calibri"/>
              </a:rPr>
              <a:t>List </a:t>
            </a:r>
            <a:r>
              <a:rPr sz="2800" dirty="0">
                <a:solidFill>
                  <a:srgbClr val="001F5F"/>
                </a:solidFill>
                <a:latin typeface="Calibri"/>
                <a:cs typeface="Calibri"/>
              </a:rPr>
              <a:t>the</a:t>
            </a:r>
            <a:r>
              <a:rPr lang="en-US" sz="2800" dirty="0">
                <a:solidFill>
                  <a:srgbClr val="001F5F"/>
                </a:solidFill>
                <a:latin typeface="Calibri"/>
                <a:cs typeface="Calibri"/>
              </a:rPr>
              <a:t> general</a:t>
            </a:r>
            <a:r>
              <a:rPr sz="2800" dirty="0">
                <a:solidFill>
                  <a:srgbClr val="001F5F"/>
                </a:solidFill>
                <a:latin typeface="Calibri"/>
                <a:cs typeface="Calibri"/>
              </a:rPr>
              <a:t> </a:t>
            </a:r>
            <a:r>
              <a:rPr sz="2800" u="sng" dirty="0">
                <a:solidFill>
                  <a:srgbClr val="001F5F"/>
                </a:solidFill>
                <a:uFill>
                  <a:solidFill>
                    <a:srgbClr val="001F5F"/>
                  </a:solidFill>
                </a:uFill>
                <a:latin typeface="Calibri"/>
                <a:cs typeface="Calibri"/>
              </a:rPr>
              <a:t>type(s)</a:t>
            </a:r>
            <a:r>
              <a:rPr sz="2800" dirty="0">
                <a:solidFill>
                  <a:srgbClr val="001F5F"/>
                </a:solidFill>
                <a:latin typeface="Calibri"/>
                <a:cs typeface="Calibri"/>
              </a:rPr>
              <a:t> </a:t>
            </a:r>
            <a:r>
              <a:rPr sz="2800" spc="-5" dirty="0">
                <a:solidFill>
                  <a:srgbClr val="001F5F"/>
                </a:solidFill>
                <a:latin typeface="Calibri"/>
                <a:cs typeface="Calibri"/>
              </a:rPr>
              <a:t>of items/services </a:t>
            </a:r>
            <a:r>
              <a:rPr lang="en-US" sz="2800" spc="-5" dirty="0">
                <a:solidFill>
                  <a:srgbClr val="001F5F"/>
                </a:solidFill>
                <a:latin typeface="Calibri"/>
                <a:cs typeface="Calibri"/>
              </a:rPr>
              <a:t>covered by the plan </a:t>
            </a:r>
            <a:r>
              <a:rPr lang="en-US" sz="2800" dirty="0">
                <a:solidFill>
                  <a:srgbClr val="001F5F"/>
                </a:solidFill>
                <a:cs typeface="Calibri"/>
              </a:rPr>
              <a:t>(e.g. </a:t>
            </a:r>
            <a:r>
              <a:rPr lang="en-US" sz="2800" spc="-15" dirty="0">
                <a:solidFill>
                  <a:srgbClr val="001F5F"/>
                </a:solidFill>
                <a:cs typeface="Calibri"/>
              </a:rPr>
              <a:t>pharmaceuticals or temporary staffing)</a:t>
            </a:r>
            <a:endParaRPr sz="2800" dirty="0">
              <a:latin typeface="Calibri"/>
              <a:cs typeface="Calibri"/>
            </a:endParaRPr>
          </a:p>
          <a:p>
            <a:pPr marL="365760" marR="386080" indent="-365760">
              <a:lnSpc>
                <a:spcPct val="113700"/>
              </a:lnSpc>
              <a:spcBef>
                <a:spcPts val="5"/>
              </a:spcBef>
              <a:buFont typeface="Arial"/>
              <a:buChar char="•"/>
              <a:tabLst>
                <a:tab pos="354965" algn="l"/>
                <a:tab pos="355600" algn="l"/>
              </a:tabLst>
            </a:pPr>
            <a:r>
              <a:rPr sz="2800" spc="-5" dirty="0">
                <a:solidFill>
                  <a:srgbClr val="001F5F"/>
                </a:solidFill>
                <a:latin typeface="Calibri"/>
                <a:cs typeface="Calibri"/>
              </a:rPr>
              <a:t>Do not </a:t>
            </a:r>
            <a:r>
              <a:rPr sz="2800" spc="-25" dirty="0">
                <a:solidFill>
                  <a:srgbClr val="001F5F"/>
                </a:solidFill>
                <a:latin typeface="Calibri"/>
                <a:cs typeface="Calibri"/>
              </a:rPr>
              <a:t>state </a:t>
            </a:r>
            <a:r>
              <a:rPr sz="2800" spc="-15" dirty="0">
                <a:solidFill>
                  <a:srgbClr val="001F5F"/>
                </a:solidFill>
                <a:latin typeface="Calibri"/>
                <a:cs typeface="Calibri"/>
              </a:rPr>
              <a:t>brand </a:t>
            </a:r>
            <a:r>
              <a:rPr sz="2800" spc="-5" dirty="0">
                <a:solidFill>
                  <a:srgbClr val="001F5F"/>
                </a:solidFill>
                <a:latin typeface="Calibri"/>
                <a:cs typeface="Calibri"/>
              </a:rPr>
              <a:t>names</a:t>
            </a:r>
            <a:r>
              <a:rPr lang="en-US" sz="2800" spc="-5" dirty="0">
                <a:solidFill>
                  <a:srgbClr val="001F5F"/>
                </a:solidFill>
                <a:latin typeface="Calibri"/>
                <a:cs typeface="Calibri"/>
              </a:rPr>
              <a:t>, item numbers</a:t>
            </a:r>
            <a:r>
              <a:rPr sz="2800" spc="-5" dirty="0">
                <a:solidFill>
                  <a:srgbClr val="001F5F"/>
                </a:solidFill>
                <a:latin typeface="Calibri"/>
                <a:cs typeface="Calibri"/>
              </a:rPr>
              <a:t>, </a:t>
            </a:r>
            <a:r>
              <a:rPr sz="2800" spc="-15" dirty="0">
                <a:solidFill>
                  <a:srgbClr val="001F5F"/>
                </a:solidFill>
                <a:latin typeface="Calibri"/>
                <a:cs typeface="Calibri"/>
              </a:rPr>
              <a:t>contract </a:t>
            </a:r>
            <a:r>
              <a:rPr sz="2800" spc="-35" dirty="0">
                <a:solidFill>
                  <a:srgbClr val="001F5F"/>
                </a:solidFill>
                <a:latin typeface="Calibri"/>
                <a:cs typeface="Calibri"/>
              </a:rPr>
              <a:t>number, </a:t>
            </a:r>
            <a:r>
              <a:rPr sz="2800" spc="-5" dirty="0">
                <a:solidFill>
                  <a:srgbClr val="001F5F"/>
                </a:solidFill>
                <a:latin typeface="Calibri"/>
                <a:cs typeface="Calibri"/>
              </a:rPr>
              <a:t>schedule</a:t>
            </a:r>
            <a:r>
              <a:rPr lang="en-US" sz="2800" spc="-5" dirty="0">
                <a:solidFill>
                  <a:srgbClr val="001F5F"/>
                </a:solidFill>
                <a:latin typeface="Calibri"/>
                <a:cs typeface="Calibri"/>
              </a:rPr>
              <a:t>, </a:t>
            </a:r>
            <a:r>
              <a:rPr sz="2800" spc="-5" dirty="0">
                <a:solidFill>
                  <a:srgbClr val="001F5F"/>
                </a:solidFill>
                <a:latin typeface="Calibri"/>
                <a:cs typeface="Calibri"/>
              </a:rPr>
              <a:t>SIN</a:t>
            </a:r>
            <a:r>
              <a:rPr lang="en-US" sz="2800" spc="-5" dirty="0">
                <a:solidFill>
                  <a:srgbClr val="001F5F"/>
                </a:solidFill>
                <a:latin typeface="Calibri"/>
                <a:cs typeface="Calibri"/>
              </a:rPr>
              <a:t> category</a:t>
            </a:r>
            <a:endParaRPr sz="2800" dirty="0">
              <a:latin typeface="Calibri"/>
              <a:cs typeface="Calibri"/>
            </a:endParaRPr>
          </a:p>
        </p:txBody>
      </p:sp>
      <p:pic>
        <p:nvPicPr>
          <p:cNvPr id="5" name="Picture 4" descr="Screenshot of template, showing &quot;Item/Service Type&quot;">
            <a:extLst>
              <a:ext uri="{FF2B5EF4-FFF2-40B4-BE49-F238E27FC236}">
                <a16:creationId xmlns:a16="http://schemas.microsoft.com/office/drawing/2014/main" id="{DF1FFB4C-CB6B-981B-0A47-8C4BB77CB93D}"/>
              </a:ext>
            </a:extLst>
          </p:cNvPr>
          <p:cNvPicPr>
            <a:picLocks noChangeAspect="1"/>
          </p:cNvPicPr>
          <p:nvPr/>
        </p:nvPicPr>
        <p:blipFill rotWithShape="1">
          <a:blip r:embed="rId3"/>
          <a:srcRect t="21270"/>
          <a:stretch/>
        </p:blipFill>
        <p:spPr>
          <a:xfrm>
            <a:off x="71264" y="4543361"/>
            <a:ext cx="9019957" cy="412877"/>
          </a:xfrm>
          <a:prstGeom prst="rect">
            <a:avLst/>
          </a:prstGeom>
          <a:ln w="19050">
            <a:solidFill>
              <a:schemeClr val="accent1"/>
            </a:solidFill>
          </a:ln>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 dirty="0"/>
              <a:t>For Official Use</a:t>
            </a:r>
            <a:r>
              <a:rPr spc="-55" dirty="0"/>
              <a:t> </a:t>
            </a:r>
            <a:r>
              <a:rPr dirty="0"/>
              <a:t>Only</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solidFill>
                  <a:srgbClr val="888888"/>
                </a:solidFill>
              </a:rPr>
              <a:t>17</a:t>
            </a:fld>
            <a:endParaRPr dirty="0">
              <a:solidFill>
                <a:srgbClr val="888888"/>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56520" y="77967"/>
            <a:ext cx="5859653" cy="474489"/>
          </a:xfrm>
          <a:prstGeom prst="rect">
            <a:avLst/>
          </a:prstGeom>
        </p:spPr>
        <p:txBody>
          <a:bodyPr vert="horz" wrap="square" lIns="0" tIns="12700" rIns="0" bIns="0" rtlCol="0">
            <a:spAutoFit/>
          </a:bodyPr>
          <a:lstStyle/>
          <a:p>
            <a:pPr algn="r">
              <a:lnSpc>
                <a:spcPct val="100000"/>
              </a:lnSpc>
            </a:pPr>
            <a:r>
              <a:rPr lang="en-US" sz="3000" dirty="0"/>
              <a:t>Subcontract/Spend &amp; Exclusions</a:t>
            </a:r>
            <a:endParaRPr sz="3000" dirty="0"/>
          </a:p>
        </p:txBody>
      </p:sp>
      <p:sp>
        <p:nvSpPr>
          <p:cNvPr id="3" name="object 3"/>
          <p:cNvSpPr txBox="1"/>
          <p:nvPr/>
        </p:nvSpPr>
        <p:spPr>
          <a:xfrm>
            <a:off x="332680" y="999317"/>
            <a:ext cx="8658094" cy="2505173"/>
          </a:xfrm>
          <a:prstGeom prst="rect">
            <a:avLst/>
          </a:prstGeom>
        </p:spPr>
        <p:txBody>
          <a:bodyPr vert="horz" wrap="square" lIns="0" tIns="12065" rIns="0" bIns="0" rtlCol="0">
            <a:spAutoFit/>
          </a:bodyPr>
          <a:lstStyle/>
          <a:p>
            <a:pPr marL="274320" indent="-274320">
              <a:lnSpc>
                <a:spcPct val="100000"/>
              </a:lnSpc>
              <a:spcAft>
                <a:spcPts val="1800"/>
              </a:spcAft>
              <a:buFont typeface="Arial" panose="020B0604020202020204" pitchFamily="34" charset="0"/>
              <a:buChar char="•"/>
              <a:tabLst>
                <a:tab pos="354965" algn="l"/>
                <a:tab pos="355600" algn="l"/>
              </a:tabLst>
            </a:pPr>
            <a:r>
              <a:rPr lang="en-US" sz="2200" b="1" dirty="0">
                <a:solidFill>
                  <a:srgbClr val="001F5F"/>
                </a:solidFill>
                <a:effectLst/>
                <a:latin typeface="Calibri" panose="020F0502020204030204" pitchFamily="34" charset="0"/>
                <a:ea typeface="Times New Roman" panose="02020603050405020304" pitchFamily="18" charset="0"/>
              </a:rPr>
              <a:t>“Subcontract” - Commercial</a:t>
            </a:r>
            <a:r>
              <a:rPr lang="en-US" sz="2200" b="1" dirty="0">
                <a:solidFill>
                  <a:srgbClr val="001F5F"/>
                </a:solidFill>
                <a:latin typeface="Calibri" panose="020F0502020204030204" pitchFamily="34" charset="0"/>
                <a:ea typeface="Times New Roman" panose="02020603050405020304" pitchFamily="18" charset="0"/>
              </a:rPr>
              <a:t>:  </a:t>
            </a:r>
            <a:r>
              <a:rPr lang="en-US" sz="2200" dirty="0">
                <a:solidFill>
                  <a:srgbClr val="001F5F"/>
                </a:solidFill>
                <a:latin typeface="Calibri" panose="020F0502020204030204" pitchFamily="34" charset="0"/>
                <a:ea typeface="Times New Roman" panose="02020603050405020304" pitchFamily="18" charset="0"/>
              </a:rPr>
              <a:t>Refers </a:t>
            </a:r>
            <a:r>
              <a:rPr lang="en-US" sz="2200" dirty="0">
                <a:solidFill>
                  <a:srgbClr val="001F5F"/>
                </a:solidFill>
                <a:effectLst/>
                <a:latin typeface="Calibri" panose="020F0502020204030204" pitchFamily="34" charset="0"/>
                <a:ea typeface="Times New Roman" panose="02020603050405020304" pitchFamily="18" charset="0"/>
              </a:rPr>
              <a:t>to </a:t>
            </a:r>
            <a:r>
              <a:rPr lang="en-US" sz="2200" u="sng" dirty="0">
                <a:solidFill>
                  <a:srgbClr val="001F5F"/>
                </a:solidFill>
                <a:effectLst/>
                <a:latin typeface="Calibri" panose="020F0502020204030204" pitchFamily="34" charset="0"/>
                <a:ea typeface="Times New Roman" panose="02020603050405020304" pitchFamily="18" charset="0"/>
              </a:rPr>
              <a:t>all</a:t>
            </a:r>
            <a:r>
              <a:rPr lang="en-US" sz="2200" dirty="0">
                <a:solidFill>
                  <a:srgbClr val="001F5F"/>
                </a:solidFill>
                <a:effectLst/>
                <a:latin typeface="Calibri" panose="020F0502020204030204" pitchFamily="34" charset="0"/>
                <a:ea typeface="Times New Roman" panose="02020603050405020304" pitchFamily="18" charset="0"/>
              </a:rPr>
              <a:t> </a:t>
            </a:r>
            <a:r>
              <a:rPr lang="en-US" sz="2200" dirty="0">
                <a:solidFill>
                  <a:srgbClr val="001F5F"/>
                </a:solidFill>
                <a:latin typeface="Calibri" panose="020F0502020204030204" pitchFamily="34" charset="0"/>
                <a:ea typeface="Times New Roman" panose="02020603050405020304" pitchFamily="18" charset="0"/>
              </a:rPr>
              <a:t>external company domestic </a:t>
            </a:r>
            <a:r>
              <a:rPr lang="en-US" sz="2200" dirty="0">
                <a:solidFill>
                  <a:srgbClr val="001F5F"/>
                </a:solidFill>
                <a:effectLst/>
                <a:latin typeface="Calibri" panose="020F0502020204030204" pitchFamily="34" charset="0"/>
                <a:ea typeface="Times New Roman" panose="02020603050405020304" pitchFamily="18" charset="0"/>
              </a:rPr>
              <a:t>spend, including all indirect spend</a:t>
            </a:r>
          </a:p>
          <a:p>
            <a:pPr marL="274320" indent="-274320">
              <a:lnSpc>
                <a:spcPct val="100000"/>
              </a:lnSpc>
              <a:spcAft>
                <a:spcPts val="1800"/>
              </a:spcAft>
              <a:buFont typeface="Arial" panose="020B0604020202020204" pitchFamily="34" charset="0"/>
              <a:buChar char="•"/>
              <a:tabLst>
                <a:tab pos="354965" algn="l"/>
                <a:tab pos="355600" algn="l"/>
              </a:tabLst>
            </a:pPr>
            <a:r>
              <a:rPr lang="en-US" sz="2200" b="1" dirty="0">
                <a:solidFill>
                  <a:srgbClr val="001F5F"/>
                </a:solidFill>
                <a:latin typeface="Calibri" panose="020F0502020204030204" pitchFamily="34" charset="0"/>
                <a:ea typeface="Times New Roman" panose="02020603050405020304" pitchFamily="18" charset="0"/>
              </a:rPr>
              <a:t>“Subcontract” - Individual:  </a:t>
            </a:r>
            <a:r>
              <a:rPr lang="en-US" sz="2200" dirty="0">
                <a:solidFill>
                  <a:srgbClr val="001F5F"/>
                </a:solidFill>
                <a:latin typeface="Calibri" panose="020F0502020204030204" pitchFamily="34" charset="0"/>
                <a:ea typeface="Times New Roman" panose="02020603050405020304" pitchFamily="18" charset="0"/>
              </a:rPr>
              <a:t>Refers to external company domestic spend </a:t>
            </a:r>
            <a:r>
              <a:rPr lang="en-US" sz="2200" u="sng" dirty="0">
                <a:solidFill>
                  <a:srgbClr val="001F5F"/>
                </a:solidFill>
                <a:latin typeface="Calibri" panose="020F0502020204030204" pitchFamily="34" charset="0"/>
                <a:ea typeface="Times New Roman" panose="02020603050405020304" pitchFamily="18" charset="0"/>
              </a:rPr>
              <a:t>in support of</a:t>
            </a:r>
            <a:r>
              <a:rPr lang="en-US" sz="2200" dirty="0">
                <a:solidFill>
                  <a:srgbClr val="001F5F"/>
                </a:solidFill>
                <a:latin typeface="Calibri" panose="020F0502020204030204" pitchFamily="34" charset="0"/>
                <a:ea typeface="Times New Roman" panose="02020603050405020304" pitchFamily="18" charset="0"/>
              </a:rPr>
              <a:t> the one specific government contract</a:t>
            </a:r>
          </a:p>
          <a:p>
            <a:pPr marL="274320" indent="-274320">
              <a:lnSpc>
                <a:spcPct val="100000"/>
              </a:lnSpc>
              <a:spcAft>
                <a:spcPts val="1200"/>
              </a:spcAft>
              <a:buFont typeface="Arial" panose="020B0604020202020204" pitchFamily="34" charset="0"/>
              <a:buChar char="•"/>
              <a:tabLst>
                <a:tab pos="354965" algn="l"/>
                <a:tab pos="355600" algn="l"/>
              </a:tabLst>
            </a:pPr>
            <a:r>
              <a:rPr lang="en-US" sz="2200" b="1" dirty="0">
                <a:solidFill>
                  <a:srgbClr val="001F5F"/>
                </a:solidFill>
                <a:latin typeface="Calibri" panose="020F0502020204030204" pitchFamily="34" charset="0"/>
                <a:ea typeface="Times New Roman" panose="02020603050405020304" pitchFamily="18" charset="0"/>
              </a:rPr>
              <a:t>Exclusions:  </a:t>
            </a:r>
            <a:r>
              <a:rPr lang="en-US" sz="2200" dirty="0">
                <a:solidFill>
                  <a:srgbClr val="001F5F"/>
                </a:solidFill>
                <a:effectLst/>
                <a:latin typeface="Calibri" panose="020F0502020204030204" pitchFamily="34" charset="0"/>
                <a:ea typeface="Times New Roman" panose="02020603050405020304" pitchFamily="18" charset="0"/>
              </a:rPr>
              <a:t> Foreign spend, company affiliate spend, lower tier spend, and specific categories listed at </a:t>
            </a:r>
            <a:r>
              <a:rPr lang="en-US" sz="2200" i="1" dirty="0">
                <a:solidFill>
                  <a:srgbClr val="001F5F"/>
                </a:solidFill>
                <a:effectLst/>
                <a:latin typeface="Calibri" panose="020F0502020204030204" pitchFamily="34" charset="0"/>
                <a:ea typeface="Times New Roman" panose="02020603050405020304" pitchFamily="18" charset="0"/>
              </a:rPr>
              <a:t>FAR 52.219-9(g)</a:t>
            </a:r>
            <a:endParaRPr sz="2200" dirty="0">
              <a:solidFill>
                <a:srgbClr val="001F5F"/>
              </a:solidFill>
              <a:latin typeface="Calibri"/>
              <a:cs typeface="Calibri"/>
            </a:endParaRPr>
          </a:p>
        </p:txBody>
      </p:sp>
      <p:pic>
        <p:nvPicPr>
          <p:cNvPr id="9" name="Picture 8" descr="Screenshot of template, showing explanation of &quot;Subcontract&quot; and Excluded Categories of spend">
            <a:extLst>
              <a:ext uri="{FF2B5EF4-FFF2-40B4-BE49-F238E27FC236}">
                <a16:creationId xmlns:a16="http://schemas.microsoft.com/office/drawing/2014/main" id="{2FD0F66A-EF0B-3131-B906-4052EE46BE67}"/>
              </a:ext>
            </a:extLst>
          </p:cNvPr>
          <p:cNvPicPr>
            <a:picLocks noChangeAspect="1"/>
          </p:cNvPicPr>
          <p:nvPr/>
        </p:nvPicPr>
        <p:blipFill>
          <a:blip r:embed="rId3"/>
          <a:stretch>
            <a:fillRect/>
          </a:stretch>
        </p:blipFill>
        <p:spPr>
          <a:xfrm>
            <a:off x="151573" y="3853745"/>
            <a:ext cx="8839200" cy="2190750"/>
          </a:xfrm>
          <a:prstGeom prst="rect">
            <a:avLst/>
          </a:prstGeom>
          <a:ln w="19050">
            <a:solidFill>
              <a:schemeClr val="tx2"/>
            </a:solidFill>
          </a:ln>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 dirty="0"/>
              <a:t>For Official Use</a:t>
            </a:r>
            <a:r>
              <a:rPr spc="-55" dirty="0"/>
              <a:t> </a:t>
            </a:r>
            <a:r>
              <a:rPr dirty="0"/>
              <a:t>Only</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solidFill>
                  <a:srgbClr val="888888"/>
                </a:solidFill>
              </a:rPr>
              <a:t>18</a:t>
            </a:fld>
            <a:endParaRPr dirty="0">
              <a:solidFill>
                <a:srgbClr val="888888"/>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76600" y="97761"/>
            <a:ext cx="5782691" cy="505267"/>
          </a:xfrm>
          <a:prstGeom prst="rect">
            <a:avLst/>
          </a:prstGeom>
        </p:spPr>
        <p:txBody>
          <a:bodyPr vert="horz" wrap="square" lIns="0" tIns="12700" rIns="0" bIns="0" rtlCol="0">
            <a:spAutoFit/>
          </a:bodyPr>
          <a:lstStyle/>
          <a:p>
            <a:pPr marL="12700" algn="r">
              <a:lnSpc>
                <a:spcPct val="100000"/>
              </a:lnSpc>
              <a:spcBef>
                <a:spcPts val="100"/>
              </a:spcBef>
            </a:pPr>
            <a:r>
              <a:rPr spc="-5" dirty="0"/>
              <a:t>Exclu</a:t>
            </a:r>
            <a:r>
              <a:rPr lang="en-US" spc="-5" dirty="0"/>
              <a:t>sions Cont’d</a:t>
            </a:r>
            <a:r>
              <a:rPr dirty="0"/>
              <a:t> – </a:t>
            </a:r>
            <a:r>
              <a:rPr spc="-5" dirty="0"/>
              <a:t>Lower</a:t>
            </a:r>
            <a:r>
              <a:rPr spc="-60" dirty="0"/>
              <a:t> </a:t>
            </a:r>
            <a:r>
              <a:rPr spc="-5" dirty="0"/>
              <a:t>Tier</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 dirty="0"/>
              <a:t>For Official Use</a:t>
            </a:r>
            <a:r>
              <a:rPr spc="-55" dirty="0"/>
              <a:t> </a:t>
            </a:r>
            <a:r>
              <a:rPr dirty="0"/>
              <a:t>Only</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solidFill>
                  <a:srgbClr val="888888"/>
                </a:solidFill>
              </a:rPr>
              <a:t>19</a:t>
            </a:fld>
            <a:endParaRPr dirty="0">
              <a:solidFill>
                <a:srgbClr val="888888"/>
              </a:solidFill>
            </a:endParaRPr>
          </a:p>
        </p:txBody>
      </p:sp>
      <p:sp>
        <p:nvSpPr>
          <p:cNvPr id="3" name="object 3"/>
          <p:cNvSpPr txBox="1"/>
          <p:nvPr/>
        </p:nvSpPr>
        <p:spPr>
          <a:xfrm>
            <a:off x="685800" y="1375553"/>
            <a:ext cx="8001000" cy="3891450"/>
          </a:xfrm>
          <a:prstGeom prst="rect">
            <a:avLst/>
          </a:prstGeom>
        </p:spPr>
        <p:txBody>
          <a:bodyPr vert="horz" wrap="square" lIns="0" tIns="13335" rIns="0" bIns="0" rtlCol="0">
            <a:spAutoFit/>
          </a:bodyPr>
          <a:lstStyle/>
          <a:p>
            <a:pPr marL="12700" marR="5080">
              <a:spcAft>
                <a:spcPts val="3600"/>
              </a:spcAft>
            </a:pPr>
            <a:r>
              <a:rPr lang="en-US" sz="2400" spc="-15" dirty="0">
                <a:solidFill>
                  <a:srgbClr val="001F5F"/>
                </a:solidFill>
                <a:cs typeface="Calibri"/>
              </a:rPr>
              <a:t>“Subcontract award data reported by the Contractor and subcontractors shall be </a:t>
            </a:r>
            <a:r>
              <a:rPr lang="en-US" sz="2400" u="sng" spc="-15" dirty="0">
                <a:solidFill>
                  <a:srgbClr val="001F5F"/>
                </a:solidFill>
                <a:cs typeface="Calibri"/>
              </a:rPr>
              <a:t>limited to</a:t>
            </a:r>
            <a:r>
              <a:rPr lang="en-US" sz="2400" spc="-15" dirty="0">
                <a:solidFill>
                  <a:srgbClr val="001F5F"/>
                </a:solidFill>
                <a:cs typeface="Calibri"/>
              </a:rPr>
              <a:t> awards made to their </a:t>
            </a:r>
            <a:r>
              <a:rPr lang="en-US" sz="2400" i="1" u="sng" spc="-15" dirty="0">
                <a:solidFill>
                  <a:srgbClr val="001F5F"/>
                </a:solidFill>
                <a:cs typeface="Calibri"/>
              </a:rPr>
              <a:t>immediate next-tier</a:t>
            </a:r>
            <a:r>
              <a:rPr lang="en-US" sz="2400" i="1" spc="-15" dirty="0">
                <a:solidFill>
                  <a:srgbClr val="001F5F"/>
                </a:solidFill>
                <a:cs typeface="Calibri"/>
              </a:rPr>
              <a:t> </a:t>
            </a:r>
            <a:r>
              <a:rPr lang="en-US" sz="2400" spc="-15" dirty="0">
                <a:solidFill>
                  <a:srgbClr val="001F5F"/>
                </a:solidFill>
                <a:cs typeface="Calibri"/>
              </a:rPr>
              <a:t>subcontractors.”   </a:t>
            </a:r>
            <a:r>
              <a:rPr lang="en-US" sz="2400" i="1" spc="-15" dirty="0">
                <a:solidFill>
                  <a:srgbClr val="C00000"/>
                </a:solidFill>
                <a:cs typeface="Calibri"/>
              </a:rPr>
              <a:t>52.219-9(l)</a:t>
            </a:r>
            <a:endParaRPr lang="en-US" sz="2400" i="1" dirty="0">
              <a:solidFill>
                <a:srgbClr val="C00000"/>
              </a:solidFill>
              <a:cs typeface="Calibri"/>
            </a:endParaRPr>
          </a:p>
          <a:p>
            <a:pPr marL="12700" marR="5080">
              <a:spcAft>
                <a:spcPts val="3600"/>
              </a:spcAft>
            </a:pPr>
            <a:r>
              <a:rPr lang="en-US" sz="2400" b="1" spc="-5" dirty="0">
                <a:solidFill>
                  <a:srgbClr val="001F5F"/>
                </a:solidFill>
                <a:latin typeface="Calibri"/>
                <a:cs typeface="Calibri"/>
              </a:rPr>
              <a:t>NOTE:  </a:t>
            </a:r>
            <a:r>
              <a:rPr lang="en-US" sz="2400" spc="-5" dirty="0">
                <a:solidFill>
                  <a:srgbClr val="001F5F"/>
                </a:solidFill>
                <a:latin typeface="Calibri"/>
                <a:cs typeface="Calibri"/>
              </a:rPr>
              <a:t>Although t</a:t>
            </a:r>
            <a:r>
              <a:rPr sz="2400" spc="-5" dirty="0">
                <a:solidFill>
                  <a:srgbClr val="001F5F"/>
                </a:solidFill>
                <a:latin typeface="Calibri"/>
                <a:cs typeface="Calibri"/>
              </a:rPr>
              <a:t>he </a:t>
            </a:r>
            <a:r>
              <a:rPr sz="2400" spc="-55" dirty="0">
                <a:solidFill>
                  <a:srgbClr val="001F5F"/>
                </a:solidFill>
                <a:latin typeface="Calibri"/>
                <a:cs typeface="Calibri"/>
              </a:rPr>
              <a:t>SBA’s </a:t>
            </a:r>
            <a:r>
              <a:rPr sz="2400" spc="-10" dirty="0">
                <a:solidFill>
                  <a:srgbClr val="001F5F"/>
                </a:solidFill>
                <a:latin typeface="Calibri"/>
                <a:cs typeface="Calibri"/>
              </a:rPr>
              <a:t>regulations </a:t>
            </a:r>
            <a:r>
              <a:rPr sz="2400" spc="-15" dirty="0">
                <a:solidFill>
                  <a:srgbClr val="001F5F"/>
                </a:solidFill>
                <a:latin typeface="Calibri"/>
                <a:cs typeface="Calibri"/>
              </a:rPr>
              <a:t>at </a:t>
            </a:r>
            <a:r>
              <a:rPr sz="2400" spc="-5" dirty="0">
                <a:solidFill>
                  <a:srgbClr val="001F5F"/>
                </a:solidFill>
                <a:latin typeface="Calibri"/>
                <a:cs typeface="Calibri"/>
              </a:rPr>
              <a:t>13 </a:t>
            </a:r>
            <a:r>
              <a:rPr sz="2400" dirty="0">
                <a:solidFill>
                  <a:srgbClr val="001F5F"/>
                </a:solidFill>
                <a:latin typeface="Calibri"/>
                <a:cs typeface="Calibri"/>
              </a:rPr>
              <a:t>CFR </a:t>
            </a:r>
            <a:r>
              <a:rPr sz="2400" spc="-5" dirty="0">
                <a:solidFill>
                  <a:srgbClr val="001F5F"/>
                </a:solidFill>
                <a:latin typeface="Calibri"/>
                <a:cs typeface="Calibri"/>
              </a:rPr>
              <a:t>125.3(a)(1)(i)(C</a:t>
            </a:r>
            <a:r>
              <a:rPr lang="en-US" sz="2400" spc="-5" dirty="0">
                <a:solidFill>
                  <a:srgbClr val="001F5F"/>
                </a:solidFill>
                <a:latin typeface="Calibri"/>
                <a:cs typeface="Calibri"/>
              </a:rPr>
              <a:t>) </a:t>
            </a:r>
            <a:r>
              <a:rPr sz="2400" spc="-5" dirty="0">
                <a:solidFill>
                  <a:srgbClr val="001F5F"/>
                </a:solidFill>
                <a:latin typeface="Calibri"/>
                <a:cs typeface="Calibri"/>
              </a:rPr>
              <a:t>permit individual </a:t>
            </a:r>
            <a:r>
              <a:rPr sz="2400" spc="-10" dirty="0">
                <a:solidFill>
                  <a:srgbClr val="001F5F"/>
                </a:solidFill>
                <a:latin typeface="Calibri"/>
                <a:cs typeface="Calibri"/>
              </a:rPr>
              <a:t>planholders  </a:t>
            </a:r>
            <a:r>
              <a:rPr sz="2400" spc="-15" dirty="0">
                <a:solidFill>
                  <a:srgbClr val="001F5F"/>
                </a:solidFill>
                <a:latin typeface="Calibri"/>
                <a:cs typeface="Calibri"/>
              </a:rPr>
              <a:t>to </a:t>
            </a:r>
            <a:r>
              <a:rPr sz="2400" spc="-10" dirty="0">
                <a:solidFill>
                  <a:srgbClr val="001F5F"/>
                </a:solidFill>
                <a:latin typeface="Calibri"/>
                <a:cs typeface="Calibri"/>
              </a:rPr>
              <a:t>receive </a:t>
            </a:r>
            <a:r>
              <a:rPr sz="2400" spc="-5" dirty="0">
                <a:solidFill>
                  <a:srgbClr val="001F5F"/>
                </a:solidFill>
                <a:latin typeface="Calibri"/>
                <a:cs typeface="Calibri"/>
              </a:rPr>
              <a:t>credit </a:t>
            </a:r>
            <a:r>
              <a:rPr sz="2400" spc="-20" dirty="0">
                <a:solidFill>
                  <a:srgbClr val="001F5F"/>
                </a:solidFill>
                <a:latin typeface="Calibri"/>
                <a:cs typeface="Calibri"/>
              </a:rPr>
              <a:t>for </a:t>
            </a:r>
            <a:r>
              <a:rPr sz="2400" spc="-5" dirty="0">
                <a:solidFill>
                  <a:srgbClr val="001F5F"/>
                </a:solidFill>
                <a:latin typeface="Calibri"/>
                <a:cs typeface="Calibri"/>
              </a:rPr>
              <a:t>lower-tier </a:t>
            </a:r>
            <a:r>
              <a:rPr lang="en-US" sz="2400" dirty="0">
                <a:solidFill>
                  <a:srgbClr val="001F5F"/>
                </a:solidFill>
                <a:latin typeface="Calibri"/>
                <a:cs typeface="Calibri"/>
              </a:rPr>
              <a:t>spend</a:t>
            </a:r>
            <a:r>
              <a:rPr lang="en-US" sz="2400" spc="-15" dirty="0">
                <a:solidFill>
                  <a:srgbClr val="001F5F"/>
                </a:solidFill>
                <a:latin typeface="Calibri"/>
                <a:cs typeface="Calibri"/>
              </a:rPr>
              <a:t>, </a:t>
            </a:r>
            <a:r>
              <a:rPr lang="en-US" sz="2400" i="1" u="sng" spc="-15" dirty="0">
                <a:solidFill>
                  <a:srgbClr val="001F5F"/>
                </a:solidFill>
                <a:latin typeface="Calibri"/>
                <a:cs typeface="Calibri"/>
              </a:rPr>
              <a:t>t</a:t>
            </a:r>
            <a:r>
              <a:rPr sz="2400" i="1" u="sng" spc="-5" dirty="0">
                <a:solidFill>
                  <a:srgbClr val="001F5F"/>
                </a:solidFill>
                <a:latin typeface="Calibri"/>
                <a:cs typeface="Calibri"/>
              </a:rPr>
              <a:t>his change has </a:t>
            </a:r>
            <a:r>
              <a:rPr sz="2400" i="1" u="sng" spc="-10" dirty="0">
                <a:solidFill>
                  <a:srgbClr val="001F5F"/>
                </a:solidFill>
                <a:latin typeface="Calibri"/>
                <a:cs typeface="Calibri"/>
              </a:rPr>
              <a:t>not </a:t>
            </a:r>
            <a:r>
              <a:rPr sz="2400" i="1" u="sng" spc="-5" dirty="0">
                <a:solidFill>
                  <a:srgbClr val="001F5F"/>
                </a:solidFill>
                <a:latin typeface="Calibri"/>
                <a:cs typeface="Calibri"/>
              </a:rPr>
              <a:t>been </a:t>
            </a:r>
            <a:r>
              <a:rPr sz="2400" i="1" u="sng" spc="-10" dirty="0">
                <a:solidFill>
                  <a:srgbClr val="001F5F"/>
                </a:solidFill>
                <a:latin typeface="Calibri"/>
                <a:cs typeface="Calibri"/>
              </a:rPr>
              <a:t>incorporated </a:t>
            </a:r>
            <a:r>
              <a:rPr sz="2400" i="1" u="sng" spc="-20" dirty="0">
                <a:solidFill>
                  <a:srgbClr val="001F5F"/>
                </a:solidFill>
                <a:latin typeface="Calibri"/>
                <a:cs typeface="Calibri"/>
              </a:rPr>
              <a:t>into </a:t>
            </a:r>
            <a:r>
              <a:rPr sz="2400" i="1" u="sng" spc="-5" dirty="0">
                <a:solidFill>
                  <a:srgbClr val="001F5F"/>
                </a:solidFill>
                <a:latin typeface="Calibri"/>
                <a:cs typeface="Calibri"/>
              </a:rPr>
              <a:t>the </a:t>
            </a:r>
            <a:r>
              <a:rPr sz="2400" i="1" u="sng" spc="-25" dirty="0">
                <a:solidFill>
                  <a:srgbClr val="001F5F"/>
                </a:solidFill>
                <a:latin typeface="Calibri"/>
                <a:cs typeface="Calibri"/>
              </a:rPr>
              <a:t>FAR</a:t>
            </a:r>
            <a:r>
              <a:rPr sz="2400" b="1" i="1" spc="-25" dirty="0">
                <a:solidFill>
                  <a:srgbClr val="001F5F"/>
                </a:solidFill>
                <a:latin typeface="Calibri"/>
                <a:cs typeface="Calibri"/>
              </a:rPr>
              <a:t>.</a:t>
            </a:r>
            <a:endParaRPr lang="en-US" sz="2400" b="1" i="1" spc="-25" dirty="0">
              <a:solidFill>
                <a:srgbClr val="001F5F"/>
              </a:solidFill>
              <a:latin typeface="Calibri"/>
              <a:cs typeface="Calibri"/>
            </a:endParaRPr>
          </a:p>
          <a:p>
            <a:pPr marL="12700" marR="5080">
              <a:spcAft>
                <a:spcPts val="2400"/>
              </a:spcAft>
            </a:pPr>
            <a:r>
              <a:rPr lang="en-US" sz="2400" i="1" spc="-10" dirty="0">
                <a:solidFill>
                  <a:srgbClr val="C00000"/>
                </a:solidFill>
                <a:latin typeface="Calibri"/>
                <a:cs typeface="Calibri"/>
              </a:rPr>
              <a:t>Contractors are bound by the FAR clauses in their contracts; therefore, you cannot receive credit for lower tier spend.</a:t>
            </a:r>
            <a:endParaRPr lang="en-US" sz="2400" spc="-15" dirty="0">
              <a:solidFill>
                <a:srgbClr val="001F5F"/>
              </a:solidFill>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C6883-FDBC-8EAF-8548-D17C69E216A1}"/>
              </a:ext>
            </a:extLst>
          </p:cNvPr>
          <p:cNvSpPr>
            <a:spLocks noGrp="1"/>
          </p:cNvSpPr>
          <p:nvPr>
            <p:ph type="title"/>
          </p:nvPr>
        </p:nvSpPr>
        <p:spPr>
          <a:xfrm>
            <a:off x="83819" y="97761"/>
            <a:ext cx="8976360" cy="492443"/>
          </a:xfrm>
        </p:spPr>
        <p:txBody>
          <a:bodyPr/>
          <a:lstStyle/>
          <a:p>
            <a:pPr algn="r"/>
            <a:r>
              <a:rPr lang="en-US" dirty="0"/>
              <a:t>Housekeeping</a:t>
            </a:r>
          </a:p>
        </p:txBody>
      </p:sp>
      <p:sp>
        <p:nvSpPr>
          <p:cNvPr id="3" name="Content Placeholder 2">
            <a:extLst>
              <a:ext uri="{FF2B5EF4-FFF2-40B4-BE49-F238E27FC236}">
                <a16:creationId xmlns:a16="http://schemas.microsoft.com/office/drawing/2014/main" id="{165C8D4E-6D52-D450-40D4-997C97801AAE}"/>
              </a:ext>
            </a:extLst>
          </p:cNvPr>
          <p:cNvSpPr>
            <a:spLocks noGrp="1"/>
          </p:cNvSpPr>
          <p:nvPr>
            <p:ph idx="1"/>
          </p:nvPr>
        </p:nvSpPr>
        <p:spPr>
          <a:xfrm>
            <a:off x="819150" y="1752600"/>
            <a:ext cx="7696200" cy="3139321"/>
          </a:xfrm>
        </p:spPr>
        <p:txBody>
          <a:bodyPr/>
          <a:lstStyle/>
          <a:p>
            <a:pPr marL="365760" indent="-365760" fontAlgn="base">
              <a:spcAft>
                <a:spcPts val="3600"/>
              </a:spcAft>
              <a:buFont typeface="Arial" panose="020B0604020202020204" pitchFamily="34" charset="0"/>
              <a:buChar char="•"/>
            </a:pPr>
            <a:r>
              <a:rPr lang="en-US" sz="2400" dirty="0">
                <a:latin typeface="+mn-lt"/>
                <a:cs typeface="Arial" panose="020B0604020202020204" pitchFamily="34" charset="0"/>
              </a:rPr>
              <a:t>This session is being recorded and will be made available on our </a:t>
            </a:r>
            <a:r>
              <a:rPr lang="en-US" sz="2400" b="1" dirty="0">
                <a:latin typeface="+mn-lt"/>
                <a:cs typeface="Arial" panose="020B0604020202020204" pitchFamily="34" charset="0"/>
                <a:hlinkClick r:id="rId3"/>
              </a:rPr>
              <a:t>Subcontracting</a:t>
            </a:r>
            <a:r>
              <a:rPr lang="en-US" sz="2400" dirty="0">
                <a:latin typeface="+mn-lt"/>
                <a:cs typeface="Arial" panose="020B0604020202020204" pitchFamily="34" charset="0"/>
              </a:rPr>
              <a:t> and </a:t>
            </a:r>
            <a:r>
              <a:rPr lang="en-US" sz="2400" b="1" dirty="0">
                <a:latin typeface="+mn-lt"/>
                <a:cs typeface="Arial" panose="020B0604020202020204" pitchFamily="34" charset="0"/>
                <a:hlinkClick r:id="rId4"/>
              </a:rPr>
              <a:t>Training</a:t>
            </a:r>
            <a:r>
              <a:rPr lang="en-US" sz="2400" b="1" dirty="0">
                <a:latin typeface="+mn-lt"/>
                <a:cs typeface="Arial" panose="020B0604020202020204" pitchFamily="34" charset="0"/>
              </a:rPr>
              <a:t> </a:t>
            </a:r>
            <a:r>
              <a:rPr lang="en-US" sz="2400" dirty="0">
                <a:latin typeface="+mn-lt"/>
                <a:cs typeface="Arial" panose="020B0604020202020204" pitchFamily="34" charset="0"/>
              </a:rPr>
              <a:t>web pages. </a:t>
            </a:r>
          </a:p>
          <a:p>
            <a:pPr marL="365760" indent="-365760" fontAlgn="base">
              <a:spcAft>
                <a:spcPts val="3600"/>
              </a:spcAft>
              <a:buFont typeface="Arial" panose="020B0604020202020204" pitchFamily="34" charset="0"/>
              <a:buChar char="•"/>
            </a:pPr>
            <a:r>
              <a:rPr lang="en-US" sz="2400" dirty="0">
                <a:latin typeface="+mn-lt"/>
                <a:cs typeface="Arial" panose="020B0604020202020204" pitchFamily="34" charset="0"/>
              </a:rPr>
              <a:t>Type questions in the chat during the presentation.</a:t>
            </a:r>
          </a:p>
          <a:p>
            <a:pPr marL="365760" indent="-365760" fontAlgn="base">
              <a:buFont typeface="Arial" panose="020B0604020202020204" pitchFamily="34" charset="0"/>
              <a:buChar char="•"/>
            </a:pPr>
            <a:r>
              <a:rPr lang="en-US" sz="2400" dirty="0">
                <a:latin typeface="+mn-lt"/>
                <a:cs typeface="Arial" panose="020B0604020202020204" pitchFamily="34" charset="0"/>
              </a:rPr>
              <a:t>If you have question(s) that are not </a:t>
            </a:r>
            <a:r>
              <a:rPr lang="en-US" sz="2400" dirty="0">
                <a:latin typeface="+mn-lt"/>
              </a:rPr>
              <a:t>submitted/</a:t>
            </a:r>
            <a:r>
              <a:rPr lang="en-US" sz="2400" dirty="0">
                <a:latin typeface="+mn-lt"/>
                <a:cs typeface="Arial" panose="020B0604020202020204" pitchFamily="34" charset="0"/>
              </a:rPr>
              <a:t>addressed during this session, please send them to </a:t>
            </a:r>
            <a:r>
              <a:rPr lang="en-US" sz="2400" b="1" dirty="0">
                <a:latin typeface="+mn-lt"/>
                <a:cs typeface="Arial" panose="020B0604020202020204" pitchFamily="34" charset="0"/>
                <a:hlinkClick r:id="rId5"/>
              </a:rPr>
              <a:t>FSS.Subcontracting@va.gov</a:t>
            </a:r>
            <a:r>
              <a:rPr lang="en-US" sz="2400" b="1" dirty="0">
                <a:latin typeface="+mn-lt"/>
                <a:cs typeface="Arial" panose="020B0604020202020204" pitchFamily="34" charset="0"/>
              </a:rPr>
              <a:t>. </a:t>
            </a:r>
            <a:endParaRPr lang="en-US" dirty="0">
              <a:latin typeface="+mn-lt"/>
              <a:cs typeface="Arial" panose="020B0604020202020204" pitchFamily="34" charset="0"/>
            </a:endParaRPr>
          </a:p>
        </p:txBody>
      </p:sp>
      <p:sp>
        <p:nvSpPr>
          <p:cNvPr id="4" name="Footer Placeholder 3">
            <a:extLst>
              <a:ext uri="{FF2B5EF4-FFF2-40B4-BE49-F238E27FC236}">
                <a16:creationId xmlns:a16="http://schemas.microsoft.com/office/drawing/2014/main" id="{61B345B3-44F3-DC00-8B0B-7B7C12AE98C0}"/>
              </a:ext>
            </a:extLst>
          </p:cNvPr>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For Official Use Only</a:t>
            </a:r>
            <a:endParaRPr lang="en-US" dirty="0"/>
          </a:p>
        </p:txBody>
      </p:sp>
      <p:sp>
        <p:nvSpPr>
          <p:cNvPr id="5" name="Slide Number Placeholder 4">
            <a:extLst>
              <a:ext uri="{FF2B5EF4-FFF2-40B4-BE49-F238E27FC236}">
                <a16:creationId xmlns:a16="http://schemas.microsoft.com/office/drawing/2014/main" id="{D0E070D1-DBE3-9232-FFAA-9FEA7215EBCB}"/>
              </a:ext>
            </a:extLst>
          </p:cNvPr>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CB9C4B-92D0-4B2B-AC45-7ABA2552CB80}" type="slidenum">
              <a:rPr lang="en-US" smtClean="0"/>
              <a:pPr/>
              <a:t>2</a:t>
            </a:fld>
            <a:endParaRPr lang="en-US"/>
          </a:p>
        </p:txBody>
      </p:sp>
    </p:spTree>
    <p:extLst>
      <p:ext uri="{BB962C8B-B14F-4D97-AF65-F5344CB8AC3E}">
        <p14:creationId xmlns:p14="http://schemas.microsoft.com/office/powerpoint/2010/main" val="1001036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10147" y="97761"/>
            <a:ext cx="3049905" cy="513715"/>
          </a:xfrm>
          <a:prstGeom prst="rect">
            <a:avLst/>
          </a:prstGeom>
        </p:spPr>
        <p:txBody>
          <a:bodyPr vert="horz" wrap="square" lIns="0" tIns="12700" rIns="0" bIns="0" rtlCol="0">
            <a:spAutoFit/>
          </a:bodyPr>
          <a:lstStyle/>
          <a:p>
            <a:pPr marL="12700" algn="r">
              <a:lnSpc>
                <a:spcPct val="100000"/>
              </a:lnSpc>
              <a:spcBef>
                <a:spcPts val="100"/>
              </a:spcBef>
            </a:pPr>
            <a:r>
              <a:rPr dirty="0"/>
              <a:t>#1 - Type of</a:t>
            </a:r>
            <a:r>
              <a:rPr spc="-105" dirty="0"/>
              <a:t> </a:t>
            </a:r>
            <a:r>
              <a:rPr dirty="0"/>
              <a:t>Plan</a:t>
            </a:r>
          </a:p>
        </p:txBody>
      </p:sp>
      <p:sp>
        <p:nvSpPr>
          <p:cNvPr id="3" name="object 3"/>
          <p:cNvSpPr txBox="1"/>
          <p:nvPr/>
        </p:nvSpPr>
        <p:spPr>
          <a:xfrm>
            <a:off x="783265" y="1295286"/>
            <a:ext cx="8049230" cy="473848"/>
          </a:xfrm>
          <a:prstGeom prst="rect">
            <a:avLst/>
          </a:prstGeom>
        </p:spPr>
        <p:txBody>
          <a:bodyPr vert="horz" wrap="square" lIns="0" tIns="12065" rIns="0" bIns="0" rtlCol="0">
            <a:spAutoFit/>
          </a:bodyPr>
          <a:lstStyle/>
          <a:p>
            <a:pPr marL="12700">
              <a:lnSpc>
                <a:spcPct val="100000"/>
              </a:lnSpc>
              <a:spcBef>
                <a:spcPts val="95"/>
              </a:spcBef>
              <a:tabLst>
                <a:tab pos="354965" algn="l"/>
                <a:tab pos="355600" algn="l"/>
              </a:tabLst>
            </a:pPr>
            <a:r>
              <a:rPr sz="3000" spc="-10" dirty="0">
                <a:solidFill>
                  <a:srgbClr val="001F5F"/>
                </a:solidFill>
                <a:latin typeface="Calibri"/>
                <a:cs typeface="Calibri"/>
              </a:rPr>
              <a:t>Select either </a:t>
            </a:r>
            <a:r>
              <a:rPr sz="3000" spc="-5" dirty="0">
                <a:solidFill>
                  <a:srgbClr val="001F5F"/>
                </a:solidFill>
                <a:latin typeface="Calibri"/>
                <a:cs typeface="Calibri"/>
              </a:rPr>
              <a:t>an individual </a:t>
            </a:r>
            <a:r>
              <a:rPr sz="3000" b="1" u="heavy" spc="-5" dirty="0">
                <a:solidFill>
                  <a:srgbClr val="001F5F"/>
                </a:solidFill>
                <a:uFill>
                  <a:solidFill>
                    <a:srgbClr val="001F5F"/>
                  </a:solidFill>
                </a:uFill>
                <a:latin typeface="Calibri"/>
                <a:cs typeface="Calibri"/>
              </a:rPr>
              <a:t>or</a:t>
            </a:r>
            <a:r>
              <a:rPr sz="3000" b="1" spc="-5" dirty="0">
                <a:solidFill>
                  <a:srgbClr val="001F5F"/>
                </a:solidFill>
                <a:latin typeface="Calibri"/>
                <a:cs typeface="Calibri"/>
              </a:rPr>
              <a:t> </a:t>
            </a:r>
            <a:r>
              <a:rPr sz="3000" spc="-10" dirty="0">
                <a:solidFill>
                  <a:srgbClr val="001F5F"/>
                </a:solidFill>
                <a:latin typeface="Calibri"/>
                <a:cs typeface="Calibri"/>
              </a:rPr>
              <a:t>commercial</a:t>
            </a:r>
            <a:r>
              <a:rPr sz="3000" spc="50" dirty="0">
                <a:solidFill>
                  <a:srgbClr val="001F5F"/>
                </a:solidFill>
                <a:latin typeface="Calibri"/>
                <a:cs typeface="Calibri"/>
              </a:rPr>
              <a:t> </a:t>
            </a:r>
            <a:r>
              <a:rPr sz="3000" spc="-5" dirty="0">
                <a:solidFill>
                  <a:srgbClr val="001F5F"/>
                </a:solidFill>
                <a:latin typeface="Calibri"/>
                <a:cs typeface="Calibri"/>
              </a:rPr>
              <a:t>plan</a:t>
            </a:r>
            <a:r>
              <a:rPr sz="2200" spc="-5" dirty="0">
                <a:solidFill>
                  <a:srgbClr val="001F5F"/>
                </a:solidFill>
                <a:latin typeface="Calibri"/>
                <a:cs typeface="Calibri"/>
              </a:rPr>
              <a:t>.</a:t>
            </a:r>
            <a:endParaRPr sz="2200" dirty="0">
              <a:latin typeface="Calibri"/>
              <a:cs typeface="Calibri"/>
            </a:endParaRPr>
          </a:p>
        </p:txBody>
      </p:sp>
      <p:pic>
        <p:nvPicPr>
          <p:cNvPr id="8" name="Picture 7" descr="Screenshot of #1a and b to choose either Individual Plan (a) or Commercial Plan (b)">
            <a:extLst>
              <a:ext uri="{FF2B5EF4-FFF2-40B4-BE49-F238E27FC236}">
                <a16:creationId xmlns:a16="http://schemas.microsoft.com/office/drawing/2014/main" id="{A22995A4-D731-B744-9642-1E1138785DEC}"/>
              </a:ext>
            </a:extLst>
          </p:cNvPr>
          <p:cNvPicPr>
            <a:picLocks noChangeAspect="1"/>
          </p:cNvPicPr>
          <p:nvPr/>
        </p:nvPicPr>
        <p:blipFill>
          <a:blip r:embed="rId3"/>
          <a:stretch>
            <a:fillRect/>
          </a:stretch>
        </p:blipFill>
        <p:spPr>
          <a:xfrm>
            <a:off x="354035" y="2057400"/>
            <a:ext cx="8478460" cy="3619927"/>
          </a:xfrm>
          <a:prstGeom prst="rect">
            <a:avLst/>
          </a:prstGeom>
          <a:ln w="19050">
            <a:solidFill>
              <a:schemeClr val="tx2"/>
            </a:solidFill>
          </a:ln>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 dirty="0"/>
              <a:t>For Official Use</a:t>
            </a:r>
            <a:r>
              <a:rPr spc="-55" dirty="0"/>
              <a:t> </a:t>
            </a:r>
            <a:r>
              <a:rPr dirty="0"/>
              <a:t>Only</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solidFill>
                  <a:srgbClr val="888888"/>
                </a:solidFill>
              </a:rPr>
              <a:t>20</a:t>
            </a:fld>
            <a:endParaRPr dirty="0">
              <a:solidFill>
                <a:srgbClr val="888888"/>
              </a:solidFill>
            </a:endParaRPr>
          </a:p>
        </p:txBody>
      </p:sp>
    </p:spTree>
    <p:extLst>
      <p:ext uri="{BB962C8B-B14F-4D97-AF65-F5344CB8AC3E}">
        <p14:creationId xmlns:p14="http://schemas.microsoft.com/office/powerpoint/2010/main" val="3308185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29201" y="97761"/>
            <a:ext cx="4030852" cy="505267"/>
          </a:xfrm>
          <a:prstGeom prst="rect">
            <a:avLst/>
          </a:prstGeom>
        </p:spPr>
        <p:txBody>
          <a:bodyPr vert="horz" wrap="square" lIns="0" tIns="12700" rIns="0" bIns="0" rtlCol="0">
            <a:spAutoFit/>
          </a:bodyPr>
          <a:lstStyle/>
          <a:p>
            <a:pPr algn="r">
              <a:lnSpc>
                <a:spcPct val="100000"/>
              </a:lnSpc>
            </a:pPr>
            <a:r>
              <a:rPr dirty="0"/>
              <a:t>#1</a:t>
            </a:r>
            <a:r>
              <a:rPr lang="en-US" dirty="0"/>
              <a:t>a</a:t>
            </a:r>
            <a:r>
              <a:rPr dirty="0"/>
              <a:t> </a:t>
            </a:r>
            <a:r>
              <a:rPr lang="en-US" dirty="0"/>
              <a:t>–</a:t>
            </a:r>
            <a:r>
              <a:rPr dirty="0"/>
              <a:t> </a:t>
            </a:r>
            <a:r>
              <a:rPr lang="en-US" dirty="0"/>
              <a:t>Individual Type</a:t>
            </a:r>
            <a:endParaRPr dirty="0"/>
          </a:p>
        </p:txBody>
      </p:sp>
      <p:sp>
        <p:nvSpPr>
          <p:cNvPr id="3" name="object 3"/>
          <p:cNvSpPr txBox="1"/>
          <p:nvPr/>
        </p:nvSpPr>
        <p:spPr>
          <a:xfrm>
            <a:off x="425760" y="1009977"/>
            <a:ext cx="8385470" cy="2997615"/>
          </a:xfrm>
          <a:prstGeom prst="rect">
            <a:avLst/>
          </a:prstGeom>
        </p:spPr>
        <p:txBody>
          <a:bodyPr vert="horz" wrap="square" lIns="0" tIns="12065" rIns="0" bIns="0" rtlCol="0">
            <a:spAutoFit/>
          </a:bodyPr>
          <a:lstStyle/>
          <a:p>
            <a:pPr marL="274320" indent="-274320">
              <a:spcAft>
                <a:spcPts val="2400"/>
              </a:spcAft>
              <a:buFont typeface="Arial" panose="020B0604020202020204" pitchFamily="34" charset="0"/>
              <a:buChar char="•"/>
              <a:tabLst>
                <a:tab pos="354965" algn="l"/>
                <a:tab pos="355600" algn="l"/>
              </a:tabLst>
            </a:pPr>
            <a:r>
              <a:rPr lang="en-US" sz="2200" b="1" dirty="0">
                <a:solidFill>
                  <a:srgbClr val="001F5F"/>
                </a:solidFill>
                <a:effectLst/>
                <a:latin typeface="Calibri" panose="020F0502020204030204" pitchFamily="34" charset="0"/>
                <a:ea typeface="Times New Roman" panose="02020603050405020304" pitchFamily="18" charset="0"/>
              </a:rPr>
              <a:t>Contract #/Solicitation #:  </a:t>
            </a:r>
            <a:r>
              <a:rPr lang="en-US" sz="2200" dirty="0">
                <a:solidFill>
                  <a:srgbClr val="001F5F"/>
                </a:solidFill>
                <a:effectLst/>
                <a:latin typeface="Calibri" panose="020F0502020204030204" pitchFamily="34" charset="0"/>
                <a:ea typeface="Times New Roman" panose="02020603050405020304" pitchFamily="18" charset="0"/>
              </a:rPr>
              <a:t>List the solicitation number; will be revised with contract number prior to contract award</a:t>
            </a:r>
            <a:endParaRPr lang="en-US" sz="2200" b="1" dirty="0">
              <a:solidFill>
                <a:srgbClr val="001F5F"/>
              </a:solidFill>
              <a:effectLst/>
              <a:latin typeface="Calibri" panose="020F0502020204030204" pitchFamily="34" charset="0"/>
              <a:ea typeface="Times New Roman" panose="02020603050405020304" pitchFamily="18" charset="0"/>
            </a:endParaRPr>
          </a:p>
          <a:p>
            <a:pPr marL="274320" indent="-274320">
              <a:spcAft>
                <a:spcPts val="2400"/>
              </a:spcAft>
              <a:buFont typeface="Arial" panose="020B0604020202020204" pitchFamily="34" charset="0"/>
              <a:buChar char="•"/>
              <a:tabLst>
                <a:tab pos="354965" algn="l"/>
                <a:tab pos="355600" algn="l"/>
              </a:tabLst>
            </a:pPr>
            <a:r>
              <a:rPr lang="en-US" sz="2200" b="1" dirty="0">
                <a:solidFill>
                  <a:srgbClr val="001F5F"/>
                </a:solidFill>
                <a:effectLst/>
                <a:latin typeface="Calibri" panose="020F0502020204030204" pitchFamily="34" charset="0"/>
                <a:ea typeface="Times New Roman" panose="02020603050405020304" pitchFamily="18" charset="0"/>
              </a:rPr>
              <a:t>Total Value of Projected Subcontracts/Spend (Base &amp; Option Periods)</a:t>
            </a:r>
            <a:r>
              <a:rPr lang="en-US" sz="2200" b="1" dirty="0">
                <a:solidFill>
                  <a:srgbClr val="001F5F"/>
                </a:solidFill>
                <a:latin typeface="Calibri" panose="020F0502020204030204" pitchFamily="34" charset="0"/>
                <a:ea typeface="Times New Roman" panose="02020603050405020304" pitchFamily="18" charset="0"/>
              </a:rPr>
              <a:t>:  </a:t>
            </a:r>
            <a:r>
              <a:rPr lang="en-US" sz="2200" dirty="0">
                <a:solidFill>
                  <a:srgbClr val="001F5F"/>
                </a:solidFill>
                <a:latin typeface="Calibri" panose="020F0502020204030204" pitchFamily="34" charset="0"/>
                <a:ea typeface="Times New Roman" panose="02020603050405020304" pitchFamily="18" charset="0"/>
              </a:rPr>
              <a:t>Provide total spend (both small and other-than-small) </a:t>
            </a:r>
            <a:r>
              <a:rPr lang="en-US" sz="2200" i="1" dirty="0">
                <a:solidFill>
                  <a:srgbClr val="001F5F"/>
                </a:solidFill>
                <a:latin typeface="Calibri" panose="020F0502020204030204" pitchFamily="34" charset="0"/>
                <a:ea typeface="Times New Roman" panose="02020603050405020304" pitchFamily="18" charset="0"/>
              </a:rPr>
              <a:t>that supports the specific contract only; </a:t>
            </a:r>
            <a:r>
              <a:rPr lang="en-US" sz="2200" dirty="0">
                <a:solidFill>
                  <a:srgbClr val="001F5F"/>
                </a:solidFill>
                <a:latin typeface="Calibri" panose="020F0502020204030204" pitchFamily="34" charset="0"/>
                <a:ea typeface="Times New Roman" panose="02020603050405020304" pitchFamily="18" charset="0"/>
              </a:rPr>
              <a:t>may include indirect costs on pro-rated basis</a:t>
            </a:r>
            <a:endParaRPr lang="en-US" sz="2200" i="1" dirty="0">
              <a:solidFill>
                <a:srgbClr val="001F5F"/>
              </a:solidFill>
              <a:latin typeface="Calibri" panose="020F0502020204030204" pitchFamily="34" charset="0"/>
              <a:ea typeface="Times New Roman" panose="02020603050405020304" pitchFamily="18" charset="0"/>
            </a:endParaRPr>
          </a:p>
          <a:p>
            <a:pPr marL="274320" indent="-274320">
              <a:spcAft>
                <a:spcPts val="2400"/>
              </a:spcAft>
              <a:buFont typeface="Arial" panose="020B0604020202020204" pitchFamily="34" charset="0"/>
              <a:buChar char="•"/>
              <a:tabLst>
                <a:tab pos="354965" algn="l"/>
                <a:tab pos="355600" algn="l"/>
              </a:tabLst>
            </a:pPr>
            <a:r>
              <a:rPr lang="en-US" sz="2200" b="1" dirty="0">
                <a:solidFill>
                  <a:srgbClr val="001F5F"/>
                </a:solidFill>
                <a:latin typeface="Calibri" panose="020F0502020204030204" pitchFamily="34" charset="0"/>
                <a:ea typeface="Times New Roman" panose="02020603050405020304" pitchFamily="18" charset="0"/>
              </a:rPr>
              <a:t>Total Contract Value:  </a:t>
            </a:r>
            <a:r>
              <a:rPr lang="en-US" sz="2200" dirty="0">
                <a:solidFill>
                  <a:srgbClr val="001F5F"/>
                </a:solidFill>
                <a:latin typeface="Calibri" panose="020F0502020204030204" pitchFamily="34" charset="0"/>
                <a:ea typeface="Times New Roman" panose="02020603050405020304" pitchFamily="18" charset="0"/>
              </a:rPr>
              <a:t>I</a:t>
            </a:r>
            <a:r>
              <a:rPr lang="en-US" sz="2200" dirty="0">
                <a:solidFill>
                  <a:srgbClr val="001F5F"/>
                </a:solidFill>
                <a:effectLst/>
                <a:latin typeface="Calibri" panose="020F0502020204030204" pitchFamily="34" charset="0"/>
                <a:ea typeface="Times New Roman" panose="02020603050405020304" pitchFamily="18" charset="0"/>
              </a:rPr>
              <a:t>nclude </a:t>
            </a:r>
            <a:r>
              <a:rPr lang="en-US" sz="2200" u="sng" dirty="0">
                <a:solidFill>
                  <a:srgbClr val="001F5F"/>
                </a:solidFill>
                <a:effectLst/>
                <a:latin typeface="Calibri" panose="020F0502020204030204" pitchFamily="34" charset="0"/>
                <a:ea typeface="Times New Roman" panose="02020603050405020304" pitchFamily="18" charset="0"/>
              </a:rPr>
              <a:t>your estimated </a:t>
            </a:r>
            <a:r>
              <a:rPr lang="en-US" sz="2200" dirty="0">
                <a:solidFill>
                  <a:srgbClr val="001F5F"/>
                </a:solidFill>
                <a:effectLst/>
                <a:latin typeface="Calibri" panose="020F0502020204030204" pitchFamily="34" charset="0"/>
                <a:ea typeface="Times New Roman" panose="02020603050405020304" pitchFamily="18" charset="0"/>
              </a:rPr>
              <a:t>total contract value; will be revised prior to contract award with </a:t>
            </a:r>
            <a:r>
              <a:rPr lang="en-US" sz="2200" u="sng" dirty="0">
                <a:solidFill>
                  <a:srgbClr val="001F5F"/>
                </a:solidFill>
                <a:effectLst/>
                <a:latin typeface="Calibri" panose="020F0502020204030204" pitchFamily="34" charset="0"/>
                <a:ea typeface="Times New Roman" panose="02020603050405020304" pitchFamily="18" charset="0"/>
              </a:rPr>
              <a:t>awarded value</a:t>
            </a:r>
            <a:endParaRPr lang="en-US" sz="2200" u="sng" dirty="0">
              <a:solidFill>
                <a:srgbClr val="001F5F"/>
              </a:solidFill>
              <a:latin typeface="Calibri"/>
              <a:cs typeface="Calibri"/>
            </a:endParaRPr>
          </a:p>
        </p:txBody>
      </p:sp>
      <p:pic>
        <p:nvPicPr>
          <p:cNvPr id="5" name="Picture 4" descr="Screenshot of #1a for Individual Plan, including total subcontracts, base period, 5-year option, and total contract value">
            <a:extLst>
              <a:ext uri="{FF2B5EF4-FFF2-40B4-BE49-F238E27FC236}">
                <a16:creationId xmlns:a16="http://schemas.microsoft.com/office/drawing/2014/main" id="{3177503F-5F82-B696-0E9B-C6C748F2FB9C}"/>
              </a:ext>
            </a:extLst>
          </p:cNvPr>
          <p:cNvPicPr>
            <a:picLocks noChangeAspect="1"/>
          </p:cNvPicPr>
          <p:nvPr/>
        </p:nvPicPr>
        <p:blipFill rotWithShape="1">
          <a:blip r:embed="rId3"/>
          <a:srcRect t="16213" b="40401"/>
          <a:stretch/>
        </p:blipFill>
        <p:spPr>
          <a:xfrm>
            <a:off x="425760" y="4495800"/>
            <a:ext cx="8478460" cy="1422400"/>
          </a:xfrm>
          <a:prstGeom prst="rect">
            <a:avLst/>
          </a:prstGeom>
          <a:ln w="19050">
            <a:solidFill>
              <a:schemeClr val="tx2"/>
            </a:solidFill>
          </a:ln>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 dirty="0"/>
              <a:t>For Official Use</a:t>
            </a:r>
            <a:r>
              <a:rPr spc="-55" dirty="0"/>
              <a:t> </a:t>
            </a:r>
            <a:r>
              <a:rPr dirty="0"/>
              <a:t>Only</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solidFill>
                  <a:srgbClr val="888888"/>
                </a:solidFill>
              </a:rPr>
              <a:t>21</a:t>
            </a:fld>
            <a:endParaRPr dirty="0">
              <a:solidFill>
                <a:srgbClr val="888888"/>
              </a:solidFill>
            </a:endParaRPr>
          </a:p>
        </p:txBody>
      </p:sp>
    </p:spTree>
    <p:extLst>
      <p:ext uri="{BB962C8B-B14F-4D97-AF65-F5344CB8AC3E}">
        <p14:creationId xmlns:p14="http://schemas.microsoft.com/office/powerpoint/2010/main" val="1416724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24400" y="97761"/>
            <a:ext cx="4335653" cy="505267"/>
          </a:xfrm>
          <a:prstGeom prst="rect">
            <a:avLst/>
          </a:prstGeom>
        </p:spPr>
        <p:txBody>
          <a:bodyPr vert="horz" wrap="square" lIns="0" tIns="12700" rIns="0" bIns="0" rtlCol="0">
            <a:spAutoFit/>
          </a:bodyPr>
          <a:lstStyle/>
          <a:p>
            <a:pPr algn="r">
              <a:lnSpc>
                <a:spcPct val="100000"/>
              </a:lnSpc>
            </a:pPr>
            <a:r>
              <a:rPr dirty="0"/>
              <a:t>#1</a:t>
            </a:r>
            <a:r>
              <a:rPr lang="en-US" dirty="0"/>
              <a:t>b</a:t>
            </a:r>
            <a:r>
              <a:rPr dirty="0"/>
              <a:t> </a:t>
            </a:r>
            <a:r>
              <a:rPr lang="en-US" dirty="0"/>
              <a:t>–</a:t>
            </a:r>
            <a:r>
              <a:rPr dirty="0"/>
              <a:t> </a:t>
            </a:r>
            <a:r>
              <a:rPr lang="en-US" dirty="0"/>
              <a:t>Commercial Type</a:t>
            </a:r>
            <a:endParaRPr dirty="0"/>
          </a:p>
        </p:txBody>
      </p:sp>
      <p:sp>
        <p:nvSpPr>
          <p:cNvPr id="4" name="object 3">
            <a:extLst>
              <a:ext uri="{FF2B5EF4-FFF2-40B4-BE49-F238E27FC236}">
                <a16:creationId xmlns:a16="http://schemas.microsoft.com/office/drawing/2014/main" id="{6B139A69-061B-27C2-1AEC-8DC4B13FA7F1}"/>
              </a:ext>
            </a:extLst>
          </p:cNvPr>
          <p:cNvSpPr txBox="1"/>
          <p:nvPr/>
        </p:nvSpPr>
        <p:spPr>
          <a:xfrm>
            <a:off x="361121" y="822714"/>
            <a:ext cx="8420099" cy="3043782"/>
          </a:xfrm>
          <a:prstGeom prst="rect">
            <a:avLst/>
          </a:prstGeom>
        </p:spPr>
        <p:txBody>
          <a:bodyPr vert="horz" wrap="square" lIns="0" tIns="12065" rIns="0" bIns="0" rtlCol="0">
            <a:spAutoFit/>
          </a:bodyPr>
          <a:lstStyle/>
          <a:p>
            <a:pPr marL="274320" indent="-274320">
              <a:lnSpc>
                <a:spcPct val="100000"/>
              </a:lnSpc>
              <a:spcAft>
                <a:spcPts val="1800"/>
              </a:spcAft>
              <a:buFont typeface="Arial" panose="020B0604020202020204" pitchFamily="34" charset="0"/>
              <a:buChar char="•"/>
              <a:tabLst>
                <a:tab pos="354965" algn="l"/>
                <a:tab pos="355600" algn="l"/>
              </a:tabLst>
            </a:pPr>
            <a:r>
              <a:rPr lang="en-US" sz="1900" b="1" dirty="0">
                <a:solidFill>
                  <a:srgbClr val="001F5F"/>
                </a:solidFill>
                <a:effectLst/>
                <a:latin typeface="Calibri" panose="020F0502020204030204" pitchFamily="34" charset="0"/>
                <a:ea typeface="Times New Roman" panose="02020603050405020304" pitchFamily="18" charset="0"/>
              </a:rPr>
              <a:t>Company vs. Division-Wide</a:t>
            </a:r>
            <a:r>
              <a:rPr lang="en-US" sz="1900" b="1" dirty="0">
                <a:solidFill>
                  <a:srgbClr val="001F5F"/>
                </a:solidFill>
                <a:latin typeface="Calibri" panose="020F0502020204030204" pitchFamily="34" charset="0"/>
                <a:ea typeface="Times New Roman" panose="02020603050405020304" pitchFamily="18" charset="0"/>
              </a:rPr>
              <a:t>:  </a:t>
            </a:r>
            <a:r>
              <a:rPr lang="en-US" sz="1900" dirty="0">
                <a:solidFill>
                  <a:srgbClr val="001F5F"/>
                </a:solidFill>
                <a:latin typeface="Calibri" panose="020F0502020204030204" pitchFamily="34" charset="0"/>
                <a:ea typeface="Times New Roman" panose="02020603050405020304" pitchFamily="18" charset="0"/>
              </a:rPr>
              <a:t>Select one; carefully consider your choice and your company structure; can’t include multiple divisions or subsidiaries in </a:t>
            </a:r>
            <a:r>
              <a:rPr lang="en-US" sz="1900" i="1" dirty="0">
                <a:solidFill>
                  <a:srgbClr val="001F5F"/>
                </a:solidFill>
                <a:latin typeface="Calibri" panose="020F0502020204030204" pitchFamily="34" charset="0"/>
                <a:ea typeface="Times New Roman" panose="02020603050405020304" pitchFamily="18" charset="0"/>
              </a:rPr>
              <a:t>Division-wide</a:t>
            </a:r>
            <a:endParaRPr lang="en-US" sz="1900" dirty="0">
              <a:solidFill>
                <a:srgbClr val="001F5F"/>
              </a:solidFill>
              <a:effectLst/>
              <a:latin typeface="Calibri" panose="020F0502020204030204" pitchFamily="34" charset="0"/>
              <a:ea typeface="Times New Roman" panose="02020603050405020304" pitchFamily="18" charset="0"/>
            </a:endParaRPr>
          </a:p>
          <a:p>
            <a:pPr marL="274320" indent="-274320">
              <a:spcAft>
                <a:spcPts val="1800"/>
              </a:spcAft>
              <a:buFont typeface="Arial" panose="020B0604020202020204" pitchFamily="34" charset="0"/>
              <a:buChar char="•"/>
              <a:tabLst>
                <a:tab pos="354965" algn="l"/>
                <a:tab pos="355600" algn="l"/>
              </a:tabLst>
            </a:pPr>
            <a:r>
              <a:rPr lang="en-US" sz="1900" b="1" dirty="0">
                <a:solidFill>
                  <a:srgbClr val="001F5F"/>
                </a:solidFill>
                <a:effectLst/>
                <a:latin typeface="Calibri" panose="020F0502020204030204" pitchFamily="34" charset="0"/>
                <a:ea typeface="Times New Roman" panose="02020603050405020304" pitchFamily="18" charset="0"/>
              </a:rPr>
              <a:t>Total Value of Projected Subcontracts/Spend:  </a:t>
            </a:r>
            <a:r>
              <a:rPr lang="en-US" sz="1900" dirty="0">
                <a:solidFill>
                  <a:srgbClr val="001F5F"/>
                </a:solidFill>
                <a:latin typeface="Calibri" panose="020F0502020204030204" pitchFamily="34" charset="0"/>
                <a:ea typeface="Times New Roman" panose="02020603050405020304" pitchFamily="18" charset="0"/>
              </a:rPr>
              <a:t>Provide total spend (both small and other-than-small), including </a:t>
            </a:r>
            <a:r>
              <a:rPr lang="en-US" sz="1900" u="sng" dirty="0">
                <a:solidFill>
                  <a:srgbClr val="001F5F"/>
                </a:solidFill>
                <a:latin typeface="Calibri" panose="020F0502020204030204" pitchFamily="34" charset="0"/>
                <a:ea typeface="Times New Roman" panose="02020603050405020304" pitchFamily="18" charset="0"/>
              </a:rPr>
              <a:t>all </a:t>
            </a:r>
            <a:r>
              <a:rPr lang="en-US" sz="1900" dirty="0">
                <a:solidFill>
                  <a:srgbClr val="001F5F"/>
                </a:solidFill>
                <a:latin typeface="Calibri" panose="020F0502020204030204" pitchFamily="34" charset="0"/>
                <a:ea typeface="Times New Roman" panose="02020603050405020304" pitchFamily="18" charset="0"/>
              </a:rPr>
              <a:t>indirect costs</a:t>
            </a:r>
            <a:endParaRPr lang="en-US" sz="1900" i="1" dirty="0">
              <a:solidFill>
                <a:srgbClr val="001F5F"/>
              </a:solidFill>
              <a:latin typeface="Calibri" panose="020F0502020204030204" pitchFamily="34" charset="0"/>
              <a:ea typeface="Times New Roman" panose="02020603050405020304" pitchFamily="18" charset="0"/>
            </a:endParaRPr>
          </a:p>
          <a:p>
            <a:pPr marL="274320" indent="-274320">
              <a:lnSpc>
                <a:spcPct val="100000"/>
              </a:lnSpc>
              <a:spcAft>
                <a:spcPts val="1800"/>
              </a:spcAft>
              <a:buFont typeface="Arial" panose="020B0604020202020204" pitchFamily="34" charset="0"/>
              <a:buChar char="•"/>
              <a:tabLst>
                <a:tab pos="354965" algn="l"/>
                <a:tab pos="355600" algn="l"/>
              </a:tabLst>
            </a:pPr>
            <a:r>
              <a:rPr lang="en-US" sz="1900" b="1" dirty="0">
                <a:solidFill>
                  <a:srgbClr val="001F5F"/>
                </a:solidFill>
                <a:latin typeface="Calibri" panose="020F0502020204030204" pitchFamily="34" charset="0"/>
                <a:ea typeface="Times New Roman" panose="02020603050405020304" pitchFamily="18" charset="0"/>
              </a:rPr>
              <a:t>Projected Sales:  </a:t>
            </a:r>
            <a:r>
              <a:rPr lang="en-US" sz="1900" dirty="0">
                <a:solidFill>
                  <a:srgbClr val="001F5F"/>
                </a:solidFill>
                <a:effectLst/>
                <a:latin typeface="Calibri" panose="020F0502020204030204" pitchFamily="34" charset="0"/>
                <a:ea typeface="Times New Roman" panose="02020603050405020304" pitchFamily="18" charset="0"/>
              </a:rPr>
              <a:t> List total (government and commercial) projected sales for the 12-month period</a:t>
            </a:r>
            <a:endParaRPr lang="en-US" sz="1900" i="1" dirty="0">
              <a:solidFill>
                <a:srgbClr val="001F5F"/>
              </a:solidFill>
              <a:effectLst/>
              <a:latin typeface="Calibri" panose="020F0502020204030204" pitchFamily="34" charset="0"/>
              <a:ea typeface="Times New Roman" panose="02020603050405020304" pitchFamily="18" charset="0"/>
            </a:endParaRPr>
          </a:p>
          <a:p>
            <a:pPr marL="274320" indent="-274320">
              <a:spcAft>
                <a:spcPts val="1200"/>
              </a:spcAft>
              <a:buFont typeface="Arial" panose="020B0604020202020204" pitchFamily="34" charset="0"/>
              <a:buChar char="•"/>
              <a:tabLst>
                <a:tab pos="354965" algn="l"/>
                <a:tab pos="355600" algn="l"/>
              </a:tabLst>
            </a:pPr>
            <a:r>
              <a:rPr lang="en-US" sz="1900" b="1" dirty="0">
                <a:solidFill>
                  <a:srgbClr val="001F5F"/>
                </a:solidFill>
                <a:latin typeface="Calibri" panose="020F0502020204030204" pitchFamily="34" charset="0"/>
                <a:cs typeface="Calibri"/>
              </a:rPr>
              <a:t>Percentage of Total Annual Sales:  </a:t>
            </a:r>
            <a:r>
              <a:rPr lang="en-US" sz="1900" dirty="0">
                <a:solidFill>
                  <a:srgbClr val="001F5F"/>
                </a:solidFill>
                <a:latin typeface="Calibri" panose="020F0502020204030204" pitchFamily="34" charset="0"/>
                <a:cs typeface="Calibri"/>
              </a:rPr>
              <a:t>Divide projected spend by total projected sales (</a:t>
            </a:r>
            <a:r>
              <a:rPr lang="en-US" sz="1900" i="1" dirty="0">
                <a:solidFill>
                  <a:srgbClr val="001F5F"/>
                </a:solidFill>
                <a:latin typeface="Calibri" panose="020F0502020204030204" pitchFamily="34" charset="0"/>
                <a:cs typeface="Calibri"/>
              </a:rPr>
              <a:t>e.g.  $500,000 spend ÷ $2,000,000 sales =  25.0%)</a:t>
            </a:r>
            <a:endParaRPr lang="en-US" sz="1900" i="1" dirty="0">
              <a:solidFill>
                <a:srgbClr val="001F5F"/>
              </a:solidFill>
              <a:highlight>
                <a:srgbClr val="00FFFF"/>
              </a:highlight>
              <a:latin typeface="Calibri"/>
              <a:cs typeface="Calibri"/>
            </a:endParaRPr>
          </a:p>
        </p:txBody>
      </p:sp>
      <p:pic>
        <p:nvPicPr>
          <p:cNvPr id="8" name="Picture 7" descr="Screenshot of #1b for Comercial Plan, including total subcontracts, projected sales, and subcontracts as % of annual sales">
            <a:extLst>
              <a:ext uri="{FF2B5EF4-FFF2-40B4-BE49-F238E27FC236}">
                <a16:creationId xmlns:a16="http://schemas.microsoft.com/office/drawing/2014/main" id="{FE41FF54-E3E8-4E79-4C31-4E5CAB21D011}"/>
              </a:ext>
            </a:extLst>
          </p:cNvPr>
          <p:cNvPicPr>
            <a:picLocks noChangeAspect="1"/>
          </p:cNvPicPr>
          <p:nvPr/>
        </p:nvPicPr>
        <p:blipFill>
          <a:blip r:embed="rId3"/>
          <a:stretch>
            <a:fillRect/>
          </a:stretch>
        </p:blipFill>
        <p:spPr>
          <a:xfrm>
            <a:off x="227772" y="4042263"/>
            <a:ext cx="8686799" cy="1933165"/>
          </a:xfrm>
          <a:prstGeom prst="rect">
            <a:avLst/>
          </a:prstGeom>
          <a:ln w="19050">
            <a:solidFill>
              <a:schemeClr val="tx2"/>
            </a:solidFill>
          </a:ln>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 dirty="0"/>
              <a:t>For Official Use</a:t>
            </a:r>
            <a:r>
              <a:rPr spc="-55" dirty="0"/>
              <a:t> </a:t>
            </a:r>
            <a:r>
              <a:rPr dirty="0"/>
              <a:t>Only</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solidFill>
                  <a:srgbClr val="888888"/>
                </a:solidFill>
              </a:rPr>
              <a:t>22</a:t>
            </a:fld>
            <a:endParaRPr dirty="0">
              <a:solidFill>
                <a:srgbClr val="888888"/>
              </a:solidFill>
            </a:endParaRPr>
          </a:p>
        </p:txBody>
      </p:sp>
    </p:spTree>
    <p:extLst>
      <p:ext uri="{BB962C8B-B14F-4D97-AF65-F5344CB8AC3E}">
        <p14:creationId xmlns:p14="http://schemas.microsoft.com/office/powerpoint/2010/main" val="3694240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9600" y="97761"/>
            <a:ext cx="4639057" cy="505267"/>
          </a:xfrm>
          <a:prstGeom prst="rect">
            <a:avLst/>
          </a:prstGeom>
        </p:spPr>
        <p:txBody>
          <a:bodyPr vert="horz" wrap="square" lIns="0" tIns="12700" rIns="0" bIns="0" rtlCol="0">
            <a:spAutoFit/>
          </a:bodyPr>
          <a:lstStyle/>
          <a:p>
            <a:pPr algn="r">
              <a:lnSpc>
                <a:spcPct val="100000"/>
              </a:lnSpc>
              <a:tabLst>
                <a:tab pos="2295525" algn="l"/>
              </a:tabLst>
            </a:pPr>
            <a:r>
              <a:rPr dirty="0"/>
              <a:t>#2</a:t>
            </a:r>
            <a:r>
              <a:rPr lang="en-US" dirty="0"/>
              <a:t>a</a:t>
            </a:r>
            <a:r>
              <a:rPr spc="-10" dirty="0"/>
              <a:t> </a:t>
            </a:r>
            <a:r>
              <a:rPr dirty="0"/>
              <a:t>–</a:t>
            </a:r>
            <a:r>
              <a:rPr spc="10" dirty="0"/>
              <a:t> </a:t>
            </a:r>
            <a:r>
              <a:rPr lang="en-US" spc="10" dirty="0"/>
              <a:t>Commercial </a:t>
            </a:r>
            <a:r>
              <a:rPr dirty="0"/>
              <a:t>Go</a:t>
            </a:r>
            <a:r>
              <a:rPr spc="5" dirty="0"/>
              <a:t>a</a:t>
            </a:r>
            <a:r>
              <a:rPr spc="-5" dirty="0"/>
              <a:t>ls</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 dirty="0"/>
              <a:t>For Official Use</a:t>
            </a:r>
            <a:r>
              <a:rPr spc="-55" dirty="0"/>
              <a:t> </a:t>
            </a:r>
            <a:r>
              <a:rPr dirty="0"/>
              <a:t>Only</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solidFill>
                  <a:srgbClr val="888888"/>
                </a:solidFill>
              </a:rPr>
              <a:t>23</a:t>
            </a:fld>
            <a:endParaRPr dirty="0">
              <a:solidFill>
                <a:srgbClr val="888888"/>
              </a:solidFill>
            </a:endParaRPr>
          </a:p>
        </p:txBody>
      </p:sp>
      <p:pic>
        <p:nvPicPr>
          <p:cNvPr id="4" name="Picture 3" descr="Screenshot of plan template showing #2a Goals for Commercial Plans">
            <a:extLst>
              <a:ext uri="{FF2B5EF4-FFF2-40B4-BE49-F238E27FC236}">
                <a16:creationId xmlns:a16="http://schemas.microsoft.com/office/drawing/2014/main" id="{3F5D73C4-FE83-5798-7C0B-24AB77B2CCEF}"/>
              </a:ext>
            </a:extLst>
          </p:cNvPr>
          <p:cNvPicPr>
            <a:picLocks noChangeAspect="1"/>
          </p:cNvPicPr>
          <p:nvPr/>
        </p:nvPicPr>
        <p:blipFill>
          <a:blip r:embed="rId3"/>
          <a:stretch>
            <a:fillRect/>
          </a:stretch>
        </p:blipFill>
        <p:spPr>
          <a:xfrm>
            <a:off x="190500" y="1093304"/>
            <a:ext cx="8763000" cy="4671391"/>
          </a:xfrm>
          <a:prstGeom prst="rect">
            <a:avLst/>
          </a:prstGeom>
          <a:ln w="19050">
            <a:solidFill>
              <a:schemeClr val="tx2"/>
            </a:solid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48200" y="97761"/>
            <a:ext cx="4410455" cy="505267"/>
          </a:xfrm>
          <a:prstGeom prst="rect">
            <a:avLst/>
          </a:prstGeom>
        </p:spPr>
        <p:txBody>
          <a:bodyPr vert="horz" wrap="square" lIns="0" tIns="12700" rIns="0" bIns="0" rtlCol="0">
            <a:spAutoFit/>
          </a:bodyPr>
          <a:lstStyle/>
          <a:p>
            <a:pPr marL="12700">
              <a:lnSpc>
                <a:spcPct val="100000"/>
              </a:lnSpc>
              <a:spcBef>
                <a:spcPts val="100"/>
              </a:spcBef>
              <a:tabLst>
                <a:tab pos="2295525" algn="l"/>
              </a:tabLst>
            </a:pPr>
            <a:r>
              <a:rPr dirty="0"/>
              <a:t>#2</a:t>
            </a:r>
            <a:r>
              <a:rPr lang="en-US" dirty="0"/>
              <a:t>b</a:t>
            </a:r>
            <a:r>
              <a:rPr spc="-10" dirty="0"/>
              <a:t> </a:t>
            </a:r>
            <a:r>
              <a:rPr dirty="0"/>
              <a:t>–</a:t>
            </a:r>
            <a:r>
              <a:rPr spc="10" dirty="0"/>
              <a:t> </a:t>
            </a:r>
            <a:r>
              <a:rPr dirty="0"/>
              <a:t>Go</a:t>
            </a:r>
            <a:r>
              <a:rPr spc="5" dirty="0"/>
              <a:t>a</a:t>
            </a:r>
            <a:r>
              <a:rPr spc="-5" dirty="0"/>
              <a:t>ls</a:t>
            </a:r>
            <a:r>
              <a:rPr dirty="0"/>
              <a:t>	</a:t>
            </a:r>
            <a:r>
              <a:rPr lang="en-US" dirty="0"/>
              <a:t>Individual</a:t>
            </a:r>
            <a:endParaRPr spc="-5"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 dirty="0"/>
              <a:t>For Official Use</a:t>
            </a:r>
            <a:r>
              <a:rPr spc="-55" dirty="0"/>
              <a:t> </a:t>
            </a:r>
            <a:r>
              <a:rPr dirty="0"/>
              <a:t>Only</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solidFill>
                  <a:srgbClr val="888888"/>
                </a:solidFill>
              </a:rPr>
              <a:t>24</a:t>
            </a:fld>
            <a:endParaRPr dirty="0">
              <a:solidFill>
                <a:srgbClr val="888888"/>
              </a:solidFill>
            </a:endParaRPr>
          </a:p>
        </p:txBody>
      </p:sp>
      <p:pic>
        <p:nvPicPr>
          <p:cNvPr id="10" name="Picture 9" descr="Screenshot of plan template showing #2b Goals for Individual Plans">
            <a:extLst>
              <a:ext uri="{FF2B5EF4-FFF2-40B4-BE49-F238E27FC236}">
                <a16:creationId xmlns:a16="http://schemas.microsoft.com/office/drawing/2014/main" id="{D565430A-150F-4159-8C59-134C913D9696}"/>
              </a:ext>
            </a:extLst>
          </p:cNvPr>
          <p:cNvPicPr>
            <a:picLocks noChangeAspect="1"/>
          </p:cNvPicPr>
          <p:nvPr/>
        </p:nvPicPr>
        <p:blipFill>
          <a:blip r:embed="rId3"/>
          <a:stretch>
            <a:fillRect/>
          </a:stretch>
        </p:blipFill>
        <p:spPr>
          <a:xfrm>
            <a:off x="655231" y="918951"/>
            <a:ext cx="7831883" cy="5020097"/>
          </a:xfrm>
          <a:prstGeom prst="rect">
            <a:avLst/>
          </a:prstGeom>
          <a:ln w="19050">
            <a:solidFill>
              <a:schemeClr val="tx2"/>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9600" y="97761"/>
            <a:ext cx="4641088" cy="505267"/>
          </a:xfrm>
          <a:prstGeom prst="rect">
            <a:avLst/>
          </a:prstGeom>
        </p:spPr>
        <p:txBody>
          <a:bodyPr vert="horz" wrap="square" lIns="0" tIns="12700" rIns="0" bIns="0" rtlCol="0">
            <a:spAutoFit/>
          </a:bodyPr>
          <a:lstStyle/>
          <a:p>
            <a:pPr algn="r">
              <a:lnSpc>
                <a:spcPct val="100000"/>
              </a:lnSpc>
            </a:pPr>
            <a:r>
              <a:rPr dirty="0"/>
              <a:t>#2 </a:t>
            </a:r>
            <a:r>
              <a:rPr lang="en-US" dirty="0"/>
              <a:t>–</a:t>
            </a:r>
            <a:r>
              <a:rPr spc="-80" dirty="0"/>
              <a:t> </a:t>
            </a:r>
            <a:r>
              <a:rPr dirty="0"/>
              <a:t>Goal</a:t>
            </a:r>
            <a:r>
              <a:rPr lang="en-US" dirty="0"/>
              <a:t> Calculations</a:t>
            </a:r>
            <a:endParaRPr dirty="0"/>
          </a:p>
        </p:txBody>
      </p:sp>
      <p:sp>
        <p:nvSpPr>
          <p:cNvPr id="3" name="object 3"/>
          <p:cNvSpPr txBox="1"/>
          <p:nvPr/>
        </p:nvSpPr>
        <p:spPr>
          <a:xfrm>
            <a:off x="155129" y="1206596"/>
            <a:ext cx="8832088" cy="4260141"/>
          </a:xfrm>
          <a:prstGeom prst="rect">
            <a:avLst/>
          </a:prstGeom>
        </p:spPr>
        <p:txBody>
          <a:bodyPr vert="horz" wrap="square" lIns="0" tIns="12700" rIns="0" bIns="0" rtlCol="0">
            <a:spAutoFit/>
          </a:bodyPr>
          <a:lstStyle/>
          <a:p>
            <a:pPr marL="342900" indent="-342900">
              <a:spcAft>
                <a:spcPts val="1800"/>
              </a:spcAft>
              <a:buFont typeface="Arial" panose="020B0604020202020204" pitchFamily="34" charset="0"/>
              <a:buChar char="•"/>
              <a:defRPr/>
            </a:pPr>
            <a:r>
              <a:rPr lang="en-US" sz="2200" b="1" spc="-5" dirty="0">
                <a:solidFill>
                  <a:srgbClr val="1F487C"/>
                </a:solidFill>
                <a:cs typeface="Calibri"/>
              </a:rPr>
              <a:t>Calculations:  </a:t>
            </a:r>
            <a:r>
              <a:rPr lang="en-US" sz="2200" spc="-5" dirty="0">
                <a:solidFill>
                  <a:srgbClr val="1F487C"/>
                </a:solidFill>
                <a:cs typeface="Calibri"/>
              </a:rPr>
              <a:t>Percentage </a:t>
            </a:r>
            <a:r>
              <a:rPr lang="en-US" sz="2200" spc="-20" dirty="0">
                <a:solidFill>
                  <a:srgbClr val="1F487C"/>
                </a:solidFill>
                <a:cs typeface="Calibri"/>
              </a:rPr>
              <a:t>for </a:t>
            </a:r>
            <a:r>
              <a:rPr lang="en-US" sz="2200" dirty="0">
                <a:solidFill>
                  <a:srgbClr val="1F487C"/>
                </a:solidFill>
                <a:cs typeface="Calibri"/>
              </a:rPr>
              <a:t>each </a:t>
            </a:r>
            <a:r>
              <a:rPr lang="en-US" sz="2200" spc="-10" dirty="0">
                <a:solidFill>
                  <a:srgbClr val="1F487C"/>
                </a:solidFill>
                <a:cs typeface="Calibri"/>
              </a:rPr>
              <a:t>category </a:t>
            </a:r>
            <a:r>
              <a:rPr lang="en-US" sz="2200" dirty="0">
                <a:solidFill>
                  <a:srgbClr val="1F487C"/>
                </a:solidFill>
                <a:cs typeface="Calibri"/>
              </a:rPr>
              <a:t>is </a:t>
            </a:r>
            <a:r>
              <a:rPr lang="en-US" sz="2200" spc="-5" dirty="0">
                <a:solidFill>
                  <a:srgbClr val="1F487C"/>
                </a:solidFill>
                <a:cs typeface="Calibri"/>
              </a:rPr>
              <a:t>based upon the </a:t>
            </a:r>
            <a:r>
              <a:rPr lang="en-US" sz="2200" spc="-15" dirty="0">
                <a:solidFill>
                  <a:srgbClr val="1F487C"/>
                </a:solidFill>
                <a:cs typeface="Calibri"/>
              </a:rPr>
              <a:t>total </a:t>
            </a:r>
            <a:r>
              <a:rPr lang="en-US" sz="2200" spc="-10" dirty="0">
                <a:solidFill>
                  <a:srgbClr val="1F487C"/>
                </a:solidFill>
                <a:cs typeface="Calibri"/>
              </a:rPr>
              <a:t>value </a:t>
            </a:r>
            <a:r>
              <a:rPr lang="en-US" sz="2200" dirty="0">
                <a:solidFill>
                  <a:srgbClr val="1F487C"/>
                </a:solidFill>
                <a:cs typeface="Calibri"/>
              </a:rPr>
              <a:t>of </a:t>
            </a:r>
            <a:r>
              <a:rPr lang="en-US" sz="2200" spc="-10" dirty="0">
                <a:solidFill>
                  <a:srgbClr val="1F487C"/>
                </a:solidFill>
                <a:cs typeface="Calibri"/>
              </a:rPr>
              <a:t>projected subcontracting dollars (total </a:t>
            </a:r>
            <a:r>
              <a:rPr lang="en-US" sz="2200" spc="-5" dirty="0">
                <a:solidFill>
                  <a:srgbClr val="1F487C"/>
                </a:solidFill>
                <a:cs typeface="Calibri"/>
              </a:rPr>
              <a:t>“base” spend) </a:t>
            </a:r>
            <a:r>
              <a:rPr lang="en-US" sz="2200" dirty="0">
                <a:solidFill>
                  <a:srgbClr val="1F487C"/>
                </a:solidFill>
                <a:cs typeface="Calibri"/>
              </a:rPr>
              <a:t>in</a:t>
            </a:r>
            <a:r>
              <a:rPr lang="en-US" sz="2200" spc="-40" dirty="0">
                <a:solidFill>
                  <a:srgbClr val="1F487C"/>
                </a:solidFill>
                <a:cs typeface="Calibri"/>
              </a:rPr>
              <a:t> </a:t>
            </a:r>
            <a:r>
              <a:rPr lang="en-US" sz="2200" spc="-5" dirty="0">
                <a:solidFill>
                  <a:srgbClr val="1F487C"/>
                </a:solidFill>
                <a:cs typeface="Calibri"/>
              </a:rPr>
              <a:t>#1</a:t>
            </a:r>
          </a:p>
          <a:p>
            <a:pPr marL="365760"/>
            <a:r>
              <a:rPr lang="en-US" sz="2200" i="1" spc="-15" dirty="0">
                <a:solidFill>
                  <a:srgbClr val="1F487C"/>
                </a:solidFill>
                <a:cs typeface="Calibri"/>
              </a:rPr>
              <a:t>Example:</a:t>
            </a:r>
            <a:endParaRPr lang="en-US" sz="2200" dirty="0">
              <a:cs typeface="Calibri"/>
            </a:endParaRPr>
          </a:p>
          <a:p>
            <a:pPr marL="365760">
              <a:spcAft>
                <a:spcPts val="1800"/>
              </a:spcAft>
            </a:pPr>
            <a:r>
              <a:rPr lang="en-US" sz="2200" i="1" spc="-15" dirty="0">
                <a:solidFill>
                  <a:srgbClr val="1F487C"/>
                </a:solidFill>
                <a:cs typeface="Calibri"/>
              </a:rPr>
              <a:t>HUBZone </a:t>
            </a:r>
            <a:r>
              <a:rPr lang="en-US" sz="2200" i="1" spc="-5" dirty="0">
                <a:solidFill>
                  <a:srgbClr val="1F487C"/>
                </a:solidFill>
                <a:cs typeface="Calibri"/>
              </a:rPr>
              <a:t>$400,000 </a:t>
            </a:r>
            <a:r>
              <a:rPr lang="en-US" sz="2200" i="1" spc="-5" dirty="0">
                <a:solidFill>
                  <a:srgbClr val="1F487C"/>
                </a:solidFill>
                <a:cs typeface="Arial"/>
              </a:rPr>
              <a:t>÷ </a:t>
            </a:r>
            <a:r>
              <a:rPr lang="en-US" sz="2200" i="1" spc="-50" dirty="0">
                <a:solidFill>
                  <a:srgbClr val="1F487C"/>
                </a:solidFill>
                <a:cs typeface="Calibri"/>
              </a:rPr>
              <a:t>Total </a:t>
            </a:r>
            <a:r>
              <a:rPr lang="en-US" sz="2200" i="1" spc="-10" dirty="0">
                <a:solidFill>
                  <a:srgbClr val="1F487C"/>
                </a:solidFill>
                <a:cs typeface="Calibri"/>
              </a:rPr>
              <a:t>Subcontracting/base spend </a:t>
            </a:r>
            <a:r>
              <a:rPr lang="en-US" sz="2200" i="1" spc="-5" dirty="0">
                <a:solidFill>
                  <a:srgbClr val="1F487C"/>
                </a:solidFill>
                <a:cs typeface="Calibri"/>
              </a:rPr>
              <a:t>$2,500,000 = 16%. </a:t>
            </a:r>
          </a:p>
          <a:p>
            <a:pPr marL="365760">
              <a:spcAft>
                <a:spcPts val="4200"/>
              </a:spcAft>
            </a:pPr>
            <a:r>
              <a:rPr lang="en-US" sz="2200" i="1" spc="-10" dirty="0">
                <a:solidFill>
                  <a:srgbClr val="C00000"/>
                </a:solidFill>
                <a:cs typeface="Calibri"/>
              </a:rPr>
              <a:t>IMPORTANT!  Calculations used the </a:t>
            </a:r>
            <a:r>
              <a:rPr lang="en-US" sz="2200" i="1" spc="-20" dirty="0">
                <a:solidFill>
                  <a:srgbClr val="C00000"/>
                </a:solidFill>
                <a:cs typeface="Calibri"/>
              </a:rPr>
              <a:t>total  “</a:t>
            </a:r>
            <a:r>
              <a:rPr lang="en-US" sz="2200" i="1" spc="-5" dirty="0">
                <a:solidFill>
                  <a:srgbClr val="C00000"/>
                </a:solidFill>
                <a:cs typeface="Calibri"/>
              </a:rPr>
              <a:t>base” </a:t>
            </a:r>
            <a:r>
              <a:rPr lang="en-US" sz="2200" i="1" spc="-10" dirty="0">
                <a:solidFill>
                  <a:srgbClr val="C00000"/>
                </a:solidFill>
                <a:cs typeface="Calibri"/>
              </a:rPr>
              <a:t>spend, </a:t>
            </a:r>
            <a:r>
              <a:rPr lang="en-US" sz="2200" i="1" spc="-5" dirty="0">
                <a:solidFill>
                  <a:srgbClr val="C00000"/>
                </a:solidFill>
                <a:cs typeface="Calibri"/>
              </a:rPr>
              <a:t>not </a:t>
            </a:r>
            <a:r>
              <a:rPr lang="en-US" sz="2200" i="1" spc="-15" dirty="0">
                <a:solidFill>
                  <a:srgbClr val="C00000"/>
                </a:solidFill>
                <a:cs typeface="Calibri"/>
              </a:rPr>
              <a:t>total </a:t>
            </a:r>
            <a:r>
              <a:rPr lang="en-US" sz="2200" i="1" spc="-5" dirty="0">
                <a:solidFill>
                  <a:srgbClr val="C00000"/>
                </a:solidFill>
                <a:cs typeface="Calibri"/>
              </a:rPr>
              <a:t>SB</a:t>
            </a:r>
            <a:r>
              <a:rPr lang="en-US" sz="2200" i="1" spc="25" dirty="0">
                <a:solidFill>
                  <a:srgbClr val="C00000"/>
                </a:solidFill>
                <a:cs typeface="Calibri"/>
              </a:rPr>
              <a:t> </a:t>
            </a:r>
            <a:r>
              <a:rPr lang="en-US" sz="2200" i="1" spc="-10" dirty="0">
                <a:solidFill>
                  <a:srgbClr val="C00000"/>
                </a:solidFill>
                <a:cs typeface="Calibri"/>
              </a:rPr>
              <a:t>spend.</a:t>
            </a:r>
            <a:endParaRPr lang="en-US" sz="2200" dirty="0">
              <a:cs typeface="Calibri"/>
            </a:endParaRPr>
          </a:p>
          <a:p>
            <a:pPr marL="342900" indent="-342900">
              <a:spcAft>
                <a:spcPts val="4200"/>
              </a:spcAft>
              <a:buFont typeface="Arial" panose="020B0604020202020204" pitchFamily="34" charset="0"/>
              <a:buChar char="•"/>
              <a:defRPr/>
            </a:pPr>
            <a:r>
              <a:rPr lang="en-US" sz="2200" b="1" dirty="0">
                <a:solidFill>
                  <a:srgbClr val="001F5F"/>
                </a:solidFill>
              </a:rPr>
              <a:t>No 0.0% Goals:  </a:t>
            </a:r>
            <a:r>
              <a:rPr lang="en-US" sz="2200" dirty="0">
                <a:solidFill>
                  <a:srgbClr val="001F5F"/>
                </a:solidFill>
              </a:rPr>
              <a:t>Must propose goals for each category, no less than 0.1%</a:t>
            </a:r>
          </a:p>
          <a:p>
            <a:pPr marL="342900" indent="-342900">
              <a:spcAft>
                <a:spcPts val="1800"/>
              </a:spcAft>
              <a:buFont typeface="Arial" panose="020B0604020202020204" pitchFamily="34" charset="0"/>
              <a:buChar char="•"/>
              <a:defRPr/>
            </a:pPr>
            <a:r>
              <a:rPr lang="en-US" sz="2200" b="1" dirty="0">
                <a:solidFill>
                  <a:srgbClr val="001F5F"/>
                </a:solidFill>
              </a:rPr>
              <a:t>Rounding:  </a:t>
            </a:r>
            <a:r>
              <a:rPr lang="en-US" sz="2200" dirty="0">
                <a:solidFill>
                  <a:srgbClr val="001F5F"/>
                </a:solidFill>
              </a:rPr>
              <a:t>Percentages must be rounded to </a:t>
            </a:r>
            <a:r>
              <a:rPr lang="en-US" sz="2200" b="1" dirty="0">
                <a:solidFill>
                  <a:srgbClr val="001F5F"/>
                </a:solidFill>
              </a:rPr>
              <a:t>one decimal place </a:t>
            </a:r>
            <a:r>
              <a:rPr lang="en-US" sz="2200" dirty="0">
                <a:solidFill>
                  <a:srgbClr val="001F5F"/>
                </a:solidFill>
              </a:rPr>
              <a:t>to mirror online reporting of achievements at eSRS.gov</a:t>
            </a:r>
            <a:endParaRPr lang="en-US" sz="2200" spc="-5" dirty="0">
              <a:solidFill>
                <a:srgbClr val="001F5F"/>
              </a:solidFill>
              <a:latin typeface="Calibri"/>
              <a:cs typeface="Calibri"/>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 dirty="0"/>
              <a:t>For Official Use</a:t>
            </a:r>
            <a:r>
              <a:rPr spc="-55" dirty="0"/>
              <a:t> </a:t>
            </a:r>
            <a:r>
              <a:rPr dirty="0"/>
              <a:t>Only</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solidFill>
                  <a:srgbClr val="888888"/>
                </a:solidFill>
              </a:rPr>
              <a:t>25</a:t>
            </a:fld>
            <a:endParaRPr dirty="0">
              <a:solidFill>
                <a:srgbClr val="888888"/>
              </a:solidFill>
            </a:endParaRPr>
          </a:p>
        </p:txBody>
      </p:sp>
    </p:spTree>
    <p:extLst>
      <p:ext uri="{BB962C8B-B14F-4D97-AF65-F5344CB8AC3E}">
        <p14:creationId xmlns:p14="http://schemas.microsoft.com/office/powerpoint/2010/main" val="2107297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9600" y="97761"/>
            <a:ext cx="4641088" cy="505267"/>
          </a:xfrm>
          <a:prstGeom prst="rect">
            <a:avLst/>
          </a:prstGeom>
        </p:spPr>
        <p:txBody>
          <a:bodyPr vert="horz" wrap="square" lIns="0" tIns="12700" rIns="0" bIns="0" rtlCol="0">
            <a:spAutoFit/>
          </a:bodyPr>
          <a:lstStyle/>
          <a:p>
            <a:pPr algn="r">
              <a:lnSpc>
                <a:spcPct val="100000"/>
              </a:lnSpc>
            </a:pPr>
            <a:r>
              <a:rPr dirty="0"/>
              <a:t>#2 </a:t>
            </a:r>
            <a:r>
              <a:rPr lang="en-US" dirty="0"/>
              <a:t>– Calculations Cont’d</a:t>
            </a:r>
            <a:endParaRPr dirty="0"/>
          </a:p>
        </p:txBody>
      </p:sp>
      <p:sp>
        <p:nvSpPr>
          <p:cNvPr id="3" name="object 3"/>
          <p:cNvSpPr txBox="1"/>
          <p:nvPr/>
        </p:nvSpPr>
        <p:spPr>
          <a:xfrm>
            <a:off x="157544" y="898820"/>
            <a:ext cx="8827257" cy="4952638"/>
          </a:xfrm>
          <a:prstGeom prst="rect">
            <a:avLst/>
          </a:prstGeom>
        </p:spPr>
        <p:txBody>
          <a:bodyPr vert="horz" wrap="square" lIns="0" tIns="12700" rIns="0" bIns="0" rtlCol="0">
            <a:spAutoFit/>
          </a:bodyPr>
          <a:lstStyle/>
          <a:p>
            <a:pPr marL="365760" marR="5080" indent="-365760">
              <a:spcAft>
                <a:spcPts val="600"/>
              </a:spcAft>
              <a:buFont typeface="Arial" panose="020B0604020202020204" pitchFamily="34" charset="0"/>
              <a:buChar char="•"/>
              <a:tabLst>
                <a:tab pos="1773555" algn="l"/>
                <a:tab pos="3401695" algn="l"/>
              </a:tabLst>
            </a:pPr>
            <a:r>
              <a:rPr lang="en-US" sz="2200" b="1" spc="-5" dirty="0">
                <a:solidFill>
                  <a:srgbClr val="001F5F"/>
                </a:solidFill>
                <a:latin typeface="Calibri"/>
                <a:cs typeface="Calibri"/>
              </a:rPr>
              <a:t>Multiple</a:t>
            </a:r>
            <a:r>
              <a:rPr lang="en-US" sz="2200" b="1" spc="25" dirty="0">
                <a:solidFill>
                  <a:srgbClr val="001F5F"/>
                </a:solidFill>
                <a:latin typeface="Calibri"/>
                <a:cs typeface="Calibri"/>
              </a:rPr>
              <a:t> </a:t>
            </a:r>
            <a:r>
              <a:rPr lang="en-US" sz="2200" b="1" spc="-15" dirty="0">
                <a:solidFill>
                  <a:srgbClr val="001F5F"/>
                </a:solidFill>
                <a:latin typeface="Calibri"/>
                <a:cs typeface="Calibri"/>
              </a:rPr>
              <a:t>Category</a:t>
            </a:r>
            <a:r>
              <a:rPr lang="en-US" sz="2200" b="1" spc="40" dirty="0">
                <a:solidFill>
                  <a:srgbClr val="001F5F"/>
                </a:solidFill>
                <a:latin typeface="Calibri"/>
                <a:cs typeface="Calibri"/>
              </a:rPr>
              <a:t> </a:t>
            </a:r>
            <a:r>
              <a:rPr lang="en-US" sz="2200" b="1" spc="-10" dirty="0">
                <a:solidFill>
                  <a:srgbClr val="001F5F"/>
                </a:solidFill>
                <a:latin typeface="Calibri"/>
                <a:cs typeface="Calibri"/>
              </a:rPr>
              <a:t>Counting:  </a:t>
            </a:r>
            <a:r>
              <a:rPr lang="en-US" spc="-5" dirty="0">
                <a:solidFill>
                  <a:srgbClr val="001F5F"/>
                </a:solidFill>
                <a:latin typeface="Calibri"/>
                <a:cs typeface="Calibri"/>
              </a:rPr>
              <a:t>All small business </a:t>
            </a:r>
            <a:r>
              <a:rPr lang="en-US" spc="-10" dirty="0">
                <a:solidFill>
                  <a:srgbClr val="001F5F"/>
                </a:solidFill>
                <a:latin typeface="Calibri"/>
                <a:cs typeface="Calibri"/>
              </a:rPr>
              <a:t>dollars </a:t>
            </a:r>
            <a:r>
              <a:rPr lang="en-US" spc="-15" dirty="0">
                <a:solidFill>
                  <a:srgbClr val="001F5F"/>
                </a:solidFill>
                <a:latin typeface="Calibri"/>
                <a:cs typeface="Calibri"/>
              </a:rPr>
              <a:t>count </a:t>
            </a:r>
            <a:r>
              <a:rPr lang="en-US" spc="-5" dirty="0">
                <a:solidFill>
                  <a:srgbClr val="001F5F"/>
                </a:solidFill>
                <a:latin typeface="Calibri"/>
                <a:cs typeface="Calibri"/>
              </a:rPr>
              <a:t>once in  </a:t>
            </a:r>
            <a:r>
              <a:rPr lang="en-US" spc="-10" dirty="0">
                <a:solidFill>
                  <a:srgbClr val="001F5F"/>
                </a:solidFill>
                <a:latin typeface="Calibri"/>
                <a:cs typeface="Calibri"/>
              </a:rPr>
              <a:t>the </a:t>
            </a:r>
            <a:r>
              <a:rPr lang="en-US" spc="-5" dirty="0">
                <a:solidFill>
                  <a:srgbClr val="001F5F"/>
                </a:solidFill>
                <a:latin typeface="Calibri"/>
                <a:cs typeface="Calibri"/>
              </a:rPr>
              <a:t>Small Business </a:t>
            </a:r>
            <a:r>
              <a:rPr lang="en-US" spc="-15" dirty="0">
                <a:solidFill>
                  <a:srgbClr val="001F5F"/>
                </a:solidFill>
                <a:latin typeface="Calibri"/>
                <a:cs typeface="Calibri"/>
              </a:rPr>
              <a:t>category </a:t>
            </a:r>
            <a:r>
              <a:rPr lang="en-US" spc="-5" dirty="0">
                <a:solidFill>
                  <a:srgbClr val="001F5F"/>
                </a:solidFill>
                <a:latin typeface="Calibri"/>
                <a:cs typeface="Calibri"/>
              </a:rPr>
              <a:t>and </a:t>
            </a:r>
            <a:r>
              <a:rPr lang="en-US" spc="-15" dirty="0">
                <a:solidFill>
                  <a:srgbClr val="001F5F"/>
                </a:solidFill>
                <a:latin typeface="Calibri"/>
                <a:cs typeface="Calibri"/>
              </a:rPr>
              <a:t>can count </a:t>
            </a:r>
            <a:r>
              <a:rPr lang="en-US" spc="-10" dirty="0">
                <a:solidFill>
                  <a:srgbClr val="001F5F"/>
                </a:solidFill>
                <a:latin typeface="Calibri"/>
                <a:cs typeface="Calibri"/>
              </a:rPr>
              <a:t>multiple times </a:t>
            </a:r>
            <a:r>
              <a:rPr lang="en-US" spc="-5" dirty="0">
                <a:solidFill>
                  <a:srgbClr val="001F5F"/>
                </a:solidFill>
                <a:latin typeface="Calibri"/>
                <a:cs typeface="Calibri"/>
              </a:rPr>
              <a:t>in </a:t>
            </a:r>
            <a:r>
              <a:rPr lang="en-US" spc="-10" dirty="0">
                <a:solidFill>
                  <a:srgbClr val="001F5F"/>
                </a:solidFill>
                <a:latin typeface="Calibri"/>
                <a:cs typeface="Calibri"/>
              </a:rPr>
              <a:t>the subcategories</a:t>
            </a:r>
          </a:p>
          <a:p>
            <a:pPr marL="365760"/>
            <a:r>
              <a:rPr lang="en-US" i="1" spc="-15" dirty="0">
                <a:solidFill>
                  <a:srgbClr val="001F5F"/>
                </a:solidFill>
                <a:cs typeface="Calibri"/>
              </a:rPr>
              <a:t>Example:</a:t>
            </a:r>
            <a:endParaRPr lang="en-US" dirty="0">
              <a:solidFill>
                <a:srgbClr val="001F5F"/>
              </a:solidFill>
              <a:cs typeface="Calibri"/>
            </a:endParaRPr>
          </a:p>
          <a:p>
            <a:pPr marL="365760" marR="5080">
              <a:spcAft>
                <a:spcPts val="3000"/>
              </a:spcAft>
              <a:tabLst>
                <a:tab pos="1773555" algn="l"/>
                <a:tab pos="3401695" algn="l"/>
              </a:tabLst>
            </a:pPr>
            <a:r>
              <a:rPr lang="en-US" i="1" spc="-5" dirty="0">
                <a:solidFill>
                  <a:srgbClr val="001F5F"/>
                </a:solidFill>
                <a:latin typeface="Calibri"/>
                <a:cs typeface="Calibri"/>
              </a:rPr>
              <a:t>A $500,000 </a:t>
            </a:r>
            <a:r>
              <a:rPr lang="en-US" i="1" spc="-15" dirty="0">
                <a:solidFill>
                  <a:srgbClr val="001F5F"/>
                </a:solidFill>
                <a:latin typeface="Calibri"/>
                <a:cs typeface="Calibri"/>
              </a:rPr>
              <a:t>subcontract </a:t>
            </a:r>
            <a:r>
              <a:rPr lang="en-US" i="1" spc="-5" dirty="0">
                <a:solidFill>
                  <a:srgbClr val="001F5F"/>
                </a:solidFill>
                <a:latin typeface="Calibri"/>
                <a:cs typeface="Calibri"/>
              </a:rPr>
              <a:t>with a small, </a:t>
            </a:r>
            <a:r>
              <a:rPr lang="en-US" i="1" spc="-20" dirty="0">
                <a:solidFill>
                  <a:srgbClr val="001F5F"/>
                </a:solidFill>
                <a:latin typeface="Calibri"/>
                <a:cs typeface="Calibri"/>
              </a:rPr>
              <a:t>veteran, </a:t>
            </a:r>
            <a:r>
              <a:rPr lang="en-US" i="1" spc="-10" dirty="0">
                <a:solidFill>
                  <a:srgbClr val="001F5F"/>
                </a:solidFill>
                <a:latin typeface="Calibri"/>
                <a:cs typeface="Calibri"/>
              </a:rPr>
              <a:t>woman-owned </a:t>
            </a:r>
            <a:r>
              <a:rPr lang="en-US" i="1" spc="-5" dirty="0">
                <a:solidFill>
                  <a:srgbClr val="001F5F"/>
                </a:solidFill>
                <a:latin typeface="Calibri"/>
                <a:cs typeface="Calibri"/>
              </a:rPr>
              <a:t>business </a:t>
            </a:r>
            <a:r>
              <a:rPr lang="en-US" i="1" spc="-10" dirty="0">
                <a:solidFill>
                  <a:srgbClr val="001F5F"/>
                </a:solidFill>
                <a:latin typeface="Calibri"/>
                <a:cs typeface="Calibri"/>
              </a:rPr>
              <a:t>would </a:t>
            </a:r>
            <a:r>
              <a:rPr lang="en-US" i="1" spc="-15" dirty="0">
                <a:solidFill>
                  <a:srgbClr val="001F5F"/>
                </a:solidFill>
                <a:latin typeface="Calibri"/>
                <a:cs typeface="Calibri"/>
              </a:rPr>
              <a:t>count once in the SB category and again in the VOSB and WOSB categories.</a:t>
            </a:r>
          </a:p>
          <a:p>
            <a:pPr marL="365760" marR="5080" indent="-365760">
              <a:spcAft>
                <a:spcPts val="600"/>
              </a:spcAft>
              <a:buFont typeface="Arial" panose="020B0604020202020204" pitchFamily="34" charset="0"/>
              <a:buChar char="•"/>
              <a:tabLst>
                <a:tab pos="1773555" algn="l"/>
                <a:tab pos="3401695" algn="l"/>
              </a:tabLst>
            </a:pPr>
            <a:r>
              <a:rPr lang="en-US" sz="2200" b="1" spc="-15" dirty="0">
                <a:solidFill>
                  <a:srgbClr val="001F5F"/>
                </a:solidFill>
                <a:cs typeface="Calibri"/>
              </a:rPr>
              <a:t>VOSB vs. SDVOSB</a:t>
            </a:r>
          </a:p>
          <a:p>
            <a:pPr marL="822960" marR="5080" lvl="1" indent="-365760">
              <a:spcAft>
                <a:spcPts val="600"/>
              </a:spcAft>
              <a:buFont typeface="Arial" panose="020B0604020202020204" pitchFamily="34" charset="0"/>
              <a:buChar char="•"/>
              <a:tabLst>
                <a:tab pos="1773555" algn="l"/>
                <a:tab pos="3401695" algn="l"/>
              </a:tabLst>
            </a:pPr>
            <a:r>
              <a:rPr lang="en-US" b="1" spc="-15" dirty="0">
                <a:solidFill>
                  <a:srgbClr val="001F5F"/>
                </a:solidFill>
                <a:cs typeface="Calibri"/>
              </a:rPr>
              <a:t>SDVO is a subset of VO; therefore, </a:t>
            </a:r>
            <a:r>
              <a:rPr lang="en-US" spc="-15" dirty="0">
                <a:solidFill>
                  <a:srgbClr val="001F5F"/>
                </a:solidFill>
                <a:cs typeface="Calibri"/>
              </a:rPr>
              <a:t>VO percentage goal must </a:t>
            </a:r>
            <a:r>
              <a:rPr lang="en-US" dirty="0">
                <a:solidFill>
                  <a:srgbClr val="001F5F"/>
                </a:solidFill>
                <a:cs typeface="Calibri"/>
              </a:rPr>
              <a:t>always be higher than </a:t>
            </a:r>
            <a:r>
              <a:rPr lang="en-US" spc="-10" dirty="0">
                <a:solidFill>
                  <a:srgbClr val="001F5F"/>
                </a:solidFill>
                <a:cs typeface="Calibri"/>
              </a:rPr>
              <a:t>SDVO </a:t>
            </a:r>
            <a:r>
              <a:rPr lang="en-US" dirty="0">
                <a:solidFill>
                  <a:srgbClr val="001F5F"/>
                </a:solidFill>
                <a:cs typeface="Calibri"/>
              </a:rPr>
              <a:t>goal </a:t>
            </a:r>
            <a:r>
              <a:rPr lang="en-US" i="1" spc="-20" dirty="0">
                <a:solidFill>
                  <a:srgbClr val="C00000"/>
                </a:solidFill>
                <a:cs typeface="Calibri"/>
              </a:rPr>
              <a:t>(</a:t>
            </a:r>
            <a:r>
              <a:rPr lang="en-US" i="1" dirty="0">
                <a:solidFill>
                  <a:srgbClr val="C00000"/>
                </a:solidFill>
              </a:rPr>
              <a:t>Having the same goals means that you would not be seeking out any VO businesses, only SDVO)</a:t>
            </a:r>
            <a:endParaRPr lang="en-US" dirty="0">
              <a:solidFill>
                <a:srgbClr val="001F5F"/>
              </a:solidFill>
            </a:endParaRPr>
          </a:p>
          <a:p>
            <a:pPr marL="822960" marR="5080" lvl="1" indent="-365760">
              <a:spcAft>
                <a:spcPts val="3000"/>
              </a:spcAft>
              <a:buFont typeface="Arial" panose="020B0604020202020204" pitchFamily="34" charset="0"/>
              <a:buChar char="•"/>
              <a:tabLst>
                <a:tab pos="1773555" algn="l"/>
                <a:tab pos="3401695" algn="l"/>
              </a:tabLst>
            </a:pPr>
            <a:r>
              <a:rPr lang="en-US" dirty="0">
                <a:solidFill>
                  <a:srgbClr val="001F5F"/>
                </a:solidFill>
              </a:rPr>
              <a:t>SDVOSB spend counts in three places:  SB, VOSB, and SDVOSB</a:t>
            </a:r>
            <a:endParaRPr lang="en-US" spc="-5" dirty="0">
              <a:solidFill>
                <a:srgbClr val="001F5F"/>
              </a:solidFill>
              <a:highlight>
                <a:srgbClr val="00FFFF"/>
              </a:highlight>
              <a:cs typeface="Calibri"/>
            </a:endParaRPr>
          </a:p>
          <a:p>
            <a:pPr marL="365760" marR="5080" indent="-365760">
              <a:spcAft>
                <a:spcPts val="600"/>
              </a:spcAft>
              <a:buFont typeface="Arial" panose="020B0604020202020204" pitchFamily="34" charset="0"/>
              <a:buChar char="•"/>
              <a:tabLst>
                <a:tab pos="1773555" algn="l"/>
                <a:tab pos="3401695" algn="l"/>
              </a:tabLst>
            </a:pPr>
            <a:r>
              <a:rPr lang="en-US" sz="2200" b="1" spc="-5" dirty="0">
                <a:solidFill>
                  <a:srgbClr val="001F5F"/>
                </a:solidFill>
                <a:latin typeface="Calibri"/>
                <a:cs typeface="Calibri"/>
              </a:rPr>
              <a:t>Small Business (SB) Spend</a:t>
            </a:r>
          </a:p>
          <a:p>
            <a:pPr marL="914400" marR="5080" lvl="1" indent="-365760">
              <a:spcAft>
                <a:spcPts val="600"/>
              </a:spcAft>
              <a:buFont typeface="Arial" panose="020B0604020202020204" pitchFamily="34" charset="0"/>
              <a:buChar char="•"/>
              <a:tabLst>
                <a:tab pos="1773555" algn="l"/>
                <a:tab pos="3401695" algn="l"/>
              </a:tabLst>
            </a:pPr>
            <a:r>
              <a:rPr lang="en-US" spc="-5" dirty="0">
                <a:solidFill>
                  <a:srgbClr val="001F5F"/>
                </a:solidFill>
                <a:latin typeface="Calibri"/>
                <a:cs typeface="Calibri"/>
              </a:rPr>
              <a:t>Will </a:t>
            </a:r>
            <a:r>
              <a:rPr lang="en-US" dirty="0">
                <a:solidFill>
                  <a:srgbClr val="001F5F"/>
                </a:solidFill>
                <a:latin typeface="Calibri"/>
                <a:cs typeface="Calibri"/>
              </a:rPr>
              <a:t>always be higher than </a:t>
            </a:r>
            <a:r>
              <a:rPr lang="en-US" spc="-10" dirty="0">
                <a:solidFill>
                  <a:srgbClr val="001F5F"/>
                </a:solidFill>
                <a:latin typeface="Calibri"/>
                <a:cs typeface="Calibri"/>
              </a:rPr>
              <a:t>the </a:t>
            </a:r>
            <a:r>
              <a:rPr lang="en-US" spc="-5" dirty="0">
                <a:solidFill>
                  <a:srgbClr val="001F5F"/>
                </a:solidFill>
                <a:latin typeface="Calibri"/>
                <a:cs typeface="Calibri"/>
              </a:rPr>
              <a:t>subcategories </a:t>
            </a:r>
            <a:r>
              <a:rPr lang="en-US" dirty="0">
                <a:solidFill>
                  <a:srgbClr val="001F5F"/>
                </a:solidFill>
                <a:latin typeface="Calibri"/>
                <a:cs typeface="Calibri"/>
              </a:rPr>
              <a:t>as </a:t>
            </a:r>
            <a:r>
              <a:rPr lang="en-US" spc="-5" dirty="0">
                <a:solidFill>
                  <a:srgbClr val="001F5F"/>
                </a:solidFill>
                <a:latin typeface="Calibri"/>
                <a:cs typeface="Calibri"/>
              </a:rPr>
              <a:t>they </a:t>
            </a:r>
            <a:r>
              <a:rPr lang="en-US" dirty="0">
                <a:solidFill>
                  <a:srgbClr val="001F5F"/>
                </a:solidFill>
                <a:latin typeface="Calibri"/>
                <a:cs typeface="Calibri"/>
              </a:rPr>
              <a:t>are </a:t>
            </a:r>
            <a:r>
              <a:rPr lang="en-US" spc="-5" dirty="0">
                <a:solidFill>
                  <a:srgbClr val="001F5F"/>
                </a:solidFill>
                <a:latin typeface="Calibri"/>
                <a:cs typeface="Calibri"/>
              </a:rPr>
              <a:t>subsets </a:t>
            </a:r>
            <a:r>
              <a:rPr lang="en-US" dirty="0">
                <a:solidFill>
                  <a:srgbClr val="001F5F"/>
                </a:solidFill>
                <a:latin typeface="Calibri"/>
                <a:cs typeface="Calibri"/>
              </a:rPr>
              <a:t>of SB</a:t>
            </a:r>
            <a:r>
              <a:rPr lang="en-US" spc="-105" dirty="0">
                <a:solidFill>
                  <a:srgbClr val="001F5F"/>
                </a:solidFill>
                <a:latin typeface="Calibri"/>
                <a:cs typeface="Calibri"/>
              </a:rPr>
              <a:t> </a:t>
            </a:r>
            <a:r>
              <a:rPr lang="en-US" dirty="0">
                <a:solidFill>
                  <a:srgbClr val="001F5F"/>
                </a:solidFill>
                <a:latin typeface="Calibri"/>
                <a:cs typeface="Calibri"/>
              </a:rPr>
              <a:t>spend.</a:t>
            </a:r>
          </a:p>
          <a:p>
            <a:pPr marL="914400" marR="5080" lvl="1" indent="-365760">
              <a:spcAft>
                <a:spcPts val="1800"/>
              </a:spcAft>
              <a:buFont typeface="Arial" panose="020B0604020202020204" pitchFamily="34" charset="0"/>
              <a:buChar char="•"/>
              <a:tabLst>
                <a:tab pos="1773555" algn="l"/>
                <a:tab pos="3401695" algn="l"/>
              </a:tabLst>
            </a:pPr>
            <a:r>
              <a:rPr lang="en-US" dirty="0">
                <a:solidFill>
                  <a:srgbClr val="001F5F"/>
                </a:solidFill>
                <a:latin typeface="Calibri"/>
                <a:cs typeface="Calibri"/>
              </a:rPr>
              <a:t>The </a:t>
            </a:r>
            <a:r>
              <a:rPr lang="en-US" spc="-5" dirty="0">
                <a:solidFill>
                  <a:srgbClr val="001F5F"/>
                </a:solidFill>
                <a:latin typeface="Calibri"/>
                <a:cs typeface="Calibri"/>
              </a:rPr>
              <a:t>subcategories will </a:t>
            </a:r>
            <a:r>
              <a:rPr lang="en-US" dirty="0">
                <a:solidFill>
                  <a:srgbClr val="001F5F"/>
                </a:solidFill>
                <a:latin typeface="Calibri"/>
                <a:cs typeface="Calibri"/>
              </a:rPr>
              <a:t>not add up </a:t>
            </a:r>
            <a:r>
              <a:rPr lang="en-US" spc="-15" dirty="0">
                <a:solidFill>
                  <a:srgbClr val="001F5F"/>
                </a:solidFill>
                <a:latin typeface="Calibri"/>
                <a:cs typeface="Calibri"/>
              </a:rPr>
              <a:t>to </a:t>
            </a:r>
            <a:r>
              <a:rPr lang="en-US" spc="-10" dirty="0">
                <a:solidFill>
                  <a:srgbClr val="001F5F"/>
                </a:solidFill>
                <a:latin typeface="Calibri"/>
                <a:cs typeface="Calibri"/>
              </a:rPr>
              <a:t>total </a:t>
            </a:r>
            <a:r>
              <a:rPr lang="en-US" dirty="0">
                <a:solidFill>
                  <a:srgbClr val="001F5F"/>
                </a:solidFill>
                <a:latin typeface="Calibri"/>
                <a:cs typeface="Calibri"/>
              </a:rPr>
              <a:t>SB spend due </a:t>
            </a:r>
            <a:r>
              <a:rPr lang="en-US" spc="-15" dirty="0">
                <a:solidFill>
                  <a:srgbClr val="001F5F"/>
                </a:solidFill>
                <a:latin typeface="Calibri"/>
                <a:cs typeface="Calibri"/>
              </a:rPr>
              <a:t>to</a:t>
            </a:r>
            <a:r>
              <a:rPr lang="en-US" spc="-145" dirty="0">
                <a:solidFill>
                  <a:srgbClr val="001F5F"/>
                </a:solidFill>
                <a:latin typeface="Calibri"/>
                <a:cs typeface="Calibri"/>
              </a:rPr>
              <a:t> </a:t>
            </a:r>
            <a:r>
              <a:rPr lang="en-US" spc="-5" dirty="0">
                <a:solidFill>
                  <a:srgbClr val="001F5F"/>
                </a:solidFill>
                <a:latin typeface="Calibri"/>
                <a:cs typeface="Calibri"/>
              </a:rPr>
              <a:t>multiple counting</a:t>
            </a: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 dirty="0"/>
              <a:t>For Official Use</a:t>
            </a:r>
            <a:r>
              <a:rPr spc="-55" dirty="0"/>
              <a:t> </a:t>
            </a:r>
            <a:r>
              <a:rPr dirty="0"/>
              <a:t>Only</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solidFill>
                  <a:srgbClr val="888888"/>
                </a:solidFill>
              </a:rPr>
              <a:t>26</a:t>
            </a:fld>
            <a:endParaRPr dirty="0">
              <a:solidFill>
                <a:srgbClr val="888888"/>
              </a:solidFill>
            </a:endParaRPr>
          </a:p>
        </p:txBody>
      </p:sp>
    </p:spTree>
    <p:extLst>
      <p:ext uri="{BB962C8B-B14F-4D97-AF65-F5344CB8AC3E}">
        <p14:creationId xmlns:p14="http://schemas.microsoft.com/office/powerpoint/2010/main" val="2405989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81400" y="97761"/>
            <a:ext cx="5479288" cy="505267"/>
          </a:xfrm>
          <a:prstGeom prst="rect">
            <a:avLst/>
          </a:prstGeom>
        </p:spPr>
        <p:txBody>
          <a:bodyPr vert="horz" wrap="square" lIns="0" tIns="12700" rIns="0" bIns="0" rtlCol="0">
            <a:spAutoFit/>
          </a:bodyPr>
          <a:lstStyle/>
          <a:p>
            <a:pPr algn="r">
              <a:lnSpc>
                <a:spcPct val="100000"/>
              </a:lnSpc>
            </a:pPr>
            <a:r>
              <a:rPr dirty="0"/>
              <a:t>#2 </a:t>
            </a:r>
            <a:r>
              <a:rPr lang="en-US" dirty="0"/>
              <a:t>– Negotiated Percentages</a:t>
            </a:r>
            <a:endParaRPr dirty="0"/>
          </a:p>
        </p:txBody>
      </p:sp>
      <p:sp>
        <p:nvSpPr>
          <p:cNvPr id="3" name="object 3"/>
          <p:cNvSpPr txBox="1"/>
          <p:nvPr/>
        </p:nvSpPr>
        <p:spPr>
          <a:xfrm>
            <a:off x="1277031" y="1352790"/>
            <a:ext cx="7162800" cy="4152419"/>
          </a:xfrm>
          <a:prstGeom prst="rect">
            <a:avLst/>
          </a:prstGeom>
        </p:spPr>
        <p:txBody>
          <a:bodyPr vert="horz" wrap="square" lIns="0" tIns="12700" rIns="0" bIns="0" rtlCol="0">
            <a:spAutoFit/>
          </a:bodyPr>
          <a:lstStyle/>
          <a:p>
            <a:pPr>
              <a:spcAft>
                <a:spcPts val="600"/>
              </a:spcAft>
              <a:defRPr/>
            </a:pPr>
            <a:r>
              <a:rPr lang="en-US" sz="2800" b="1" dirty="0">
                <a:solidFill>
                  <a:srgbClr val="C00000"/>
                </a:solidFill>
              </a:rPr>
              <a:t>IMPORTANT!  </a:t>
            </a:r>
          </a:p>
          <a:p>
            <a:pPr>
              <a:spcAft>
                <a:spcPts val="3600"/>
              </a:spcAft>
              <a:defRPr/>
            </a:pPr>
            <a:r>
              <a:rPr lang="en-US" sz="2800" dirty="0">
                <a:solidFill>
                  <a:srgbClr val="001F5F"/>
                </a:solidFill>
              </a:rPr>
              <a:t>We negotiate, and you are held accountable for,  </a:t>
            </a:r>
            <a:r>
              <a:rPr lang="en-US" sz="2800" b="1" u="sng" dirty="0">
                <a:solidFill>
                  <a:srgbClr val="001F5F"/>
                </a:solidFill>
              </a:rPr>
              <a:t>percentage goals</a:t>
            </a:r>
            <a:r>
              <a:rPr lang="en-US" sz="2800" dirty="0">
                <a:solidFill>
                  <a:srgbClr val="001F5F"/>
                </a:solidFill>
              </a:rPr>
              <a:t>, not dollar goals.</a:t>
            </a:r>
          </a:p>
          <a:p>
            <a:pPr marL="640080" lvl="1" indent="-342900">
              <a:spcAft>
                <a:spcPts val="3600"/>
              </a:spcAft>
              <a:buFont typeface="Arial" panose="020B0604020202020204" pitchFamily="34" charset="0"/>
              <a:buChar char="•"/>
              <a:defRPr/>
            </a:pPr>
            <a:r>
              <a:rPr lang="en-US" sz="2400" dirty="0">
                <a:solidFill>
                  <a:srgbClr val="001F5F"/>
                </a:solidFill>
              </a:rPr>
              <a:t>Dollars listed in plan allow the percentage calculations to be made</a:t>
            </a:r>
          </a:p>
          <a:p>
            <a:pPr marL="640080" lvl="1" indent="-342900">
              <a:spcAft>
                <a:spcPts val="1800"/>
              </a:spcAft>
              <a:buFont typeface="Arial" panose="020B0604020202020204" pitchFamily="34" charset="0"/>
              <a:buChar char="•"/>
              <a:defRPr/>
            </a:pPr>
            <a:r>
              <a:rPr lang="en-US" sz="2400" dirty="0">
                <a:solidFill>
                  <a:srgbClr val="001F5F"/>
                </a:solidFill>
              </a:rPr>
              <a:t>If total </a:t>
            </a:r>
            <a:r>
              <a:rPr lang="en-US" sz="2400" u="sng" dirty="0">
                <a:solidFill>
                  <a:srgbClr val="001F5F"/>
                </a:solidFill>
              </a:rPr>
              <a:t>actual</a:t>
            </a:r>
            <a:r>
              <a:rPr lang="en-US" sz="2400" dirty="0">
                <a:solidFill>
                  <a:srgbClr val="001F5F"/>
                </a:solidFill>
              </a:rPr>
              <a:t> spend goes up/down during the plan period, </a:t>
            </a:r>
            <a:r>
              <a:rPr lang="en-US" sz="2400" b="1" dirty="0">
                <a:solidFill>
                  <a:srgbClr val="001F5F"/>
                </a:solidFill>
              </a:rPr>
              <a:t>the percentage goals are applied </a:t>
            </a:r>
            <a:r>
              <a:rPr lang="en-US" sz="2400" dirty="0">
                <a:solidFill>
                  <a:srgbClr val="001F5F"/>
                </a:solidFill>
              </a:rPr>
              <a:t>to the </a:t>
            </a:r>
            <a:r>
              <a:rPr lang="en-US" sz="2400" u="sng" dirty="0">
                <a:solidFill>
                  <a:srgbClr val="001F5F"/>
                </a:solidFill>
              </a:rPr>
              <a:t>actual</a:t>
            </a:r>
            <a:r>
              <a:rPr lang="en-US" sz="2400" dirty="0">
                <a:solidFill>
                  <a:srgbClr val="001F5F"/>
                </a:solidFill>
              </a:rPr>
              <a:t> total dollar spend</a:t>
            </a:r>
            <a:endParaRPr lang="en-US" sz="2400" spc="-5" dirty="0">
              <a:solidFill>
                <a:srgbClr val="001F5F"/>
              </a:solidFill>
              <a:highlight>
                <a:srgbClr val="00FFFF"/>
              </a:highlight>
              <a:latin typeface="Calibri"/>
              <a:cs typeface="Calibri"/>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 dirty="0"/>
              <a:t>For Official Use</a:t>
            </a:r>
            <a:r>
              <a:rPr spc="-55" dirty="0"/>
              <a:t> </a:t>
            </a:r>
            <a:r>
              <a:rPr dirty="0"/>
              <a:t>Only</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solidFill>
                  <a:srgbClr val="888888"/>
                </a:solidFill>
              </a:rPr>
              <a:t>27</a:t>
            </a:fld>
            <a:endParaRPr dirty="0">
              <a:solidFill>
                <a:srgbClr val="888888"/>
              </a:solidFill>
            </a:endParaRPr>
          </a:p>
        </p:txBody>
      </p:sp>
    </p:spTree>
    <p:extLst>
      <p:ext uri="{BB962C8B-B14F-4D97-AF65-F5344CB8AC3E}">
        <p14:creationId xmlns:p14="http://schemas.microsoft.com/office/powerpoint/2010/main" val="1050201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37252" y="97761"/>
            <a:ext cx="4122420" cy="513715"/>
          </a:xfrm>
          <a:prstGeom prst="rect">
            <a:avLst/>
          </a:prstGeom>
        </p:spPr>
        <p:txBody>
          <a:bodyPr vert="horz" wrap="square" lIns="0" tIns="12700" rIns="0" bIns="0" rtlCol="0">
            <a:spAutoFit/>
          </a:bodyPr>
          <a:lstStyle/>
          <a:p>
            <a:pPr algn="r">
              <a:lnSpc>
                <a:spcPct val="100000"/>
              </a:lnSpc>
            </a:pPr>
            <a:r>
              <a:rPr dirty="0"/>
              <a:t>#3 -</a:t>
            </a:r>
            <a:r>
              <a:rPr spc="-25" dirty="0"/>
              <a:t> </a:t>
            </a:r>
            <a:r>
              <a:rPr spc="-5" dirty="0"/>
              <a:t>Products/Services</a:t>
            </a:r>
          </a:p>
        </p:txBody>
      </p:sp>
      <p:sp>
        <p:nvSpPr>
          <p:cNvPr id="3" name="object 3"/>
          <p:cNvSpPr txBox="1"/>
          <p:nvPr/>
        </p:nvSpPr>
        <p:spPr>
          <a:xfrm>
            <a:off x="263151" y="857515"/>
            <a:ext cx="8655424" cy="2259593"/>
          </a:xfrm>
          <a:prstGeom prst="rect">
            <a:avLst/>
          </a:prstGeom>
        </p:spPr>
        <p:txBody>
          <a:bodyPr vert="horz" wrap="square" lIns="0" tIns="12700" rIns="0" bIns="0" rtlCol="0">
            <a:spAutoFit/>
          </a:bodyPr>
          <a:lstStyle/>
          <a:p>
            <a:pPr marL="355600" marR="5080" indent="-342900">
              <a:spcAft>
                <a:spcPts val="600"/>
              </a:spcAft>
              <a:buFont typeface="Arial" panose="020B0604020202020204" pitchFamily="34" charset="0"/>
              <a:buChar char="•"/>
              <a:tabLst>
                <a:tab pos="1169035" algn="l"/>
              </a:tabLst>
            </a:pPr>
            <a:r>
              <a:rPr spc="-60" dirty="0">
                <a:solidFill>
                  <a:srgbClr val="001F5F"/>
                </a:solidFill>
                <a:latin typeface="Calibri"/>
                <a:cs typeface="Calibri"/>
              </a:rPr>
              <a:t>You </a:t>
            </a:r>
            <a:r>
              <a:rPr spc="-10" dirty="0">
                <a:solidFill>
                  <a:srgbClr val="001F5F"/>
                </a:solidFill>
                <a:latin typeface="Calibri"/>
                <a:cs typeface="Calibri"/>
              </a:rPr>
              <a:t>must propose product</a:t>
            </a:r>
            <a:r>
              <a:rPr lang="en-US" spc="-10" dirty="0">
                <a:solidFill>
                  <a:srgbClr val="001F5F"/>
                </a:solidFill>
                <a:latin typeface="Calibri"/>
                <a:cs typeface="Calibri"/>
              </a:rPr>
              <a:t>s</a:t>
            </a:r>
            <a:r>
              <a:rPr spc="-10" dirty="0">
                <a:solidFill>
                  <a:srgbClr val="001F5F"/>
                </a:solidFill>
                <a:latin typeface="Calibri"/>
                <a:cs typeface="Calibri"/>
              </a:rPr>
              <a:t>/service</a:t>
            </a:r>
            <a:r>
              <a:rPr lang="en-US" spc="-10" dirty="0">
                <a:solidFill>
                  <a:srgbClr val="001F5F"/>
                </a:solidFill>
                <a:latin typeface="Calibri"/>
                <a:cs typeface="Calibri"/>
              </a:rPr>
              <a:t>s</a:t>
            </a:r>
            <a:r>
              <a:rPr spc="-10" dirty="0">
                <a:solidFill>
                  <a:srgbClr val="001F5F"/>
                </a:solidFill>
                <a:latin typeface="Calibri"/>
                <a:cs typeface="Calibri"/>
              </a:rPr>
              <a:t> </a:t>
            </a:r>
            <a:r>
              <a:rPr spc="-20" dirty="0">
                <a:solidFill>
                  <a:srgbClr val="001F5F"/>
                </a:solidFill>
                <a:latin typeface="Calibri"/>
                <a:cs typeface="Calibri"/>
              </a:rPr>
              <a:t>to </a:t>
            </a:r>
            <a:r>
              <a:rPr spc="-5" dirty="0">
                <a:solidFill>
                  <a:srgbClr val="001F5F"/>
                </a:solidFill>
                <a:latin typeface="Calibri"/>
                <a:cs typeface="Calibri"/>
              </a:rPr>
              <a:t>be </a:t>
            </a:r>
            <a:r>
              <a:rPr spc="-10" dirty="0">
                <a:solidFill>
                  <a:srgbClr val="001F5F"/>
                </a:solidFill>
                <a:latin typeface="Calibri"/>
                <a:cs typeface="Calibri"/>
              </a:rPr>
              <a:t>purchased </a:t>
            </a:r>
            <a:r>
              <a:rPr spc="-5" dirty="0">
                <a:solidFill>
                  <a:srgbClr val="001F5F"/>
                </a:solidFill>
                <a:latin typeface="Calibri"/>
                <a:cs typeface="Calibri"/>
              </a:rPr>
              <a:t>in </a:t>
            </a:r>
            <a:r>
              <a:rPr b="1" spc="-10" dirty="0">
                <a:solidFill>
                  <a:srgbClr val="001F5F"/>
                </a:solidFill>
                <a:latin typeface="Calibri"/>
                <a:cs typeface="Calibri"/>
              </a:rPr>
              <a:t>every </a:t>
            </a:r>
            <a:r>
              <a:rPr spc="-30" dirty="0">
                <a:solidFill>
                  <a:srgbClr val="001F5F"/>
                </a:solidFill>
                <a:latin typeface="Calibri"/>
                <a:cs typeface="Calibri"/>
              </a:rPr>
              <a:t>category.</a:t>
            </a:r>
            <a:endParaRPr lang="en-US" spc="-30" dirty="0">
              <a:solidFill>
                <a:srgbClr val="001F5F"/>
              </a:solidFill>
              <a:latin typeface="Calibri"/>
              <a:cs typeface="Calibri"/>
            </a:endParaRPr>
          </a:p>
          <a:p>
            <a:pPr marL="355600" marR="5080" indent="-342900">
              <a:spcAft>
                <a:spcPts val="600"/>
              </a:spcAft>
              <a:buFont typeface="Arial" panose="020B0604020202020204" pitchFamily="34" charset="0"/>
              <a:buChar char="•"/>
              <a:tabLst>
                <a:tab pos="1169035" algn="l"/>
              </a:tabLst>
            </a:pPr>
            <a:r>
              <a:rPr spc="-5" dirty="0">
                <a:solidFill>
                  <a:srgbClr val="001F5F"/>
                </a:solidFill>
                <a:latin typeface="Calibri"/>
                <a:cs typeface="Calibri"/>
              </a:rPr>
              <a:t>Don’t </a:t>
            </a:r>
            <a:r>
              <a:rPr spc="-10" dirty="0">
                <a:solidFill>
                  <a:srgbClr val="001F5F"/>
                </a:solidFill>
                <a:latin typeface="Calibri"/>
                <a:cs typeface="Calibri"/>
              </a:rPr>
              <a:t>list the </a:t>
            </a:r>
            <a:r>
              <a:rPr spc="-5" dirty="0">
                <a:solidFill>
                  <a:srgbClr val="001F5F"/>
                </a:solidFill>
                <a:latin typeface="Calibri"/>
                <a:cs typeface="Calibri"/>
              </a:rPr>
              <a:t>same </a:t>
            </a:r>
            <a:r>
              <a:rPr lang="en-US" spc="-5" dirty="0">
                <a:solidFill>
                  <a:srgbClr val="001F5F"/>
                </a:solidFill>
                <a:latin typeface="Calibri"/>
                <a:cs typeface="Calibri"/>
              </a:rPr>
              <a:t>items</a:t>
            </a:r>
            <a:r>
              <a:rPr spc="-5" dirty="0">
                <a:solidFill>
                  <a:srgbClr val="001F5F"/>
                </a:solidFill>
                <a:latin typeface="Calibri"/>
                <a:cs typeface="Calibri"/>
              </a:rPr>
              <a:t> </a:t>
            </a:r>
            <a:r>
              <a:rPr spc="-20" dirty="0">
                <a:solidFill>
                  <a:srgbClr val="001F5F"/>
                </a:solidFill>
                <a:latin typeface="Calibri"/>
                <a:cs typeface="Calibri"/>
              </a:rPr>
              <a:t>for </a:t>
            </a:r>
            <a:r>
              <a:rPr spc="-5" dirty="0">
                <a:solidFill>
                  <a:srgbClr val="001F5F"/>
                </a:solidFill>
                <a:latin typeface="Calibri"/>
                <a:cs typeface="Calibri"/>
              </a:rPr>
              <a:t>each </a:t>
            </a:r>
            <a:r>
              <a:rPr spc="-30" dirty="0">
                <a:solidFill>
                  <a:srgbClr val="001F5F"/>
                </a:solidFill>
                <a:latin typeface="Calibri"/>
                <a:cs typeface="Calibri"/>
              </a:rPr>
              <a:t>category</a:t>
            </a:r>
            <a:r>
              <a:rPr lang="en-US" spc="-30" dirty="0">
                <a:solidFill>
                  <a:srgbClr val="001F5F"/>
                </a:solidFill>
                <a:latin typeface="Calibri"/>
                <a:cs typeface="Calibri"/>
              </a:rPr>
              <a:t>; ex</a:t>
            </a:r>
            <a:r>
              <a:rPr spc="-10" dirty="0">
                <a:solidFill>
                  <a:srgbClr val="001F5F"/>
                </a:solidFill>
                <a:latin typeface="Calibri"/>
                <a:cs typeface="Calibri"/>
              </a:rPr>
              <a:t>amine </a:t>
            </a:r>
            <a:r>
              <a:rPr spc="-5" dirty="0">
                <a:solidFill>
                  <a:srgbClr val="001F5F"/>
                </a:solidFill>
                <a:latin typeface="Calibri"/>
                <a:cs typeface="Calibri"/>
              </a:rPr>
              <a:t>each </a:t>
            </a:r>
            <a:r>
              <a:rPr spc="-15" dirty="0">
                <a:solidFill>
                  <a:srgbClr val="001F5F"/>
                </a:solidFill>
                <a:latin typeface="Calibri"/>
                <a:cs typeface="Calibri"/>
              </a:rPr>
              <a:t>category</a:t>
            </a:r>
            <a:r>
              <a:rPr spc="15" dirty="0">
                <a:solidFill>
                  <a:srgbClr val="001F5F"/>
                </a:solidFill>
                <a:latin typeface="Calibri"/>
                <a:cs typeface="Calibri"/>
              </a:rPr>
              <a:t> </a:t>
            </a:r>
            <a:r>
              <a:rPr spc="-20" dirty="0">
                <a:solidFill>
                  <a:srgbClr val="001F5F"/>
                </a:solidFill>
                <a:latin typeface="Calibri"/>
                <a:cs typeface="Calibri"/>
              </a:rPr>
              <a:t>independently.</a:t>
            </a:r>
            <a:endParaRPr lang="en-US" spc="-20" dirty="0">
              <a:solidFill>
                <a:srgbClr val="001F5F"/>
              </a:solidFill>
              <a:latin typeface="Calibri"/>
              <a:cs typeface="Calibri"/>
            </a:endParaRPr>
          </a:p>
          <a:p>
            <a:pPr marL="355600" marR="5080" indent="-342900">
              <a:spcAft>
                <a:spcPts val="600"/>
              </a:spcAft>
              <a:buFont typeface="Arial" panose="020B0604020202020204" pitchFamily="34" charset="0"/>
              <a:buChar char="•"/>
              <a:tabLst>
                <a:tab pos="1169035" algn="l"/>
              </a:tabLst>
            </a:pPr>
            <a:r>
              <a:rPr lang="en-US" spc="-20" dirty="0">
                <a:solidFill>
                  <a:srgbClr val="001F5F"/>
                </a:solidFill>
                <a:latin typeface="Calibri"/>
                <a:cs typeface="Calibri"/>
              </a:rPr>
              <a:t>Commercial plans must list indirect cost categories; individual plans must list if checked in #6 as included.</a:t>
            </a:r>
          </a:p>
          <a:p>
            <a:pPr marL="355600" marR="18415" indent="-342900">
              <a:spcAft>
                <a:spcPts val="600"/>
              </a:spcAft>
              <a:buFont typeface="Arial" panose="020B0604020202020204" pitchFamily="34" charset="0"/>
              <a:buChar char="•"/>
            </a:pPr>
            <a:r>
              <a:rPr lang="en-US" spc="-15" dirty="0">
                <a:solidFill>
                  <a:srgbClr val="001F5F"/>
                </a:solidFill>
                <a:latin typeface="Calibri"/>
                <a:cs typeface="Calibri"/>
              </a:rPr>
              <a:t>Don’t include excluded categories, foreign spend, or inter company spend</a:t>
            </a:r>
          </a:p>
          <a:p>
            <a:pPr marL="355600" marR="18415" indent="-342900">
              <a:spcAft>
                <a:spcPts val="1200"/>
              </a:spcAft>
              <a:buFont typeface="Arial" panose="020B0604020202020204" pitchFamily="34" charset="0"/>
              <a:buChar char="•"/>
            </a:pPr>
            <a:r>
              <a:rPr lang="en-US" spc="-15" dirty="0">
                <a:solidFill>
                  <a:srgbClr val="001F5F"/>
                </a:solidFill>
                <a:latin typeface="Calibri"/>
                <a:cs typeface="Calibri"/>
              </a:rPr>
              <a:t>You must include spend categories regardless of whether you have control over the source of those products/services</a:t>
            </a:r>
            <a:endParaRPr dirty="0">
              <a:solidFill>
                <a:srgbClr val="001F5F"/>
              </a:solidFill>
              <a:latin typeface="Calibri"/>
              <a:cs typeface="Calibri"/>
            </a:endParaRPr>
          </a:p>
        </p:txBody>
      </p:sp>
      <p:pic>
        <p:nvPicPr>
          <p:cNvPr id="5" name="Picture 4" descr="Screenshot of plan template #3, Products and/or Services">
            <a:extLst>
              <a:ext uri="{FF2B5EF4-FFF2-40B4-BE49-F238E27FC236}">
                <a16:creationId xmlns:a16="http://schemas.microsoft.com/office/drawing/2014/main" id="{AA3E2404-FE3F-FA78-C9A7-D0C92C662FCE}"/>
              </a:ext>
            </a:extLst>
          </p:cNvPr>
          <p:cNvPicPr>
            <a:picLocks noChangeAspect="1"/>
          </p:cNvPicPr>
          <p:nvPr/>
        </p:nvPicPr>
        <p:blipFill>
          <a:blip r:embed="rId3"/>
          <a:stretch>
            <a:fillRect/>
          </a:stretch>
        </p:blipFill>
        <p:spPr>
          <a:xfrm>
            <a:off x="225425" y="3204118"/>
            <a:ext cx="8655424" cy="2796367"/>
          </a:xfrm>
          <a:prstGeom prst="rect">
            <a:avLst/>
          </a:prstGeom>
          <a:ln w="19050">
            <a:solidFill>
              <a:schemeClr val="tx2"/>
            </a:solidFill>
          </a:ln>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 dirty="0"/>
              <a:t>For Official Use</a:t>
            </a:r>
            <a:r>
              <a:rPr spc="-55" dirty="0"/>
              <a:t> </a:t>
            </a:r>
            <a:r>
              <a:rPr dirty="0"/>
              <a:t>Only</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solidFill>
                  <a:srgbClr val="888888"/>
                </a:solidFill>
              </a:rPr>
              <a:t>28</a:t>
            </a:fld>
            <a:endParaRPr dirty="0">
              <a:solidFill>
                <a:srgbClr val="888888"/>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53432" y="97761"/>
            <a:ext cx="4205605" cy="513715"/>
          </a:xfrm>
          <a:prstGeom prst="rect">
            <a:avLst/>
          </a:prstGeom>
        </p:spPr>
        <p:txBody>
          <a:bodyPr vert="horz" wrap="square" lIns="0" tIns="12700" rIns="0" bIns="0" rtlCol="0">
            <a:spAutoFit/>
          </a:bodyPr>
          <a:lstStyle/>
          <a:p>
            <a:pPr algn="r">
              <a:lnSpc>
                <a:spcPct val="100000"/>
              </a:lnSpc>
            </a:pPr>
            <a:r>
              <a:rPr dirty="0"/>
              <a:t>#4 - Goal</a:t>
            </a:r>
            <a:r>
              <a:rPr spc="-55" dirty="0"/>
              <a:t> </a:t>
            </a:r>
            <a:r>
              <a:rPr spc="-5" dirty="0"/>
              <a:t>Development</a:t>
            </a:r>
          </a:p>
        </p:txBody>
      </p:sp>
      <p:sp>
        <p:nvSpPr>
          <p:cNvPr id="3" name="object 3"/>
          <p:cNvSpPr txBox="1"/>
          <p:nvPr/>
        </p:nvSpPr>
        <p:spPr>
          <a:xfrm>
            <a:off x="342073" y="817949"/>
            <a:ext cx="8458200" cy="3768339"/>
          </a:xfrm>
          <a:prstGeom prst="rect">
            <a:avLst/>
          </a:prstGeom>
        </p:spPr>
        <p:txBody>
          <a:bodyPr vert="horz" wrap="square" lIns="0" tIns="13335" rIns="0" bIns="0" rtlCol="0">
            <a:spAutoFit/>
          </a:bodyPr>
          <a:lstStyle/>
          <a:p>
            <a:pPr marL="12700" marR="339090">
              <a:lnSpc>
                <a:spcPct val="100000"/>
              </a:lnSpc>
              <a:spcAft>
                <a:spcPts val="1800"/>
              </a:spcAft>
            </a:pPr>
            <a:r>
              <a:rPr sz="2000" spc="-5" dirty="0">
                <a:solidFill>
                  <a:srgbClr val="001F5F"/>
                </a:solidFill>
                <a:latin typeface="Calibri"/>
                <a:cs typeface="Calibri"/>
              </a:rPr>
              <a:t>This question </a:t>
            </a:r>
            <a:r>
              <a:rPr sz="2000" spc="-10" dirty="0">
                <a:solidFill>
                  <a:srgbClr val="001F5F"/>
                </a:solidFill>
                <a:latin typeface="Calibri"/>
                <a:cs typeface="Calibri"/>
              </a:rPr>
              <a:t>asks </a:t>
            </a:r>
            <a:r>
              <a:rPr sz="2000" spc="-15" dirty="0">
                <a:solidFill>
                  <a:srgbClr val="001F5F"/>
                </a:solidFill>
                <a:latin typeface="Calibri"/>
                <a:cs typeface="Calibri"/>
              </a:rPr>
              <a:t>for </a:t>
            </a:r>
            <a:r>
              <a:rPr sz="2000" dirty="0">
                <a:solidFill>
                  <a:srgbClr val="001F5F"/>
                </a:solidFill>
                <a:latin typeface="Calibri"/>
                <a:cs typeface="Calibri"/>
              </a:rPr>
              <a:t>the </a:t>
            </a:r>
            <a:r>
              <a:rPr sz="2000" b="1" i="1" u="sng" spc="-5" dirty="0">
                <a:solidFill>
                  <a:srgbClr val="001F5F"/>
                </a:solidFill>
                <a:uFill>
                  <a:solidFill>
                    <a:srgbClr val="001F5F"/>
                  </a:solidFill>
                </a:uFill>
                <a:latin typeface="Calibri"/>
                <a:cs typeface="Calibri"/>
              </a:rPr>
              <a:t>method</a:t>
            </a:r>
            <a:r>
              <a:rPr lang="en-US" sz="2000" b="1" i="1" u="sng" spc="-5" dirty="0">
                <a:solidFill>
                  <a:srgbClr val="001F5F"/>
                </a:solidFill>
                <a:uFill>
                  <a:solidFill>
                    <a:srgbClr val="001F5F"/>
                  </a:solidFill>
                </a:uFill>
                <a:latin typeface="Calibri"/>
                <a:cs typeface="Calibri"/>
              </a:rPr>
              <a:t>/</a:t>
            </a:r>
            <a:r>
              <a:rPr sz="2000" b="1" i="1" u="sng" spc="-5" dirty="0">
                <a:solidFill>
                  <a:srgbClr val="001F5F"/>
                </a:solidFill>
                <a:uFill>
                  <a:solidFill>
                    <a:srgbClr val="001F5F"/>
                  </a:solidFill>
                </a:uFill>
                <a:latin typeface="Calibri"/>
                <a:cs typeface="Calibri"/>
              </a:rPr>
              <a:t>how</a:t>
            </a:r>
            <a:r>
              <a:rPr sz="2000" b="1" i="1" spc="-5" dirty="0">
                <a:solidFill>
                  <a:srgbClr val="001F5F"/>
                </a:solidFill>
                <a:latin typeface="Calibri"/>
                <a:cs typeface="Calibri"/>
              </a:rPr>
              <a:t> </a:t>
            </a:r>
            <a:r>
              <a:rPr sz="2000" dirty="0">
                <a:solidFill>
                  <a:srgbClr val="001F5F"/>
                </a:solidFill>
                <a:latin typeface="Calibri"/>
                <a:cs typeface="Calibri"/>
              </a:rPr>
              <a:t>you </a:t>
            </a:r>
            <a:r>
              <a:rPr sz="2000" spc="-5" dirty="0">
                <a:solidFill>
                  <a:srgbClr val="001F5F"/>
                </a:solidFill>
                <a:latin typeface="Calibri"/>
                <a:cs typeface="Calibri"/>
              </a:rPr>
              <a:t>arrived </a:t>
            </a:r>
            <a:r>
              <a:rPr sz="2000" dirty="0">
                <a:solidFill>
                  <a:srgbClr val="001F5F"/>
                </a:solidFill>
                <a:latin typeface="Calibri"/>
                <a:cs typeface="Calibri"/>
              </a:rPr>
              <a:t>at the proposed</a:t>
            </a:r>
            <a:r>
              <a:rPr lang="en-US" sz="2000" dirty="0">
                <a:solidFill>
                  <a:srgbClr val="001F5F"/>
                </a:solidFill>
                <a:latin typeface="Calibri"/>
                <a:cs typeface="Calibri"/>
              </a:rPr>
              <a:t> </a:t>
            </a:r>
            <a:r>
              <a:rPr sz="2000" spc="-5" dirty="0">
                <a:solidFill>
                  <a:srgbClr val="001F5F"/>
                </a:solidFill>
                <a:latin typeface="Calibri"/>
                <a:cs typeface="Calibri"/>
              </a:rPr>
              <a:t>goal</a:t>
            </a:r>
            <a:r>
              <a:rPr lang="en-US" sz="2000" spc="-5" dirty="0">
                <a:solidFill>
                  <a:srgbClr val="001F5F"/>
                </a:solidFill>
                <a:latin typeface="Calibri"/>
                <a:cs typeface="Calibri"/>
              </a:rPr>
              <a:t>s</a:t>
            </a:r>
            <a:r>
              <a:rPr sz="2000" spc="-5" dirty="0">
                <a:solidFill>
                  <a:srgbClr val="001F5F"/>
                </a:solidFill>
                <a:latin typeface="Calibri"/>
                <a:cs typeface="Calibri"/>
              </a:rPr>
              <a:t>.  </a:t>
            </a:r>
            <a:endParaRPr lang="en-US" sz="2000" spc="-5" dirty="0">
              <a:solidFill>
                <a:srgbClr val="001F5F"/>
              </a:solidFill>
              <a:latin typeface="Calibri"/>
              <a:cs typeface="Calibri"/>
            </a:endParaRPr>
          </a:p>
          <a:p>
            <a:pPr marL="12700" marR="339090">
              <a:lnSpc>
                <a:spcPct val="100000"/>
              </a:lnSpc>
              <a:spcAft>
                <a:spcPts val="600"/>
              </a:spcAft>
            </a:pPr>
            <a:r>
              <a:rPr sz="2000" spc="-5" dirty="0">
                <a:solidFill>
                  <a:srgbClr val="001F5F"/>
                </a:solidFill>
                <a:latin typeface="Calibri"/>
                <a:cs typeface="Calibri"/>
              </a:rPr>
              <a:t>Examples could</a:t>
            </a:r>
            <a:r>
              <a:rPr sz="2000" spc="-25" dirty="0">
                <a:solidFill>
                  <a:srgbClr val="001F5F"/>
                </a:solidFill>
                <a:latin typeface="Calibri"/>
                <a:cs typeface="Calibri"/>
              </a:rPr>
              <a:t> </a:t>
            </a:r>
            <a:r>
              <a:rPr sz="2000" spc="-5" dirty="0">
                <a:solidFill>
                  <a:srgbClr val="001F5F"/>
                </a:solidFill>
                <a:latin typeface="Calibri"/>
                <a:cs typeface="Calibri"/>
              </a:rPr>
              <a:t>include:</a:t>
            </a:r>
            <a:endParaRPr sz="2000" dirty="0">
              <a:latin typeface="Calibri"/>
              <a:cs typeface="Calibri"/>
            </a:endParaRPr>
          </a:p>
          <a:p>
            <a:pPr marL="1155700" indent="-457834">
              <a:lnSpc>
                <a:spcPct val="100000"/>
              </a:lnSpc>
              <a:spcAft>
                <a:spcPts val="600"/>
              </a:spcAft>
              <a:buFont typeface="Arial"/>
              <a:buChar char="•"/>
              <a:tabLst>
                <a:tab pos="1155700" algn="l"/>
                <a:tab pos="1156335" algn="l"/>
              </a:tabLst>
            </a:pPr>
            <a:r>
              <a:rPr sz="1800" spc="-10" dirty="0">
                <a:solidFill>
                  <a:srgbClr val="001F5F"/>
                </a:solidFill>
                <a:latin typeface="Calibri"/>
                <a:cs typeface="Calibri"/>
              </a:rPr>
              <a:t>Historical data, previous </a:t>
            </a:r>
            <a:r>
              <a:rPr sz="1800" dirty="0">
                <a:solidFill>
                  <a:srgbClr val="001F5F"/>
                </a:solidFill>
                <a:latin typeface="Calibri"/>
                <a:cs typeface="Calibri"/>
              </a:rPr>
              <a:t>spend</a:t>
            </a:r>
            <a:r>
              <a:rPr sz="1800" spc="55" dirty="0">
                <a:solidFill>
                  <a:srgbClr val="001F5F"/>
                </a:solidFill>
                <a:latin typeface="Calibri"/>
                <a:cs typeface="Calibri"/>
              </a:rPr>
              <a:t> </a:t>
            </a:r>
            <a:r>
              <a:rPr sz="1800" spc="-10" dirty="0">
                <a:solidFill>
                  <a:srgbClr val="001F5F"/>
                </a:solidFill>
                <a:latin typeface="Calibri"/>
                <a:cs typeface="Calibri"/>
              </a:rPr>
              <a:t>history</a:t>
            </a:r>
            <a:endParaRPr sz="1800" dirty="0">
              <a:latin typeface="Calibri"/>
              <a:cs typeface="Calibri"/>
            </a:endParaRPr>
          </a:p>
          <a:p>
            <a:pPr marL="1155700" indent="-457834">
              <a:lnSpc>
                <a:spcPct val="100000"/>
              </a:lnSpc>
              <a:spcAft>
                <a:spcPts val="600"/>
              </a:spcAft>
              <a:buFont typeface="Arial"/>
              <a:buChar char="•"/>
              <a:tabLst>
                <a:tab pos="1155700" algn="l"/>
                <a:tab pos="1156335" algn="l"/>
              </a:tabLst>
            </a:pPr>
            <a:r>
              <a:rPr sz="1800" spc="-10" dirty="0">
                <a:solidFill>
                  <a:srgbClr val="001F5F"/>
                </a:solidFill>
                <a:latin typeface="Calibri"/>
                <a:cs typeface="Calibri"/>
              </a:rPr>
              <a:t>Projected </a:t>
            </a:r>
            <a:r>
              <a:rPr sz="1800" spc="-15" dirty="0">
                <a:solidFill>
                  <a:srgbClr val="001F5F"/>
                </a:solidFill>
                <a:latin typeface="Calibri"/>
                <a:cs typeface="Calibri"/>
              </a:rPr>
              <a:t>forecast </a:t>
            </a:r>
            <a:r>
              <a:rPr sz="1800" dirty="0">
                <a:solidFill>
                  <a:srgbClr val="001F5F"/>
                </a:solidFill>
                <a:latin typeface="Calibri"/>
                <a:cs typeface="Calibri"/>
              </a:rPr>
              <a:t>based </a:t>
            </a:r>
            <a:r>
              <a:rPr sz="1800" spc="-5" dirty="0">
                <a:solidFill>
                  <a:srgbClr val="001F5F"/>
                </a:solidFill>
                <a:latin typeface="Calibri"/>
                <a:cs typeface="Calibri"/>
              </a:rPr>
              <a:t>upon </a:t>
            </a:r>
            <a:r>
              <a:rPr sz="1800" spc="-10" dirty="0">
                <a:solidFill>
                  <a:srgbClr val="001F5F"/>
                </a:solidFill>
                <a:latin typeface="Calibri"/>
                <a:cs typeface="Calibri"/>
              </a:rPr>
              <a:t>current </a:t>
            </a:r>
            <a:r>
              <a:rPr sz="1800" spc="-15" dirty="0">
                <a:solidFill>
                  <a:srgbClr val="001F5F"/>
                </a:solidFill>
                <a:latin typeface="Calibri"/>
                <a:cs typeface="Calibri"/>
              </a:rPr>
              <a:t>year’s</a:t>
            </a:r>
            <a:r>
              <a:rPr sz="1800" spc="75" dirty="0">
                <a:solidFill>
                  <a:srgbClr val="001F5F"/>
                </a:solidFill>
                <a:latin typeface="Calibri"/>
                <a:cs typeface="Calibri"/>
              </a:rPr>
              <a:t> </a:t>
            </a:r>
            <a:r>
              <a:rPr sz="1800" spc="-15" dirty="0">
                <a:solidFill>
                  <a:srgbClr val="001F5F"/>
                </a:solidFill>
                <a:latin typeface="Calibri"/>
                <a:cs typeface="Calibri"/>
              </a:rPr>
              <a:t>data</a:t>
            </a:r>
            <a:endParaRPr sz="1800" dirty="0">
              <a:latin typeface="Calibri"/>
              <a:cs typeface="Calibri"/>
            </a:endParaRPr>
          </a:p>
          <a:p>
            <a:pPr marL="1155700" marR="43180" indent="-457200">
              <a:lnSpc>
                <a:spcPct val="100000"/>
              </a:lnSpc>
              <a:spcAft>
                <a:spcPts val="1800"/>
              </a:spcAft>
              <a:buFont typeface="Arial"/>
              <a:buChar char="•"/>
              <a:tabLst>
                <a:tab pos="1155700" algn="l"/>
                <a:tab pos="1156335" algn="l"/>
              </a:tabLst>
            </a:pPr>
            <a:r>
              <a:rPr sz="1800" spc="-10" dirty="0">
                <a:solidFill>
                  <a:srgbClr val="001F5F"/>
                </a:solidFill>
                <a:latin typeface="Calibri"/>
                <a:cs typeface="Calibri"/>
              </a:rPr>
              <a:t>Projected </a:t>
            </a:r>
            <a:r>
              <a:rPr sz="1800" spc="-5" dirty="0">
                <a:solidFill>
                  <a:srgbClr val="001F5F"/>
                </a:solidFill>
                <a:latin typeface="Calibri"/>
                <a:cs typeface="Calibri"/>
              </a:rPr>
              <a:t>goals </a:t>
            </a:r>
            <a:r>
              <a:rPr sz="1800" dirty="0">
                <a:solidFill>
                  <a:srgbClr val="001F5F"/>
                </a:solidFill>
                <a:latin typeface="Calibri"/>
                <a:cs typeface="Calibri"/>
              </a:rPr>
              <a:t>based </a:t>
            </a:r>
            <a:r>
              <a:rPr sz="1800" spc="-5" dirty="0">
                <a:solidFill>
                  <a:srgbClr val="001F5F"/>
                </a:solidFill>
                <a:latin typeface="Calibri"/>
                <a:cs typeface="Calibri"/>
              </a:rPr>
              <a:t>on experience, business </a:t>
            </a:r>
            <a:r>
              <a:rPr sz="1800" spc="-15" dirty="0">
                <a:solidFill>
                  <a:srgbClr val="001F5F"/>
                </a:solidFill>
                <a:latin typeface="Calibri"/>
                <a:cs typeface="Calibri"/>
              </a:rPr>
              <a:t>forecasts, </a:t>
            </a:r>
            <a:r>
              <a:rPr sz="1800" dirty="0">
                <a:solidFill>
                  <a:srgbClr val="001F5F"/>
                </a:solidFill>
                <a:latin typeface="Calibri"/>
                <a:cs typeface="Calibri"/>
              </a:rPr>
              <a:t>&amp; </a:t>
            </a:r>
            <a:r>
              <a:rPr sz="1800" spc="-5" dirty="0">
                <a:solidFill>
                  <a:srgbClr val="001F5F"/>
                </a:solidFill>
                <a:latin typeface="Calibri"/>
                <a:cs typeface="Calibri"/>
              </a:rPr>
              <a:t>commitment </a:t>
            </a:r>
            <a:r>
              <a:rPr sz="1800" spc="-10" dirty="0">
                <a:solidFill>
                  <a:srgbClr val="001F5F"/>
                </a:solidFill>
                <a:latin typeface="Calibri"/>
                <a:cs typeface="Calibri"/>
              </a:rPr>
              <a:t>to  improvement, </a:t>
            </a:r>
            <a:r>
              <a:rPr sz="1800" spc="-15" dirty="0">
                <a:solidFill>
                  <a:srgbClr val="001F5F"/>
                </a:solidFill>
                <a:latin typeface="Calibri"/>
                <a:cs typeface="Calibri"/>
              </a:rPr>
              <a:t>etc.</a:t>
            </a:r>
            <a:endParaRPr sz="1800" dirty="0">
              <a:latin typeface="Calibri"/>
              <a:cs typeface="Calibri"/>
            </a:endParaRPr>
          </a:p>
          <a:p>
            <a:pPr marL="12700" marR="5080">
              <a:lnSpc>
                <a:spcPct val="100000"/>
              </a:lnSpc>
              <a:spcAft>
                <a:spcPts val="1200"/>
              </a:spcAft>
            </a:pPr>
            <a:r>
              <a:rPr sz="2000" spc="-5" dirty="0">
                <a:solidFill>
                  <a:srgbClr val="001F5F"/>
                </a:solidFill>
                <a:latin typeface="Calibri"/>
                <a:cs typeface="Calibri"/>
              </a:rPr>
              <a:t>Additionally</a:t>
            </a:r>
            <a:r>
              <a:rPr lang="en-US" sz="2000" spc="-5" dirty="0">
                <a:solidFill>
                  <a:srgbClr val="001F5F"/>
                </a:solidFill>
                <a:latin typeface="Calibri"/>
                <a:cs typeface="Calibri"/>
              </a:rPr>
              <a:t>,</a:t>
            </a:r>
            <a:r>
              <a:rPr sz="2000" spc="-5" dirty="0">
                <a:solidFill>
                  <a:srgbClr val="001F5F"/>
                </a:solidFill>
                <a:latin typeface="Calibri"/>
                <a:cs typeface="Calibri"/>
              </a:rPr>
              <a:t> this section is used </a:t>
            </a:r>
            <a:r>
              <a:rPr sz="2000" spc="-15" dirty="0">
                <a:solidFill>
                  <a:srgbClr val="001F5F"/>
                </a:solidFill>
                <a:latin typeface="Calibri"/>
                <a:cs typeface="Calibri"/>
              </a:rPr>
              <a:t>to </a:t>
            </a:r>
            <a:r>
              <a:rPr sz="2000" spc="-10" dirty="0">
                <a:solidFill>
                  <a:srgbClr val="001F5F"/>
                </a:solidFill>
                <a:latin typeface="Calibri"/>
                <a:cs typeface="Calibri"/>
              </a:rPr>
              <a:t>provide </a:t>
            </a:r>
            <a:r>
              <a:rPr lang="en-US" sz="2000" spc="-10" dirty="0">
                <a:solidFill>
                  <a:srgbClr val="001F5F"/>
                </a:solidFill>
                <a:latin typeface="Calibri"/>
                <a:cs typeface="Calibri"/>
              </a:rPr>
              <a:t>any necessary justification for goals or other explanations, such as how you plan to overcome prior deficiencies or reach “stretch” goals, why major categories of spend are omitted (e.g. intercompany or foreign spend), etc.</a:t>
            </a:r>
            <a:endParaRPr sz="2000" dirty="0">
              <a:latin typeface="Calibri"/>
              <a:cs typeface="Calibri"/>
            </a:endParaRPr>
          </a:p>
        </p:txBody>
      </p:sp>
      <p:pic>
        <p:nvPicPr>
          <p:cNvPr id="5" name="Picture 4" descr="Screenshot of template #4, showing Goal Development fill-in.">
            <a:extLst>
              <a:ext uri="{FF2B5EF4-FFF2-40B4-BE49-F238E27FC236}">
                <a16:creationId xmlns:a16="http://schemas.microsoft.com/office/drawing/2014/main" id="{57EBD60D-3D71-CC1E-61FD-032D6D38B0AB}"/>
              </a:ext>
            </a:extLst>
          </p:cNvPr>
          <p:cNvPicPr>
            <a:picLocks noChangeAspect="1"/>
          </p:cNvPicPr>
          <p:nvPr/>
        </p:nvPicPr>
        <p:blipFill>
          <a:blip r:embed="rId3"/>
          <a:stretch>
            <a:fillRect/>
          </a:stretch>
        </p:blipFill>
        <p:spPr>
          <a:xfrm>
            <a:off x="154158" y="4618575"/>
            <a:ext cx="8834030" cy="1421476"/>
          </a:xfrm>
          <a:prstGeom prst="rect">
            <a:avLst/>
          </a:prstGeom>
          <a:ln w="19050">
            <a:solidFill>
              <a:schemeClr val="tx2"/>
            </a:solidFill>
          </a:ln>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 dirty="0"/>
              <a:t>For Official Use</a:t>
            </a:r>
            <a:r>
              <a:rPr spc="-55" dirty="0"/>
              <a:t> </a:t>
            </a:r>
            <a:r>
              <a:rPr dirty="0"/>
              <a:t>Only</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solidFill>
                  <a:srgbClr val="888888"/>
                </a:solidFill>
              </a:rPr>
              <a:t>29</a:t>
            </a:fld>
            <a:endParaRPr dirty="0">
              <a:solidFill>
                <a:srgbClr val="888888"/>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599" y="97761"/>
            <a:ext cx="5783579" cy="492443"/>
          </a:xfrm>
        </p:spPr>
        <p:txBody>
          <a:bodyPr/>
          <a:lstStyle/>
          <a:p>
            <a:pPr algn="r"/>
            <a:r>
              <a:rPr lang="en-US" dirty="0"/>
              <a:t>Agenda</a:t>
            </a:r>
          </a:p>
        </p:txBody>
      </p:sp>
      <p:sp>
        <p:nvSpPr>
          <p:cNvPr id="8" name="Content Placeholder 7"/>
          <p:cNvSpPr>
            <a:spLocks noGrp="1"/>
          </p:cNvSpPr>
          <p:nvPr>
            <p:ph idx="1"/>
          </p:nvPr>
        </p:nvSpPr>
        <p:spPr>
          <a:xfrm>
            <a:off x="2057400" y="1217836"/>
            <a:ext cx="5334000" cy="4510881"/>
          </a:xfrm>
        </p:spPr>
        <p:txBody>
          <a:bodyPr anchor="ctr">
            <a:normAutofit/>
          </a:bodyPr>
          <a:lstStyle/>
          <a:p>
            <a:pPr marL="457200" indent="-457200">
              <a:spcBef>
                <a:spcPct val="0"/>
              </a:spcBef>
              <a:spcAft>
                <a:spcPts val="3000"/>
              </a:spcAft>
              <a:buSzPct val="100000"/>
              <a:buFont typeface="Arial" panose="020B0604020202020204" pitchFamily="34" charset="0"/>
              <a:buChar char="•"/>
            </a:pPr>
            <a:r>
              <a:rPr lang="en-US" sz="2800" dirty="0"/>
              <a:t>Plan Requirements Overview</a:t>
            </a:r>
          </a:p>
          <a:p>
            <a:pPr marL="457200" indent="-457200">
              <a:spcBef>
                <a:spcPct val="0"/>
              </a:spcBef>
              <a:spcAft>
                <a:spcPts val="3000"/>
              </a:spcAft>
              <a:buSzPct val="100000"/>
              <a:buFont typeface="Arial" panose="020B0604020202020204" pitchFamily="34" charset="0"/>
              <a:buChar char="•"/>
            </a:pPr>
            <a:r>
              <a:rPr lang="en-US" sz="2800" dirty="0"/>
              <a:t>Commercial vs. Individual Plans</a:t>
            </a:r>
          </a:p>
          <a:p>
            <a:pPr marL="457200" indent="-457200">
              <a:spcBef>
                <a:spcPct val="0"/>
              </a:spcBef>
              <a:spcAft>
                <a:spcPts val="3000"/>
              </a:spcAft>
              <a:buSzPct val="100000"/>
              <a:buFont typeface="Arial" panose="020B0604020202020204" pitchFamily="34" charset="0"/>
              <a:buChar char="•"/>
            </a:pPr>
            <a:r>
              <a:rPr lang="en-US" sz="2800" dirty="0"/>
              <a:t>Plan Elements (Step-by-Step) </a:t>
            </a:r>
          </a:p>
          <a:p>
            <a:pPr marL="457200" indent="-457200">
              <a:spcBef>
                <a:spcPct val="0"/>
              </a:spcBef>
              <a:spcAft>
                <a:spcPts val="3000"/>
              </a:spcAft>
              <a:buSzPct val="100000"/>
              <a:buFont typeface="Arial" panose="020B0604020202020204" pitchFamily="34" charset="0"/>
              <a:buChar char="•"/>
            </a:pPr>
            <a:r>
              <a:rPr lang="en-US" sz="2800" dirty="0"/>
              <a:t>Review Process</a:t>
            </a:r>
          </a:p>
          <a:p>
            <a:pPr marL="457200" indent="-457200">
              <a:spcBef>
                <a:spcPct val="0"/>
              </a:spcBef>
              <a:spcAft>
                <a:spcPts val="3000"/>
              </a:spcAft>
              <a:buSzPct val="100000"/>
              <a:buFont typeface="Arial" panose="020B0604020202020204" pitchFamily="34" charset="0"/>
              <a:buChar char="•"/>
            </a:pPr>
            <a:r>
              <a:rPr lang="en-US" sz="2800" spc="-10" dirty="0">
                <a:solidFill>
                  <a:schemeClr val="tx2">
                    <a:lumMod val="75000"/>
                  </a:schemeClr>
                </a:solidFill>
              </a:rPr>
              <a:t>Checklist for Common Issues/Tips </a:t>
            </a:r>
          </a:p>
          <a:p>
            <a:pPr marL="457200" indent="-457200">
              <a:spcBef>
                <a:spcPct val="0"/>
              </a:spcBef>
              <a:spcAft>
                <a:spcPts val="900"/>
              </a:spcAft>
              <a:buSzPct val="100000"/>
              <a:buFont typeface="Arial" panose="020B0604020202020204" pitchFamily="34" charset="0"/>
              <a:buChar char="•"/>
            </a:pPr>
            <a:r>
              <a:rPr lang="en-US" sz="2800" dirty="0"/>
              <a:t>Resources/Contacts</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09C699-A06B-45FF-B515-30F622461B97}" type="slidenum">
              <a:rPr lang="en-US" smtClean="0"/>
              <a:pPr/>
              <a:t>3</a:t>
            </a:fld>
            <a:endParaRPr lang="en-US"/>
          </a:p>
        </p:txBody>
      </p:sp>
    </p:spTree>
    <p:extLst>
      <p:ext uri="{BB962C8B-B14F-4D97-AF65-F5344CB8AC3E}">
        <p14:creationId xmlns:p14="http://schemas.microsoft.com/office/powerpoint/2010/main" val="3442762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10200" y="97761"/>
            <a:ext cx="3648963" cy="513715"/>
          </a:xfrm>
          <a:prstGeom prst="rect">
            <a:avLst/>
          </a:prstGeom>
        </p:spPr>
        <p:txBody>
          <a:bodyPr vert="horz" wrap="square" lIns="0" tIns="12700" rIns="0" bIns="0" rtlCol="0">
            <a:spAutoFit/>
          </a:bodyPr>
          <a:lstStyle/>
          <a:p>
            <a:pPr algn="r">
              <a:lnSpc>
                <a:spcPct val="100000"/>
              </a:lnSpc>
            </a:pPr>
            <a:r>
              <a:rPr lang="en-US" spc="-5" dirty="0"/>
              <a:t>#4 - </a:t>
            </a:r>
            <a:r>
              <a:rPr spc="-5" dirty="0"/>
              <a:t>Justification</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 dirty="0"/>
              <a:t>For Official Use</a:t>
            </a:r>
            <a:r>
              <a:rPr spc="-55" dirty="0"/>
              <a:t> </a:t>
            </a:r>
            <a:r>
              <a:rPr dirty="0"/>
              <a:t>Only</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solidFill>
                  <a:srgbClr val="888888"/>
                </a:solidFill>
              </a:rPr>
              <a:t>30</a:t>
            </a:fld>
            <a:endParaRPr dirty="0">
              <a:solidFill>
                <a:srgbClr val="888888"/>
              </a:solidFill>
            </a:endParaRPr>
          </a:p>
        </p:txBody>
      </p:sp>
      <p:sp>
        <p:nvSpPr>
          <p:cNvPr id="3" name="object 3"/>
          <p:cNvSpPr txBox="1"/>
          <p:nvPr/>
        </p:nvSpPr>
        <p:spPr>
          <a:xfrm>
            <a:off x="383540" y="1031240"/>
            <a:ext cx="8531860" cy="4798108"/>
          </a:xfrm>
          <a:prstGeom prst="rect">
            <a:avLst/>
          </a:prstGeom>
        </p:spPr>
        <p:txBody>
          <a:bodyPr vert="horz" wrap="square" lIns="0" tIns="12065" rIns="0" bIns="0" rtlCol="0">
            <a:spAutoFit/>
          </a:bodyPr>
          <a:lstStyle/>
          <a:p>
            <a:pPr marL="12700">
              <a:spcAft>
                <a:spcPts val="1200"/>
              </a:spcAft>
            </a:pPr>
            <a:r>
              <a:rPr sz="2400" b="1" spc="-10" dirty="0">
                <a:solidFill>
                  <a:srgbClr val="001F5F"/>
                </a:solidFill>
                <a:latin typeface="Calibri"/>
                <a:cs typeface="Calibri"/>
              </a:rPr>
              <a:t>Justification </a:t>
            </a:r>
            <a:r>
              <a:rPr sz="2400" spc="-5" dirty="0">
                <a:solidFill>
                  <a:srgbClr val="001F5F"/>
                </a:solidFill>
                <a:latin typeface="Calibri"/>
                <a:cs typeface="Calibri"/>
              </a:rPr>
              <a:t>is </a:t>
            </a:r>
            <a:r>
              <a:rPr sz="2400" spc="-15" dirty="0">
                <a:solidFill>
                  <a:srgbClr val="001F5F"/>
                </a:solidFill>
                <a:latin typeface="Calibri"/>
                <a:cs typeface="Calibri"/>
              </a:rPr>
              <a:t>required </a:t>
            </a:r>
            <a:r>
              <a:rPr sz="2400" spc="-20" dirty="0">
                <a:solidFill>
                  <a:srgbClr val="001F5F"/>
                </a:solidFill>
                <a:latin typeface="Calibri"/>
                <a:cs typeface="Calibri"/>
              </a:rPr>
              <a:t>for </a:t>
            </a:r>
            <a:r>
              <a:rPr sz="2400" spc="-15" dirty="0">
                <a:solidFill>
                  <a:srgbClr val="001F5F"/>
                </a:solidFill>
                <a:latin typeface="Calibri"/>
                <a:cs typeface="Calibri"/>
              </a:rPr>
              <a:t>two </a:t>
            </a:r>
            <a:r>
              <a:rPr sz="2400" spc="-10" dirty="0">
                <a:solidFill>
                  <a:srgbClr val="001F5F"/>
                </a:solidFill>
                <a:latin typeface="Calibri"/>
                <a:cs typeface="Calibri"/>
              </a:rPr>
              <a:t>reasons</a:t>
            </a:r>
            <a:r>
              <a:rPr sz="2400" spc="-15" dirty="0">
                <a:solidFill>
                  <a:srgbClr val="001F5F"/>
                </a:solidFill>
                <a:latin typeface="Calibri"/>
                <a:cs typeface="Calibri"/>
              </a:rPr>
              <a:t>:</a:t>
            </a:r>
            <a:endParaRPr sz="2400" dirty="0">
              <a:latin typeface="Calibri"/>
              <a:cs typeface="Calibri"/>
            </a:endParaRPr>
          </a:p>
          <a:p>
            <a:pPr marL="731520" marR="381635" lvl="1" indent="-457200">
              <a:spcAft>
                <a:spcPts val="1200"/>
              </a:spcAft>
              <a:buAutoNum type="arabicParenR"/>
              <a:tabLst>
                <a:tab pos="469265" algn="l"/>
                <a:tab pos="469900" algn="l"/>
              </a:tabLst>
            </a:pPr>
            <a:r>
              <a:rPr lang="en-US" sz="2000" spc="-5" dirty="0">
                <a:solidFill>
                  <a:srgbClr val="001F5F"/>
                </a:solidFill>
                <a:latin typeface="Calibri"/>
                <a:cs typeface="Calibri"/>
              </a:rPr>
              <a:t>If you </a:t>
            </a:r>
            <a:r>
              <a:rPr sz="2000" spc="-10" dirty="0">
                <a:solidFill>
                  <a:srgbClr val="001F5F"/>
                </a:solidFill>
                <a:latin typeface="Calibri"/>
                <a:cs typeface="Calibri"/>
              </a:rPr>
              <a:t>propose any</a:t>
            </a:r>
            <a:r>
              <a:rPr lang="en-US" sz="2000" spc="-10" dirty="0">
                <a:solidFill>
                  <a:srgbClr val="001F5F"/>
                </a:solidFill>
                <a:latin typeface="Calibri"/>
                <a:cs typeface="Calibri"/>
              </a:rPr>
              <a:t> category</a:t>
            </a:r>
            <a:r>
              <a:rPr sz="2000" spc="-10" dirty="0">
                <a:solidFill>
                  <a:srgbClr val="001F5F"/>
                </a:solidFill>
                <a:latin typeface="Calibri"/>
                <a:cs typeface="Calibri"/>
              </a:rPr>
              <a:t> </a:t>
            </a:r>
            <a:r>
              <a:rPr sz="2000" i="1" spc="-10" dirty="0">
                <a:solidFill>
                  <a:srgbClr val="C00000"/>
                </a:solidFill>
                <a:latin typeface="Calibri"/>
                <a:cs typeface="Calibri"/>
              </a:rPr>
              <a:t>percentage </a:t>
            </a:r>
            <a:r>
              <a:rPr sz="2000" dirty="0">
                <a:solidFill>
                  <a:srgbClr val="001F5F"/>
                </a:solidFill>
                <a:latin typeface="Calibri"/>
                <a:cs typeface="Calibri"/>
              </a:rPr>
              <a:t>goal </a:t>
            </a:r>
            <a:r>
              <a:rPr sz="2000" spc="-5" dirty="0">
                <a:solidFill>
                  <a:srgbClr val="001F5F"/>
                </a:solidFill>
                <a:latin typeface="Calibri"/>
                <a:cs typeface="Calibri"/>
              </a:rPr>
              <a:t>that is </a:t>
            </a:r>
            <a:r>
              <a:rPr sz="2000" u="sng" spc="-5" dirty="0">
                <a:solidFill>
                  <a:srgbClr val="001F5F"/>
                </a:solidFill>
                <a:uFill>
                  <a:solidFill>
                    <a:srgbClr val="001F5F"/>
                  </a:solidFill>
                </a:uFill>
                <a:latin typeface="Calibri"/>
                <a:cs typeface="Calibri"/>
              </a:rPr>
              <a:t>less than </a:t>
            </a:r>
            <a:r>
              <a:rPr sz="2000" u="sng" spc="-10" dirty="0">
                <a:solidFill>
                  <a:srgbClr val="001F5F"/>
                </a:solidFill>
                <a:uFill>
                  <a:solidFill>
                    <a:srgbClr val="001F5F"/>
                  </a:solidFill>
                </a:uFill>
                <a:latin typeface="Calibri"/>
                <a:cs typeface="Calibri"/>
              </a:rPr>
              <a:t>your </a:t>
            </a:r>
            <a:r>
              <a:rPr sz="2000" u="sng" spc="-5" dirty="0">
                <a:solidFill>
                  <a:srgbClr val="001F5F"/>
                </a:solidFill>
                <a:uFill>
                  <a:solidFill>
                    <a:srgbClr val="001F5F"/>
                  </a:solidFill>
                </a:uFill>
                <a:latin typeface="Calibri"/>
                <a:cs typeface="Calibri"/>
              </a:rPr>
              <a:t>actual  </a:t>
            </a:r>
            <a:r>
              <a:rPr sz="2000" u="sng" spc="-15" dirty="0">
                <a:solidFill>
                  <a:srgbClr val="001F5F"/>
                </a:solidFill>
                <a:uFill>
                  <a:solidFill>
                    <a:srgbClr val="001F5F"/>
                  </a:solidFill>
                </a:uFill>
                <a:latin typeface="Calibri"/>
                <a:cs typeface="Calibri"/>
              </a:rPr>
              <a:t>percentage </a:t>
            </a:r>
            <a:r>
              <a:rPr sz="2000" u="sng" spc="-10" dirty="0">
                <a:solidFill>
                  <a:srgbClr val="001F5F"/>
                </a:solidFill>
                <a:uFill>
                  <a:solidFill>
                    <a:srgbClr val="001F5F"/>
                  </a:solidFill>
                </a:uFill>
                <a:latin typeface="Calibri"/>
                <a:cs typeface="Calibri"/>
              </a:rPr>
              <a:t>achievement</a:t>
            </a:r>
            <a:r>
              <a:rPr sz="2000" u="sng" spc="-10" dirty="0">
                <a:solidFill>
                  <a:srgbClr val="001F5F"/>
                </a:solidFill>
                <a:latin typeface="Calibri"/>
                <a:cs typeface="Calibri"/>
              </a:rPr>
              <a:t> </a:t>
            </a:r>
            <a:r>
              <a:rPr sz="2000" dirty="0">
                <a:solidFill>
                  <a:srgbClr val="001F5F"/>
                </a:solidFill>
                <a:latin typeface="Calibri"/>
                <a:cs typeface="Calibri"/>
              </a:rPr>
              <a:t>during the </a:t>
            </a:r>
            <a:r>
              <a:rPr sz="2000" spc="-5" dirty="0">
                <a:solidFill>
                  <a:srgbClr val="001F5F"/>
                </a:solidFill>
                <a:latin typeface="Calibri"/>
                <a:cs typeface="Calibri"/>
              </a:rPr>
              <a:t>prior </a:t>
            </a:r>
            <a:r>
              <a:rPr sz="2000" dirty="0">
                <a:solidFill>
                  <a:srgbClr val="001F5F"/>
                </a:solidFill>
                <a:latin typeface="Calibri"/>
                <a:cs typeface="Calibri"/>
              </a:rPr>
              <a:t>plan </a:t>
            </a:r>
            <a:r>
              <a:rPr sz="2000" spc="-5" dirty="0">
                <a:solidFill>
                  <a:srgbClr val="001F5F"/>
                </a:solidFill>
                <a:latin typeface="Calibri"/>
                <a:cs typeface="Calibri"/>
              </a:rPr>
              <a:t>period</a:t>
            </a:r>
            <a:endParaRPr sz="2000" dirty="0">
              <a:latin typeface="Calibri"/>
              <a:cs typeface="Calibri"/>
            </a:endParaRPr>
          </a:p>
          <a:p>
            <a:pPr marL="731520" marR="237490" lvl="1" indent="-457200">
              <a:spcAft>
                <a:spcPts val="4200"/>
              </a:spcAft>
              <a:buAutoNum type="arabicParenR"/>
              <a:tabLst>
                <a:tab pos="469265" algn="l"/>
                <a:tab pos="469900" algn="l"/>
              </a:tabLst>
            </a:pPr>
            <a:r>
              <a:rPr lang="en-US" sz="2000" dirty="0">
                <a:solidFill>
                  <a:srgbClr val="001F5F"/>
                </a:solidFill>
                <a:latin typeface="Calibri"/>
                <a:cs typeface="Calibri"/>
              </a:rPr>
              <a:t>If</a:t>
            </a:r>
            <a:r>
              <a:rPr sz="2000" dirty="0">
                <a:solidFill>
                  <a:srgbClr val="001F5F"/>
                </a:solidFill>
                <a:latin typeface="Calibri"/>
                <a:cs typeface="Calibri"/>
              </a:rPr>
              <a:t> </a:t>
            </a:r>
            <a:r>
              <a:rPr sz="2000" spc="-10" dirty="0">
                <a:solidFill>
                  <a:srgbClr val="001F5F"/>
                </a:solidFill>
                <a:latin typeface="Calibri"/>
                <a:cs typeface="Calibri"/>
              </a:rPr>
              <a:t>you propose </a:t>
            </a:r>
            <a:r>
              <a:rPr sz="2000" dirty="0">
                <a:solidFill>
                  <a:srgbClr val="001F5F"/>
                </a:solidFill>
                <a:latin typeface="Calibri"/>
                <a:cs typeface="Calibri"/>
              </a:rPr>
              <a:t>a </a:t>
            </a:r>
            <a:r>
              <a:rPr sz="2000" i="1" spc="-10" dirty="0">
                <a:solidFill>
                  <a:srgbClr val="C00000"/>
                </a:solidFill>
                <a:latin typeface="Calibri"/>
                <a:cs typeface="Calibri"/>
              </a:rPr>
              <a:t>percentage </a:t>
            </a:r>
            <a:r>
              <a:rPr sz="2000" dirty="0">
                <a:solidFill>
                  <a:srgbClr val="001F5F"/>
                </a:solidFill>
                <a:latin typeface="Calibri"/>
                <a:cs typeface="Calibri"/>
              </a:rPr>
              <a:t>goal </a:t>
            </a:r>
            <a:r>
              <a:rPr sz="2000" spc="-5" dirty="0">
                <a:solidFill>
                  <a:srgbClr val="001F5F"/>
                </a:solidFill>
                <a:latin typeface="Calibri"/>
                <a:cs typeface="Calibri"/>
              </a:rPr>
              <a:t>that is </a:t>
            </a:r>
            <a:r>
              <a:rPr sz="2000" u="sng" spc="-5" dirty="0">
                <a:solidFill>
                  <a:srgbClr val="001F5F"/>
                </a:solidFill>
                <a:uFill>
                  <a:solidFill>
                    <a:srgbClr val="001F5F"/>
                  </a:solidFill>
                </a:uFill>
                <a:latin typeface="Calibri"/>
                <a:cs typeface="Calibri"/>
              </a:rPr>
              <a:t>lower than </a:t>
            </a:r>
            <a:r>
              <a:rPr lang="en-US" sz="2000" u="sng" dirty="0">
                <a:solidFill>
                  <a:srgbClr val="001F5F"/>
                </a:solidFill>
                <a:uFill>
                  <a:solidFill>
                    <a:srgbClr val="001F5F"/>
                  </a:solidFill>
                </a:uFill>
                <a:latin typeface="Calibri"/>
                <a:cs typeface="Calibri"/>
              </a:rPr>
              <a:t>any</a:t>
            </a:r>
            <a:r>
              <a:rPr sz="2000" u="sng" dirty="0">
                <a:solidFill>
                  <a:srgbClr val="001F5F"/>
                </a:solidFill>
                <a:uFill>
                  <a:solidFill>
                    <a:srgbClr val="001F5F"/>
                  </a:solidFill>
                </a:uFill>
                <a:latin typeface="Calibri"/>
                <a:cs typeface="Calibri"/>
              </a:rPr>
              <a:t> </a:t>
            </a:r>
            <a:r>
              <a:rPr sz="2000" u="sng" spc="-55" dirty="0">
                <a:solidFill>
                  <a:srgbClr val="001F5F"/>
                </a:solidFill>
                <a:uFill>
                  <a:solidFill>
                    <a:srgbClr val="001F5F"/>
                  </a:solidFill>
                </a:uFill>
                <a:latin typeface="Calibri"/>
                <a:cs typeface="Calibri"/>
              </a:rPr>
              <a:t>VA </a:t>
            </a:r>
            <a:r>
              <a:rPr sz="2000" u="sng" spc="-10" dirty="0">
                <a:solidFill>
                  <a:srgbClr val="001F5F"/>
                </a:solidFill>
                <a:uFill>
                  <a:solidFill>
                    <a:srgbClr val="001F5F"/>
                  </a:solidFill>
                </a:uFill>
                <a:latin typeface="Calibri"/>
                <a:cs typeface="Calibri"/>
              </a:rPr>
              <a:t>suggested</a:t>
            </a:r>
            <a:r>
              <a:rPr lang="en-US" sz="2000" u="sng" spc="-10" dirty="0">
                <a:solidFill>
                  <a:srgbClr val="001F5F"/>
                </a:solidFill>
                <a:uFill>
                  <a:solidFill>
                    <a:srgbClr val="001F5F"/>
                  </a:solidFill>
                </a:uFill>
                <a:latin typeface="Calibri"/>
                <a:cs typeface="Calibri"/>
              </a:rPr>
              <a:t> </a:t>
            </a:r>
            <a:r>
              <a:rPr sz="2000" u="sng" spc="-10" dirty="0">
                <a:solidFill>
                  <a:srgbClr val="001F5F"/>
                </a:solidFill>
                <a:uFill>
                  <a:solidFill>
                    <a:srgbClr val="001F5F"/>
                  </a:solidFill>
                </a:uFill>
                <a:latin typeface="Calibri"/>
                <a:cs typeface="Calibri"/>
              </a:rPr>
              <a:t>goal</a:t>
            </a:r>
            <a:r>
              <a:rPr sz="2000" u="sng" spc="-10" dirty="0">
                <a:solidFill>
                  <a:srgbClr val="001F5F"/>
                </a:solidFill>
                <a:latin typeface="Calibri"/>
                <a:cs typeface="Calibri"/>
              </a:rPr>
              <a:t> </a:t>
            </a:r>
            <a:endParaRPr lang="en-US" sz="2000" u="sng" spc="-10" dirty="0">
              <a:solidFill>
                <a:srgbClr val="001F5F"/>
              </a:solidFill>
              <a:latin typeface="Calibri"/>
              <a:cs typeface="Calibri"/>
            </a:endParaRPr>
          </a:p>
          <a:p>
            <a:pPr marL="12065" marR="237490">
              <a:spcAft>
                <a:spcPts val="600"/>
              </a:spcAft>
              <a:tabLst>
                <a:tab pos="469265" algn="l"/>
                <a:tab pos="469900" algn="l"/>
              </a:tabLst>
            </a:pPr>
            <a:r>
              <a:rPr lang="en-US" sz="2200" dirty="0">
                <a:solidFill>
                  <a:srgbClr val="001F5F"/>
                </a:solidFill>
                <a:latin typeface="Calibri"/>
                <a:cs typeface="Calibri"/>
              </a:rPr>
              <a:t>VA </a:t>
            </a:r>
            <a:r>
              <a:rPr lang="en-US" sz="2200" b="1" spc="-5" dirty="0">
                <a:solidFill>
                  <a:srgbClr val="001F5F"/>
                </a:solidFill>
                <a:latin typeface="Calibri"/>
                <a:cs typeface="Calibri"/>
              </a:rPr>
              <a:t>suggested</a:t>
            </a:r>
            <a:r>
              <a:rPr lang="en-US" sz="2200" spc="-5" dirty="0">
                <a:solidFill>
                  <a:srgbClr val="001F5F"/>
                </a:solidFill>
                <a:latin typeface="Calibri"/>
                <a:cs typeface="Calibri"/>
              </a:rPr>
              <a:t> </a:t>
            </a:r>
            <a:r>
              <a:rPr sz="2200" spc="-5" dirty="0">
                <a:solidFill>
                  <a:srgbClr val="001F5F"/>
                </a:solidFill>
                <a:latin typeface="Calibri"/>
                <a:cs typeface="Calibri"/>
              </a:rPr>
              <a:t>goals </a:t>
            </a:r>
            <a:r>
              <a:rPr lang="en-US" sz="2200" spc="-5" dirty="0">
                <a:solidFill>
                  <a:srgbClr val="001F5F"/>
                </a:solidFill>
                <a:latin typeface="Calibri"/>
                <a:cs typeface="Calibri"/>
              </a:rPr>
              <a:t>for FY 2024 </a:t>
            </a:r>
            <a:r>
              <a:rPr sz="2200" spc="-10" dirty="0">
                <a:solidFill>
                  <a:srgbClr val="001F5F"/>
                </a:solidFill>
                <a:latin typeface="Calibri"/>
                <a:cs typeface="Calibri"/>
              </a:rPr>
              <a:t>are </a:t>
            </a:r>
            <a:r>
              <a:rPr sz="2200" dirty="0">
                <a:solidFill>
                  <a:srgbClr val="001F5F"/>
                </a:solidFill>
                <a:latin typeface="Calibri"/>
                <a:cs typeface="Calibri"/>
              </a:rPr>
              <a:t>as</a:t>
            </a:r>
            <a:r>
              <a:rPr sz="2200" spc="35" dirty="0">
                <a:solidFill>
                  <a:srgbClr val="001F5F"/>
                </a:solidFill>
                <a:latin typeface="Calibri"/>
                <a:cs typeface="Calibri"/>
              </a:rPr>
              <a:t> </a:t>
            </a:r>
            <a:r>
              <a:rPr sz="2200" spc="-15" dirty="0">
                <a:solidFill>
                  <a:srgbClr val="001F5F"/>
                </a:solidFill>
                <a:latin typeface="Calibri"/>
                <a:cs typeface="Calibri"/>
              </a:rPr>
              <a:t>follows:</a:t>
            </a:r>
            <a:endParaRPr sz="2200" dirty="0">
              <a:latin typeface="Calibri"/>
              <a:cs typeface="Calibri"/>
            </a:endParaRPr>
          </a:p>
          <a:p>
            <a:pPr marL="927100" lvl="1" indent="-274955">
              <a:spcAft>
                <a:spcPts val="600"/>
              </a:spcAft>
              <a:buFont typeface="Arial"/>
              <a:buChar char="•"/>
              <a:tabLst>
                <a:tab pos="926465" algn="l"/>
                <a:tab pos="927100" algn="l"/>
              </a:tabLst>
            </a:pPr>
            <a:r>
              <a:rPr sz="2000" spc="-5" dirty="0">
                <a:solidFill>
                  <a:srgbClr val="001F5F"/>
                </a:solidFill>
                <a:latin typeface="Calibri"/>
                <a:cs typeface="Calibri"/>
              </a:rPr>
              <a:t>Small Businesses:</a:t>
            </a:r>
            <a:r>
              <a:rPr sz="2000" spc="395" dirty="0">
                <a:solidFill>
                  <a:srgbClr val="001F5F"/>
                </a:solidFill>
                <a:latin typeface="Calibri"/>
                <a:cs typeface="Calibri"/>
              </a:rPr>
              <a:t> </a:t>
            </a:r>
            <a:r>
              <a:rPr sz="2000" dirty="0">
                <a:solidFill>
                  <a:srgbClr val="001F5F"/>
                </a:solidFill>
                <a:latin typeface="Calibri"/>
                <a:cs typeface="Calibri"/>
              </a:rPr>
              <a:t>1</a:t>
            </a:r>
            <a:r>
              <a:rPr lang="en-US" sz="2000" dirty="0">
                <a:solidFill>
                  <a:srgbClr val="001F5F"/>
                </a:solidFill>
                <a:latin typeface="Calibri"/>
                <a:cs typeface="Calibri"/>
              </a:rPr>
              <a:t>7.5.</a:t>
            </a:r>
            <a:r>
              <a:rPr sz="2000" dirty="0">
                <a:solidFill>
                  <a:srgbClr val="001F5F"/>
                </a:solidFill>
                <a:latin typeface="Calibri"/>
                <a:cs typeface="Calibri"/>
              </a:rPr>
              <a:t>%</a:t>
            </a:r>
            <a:endParaRPr sz="2000" dirty="0">
              <a:latin typeface="Calibri"/>
              <a:cs typeface="Calibri"/>
            </a:endParaRPr>
          </a:p>
          <a:p>
            <a:pPr marL="927100" lvl="1" indent="-274955">
              <a:spcAft>
                <a:spcPts val="600"/>
              </a:spcAft>
              <a:buFont typeface="Arial"/>
              <a:buChar char="•"/>
              <a:tabLst>
                <a:tab pos="926465" algn="l"/>
                <a:tab pos="927100" algn="l"/>
              </a:tabLst>
            </a:pPr>
            <a:r>
              <a:rPr sz="2000" spc="-15" dirty="0">
                <a:solidFill>
                  <a:srgbClr val="001F5F"/>
                </a:solidFill>
                <a:latin typeface="Calibri"/>
                <a:cs typeface="Calibri"/>
              </a:rPr>
              <a:t>Veteran-Owned </a:t>
            </a:r>
            <a:r>
              <a:rPr sz="2000" spc="-5" dirty="0">
                <a:solidFill>
                  <a:srgbClr val="001F5F"/>
                </a:solidFill>
                <a:latin typeface="Calibri"/>
                <a:cs typeface="Calibri"/>
              </a:rPr>
              <a:t>Small Businesses:</a:t>
            </a:r>
            <a:r>
              <a:rPr sz="2000" spc="25" dirty="0">
                <a:solidFill>
                  <a:srgbClr val="001F5F"/>
                </a:solidFill>
                <a:latin typeface="Calibri"/>
                <a:cs typeface="Calibri"/>
              </a:rPr>
              <a:t> </a:t>
            </a:r>
            <a:r>
              <a:rPr lang="en-US" sz="2000" spc="25" dirty="0">
                <a:solidFill>
                  <a:srgbClr val="001F5F"/>
                </a:solidFill>
                <a:latin typeface="Calibri"/>
                <a:cs typeface="Calibri"/>
              </a:rPr>
              <a:t>7</a:t>
            </a:r>
            <a:r>
              <a:rPr sz="2000" dirty="0">
                <a:solidFill>
                  <a:srgbClr val="001F5F"/>
                </a:solidFill>
                <a:latin typeface="Calibri"/>
                <a:cs typeface="Calibri"/>
              </a:rPr>
              <a:t>.0%</a:t>
            </a:r>
            <a:endParaRPr sz="2000" dirty="0">
              <a:latin typeface="Calibri"/>
              <a:cs typeface="Calibri"/>
            </a:endParaRPr>
          </a:p>
          <a:p>
            <a:pPr marL="927100" lvl="1" indent="-274955">
              <a:spcAft>
                <a:spcPts val="600"/>
              </a:spcAft>
              <a:buFont typeface="Arial"/>
              <a:buChar char="•"/>
              <a:tabLst>
                <a:tab pos="926465" algn="l"/>
                <a:tab pos="927100" algn="l"/>
              </a:tabLst>
            </a:pPr>
            <a:r>
              <a:rPr sz="2000" spc="-5" dirty="0">
                <a:solidFill>
                  <a:srgbClr val="001F5F"/>
                </a:solidFill>
                <a:latin typeface="Calibri"/>
                <a:cs typeface="Calibri"/>
              </a:rPr>
              <a:t>Service</a:t>
            </a:r>
            <a:r>
              <a:rPr lang="en-US" sz="2000" spc="-5" dirty="0">
                <a:solidFill>
                  <a:srgbClr val="001F5F"/>
                </a:solidFill>
                <a:latin typeface="Calibri"/>
                <a:cs typeface="Calibri"/>
              </a:rPr>
              <a:t>-</a:t>
            </a:r>
            <a:r>
              <a:rPr sz="2000" spc="-5" dirty="0">
                <a:solidFill>
                  <a:srgbClr val="001F5F"/>
                </a:solidFill>
                <a:latin typeface="Calibri"/>
                <a:cs typeface="Calibri"/>
              </a:rPr>
              <a:t>Disabled </a:t>
            </a:r>
            <a:r>
              <a:rPr sz="2000" spc="-15" dirty="0">
                <a:solidFill>
                  <a:srgbClr val="001F5F"/>
                </a:solidFill>
                <a:latin typeface="Calibri"/>
                <a:cs typeface="Calibri"/>
              </a:rPr>
              <a:t>Veteran-Owned </a:t>
            </a:r>
            <a:r>
              <a:rPr sz="2000" spc="-5" dirty="0">
                <a:solidFill>
                  <a:srgbClr val="001F5F"/>
                </a:solidFill>
                <a:latin typeface="Calibri"/>
                <a:cs typeface="Calibri"/>
              </a:rPr>
              <a:t>Small Businesses:</a:t>
            </a:r>
            <a:r>
              <a:rPr lang="en-US" sz="2000" spc="-5" dirty="0">
                <a:solidFill>
                  <a:srgbClr val="001F5F"/>
                </a:solidFill>
                <a:latin typeface="Calibri"/>
                <a:cs typeface="Calibri"/>
              </a:rPr>
              <a:t> </a:t>
            </a:r>
            <a:r>
              <a:rPr lang="en-US" sz="2000" spc="70" dirty="0">
                <a:solidFill>
                  <a:srgbClr val="001F5F"/>
                </a:solidFill>
                <a:latin typeface="Calibri"/>
                <a:cs typeface="Calibri"/>
              </a:rPr>
              <a:t>5.0</a:t>
            </a:r>
            <a:r>
              <a:rPr sz="2000" dirty="0">
                <a:solidFill>
                  <a:srgbClr val="001F5F"/>
                </a:solidFill>
                <a:latin typeface="Calibri"/>
                <a:cs typeface="Calibri"/>
              </a:rPr>
              <a:t>%</a:t>
            </a:r>
            <a:endParaRPr sz="2000" dirty="0">
              <a:latin typeface="Calibri"/>
              <a:cs typeface="Calibri"/>
            </a:endParaRPr>
          </a:p>
          <a:p>
            <a:pPr marL="927100" lvl="1" indent="-274955">
              <a:spcAft>
                <a:spcPts val="600"/>
              </a:spcAft>
              <a:buFont typeface="Arial"/>
              <a:buChar char="•"/>
              <a:tabLst>
                <a:tab pos="926465" algn="l"/>
                <a:tab pos="927100" algn="l"/>
              </a:tabLst>
            </a:pPr>
            <a:r>
              <a:rPr sz="2000" spc="-10" dirty="0">
                <a:solidFill>
                  <a:srgbClr val="001F5F"/>
                </a:solidFill>
                <a:latin typeface="Calibri"/>
                <a:cs typeface="Calibri"/>
              </a:rPr>
              <a:t>Disadvantaged </a:t>
            </a:r>
            <a:r>
              <a:rPr sz="2000" spc="-5" dirty="0">
                <a:solidFill>
                  <a:srgbClr val="001F5F"/>
                </a:solidFill>
                <a:latin typeface="Calibri"/>
                <a:cs typeface="Calibri"/>
              </a:rPr>
              <a:t>Small Businesses:</a:t>
            </a:r>
            <a:r>
              <a:rPr sz="2000" dirty="0">
                <a:solidFill>
                  <a:srgbClr val="001F5F"/>
                </a:solidFill>
                <a:latin typeface="Calibri"/>
                <a:cs typeface="Calibri"/>
              </a:rPr>
              <a:t> 5.0%</a:t>
            </a:r>
            <a:endParaRPr sz="2000" dirty="0">
              <a:latin typeface="Calibri"/>
              <a:cs typeface="Calibri"/>
            </a:endParaRPr>
          </a:p>
          <a:p>
            <a:pPr marL="927100" lvl="1" indent="-274955">
              <a:spcAft>
                <a:spcPts val="600"/>
              </a:spcAft>
              <a:buFont typeface="Arial"/>
              <a:buChar char="•"/>
              <a:tabLst>
                <a:tab pos="926465" algn="l"/>
                <a:tab pos="927100" algn="l"/>
              </a:tabLst>
            </a:pPr>
            <a:r>
              <a:rPr sz="2000" spc="-10" dirty="0">
                <a:solidFill>
                  <a:srgbClr val="001F5F"/>
                </a:solidFill>
                <a:latin typeface="Calibri"/>
                <a:cs typeface="Calibri"/>
              </a:rPr>
              <a:t>Women-Owned </a:t>
            </a:r>
            <a:r>
              <a:rPr sz="2000" spc="-5" dirty="0">
                <a:solidFill>
                  <a:srgbClr val="001F5F"/>
                </a:solidFill>
                <a:latin typeface="Calibri"/>
                <a:cs typeface="Calibri"/>
              </a:rPr>
              <a:t>Small Businesses:</a:t>
            </a:r>
            <a:r>
              <a:rPr sz="2000" spc="5" dirty="0">
                <a:solidFill>
                  <a:srgbClr val="001F5F"/>
                </a:solidFill>
                <a:latin typeface="Calibri"/>
                <a:cs typeface="Calibri"/>
              </a:rPr>
              <a:t> </a:t>
            </a:r>
            <a:r>
              <a:rPr sz="2000" dirty="0">
                <a:solidFill>
                  <a:srgbClr val="001F5F"/>
                </a:solidFill>
                <a:latin typeface="Calibri"/>
                <a:cs typeface="Calibri"/>
              </a:rPr>
              <a:t>5.0%</a:t>
            </a:r>
            <a:endParaRPr sz="2000" dirty="0">
              <a:latin typeface="Calibri"/>
              <a:cs typeface="Calibri"/>
            </a:endParaRPr>
          </a:p>
          <a:p>
            <a:pPr marL="927100" lvl="1" indent="-274955">
              <a:spcAft>
                <a:spcPts val="600"/>
              </a:spcAft>
              <a:buFont typeface="Arial"/>
              <a:buChar char="•"/>
              <a:tabLst>
                <a:tab pos="926465" algn="l"/>
                <a:tab pos="927100" algn="l"/>
              </a:tabLst>
            </a:pPr>
            <a:r>
              <a:rPr sz="2000" spc="-10" dirty="0">
                <a:solidFill>
                  <a:srgbClr val="001F5F"/>
                </a:solidFill>
                <a:latin typeface="Calibri"/>
                <a:cs typeface="Calibri"/>
              </a:rPr>
              <a:t>HUBZone </a:t>
            </a:r>
            <a:r>
              <a:rPr sz="2000" spc="-5" dirty="0">
                <a:solidFill>
                  <a:srgbClr val="001F5F"/>
                </a:solidFill>
                <a:latin typeface="Calibri"/>
                <a:cs typeface="Calibri"/>
              </a:rPr>
              <a:t>Small Businesses:</a:t>
            </a:r>
            <a:r>
              <a:rPr sz="2000" spc="5" dirty="0">
                <a:solidFill>
                  <a:srgbClr val="001F5F"/>
                </a:solidFill>
                <a:latin typeface="Calibri"/>
                <a:cs typeface="Calibri"/>
              </a:rPr>
              <a:t> </a:t>
            </a:r>
            <a:r>
              <a:rPr sz="2000" dirty="0">
                <a:solidFill>
                  <a:srgbClr val="001F5F"/>
                </a:solidFill>
                <a:latin typeface="Calibri"/>
                <a:cs typeface="Calibri"/>
              </a:rPr>
              <a:t>3.0%</a:t>
            </a:r>
            <a:endParaRPr sz="2000" dirty="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14800" y="97761"/>
            <a:ext cx="4945125" cy="505267"/>
          </a:xfrm>
          <a:prstGeom prst="rect">
            <a:avLst/>
          </a:prstGeom>
        </p:spPr>
        <p:txBody>
          <a:bodyPr vert="horz" wrap="square" lIns="0" tIns="12700" rIns="0" bIns="0" rtlCol="0">
            <a:spAutoFit/>
          </a:bodyPr>
          <a:lstStyle/>
          <a:p>
            <a:pPr algn="r">
              <a:lnSpc>
                <a:spcPct val="100000"/>
              </a:lnSpc>
            </a:pPr>
            <a:r>
              <a:rPr lang="en-US" spc="-5" dirty="0"/>
              <a:t>#4 - </a:t>
            </a:r>
            <a:r>
              <a:rPr spc="-5" dirty="0"/>
              <a:t>Justification </a:t>
            </a:r>
            <a:r>
              <a:rPr lang="en-US" spc="-5" dirty="0"/>
              <a:t>C</a:t>
            </a:r>
            <a:r>
              <a:rPr spc="-5" dirty="0"/>
              <a:t>ont’d</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 dirty="0"/>
              <a:t>For Official Use</a:t>
            </a:r>
            <a:r>
              <a:rPr spc="-55" dirty="0"/>
              <a:t> </a:t>
            </a:r>
            <a:r>
              <a:rPr dirty="0"/>
              <a:t>Only</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solidFill>
                  <a:srgbClr val="888888"/>
                </a:solidFill>
              </a:rPr>
              <a:t>31</a:t>
            </a:fld>
            <a:endParaRPr dirty="0">
              <a:solidFill>
                <a:srgbClr val="888888"/>
              </a:solidFill>
            </a:endParaRPr>
          </a:p>
        </p:txBody>
      </p:sp>
      <p:sp>
        <p:nvSpPr>
          <p:cNvPr id="3" name="object 3"/>
          <p:cNvSpPr txBox="1"/>
          <p:nvPr/>
        </p:nvSpPr>
        <p:spPr>
          <a:xfrm>
            <a:off x="300317" y="990600"/>
            <a:ext cx="8723749" cy="4529445"/>
          </a:xfrm>
          <a:prstGeom prst="rect">
            <a:avLst/>
          </a:prstGeom>
        </p:spPr>
        <p:txBody>
          <a:bodyPr vert="horz" wrap="square" lIns="0" tIns="12700" rIns="0" bIns="0" rtlCol="0">
            <a:spAutoFit/>
          </a:bodyPr>
          <a:lstStyle/>
          <a:p>
            <a:pPr marL="12700" marR="170815">
              <a:spcAft>
                <a:spcPts val="2400"/>
              </a:spcAft>
            </a:pPr>
            <a:r>
              <a:rPr lang="en-US" sz="2200" b="1" dirty="0">
                <a:solidFill>
                  <a:srgbClr val="001F5F"/>
                </a:solidFill>
                <a:latin typeface="Calibri"/>
                <a:cs typeface="Calibri"/>
              </a:rPr>
              <a:t>IMPORTANT!  </a:t>
            </a:r>
            <a:r>
              <a:rPr sz="2200" dirty="0">
                <a:solidFill>
                  <a:srgbClr val="001F5F"/>
                </a:solidFill>
                <a:latin typeface="Calibri"/>
                <a:cs typeface="Calibri"/>
              </a:rPr>
              <a:t>Be </a:t>
            </a:r>
            <a:r>
              <a:rPr sz="2200" u="sng" spc="-5" dirty="0">
                <a:solidFill>
                  <a:srgbClr val="001F5F"/>
                </a:solidFill>
                <a:uFill>
                  <a:solidFill>
                    <a:srgbClr val="001F5F"/>
                  </a:solidFill>
                </a:uFill>
                <a:latin typeface="Calibri"/>
                <a:cs typeface="Calibri"/>
              </a:rPr>
              <a:t>specific</a:t>
            </a:r>
            <a:r>
              <a:rPr sz="2200" spc="-5" dirty="0">
                <a:solidFill>
                  <a:srgbClr val="001F5F"/>
                </a:solidFill>
                <a:latin typeface="Calibri"/>
                <a:cs typeface="Calibri"/>
              </a:rPr>
              <a:t> in </a:t>
            </a:r>
            <a:r>
              <a:rPr sz="2200" spc="-10" dirty="0">
                <a:solidFill>
                  <a:srgbClr val="001F5F"/>
                </a:solidFill>
                <a:latin typeface="Calibri"/>
                <a:cs typeface="Calibri"/>
              </a:rPr>
              <a:t>explaining the challenges </a:t>
            </a:r>
            <a:r>
              <a:rPr sz="2200" spc="-15" dirty="0">
                <a:solidFill>
                  <a:srgbClr val="001F5F"/>
                </a:solidFill>
                <a:latin typeface="Calibri"/>
                <a:cs typeface="Calibri"/>
              </a:rPr>
              <a:t>faced </a:t>
            </a:r>
            <a:r>
              <a:rPr sz="2200" spc="-5" dirty="0">
                <a:solidFill>
                  <a:srgbClr val="001F5F"/>
                </a:solidFill>
                <a:latin typeface="Calibri"/>
                <a:cs typeface="Calibri"/>
              </a:rPr>
              <a:t>in </a:t>
            </a:r>
            <a:r>
              <a:rPr sz="2200" spc="-10" dirty="0">
                <a:solidFill>
                  <a:srgbClr val="001F5F"/>
                </a:solidFill>
                <a:latin typeface="Calibri"/>
                <a:cs typeface="Calibri"/>
              </a:rPr>
              <a:t>meeting the </a:t>
            </a:r>
            <a:r>
              <a:rPr sz="2200" spc="-85" dirty="0">
                <a:solidFill>
                  <a:srgbClr val="001F5F"/>
                </a:solidFill>
                <a:latin typeface="Calibri"/>
                <a:cs typeface="Calibri"/>
              </a:rPr>
              <a:t>VA’s  </a:t>
            </a:r>
            <a:r>
              <a:rPr sz="2200" spc="-10" dirty="0">
                <a:solidFill>
                  <a:srgbClr val="001F5F"/>
                </a:solidFill>
                <a:latin typeface="Calibri"/>
                <a:cs typeface="Calibri"/>
              </a:rPr>
              <a:t>suggested </a:t>
            </a:r>
            <a:r>
              <a:rPr sz="2200" spc="-5" dirty="0">
                <a:solidFill>
                  <a:srgbClr val="001F5F"/>
                </a:solidFill>
                <a:latin typeface="Calibri"/>
                <a:cs typeface="Calibri"/>
              </a:rPr>
              <a:t>goals and </a:t>
            </a:r>
            <a:r>
              <a:rPr sz="2200" spc="-10" dirty="0">
                <a:solidFill>
                  <a:srgbClr val="001F5F"/>
                </a:solidFill>
                <a:latin typeface="Calibri"/>
                <a:cs typeface="Calibri"/>
              </a:rPr>
              <a:t>address </a:t>
            </a:r>
            <a:r>
              <a:rPr sz="2200" u="sng" spc="-5" dirty="0">
                <a:solidFill>
                  <a:srgbClr val="001F5F"/>
                </a:solidFill>
                <a:latin typeface="Calibri"/>
                <a:cs typeface="Calibri"/>
              </a:rPr>
              <a:t>specific</a:t>
            </a:r>
            <a:r>
              <a:rPr sz="2200" spc="-5" dirty="0">
                <a:solidFill>
                  <a:srgbClr val="001F5F"/>
                </a:solidFill>
                <a:latin typeface="Calibri"/>
                <a:cs typeface="Calibri"/>
              </a:rPr>
              <a:t> </a:t>
            </a:r>
            <a:r>
              <a:rPr sz="2200" spc="-15" dirty="0">
                <a:solidFill>
                  <a:srgbClr val="001F5F"/>
                </a:solidFill>
                <a:latin typeface="Calibri"/>
                <a:cs typeface="Calibri"/>
              </a:rPr>
              <a:t>subcategories </a:t>
            </a:r>
            <a:r>
              <a:rPr sz="2200" spc="-10" dirty="0">
                <a:solidFill>
                  <a:srgbClr val="001F5F"/>
                </a:solidFill>
                <a:latin typeface="Calibri"/>
                <a:cs typeface="Calibri"/>
              </a:rPr>
              <a:t>(</a:t>
            </a:r>
            <a:r>
              <a:rPr sz="2200" i="1" spc="-10" dirty="0">
                <a:solidFill>
                  <a:srgbClr val="001F5F"/>
                </a:solidFill>
                <a:latin typeface="Calibri"/>
                <a:cs typeface="Calibri"/>
              </a:rPr>
              <a:t>i.e.</a:t>
            </a:r>
            <a:r>
              <a:rPr lang="en-US" sz="2200" i="1" spc="-10" dirty="0">
                <a:solidFill>
                  <a:srgbClr val="001F5F"/>
                </a:solidFill>
                <a:latin typeface="Calibri"/>
                <a:cs typeface="Calibri"/>
              </a:rPr>
              <a:t>, </a:t>
            </a:r>
            <a:r>
              <a:rPr sz="2200" i="1" spc="-5" dirty="0">
                <a:solidFill>
                  <a:srgbClr val="001F5F"/>
                </a:solidFill>
                <a:latin typeface="Calibri"/>
                <a:cs typeface="Calibri"/>
              </a:rPr>
              <a:t>don’t </a:t>
            </a:r>
            <a:r>
              <a:rPr sz="2200" i="1" spc="-10" dirty="0">
                <a:solidFill>
                  <a:srgbClr val="001F5F"/>
                </a:solidFill>
                <a:latin typeface="Calibri"/>
                <a:cs typeface="Calibri"/>
              </a:rPr>
              <a:t>“broad </a:t>
            </a:r>
            <a:r>
              <a:rPr sz="2200" i="1" spc="-25" dirty="0">
                <a:solidFill>
                  <a:srgbClr val="001F5F"/>
                </a:solidFill>
                <a:latin typeface="Calibri"/>
                <a:cs typeface="Calibri"/>
              </a:rPr>
              <a:t>stroke”</a:t>
            </a:r>
            <a:r>
              <a:rPr sz="2200" i="1" dirty="0">
                <a:solidFill>
                  <a:srgbClr val="001F5F"/>
                </a:solidFill>
                <a:latin typeface="Calibri"/>
                <a:cs typeface="Calibri"/>
              </a:rPr>
              <a:t> </a:t>
            </a:r>
            <a:r>
              <a:rPr sz="2200" i="1" spc="-10" dirty="0">
                <a:solidFill>
                  <a:srgbClr val="001F5F"/>
                </a:solidFill>
                <a:latin typeface="Calibri"/>
                <a:cs typeface="Calibri"/>
              </a:rPr>
              <a:t>justification</a:t>
            </a:r>
            <a:r>
              <a:rPr lang="en-US" sz="2200" i="1" spc="-10" dirty="0">
                <a:solidFill>
                  <a:srgbClr val="001F5F"/>
                </a:solidFill>
                <a:latin typeface="Calibri"/>
                <a:cs typeface="Calibri"/>
              </a:rPr>
              <a:t>; address each category independently as applicable</a:t>
            </a:r>
            <a:r>
              <a:rPr sz="2200" spc="-10" dirty="0">
                <a:solidFill>
                  <a:srgbClr val="001F5F"/>
                </a:solidFill>
                <a:latin typeface="Calibri"/>
                <a:cs typeface="Calibri"/>
              </a:rPr>
              <a:t>).</a:t>
            </a:r>
            <a:endParaRPr sz="2250" dirty="0">
              <a:latin typeface="Calibri"/>
              <a:cs typeface="Calibri"/>
            </a:endParaRPr>
          </a:p>
          <a:p>
            <a:pPr marL="355600" indent="-342900">
              <a:spcAft>
                <a:spcPts val="300"/>
              </a:spcAft>
              <a:buFont typeface="Arial" panose="020B0604020202020204" pitchFamily="34" charset="0"/>
              <a:buChar char="•"/>
            </a:pPr>
            <a:r>
              <a:rPr sz="2200" spc="-10" dirty="0">
                <a:solidFill>
                  <a:srgbClr val="001F5F"/>
                </a:solidFill>
                <a:latin typeface="Calibri"/>
                <a:cs typeface="Calibri"/>
              </a:rPr>
              <a:t>Examples </a:t>
            </a:r>
            <a:r>
              <a:rPr sz="2200" spc="-20" dirty="0">
                <a:solidFill>
                  <a:srgbClr val="001F5F"/>
                </a:solidFill>
                <a:latin typeface="Calibri"/>
                <a:cs typeface="Calibri"/>
              </a:rPr>
              <a:t>for </a:t>
            </a:r>
            <a:r>
              <a:rPr sz="2200" spc="-10" dirty="0">
                <a:solidFill>
                  <a:srgbClr val="001F5F"/>
                </a:solidFill>
                <a:latin typeface="Calibri"/>
                <a:cs typeface="Calibri"/>
              </a:rPr>
              <a:t>proposing lower </a:t>
            </a:r>
            <a:r>
              <a:rPr sz="2200" spc="-5" dirty="0">
                <a:solidFill>
                  <a:srgbClr val="001F5F"/>
                </a:solidFill>
                <a:latin typeface="Calibri"/>
                <a:cs typeface="Calibri"/>
              </a:rPr>
              <a:t>than </a:t>
            </a:r>
            <a:r>
              <a:rPr sz="2200" spc="-10" dirty="0">
                <a:solidFill>
                  <a:srgbClr val="001F5F"/>
                </a:solidFill>
                <a:latin typeface="Calibri"/>
                <a:cs typeface="Calibri"/>
              </a:rPr>
              <a:t>the </a:t>
            </a:r>
            <a:r>
              <a:rPr sz="2200" spc="-60" dirty="0">
                <a:solidFill>
                  <a:srgbClr val="001F5F"/>
                </a:solidFill>
                <a:latin typeface="Calibri"/>
                <a:cs typeface="Calibri"/>
              </a:rPr>
              <a:t>VA </a:t>
            </a:r>
            <a:r>
              <a:rPr sz="2200" spc="-10" dirty="0">
                <a:solidFill>
                  <a:srgbClr val="001F5F"/>
                </a:solidFill>
                <a:latin typeface="Calibri"/>
                <a:cs typeface="Calibri"/>
              </a:rPr>
              <a:t>suggested </a:t>
            </a:r>
            <a:r>
              <a:rPr sz="2200" spc="-5" dirty="0">
                <a:solidFill>
                  <a:srgbClr val="001F5F"/>
                </a:solidFill>
                <a:latin typeface="Calibri"/>
                <a:cs typeface="Calibri"/>
              </a:rPr>
              <a:t>goals</a:t>
            </a:r>
            <a:r>
              <a:rPr sz="2200" spc="195" dirty="0">
                <a:solidFill>
                  <a:srgbClr val="001F5F"/>
                </a:solidFill>
                <a:latin typeface="Calibri"/>
                <a:cs typeface="Calibri"/>
              </a:rPr>
              <a:t> </a:t>
            </a:r>
            <a:r>
              <a:rPr sz="2200" spc="-10" dirty="0">
                <a:solidFill>
                  <a:srgbClr val="001F5F"/>
                </a:solidFill>
                <a:latin typeface="Calibri"/>
                <a:cs typeface="Calibri"/>
              </a:rPr>
              <a:t>include:</a:t>
            </a:r>
            <a:endParaRPr sz="2200" dirty="0">
              <a:latin typeface="Calibri"/>
              <a:cs typeface="Calibri"/>
            </a:endParaRPr>
          </a:p>
          <a:p>
            <a:pPr marL="698500" indent="-229235">
              <a:spcAft>
                <a:spcPts val="300"/>
              </a:spcAft>
              <a:buFont typeface="Arial"/>
              <a:buChar char="•"/>
              <a:tabLst>
                <a:tab pos="698500" algn="l"/>
                <a:tab pos="699135" algn="l"/>
              </a:tabLst>
            </a:pPr>
            <a:r>
              <a:rPr sz="1800" spc="-10" dirty="0">
                <a:solidFill>
                  <a:srgbClr val="001F5F"/>
                </a:solidFill>
                <a:latin typeface="Calibri"/>
                <a:cs typeface="Calibri"/>
              </a:rPr>
              <a:t>FDA</a:t>
            </a:r>
            <a:r>
              <a:rPr sz="1800" spc="-5" dirty="0">
                <a:solidFill>
                  <a:srgbClr val="001F5F"/>
                </a:solidFill>
                <a:latin typeface="Calibri"/>
                <a:cs typeface="Calibri"/>
              </a:rPr>
              <a:t> </a:t>
            </a:r>
            <a:r>
              <a:rPr sz="1800" spc="-15" dirty="0">
                <a:solidFill>
                  <a:srgbClr val="001F5F"/>
                </a:solidFill>
                <a:latin typeface="Calibri"/>
                <a:cs typeface="Calibri"/>
              </a:rPr>
              <a:t>registration/approval</a:t>
            </a:r>
            <a:endParaRPr sz="1800" dirty="0">
              <a:latin typeface="Calibri"/>
              <a:cs typeface="Calibri"/>
            </a:endParaRPr>
          </a:p>
          <a:p>
            <a:pPr marL="698500" indent="-229235">
              <a:spcAft>
                <a:spcPts val="300"/>
              </a:spcAft>
              <a:buFont typeface="Arial"/>
              <a:buChar char="•"/>
              <a:tabLst>
                <a:tab pos="698500" algn="l"/>
                <a:tab pos="699135" algn="l"/>
              </a:tabLst>
            </a:pPr>
            <a:r>
              <a:rPr sz="1800" spc="-5" dirty="0">
                <a:solidFill>
                  <a:srgbClr val="001F5F"/>
                </a:solidFill>
                <a:latin typeface="Calibri"/>
                <a:cs typeface="Calibri"/>
              </a:rPr>
              <a:t>Strict </a:t>
            </a:r>
            <a:r>
              <a:rPr sz="1800" spc="-10" dirty="0">
                <a:solidFill>
                  <a:srgbClr val="001F5F"/>
                </a:solidFill>
                <a:latin typeface="Calibri"/>
                <a:cs typeface="Calibri"/>
              </a:rPr>
              <a:t>and/or </a:t>
            </a:r>
            <a:r>
              <a:rPr sz="1800" dirty="0">
                <a:solidFill>
                  <a:srgbClr val="001F5F"/>
                </a:solidFill>
                <a:latin typeface="Calibri"/>
                <a:cs typeface="Calibri"/>
              </a:rPr>
              <a:t>unusual </a:t>
            </a:r>
            <a:r>
              <a:rPr sz="1800" spc="-5" dirty="0">
                <a:solidFill>
                  <a:srgbClr val="001F5F"/>
                </a:solidFill>
                <a:latin typeface="Calibri"/>
                <a:cs typeface="Calibri"/>
              </a:rPr>
              <a:t>quality </a:t>
            </a:r>
            <a:r>
              <a:rPr sz="1800" spc="-10" dirty="0">
                <a:solidFill>
                  <a:srgbClr val="001F5F"/>
                </a:solidFill>
                <a:latin typeface="Calibri"/>
                <a:cs typeface="Calibri"/>
              </a:rPr>
              <a:t>control/technical</a:t>
            </a:r>
            <a:r>
              <a:rPr sz="1800" spc="85" dirty="0">
                <a:solidFill>
                  <a:srgbClr val="001F5F"/>
                </a:solidFill>
                <a:latin typeface="Calibri"/>
                <a:cs typeface="Calibri"/>
              </a:rPr>
              <a:t> </a:t>
            </a:r>
            <a:r>
              <a:rPr sz="1800" spc="-10" dirty="0">
                <a:solidFill>
                  <a:srgbClr val="001F5F"/>
                </a:solidFill>
                <a:latin typeface="Calibri"/>
                <a:cs typeface="Calibri"/>
              </a:rPr>
              <a:t>requirements</a:t>
            </a:r>
            <a:endParaRPr sz="1800" dirty="0">
              <a:latin typeface="Calibri"/>
              <a:cs typeface="Calibri"/>
            </a:endParaRPr>
          </a:p>
          <a:p>
            <a:pPr marL="698500" indent="-229235">
              <a:spcAft>
                <a:spcPts val="300"/>
              </a:spcAft>
              <a:buFont typeface="Arial"/>
              <a:buChar char="•"/>
              <a:tabLst>
                <a:tab pos="698500" algn="l"/>
                <a:tab pos="699135" algn="l"/>
              </a:tabLst>
            </a:pPr>
            <a:r>
              <a:rPr sz="1800" spc="-5" dirty="0">
                <a:solidFill>
                  <a:srgbClr val="001F5F"/>
                </a:solidFill>
                <a:latin typeface="Calibri"/>
                <a:cs typeface="Calibri"/>
              </a:rPr>
              <a:t>Buyer</a:t>
            </a:r>
            <a:r>
              <a:rPr sz="1800" spc="-10" dirty="0">
                <a:solidFill>
                  <a:srgbClr val="001F5F"/>
                </a:solidFill>
                <a:latin typeface="Calibri"/>
                <a:cs typeface="Calibri"/>
              </a:rPr>
              <a:t> specifications</a:t>
            </a:r>
            <a:endParaRPr sz="1800" dirty="0">
              <a:latin typeface="Calibri"/>
              <a:cs typeface="Calibri"/>
            </a:endParaRPr>
          </a:p>
          <a:p>
            <a:pPr marL="698500" indent="-229235">
              <a:spcAft>
                <a:spcPts val="2400"/>
              </a:spcAft>
              <a:buFont typeface="Arial"/>
              <a:buChar char="•"/>
              <a:tabLst>
                <a:tab pos="698500" algn="l"/>
                <a:tab pos="699135" algn="l"/>
              </a:tabLst>
            </a:pPr>
            <a:r>
              <a:rPr sz="1800" spc="-10" dirty="0">
                <a:solidFill>
                  <a:srgbClr val="001F5F"/>
                </a:solidFill>
                <a:latin typeface="Calibri"/>
                <a:cs typeface="Calibri"/>
              </a:rPr>
              <a:t>Proximity/Logistics </a:t>
            </a:r>
            <a:r>
              <a:rPr sz="1800" dirty="0">
                <a:solidFill>
                  <a:srgbClr val="001F5F"/>
                </a:solidFill>
                <a:latin typeface="Calibri"/>
                <a:cs typeface="Calibri"/>
              </a:rPr>
              <a:t>– </a:t>
            </a:r>
            <a:r>
              <a:rPr sz="1800" spc="-10" dirty="0">
                <a:solidFill>
                  <a:srgbClr val="001F5F"/>
                </a:solidFill>
                <a:latin typeface="Calibri"/>
                <a:cs typeface="Calibri"/>
              </a:rPr>
              <a:t>rural </a:t>
            </a:r>
            <a:r>
              <a:rPr sz="1800" spc="-5" dirty="0">
                <a:solidFill>
                  <a:srgbClr val="001F5F"/>
                </a:solidFill>
                <a:latin typeface="Calibri"/>
                <a:cs typeface="Calibri"/>
              </a:rPr>
              <a:t>companies with </a:t>
            </a:r>
            <a:r>
              <a:rPr sz="1800" spc="-20" dirty="0">
                <a:solidFill>
                  <a:srgbClr val="001F5F"/>
                </a:solidFill>
                <a:latin typeface="Calibri"/>
                <a:cs typeface="Calibri"/>
              </a:rPr>
              <a:t>few </a:t>
            </a:r>
            <a:r>
              <a:rPr sz="1800" spc="-10" dirty="0">
                <a:solidFill>
                  <a:srgbClr val="001F5F"/>
                </a:solidFill>
                <a:latin typeface="Calibri"/>
                <a:cs typeface="Calibri"/>
              </a:rPr>
              <a:t>local </a:t>
            </a:r>
            <a:r>
              <a:rPr sz="1800" dirty="0">
                <a:solidFill>
                  <a:srgbClr val="001F5F"/>
                </a:solidFill>
                <a:latin typeface="Calibri"/>
                <a:cs typeface="Calibri"/>
              </a:rPr>
              <a:t>SBs </a:t>
            </a:r>
            <a:r>
              <a:rPr sz="1800" spc="-10" dirty="0">
                <a:solidFill>
                  <a:srgbClr val="001F5F"/>
                </a:solidFill>
                <a:latin typeface="Calibri"/>
                <a:cs typeface="Calibri"/>
              </a:rPr>
              <a:t>to </a:t>
            </a:r>
            <a:r>
              <a:rPr sz="1800" spc="-5" dirty="0">
                <a:solidFill>
                  <a:srgbClr val="001F5F"/>
                </a:solidFill>
                <a:latin typeface="Calibri"/>
                <a:cs typeface="Calibri"/>
              </a:rPr>
              <a:t>meet</a:t>
            </a:r>
            <a:r>
              <a:rPr sz="1800" spc="135" dirty="0">
                <a:solidFill>
                  <a:srgbClr val="001F5F"/>
                </a:solidFill>
                <a:latin typeface="Calibri"/>
                <a:cs typeface="Calibri"/>
              </a:rPr>
              <a:t> </a:t>
            </a:r>
            <a:r>
              <a:rPr sz="1800" dirty="0">
                <a:solidFill>
                  <a:srgbClr val="001F5F"/>
                </a:solidFill>
                <a:latin typeface="Calibri"/>
                <a:cs typeface="Calibri"/>
              </a:rPr>
              <a:t>needs</a:t>
            </a:r>
            <a:endParaRPr sz="1800" dirty="0">
              <a:latin typeface="Calibri"/>
              <a:cs typeface="Calibri"/>
            </a:endParaRPr>
          </a:p>
          <a:p>
            <a:pPr marL="355600" indent="-342900">
              <a:spcAft>
                <a:spcPts val="300"/>
              </a:spcAft>
              <a:buFont typeface="Arial" panose="020B0604020202020204" pitchFamily="34" charset="0"/>
              <a:buChar char="•"/>
            </a:pPr>
            <a:r>
              <a:rPr sz="2200" spc="-10" dirty="0">
                <a:solidFill>
                  <a:srgbClr val="001F5F"/>
                </a:solidFill>
                <a:latin typeface="Calibri"/>
                <a:cs typeface="Calibri"/>
              </a:rPr>
              <a:t>Examples </a:t>
            </a:r>
            <a:r>
              <a:rPr sz="2200" spc="-20" dirty="0">
                <a:solidFill>
                  <a:srgbClr val="001F5F"/>
                </a:solidFill>
                <a:latin typeface="Calibri"/>
                <a:cs typeface="Calibri"/>
              </a:rPr>
              <a:t>for </a:t>
            </a:r>
            <a:r>
              <a:rPr sz="2200" spc="-10" dirty="0">
                <a:solidFill>
                  <a:srgbClr val="001F5F"/>
                </a:solidFill>
                <a:latin typeface="Calibri"/>
                <a:cs typeface="Calibri"/>
              </a:rPr>
              <a:t>proposing </a:t>
            </a:r>
            <a:r>
              <a:rPr sz="2200" spc="-5" dirty="0">
                <a:solidFill>
                  <a:srgbClr val="001F5F"/>
                </a:solidFill>
                <a:latin typeface="Calibri"/>
                <a:cs typeface="Calibri"/>
              </a:rPr>
              <a:t>% goals </a:t>
            </a:r>
            <a:r>
              <a:rPr sz="2200" spc="-10" dirty="0">
                <a:solidFill>
                  <a:srgbClr val="001F5F"/>
                </a:solidFill>
                <a:latin typeface="Calibri"/>
                <a:cs typeface="Calibri"/>
              </a:rPr>
              <a:t>lower </a:t>
            </a:r>
            <a:r>
              <a:rPr sz="2200" spc="-5" dirty="0">
                <a:solidFill>
                  <a:srgbClr val="001F5F"/>
                </a:solidFill>
                <a:latin typeface="Calibri"/>
                <a:cs typeface="Calibri"/>
              </a:rPr>
              <a:t>than prior </a:t>
            </a:r>
            <a:r>
              <a:rPr sz="2200" spc="-10" dirty="0">
                <a:solidFill>
                  <a:srgbClr val="001F5F"/>
                </a:solidFill>
                <a:latin typeface="Calibri"/>
                <a:cs typeface="Calibri"/>
              </a:rPr>
              <a:t>year achieved </a:t>
            </a:r>
            <a:r>
              <a:rPr sz="2200" spc="-5" dirty="0">
                <a:solidFill>
                  <a:srgbClr val="001F5F"/>
                </a:solidFill>
                <a:latin typeface="Calibri"/>
                <a:cs typeface="Calibri"/>
              </a:rPr>
              <a:t>%</a:t>
            </a:r>
            <a:r>
              <a:rPr sz="2200" spc="130" dirty="0">
                <a:solidFill>
                  <a:srgbClr val="001F5F"/>
                </a:solidFill>
                <a:latin typeface="Calibri"/>
                <a:cs typeface="Calibri"/>
              </a:rPr>
              <a:t> </a:t>
            </a:r>
            <a:r>
              <a:rPr sz="2200" spc="-10" dirty="0">
                <a:solidFill>
                  <a:srgbClr val="001F5F"/>
                </a:solidFill>
                <a:latin typeface="Calibri"/>
                <a:cs typeface="Calibri"/>
              </a:rPr>
              <a:t>include:</a:t>
            </a:r>
            <a:endParaRPr sz="2200" dirty="0">
              <a:latin typeface="Calibri"/>
              <a:cs typeface="Calibri"/>
            </a:endParaRPr>
          </a:p>
          <a:p>
            <a:pPr marL="698500" indent="-229235">
              <a:spcAft>
                <a:spcPts val="300"/>
              </a:spcAft>
              <a:buFont typeface="Arial"/>
              <a:buChar char="•"/>
              <a:tabLst>
                <a:tab pos="698500" algn="l"/>
                <a:tab pos="699135" algn="l"/>
              </a:tabLst>
            </a:pPr>
            <a:r>
              <a:rPr sz="1800" spc="-5" dirty="0">
                <a:solidFill>
                  <a:srgbClr val="001F5F"/>
                </a:solidFill>
                <a:latin typeface="Calibri"/>
                <a:cs typeface="Calibri"/>
              </a:rPr>
              <a:t>Prior </a:t>
            </a:r>
            <a:r>
              <a:rPr sz="1800" dirty="0">
                <a:solidFill>
                  <a:srgbClr val="001F5F"/>
                </a:solidFill>
                <a:latin typeface="Calibri"/>
                <a:cs typeface="Calibri"/>
              </a:rPr>
              <a:t>SBs </a:t>
            </a:r>
            <a:r>
              <a:rPr sz="1800" spc="-10" dirty="0">
                <a:solidFill>
                  <a:srgbClr val="001F5F"/>
                </a:solidFill>
                <a:latin typeface="Calibri"/>
                <a:cs typeface="Calibri"/>
              </a:rPr>
              <a:t>are </a:t>
            </a:r>
            <a:r>
              <a:rPr sz="1800" spc="-5" dirty="0">
                <a:solidFill>
                  <a:srgbClr val="001F5F"/>
                </a:solidFill>
                <a:latin typeface="Calibri"/>
                <a:cs typeface="Calibri"/>
              </a:rPr>
              <a:t>now </a:t>
            </a:r>
            <a:r>
              <a:rPr sz="1800" dirty="0">
                <a:solidFill>
                  <a:srgbClr val="001F5F"/>
                </a:solidFill>
                <a:latin typeface="Calibri"/>
                <a:cs typeface="Calibri"/>
              </a:rPr>
              <a:t>LBs; </a:t>
            </a:r>
            <a:r>
              <a:rPr sz="1800" spc="-10" dirty="0">
                <a:solidFill>
                  <a:srgbClr val="001F5F"/>
                </a:solidFill>
                <a:latin typeface="Calibri"/>
                <a:cs typeface="Calibri"/>
              </a:rPr>
              <a:t>must search </a:t>
            </a:r>
            <a:r>
              <a:rPr sz="1800" spc="-15" dirty="0">
                <a:solidFill>
                  <a:srgbClr val="001F5F"/>
                </a:solidFill>
                <a:latin typeface="Calibri"/>
                <a:cs typeface="Calibri"/>
              </a:rPr>
              <a:t>for </a:t>
            </a:r>
            <a:r>
              <a:rPr sz="1800" spc="-5" dirty="0">
                <a:solidFill>
                  <a:srgbClr val="001F5F"/>
                </a:solidFill>
                <a:latin typeface="Calibri"/>
                <a:cs typeface="Calibri"/>
              </a:rPr>
              <a:t>new</a:t>
            </a:r>
            <a:r>
              <a:rPr sz="1800" spc="60" dirty="0">
                <a:solidFill>
                  <a:srgbClr val="001F5F"/>
                </a:solidFill>
                <a:latin typeface="Calibri"/>
                <a:cs typeface="Calibri"/>
              </a:rPr>
              <a:t> </a:t>
            </a:r>
            <a:r>
              <a:rPr sz="1800" dirty="0">
                <a:solidFill>
                  <a:srgbClr val="001F5F"/>
                </a:solidFill>
                <a:latin typeface="Calibri"/>
                <a:cs typeface="Calibri"/>
              </a:rPr>
              <a:t>SBs</a:t>
            </a:r>
            <a:endParaRPr sz="1800" dirty="0">
              <a:latin typeface="Calibri"/>
              <a:cs typeface="Calibri"/>
            </a:endParaRPr>
          </a:p>
          <a:p>
            <a:pPr marL="698500" indent="-229235">
              <a:spcAft>
                <a:spcPts val="300"/>
              </a:spcAft>
              <a:buFont typeface="Arial"/>
              <a:buChar char="•"/>
              <a:tabLst>
                <a:tab pos="698500" algn="l"/>
                <a:tab pos="699135" algn="l"/>
              </a:tabLst>
            </a:pPr>
            <a:r>
              <a:rPr sz="1800" spc="-10" dirty="0">
                <a:solidFill>
                  <a:srgbClr val="001F5F"/>
                </a:solidFill>
                <a:latin typeface="Calibri"/>
                <a:cs typeface="Calibri"/>
              </a:rPr>
              <a:t>Moved to </a:t>
            </a:r>
            <a:r>
              <a:rPr sz="1800" spc="-5" dirty="0">
                <a:solidFill>
                  <a:srgbClr val="001F5F"/>
                </a:solidFill>
                <a:latin typeface="Calibri"/>
                <a:cs typeface="Calibri"/>
              </a:rPr>
              <a:t>new </a:t>
            </a:r>
            <a:r>
              <a:rPr sz="1800" spc="-10" dirty="0">
                <a:solidFill>
                  <a:srgbClr val="001F5F"/>
                </a:solidFill>
                <a:latin typeface="Calibri"/>
                <a:cs typeface="Calibri"/>
              </a:rPr>
              <a:t>location </a:t>
            </a:r>
            <a:r>
              <a:rPr sz="1800" dirty="0">
                <a:solidFill>
                  <a:srgbClr val="001F5F"/>
                </a:solidFill>
                <a:latin typeface="Calibri"/>
                <a:cs typeface="Calibri"/>
              </a:rPr>
              <a:t>and </a:t>
            </a:r>
            <a:r>
              <a:rPr sz="1800" spc="-10" dirty="0">
                <a:solidFill>
                  <a:srgbClr val="001F5F"/>
                </a:solidFill>
                <a:latin typeface="Calibri"/>
                <a:cs typeface="Calibri"/>
              </a:rPr>
              <a:t>lost local</a:t>
            </a:r>
            <a:r>
              <a:rPr sz="1800" spc="105" dirty="0">
                <a:solidFill>
                  <a:srgbClr val="001F5F"/>
                </a:solidFill>
                <a:latin typeface="Calibri"/>
                <a:cs typeface="Calibri"/>
              </a:rPr>
              <a:t> </a:t>
            </a:r>
            <a:r>
              <a:rPr sz="1800" dirty="0">
                <a:solidFill>
                  <a:srgbClr val="001F5F"/>
                </a:solidFill>
                <a:latin typeface="Calibri"/>
                <a:cs typeface="Calibri"/>
              </a:rPr>
              <a:t>SBs</a:t>
            </a:r>
            <a:endParaRPr lang="en-US" sz="1800" dirty="0">
              <a:solidFill>
                <a:srgbClr val="001F5F"/>
              </a:solidFill>
              <a:latin typeface="Calibri"/>
              <a:cs typeface="Calibri"/>
            </a:endParaRPr>
          </a:p>
          <a:p>
            <a:pPr marL="698500" indent="-229235">
              <a:spcAft>
                <a:spcPts val="300"/>
              </a:spcAft>
              <a:buFont typeface="Arial"/>
              <a:buChar char="•"/>
              <a:tabLst>
                <a:tab pos="698500" algn="l"/>
                <a:tab pos="699135" algn="l"/>
              </a:tabLst>
            </a:pPr>
            <a:r>
              <a:rPr lang="en-US" dirty="0">
                <a:solidFill>
                  <a:srgbClr val="001F5F"/>
                </a:solidFill>
                <a:latin typeface="Calibri"/>
                <a:cs typeface="Calibri"/>
              </a:rPr>
              <a:t>Eliminated a product line that supported WOSB spend</a:t>
            </a:r>
            <a:endParaRPr sz="1800" dirty="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 y="88394"/>
            <a:ext cx="8976360" cy="474489"/>
          </a:xfrm>
          <a:prstGeom prst="rect">
            <a:avLst/>
          </a:prstGeom>
        </p:spPr>
        <p:txBody>
          <a:bodyPr vert="horz" wrap="square" lIns="0" tIns="12700" rIns="0" bIns="0" rtlCol="0">
            <a:spAutoFit/>
          </a:bodyPr>
          <a:lstStyle/>
          <a:p>
            <a:pPr algn="r">
              <a:lnSpc>
                <a:spcPct val="100000"/>
              </a:lnSpc>
            </a:pPr>
            <a:r>
              <a:rPr sz="3000" dirty="0"/>
              <a:t>#5 – </a:t>
            </a:r>
            <a:r>
              <a:rPr sz="3000" spc="-5" dirty="0"/>
              <a:t>Identifying </a:t>
            </a:r>
            <a:r>
              <a:rPr sz="3000" dirty="0"/>
              <a:t>Potential</a:t>
            </a:r>
            <a:r>
              <a:rPr sz="3000" spc="-100" dirty="0"/>
              <a:t> </a:t>
            </a:r>
            <a:r>
              <a:rPr sz="3000" dirty="0"/>
              <a:t>Sources</a:t>
            </a:r>
          </a:p>
        </p:txBody>
      </p:sp>
      <p:sp>
        <p:nvSpPr>
          <p:cNvPr id="3" name="object 3"/>
          <p:cNvSpPr txBox="1"/>
          <p:nvPr/>
        </p:nvSpPr>
        <p:spPr>
          <a:xfrm>
            <a:off x="267778" y="903182"/>
            <a:ext cx="8712371" cy="3506088"/>
          </a:xfrm>
          <a:prstGeom prst="rect">
            <a:avLst/>
          </a:prstGeom>
        </p:spPr>
        <p:txBody>
          <a:bodyPr vert="horz" wrap="square" lIns="0" tIns="12700" rIns="0" bIns="0" rtlCol="0">
            <a:spAutoFit/>
          </a:bodyPr>
          <a:lstStyle/>
          <a:p>
            <a:pPr marL="365760" marR="5080" indent="-365760">
              <a:spcAft>
                <a:spcPts val="300"/>
              </a:spcAft>
              <a:buFont typeface="Arial" panose="020B0604020202020204" pitchFamily="34" charset="0"/>
              <a:buChar char="•"/>
            </a:pPr>
            <a:r>
              <a:rPr lang="en-US" sz="2000" spc="-5" dirty="0">
                <a:solidFill>
                  <a:srgbClr val="001F5F"/>
                </a:solidFill>
                <a:latin typeface="Calibri"/>
                <a:cs typeface="Calibri"/>
              </a:rPr>
              <a:t>This </a:t>
            </a:r>
            <a:r>
              <a:rPr sz="2000" spc="-10" dirty="0">
                <a:solidFill>
                  <a:srgbClr val="001F5F"/>
                </a:solidFill>
                <a:latin typeface="Calibri"/>
                <a:cs typeface="Calibri"/>
              </a:rPr>
              <a:t>question </a:t>
            </a:r>
            <a:r>
              <a:rPr sz="2000" spc="-5" dirty="0">
                <a:solidFill>
                  <a:srgbClr val="001F5F"/>
                </a:solidFill>
                <a:latin typeface="Calibri"/>
                <a:cs typeface="Calibri"/>
              </a:rPr>
              <a:t>is asking about</a:t>
            </a:r>
            <a:r>
              <a:rPr sz="2000" spc="-5" dirty="0">
                <a:solidFill>
                  <a:srgbClr val="001F5F"/>
                </a:solidFill>
                <a:uFill>
                  <a:solidFill>
                    <a:srgbClr val="001F5F"/>
                  </a:solidFill>
                </a:uFill>
                <a:latin typeface="Calibri"/>
                <a:cs typeface="Calibri"/>
              </a:rPr>
              <a:t> </a:t>
            </a:r>
            <a:r>
              <a:rPr sz="2000" u="sng" spc="-5" dirty="0">
                <a:solidFill>
                  <a:srgbClr val="001F5F"/>
                </a:solidFill>
                <a:uFill>
                  <a:solidFill>
                    <a:srgbClr val="001F5F"/>
                  </a:solidFill>
                </a:uFill>
                <a:latin typeface="Calibri"/>
                <a:cs typeface="Calibri"/>
              </a:rPr>
              <a:t>specific</a:t>
            </a:r>
            <a:r>
              <a:rPr lang="en-US" sz="2000" spc="-5" dirty="0">
                <a:solidFill>
                  <a:srgbClr val="001F5F"/>
                </a:solidFill>
                <a:uFill>
                  <a:solidFill>
                    <a:srgbClr val="001F5F"/>
                  </a:solidFill>
                </a:uFill>
                <a:latin typeface="Calibri"/>
                <a:cs typeface="Calibri"/>
              </a:rPr>
              <a:t> r</a:t>
            </a:r>
            <a:r>
              <a:rPr sz="2000" spc="-10" dirty="0">
                <a:solidFill>
                  <a:srgbClr val="001F5F"/>
                </a:solidFill>
                <a:latin typeface="Calibri"/>
                <a:cs typeface="Calibri"/>
              </a:rPr>
              <a:t>esources </a:t>
            </a:r>
            <a:r>
              <a:rPr sz="2000" spc="-5" dirty="0">
                <a:solidFill>
                  <a:srgbClr val="001F5F"/>
                </a:solidFill>
                <a:latin typeface="Calibri"/>
                <a:cs typeface="Calibri"/>
              </a:rPr>
              <a:t>planned </a:t>
            </a:r>
            <a:r>
              <a:rPr sz="2000" spc="-20" dirty="0">
                <a:solidFill>
                  <a:srgbClr val="001F5F"/>
                </a:solidFill>
                <a:latin typeface="Calibri"/>
                <a:cs typeface="Calibri"/>
              </a:rPr>
              <a:t>to </a:t>
            </a:r>
            <a:r>
              <a:rPr sz="2000" spc="-5" dirty="0">
                <a:solidFill>
                  <a:srgbClr val="001F5F"/>
                </a:solidFill>
                <a:latin typeface="Calibri"/>
                <a:cs typeface="Calibri"/>
              </a:rPr>
              <a:t>be used </a:t>
            </a:r>
            <a:r>
              <a:rPr sz="2000" spc="-20" dirty="0">
                <a:solidFill>
                  <a:srgbClr val="001F5F"/>
                </a:solidFill>
                <a:latin typeface="Calibri"/>
                <a:cs typeface="Calibri"/>
              </a:rPr>
              <a:t>to </a:t>
            </a:r>
            <a:r>
              <a:rPr sz="2000" spc="-5" dirty="0">
                <a:solidFill>
                  <a:srgbClr val="001F5F"/>
                </a:solidFill>
                <a:latin typeface="Calibri"/>
                <a:cs typeface="Calibri"/>
              </a:rPr>
              <a:t>find small businesses, such</a:t>
            </a:r>
            <a:r>
              <a:rPr sz="2000" spc="75" dirty="0">
                <a:solidFill>
                  <a:srgbClr val="001F5F"/>
                </a:solidFill>
                <a:latin typeface="Calibri"/>
                <a:cs typeface="Calibri"/>
              </a:rPr>
              <a:t> </a:t>
            </a:r>
            <a:r>
              <a:rPr sz="2000" spc="-5" dirty="0">
                <a:solidFill>
                  <a:srgbClr val="001F5F"/>
                </a:solidFill>
                <a:latin typeface="Calibri"/>
                <a:cs typeface="Calibri"/>
              </a:rPr>
              <a:t>as</a:t>
            </a:r>
            <a:endParaRPr sz="2000" dirty="0">
              <a:latin typeface="Calibri"/>
              <a:cs typeface="Calibri"/>
            </a:endParaRPr>
          </a:p>
          <a:p>
            <a:pPr marL="1041400" indent="-342900">
              <a:spcAft>
                <a:spcPts val="300"/>
              </a:spcAft>
              <a:buFont typeface="Arial"/>
              <a:buChar char="•"/>
              <a:tabLst>
                <a:tab pos="1040765" algn="l"/>
                <a:tab pos="1041400" algn="l"/>
              </a:tabLst>
            </a:pPr>
            <a:r>
              <a:rPr spc="-10" dirty="0">
                <a:solidFill>
                  <a:srgbClr val="001F5F"/>
                </a:solidFill>
                <a:latin typeface="Calibri"/>
                <a:cs typeface="Calibri"/>
              </a:rPr>
              <a:t>SBA </a:t>
            </a:r>
            <a:r>
              <a:rPr spc="-5" dirty="0">
                <a:solidFill>
                  <a:srgbClr val="001F5F"/>
                </a:solidFill>
                <a:latin typeface="Calibri"/>
                <a:cs typeface="Calibri"/>
              </a:rPr>
              <a:t>Dynamic Small Business Search </a:t>
            </a:r>
            <a:r>
              <a:rPr dirty="0">
                <a:solidFill>
                  <a:srgbClr val="001F5F"/>
                </a:solidFill>
                <a:latin typeface="Calibri"/>
                <a:cs typeface="Calibri"/>
              </a:rPr>
              <a:t>(DSBS,</a:t>
            </a:r>
            <a:r>
              <a:rPr spc="75" dirty="0">
                <a:solidFill>
                  <a:srgbClr val="0562C1"/>
                </a:solidFill>
                <a:latin typeface="Calibri"/>
                <a:cs typeface="Calibri"/>
              </a:rPr>
              <a:t> </a:t>
            </a:r>
            <a:r>
              <a:rPr u="heavy" spc="-5" dirty="0">
                <a:solidFill>
                  <a:srgbClr val="0562C1"/>
                </a:solidFill>
                <a:uFill>
                  <a:solidFill>
                    <a:srgbClr val="0562C1"/>
                  </a:solidFill>
                </a:uFill>
                <a:latin typeface="Calibri"/>
                <a:cs typeface="Calibri"/>
                <a:hlinkClick r:id="rId3"/>
              </a:rPr>
              <a:t>http://dsbs.sba.gov</a:t>
            </a:r>
            <a:r>
              <a:rPr spc="-5" dirty="0">
                <a:solidFill>
                  <a:srgbClr val="001F5F"/>
                </a:solidFill>
                <a:latin typeface="Calibri"/>
                <a:cs typeface="Calibri"/>
              </a:rPr>
              <a:t>)</a:t>
            </a:r>
            <a:endParaRPr dirty="0">
              <a:latin typeface="Calibri"/>
              <a:cs typeface="Calibri"/>
            </a:endParaRPr>
          </a:p>
          <a:p>
            <a:pPr marL="1041400" indent="-342900">
              <a:spcAft>
                <a:spcPts val="300"/>
              </a:spcAft>
              <a:buFont typeface="Arial"/>
              <a:buChar char="•"/>
              <a:tabLst>
                <a:tab pos="1040765" algn="l"/>
                <a:tab pos="1041400" algn="l"/>
              </a:tabLst>
            </a:pPr>
            <a:r>
              <a:rPr lang="en-US" spc="-15" dirty="0">
                <a:solidFill>
                  <a:srgbClr val="001F5F"/>
                </a:solidFill>
                <a:latin typeface="Calibri"/>
                <a:cs typeface="Calibri"/>
              </a:rPr>
              <a:t>Sam.gov</a:t>
            </a:r>
            <a:endParaRPr dirty="0">
              <a:latin typeface="Calibri"/>
              <a:cs typeface="Calibri"/>
            </a:endParaRPr>
          </a:p>
          <a:p>
            <a:pPr marL="1041400" indent="-342900">
              <a:spcAft>
                <a:spcPts val="300"/>
              </a:spcAft>
              <a:buFont typeface="Arial"/>
              <a:buChar char="•"/>
              <a:tabLst>
                <a:tab pos="1040765" algn="l"/>
                <a:tab pos="1041400" algn="l"/>
              </a:tabLst>
            </a:pPr>
            <a:r>
              <a:rPr spc="-30" dirty="0">
                <a:solidFill>
                  <a:srgbClr val="001F5F"/>
                </a:solidFill>
                <a:latin typeface="Calibri"/>
                <a:cs typeface="Calibri"/>
              </a:rPr>
              <a:t>Women’s </a:t>
            </a:r>
            <a:r>
              <a:rPr spc="-5" dirty="0">
                <a:solidFill>
                  <a:srgbClr val="001F5F"/>
                </a:solidFill>
                <a:latin typeface="Calibri"/>
                <a:cs typeface="Calibri"/>
              </a:rPr>
              <a:t>Business </a:t>
            </a:r>
            <a:r>
              <a:rPr spc="-10" dirty="0">
                <a:solidFill>
                  <a:srgbClr val="001F5F"/>
                </a:solidFill>
                <a:latin typeface="Calibri"/>
                <a:cs typeface="Calibri"/>
              </a:rPr>
              <a:t>Enterprise </a:t>
            </a:r>
            <a:r>
              <a:rPr spc="-5" dirty="0">
                <a:solidFill>
                  <a:srgbClr val="001F5F"/>
                </a:solidFill>
                <a:latin typeface="Calibri"/>
                <a:cs typeface="Calibri"/>
              </a:rPr>
              <a:t>National Council</a:t>
            </a:r>
            <a:r>
              <a:rPr spc="70" dirty="0">
                <a:solidFill>
                  <a:srgbClr val="001F5F"/>
                </a:solidFill>
                <a:latin typeface="Calibri"/>
                <a:cs typeface="Calibri"/>
              </a:rPr>
              <a:t> </a:t>
            </a:r>
            <a:r>
              <a:rPr spc="-20" dirty="0">
                <a:solidFill>
                  <a:srgbClr val="001F5F"/>
                </a:solidFill>
                <a:latin typeface="Calibri"/>
                <a:cs typeface="Calibri"/>
              </a:rPr>
              <a:t>(</a:t>
            </a:r>
            <a:r>
              <a:rPr u="heavy" spc="-20" dirty="0">
                <a:solidFill>
                  <a:srgbClr val="0562C1"/>
                </a:solidFill>
                <a:uFill>
                  <a:solidFill>
                    <a:srgbClr val="0562C1"/>
                  </a:solidFill>
                </a:uFill>
                <a:latin typeface="Calibri"/>
                <a:cs typeface="Calibri"/>
                <a:hlinkClick r:id="rId4"/>
              </a:rPr>
              <a:t>www.wbenc.org</a:t>
            </a:r>
            <a:r>
              <a:rPr spc="-20" dirty="0">
                <a:solidFill>
                  <a:srgbClr val="001F5F"/>
                </a:solidFill>
                <a:latin typeface="Calibri"/>
                <a:cs typeface="Calibri"/>
              </a:rPr>
              <a:t>)</a:t>
            </a:r>
            <a:endParaRPr dirty="0">
              <a:latin typeface="Calibri"/>
              <a:cs typeface="Calibri"/>
            </a:endParaRPr>
          </a:p>
          <a:p>
            <a:pPr marL="1041400" indent="-342900">
              <a:spcAft>
                <a:spcPts val="1500"/>
              </a:spcAft>
              <a:buFont typeface="Arial"/>
              <a:buChar char="•"/>
              <a:tabLst>
                <a:tab pos="1040765" algn="l"/>
                <a:tab pos="1041400" algn="l"/>
              </a:tabLst>
            </a:pPr>
            <a:r>
              <a:rPr spc="-5" dirty="0">
                <a:solidFill>
                  <a:srgbClr val="001F5F"/>
                </a:solidFill>
                <a:latin typeface="Calibri"/>
                <a:cs typeface="Calibri"/>
              </a:rPr>
              <a:t>National Minority Business Council</a:t>
            </a:r>
            <a:r>
              <a:rPr spc="-10" dirty="0">
                <a:solidFill>
                  <a:srgbClr val="001F5F"/>
                </a:solidFill>
                <a:latin typeface="Calibri"/>
                <a:cs typeface="Calibri"/>
              </a:rPr>
              <a:t> </a:t>
            </a:r>
            <a:r>
              <a:rPr spc="-15" dirty="0">
                <a:solidFill>
                  <a:srgbClr val="001F5F"/>
                </a:solidFill>
                <a:latin typeface="Calibri"/>
                <a:cs typeface="Calibri"/>
              </a:rPr>
              <a:t>(</a:t>
            </a:r>
            <a:r>
              <a:rPr u="heavy" spc="-15" dirty="0">
                <a:solidFill>
                  <a:srgbClr val="0562C1"/>
                </a:solidFill>
                <a:uFill>
                  <a:solidFill>
                    <a:srgbClr val="0562C1"/>
                  </a:solidFill>
                </a:uFill>
                <a:latin typeface="Calibri"/>
                <a:cs typeface="Calibri"/>
                <a:hlinkClick r:id="rId5"/>
              </a:rPr>
              <a:t>www.nmbc.org</a:t>
            </a:r>
            <a:r>
              <a:rPr spc="-15" dirty="0">
                <a:solidFill>
                  <a:srgbClr val="001F5F"/>
                </a:solidFill>
                <a:latin typeface="Calibri"/>
                <a:cs typeface="Calibri"/>
              </a:rPr>
              <a:t>)</a:t>
            </a:r>
            <a:endParaRPr dirty="0">
              <a:latin typeface="Calibri"/>
              <a:cs typeface="Calibri"/>
            </a:endParaRPr>
          </a:p>
          <a:p>
            <a:pPr marL="365760" marR="349885" indent="-365760">
              <a:spcAft>
                <a:spcPts val="1500"/>
              </a:spcAft>
              <a:buFont typeface="Arial" panose="020B0604020202020204" pitchFamily="34" charset="0"/>
              <a:buChar char="•"/>
            </a:pPr>
            <a:r>
              <a:rPr sz="2000" spc="-5" dirty="0">
                <a:solidFill>
                  <a:srgbClr val="001F5F"/>
                </a:solidFill>
                <a:latin typeface="Calibri"/>
                <a:cs typeface="Calibri"/>
              </a:rPr>
              <a:t>Generic responses, such as </a:t>
            </a:r>
            <a:r>
              <a:rPr sz="2000" spc="-10" dirty="0">
                <a:solidFill>
                  <a:srgbClr val="001F5F"/>
                </a:solidFill>
                <a:latin typeface="Calibri"/>
                <a:cs typeface="Calibri"/>
              </a:rPr>
              <a:t>“internet </a:t>
            </a:r>
            <a:r>
              <a:rPr sz="2000" spc="-5" dirty="0">
                <a:solidFill>
                  <a:srgbClr val="001F5F"/>
                </a:solidFill>
                <a:latin typeface="Calibri"/>
                <a:cs typeface="Calibri"/>
              </a:rPr>
              <a:t>sources” </a:t>
            </a:r>
            <a:r>
              <a:rPr sz="2000" dirty="0">
                <a:solidFill>
                  <a:srgbClr val="001F5F"/>
                </a:solidFill>
                <a:latin typeface="Calibri"/>
                <a:cs typeface="Calibri"/>
              </a:rPr>
              <a:t>or </a:t>
            </a:r>
            <a:r>
              <a:rPr sz="2000" spc="-10" dirty="0">
                <a:solidFill>
                  <a:srgbClr val="001F5F"/>
                </a:solidFill>
                <a:latin typeface="Calibri"/>
                <a:cs typeface="Calibri"/>
              </a:rPr>
              <a:t>“small </a:t>
            </a:r>
            <a:r>
              <a:rPr sz="2000" spc="-5" dirty="0">
                <a:solidFill>
                  <a:srgbClr val="001F5F"/>
                </a:solidFill>
                <a:latin typeface="Calibri"/>
                <a:cs typeface="Calibri"/>
              </a:rPr>
              <a:t>business groups”</a:t>
            </a:r>
            <a:r>
              <a:rPr lang="en-US" sz="2000" spc="-5" dirty="0">
                <a:solidFill>
                  <a:srgbClr val="001F5F"/>
                </a:solidFill>
                <a:latin typeface="Calibri"/>
                <a:cs typeface="Calibri"/>
              </a:rPr>
              <a:t>,</a:t>
            </a:r>
            <a:r>
              <a:rPr sz="2000" spc="-5" dirty="0">
                <a:solidFill>
                  <a:srgbClr val="001F5F"/>
                </a:solidFill>
                <a:latin typeface="Calibri"/>
                <a:cs typeface="Calibri"/>
              </a:rPr>
              <a:t> </a:t>
            </a:r>
            <a:r>
              <a:rPr lang="en-US" sz="2000" u="sng" spc="-5" dirty="0">
                <a:solidFill>
                  <a:srgbClr val="001F5F"/>
                </a:solidFill>
                <a:latin typeface="Calibri"/>
                <a:cs typeface="Calibri"/>
              </a:rPr>
              <a:t>are</a:t>
            </a:r>
            <a:r>
              <a:rPr sz="2000" u="sng" spc="-5" dirty="0">
                <a:solidFill>
                  <a:srgbClr val="001F5F"/>
                </a:solidFill>
                <a:latin typeface="Calibri"/>
                <a:cs typeface="Calibri"/>
              </a:rPr>
              <a:t> not sufficient</a:t>
            </a:r>
            <a:r>
              <a:rPr sz="2000" spc="-5" dirty="0">
                <a:solidFill>
                  <a:srgbClr val="001F5F"/>
                </a:solidFill>
                <a:latin typeface="Calibri"/>
                <a:cs typeface="Calibri"/>
              </a:rPr>
              <a:t> and do not </a:t>
            </a:r>
            <a:r>
              <a:rPr sz="2000" spc="-10" dirty="0">
                <a:solidFill>
                  <a:srgbClr val="001F5F"/>
                </a:solidFill>
                <a:latin typeface="Calibri"/>
                <a:cs typeface="Calibri"/>
              </a:rPr>
              <a:t>show </a:t>
            </a:r>
            <a:r>
              <a:rPr sz="2000" dirty="0">
                <a:solidFill>
                  <a:srgbClr val="001F5F"/>
                </a:solidFill>
                <a:latin typeface="Calibri"/>
                <a:cs typeface="Calibri"/>
              </a:rPr>
              <a:t>a </a:t>
            </a:r>
            <a:r>
              <a:rPr sz="2000" spc="-5" dirty="0">
                <a:solidFill>
                  <a:srgbClr val="001F5F"/>
                </a:solidFill>
                <a:latin typeface="Calibri"/>
                <a:cs typeface="Calibri"/>
              </a:rPr>
              <a:t>good </a:t>
            </a:r>
            <a:r>
              <a:rPr sz="2000" spc="-10" dirty="0">
                <a:solidFill>
                  <a:srgbClr val="001F5F"/>
                </a:solidFill>
                <a:latin typeface="Calibri"/>
                <a:cs typeface="Calibri"/>
              </a:rPr>
              <a:t>faith </a:t>
            </a:r>
            <a:r>
              <a:rPr sz="2000" spc="-5" dirty="0">
                <a:solidFill>
                  <a:srgbClr val="001F5F"/>
                </a:solidFill>
                <a:latin typeface="Calibri"/>
                <a:cs typeface="Calibri"/>
              </a:rPr>
              <a:t>effort </a:t>
            </a:r>
            <a:r>
              <a:rPr sz="2000" dirty="0">
                <a:solidFill>
                  <a:srgbClr val="001F5F"/>
                </a:solidFill>
                <a:latin typeface="Calibri"/>
                <a:cs typeface="Calibri"/>
              </a:rPr>
              <a:t>or a </a:t>
            </a:r>
            <a:r>
              <a:rPr sz="2000" spc="-10" dirty="0">
                <a:solidFill>
                  <a:srgbClr val="001F5F"/>
                </a:solidFill>
                <a:latin typeface="Calibri"/>
                <a:cs typeface="Calibri"/>
              </a:rPr>
              <a:t>concrete </a:t>
            </a:r>
            <a:r>
              <a:rPr sz="2000" spc="-5" dirty="0">
                <a:solidFill>
                  <a:srgbClr val="001F5F"/>
                </a:solidFill>
                <a:latin typeface="Calibri"/>
                <a:cs typeface="Calibri"/>
              </a:rPr>
              <a:t>way</a:t>
            </a:r>
            <a:r>
              <a:rPr sz="2000" spc="130" dirty="0">
                <a:solidFill>
                  <a:srgbClr val="001F5F"/>
                </a:solidFill>
                <a:latin typeface="Calibri"/>
                <a:cs typeface="Calibri"/>
              </a:rPr>
              <a:t> </a:t>
            </a:r>
            <a:r>
              <a:rPr sz="2000" spc="-10" dirty="0">
                <a:solidFill>
                  <a:srgbClr val="001F5F"/>
                </a:solidFill>
                <a:latin typeface="Calibri"/>
                <a:cs typeface="Calibri"/>
              </a:rPr>
              <a:t>forward.</a:t>
            </a:r>
            <a:endParaRPr lang="en-US" sz="2000" spc="-10" dirty="0">
              <a:solidFill>
                <a:srgbClr val="001F5F"/>
              </a:solidFill>
              <a:latin typeface="Calibri"/>
              <a:cs typeface="Calibri"/>
            </a:endParaRPr>
          </a:p>
          <a:p>
            <a:pPr marL="365760" marR="349885" indent="-365760">
              <a:buFont typeface="Arial" panose="020B0604020202020204" pitchFamily="34" charset="0"/>
              <a:buChar char="•"/>
            </a:pPr>
            <a:r>
              <a:rPr lang="en-US" sz="2000" dirty="0">
                <a:solidFill>
                  <a:srgbClr val="001F5F"/>
                </a:solidFill>
              </a:rPr>
              <a:t>Don’t just copy the list from the FAR, these slides, or other sources; list sources you </a:t>
            </a:r>
            <a:r>
              <a:rPr lang="en-US" sz="2000" u="sng" dirty="0">
                <a:solidFill>
                  <a:srgbClr val="001F5F"/>
                </a:solidFill>
              </a:rPr>
              <a:t>actually</a:t>
            </a:r>
            <a:r>
              <a:rPr lang="en-US" sz="2000" dirty="0">
                <a:solidFill>
                  <a:srgbClr val="001F5F"/>
                </a:solidFill>
              </a:rPr>
              <a:t> intend to use; keep records of sources used.  </a:t>
            </a:r>
            <a:endParaRPr sz="2000" dirty="0">
              <a:solidFill>
                <a:srgbClr val="001F5F"/>
              </a:solidFill>
              <a:latin typeface="Calibri"/>
              <a:cs typeface="Calibri"/>
            </a:endParaRPr>
          </a:p>
        </p:txBody>
      </p:sp>
      <p:pic>
        <p:nvPicPr>
          <p:cNvPr id="5" name="Picture 4" descr="Screenshot of plan template, showing #5 Identifying Potential Sources">
            <a:extLst>
              <a:ext uri="{FF2B5EF4-FFF2-40B4-BE49-F238E27FC236}">
                <a16:creationId xmlns:a16="http://schemas.microsoft.com/office/drawing/2014/main" id="{6B634EBF-0DE2-0A23-60A7-47826B49A6AE}"/>
              </a:ext>
            </a:extLst>
          </p:cNvPr>
          <p:cNvPicPr>
            <a:picLocks noChangeAspect="1"/>
          </p:cNvPicPr>
          <p:nvPr/>
        </p:nvPicPr>
        <p:blipFill>
          <a:blip r:embed="rId6"/>
          <a:stretch>
            <a:fillRect/>
          </a:stretch>
        </p:blipFill>
        <p:spPr>
          <a:xfrm>
            <a:off x="163851" y="4585570"/>
            <a:ext cx="8852200" cy="1418354"/>
          </a:xfrm>
          <a:prstGeom prst="rect">
            <a:avLst/>
          </a:prstGeom>
          <a:ln w="19050">
            <a:solidFill>
              <a:schemeClr val="tx2"/>
            </a:solidFill>
          </a:ln>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 dirty="0"/>
              <a:t>For Official Use</a:t>
            </a:r>
            <a:r>
              <a:rPr spc="-55" dirty="0"/>
              <a:t> </a:t>
            </a:r>
            <a:r>
              <a:rPr dirty="0"/>
              <a:t>Only</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solidFill>
                  <a:srgbClr val="888888"/>
                </a:solidFill>
              </a:rPr>
              <a:t>32</a:t>
            </a:fld>
            <a:endParaRPr dirty="0">
              <a:solidFill>
                <a:srgbClr val="888888"/>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19932" y="134338"/>
            <a:ext cx="5539105" cy="452120"/>
          </a:xfrm>
          <a:prstGeom prst="rect">
            <a:avLst/>
          </a:prstGeom>
        </p:spPr>
        <p:txBody>
          <a:bodyPr vert="horz" wrap="square" lIns="0" tIns="12065" rIns="0" bIns="0" rtlCol="0">
            <a:spAutoFit/>
          </a:bodyPr>
          <a:lstStyle/>
          <a:p>
            <a:pPr marL="12700">
              <a:lnSpc>
                <a:spcPct val="100000"/>
              </a:lnSpc>
              <a:spcBef>
                <a:spcPts val="95"/>
              </a:spcBef>
            </a:pPr>
            <a:r>
              <a:rPr sz="2800" spc="-5" dirty="0"/>
              <a:t>#6 – Indirect Costs – Comm.</a:t>
            </a:r>
            <a:r>
              <a:rPr sz="2800" spc="-25" dirty="0"/>
              <a:t> </a:t>
            </a:r>
            <a:r>
              <a:rPr sz="2800" spc="-5" dirty="0"/>
              <a:t>Plans</a:t>
            </a:r>
            <a:endParaRPr sz="2800" dirty="0"/>
          </a:p>
        </p:txBody>
      </p:sp>
      <p:sp>
        <p:nvSpPr>
          <p:cNvPr id="3" name="object 3"/>
          <p:cNvSpPr txBox="1"/>
          <p:nvPr/>
        </p:nvSpPr>
        <p:spPr>
          <a:xfrm>
            <a:off x="368610" y="1274407"/>
            <a:ext cx="8775390" cy="1351011"/>
          </a:xfrm>
          <a:prstGeom prst="rect">
            <a:avLst/>
          </a:prstGeom>
        </p:spPr>
        <p:txBody>
          <a:bodyPr vert="horz" wrap="square" lIns="0" tIns="12065" rIns="0" bIns="0" rtlCol="0">
            <a:spAutoFit/>
          </a:bodyPr>
          <a:lstStyle/>
          <a:p>
            <a:pPr marL="365760" marR="42545" indent="-365760">
              <a:spcAft>
                <a:spcPts val="1800"/>
              </a:spcAft>
              <a:buFont typeface="Arial" panose="020B0604020202020204" pitchFamily="34" charset="0"/>
              <a:buChar char="•"/>
            </a:pPr>
            <a:r>
              <a:rPr lang="en-US" sz="2400" spc="-10" dirty="0">
                <a:solidFill>
                  <a:srgbClr val="001F5F"/>
                </a:solidFill>
                <a:latin typeface="Calibri"/>
                <a:cs typeface="Calibri"/>
              </a:rPr>
              <a:t>Check “have” been included; </a:t>
            </a:r>
            <a:r>
              <a:rPr lang="en-US" sz="2400" u="sng" spc="-10" dirty="0">
                <a:solidFill>
                  <a:srgbClr val="001F5F"/>
                </a:solidFill>
                <a:latin typeface="Calibri"/>
                <a:cs typeface="Calibri"/>
              </a:rPr>
              <a:t>all</a:t>
            </a:r>
            <a:r>
              <a:rPr lang="en-US" sz="2400" spc="-10" dirty="0">
                <a:solidFill>
                  <a:srgbClr val="001F5F"/>
                </a:solidFill>
                <a:latin typeface="Calibri"/>
                <a:cs typeface="Calibri"/>
              </a:rPr>
              <a:t> indirect costs (i.e., G&amp;A, overhead) must be included </a:t>
            </a:r>
          </a:p>
          <a:p>
            <a:pPr marL="365760" marR="42545" indent="-365760">
              <a:spcAft>
                <a:spcPts val="1800"/>
              </a:spcAft>
              <a:buFont typeface="Arial" panose="020B0604020202020204" pitchFamily="34" charset="0"/>
              <a:buChar char="•"/>
            </a:pPr>
            <a:r>
              <a:rPr lang="en-US" sz="2400" spc="-10" dirty="0">
                <a:solidFill>
                  <a:srgbClr val="001F5F"/>
                </a:solidFill>
                <a:latin typeface="Calibri"/>
                <a:cs typeface="Calibri"/>
              </a:rPr>
              <a:t>Do not complete the last fill-in</a:t>
            </a:r>
          </a:p>
        </p:txBody>
      </p:sp>
      <p:pic>
        <p:nvPicPr>
          <p:cNvPr id="5" name="Picture 4" descr="Screenshot of plan template #5, Indirect Costs">
            <a:extLst>
              <a:ext uri="{FF2B5EF4-FFF2-40B4-BE49-F238E27FC236}">
                <a16:creationId xmlns:a16="http://schemas.microsoft.com/office/drawing/2014/main" id="{614C6D68-1FC4-1D05-BE74-EC4C6DAD4010}"/>
              </a:ext>
            </a:extLst>
          </p:cNvPr>
          <p:cNvPicPr>
            <a:picLocks noChangeAspect="1"/>
          </p:cNvPicPr>
          <p:nvPr/>
        </p:nvPicPr>
        <p:blipFill>
          <a:blip r:embed="rId3"/>
          <a:stretch>
            <a:fillRect/>
          </a:stretch>
        </p:blipFill>
        <p:spPr>
          <a:xfrm>
            <a:off x="183478" y="3074084"/>
            <a:ext cx="8775390" cy="2509509"/>
          </a:xfrm>
          <a:prstGeom prst="rect">
            <a:avLst/>
          </a:prstGeom>
          <a:ln w="19050">
            <a:solidFill>
              <a:schemeClr val="tx2"/>
            </a:solidFill>
          </a:ln>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 dirty="0"/>
              <a:t>For Official Use</a:t>
            </a:r>
            <a:r>
              <a:rPr spc="-55" dirty="0"/>
              <a:t> </a:t>
            </a:r>
            <a:r>
              <a:rPr dirty="0"/>
              <a:t>Only</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solidFill>
                  <a:srgbClr val="888888"/>
                </a:solidFill>
              </a:rPr>
              <a:t>33</a:t>
            </a:fld>
            <a:endParaRPr dirty="0">
              <a:solidFill>
                <a:srgbClr val="888888"/>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19932" y="134338"/>
            <a:ext cx="5539105" cy="452120"/>
          </a:xfrm>
          <a:prstGeom prst="rect">
            <a:avLst/>
          </a:prstGeom>
        </p:spPr>
        <p:txBody>
          <a:bodyPr vert="horz" wrap="square" lIns="0" tIns="12065" rIns="0" bIns="0" rtlCol="0">
            <a:spAutoFit/>
          </a:bodyPr>
          <a:lstStyle/>
          <a:p>
            <a:pPr algn="r">
              <a:lnSpc>
                <a:spcPct val="100000"/>
              </a:lnSpc>
            </a:pPr>
            <a:r>
              <a:rPr sz="2800" spc="-5" dirty="0"/>
              <a:t>#6 – Indirect Costs – </a:t>
            </a:r>
            <a:r>
              <a:rPr lang="en-US" sz="2800" spc="-5" dirty="0" err="1"/>
              <a:t>Indiv</a:t>
            </a:r>
            <a:r>
              <a:rPr sz="2800" spc="-5" dirty="0"/>
              <a:t>.</a:t>
            </a:r>
            <a:r>
              <a:rPr sz="2800" spc="-25" dirty="0"/>
              <a:t> </a:t>
            </a:r>
            <a:r>
              <a:rPr sz="2800" spc="-5" dirty="0"/>
              <a:t>Plans</a:t>
            </a:r>
            <a:endParaRPr sz="2800" dirty="0"/>
          </a:p>
        </p:txBody>
      </p:sp>
      <p:sp>
        <p:nvSpPr>
          <p:cNvPr id="3" name="object 3"/>
          <p:cNvSpPr txBox="1"/>
          <p:nvPr/>
        </p:nvSpPr>
        <p:spPr>
          <a:xfrm>
            <a:off x="422864" y="814502"/>
            <a:ext cx="8298271" cy="5228996"/>
          </a:xfrm>
          <a:prstGeom prst="rect">
            <a:avLst/>
          </a:prstGeom>
        </p:spPr>
        <p:txBody>
          <a:bodyPr vert="horz" wrap="square" lIns="0" tIns="12065" rIns="0" bIns="0" rtlCol="0">
            <a:spAutoFit/>
          </a:bodyPr>
          <a:lstStyle/>
          <a:p>
            <a:pPr marR="42545">
              <a:spcAft>
                <a:spcPts val="1800"/>
              </a:spcAft>
            </a:pPr>
            <a:r>
              <a:rPr lang="en-US" sz="2400" b="1" spc="-10" dirty="0">
                <a:solidFill>
                  <a:srgbClr val="001F5F"/>
                </a:solidFill>
                <a:latin typeface="Calibri"/>
                <a:cs typeface="Calibri"/>
              </a:rPr>
              <a:t>Individual Plans:  </a:t>
            </a:r>
            <a:r>
              <a:rPr lang="en-US" sz="2400" spc="-10" dirty="0">
                <a:solidFill>
                  <a:srgbClr val="001F5F"/>
                </a:solidFill>
                <a:latin typeface="Calibri"/>
                <a:cs typeface="Calibri"/>
              </a:rPr>
              <a:t>Check either “have” or “have not” been included.</a:t>
            </a:r>
          </a:p>
          <a:p>
            <a:pPr marL="342900" marR="42545" indent="-342900">
              <a:spcAft>
                <a:spcPts val="1800"/>
              </a:spcAft>
              <a:buFont typeface="Arial" panose="020B0604020202020204" pitchFamily="34" charset="0"/>
              <a:buChar char="•"/>
            </a:pPr>
            <a:r>
              <a:rPr lang="en-US" sz="2000" spc="-10" dirty="0">
                <a:solidFill>
                  <a:srgbClr val="001F5F"/>
                </a:solidFill>
                <a:latin typeface="Calibri"/>
                <a:cs typeface="Calibri"/>
              </a:rPr>
              <a:t>If including, you must provide an explanation of how you are arriving at the proportionate share allocated for various pools of spend</a:t>
            </a:r>
          </a:p>
          <a:p>
            <a:pPr marL="342900" marR="42545" indent="-342900">
              <a:spcAft>
                <a:spcPts val="1800"/>
              </a:spcAft>
              <a:buFont typeface="Arial" panose="020B0604020202020204" pitchFamily="34" charset="0"/>
              <a:buChar char="•"/>
            </a:pPr>
            <a:r>
              <a:rPr lang="en-US" sz="2000" spc="-50" dirty="0">
                <a:solidFill>
                  <a:srgbClr val="001F5F"/>
                </a:solidFill>
                <a:latin typeface="Calibri"/>
                <a:cs typeface="Calibri"/>
              </a:rPr>
              <a:t>You </a:t>
            </a:r>
            <a:r>
              <a:rPr lang="en-US" sz="2000" spc="-10" dirty="0">
                <a:solidFill>
                  <a:srgbClr val="001F5F"/>
                </a:solidFill>
                <a:latin typeface="Calibri"/>
                <a:cs typeface="Calibri"/>
              </a:rPr>
              <a:t>must </a:t>
            </a:r>
            <a:r>
              <a:rPr lang="en-US" sz="2000" spc="-15" dirty="0">
                <a:solidFill>
                  <a:srgbClr val="001F5F"/>
                </a:solidFill>
                <a:latin typeface="Calibri"/>
                <a:cs typeface="Calibri"/>
              </a:rPr>
              <a:t>examine </a:t>
            </a:r>
            <a:r>
              <a:rPr lang="en-US" sz="2000" dirty="0">
                <a:solidFill>
                  <a:srgbClr val="001F5F"/>
                </a:solidFill>
                <a:latin typeface="Calibri"/>
                <a:cs typeface="Calibri"/>
              </a:rPr>
              <a:t>each </a:t>
            </a:r>
            <a:r>
              <a:rPr lang="en-US" sz="2000" spc="-5" dirty="0">
                <a:solidFill>
                  <a:srgbClr val="001F5F"/>
                </a:solidFill>
                <a:latin typeface="Calibri"/>
                <a:cs typeface="Calibri"/>
              </a:rPr>
              <a:t>pool of </a:t>
            </a:r>
            <a:r>
              <a:rPr lang="en-US" sz="2000" dirty="0">
                <a:solidFill>
                  <a:srgbClr val="001F5F"/>
                </a:solidFill>
                <a:latin typeface="Calibri"/>
                <a:cs typeface="Calibri"/>
              </a:rPr>
              <a:t>spend independently (e.g. </a:t>
            </a:r>
            <a:r>
              <a:rPr lang="en-US" sz="2000" spc="-5" dirty="0">
                <a:solidFill>
                  <a:srgbClr val="001F5F"/>
                </a:solidFill>
                <a:latin typeface="Calibri"/>
                <a:cs typeface="Calibri"/>
              </a:rPr>
              <a:t>accounting, </a:t>
            </a:r>
            <a:r>
              <a:rPr lang="en-US" sz="2000" dirty="0">
                <a:solidFill>
                  <a:srgbClr val="001F5F"/>
                </a:solidFill>
                <a:latin typeface="Calibri"/>
                <a:cs typeface="Calibri"/>
              </a:rPr>
              <a:t>landscaping, </a:t>
            </a:r>
            <a:r>
              <a:rPr lang="en-US" sz="2000" spc="-5" dirty="0">
                <a:solidFill>
                  <a:srgbClr val="001F5F"/>
                </a:solidFill>
                <a:latin typeface="Calibri"/>
                <a:cs typeface="Calibri"/>
              </a:rPr>
              <a:t>marketing, attorney fees, </a:t>
            </a:r>
            <a:r>
              <a:rPr lang="en-US" sz="2000" spc="-10" dirty="0">
                <a:solidFill>
                  <a:srgbClr val="001F5F"/>
                </a:solidFill>
                <a:latin typeface="Calibri"/>
                <a:cs typeface="Calibri"/>
              </a:rPr>
              <a:t>etc.)</a:t>
            </a:r>
            <a:endParaRPr lang="en-US" sz="2000" dirty="0">
              <a:latin typeface="Calibri"/>
              <a:cs typeface="Calibri"/>
            </a:endParaRPr>
          </a:p>
          <a:p>
            <a:pPr marL="342900" marR="42545" indent="-342900">
              <a:spcAft>
                <a:spcPts val="1800"/>
              </a:spcAft>
              <a:buFont typeface="Arial" panose="020B0604020202020204" pitchFamily="34" charset="0"/>
              <a:buChar char="•"/>
            </a:pPr>
            <a:r>
              <a:rPr lang="en-US" sz="2000" spc="-10" dirty="0">
                <a:solidFill>
                  <a:srgbClr val="001F5F"/>
                </a:solidFill>
                <a:latin typeface="Calibri"/>
                <a:cs typeface="Calibri"/>
              </a:rPr>
              <a:t>Do not apply </a:t>
            </a:r>
            <a:r>
              <a:rPr lang="en-US" sz="2000" u="sng" spc="-10" dirty="0">
                <a:solidFill>
                  <a:srgbClr val="001F5F"/>
                </a:solidFill>
                <a:latin typeface="Calibri"/>
                <a:cs typeface="Calibri"/>
              </a:rPr>
              <a:t>same percentage across all pools </a:t>
            </a:r>
            <a:r>
              <a:rPr lang="en-US" sz="2000" spc="-10" dirty="0">
                <a:solidFill>
                  <a:srgbClr val="001F5F"/>
                </a:solidFill>
                <a:latin typeface="Calibri"/>
                <a:cs typeface="Calibri"/>
              </a:rPr>
              <a:t>of indirect spend </a:t>
            </a:r>
            <a:r>
              <a:rPr lang="en-US" sz="2000" spc="-5" dirty="0">
                <a:solidFill>
                  <a:srgbClr val="001F5F"/>
                </a:solidFill>
                <a:latin typeface="Calibri"/>
                <a:cs typeface="Calibri"/>
              </a:rPr>
              <a:t>since </a:t>
            </a:r>
            <a:r>
              <a:rPr lang="en-US" sz="2000" dirty="0">
                <a:solidFill>
                  <a:srgbClr val="001F5F"/>
                </a:solidFill>
                <a:latin typeface="Calibri"/>
                <a:cs typeface="Calibri"/>
              </a:rPr>
              <a:t>the </a:t>
            </a:r>
            <a:r>
              <a:rPr lang="en-US" sz="2000" spc="-5" dirty="0">
                <a:solidFill>
                  <a:srgbClr val="001F5F"/>
                </a:solidFill>
                <a:latin typeface="Calibri"/>
                <a:cs typeface="Calibri"/>
              </a:rPr>
              <a:t>portion of support </a:t>
            </a:r>
            <a:r>
              <a:rPr lang="en-US" sz="2000" spc="-15" dirty="0">
                <a:solidFill>
                  <a:srgbClr val="001F5F"/>
                </a:solidFill>
                <a:latin typeface="Calibri"/>
                <a:cs typeface="Calibri"/>
              </a:rPr>
              <a:t>to </a:t>
            </a:r>
            <a:r>
              <a:rPr lang="en-US" sz="2000" dirty="0">
                <a:solidFill>
                  <a:srgbClr val="001F5F"/>
                </a:solidFill>
                <a:latin typeface="Calibri"/>
                <a:cs typeface="Calibri"/>
              </a:rPr>
              <a:t>the </a:t>
            </a:r>
            <a:r>
              <a:rPr lang="en-US" sz="2000" spc="-5" dirty="0">
                <a:solidFill>
                  <a:srgbClr val="001F5F"/>
                </a:solidFill>
                <a:latin typeface="Calibri"/>
                <a:cs typeface="Calibri"/>
              </a:rPr>
              <a:t>specific </a:t>
            </a:r>
            <a:r>
              <a:rPr lang="en-US" sz="2000" spc="-50" dirty="0">
                <a:solidFill>
                  <a:srgbClr val="001F5F"/>
                </a:solidFill>
                <a:latin typeface="Calibri"/>
                <a:cs typeface="Calibri"/>
              </a:rPr>
              <a:t>VA </a:t>
            </a:r>
            <a:r>
              <a:rPr lang="en-US" sz="2000" spc="-10" dirty="0">
                <a:solidFill>
                  <a:srgbClr val="001F5F"/>
                </a:solidFill>
                <a:latin typeface="Calibri"/>
                <a:cs typeface="Calibri"/>
              </a:rPr>
              <a:t>FSS contract </a:t>
            </a:r>
            <a:r>
              <a:rPr lang="en-US" sz="2000" spc="-5" dirty="0">
                <a:solidFill>
                  <a:srgbClr val="001F5F"/>
                </a:solidFill>
                <a:latin typeface="Calibri"/>
                <a:cs typeface="Calibri"/>
              </a:rPr>
              <a:t>could vary  </a:t>
            </a:r>
            <a:r>
              <a:rPr lang="en-US" sz="2000" spc="-10" dirty="0">
                <a:solidFill>
                  <a:srgbClr val="001F5F"/>
                </a:solidFill>
                <a:latin typeface="Calibri"/>
                <a:cs typeface="Calibri"/>
              </a:rPr>
              <a:t>greatly </a:t>
            </a:r>
            <a:r>
              <a:rPr lang="en-US" sz="2000" spc="-15" dirty="0">
                <a:solidFill>
                  <a:srgbClr val="001F5F"/>
                </a:solidFill>
                <a:latin typeface="Calibri"/>
                <a:cs typeface="Calibri"/>
              </a:rPr>
              <a:t>from </a:t>
            </a:r>
            <a:r>
              <a:rPr lang="en-US" sz="2000" dirty="0">
                <a:solidFill>
                  <a:srgbClr val="001F5F"/>
                </a:solidFill>
                <a:latin typeface="Calibri"/>
                <a:cs typeface="Calibri"/>
              </a:rPr>
              <a:t>one </a:t>
            </a:r>
            <a:r>
              <a:rPr lang="en-US" sz="2000" spc="-5" dirty="0">
                <a:solidFill>
                  <a:srgbClr val="001F5F"/>
                </a:solidFill>
                <a:latin typeface="Calibri"/>
                <a:cs typeface="Calibri"/>
              </a:rPr>
              <a:t>pool of </a:t>
            </a:r>
            <a:r>
              <a:rPr lang="en-US" sz="2000" dirty="0">
                <a:solidFill>
                  <a:srgbClr val="001F5F"/>
                </a:solidFill>
                <a:latin typeface="Calibri"/>
                <a:cs typeface="Calibri"/>
              </a:rPr>
              <a:t>spend </a:t>
            </a:r>
            <a:r>
              <a:rPr lang="en-US" sz="2000" spc="-15" dirty="0">
                <a:solidFill>
                  <a:srgbClr val="001F5F"/>
                </a:solidFill>
                <a:latin typeface="Calibri"/>
                <a:cs typeface="Calibri"/>
              </a:rPr>
              <a:t>to </a:t>
            </a:r>
            <a:r>
              <a:rPr lang="en-US" sz="2000" dirty="0">
                <a:solidFill>
                  <a:srgbClr val="001F5F"/>
                </a:solidFill>
                <a:latin typeface="Calibri"/>
                <a:cs typeface="Calibri"/>
              </a:rPr>
              <a:t>the</a:t>
            </a:r>
            <a:r>
              <a:rPr lang="en-US" sz="2000" spc="-20" dirty="0">
                <a:solidFill>
                  <a:srgbClr val="001F5F"/>
                </a:solidFill>
                <a:latin typeface="Calibri"/>
                <a:cs typeface="Calibri"/>
              </a:rPr>
              <a:t> </a:t>
            </a:r>
            <a:r>
              <a:rPr lang="en-US" sz="2000" spc="-10" dirty="0">
                <a:solidFill>
                  <a:srgbClr val="001F5F"/>
                </a:solidFill>
                <a:latin typeface="Calibri"/>
                <a:cs typeface="Calibri"/>
              </a:rPr>
              <a:t>next</a:t>
            </a:r>
          </a:p>
          <a:p>
            <a:pPr marL="298450" marR="207010" indent="-285750">
              <a:spcAft>
                <a:spcPts val="1800"/>
              </a:spcAft>
              <a:buFont typeface="Arial" panose="020B0604020202020204" pitchFamily="34" charset="0"/>
              <a:buChar char="•"/>
            </a:pPr>
            <a:r>
              <a:rPr lang="en-US" sz="2000" spc="-10" dirty="0">
                <a:solidFill>
                  <a:srgbClr val="001F5F"/>
                </a:solidFill>
                <a:latin typeface="Calibri"/>
                <a:cs typeface="Calibri"/>
              </a:rPr>
              <a:t>For </a:t>
            </a:r>
            <a:r>
              <a:rPr lang="en-US" sz="2000" spc="-5" dirty="0">
                <a:solidFill>
                  <a:srgbClr val="001F5F"/>
                </a:solidFill>
                <a:latin typeface="Calibri"/>
                <a:cs typeface="Calibri"/>
              </a:rPr>
              <a:t>overarching spend </a:t>
            </a:r>
            <a:r>
              <a:rPr lang="en-US" sz="2000" spc="-10" dirty="0">
                <a:solidFill>
                  <a:srgbClr val="001F5F"/>
                </a:solidFill>
                <a:latin typeface="Calibri"/>
                <a:cs typeface="Calibri"/>
              </a:rPr>
              <a:t>categories </a:t>
            </a:r>
            <a:r>
              <a:rPr lang="en-US" sz="2000" spc="-5" dirty="0">
                <a:solidFill>
                  <a:srgbClr val="001F5F"/>
                </a:solidFill>
                <a:latin typeface="Calibri"/>
                <a:cs typeface="Calibri"/>
              </a:rPr>
              <a:t>(e.g. </a:t>
            </a:r>
            <a:r>
              <a:rPr lang="en-US" sz="2000" spc="-10" dirty="0">
                <a:solidFill>
                  <a:srgbClr val="001F5F"/>
                </a:solidFill>
                <a:latin typeface="Calibri"/>
                <a:cs typeface="Calibri"/>
              </a:rPr>
              <a:t>janitorial </a:t>
            </a:r>
            <a:r>
              <a:rPr lang="en-US" sz="2000" spc="-5" dirty="0">
                <a:solidFill>
                  <a:srgbClr val="001F5F"/>
                </a:solidFill>
                <a:latin typeface="Calibri"/>
                <a:cs typeface="Calibri"/>
              </a:rPr>
              <a:t>services), </a:t>
            </a:r>
            <a:r>
              <a:rPr lang="en-US" sz="2000" dirty="0">
                <a:solidFill>
                  <a:srgbClr val="001F5F"/>
                </a:solidFill>
                <a:latin typeface="Calibri"/>
                <a:cs typeface="Calibri"/>
              </a:rPr>
              <a:t>a </a:t>
            </a:r>
            <a:r>
              <a:rPr lang="en-US" sz="2000" spc="-5" dirty="0">
                <a:solidFill>
                  <a:srgbClr val="001F5F"/>
                </a:solidFill>
                <a:latin typeface="Calibri"/>
                <a:cs typeface="Calibri"/>
              </a:rPr>
              <a:t>good way </a:t>
            </a:r>
            <a:r>
              <a:rPr lang="en-US" sz="2000" spc="-15" dirty="0">
                <a:solidFill>
                  <a:srgbClr val="001F5F"/>
                </a:solidFill>
                <a:latin typeface="Calibri"/>
                <a:cs typeface="Calibri"/>
              </a:rPr>
              <a:t>to </a:t>
            </a:r>
            <a:r>
              <a:rPr lang="en-US" sz="2000" spc="-5" dirty="0">
                <a:solidFill>
                  <a:srgbClr val="001F5F"/>
                </a:solidFill>
                <a:latin typeface="Calibri"/>
                <a:cs typeface="Calibri"/>
              </a:rPr>
              <a:t>apply </a:t>
            </a:r>
            <a:r>
              <a:rPr lang="en-US" sz="2000" dirty="0">
                <a:solidFill>
                  <a:srgbClr val="001F5F"/>
                </a:solidFill>
                <a:latin typeface="Calibri"/>
                <a:cs typeface="Calibri"/>
              </a:rPr>
              <a:t>a </a:t>
            </a:r>
            <a:r>
              <a:rPr lang="en-US" sz="2000" spc="-10" dirty="0">
                <a:solidFill>
                  <a:srgbClr val="001F5F"/>
                </a:solidFill>
                <a:latin typeface="Calibri"/>
                <a:cs typeface="Calibri"/>
              </a:rPr>
              <a:t>percentage for </a:t>
            </a:r>
            <a:r>
              <a:rPr lang="en-US" sz="2000" spc="-5" dirty="0">
                <a:solidFill>
                  <a:srgbClr val="001F5F"/>
                </a:solidFill>
                <a:latin typeface="Calibri"/>
                <a:cs typeface="Calibri"/>
              </a:rPr>
              <a:t>individual plan holders is </a:t>
            </a:r>
            <a:r>
              <a:rPr lang="en-US" sz="2000" spc="-15" dirty="0">
                <a:solidFill>
                  <a:srgbClr val="001F5F"/>
                </a:solidFill>
                <a:latin typeface="Calibri"/>
                <a:cs typeface="Calibri"/>
              </a:rPr>
              <a:t>to </a:t>
            </a:r>
            <a:r>
              <a:rPr lang="en-US" sz="2000" spc="-10" dirty="0">
                <a:solidFill>
                  <a:srgbClr val="001F5F"/>
                </a:solidFill>
                <a:latin typeface="Calibri"/>
                <a:cs typeface="Calibri"/>
              </a:rPr>
              <a:t>compare </a:t>
            </a:r>
            <a:r>
              <a:rPr lang="en-US" sz="2000" spc="-5" dirty="0">
                <a:solidFill>
                  <a:srgbClr val="001F5F"/>
                </a:solidFill>
                <a:latin typeface="Calibri"/>
                <a:cs typeface="Calibri"/>
              </a:rPr>
              <a:t>the sales dollars </a:t>
            </a:r>
            <a:r>
              <a:rPr lang="en-US" sz="2000" spc="-10" dirty="0">
                <a:solidFill>
                  <a:srgbClr val="001F5F"/>
                </a:solidFill>
                <a:latin typeface="Calibri"/>
                <a:cs typeface="Calibri"/>
              </a:rPr>
              <a:t>generated by </a:t>
            </a:r>
            <a:r>
              <a:rPr lang="en-US" sz="2000" spc="-5" dirty="0">
                <a:solidFill>
                  <a:srgbClr val="001F5F"/>
                </a:solidFill>
                <a:latin typeface="Calibri"/>
                <a:cs typeface="Calibri"/>
              </a:rPr>
              <a:t>the  specific </a:t>
            </a:r>
            <a:r>
              <a:rPr lang="en-US" sz="2000" spc="-10" dirty="0">
                <a:solidFill>
                  <a:srgbClr val="001F5F"/>
                </a:solidFill>
                <a:latin typeface="Calibri"/>
                <a:cs typeface="Calibri"/>
              </a:rPr>
              <a:t>contract vs. </a:t>
            </a:r>
            <a:r>
              <a:rPr lang="en-US" sz="2000" spc="-5" dirty="0">
                <a:solidFill>
                  <a:srgbClr val="001F5F"/>
                </a:solidFill>
                <a:latin typeface="Calibri"/>
                <a:cs typeface="Calibri"/>
              </a:rPr>
              <a:t>all other </a:t>
            </a:r>
            <a:r>
              <a:rPr lang="en-US" sz="2000" spc="-10" dirty="0">
                <a:solidFill>
                  <a:srgbClr val="001F5F"/>
                </a:solidFill>
                <a:latin typeface="Calibri"/>
                <a:cs typeface="Calibri"/>
              </a:rPr>
              <a:t>company</a:t>
            </a:r>
            <a:r>
              <a:rPr lang="en-US" sz="2000" spc="80" dirty="0">
                <a:solidFill>
                  <a:srgbClr val="001F5F"/>
                </a:solidFill>
                <a:latin typeface="Calibri"/>
                <a:cs typeface="Calibri"/>
              </a:rPr>
              <a:t> </a:t>
            </a:r>
            <a:r>
              <a:rPr lang="en-US" sz="2000" spc="-5" dirty="0">
                <a:solidFill>
                  <a:srgbClr val="001F5F"/>
                </a:solidFill>
                <a:latin typeface="Calibri"/>
                <a:cs typeface="Calibri"/>
              </a:rPr>
              <a:t>sales</a:t>
            </a:r>
          </a:p>
          <a:p>
            <a:pPr marL="12700" marR="207010" algn="ctr">
              <a:spcAft>
                <a:spcPts val="1800"/>
              </a:spcAft>
            </a:pPr>
            <a:r>
              <a:rPr lang="en-US" sz="2000" i="1" spc="-5" dirty="0">
                <a:solidFill>
                  <a:srgbClr val="C00000"/>
                </a:solidFill>
                <a:latin typeface="Calibri"/>
                <a:cs typeface="Calibri"/>
              </a:rPr>
              <a:t>Important:  Even if you choose not to include pro-rated indirect spend in your plan, you must track and report pro-rated indirect spend in the SSR in eSRS.</a:t>
            </a:r>
            <a:endParaRPr lang="en-US" sz="2000" i="1" dirty="0">
              <a:solidFill>
                <a:srgbClr val="C00000"/>
              </a:solidFill>
              <a:latin typeface="Calibri"/>
              <a:cs typeface="Calibri"/>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 dirty="0"/>
              <a:t>For Official Use</a:t>
            </a:r>
            <a:r>
              <a:rPr spc="-55" dirty="0"/>
              <a:t> </a:t>
            </a:r>
            <a:r>
              <a:rPr dirty="0"/>
              <a:t>Only</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solidFill>
                  <a:srgbClr val="888888"/>
                </a:solidFill>
              </a:rPr>
              <a:t>34</a:t>
            </a:fld>
            <a:endParaRPr dirty="0">
              <a:solidFill>
                <a:srgbClr val="888888"/>
              </a:solidFill>
            </a:endParaRPr>
          </a:p>
        </p:txBody>
      </p:sp>
    </p:spTree>
    <p:extLst>
      <p:ext uri="{BB962C8B-B14F-4D97-AF65-F5344CB8AC3E}">
        <p14:creationId xmlns:p14="http://schemas.microsoft.com/office/powerpoint/2010/main" val="3768249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algn="r">
              <a:lnSpc>
                <a:spcPct val="100000"/>
              </a:lnSpc>
            </a:pPr>
            <a:r>
              <a:rPr dirty="0"/>
              <a:t>#7 – Prog</a:t>
            </a:r>
            <a:r>
              <a:rPr lang="en-US" dirty="0"/>
              <a:t>r</a:t>
            </a:r>
            <a:r>
              <a:rPr dirty="0"/>
              <a:t>am</a:t>
            </a:r>
            <a:r>
              <a:rPr spc="-45" dirty="0"/>
              <a:t> </a:t>
            </a:r>
            <a:r>
              <a:rPr spc="-5" dirty="0"/>
              <a:t>Administrator</a:t>
            </a:r>
          </a:p>
        </p:txBody>
      </p:sp>
      <p:sp>
        <p:nvSpPr>
          <p:cNvPr id="3" name="object 3"/>
          <p:cNvSpPr txBox="1"/>
          <p:nvPr/>
        </p:nvSpPr>
        <p:spPr>
          <a:xfrm>
            <a:off x="457200" y="884986"/>
            <a:ext cx="8531860" cy="1983235"/>
          </a:xfrm>
          <a:prstGeom prst="rect">
            <a:avLst/>
          </a:prstGeom>
        </p:spPr>
        <p:txBody>
          <a:bodyPr vert="horz" wrap="square" lIns="0" tIns="13335" rIns="0" bIns="0" rtlCol="0">
            <a:spAutoFit/>
          </a:bodyPr>
          <a:lstStyle/>
          <a:p>
            <a:pPr marL="365760" indent="-365760">
              <a:spcAft>
                <a:spcPts val="1200"/>
              </a:spcAft>
              <a:buFont typeface="Arial" panose="020B0604020202020204" pitchFamily="34" charset="0"/>
              <a:buChar char="•"/>
              <a:defRPr/>
            </a:pPr>
            <a:r>
              <a:rPr lang="en-US" dirty="0">
                <a:solidFill>
                  <a:srgbClr val="001F5F"/>
                </a:solidFill>
              </a:rPr>
              <a:t>List the individual </a:t>
            </a:r>
            <a:r>
              <a:rPr lang="en-US" u="sng" dirty="0">
                <a:solidFill>
                  <a:srgbClr val="001F5F"/>
                </a:solidFill>
              </a:rPr>
              <a:t>responsible for oversight </a:t>
            </a:r>
            <a:r>
              <a:rPr lang="en-US" dirty="0">
                <a:solidFill>
                  <a:srgbClr val="001F5F"/>
                </a:solidFill>
              </a:rPr>
              <a:t>of the program; this individual will be contacted by us for all subcontracting plan and eSRS issues, reminders, webinars, etc.</a:t>
            </a:r>
          </a:p>
          <a:p>
            <a:pPr marL="365760" indent="-365760">
              <a:spcAft>
                <a:spcPts val="1200"/>
              </a:spcAft>
              <a:buFont typeface="Arial" panose="020B0604020202020204" pitchFamily="34" charset="0"/>
              <a:buChar char="•"/>
              <a:defRPr/>
            </a:pPr>
            <a:r>
              <a:rPr lang="en-US" dirty="0">
                <a:solidFill>
                  <a:srgbClr val="001F5F"/>
                </a:solidFill>
              </a:rPr>
              <a:t>Be sure to be specific and comprehensive when listing duties, including direct </a:t>
            </a:r>
            <a:r>
              <a:rPr lang="en-US" spc="-15" dirty="0">
                <a:solidFill>
                  <a:srgbClr val="001F5F"/>
                </a:solidFill>
                <a:cs typeface="Calibri"/>
              </a:rPr>
              <a:t>involvement with or oversight </a:t>
            </a:r>
            <a:r>
              <a:rPr lang="en-US" spc="-5" dirty="0">
                <a:solidFill>
                  <a:srgbClr val="001F5F"/>
                </a:solidFill>
                <a:cs typeface="Calibri"/>
              </a:rPr>
              <a:t>of various aspects of your program</a:t>
            </a:r>
          </a:p>
          <a:p>
            <a:pPr marL="365760" indent="-365760">
              <a:spcAft>
                <a:spcPts val="1200"/>
              </a:spcAft>
              <a:buFont typeface="Arial" panose="020B0604020202020204" pitchFamily="34" charset="0"/>
              <a:buChar char="•"/>
              <a:defRPr/>
            </a:pPr>
            <a:r>
              <a:rPr lang="en-US" spc="-5" dirty="0">
                <a:solidFill>
                  <a:srgbClr val="001F5F"/>
                </a:solidFill>
                <a:cs typeface="Calibri"/>
              </a:rPr>
              <a:t>Duties listed must include submission or oversight of timely proposed plan submission (</a:t>
            </a:r>
            <a:r>
              <a:rPr lang="en-US" spc="-15" dirty="0">
                <a:solidFill>
                  <a:srgbClr val="001F5F"/>
                </a:solidFill>
                <a:cs typeface="Calibri"/>
              </a:rPr>
              <a:t>30 days prior to prior plan expiration) </a:t>
            </a:r>
            <a:r>
              <a:rPr lang="en-US" b="1" spc="-15" dirty="0">
                <a:solidFill>
                  <a:srgbClr val="001F5F"/>
                </a:solidFill>
                <a:cs typeface="Calibri"/>
              </a:rPr>
              <a:t>and</a:t>
            </a:r>
            <a:r>
              <a:rPr lang="en-US" spc="-15" dirty="0">
                <a:solidFill>
                  <a:srgbClr val="001F5F"/>
                </a:solidFill>
                <a:cs typeface="Calibri"/>
              </a:rPr>
              <a:t> timely filing of </a:t>
            </a:r>
            <a:r>
              <a:rPr lang="en-US" spc="-10" dirty="0">
                <a:solidFill>
                  <a:srgbClr val="001F5F"/>
                </a:solidFill>
                <a:cs typeface="Calibri"/>
              </a:rPr>
              <a:t>eSRS</a:t>
            </a:r>
            <a:r>
              <a:rPr lang="en-US" spc="-25" dirty="0">
                <a:solidFill>
                  <a:srgbClr val="001F5F"/>
                </a:solidFill>
                <a:cs typeface="Calibri"/>
              </a:rPr>
              <a:t> </a:t>
            </a:r>
            <a:r>
              <a:rPr lang="en-US" spc="-10" dirty="0">
                <a:solidFill>
                  <a:srgbClr val="001F5F"/>
                </a:solidFill>
                <a:cs typeface="Calibri"/>
              </a:rPr>
              <a:t>reports</a:t>
            </a:r>
            <a:endParaRPr lang="en-US" dirty="0">
              <a:solidFill>
                <a:srgbClr val="001F5F"/>
              </a:solidFill>
            </a:endParaRPr>
          </a:p>
        </p:txBody>
      </p:sp>
      <p:pic>
        <p:nvPicPr>
          <p:cNvPr id="5" name="Picture 4" descr="Screenshot of plan template #7, &quot;Program Administrator&quot; fill-in">
            <a:extLst>
              <a:ext uri="{FF2B5EF4-FFF2-40B4-BE49-F238E27FC236}">
                <a16:creationId xmlns:a16="http://schemas.microsoft.com/office/drawing/2014/main" id="{44068519-0DA3-3092-8EB2-70DC7D652511}"/>
              </a:ext>
            </a:extLst>
          </p:cNvPr>
          <p:cNvPicPr>
            <a:picLocks noChangeAspect="1"/>
          </p:cNvPicPr>
          <p:nvPr/>
        </p:nvPicPr>
        <p:blipFill>
          <a:blip r:embed="rId3"/>
          <a:stretch>
            <a:fillRect/>
          </a:stretch>
        </p:blipFill>
        <p:spPr>
          <a:xfrm>
            <a:off x="532193" y="3077537"/>
            <a:ext cx="8079614" cy="2967559"/>
          </a:xfrm>
          <a:prstGeom prst="rect">
            <a:avLst/>
          </a:prstGeom>
          <a:ln w="19050">
            <a:solidFill>
              <a:schemeClr val="accent1"/>
            </a:solidFill>
          </a:ln>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 dirty="0"/>
              <a:t>For Official Use</a:t>
            </a:r>
            <a:r>
              <a:rPr spc="-55" dirty="0"/>
              <a:t> </a:t>
            </a:r>
            <a:r>
              <a:rPr dirty="0"/>
              <a:t>Only</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solidFill>
                  <a:srgbClr val="888888"/>
                </a:solidFill>
              </a:rPr>
              <a:t>35</a:t>
            </a:fld>
            <a:endParaRPr dirty="0">
              <a:solidFill>
                <a:srgbClr val="888888"/>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3943985">
              <a:lnSpc>
                <a:spcPct val="100000"/>
              </a:lnSpc>
              <a:spcBef>
                <a:spcPts val="100"/>
              </a:spcBef>
            </a:pPr>
            <a:r>
              <a:rPr dirty="0"/>
              <a:t>#8 – Equitable</a:t>
            </a:r>
            <a:r>
              <a:rPr spc="-105" dirty="0"/>
              <a:t> </a:t>
            </a:r>
            <a:r>
              <a:rPr dirty="0"/>
              <a:t>Opportunity</a:t>
            </a:r>
          </a:p>
        </p:txBody>
      </p:sp>
      <p:sp>
        <p:nvSpPr>
          <p:cNvPr id="3" name="object 3"/>
          <p:cNvSpPr txBox="1"/>
          <p:nvPr/>
        </p:nvSpPr>
        <p:spPr>
          <a:xfrm>
            <a:off x="433624" y="805478"/>
            <a:ext cx="8416551" cy="3306033"/>
          </a:xfrm>
          <a:prstGeom prst="rect">
            <a:avLst/>
          </a:prstGeom>
        </p:spPr>
        <p:txBody>
          <a:bodyPr vert="horz" wrap="square" lIns="0" tIns="12700" rIns="0" bIns="0" rtlCol="0">
            <a:spAutoFit/>
          </a:bodyPr>
          <a:lstStyle/>
          <a:p>
            <a:pPr marR="5080">
              <a:lnSpc>
                <a:spcPct val="100000"/>
              </a:lnSpc>
              <a:spcAft>
                <a:spcPts val="1500"/>
              </a:spcAft>
              <a:tabLst>
                <a:tab pos="3398520" algn="l"/>
              </a:tabLst>
            </a:pPr>
            <a:r>
              <a:rPr lang="en-US" sz="2000" dirty="0">
                <a:solidFill>
                  <a:srgbClr val="001F5F"/>
                </a:solidFill>
              </a:rPr>
              <a:t>Provide both </a:t>
            </a:r>
            <a:r>
              <a:rPr lang="en-US" sz="2000" b="1" dirty="0">
                <a:solidFill>
                  <a:srgbClr val="001F5F"/>
                </a:solidFill>
              </a:rPr>
              <a:t>internal and external proactive efforts </a:t>
            </a:r>
            <a:r>
              <a:rPr lang="en-US" sz="2000" dirty="0">
                <a:solidFill>
                  <a:srgbClr val="001F5F"/>
                </a:solidFill>
              </a:rPr>
              <a:t>as a demonstration of your company’s “good faith effort” toward meeting your goals.</a:t>
            </a:r>
          </a:p>
          <a:p>
            <a:pPr marL="548640" marR="5080" lvl="1" indent="-365760">
              <a:spcAft>
                <a:spcPts val="600"/>
              </a:spcAft>
              <a:buFont typeface="Arial" panose="020B0604020202020204" pitchFamily="34" charset="0"/>
              <a:buChar char="•"/>
              <a:tabLst>
                <a:tab pos="3398520" algn="l"/>
              </a:tabLst>
            </a:pPr>
            <a:r>
              <a:rPr lang="en-US" b="1" dirty="0">
                <a:solidFill>
                  <a:srgbClr val="001F5F"/>
                </a:solidFill>
              </a:rPr>
              <a:t>External Efforts – Examples:  </a:t>
            </a:r>
            <a:r>
              <a:rPr lang="en-US" dirty="0">
                <a:solidFill>
                  <a:srgbClr val="001F5F"/>
                </a:solidFill>
                <a:cs typeface="Calibri"/>
              </a:rPr>
              <a:t>1) </a:t>
            </a:r>
            <a:r>
              <a:rPr lang="en-US" spc="-10" dirty="0">
                <a:solidFill>
                  <a:srgbClr val="001F5F"/>
                </a:solidFill>
                <a:cs typeface="Calibri"/>
              </a:rPr>
              <a:t>Contacts </a:t>
            </a:r>
            <a:r>
              <a:rPr lang="en-US" spc="-5" dirty="0">
                <a:solidFill>
                  <a:srgbClr val="001F5F"/>
                </a:solidFill>
                <a:cs typeface="Calibri"/>
              </a:rPr>
              <a:t>w/ </a:t>
            </a:r>
            <a:r>
              <a:rPr lang="en-US" spc="-10" dirty="0">
                <a:solidFill>
                  <a:srgbClr val="001F5F"/>
                </a:solidFill>
                <a:cs typeface="Calibri"/>
              </a:rPr>
              <a:t>SB,  </a:t>
            </a:r>
            <a:r>
              <a:rPr lang="en-US" spc="-20" dirty="0">
                <a:solidFill>
                  <a:srgbClr val="001F5F"/>
                </a:solidFill>
                <a:cs typeface="Calibri"/>
              </a:rPr>
              <a:t>minority, WO, </a:t>
            </a:r>
            <a:r>
              <a:rPr lang="en-US" spc="-10" dirty="0">
                <a:solidFill>
                  <a:srgbClr val="001F5F"/>
                </a:solidFill>
                <a:cs typeface="Calibri"/>
              </a:rPr>
              <a:t>etc. trade </a:t>
            </a:r>
            <a:r>
              <a:rPr lang="en-US" spc="-5" dirty="0">
                <a:solidFill>
                  <a:srgbClr val="001F5F"/>
                </a:solidFill>
                <a:cs typeface="Calibri"/>
              </a:rPr>
              <a:t>associations </a:t>
            </a:r>
            <a:r>
              <a:rPr lang="en-US" dirty="0">
                <a:solidFill>
                  <a:srgbClr val="001F5F"/>
                </a:solidFill>
                <a:cs typeface="Calibri"/>
              </a:rPr>
              <a:t>&amp; </a:t>
            </a:r>
            <a:r>
              <a:rPr lang="en-US" spc="-5" dirty="0">
                <a:solidFill>
                  <a:srgbClr val="001F5F"/>
                </a:solidFill>
                <a:cs typeface="Calibri"/>
              </a:rPr>
              <a:t>business </a:t>
            </a:r>
            <a:r>
              <a:rPr lang="en-US" spc="-10" dirty="0">
                <a:solidFill>
                  <a:srgbClr val="001F5F"/>
                </a:solidFill>
                <a:cs typeface="Calibri"/>
              </a:rPr>
              <a:t>development organizations </a:t>
            </a:r>
            <a:r>
              <a:rPr lang="en-US" dirty="0">
                <a:solidFill>
                  <a:srgbClr val="001F5F"/>
                </a:solidFill>
                <a:cs typeface="Calibri"/>
              </a:rPr>
              <a:t>and 2) </a:t>
            </a:r>
            <a:r>
              <a:rPr lang="en-US" spc="-10" dirty="0">
                <a:solidFill>
                  <a:srgbClr val="001F5F"/>
                </a:solidFill>
                <a:cs typeface="Calibri"/>
              </a:rPr>
              <a:t>Attendance at/sponsorship </a:t>
            </a:r>
            <a:r>
              <a:rPr lang="en-US" spc="-5" dirty="0">
                <a:solidFill>
                  <a:srgbClr val="001F5F"/>
                </a:solidFill>
                <a:cs typeface="Calibri"/>
              </a:rPr>
              <a:t>of </a:t>
            </a:r>
            <a:r>
              <a:rPr lang="en-US" dirty="0">
                <a:solidFill>
                  <a:srgbClr val="001F5F"/>
                </a:solidFill>
                <a:cs typeface="Calibri"/>
              </a:rPr>
              <a:t>SB </a:t>
            </a:r>
            <a:r>
              <a:rPr lang="en-US" spc="-10" dirty="0">
                <a:solidFill>
                  <a:srgbClr val="001F5F"/>
                </a:solidFill>
                <a:cs typeface="Calibri"/>
              </a:rPr>
              <a:t>conferences, trade shows, seminars, </a:t>
            </a:r>
            <a:r>
              <a:rPr lang="en-US" spc="-5" dirty="0">
                <a:solidFill>
                  <a:srgbClr val="001F5F"/>
                </a:solidFill>
                <a:cs typeface="Calibri"/>
              </a:rPr>
              <a:t>training </a:t>
            </a:r>
            <a:r>
              <a:rPr lang="en-US" spc="-10" dirty="0">
                <a:solidFill>
                  <a:srgbClr val="001F5F"/>
                </a:solidFill>
                <a:cs typeface="Calibri"/>
              </a:rPr>
              <a:t>programs,</a:t>
            </a:r>
            <a:r>
              <a:rPr lang="en-US" spc="35" dirty="0">
                <a:solidFill>
                  <a:srgbClr val="001F5F"/>
                </a:solidFill>
                <a:cs typeface="Calibri"/>
              </a:rPr>
              <a:t> </a:t>
            </a:r>
            <a:r>
              <a:rPr lang="en-US" spc="-10" dirty="0">
                <a:solidFill>
                  <a:srgbClr val="001F5F"/>
                </a:solidFill>
                <a:cs typeface="Calibri"/>
              </a:rPr>
              <a:t>etc.</a:t>
            </a:r>
          </a:p>
          <a:p>
            <a:pPr marL="548640" marR="5080" lvl="1">
              <a:spcAft>
                <a:spcPts val="1500"/>
              </a:spcAft>
              <a:tabLst>
                <a:tab pos="3398520" algn="l"/>
              </a:tabLst>
            </a:pPr>
            <a:r>
              <a:rPr lang="en-US" i="1" spc="-50" dirty="0">
                <a:solidFill>
                  <a:srgbClr val="C00000"/>
                </a:solidFill>
                <a:cs typeface="Calibri"/>
              </a:rPr>
              <a:t>IMPORTANT!  You </a:t>
            </a:r>
            <a:r>
              <a:rPr lang="en-US" i="1" spc="-10" dirty="0">
                <a:solidFill>
                  <a:srgbClr val="C00000"/>
                </a:solidFill>
                <a:cs typeface="Calibri"/>
              </a:rPr>
              <a:t>must </a:t>
            </a:r>
            <a:r>
              <a:rPr lang="en-US" i="1" spc="-5" dirty="0">
                <a:solidFill>
                  <a:srgbClr val="C00000"/>
                </a:solidFill>
                <a:cs typeface="Calibri"/>
              </a:rPr>
              <a:t>identify </a:t>
            </a:r>
            <a:r>
              <a:rPr lang="en-US" b="1" i="1" spc="-5" dirty="0">
                <a:solidFill>
                  <a:srgbClr val="C00000"/>
                </a:solidFill>
                <a:cs typeface="Calibri"/>
              </a:rPr>
              <a:t>specific </a:t>
            </a:r>
            <a:r>
              <a:rPr lang="en-US" b="1" i="1" spc="-15" dirty="0">
                <a:solidFill>
                  <a:srgbClr val="C00000"/>
                </a:solidFill>
                <a:cs typeface="Calibri"/>
              </a:rPr>
              <a:t>examples</a:t>
            </a:r>
            <a:r>
              <a:rPr lang="en-US" i="1" spc="-15" dirty="0">
                <a:solidFill>
                  <a:srgbClr val="C00000"/>
                </a:solidFill>
                <a:cs typeface="Calibri"/>
              </a:rPr>
              <a:t>. </a:t>
            </a:r>
            <a:r>
              <a:rPr lang="en-US" i="1" dirty="0">
                <a:solidFill>
                  <a:srgbClr val="C00000"/>
                </a:solidFill>
                <a:cs typeface="Calibri"/>
              </a:rPr>
              <a:t>The </a:t>
            </a:r>
            <a:r>
              <a:rPr lang="en-US" i="1" spc="-15" dirty="0">
                <a:solidFill>
                  <a:srgbClr val="C00000"/>
                </a:solidFill>
                <a:cs typeface="Calibri"/>
              </a:rPr>
              <a:t>examples </a:t>
            </a:r>
            <a:r>
              <a:rPr lang="en-US" i="1" spc="-5" dirty="0">
                <a:solidFill>
                  <a:srgbClr val="C00000"/>
                </a:solidFill>
                <a:cs typeface="Calibri"/>
              </a:rPr>
              <a:t>above </a:t>
            </a:r>
            <a:r>
              <a:rPr lang="en-US" i="1" dirty="0">
                <a:solidFill>
                  <a:srgbClr val="C00000"/>
                </a:solidFill>
                <a:cs typeface="Calibri"/>
              </a:rPr>
              <a:t>are only  </a:t>
            </a:r>
            <a:r>
              <a:rPr lang="en-US" i="1" spc="-5" dirty="0">
                <a:solidFill>
                  <a:srgbClr val="C00000"/>
                </a:solidFill>
                <a:cs typeface="Calibri"/>
              </a:rPr>
              <a:t>provided </a:t>
            </a:r>
            <a:r>
              <a:rPr lang="en-US" i="1" spc="-15" dirty="0">
                <a:solidFill>
                  <a:srgbClr val="C00000"/>
                </a:solidFill>
                <a:cs typeface="Calibri"/>
              </a:rPr>
              <a:t>to </a:t>
            </a:r>
            <a:r>
              <a:rPr lang="en-US" i="1" spc="-5" dirty="0">
                <a:solidFill>
                  <a:srgbClr val="C00000"/>
                </a:solidFill>
                <a:cs typeface="Calibri"/>
              </a:rPr>
              <a:t>demonstrate </a:t>
            </a:r>
            <a:r>
              <a:rPr lang="en-US" i="1" dirty="0">
                <a:solidFill>
                  <a:srgbClr val="C00000"/>
                </a:solidFill>
                <a:cs typeface="Calibri"/>
              </a:rPr>
              <a:t>general areas </a:t>
            </a:r>
            <a:r>
              <a:rPr lang="en-US" i="1" spc="-10" dirty="0">
                <a:solidFill>
                  <a:srgbClr val="C00000"/>
                </a:solidFill>
                <a:cs typeface="Calibri"/>
              </a:rPr>
              <a:t>for</a:t>
            </a:r>
            <a:r>
              <a:rPr lang="en-US" i="1" spc="-100" dirty="0">
                <a:solidFill>
                  <a:srgbClr val="C00000"/>
                </a:solidFill>
                <a:cs typeface="Calibri"/>
              </a:rPr>
              <a:t> </a:t>
            </a:r>
            <a:r>
              <a:rPr lang="en-US" i="1" spc="-5" dirty="0">
                <a:solidFill>
                  <a:srgbClr val="C00000"/>
                </a:solidFill>
                <a:cs typeface="Calibri"/>
              </a:rPr>
              <a:t>consideration.</a:t>
            </a:r>
            <a:endParaRPr lang="en-US" i="1" dirty="0">
              <a:solidFill>
                <a:srgbClr val="C00000"/>
              </a:solidFill>
              <a:cs typeface="Calibri"/>
            </a:endParaRPr>
          </a:p>
          <a:p>
            <a:pPr marL="548640" marR="5080" lvl="1" indent="-365760">
              <a:spcAft>
                <a:spcPts val="1500"/>
              </a:spcAft>
              <a:buFont typeface="Arial" panose="020B0604020202020204" pitchFamily="34" charset="0"/>
              <a:buChar char="•"/>
              <a:tabLst>
                <a:tab pos="3398520" algn="l"/>
              </a:tabLst>
            </a:pPr>
            <a:r>
              <a:rPr lang="en-US" b="1" spc="-10" dirty="0">
                <a:solidFill>
                  <a:srgbClr val="001F5F"/>
                </a:solidFill>
                <a:cs typeface="Calibri"/>
              </a:rPr>
              <a:t>Internal Efforts – Examples:  </a:t>
            </a:r>
            <a:r>
              <a:rPr lang="en-US" spc="-10" dirty="0">
                <a:solidFill>
                  <a:srgbClr val="001F5F"/>
                </a:solidFill>
                <a:cs typeface="Calibri"/>
              </a:rPr>
              <a:t>T</a:t>
            </a:r>
            <a:r>
              <a:rPr lang="en-US" spc="-5" dirty="0">
                <a:solidFill>
                  <a:srgbClr val="001F5F"/>
                </a:solidFill>
                <a:cs typeface="Calibri"/>
              </a:rPr>
              <a:t>raining </a:t>
            </a:r>
            <a:r>
              <a:rPr lang="en-US" spc="-15" dirty="0">
                <a:solidFill>
                  <a:srgbClr val="001F5F"/>
                </a:solidFill>
                <a:cs typeface="Calibri"/>
              </a:rPr>
              <a:t>for </a:t>
            </a:r>
            <a:r>
              <a:rPr lang="en-US" spc="-5" dirty="0">
                <a:solidFill>
                  <a:srgbClr val="001F5F"/>
                </a:solidFill>
                <a:cs typeface="Calibri"/>
              </a:rPr>
              <a:t>purchasing </a:t>
            </a:r>
            <a:r>
              <a:rPr lang="en-US" spc="-20" dirty="0">
                <a:solidFill>
                  <a:srgbClr val="001F5F"/>
                </a:solidFill>
                <a:cs typeface="Calibri"/>
              </a:rPr>
              <a:t>staff </a:t>
            </a:r>
            <a:r>
              <a:rPr lang="en-US" spc="-15" dirty="0">
                <a:solidFill>
                  <a:srgbClr val="001F5F"/>
                </a:solidFill>
                <a:cs typeface="Calibri"/>
              </a:rPr>
              <a:t>to </a:t>
            </a:r>
            <a:r>
              <a:rPr lang="en-US" spc="-5" dirty="0">
                <a:solidFill>
                  <a:srgbClr val="001F5F"/>
                </a:solidFill>
                <a:cs typeface="Calibri"/>
              </a:rPr>
              <a:t>ensure </a:t>
            </a:r>
            <a:r>
              <a:rPr lang="en-US" spc="-10" dirty="0">
                <a:solidFill>
                  <a:srgbClr val="001F5F"/>
                </a:solidFill>
                <a:cs typeface="Calibri"/>
              </a:rPr>
              <a:t>consideration </a:t>
            </a:r>
            <a:r>
              <a:rPr lang="en-US" spc="-5" dirty="0">
                <a:solidFill>
                  <a:srgbClr val="001F5F"/>
                </a:solidFill>
                <a:cs typeface="Calibri"/>
              </a:rPr>
              <a:t>of </a:t>
            </a:r>
            <a:r>
              <a:rPr lang="en-US" dirty="0">
                <a:solidFill>
                  <a:srgbClr val="001F5F"/>
                </a:solidFill>
                <a:cs typeface="Calibri"/>
              </a:rPr>
              <a:t>SBs </a:t>
            </a:r>
            <a:r>
              <a:rPr lang="en-US" spc="-15" dirty="0">
                <a:solidFill>
                  <a:srgbClr val="001F5F"/>
                </a:solidFill>
                <a:cs typeface="Calibri"/>
              </a:rPr>
              <a:t>for </a:t>
            </a:r>
            <a:r>
              <a:rPr lang="en-US" spc="-5" dirty="0">
                <a:solidFill>
                  <a:srgbClr val="001F5F"/>
                </a:solidFill>
                <a:cs typeface="Calibri"/>
              </a:rPr>
              <a:t>all </a:t>
            </a:r>
            <a:r>
              <a:rPr lang="en-US" spc="-10" dirty="0">
                <a:solidFill>
                  <a:srgbClr val="001F5F"/>
                </a:solidFill>
                <a:cs typeface="Calibri"/>
              </a:rPr>
              <a:t>procurements, i</a:t>
            </a:r>
            <a:r>
              <a:rPr lang="en-US" spc="-5" dirty="0">
                <a:solidFill>
                  <a:srgbClr val="001F5F"/>
                </a:solidFill>
                <a:cs typeface="Calibri"/>
              </a:rPr>
              <a:t>nstituting self-certification </a:t>
            </a:r>
            <a:r>
              <a:rPr lang="en-US" dirty="0">
                <a:solidFill>
                  <a:srgbClr val="001F5F"/>
                </a:solidFill>
                <a:cs typeface="Calibri"/>
              </a:rPr>
              <a:t>(</a:t>
            </a:r>
            <a:r>
              <a:rPr lang="en-US" i="1" dirty="0">
                <a:solidFill>
                  <a:srgbClr val="C00000"/>
                </a:solidFill>
                <a:cs typeface="Calibri"/>
              </a:rPr>
              <a:t>52.219-9(c)(2)</a:t>
            </a:r>
            <a:r>
              <a:rPr lang="en-US" dirty="0">
                <a:solidFill>
                  <a:srgbClr val="001F5F"/>
                </a:solidFill>
                <a:cs typeface="Calibri"/>
              </a:rPr>
              <a:t>) documentation </a:t>
            </a:r>
            <a:r>
              <a:rPr lang="en-US" spc="-10" dirty="0">
                <a:solidFill>
                  <a:srgbClr val="001F5F"/>
                </a:solidFill>
                <a:cs typeface="Calibri"/>
              </a:rPr>
              <a:t>protocol </a:t>
            </a:r>
            <a:r>
              <a:rPr lang="en-US" spc="-5" dirty="0">
                <a:solidFill>
                  <a:srgbClr val="001F5F"/>
                </a:solidFill>
                <a:cs typeface="Calibri"/>
              </a:rPr>
              <a:t>with accounting department to properly </a:t>
            </a:r>
            <a:r>
              <a:rPr lang="en-US" dirty="0">
                <a:solidFill>
                  <a:srgbClr val="001F5F"/>
                </a:solidFill>
                <a:cs typeface="Calibri"/>
              </a:rPr>
              <a:t>classify spend etc.</a:t>
            </a:r>
          </a:p>
        </p:txBody>
      </p:sp>
      <p:pic>
        <p:nvPicPr>
          <p:cNvPr id="5" name="Picture 4" descr="Screenshot of plan template #8 Equitable Opportunity fill-in">
            <a:extLst>
              <a:ext uri="{FF2B5EF4-FFF2-40B4-BE49-F238E27FC236}">
                <a16:creationId xmlns:a16="http://schemas.microsoft.com/office/drawing/2014/main" id="{C7891CE2-302F-D462-4322-905D0800919D}"/>
              </a:ext>
            </a:extLst>
          </p:cNvPr>
          <p:cNvPicPr>
            <a:picLocks noChangeAspect="1"/>
          </p:cNvPicPr>
          <p:nvPr/>
        </p:nvPicPr>
        <p:blipFill>
          <a:blip r:embed="rId3"/>
          <a:stretch>
            <a:fillRect/>
          </a:stretch>
        </p:blipFill>
        <p:spPr>
          <a:xfrm>
            <a:off x="677160" y="4202982"/>
            <a:ext cx="7929481" cy="1789364"/>
          </a:xfrm>
          <a:prstGeom prst="rect">
            <a:avLst/>
          </a:prstGeom>
          <a:ln w="19050">
            <a:solidFill>
              <a:schemeClr val="accent1"/>
            </a:solidFill>
          </a:ln>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 dirty="0"/>
              <a:t>For Official Use</a:t>
            </a:r>
            <a:r>
              <a:rPr spc="-55" dirty="0"/>
              <a:t> </a:t>
            </a:r>
            <a:r>
              <a:rPr dirty="0"/>
              <a:t>Only</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solidFill>
                  <a:srgbClr val="888888"/>
                </a:solidFill>
              </a:rPr>
              <a:t>36</a:t>
            </a:fld>
            <a:endParaRPr dirty="0">
              <a:solidFill>
                <a:srgbClr val="888888"/>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35528" y="97761"/>
            <a:ext cx="5723890" cy="513715"/>
          </a:xfrm>
          <a:prstGeom prst="rect">
            <a:avLst/>
          </a:prstGeom>
        </p:spPr>
        <p:txBody>
          <a:bodyPr vert="horz" wrap="square" lIns="0" tIns="12700" rIns="0" bIns="0" rtlCol="0">
            <a:spAutoFit/>
          </a:bodyPr>
          <a:lstStyle/>
          <a:p>
            <a:pPr algn="r">
              <a:lnSpc>
                <a:spcPct val="100000"/>
              </a:lnSpc>
            </a:pPr>
            <a:r>
              <a:rPr dirty="0"/>
              <a:t>#8 – </a:t>
            </a:r>
            <a:r>
              <a:rPr lang="en-US" dirty="0"/>
              <a:t>Good Faith Effort</a:t>
            </a:r>
            <a:endParaRPr spc="-5" dirty="0"/>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 dirty="0"/>
              <a:t>For Official Use</a:t>
            </a:r>
            <a:r>
              <a:rPr spc="-55" dirty="0"/>
              <a:t> </a:t>
            </a:r>
            <a:r>
              <a:rPr dirty="0"/>
              <a:t>Only</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solidFill>
                  <a:srgbClr val="888888"/>
                </a:solidFill>
              </a:rPr>
              <a:t>37</a:t>
            </a:fld>
            <a:endParaRPr dirty="0">
              <a:solidFill>
                <a:srgbClr val="888888"/>
              </a:solidFill>
            </a:endParaRPr>
          </a:p>
        </p:txBody>
      </p:sp>
      <p:pic>
        <p:nvPicPr>
          <p:cNvPr id="7" name="Picture 6" descr="Partial screenshot of FAR language re. Good Faith Effort at end of plan template">
            <a:extLst>
              <a:ext uri="{FF2B5EF4-FFF2-40B4-BE49-F238E27FC236}">
                <a16:creationId xmlns:a16="http://schemas.microsoft.com/office/drawing/2014/main" id="{777F5A54-033E-AAFB-E303-241E5B0C97D5}"/>
              </a:ext>
            </a:extLst>
          </p:cNvPr>
          <p:cNvPicPr>
            <a:picLocks noChangeAspect="1"/>
          </p:cNvPicPr>
          <p:nvPr/>
        </p:nvPicPr>
        <p:blipFill rotWithShape="1">
          <a:blip r:embed="rId3"/>
          <a:srcRect b="29536"/>
          <a:stretch/>
        </p:blipFill>
        <p:spPr>
          <a:xfrm>
            <a:off x="302703" y="4030346"/>
            <a:ext cx="8534400" cy="1883439"/>
          </a:xfrm>
          <a:prstGeom prst="rect">
            <a:avLst/>
          </a:prstGeom>
          <a:ln w="19050">
            <a:solidFill>
              <a:schemeClr val="tx2"/>
            </a:solidFill>
          </a:ln>
        </p:spPr>
      </p:pic>
      <p:sp>
        <p:nvSpPr>
          <p:cNvPr id="8" name="object 3">
            <a:extLst>
              <a:ext uri="{FF2B5EF4-FFF2-40B4-BE49-F238E27FC236}">
                <a16:creationId xmlns:a16="http://schemas.microsoft.com/office/drawing/2014/main" id="{205E002E-1A83-207B-50F0-F3F36A464DB5}"/>
              </a:ext>
            </a:extLst>
          </p:cNvPr>
          <p:cNvSpPr txBox="1"/>
          <p:nvPr/>
        </p:nvSpPr>
        <p:spPr>
          <a:xfrm>
            <a:off x="305243" y="961148"/>
            <a:ext cx="8531860" cy="2706510"/>
          </a:xfrm>
          <a:prstGeom prst="rect">
            <a:avLst/>
          </a:prstGeom>
        </p:spPr>
        <p:txBody>
          <a:bodyPr vert="horz" wrap="square" lIns="0" tIns="13335" rIns="0" bIns="0" rtlCol="0">
            <a:spAutoFit/>
          </a:bodyPr>
          <a:lstStyle/>
          <a:p>
            <a:pPr marL="342900" indent="-342900">
              <a:spcAft>
                <a:spcPts val="1800"/>
              </a:spcAft>
              <a:buFont typeface="Arial" panose="020B0604020202020204" pitchFamily="34" charset="0"/>
              <a:buChar char="•"/>
              <a:defRPr/>
            </a:pPr>
            <a:r>
              <a:rPr lang="en-US" sz="2000" b="1" dirty="0">
                <a:solidFill>
                  <a:srgbClr val="001F5F"/>
                </a:solidFill>
              </a:rPr>
              <a:t>19.701 and 19.705-7(b):  </a:t>
            </a:r>
            <a:r>
              <a:rPr lang="en-US" sz="2000" dirty="0">
                <a:solidFill>
                  <a:srgbClr val="001F5F"/>
                </a:solidFill>
              </a:rPr>
              <a:t>The end of the plan template contains FAR language regarding “Good Faith Effort”; below is a partial screenshot of this language. </a:t>
            </a:r>
          </a:p>
          <a:p>
            <a:pPr marL="342900" indent="-342900">
              <a:buFont typeface="Arial" panose="020B0604020202020204" pitchFamily="34" charset="0"/>
              <a:buChar char="•"/>
              <a:defRPr/>
            </a:pPr>
            <a:r>
              <a:rPr lang="en-US" sz="2000" b="1" i="0" dirty="0">
                <a:solidFill>
                  <a:srgbClr val="001F5F"/>
                </a:solidFill>
                <a:effectLst/>
                <a:latin typeface="open_sansregular"/>
              </a:rPr>
              <a:t>52.219-16 Liquidated Damages – Subcontracting Plan</a:t>
            </a:r>
          </a:p>
          <a:p>
            <a:pPr marL="365760">
              <a:defRPr/>
            </a:pPr>
            <a:r>
              <a:rPr lang="en-US" sz="2000" b="0" i="0" dirty="0">
                <a:solidFill>
                  <a:srgbClr val="001F5F"/>
                </a:solidFill>
                <a:effectLst/>
                <a:latin typeface="open_sansregular"/>
              </a:rPr>
              <a:t>(a) Failure to make a </a:t>
            </a:r>
            <a:r>
              <a:rPr lang="en-US" sz="2000" b="1" i="1" u="sng" dirty="0">
                <a:solidFill>
                  <a:srgbClr val="001F5F"/>
                </a:solidFill>
                <a:effectLst/>
                <a:latin typeface="open_sansregular"/>
              </a:rPr>
              <a:t>good faith effort </a:t>
            </a:r>
            <a:r>
              <a:rPr lang="en-US" sz="2000" b="0" i="0" dirty="0">
                <a:solidFill>
                  <a:srgbClr val="001F5F"/>
                </a:solidFill>
                <a:effectLst/>
                <a:latin typeface="open_sansregular"/>
              </a:rPr>
              <a:t>to comply with the subcontracting plan," as used in this clause, means a willful or intentional failure to perform in accordance with the requirements of the subcontracting plan approved under the clause in this contract entitled "Small Business Subcontracting Plan," or willful or intentional action to frustrate the plan.</a:t>
            </a:r>
            <a:endParaRPr lang="en-US" sz="2000" dirty="0">
              <a:solidFill>
                <a:srgbClr val="001F5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01032" y="97761"/>
            <a:ext cx="4358005" cy="513715"/>
          </a:xfrm>
          <a:prstGeom prst="rect">
            <a:avLst/>
          </a:prstGeom>
        </p:spPr>
        <p:txBody>
          <a:bodyPr vert="horz" wrap="square" lIns="0" tIns="12700" rIns="0" bIns="0" rtlCol="0">
            <a:spAutoFit/>
          </a:bodyPr>
          <a:lstStyle/>
          <a:p>
            <a:pPr marL="12700">
              <a:lnSpc>
                <a:spcPct val="100000"/>
              </a:lnSpc>
              <a:spcBef>
                <a:spcPts val="100"/>
              </a:spcBef>
            </a:pPr>
            <a:r>
              <a:rPr dirty="0"/>
              <a:t>#9 – Flow-Down</a:t>
            </a:r>
            <a:r>
              <a:rPr spc="-85" dirty="0"/>
              <a:t> </a:t>
            </a:r>
            <a:r>
              <a:rPr spc="-5" dirty="0"/>
              <a:t>Clause</a:t>
            </a:r>
          </a:p>
        </p:txBody>
      </p:sp>
      <p:sp>
        <p:nvSpPr>
          <p:cNvPr id="3" name="object 3">
            <a:extLst>
              <a:ext uri="{C183D7F6-B498-43B3-948B-1728B52AA6E4}">
                <adec:decorative xmlns:adec="http://schemas.microsoft.com/office/drawing/2017/decorative" val="0"/>
              </a:ext>
            </a:extLst>
          </p:cNvPr>
          <p:cNvSpPr txBox="1"/>
          <p:nvPr/>
        </p:nvSpPr>
        <p:spPr>
          <a:xfrm>
            <a:off x="381000" y="894299"/>
            <a:ext cx="8458200" cy="3090590"/>
          </a:xfrm>
          <a:prstGeom prst="rect">
            <a:avLst/>
          </a:prstGeom>
        </p:spPr>
        <p:txBody>
          <a:bodyPr vert="horz" wrap="square" lIns="0" tIns="12700" rIns="0" bIns="0" rtlCol="0">
            <a:spAutoFit/>
          </a:bodyPr>
          <a:lstStyle/>
          <a:p>
            <a:pPr marL="354965" marR="96520" indent="-342900">
              <a:spcAft>
                <a:spcPts val="300"/>
              </a:spcAft>
              <a:buFont typeface="Arial" panose="020B0604020202020204" pitchFamily="34" charset="0"/>
              <a:buChar char="•"/>
            </a:pPr>
            <a:r>
              <a:rPr lang="en-US" sz="2200" b="1" spc="-5" dirty="0">
                <a:solidFill>
                  <a:srgbClr val="001F5F"/>
                </a:solidFill>
                <a:latin typeface="Calibri"/>
                <a:cs typeface="Calibri"/>
              </a:rPr>
              <a:t>Requirements of Flow-Down Clause</a:t>
            </a:r>
          </a:p>
          <a:p>
            <a:pPr marL="812165" marR="96520" lvl="1" indent="-342900">
              <a:spcAft>
                <a:spcPts val="300"/>
              </a:spcAft>
              <a:buFont typeface="+mj-lt"/>
              <a:buAutoNum type="arabicParenR"/>
            </a:pPr>
            <a:r>
              <a:rPr lang="en-US" spc="-5" dirty="0">
                <a:solidFill>
                  <a:srgbClr val="00642D"/>
                </a:solidFill>
                <a:latin typeface="Calibri"/>
                <a:cs typeface="Calibri"/>
              </a:rPr>
              <a:t>F</a:t>
            </a:r>
            <a:r>
              <a:rPr spc="-5" dirty="0">
                <a:solidFill>
                  <a:srgbClr val="00642D"/>
                </a:solidFill>
                <a:latin typeface="Calibri"/>
                <a:cs typeface="Calibri"/>
              </a:rPr>
              <a:t>low-down of 52.219-8</a:t>
            </a:r>
            <a:r>
              <a:rPr lang="en-US" spc="-5" dirty="0">
                <a:solidFill>
                  <a:srgbClr val="00642D"/>
                </a:solidFill>
                <a:latin typeface="Calibri"/>
                <a:cs typeface="Calibri"/>
              </a:rPr>
              <a:t> to all your subcontractors</a:t>
            </a:r>
            <a:r>
              <a:rPr spc="-5" dirty="0">
                <a:solidFill>
                  <a:srgbClr val="00642D"/>
                </a:solidFill>
                <a:latin typeface="Calibri"/>
                <a:cs typeface="Calibri"/>
              </a:rPr>
              <a:t>, </a:t>
            </a:r>
            <a:r>
              <a:rPr b="1" spc="-5" dirty="0">
                <a:solidFill>
                  <a:srgbClr val="001F5F"/>
                </a:solidFill>
                <a:latin typeface="Calibri"/>
                <a:cs typeface="Calibri"/>
              </a:rPr>
              <a:t>and </a:t>
            </a:r>
            <a:endParaRPr lang="en-US" b="1" spc="-5" dirty="0">
              <a:solidFill>
                <a:srgbClr val="001F5F"/>
              </a:solidFill>
              <a:latin typeface="Calibri"/>
              <a:cs typeface="Calibri"/>
            </a:endParaRPr>
          </a:p>
          <a:p>
            <a:pPr marL="812165" marR="96520" lvl="1" indent="-342900">
              <a:spcAft>
                <a:spcPts val="1800"/>
              </a:spcAft>
              <a:buFont typeface="+mj-lt"/>
              <a:buAutoNum type="arabicParenR"/>
            </a:pPr>
            <a:r>
              <a:rPr lang="en-US" spc="-5" dirty="0">
                <a:solidFill>
                  <a:srgbClr val="C00000"/>
                </a:solidFill>
                <a:latin typeface="Calibri"/>
                <a:cs typeface="Calibri"/>
              </a:rPr>
              <a:t>R</a:t>
            </a:r>
            <a:r>
              <a:rPr spc="-5" dirty="0">
                <a:solidFill>
                  <a:srgbClr val="C00000"/>
                </a:solidFill>
                <a:latin typeface="Calibri"/>
                <a:cs typeface="Calibri"/>
              </a:rPr>
              <a:t>equirement </a:t>
            </a:r>
            <a:r>
              <a:rPr spc="-10" dirty="0">
                <a:solidFill>
                  <a:srgbClr val="C00000"/>
                </a:solidFill>
                <a:latin typeface="Calibri"/>
                <a:cs typeface="Calibri"/>
              </a:rPr>
              <a:t>for </a:t>
            </a:r>
            <a:r>
              <a:rPr lang="en-US" spc="-10" dirty="0">
                <a:solidFill>
                  <a:srgbClr val="C00000"/>
                </a:solidFill>
                <a:latin typeface="Calibri"/>
                <a:cs typeface="Calibri"/>
              </a:rPr>
              <a:t>your </a:t>
            </a:r>
            <a:r>
              <a:rPr spc="-10" dirty="0">
                <a:solidFill>
                  <a:srgbClr val="C00000"/>
                </a:solidFill>
                <a:latin typeface="Calibri"/>
                <a:cs typeface="Calibri"/>
              </a:rPr>
              <a:t>sub</a:t>
            </a:r>
            <a:r>
              <a:rPr lang="en-US" spc="-10" dirty="0">
                <a:solidFill>
                  <a:srgbClr val="C00000"/>
                </a:solidFill>
                <a:latin typeface="Calibri"/>
                <a:cs typeface="Calibri"/>
              </a:rPr>
              <a:t>contractors </a:t>
            </a:r>
            <a:r>
              <a:rPr lang="en-US" spc="-5" dirty="0">
                <a:solidFill>
                  <a:srgbClr val="C00000"/>
                </a:solidFill>
                <a:latin typeface="Calibri"/>
                <a:cs typeface="Calibri"/>
              </a:rPr>
              <a:t>(when </a:t>
            </a:r>
            <a:r>
              <a:rPr lang="en-US" spc="-15" dirty="0">
                <a:solidFill>
                  <a:srgbClr val="C00000"/>
                </a:solidFill>
                <a:latin typeface="Calibri"/>
                <a:cs typeface="Calibri"/>
              </a:rPr>
              <a:t>listed </a:t>
            </a:r>
            <a:r>
              <a:rPr lang="en-US" spc="-10" dirty="0">
                <a:solidFill>
                  <a:srgbClr val="C00000"/>
                </a:solidFill>
                <a:latin typeface="Calibri"/>
                <a:cs typeface="Calibri"/>
              </a:rPr>
              <a:t>criteria </a:t>
            </a:r>
            <a:r>
              <a:rPr lang="en-US" spc="-5" dirty="0">
                <a:solidFill>
                  <a:srgbClr val="C00000"/>
                </a:solidFill>
                <a:latin typeface="Calibri"/>
                <a:cs typeface="Calibri"/>
              </a:rPr>
              <a:t>are met) </a:t>
            </a:r>
            <a:r>
              <a:rPr spc="-15" dirty="0">
                <a:solidFill>
                  <a:srgbClr val="C00000"/>
                </a:solidFill>
                <a:latin typeface="Calibri"/>
                <a:cs typeface="Calibri"/>
              </a:rPr>
              <a:t>to </a:t>
            </a:r>
            <a:r>
              <a:rPr spc="-5" dirty="0">
                <a:solidFill>
                  <a:srgbClr val="C00000"/>
                </a:solidFill>
                <a:latin typeface="Calibri"/>
                <a:cs typeface="Calibri"/>
              </a:rPr>
              <a:t>have </a:t>
            </a:r>
            <a:r>
              <a:rPr lang="en-US" spc="-5" dirty="0">
                <a:solidFill>
                  <a:srgbClr val="C00000"/>
                </a:solidFill>
                <a:latin typeface="Calibri"/>
                <a:cs typeface="Calibri"/>
              </a:rPr>
              <a:t>a plan</a:t>
            </a:r>
            <a:endParaRPr dirty="0">
              <a:solidFill>
                <a:srgbClr val="C00000"/>
              </a:solidFill>
              <a:latin typeface="Calibri"/>
              <a:cs typeface="Calibri"/>
            </a:endParaRPr>
          </a:p>
          <a:p>
            <a:pPr marL="298450" marR="30480" indent="-285750">
              <a:spcAft>
                <a:spcPts val="600"/>
              </a:spcAft>
              <a:buFont typeface="Arial" panose="020B0604020202020204" pitchFamily="34" charset="0"/>
              <a:buChar char="•"/>
            </a:pPr>
            <a:r>
              <a:rPr lang="en-US" sz="2200" b="1" spc="-5" dirty="0">
                <a:solidFill>
                  <a:srgbClr val="001F5F"/>
                </a:solidFill>
                <a:uFill>
                  <a:solidFill>
                    <a:srgbClr val="C00000"/>
                  </a:solidFill>
                </a:uFill>
                <a:latin typeface="Calibri"/>
                <a:cs typeface="Calibri"/>
              </a:rPr>
              <a:t>E</a:t>
            </a:r>
            <a:r>
              <a:rPr sz="2200" b="1" spc="-15" dirty="0">
                <a:solidFill>
                  <a:srgbClr val="001F5F"/>
                </a:solidFill>
                <a:uFill>
                  <a:solidFill>
                    <a:srgbClr val="C00000"/>
                  </a:solidFill>
                </a:uFill>
                <a:latin typeface="Calibri"/>
                <a:cs typeface="Calibri"/>
              </a:rPr>
              <a:t>xception</a:t>
            </a:r>
            <a:r>
              <a:rPr lang="en-US" sz="2200" b="1" spc="-15" dirty="0">
                <a:solidFill>
                  <a:srgbClr val="001F5F"/>
                </a:solidFill>
                <a:uFill>
                  <a:solidFill>
                    <a:srgbClr val="C00000"/>
                  </a:solidFill>
                </a:uFill>
                <a:latin typeface="Calibri"/>
                <a:cs typeface="Calibri"/>
              </a:rPr>
              <a:t> to Flow-Down Requirements – 52.219-9(j):</a:t>
            </a:r>
          </a:p>
          <a:p>
            <a:pPr marL="755650" marR="30480" lvl="1" indent="-285750">
              <a:spcAft>
                <a:spcPts val="600"/>
              </a:spcAft>
              <a:buFont typeface="Arial" panose="020B0604020202020204" pitchFamily="34" charset="0"/>
              <a:buChar char="•"/>
            </a:pPr>
            <a:r>
              <a:rPr lang="en-US" spc="-5" dirty="0">
                <a:solidFill>
                  <a:srgbClr val="C00000"/>
                </a:solidFill>
                <a:latin typeface="Calibri"/>
                <a:cs typeface="Calibri"/>
              </a:rPr>
              <a:t>P</a:t>
            </a:r>
            <a:r>
              <a:rPr spc="-5" dirty="0">
                <a:solidFill>
                  <a:srgbClr val="C00000"/>
                </a:solidFill>
                <a:latin typeface="Calibri"/>
                <a:cs typeface="Calibri"/>
              </a:rPr>
              <a:t>lans aren’t required </a:t>
            </a:r>
            <a:r>
              <a:rPr spc="-5" dirty="0">
                <a:solidFill>
                  <a:srgbClr val="001F5F"/>
                </a:solidFill>
                <a:latin typeface="Calibri"/>
                <a:cs typeface="Calibri"/>
              </a:rPr>
              <a:t>from </a:t>
            </a:r>
            <a:r>
              <a:rPr spc="-10" dirty="0">
                <a:solidFill>
                  <a:srgbClr val="001F5F"/>
                </a:solidFill>
                <a:latin typeface="Calibri"/>
                <a:cs typeface="Calibri"/>
              </a:rPr>
              <a:t>subcontractors  </a:t>
            </a:r>
            <a:r>
              <a:rPr spc="-5" dirty="0">
                <a:solidFill>
                  <a:srgbClr val="001F5F"/>
                </a:solidFill>
                <a:latin typeface="Calibri"/>
                <a:cs typeface="Calibri"/>
              </a:rPr>
              <a:t>when the prime </a:t>
            </a:r>
            <a:r>
              <a:rPr spc="-10" dirty="0">
                <a:solidFill>
                  <a:srgbClr val="001F5F"/>
                </a:solidFill>
                <a:latin typeface="Calibri"/>
                <a:cs typeface="Calibri"/>
              </a:rPr>
              <a:t>contract contains </a:t>
            </a:r>
            <a:r>
              <a:rPr spc="-5" dirty="0">
                <a:solidFill>
                  <a:srgbClr val="001F5F"/>
                </a:solidFill>
                <a:latin typeface="Calibri"/>
                <a:cs typeface="Calibri"/>
              </a:rPr>
              <a:t>52.212-5, which is included in all </a:t>
            </a:r>
            <a:r>
              <a:rPr spc="-10" dirty="0">
                <a:solidFill>
                  <a:srgbClr val="001F5F"/>
                </a:solidFill>
                <a:latin typeface="Calibri"/>
                <a:cs typeface="Calibri"/>
              </a:rPr>
              <a:t>FSS contracts</a:t>
            </a:r>
            <a:endParaRPr lang="en-US" spc="-10" dirty="0">
              <a:solidFill>
                <a:srgbClr val="001F5F"/>
              </a:solidFill>
              <a:latin typeface="Calibri"/>
              <a:cs typeface="Calibri"/>
            </a:endParaRPr>
          </a:p>
          <a:p>
            <a:pPr marL="755650" marR="30480" lvl="1" indent="-285750">
              <a:spcAft>
                <a:spcPts val="1800"/>
              </a:spcAft>
              <a:buFont typeface="Arial" panose="020B0604020202020204" pitchFamily="34" charset="0"/>
              <a:buChar char="•"/>
            </a:pPr>
            <a:r>
              <a:rPr lang="en-US" spc="-10" dirty="0">
                <a:solidFill>
                  <a:srgbClr val="001F5F"/>
                </a:solidFill>
                <a:latin typeface="Calibri"/>
                <a:cs typeface="Calibri"/>
              </a:rPr>
              <a:t>VA </a:t>
            </a:r>
            <a:r>
              <a:rPr spc="-10" dirty="0">
                <a:solidFill>
                  <a:srgbClr val="001F5F"/>
                </a:solidFill>
                <a:latin typeface="Calibri"/>
                <a:cs typeface="Calibri"/>
              </a:rPr>
              <a:t>FSS </a:t>
            </a:r>
            <a:r>
              <a:rPr spc="-5" dirty="0">
                <a:solidFill>
                  <a:srgbClr val="001F5F"/>
                </a:solidFill>
                <a:latin typeface="Calibri"/>
                <a:cs typeface="Calibri"/>
              </a:rPr>
              <a:t>planholder</a:t>
            </a:r>
            <a:r>
              <a:rPr lang="en-US" spc="-5" dirty="0">
                <a:solidFill>
                  <a:srgbClr val="001F5F"/>
                </a:solidFill>
                <a:latin typeface="Calibri"/>
                <a:cs typeface="Calibri"/>
              </a:rPr>
              <a:t>s</a:t>
            </a:r>
            <a:r>
              <a:rPr spc="-5" dirty="0">
                <a:solidFill>
                  <a:srgbClr val="001F5F"/>
                </a:solidFill>
                <a:latin typeface="Calibri"/>
                <a:cs typeface="Calibri"/>
              </a:rPr>
              <a:t> only have </a:t>
            </a:r>
            <a:r>
              <a:rPr spc="-15" dirty="0">
                <a:solidFill>
                  <a:srgbClr val="001F5F"/>
                </a:solidFill>
                <a:latin typeface="Calibri"/>
                <a:cs typeface="Calibri"/>
              </a:rPr>
              <a:t>to </a:t>
            </a:r>
            <a:r>
              <a:rPr spc="-5" dirty="0">
                <a:solidFill>
                  <a:srgbClr val="001F5F"/>
                </a:solidFill>
                <a:latin typeface="Calibri"/>
                <a:cs typeface="Calibri"/>
              </a:rPr>
              <a:t>flow-down 52.219-8</a:t>
            </a:r>
            <a:r>
              <a:rPr lang="en-US" spc="-5" dirty="0">
                <a:solidFill>
                  <a:srgbClr val="001F5F"/>
                </a:solidFill>
                <a:latin typeface="Calibri"/>
                <a:cs typeface="Calibri"/>
              </a:rPr>
              <a:t> and </a:t>
            </a:r>
            <a:r>
              <a:rPr lang="en-US" spc="-5" dirty="0">
                <a:solidFill>
                  <a:srgbClr val="C00000"/>
                </a:solidFill>
                <a:latin typeface="Calibri"/>
                <a:cs typeface="Calibri"/>
              </a:rPr>
              <a:t>won’t have to require subcontractors to have a plan </a:t>
            </a:r>
            <a:r>
              <a:rPr lang="en-US" b="1" spc="-5" dirty="0">
                <a:solidFill>
                  <a:srgbClr val="C00000"/>
                </a:solidFill>
                <a:latin typeface="Calibri"/>
                <a:cs typeface="Calibri"/>
              </a:rPr>
              <a:t>unless </a:t>
            </a:r>
            <a:r>
              <a:rPr spc="-5" dirty="0">
                <a:solidFill>
                  <a:srgbClr val="001F5F"/>
                </a:solidFill>
                <a:latin typeface="Calibri"/>
                <a:cs typeface="Calibri"/>
              </a:rPr>
              <a:t>your plan </a:t>
            </a:r>
            <a:r>
              <a:rPr lang="en-US" spc="-5" dirty="0">
                <a:solidFill>
                  <a:srgbClr val="001F5F"/>
                </a:solidFill>
                <a:latin typeface="Calibri"/>
                <a:cs typeface="Calibri"/>
              </a:rPr>
              <a:t>also </a:t>
            </a:r>
            <a:r>
              <a:rPr spc="-10" dirty="0">
                <a:solidFill>
                  <a:srgbClr val="001F5F"/>
                </a:solidFill>
                <a:latin typeface="Calibri"/>
                <a:cs typeface="Calibri"/>
              </a:rPr>
              <a:t>covers </a:t>
            </a:r>
            <a:r>
              <a:rPr spc="-5" dirty="0">
                <a:solidFill>
                  <a:srgbClr val="001F5F"/>
                </a:solidFill>
                <a:latin typeface="Calibri"/>
                <a:cs typeface="Calibri"/>
              </a:rPr>
              <a:t>another </a:t>
            </a:r>
            <a:r>
              <a:rPr dirty="0">
                <a:solidFill>
                  <a:srgbClr val="001F5F"/>
                </a:solidFill>
                <a:latin typeface="Calibri"/>
                <a:cs typeface="Calibri"/>
              </a:rPr>
              <a:t>gov</a:t>
            </a:r>
            <a:r>
              <a:rPr lang="en-US" dirty="0">
                <a:solidFill>
                  <a:srgbClr val="001F5F"/>
                </a:solidFill>
                <a:latin typeface="Calibri"/>
                <a:cs typeface="Calibri"/>
              </a:rPr>
              <a:t>ernmen</a:t>
            </a:r>
            <a:r>
              <a:rPr dirty="0">
                <a:solidFill>
                  <a:srgbClr val="001F5F"/>
                </a:solidFill>
                <a:latin typeface="Calibri"/>
                <a:cs typeface="Calibri"/>
              </a:rPr>
              <a:t>t </a:t>
            </a:r>
            <a:r>
              <a:rPr spc="-10" dirty="0">
                <a:solidFill>
                  <a:srgbClr val="001F5F"/>
                </a:solidFill>
                <a:latin typeface="Calibri"/>
                <a:cs typeface="Calibri"/>
              </a:rPr>
              <a:t>contract </a:t>
            </a:r>
            <a:r>
              <a:rPr spc="-5" dirty="0">
                <a:solidFill>
                  <a:srgbClr val="001F5F"/>
                </a:solidFill>
                <a:latin typeface="Calibri"/>
                <a:cs typeface="Calibri"/>
              </a:rPr>
              <a:t>which does not have clause</a:t>
            </a:r>
            <a:r>
              <a:rPr spc="125" dirty="0">
                <a:solidFill>
                  <a:srgbClr val="001F5F"/>
                </a:solidFill>
                <a:latin typeface="Calibri"/>
                <a:cs typeface="Calibri"/>
              </a:rPr>
              <a:t> </a:t>
            </a:r>
            <a:r>
              <a:rPr spc="-5" dirty="0">
                <a:solidFill>
                  <a:srgbClr val="001F5F"/>
                </a:solidFill>
                <a:latin typeface="Calibri"/>
                <a:cs typeface="Calibri"/>
              </a:rPr>
              <a:t>52.212-5</a:t>
            </a:r>
            <a:endParaRPr dirty="0">
              <a:solidFill>
                <a:srgbClr val="001F5F"/>
              </a:solidFill>
              <a:latin typeface="Calibri"/>
              <a:cs typeface="Calibri"/>
            </a:endParaRPr>
          </a:p>
        </p:txBody>
      </p:sp>
      <p:pic>
        <p:nvPicPr>
          <p:cNvPr id="7" name="Picture 6" descr="Screenshot of plan template #9 Flow-Down Clause language">
            <a:extLst>
              <a:ext uri="{FF2B5EF4-FFF2-40B4-BE49-F238E27FC236}">
                <a16:creationId xmlns:a16="http://schemas.microsoft.com/office/drawing/2014/main" id="{5C61794C-D558-4D3C-00CA-1A643980EA9D}"/>
              </a:ext>
            </a:extLst>
          </p:cNvPr>
          <p:cNvPicPr>
            <a:picLocks noChangeAspect="1"/>
          </p:cNvPicPr>
          <p:nvPr/>
        </p:nvPicPr>
        <p:blipFill>
          <a:blip r:embed="rId3"/>
          <a:stretch>
            <a:fillRect/>
          </a:stretch>
        </p:blipFill>
        <p:spPr>
          <a:xfrm>
            <a:off x="832389" y="4191000"/>
            <a:ext cx="7539550" cy="1849805"/>
          </a:xfrm>
          <a:prstGeom prst="rect">
            <a:avLst/>
          </a:prstGeom>
          <a:ln w="19050">
            <a:solidFill>
              <a:schemeClr val="tx2"/>
            </a:solidFill>
          </a:ln>
        </p:spPr>
      </p:pic>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 dirty="0"/>
              <a:t>For Official Use</a:t>
            </a:r>
            <a:r>
              <a:rPr spc="-55" dirty="0"/>
              <a:t> </a:t>
            </a:r>
            <a:r>
              <a:rPr dirty="0"/>
              <a:t>Only</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solidFill>
                  <a:srgbClr val="888888"/>
                </a:solidFill>
              </a:rPr>
              <a:t>38</a:t>
            </a:fld>
            <a:endParaRPr dirty="0">
              <a:solidFill>
                <a:srgbClr val="888888"/>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algn="r">
              <a:lnSpc>
                <a:spcPct val="100000"/>
              </a:lnSpc>
            </a:pPr>
            <a:r>
              <a:rPr spc="-5" dirty="0"/>
              <a:t>Sections </a:t>
            </a:r>
            <a:r>
              <a:rPr dirty="0"/>
              <a:t>#9 -</a:t>
            </a:r>
            <a:r>
              <a:rPr spc="-55" dirty="0"/>
              <a:t> </a:t>
            </a:r>
            <a:r>
              <a:rPr dirty="0"/>
              <a:t>#15</a:t>
            </a:r>
          </a:p>
        </p:txBody>
      </p:sp>
      <p:sp>
        <p:nvSpPr>
          <p:cNvPr id="3" name="object 3"/>
          <p:cNvSpPr txBox="1"/>
          <p:nvPr/>
        </p:nvSpPr>
        <p:spPr>
          <a:xfrm>
            <a:off x="533401" y="1047404"/>
            <a:ext cx="8153400" cy="2736005"/>
          </a:xfrm>
          <a:prstGeom prst="rect">
            <a:avLst/>
          </a:prstGeom>
        </p:spPr>
        <p:txBody>
          <a:bodyPr vert="horz" wrap="square" lIns="0" tIns="12065" rIns="0" bIns="0" rtlCol="0">
            <a:spAutoFit/>
          </a:bodyPr>
          <a:lstStyle/>
          <a:p>
            <a:pPr marL="365760" marR="59690" indent="-365760">
              <a:spcAft>
                <a:spcPts val="1800"/>
              </a:spcAft>
              <a:buFont typeface="Arial" panose="020B0604020202020204" pitchFamily="34" charset="0"/>
              <a:buChar char="•"/>
            </a:pPr>
            <a:r>
              <a:rPr lang="en-US" sz="2100" spc="-5" dirty="0">
                <a:solidFill>
                  <a:srgbClr val="001F5F"/>
                </a:solidFill>
                <a:cs typeface="Calibri"/>
              </a:rPr>
              <a:t>These are the </a:t>
            </a:r>
            <a:r>
              <a:rPr sz="2100" spc="-10" dirty="0">
                <a:solidFill>
                  <a:srgbClr val="001F5F"/>
                </a:solidFill>
                <a:cs typeface="Calibri"/>
              </a:rPr>
              <a:t>assurances/agreement </a:t>
            </a:r>
            <a:r>
              <a:rPr sz="2100" spc="-5" dirty="0">
                <a:solidFill>
                  <a:srgbClr val="001F5F"/>
                </a:solidFill>
                <a:cs typeface="Calibri"/>
              </a:rPr>
              <a:t>sections</a:t>
            </a:r>
            <a:r>
              <a:rPr lang="en-US" sz="2100" spc="-5" dirty="0">
                <a:solidFill>
                  <a:srgbClr val="001F5F"/>
                </a:solidFill>
                <a:cs typeface="Calibri"/>
              </a:rPr>
              <a:t>, verbatim from </a:t>
            </a:r>
            <a:r>
              <a:rPr lang="en-US" sz="2100" spc="-35" dirty="0">
                <a:solidFill>
                  <a:srgbClr val="001F5F"/>
                </a:solidFill>
                <a:cs typeface="Calibri"/>
              </a:rPr>
              <a:t>FAR </a:t>
            </a:r>
            <a:r>
              <a:rPr lang="en-US" sz="2100" spc="-5" dirty="0">
                <a:solidFill>
                  <a:srgbClr val="001F5F"/>
                </a:solidFill>
                <a:cs typeface="Calibri"/>
              </a:rPr>
              <a:t>52.219-9(d). </a:t>
            </a:r>
          </a:p>
          <a:p>
            <a:pPr marL="365760" marR="59690" indent="-365760">
              <a:spcAft>
                <a:spcPts val="1800"/>
              </a:spcAft>
              <a:buFont typeface="Arial" panose="020B0604020202020204" pitchFamily="34" charset="0"/>
              <a:buChar char="•"/>
            </a:pPr>
            <a:r>
              <a:rPr lang="en-US" sz="2100" spc="-5" dirty="0">
                <a:solidFill>
                  <a:srgbClr val="001F5F"/>
                </a:solidFill>
                <a:cs typeface="Calibri"/>
              </a:rPr>
              <a:t>B</a:t>
            </a:r>
            <a:r>
              <a:rPr sz="2100" spc="-5" dirty="0">
                <a:solidFill>
                  <a:srgbClr val="001F5F"/>
                </a:solidFill>
                <a:uFill>
                  <a:solidFill>
                    <a:srgbClr val="001F5F"/>
                  </a:solidFill>
                </a:uFill>
                <a:cs typeface="Calibri"/>
              </a:rPr>
              <a:t>y signing </a:t>
            </a:r>
            <a:r>
              <a:rPr sz="2100" spc="-5" dirty="0">
                <a:solidFill>
                  <a:srgbClr val="001F5F"/>
                </a:solidFill>
                <a:cs typeface="Calibri"/>
              </a:rPr>
              <a:t> </a:t>
            </a:r>
            <a:r>
              <a:rPr sz="2100" dirty="0">
                <a:solidFill>
                  <a:srgbClr val="001F5F"/>
                </a:solidFill>
                <a:uFill>
                  <a:solidFill>
                    <a:srgbClr val="001F5F"/>
                  </a:solidFill>
                </a:uFill>
                <a:cs typeface="Calibri"/>
              </a:rPr>
              <a:t>the plan</a:t>
            </a:r>
            <a:r>
              <a:rPr sz="2100" dirty="0">
                <a:solidFill>
                  <a:srgbClr val="001F5F"/>
                </a:solidFill>
                <a:cs typeface="Calibri"/>
              </a:rPr>
              <a:t>, </a:t>
            </a:r>
            <a:r>
              <a:rPr sz="2100" spc="-10" dirty="0">
                <a:solidFill>
                  <a:srgbClr val="001F5F"/>
                </a:solidFill>
                <a:cs typeface="Calibri"/>
              </a:rPr>
              <a:t>you agree </a:t>
            </a:r>
            <a:r>
              <a:rPr sz="2100" spc="-15" dirty="0">
                <a:solidFill>
                  <a:srgbClr val="001F5F"/>
                </a:solidFill>
                <a:cs typeface="Calibri"/>
              </a:rPr>
              <a:t>to </a:t>
            </a:r>
            <a:r>
              <a:rPr sz="2100" dirty="0">
                <a:solidFill>
                  <a:srgbClr val="001F5F"/>
                </a:solidFill>
                <a:cs typeface="Calibri"/>
              </a:rPr>
              <a:t>abide </a:t>
            </a:r>
            <a:r>
              <a:rPr sz="2100" spc="-5" dirty="0">
                <a:solidFill>
                  <a:srgbClr val="001F5F"/>
                </a:solidFill>
                <a:cs typeface="Calibri"/>
              </a:rPr>
              <a:t>by </a:t>
            </a:r>
            <a:r>
              <a:rPr sz="2100" dirty="0">
                <a:solidFill>
                  <a:srgbClr val="001F5F"/>
                </a:solidFill>
                <a:cs typeface="Calibri"/>
              </a:rPr>
              <a:t>the </a:t>
            </a:r>
            <a:r>
              <a:rPr sz="2100" spc="-10" dirty="0">
                <a:solidFill>
                  <a:srgbClr val="001F5F"/>
                </a:solidFill>
                <a:cs typeface="Calibri"/>
              </a:rPr>
              <a:t>verbiage </a:t>
            </a:r>
            <a:r>
              <a:rPr lang="en-US" sz="2100" spc="-10" dirty="0">
                <a:solidFill>
                  <a:srgbClr val="001F5F"/>
                </a:solidFill>
                <a:cs typeface="Calibri"/>
              </a:rPr>
              <a:t>in </a:t>
            </a:r>
            <a:r>
              <a:rPr sz="2100" spc="-5" dirty="0">
                <a:solidFill>
                  <a:srgbClr val="001F5F"/>
                </a:solidFill>
                <a:cs typeface="Calibri"/>
              </a:rPr>
              <a:t>these</a:t>
            </a:r>
            <a:r>
              <a:rPr sz="2100" spc="100" dirty="0">
                <a:solidFill>
                  <a:srgbClr val="001F5F"/>
                </a:solidFill>
                <a:cs typeface="Calibri"/>
              </a:rPr>
              <a:t> </a:t>
            </a:r>
            <a:r>
              <a:rPr sz="2100" spc="-5" dirty="0">
                <a:solidFill>
                  <a:srgbClr val="001F5F"/>
                </a:solidFill>
                <a:cs typeface="Calibri"/>
              </a:rPr>
              <a:t>sections</a:t>
            </a:r>
            <a:r>
              <a:rPr lang="en-US" sz="2100" spc="-5" dirty="0">
                <a:solidFill>
                  <a:srgbClr val="001F5F"/>
                </a:solidFill>
                <a:cs typeface="Calibri"/>
              </a:rPr>
              <a:t>.</a:t>
            </a:r>
          </a:p>
          <a:p>
            <a:pPr marL="365760" marR="5080" indent="-365760">
              <a:spcAft>
                <a:spcPts val="1800"/>
              </a:spcAft>
              <a:buFont typeface="Arial" panose="020B0604020202020204" pitchFamily="34" charset="0"/>
              <a:buChar char="•"/>
            </a:pPr>
            <a:r>
              <a:rPr lang="en-US" sz="2100" spc="-5" dirty="0">
                <a:solidFill>
                  <a:srgbClr val="001F5F"/>
                </a:solidFill>
                <a:cs typeface="Calibri"/>
              </a:rPr>
              <a:t>You </a:t>
            </a:r>
            <a:r>
              <a:rPr sz="2100" u="sng" spc="-5" dirty="0">
                <a:solidFill>
                  <a:srgbClr val="001F5F"/>
                </a:solidFill>
                <a:uFill>
                  <a:solidFill>
                    <a:srgbClr val="001F5F"/>
                  </a:solidFill>
                </a:uFill>
                <a:cs typeface="Calibri"/>
              </a:rPr>
              <a:t>cannot </a:t>
            </a:r>
            <a:r>
              <a:rPr sz="2100" u="sng" spc="-10" dirty="0">
                <a:solidFill>
                  <a:srgbClr val="001F5F"/>
                </a:solidFill>
                <a:uFill>
                  <a:solidFill>
                    <a:srgbClr val="001F5F"/>
                  </a:solidFill>
                </a:uFill>
                <a:cs typeface="Calibri"/>
              </a:rPr>
              <a:t>paraphrase </a:t>
            </a:r>
            <a:r>
              <a:rPr sz="2100" u="sng" spc="-5" dirty="0">
                <a:solidFill>
                  <a:srgbClr val="001F5F"/>
                </a:solidFill>
                <a:uFill>
                  <a:solidFill>
                    <a:srgbClr val="001F5F"/>
                  </a:solidFill>
                </a:uFill>
                <a:cs typeface="Calibri"/>
              </a:rPr>
              <a:t>or </a:t>
            </a:r>
            <a:r>
              <a:rPr sz="2100" u="sng" spc="-10" dirty="0">
                <a:solidFill>
                  <a:srgbClr val="001F5F"/>
                </a:solidFill>
                <a:uFill>
                  <a:solidFill>
                    <a:srgbClr val="001F5F"/>
                  </a:solidFill>
                </a:uFill>
                <a:cs typeface="Calibri"/>
              </a:rPr>
              <a:t>deviate</a:t>
            </a:r>
            <a:r>
              <a:rPr sz="2100" u="sng" spc="-10" dirty="0">
                <a:solidFill>
                  <a:srgbClr val="001F5F"/>
                </a:solidFill>
                <a:cs typeface="Calibri"/>
              </a:rPr>
              <a:t> </a:t>
            </a:r>
            <a:r>
              <a:rPr lang="en-US" sz="2100" u="sng" spc="-10" dirty="0">
                <a:solidFill>
                  <a:srgbClr val="001F5F"/>
                </a:solidFill>
                <a:cs typeface="Calibri"/>
              </a:rPr>
              <a:t>from</a:t>
            </a:r>
            <a:r>
              <a:rPr lang="en-US" sz="2100" spc="-10" dirty="0">
                <a:solidFill>
                  <a:srgbClr val="001F5F"/>
                </a:solidFill>
                <a:cs typeface="Calibri"/>
              </a:rPr>
              <a:t> </a:t>
            </a:r>
            <a:r>
              <a:rPr lang="en-US" sz="2100" spc="-15" dirty="0">
                <a:solidFill>
                  <a:srgbClr val="001F5F"/>
                </a:solidFill>
                <a:cs typeface="Calibri"/>
              </a:rPr>
              <a:t>the language in these sections </a:t>
            </a:r>
            <a:r>
              <a:rPr sz="2100" dirty="0">
                <a:solidFill>
                  <a:srgbClr val="001F5F"/>
                </a:solidFill>
                <a:cs typeface="Calibri"/>
              </a:rPr>
              <a:t>such </a:t>
            </a:r>
            <a:r>
              <a:rPr sz="2100" spc="-5" dirty="0">
                <a:solidFill>
                  <a:srgbClr val="001F5F"/>
                </a:solidFill>
                <a:cs typeface="Calibri"/>
              </a:rPr>
              <a:t>that it changes </a:t>
            </a:r>
            <a:r>
              <a:rPr sz="2100" dirty="0">
                <a:solidFill>
                  <a:srgbClr val="001F5F"/>
                </a:solidFill>
                <a:cs typeface="Calibri"/>
              </a:rPr>
              <a:t>the </a:t>
            </a:r>
            <a:r>
              <a:rPr sz="2100" spc="-15" dirty="0">
                <a:solidFill>
                  <a:srgbClr val="001F5F"/>
                </a:solidFill>
                <a:cs typeface="Calibri"/>
              </a:rPr>
              <a:t>intent </a:t>
            </a:r>
            <a:r>
              <a:rPr sz="2100" spc="-5" dirty="0">
                <a:solidFill>
                  <a:srgbClr val="001F5F"/>
                </a:solidFill>
                <a:cs typeface="Calibri"/>
              </a:rPr>
              <a:t>of </a:t>
            </a:r>
            <a:r>
              <a:rPr sz="2100" dirty="0">
                <a:solidFill>
                  <a:srgbClr val="001F5F"/>
                </a:solidFill>
                <a:cs typeface="Calibri"/>
              </a:rPr>
              <a:t>the </a:t>
            </a:r>
            <a:r>
              <a:rPr sz="2100" spc="-25" dirty="0">
                <a:solidFill>
                  <a:srgbClr val="001F5F"/>
                </a:solidFill>
                <a:cs typeface="Calibri"/>
              </a:rPr>
              <a:t>FAR, </a:t>
            </a:r>
            <a:r>
              <a:rPr sz="2100" dirty="0">
                <a:solidFill>
                  <a:srgbClr val="001F5F"/>
                </a:solidFill>
                <a:cs typeface="Calibri"/>
              </a:rPr>
              <a:t>as </a:t>
            </a:r>
            <a:r>
              <a:rPr sz="2100" spc="-5" dirty="0">
                <a:solidFill>
                  <a:srgbClr val="001F5F"/>
                </a:solidFill>
                <a:cs typeface="Calibri"/>
              </a:rPr>
              <a:t>these sections </a:t>
            </a:r>
            <a:r>
              <a:rPr sz="2100" spc="-10" dirty="0">
                <a:solidFill>
                  <a:srgbClr val="001F5F"/>
                </a:solidFill>
                <a:cs typeface="Calibri"/>
              </a:rPr>
              <a:t>are </a:t>
            </a:r>
            <a:r>
              <a:rPr sz="2100" spc="-35" dirty="0">
                <a:solidFill>
                  <a:srgbClr val="001F5F"/>
                </a:solidFill>
                <a:cs typeface="Calibri"/>
              </a:rPr>
              <a:t>FAR </a:t>
            </a:r>
            <a:r>
              <a:rPr sz="2100" spc="-10" dirty="0">
                <a:solidFill>
                  <a:srgbClr val="001F5F"/>
                </a:solidFill>
                <a:cs typeface="Calibri"/>
              </a:rPr>
              <a:t>required </a:t>
            </a:r>
            <a:r>
              <a:rPr sz="2100" spc="-5" dirty="0">
                <a:solidFill>
                  <a:srgbClr val="001F5F"/>
                </a:solidFill>
                <a:cs typeface="Calibri"/>
              </a:rPr>
              <a:t>components of </a:t>
            </a:r>
            <a:r>
              <a:rPr sz="2100" dirty="0">
                <a:solidFill>
                  <a:srgbClr val="001F5F"/>
                </a:solidFill>
                <a:cs typeface="Calibri"/>
              </a:rPr>
              <a:t>an  </a:t>
            </a:r>
            <a:r>
              <a:rPr sz="2100" spc="-5" dirty="0">
                <a:solidFill>
                  <a:srgbClr val="001F5F"/>
                </a:solidFill>
                <a:cs typeface="Calibri"/>
              </a:rPr>
              <a:t>acceptable </a:t>
            </a:r>
            <a:r>
              <a:rPr sz="2100" dirty="0">
                <a:solidFill>
                  <a:srgbClr val="001F5F"/>
                </a:solidFill>
                <a:cs typeface="Calibri"/>
              </a:rPr>
              <a:t>plan</a:t>
            </a:r>
            <a:endParaRPr sz="2100" dirty="0">
              <a:cs typeface="Calibri"/>
            </a:endParaRPr>
          </a:p>
        </p:txBody>
      </p:sp>
      <p:sp>
        <p:nvSpPr>
          <p:cNvPr id="9" name="object 4" descr="Screenshot of plan template sections 9 to 15 by title.&#10;9.  Flow-Down Clause&#10;10.  Reporting &amp; Cooperation&#10;11. Record Keeping&#10;12 &amp; 13 Utilization of Small Business Concerns Used in Bid Proposal&#10;14.  Subcontractor discussions with CO&#10;15.  Prompt Payment of Small Business Subcontractors">
            <a:extLst>
              <a:ext uri="{FF2B5EF4-FFF2-40B4-BE49-F238E27FC236}">
                <a16:creationId xmlns:a16="http://schemas.microsoft.com/office/drawing/2014/main" id="{6DFA6956-A572-0D55-5C5E-9AF50FCEE7AA}"/>
              </a:ext>
            </a:extLst>
          </p:cNvPr>
          <p:cNvSpPr/>
          <p:nvPr/>
        </p:nvSpPr>
        <p:spPr>
          <a:xfrm>
            <a:off x="1365555" y="4167284"/>
            <a:ext cx="6411236" cy="1751738"/>
          </a:xfrm>
          <a:prstGeom prst="rect">
            <a:avLst/>
          </a:prstGeom>
          <a:blipFill>
            <a:blip r:embed="rId3" cstate="print"/>
            <a:stretch>
              <a:fillRect/>
            </a:stretch>
          </a:blipFill>
          <a:ln w="19050">
            <a:solidFill>
              <a:schemeClr val="tx2"/>
            </a:solidFill>
          </a:ln>
        </p:spPr>
        <p:txBody>
          <a:bodyPr wrap="square" lIns="0" tIns="0" rIns="0" bIns="0" rtlCol="0"/>
          <a:lstStyle/>
          <a:p>
            <a:endParaRPr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 dirty="0"/>
              <a:t>For Official Use</a:t>
            </a:r>
            <a:r>
              <a:rPr spc="-55" dirty="0"/>
              <a:t> </a:t>
            </a:r>
            <a:r>
              <a:rPr dirty="0"/>
              <a:t>Only</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solidFill>
                  <a:srgbClr val="888888"/>
                </a:solidFill>
              </a:rPr>
              <a:t>39</a:t>
            </a:fld>
            <a:endParaRPr dirty="0">
              <a:solidFill>
                <a:srgbClr val="888888"/>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85A0D-F435-6A95-3E63-A73DA8961842}"/>
              </a:ext>
            </a:extLst>
          </p:cNvPr>
          <p:cNvSpPr>
            <a:spLocks noGrp="1"/>
          </p:cNvSpPr>
          <p:nvPr>
            <p:ph type="title"/>
          </p:nvPr>
        </p:nvSpPr>
        <p:spPr>
          <a:xfrm>
            <a:off x="3581399" y="97761"/>
            <a:ext cx="5478779" cy="492443"/>
          </a:xfrm>
        </p:spPr>
        <p:txBody>
          <a:bodyPr/>
          <a:lstStyle/>
          <a:p>
            <a:pPr algn="r"/>
            <a:r>
              <a:rPr lang="en-US" dirty="0">
                <a:solidFill>
                  <a:schemeClr val="tx2">
                    <a:lumMod val="50000"/>
                  </a:schemeClr>
                </a:solidFill>
              </a:rPr>
              <a:t>Overview</a:t>
            </a:r>
          </a:p>
        </p:txBody>
      </p:sp>
      <p:sp>
        <p:nvSpPr>
          <p:cNvPr id="3" name="Content Placeholder 2">
            <a:extLst>
              <a:ext uri="{FF2B5EF4-FFF2-40B4-BE49-F238E27FC236}">
                <a16:creationId xmlns:a16="http://schemas.microsoft.com/office/drawing/2014/main" id="{90EDCA1E-B012-16E6-6AF7-AE7A4ACBB6D1}"/>
              </a:ext>
            </a:extLst>
          </p:cNvPr>
          <p:cNvSpPr>
            <a:spLocks noGrp="1"/>
          </p:cNvSpPr>
          <p:nvPr>
            <p:ph idx="1"/>
          </p:nvPr>
        </p:nvSpPr>
        <p:spPr>
          <a:xfrm>
            <a:off x="381000" y="2362201"/>
            <a:ext cx="8382000" cy="2129234"/>
          </a:xfrm>
        </p:spPr>
        <p:txBody>
          <a:bodyPr/>
          <a:lstStyle/>
          <a:p>
            <a:pPr algn="ctr"/>
            <a:r>
              <a:rPr lang="en-US" sz="6000" b="1" dirty="0">
                <a:latin typeface="Georgia" panose="02040502050405020303" pitchFamily="18" charset="0"/>
              </a:rPr>
              <a:t>Plan Requirements Overview</a:t>
            </a:r>
          </a:p>
        </p:txBody>
      </p:sp>
      <p:sp>
        <p:nvSpPr>
          <p:cNvPr id="4" name="Footer Placeholder 3">
            <a:extLst>
              <a:ext uri="{FF2B5EF4-FFF2-40B4-BE49-F238E27FC236}">
                <a16:creationId xmlns:a16="http://schemas.microsoft.com/office/drawing/2014/main" id="{6E3252A3-6635-3390-19F8-7A69D04D57BB}"/>
              </a:ext>
            </a:extLst>
          </p:cNvPr>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For Official Use Only</a:t>
            </a:r>
            <a:endParaRPr lang="en-US" dirty="0"/>
          </a:p>
        </p:txBody>
      </p:sp>
      <p:sp>
        <p:nvSpPr>
          <p:cNvPr id="5" name="Slide Number Placeholder 4">
            <a:extLst>
              <a:ext uri="{FF2B5EF4-FFF2-40B4-BE49-F238E27FC236}">
                <a16:creationId xmlns:a16="http://schemas.microsoft.com/office/drawing/2014/main" id="{4316B308-4D7A-2447-2842-D42F136E13D7}"/>
              </a:ext>
            </a:extLst>
          </p:cNvPr>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CB9C4B-92D0-4B2B-AC45-7ABA2552CB80}" type="slidenum">
              <a:rPr lang="en-US" smtClean="0"/>
              <a:pPr/>
              <a:t>4</a:t>
            </a:fld>
            <a:endParaRPr lang="en-US"/>
          </a:p>
        </p:txBody>
      </p:sp>
    </p:spTree>
    <p:extLst>
      <p:ext uri="{BB962C8B-B14F-4D97-AF65-F5344CB8AC3E}">
        <p14:creationId xmlns:p14="http://schemas.microsoft.com/office/powerpoint/2010/main" val="2763846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94880" y="97761"/>
            <a:ext cx="1764664" cy="513715"/>
          </a:xfrm>
          <a:prstGeom prst="rect">
            <a:avLst/>
          </a:prstGeom>
        </p:spPr>
        <p:txBody>
          <a:bodyPr vert="horz" wrap="square" lIns="0" tIns="12700" rIns="0" bIns="0" rtlCol="0">
            <a:spAutoFit/>
          </a:bodyPr>
          <a:lstStyle/>
          <a:p>
            <a:pPr algn="r">
              <a:lnSpc>
                <a:spcPct val="100000"/>
              </a:lnSpc>
            </a:pPr>
            <a:r>
              <a:rPr dirty="0"/>
              <a:t>S</a:t>
            </a:r>
            <a:r>
              <a:rPr spc="-5" dirty="0"/>
              <a:t>i</a:t>
            </a:r>
            <a:r>
              <a:rPr dirty="0"/>
              <a:t>gn</a:t>
            </a:r>
            <a:r>
              <a:rPr spc="5" dirty="0"/>
              <a:t>a</a:t>
            </a:r>
            <a:r>
              <a:rPr spc="-5" dirty="0"/>
              <a:t>t</a:t>
            </a:r>
            <a:r>
              <a:rPr spc="5" dirty="0"/>
              <a:t>u</a:t>
            </a:r>
            <a:r>
              <a:rPr spc="-5" dirty="0"/>
              <a:t>r</a:t>
            </a:r>
            <a:r>
              <a:rPr dirty="0"/>
              <a:t>e</a:t>
            </a:r>
          </a:p>
        </p:txBody>
      </p:sp>
      <p:sp>
        <p:nvSpPr>
          <p:cNvPr id="3" name="object 3"/>
          <p:cNvSpPr txBox="1"/>
          <p:nvPr/>
        </p:nvSpPr>
        <p:spPr>
          <a:xfrm>
            <a:off x="645666" y="1120663"/>
            <a:ext cx="7851013" cy="2845010"/>
          </a:xfrm>
          <a:prstGeom prst="rect">
            <a:avLst/>
          </a:prstGeom>
        </p:spPr>
        <p:txBody>
          <a:bodyPr vert="horz" wrap="square" lIns="0" tIns="13335" rIns="0" bIns="0" rtlCol="0">
            <a:spAutoFit/>
          </a:bodyPr>
          <a:lstStyle/>
          <a:p>
            <a:pPr marL="342900" indent="-342900">
              <a:spcBef>
                <a:spcPct val="0"/>
              </a:spcBef>
              <a:spcAft>
                <a:spcPts val="2400"/>
              </a:spcAft>
              <a:buFont typeface="Arial" panose="020B0604020202020204" pitchFamily="34" charset="0"/>
              <a:buChar char="•"/>
            </a:pPr>
            <a:r>
              <a:rPr lang="en-US" sz="2400" dirty="0">
                <a:solidFill>
                  <a:srgbClr val="001F5F"/>
                </a:solidFill>
              </a:rPr>
              <a:t>You must provide a signed, pdf copy of the plan via e-mail (do not mail original copies)</a:t>
            </a:r>
          </a:p>
          <a:p>
            <a:pPr marL="342900" indent="-342900">
              <a:spcBef>
                <a:spcPct val="0"/>
              </a:spcBef>
              <a:spcAft>
                <a:spcPts val="2400"/>
              </a:spcAft>
              <a:buFont typeface="Arial" panose="020B0604020202020204" pitchFamily="34" charset="0"/>
              <a:buChar char="•"/>
            </a:pPr>
            <a:r>
              <a:rPr lang="en-US" sz="2400" dirty="0">
                <a:solidFill>
                  <a:srgbClr val="001F5F"/>
                </a:solidFill>
              </a:rPr>
              <a:t>We accept scanned copies of wet signatures and “digital” signatures</a:t>
            </a:r>
          </a:p>
          <a:p>
            <a:pPr marL="342900" indent="-342900">
              <a:spcBef>
                <a:spcPct val="0"/>
              </a:spcBef>
              <a:spcAft>
                <a:spcPts val="2400"/>
              </a:spcAft>
              <a:buFont typeface="Arial" panose="020B0604020202020204" pitchFamily="34" charset="0"/>
              <a:buChar char="•"/>
            </a:pPr>
            <a:r>
              <a:rPr lang="en-US" sz="2400" dirty="0">
                <a:solidFill>
                  <a:srgbClr val="001F5F"/>
                </a:solidFill>
              </a:rPr>
              <a:t>We </a:t>
            </a:r>
            <a:r>
              <a:rPr lang="en-US" sz="2400" u="sng" dirty="0">
                <a:solidFill>
                  <a:srgbClr val="001F5F"/>
                </a:solidFill>
              </a:rPr>
              <a:t>do not accept</a:t>
            </a:r>
            <a:r>
              <a:rPr lang="en-US" sz="2400" dirty="0">
                <a:solidFill>
                  <a:srgbClr val="001F5F"/>
                </a:solidFill>
              </a:rPr>
              <a:t> dropped images/jpegs of signatures or signature-like Word font</a:t>
            </a:r>
            <a:endParaRPr lang="en-US" sz="2400" i="1" dirty="0">
              <a:solidFill>
                <a:srgbClr val="001F5F"/>
              </a:solidFill>
            </a:endParaRPr>
          </a:p>
        </p:txBody>
      </p:sp>
      <p:pic>
        <p:nvPicPr>
          <p:cNvPr id="5" name="Picture 4" descr="Screenshot of plan template signature block for contractor">
            <a:extLst>
              <a:ext uri="{FF2B5EF4-FFF2-40B4-BE49-F238E27FC236}">
                <a16:creationId xmlns:a16="http://schemas.microsoft.com/office/drawing/2014/main" id="{606129E1-7468-3C9F-3F72-0AA59EB6DD90}"/>
              </a:ext>
            </a:extLst>
          </p:cNvPr>
          <p:cNvPicPr>
            <a:picLocks noChangeAspect="1"/>
          </p:cNvPicPr>
          <p:nvPr/>
        </p:nvPicPr>
        <p:blipFill>
          <a:blip r:embed="rId3"/>
          <a:stretch>
            <a:fillRect/>
          </a:stretch>
        </p:blipFill>
        <p:spPr>
          <a:xfrm>
            <a:off x="256442" y="4314832"/>
            <a:ext cx="8631115" cy="1239873"/>
          </a:xfrm>
          <a:prstGeom prst="rect">
            <a:avLst/>
          </a:prstGeom>
          <a:ln w="19050">
            <a:solidFill>
              <a:schemeClr val="tx2"/>
            </a:solidFill>
          </a:ln>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 dirty="0"/>
              <a:t>For Official Use</a:t>
            </a:r>
            <a:r>
              <a:rPr spc="-55" dirty="0"/>
              <a:t> </a:t>
            </a:r>
            <a:r>
              <a:rPr dirty="0"/>
              <a:t>Only</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solidFill>
                  <a:srgbClr val="888888"/>
                </a:solidFill>
              </a:rPr>
              <a:t>40</a:t>
            </a:fld>
            <a:endParaRPr dirty="0">
              <a:solidFill>
                <a:srgbClr val="888888"/>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0996" y="134338"/>
            <a:ext cx="5408295" cy="452120"/>
          </a:xfrm>
          <a:prstGeom prst="rect">
            <a:avLst/>
          </a:prstGeom>
        </p:spPr>
        <p:txBody>
          <a:bodyPr vert="horz" wrap="square" lIns="0" tIns="12065" rIns="0" bIns="0" rtlCol="0">
            <a:spAutoFit/>
          </a:bodyPr>
          <a:lstStyle/>
          <a:p>
            <a:pPr marL="12700">
              <a:lnSpc>
                <a:spcPct val="100000"/>
              </a:lnSpc>
              <a:spcBef>
                <a:spcPts val="95"/>
              </a:spcBef>
            </a:pPr>
            <a:r>
              <a:rPr sz="2800" spc="-10" dirty="0"/>
              <a:t>Summary </a:t>
            </a:r>
            <a:r>
              <a:rPr sz="2800" spc="-5" dirty="0"/>
              <a:t>of Goals – Comm.</a:t>
            </a:r>
            <a:r>
              <a:rPr sz="2800" spc="15" dirty="0"/>
              <a:t> </a:t>
            </a:r>
            <a:r>
              <a:rPr sz="2800" spc="-5" dirty="0"/>
              <a:t>Plans</a:t>
            </a:r>
            <a:endParaRPr sz="2800" dirty="0"/>
          </a:p>
        </p:txBody>
      </p:sp>
      <p:sp>
        <p:nvSpPr>
          <p:cNvPr id="3" name="object 3"/>
          <p:cNvSpPr txBox="1"/>
          <p:nvPr/>
        </p:nvSpPr>
        <p:spPr>
          <a:xfrm>
            <a:off x="405230" y="906988"/>
            <a:ext cx="8077795" cy="2751394"/>
          </a:xfrm>
          <a:prstGeom prst="rect">
            <a:avLst/>
          </a:prstGeom>
        </p:spPr>
        <p:txBody>
          <a:bodyPr vert="horz" wrap="square" lIns="0" tIns="12065" rIns="0" bIns="0" rtlCol="0">
            <a:spAutoFit/>
          </a:bodyPr>
          <a:lstStyle/>
          <a:p>
            <a:pPr marL="365760" marR="5080" indent="-365760">
              <a:spcAft>
                <a:spcPts val="1800"/>
              </a:spcAft>
              <a:buFont typeface="Arial" panose="020B0604020202020204" pitchFamily="34" charset="0"/>
              <a:buChar char="•"/>
            </a:pPr>
            <a:r>
              <a:rPr sz="2000" u="sng" spc="-5" dirty="0">
                <a:solidFill>
                  <a:srgbClr val="001F5F"/>
                </a:solidFill>
                <a:uFill>
                  <a:solidFill>
                    <a:srgbClr val="001F5F"/>
                  </a:solidFill>
                </a:uFill>
                <a:latin typeface="Calibri"/>
                <a:cs typeface="Calibri"/>
              </a:rPr>
              <a:t>Commercial</a:t>
            </a:r>
            <a:r>
              <a:rPr sz="2000" u="sng" spc="-5" dirty="0">
                <a:solidFill>
                  <a:srgbClr val="001F5F"/>
                </a:solidFill>
                <a:latin typeface="Calibri"/>
                <a:cs typeface="Calibri"/>
              </a:rPr>
              <a:t> </a:t>
            </a:r>
            <a:r>
              <a:rPr sz="2000" spc="-5" dirty="0">
                <a:solidFill>
                  <a:srgbClr val="001F5F"/>
                </a:solidFill>
                <a:latin typeface="Calibri"/>
                <a:cs typeface="Calibri"/>
              </a:rPr>
              <a:t>Plan </a:t>
            </a:r>
            <a:r>
              <a:rPr sz="2000" spc="-10" dirty="0">
                <a:solidFill>
                  <a:srgbClr val="001F5F"/>
                </a:solidFill>
                <a:latin typeface="Calibri"/>
                <a:cs typeface="Calibri"/>
              </a:rPr>
              <a:t>holders </a:t>
            </a:r>
            <a:r>
              <a:rPr sz="2000" spc="-15" dirty="0">
                <a:solidFill>
                  <a:srgbClr val="001F5F"/>
                </a:solidFill>
                <a:latin typeface="Calibri"/>
                <a:cs typeface="Calibri"/>
              </a:rPr>
              <a:t>(except for </a:t>
            </a:r>
            <a:r>
              <a:rPr sz="2000" spc="-5" dirty="0">
                <a:solidFill>
                  <a:srgbClr val="001F5F"/>
                </a:solidFill>
                <a:latin typeface="Calibri"/>
                <a:cs typeface="Calibri"/>
              </a:rPr>
              <a:t>initial </a:t>
            </a:r>
            <a:r>
              <a:rPr sz="2000" dirty="0">
                <a:solidFill>
                  <a:srgbClr val="001F5F"/>
                </a:solidFill>
                <a:latin typeface="Calibri"/>
                <a:cs typeface="Calibri"/>
              </a:rPr>
              <a:t>plans) </a:t>
            </a:r>
            <a:r>
              <a:rPr lang="en-US" sz="2000" spc="-5" dirty="0">
                <a:solidFill>
                  <a:srgbClr val="001F5F"/>
                </a:solidFill>
                <a:latin typeface="Calibri"/>
                <a:cs typeface="Calibri"/>
              </a:rPr>
              <a:t>must</a:t>
            </a:r>
            <a:r>
              <a:rPr sz="2000" spc="-5" dirty="0">
                <a:solidFill>
                  <a:srgbClr val="001F5F"/>
                </a:solidFill>
                <a:latin typeface="Calibri"/>
                <a:cs typeface="Calibri"/>
              </a:rPr>
              <a:t> </a:t>
            </a:r>
            <a:r>
              <a:rPr sz="2000" spc="-10" dirty="0">
                <a:solidFill>
                  <a:srgbClr val="001F5F"/>
                </a:solidFill>
                <a:latin typeface="Calibri"/>
                <a:cs typeface="Calibri"/>
              </a:rPr>
              <a:t>complete </a:t>
            </a:r>
            <a:r>
              <a:rPr sz="2000" spc="-5" dirty="0">
                <a:solidFill>
                  <a:srgbClr val="001F5F"/>
                </a:solidFill>
                <a:latin typeface="Calibri"/>
                <a:cs typeface="Calibri"/>
              </a:rPr>
              <a:t>this table.</a:t>
            </a:r>
            <a:endParaRPr lang="en-US" sz="2000" spc="-5" dirty="0">
              <a:solidFill>
                <a:srgbClr val="001F5F"/>
              </a:solidFill>
              <a:latin typeface="Calibri"/>
              <a:cs typeface="Calibri"/>
            </a:endParaRPr>
          </a:p>
          <a:p>
            <a:pPr marL="365760" marR="5080" indent="-365760">
              <a:spcAft>
                <a:spcPts val="600"/>
              </a:spcAft>
              <a:buFont typeface="Arial" panose="020B0604020202020204" pitchFamily="34" charset="0"/>
              <a:buChar char="•"/>
            </a:pPr>
            <a:r>
              <a:rPr sz="2000" spc="-5" dirty="0">
                <a:solidFill>
                  <a:srgbClr val="001F5F"/>
                </a:solidFill>
                <a:latin typeface="Calibri"/>
                <a:cs typeface="Calibri"/>
              </a:rPr>
              <a:t>This </a:t>
            </a:r>
            <a:r>
              <a:rPr lang="en-US" sz="2000" spc="-5" dirty="0">
                <a:solidFill>
                  <a:srgbClr val="001F5F"/>
                </a:solidFill>
                <a:latin typeface="Calibri"/>
                <a:cs typeface="Calibri"/>
              </a:rPr>
              <a:t>serves as a comparative table of …</a:t>
            </a:r>
          </a:p>
          <a:p>
            <a:pPr marL="914400" marR="5080" lvl="1" indent="-365760">
              <a:spcAft>
                <a:spcPts val="600"/>
              </a:spcAft>
              <a:buFont typeface="+mj-lt"/>
              <a:buAutoNum type="arabicParenR"/>
            </a:pPr>
            <a:r>
              <a:rPr lang="en-US" b="1" spc="-5" dirty="0">
                <a:solidFill>
                  <a:srgbClr val="001F5F"/>
                </a:solidFill>
                <a:latin typeface="Calibri"/>
                <a:cs typeface="Calibri"/>
              </a:rPr>
              <a:t>Prior Year Goals:  </a:t>
            </a:r>
            <a:r>
              <a:rPr lang="en-US" spc="-5" dirty="0">
                <a:solidFill>
                  <a:srgbClr val="001F5F"/>
                </a:solidFill>
                <a:latin typeface="Calibri"/>
                <a:cs typeface="Calibri"/>
              </a:rPr>
              <a:t>W</a:t>
            </a:r>
            <a:r>
              <a:rPr spc="-10" dirty="0">
                <a:solidFill>
                  <a:srgbClr val="001F5F"/>
                </a:solidFill>
                <a:latin typeface="Calibri"/>
                <a:cs typeface="Calibri"/>
              </a:rPr>
              <a:t>h</a:t>
            </a:r>
            <a:r>
              <a:rPr lang="en-US" spc="-10" dirty="0">
                <a:solidFill>
                  <a:srgbClr val="001F5F"/>
                </a:solidFill>
                <a:latin typeface="Calibri"/>
                <a:cs typeface="Calibri"/>
              </a:rPr>
              <a:t>at</a:t>
            </a:r>
            <a:r>
              <a:rPr spc="-10" dirty="0">
                <a:solidFill>
                  <a:srgbClr val="001F5F"/>
                </a:solidFill>
                <a:latin typeface="Calibri"/>
                <a:cs typeface="Calibri"/>
              </a:rPr>
              <a:t> you proposed </a:t>
            </a:r>
            <a:r>
              <a:rPr spc="-5" dirty="0">
                <a:solidFill>
                  <a:srgbClr val="001F5F"/>
                </a:solidFill>
                <a:latin typeface="Calibri"/>
                <a:cs typeface="Calibri"/>
              </a:rPr>
              <a:t>that your </a:t>
            </a:r>
            <a:r>
              <a:rPr spc="-10" dirty="0">
                <a:solidFill>
                  <a:srgbClr val="001F5F"/>
                </a:solidFill>
                <a:latin typeface="Calibri"/>
                <a:cs typeface="Calibri"/>
              </a:rPr>
              <a:t>company would </a:t>
            </a:r>
            <a:r>
              <a:rPr lang="en-US" dirty="0">
                <a:solidFill>
                  <a:srgbClr val="001F5F"/>
                </a:solidFill>
                <a:latin typeface="Calibri"/>
                <a:cs typeface="Calibri"/>
              </a:rPr>
              <a:t>spend in the prior year’s plan (</a:t>
            </a:r>
            <a:r>
              <a:rPr lang="en-US" i="1" dirty="0">
                <a:solidFill>
                  <a:srgbClr val="C00000"/>
                </a:solidFill>
                <a:latin typeface="Calibri"/>
                <a:cs typeface="Calibri"/>
              </a:rPr>
              <a:t>must match last year’s approved plan</a:t>
            </a:r>
            <a:r>
              <a:rPr lang="en-US" dirty="0">
                <a:solidFill>
                  <a:srgbClr val="001F5F"/>
                </a:solidFill>
                <a:latin typeface="Calibri"/>
                <a:cs typeface="Calibri"/>
              </a:rPr>
              <a:t>)</a:t>
            </a:r>
          </a:p>
          <a:p>
            <a:pPr marL="914400" marR="5080" lvl="1" indent="-365760">
              <a:spcAft>
                <a:spcPts val="600"/>
              </a:spcAft>
              <a:buFont typeface="+mj-lt"/>
              <a:buAutoNum type="arabicParenR"/>
            </a:pPr>
            <a:r>
              <a:rPr lang="en-US" b="1" dirty="0">
                <a:solidFill>
                  <a:srgbClr val="001F5F"/>
                </a:solidFill>
                <a:latin typeface="Calibri"/>
                <a:cs typeface="Calibri"/>
              </a:rPr>
              <a:t>Prior Year Achievements: </a:t>
            </a:r>
            <a:r>
              <a:rPr lang="en-US" dirty="0">
                <a:solidFill>
                  <a:srgbClr val="001F5F"/>
                </a:solidFill>
                <a:latin typeface="Calibri"/>
                <a:cs typeface="Calibri"/>
              </a:rPr>
              <a:t> W</a:t>
            </a:r>
            <a:r>
              <a:rPr lang="en-US" spc="-10" dirty="0">
                <a:solidFill>
                  <a:srgbClr val="001F5F"/>
                </a:solidFill>
                <a:latin typeface="Calibri"/>
                <a:cs typeface="Calibri"/>
              </a:rPr>
              <a:t>hat you actually spent/achieved last year (</a:t>
            </a:r>
            <a:r>
              <a:rPr lang="en-US" i="1" spc="-10" dirty="0">
                <a:solidFill>
                  <a:srgbClr val="C00000"/>
                </a:solidFill>
                <a:latin typeface="Calibri"/>
                <a:cs typeface="Calibri"/>
              </a:rPr>
              <a:t>should approximate eSRS reported spend</a:t>
            </a:r>
            <a:r>
              <a:rPr lang="en-US" spc="-10" dirty="0">
                <a:solidFill>
                  <a:srgbClr val="001F5F"/>
                </a:solidFill>
                <a:latin typeface="Calibri"/>
                <a:cs typeface="Calibri"/>
              </a:rPr>
              <a:t>)</a:t>
            </a:r>
          </a:p>
          <a:p>
            <a:pPr marL="914400" marR="5080" lvl="1" indent="-365760">
              <a:spcAft>
                <a:spcPts val="1800"/>
              </a:spcAft>
              <a:buFont typeface="+mj-lt"/>
              <a:buAutoNum type="arabicParenR"/>
            </a:pPr>
            <a:r>
              <a:rPr lang="en-US" b="1" spc="-10" dirty="0">
                <a:solidFill>
                  <a:srgbClr val="001F5F"/>
                </a:solidFill>
                <a:latin typeface="Calibri"/>
                <a:cs typeface="Calibri"/>
              </a:rPr>
              <a:t>Current Goals:  </a:t>
            </a:r>
            <a:r>
              <a:rPr lang="en-US" spc="-10" dirty="0">
                <a:solidFill>
                  <a:srgbClr val="001F5F"/>
                </a:solidFill>
                <a:latin typeface="Calibri"/>
                <a:cs typeface="Calibri"/>
              </a:rPr>
              <a:t>What you propose to spend in the coming year (</a:t>
            </a:r>
            <a:r>
              <a:rPr lang="en-US" i="1" spc="-10" dirty="0">
                <a:solidFill>
                  <a:srgbClr val="C00000"/>
                </a:solidFill>
                <a:latin typeface="Calibri"/>
                <a:cs typeface="Calibri"/>
              </a:rPr>
              <a:t>must match total spend in #1 and goals in #2</a:t>
            </a:r>
            <a:r>
              <a:rPr lang="en-US" spc="-10" dirty="0">
                <a:solidFill>
                  <a:srgbClr val="001F5F"/>
                </a:solidFill>
                <a:latin typeface="Calibri"/>
                <a:cs typeface="Calibri"/>
              </a:rPr>
              <a:t>)</a:t>
            </a:r>
          </a:p>
        </p:txBody>
      </p:sp>
      <p:pic>
        <p:nvPicPr>
          <p:cNvPr id="10" name="Picture 9" descr="Screenshot of plan template goals chart at end">
            <a:extLst>
              <a:ext uri="{FF2B5EF4-FFF2-40B4-BE49-F238E27FC236}">
                <a16:creationId xmlns:a16="http://schemas.microsoft.com/office/drawing/2014/main" id="{BA23CD6E-532D-7AB3-A5EA-9B640504BE03}"/>
              </a:ext>
            </a:extLst>
          </p:cNvPr>
          <p:cNvPicPr>
            <a:picLocks noChangeAspect="1"/>
          </p:cNvPicPr>
          <p:nvPr/>
        </p:nvPicPr>
        <p:blipFill rotWithShape="1">
          <a:blip r:embed="rId3"/>
          <a:srcRect b="26506"/>
          <a:stretch/>
        </p:blipFill>
        <p:spPr>
          <a:xfrm>
            <a:off x="1313210" y="3852520"/>
            <a:ext cx="6515925" cy="2222932"/>
          </a:xfrm>
          <a:prstGeom prst="rect">
            <a:avLst/>
          </a:prstGeom>
          <a:ln w="19050">
            <a:solidFill>
              <a:schemeClr val="tx2"/>
            </a:solidFill>
          </a:ln>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 dirty="0"/>
              <a:t>For Official Use</a:t>
            </a:r>
            <a:r>
              <a:rPr spc="-55" dirty="0"/>
              <a:t> </a:t>
            </a:r>
            <a:r>
              <a:rPr dirty="0"/>
              <a:t>Only</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solidFill>
                  <a:srgbClr val="888888"/>
                </a:solidFill>
              </a:rPr>
              <a:t>41</a:t>
            </a:fld>
            <a:endParaRPr dirty="0">
              <a:solidFill>
                <a:srgbClr val="888888"/>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85A0D-F435-6A95-3E63-A73DA8961842}"/>
              </a:ext>
            </a:extLst>
          </p:cNvPr>
          <p:cNvSpPr>
            <a:spLocks noGrp="1"/>
          </p:cNvSpPr>
          <p:nvPr>
            <p:ph type="title"/>
          </p:nvPr>
        </p:nvSpPr>
        <p:spPr>
          <a:xfrm>
            <a:off x="83819" y="97761"/>
            <a:ext cx="8976360" cy="492443"/>
          </a:xfrm>
        </p:spPr>
        <p:txBody>
          <a:bodyPr/>
          <a:lstStyle/>
          <a:p>
            <a:pPr algn="r"/>
            <a:r>
              <a:rPr lang="en-US" dirty="0">
                <a:solidFill>
                  <a:srgbClr val="001746"/>
                </a:solidFill>
              </a:rPr>
              <a:t>Review</a:t>
            </a:r>
          </a:p>
        </p:txBody>
      </p:sp>
      <p:sp>
        <p:nvSpPr>
          <p:cNvPr id="3" name="Content Placeholder 2">
            <a:extLst>
              <a:ext uri="{FF2B5EF4-FFF2-40B4-BE49-F238E27FC236}">
                <a16:creationId xmlns:a16="http://schemas.microsoft.com/office/drawing/2014/main" id="{90EDCA1E-B012-16E6-6AF7-AE7A4ACBB6D1}"/>
              </a:ext>
            </a:extLst>
          </p:cNvPr>
          <p:cNvSpPr>
            <a:spLocks noGrp="1"/>
          </p:cNvSpPr>
          <p:nvPr>
            <p:ph idx="1"/>
          </p:nvPr>
        </p:nvSpPr>
        <p:spPr>
          <a:xfrm>
            <a:off x="380999" y="2743200"/>
            <a:ext cx="8382000" cy="923330"/>
          </a:xfrm>
        </p:spPr>
        <p:txBody>
          <a:bodyPr/>
          <a:lstStyle/>
          <a:p>
            <a:pPr algn="ctr"/>
            <a:r>
              <a:rPr lang="en-US" sz="6000" b="1" dirty="0">
                <a:latin typeface="Georgia" panose="02040502050405020303" pitchFamily="18" charset="0"/>
              </a:rPr>
              <a:t>Review Process</a:t>
            </a:r>
          </a:p>
        </p:txBody>
      </p:sp>
      <p:sp>
        <p:nvSpPr>
          <p:cNvPr id="4" name="Footer Placeholder 3">
            <a:extLst>
              <a:ext uri="{FF2B5EF4-FFF2-40B4-BE49-F238E27FC236}">
                <a16:creationId xmlns:a16="http://schemas.microsoft.com/office/drawing/2014/main" id="{6E3252A3-6635-3390-19F8-7A69D04D57BB}"/>
              </a:ext>
            </a:extLst>
          </p:cNvPr>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For Official Use Only</a:t>
            </a:r>
            <a:endParaRPr lang="en-US" dirty="0"/>
          </a:p>
        </p:txBody>
      </p:sp>
      <p:sp>
        <p:nvSpPr>
          <p:cNvPr id="5" name="Slide Number Placeholder 4">
            <a:extLst>
              <a:ext uri="{FF2B5EF4-FFF2-40B4-BE49-F238E27FC236}">
                <a16:creationId xmlns:a16="http://schemas.microsoft.com/office/drawing/2014/main" id="{4316B308-4D7A-2447-2842-D42F136E13D7}"/>
              </a:ext>
            </a:extLst>
          </p:cNvPr>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CB9C4B-92D0-4B2B-AC45-7ABA2552CB80}" type="slidenum">
              <a:rPr lang="en-US" smtClean="0"/>
              <a:pPr/>
              <a:t>42</a:t>
            </a:fld>
            <a:endParaRPr lang="en-US"/>
          </a:p>
        </p:txBody>
      </p:sp>
    </p:spTree>
    <p:extLst>
      <p:ext uri="{BB962C8B-B14F-4D97-AF65-F5344CB8AC3E}">
        <p14:creationId xmlns:p14="http://schemas.microsoft.com/office/powerpoint/2010/main" val="41094671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29000" y="97761"/>
            <a:ext cx="5630544" cy="505267"/>
          </a:xfrm>
          <a:prstGeom prst="rect">
            <a:avLst/>
          </a:prstGeom>
        </p:spPr>
        <p:txBody>
          <a:bodyPr vert="horz" wrap="square" lIns="0" tIns="12700" rIns="0" bIns="0" rtlCol="0">
            <a:spAutoFit/>
          </a:bodyPr>
          <a:lstStyle/>
          <a:p>
            <a:pPr algn="r">
              <a:lnSpc>
                <a:spcPct val="100000"/>
              </a:lnSpc>
            </a:pPr>
            <a:r>
              <a:rPr lang="en-US" dirty="0"/>
              <a:t>Plan Approver</a:t>
            </a:r>
            <a:endParaRPr dirty="0"/>
          </a:p>
        </p:txBody>
      </p:sp>
      <p:sp>
        <p:nvSpPr>
          <p:cNvPr id="3" name="object 3"/>
          <p:cNvSpPr txBox="1"/>
          <p:nvPr/>
        </p:nvSpPr>
        <p:spPr>
          <a:xfrm>
            <a:off x="377825" y="790778"/>
            <a:ext cx="8613775" cy="5161028"/>
          </a:xfrm>
          <a:prstGeom prst="rect">
            <a:avLst/>
          </a:prstGeom>
        </p:spPr>
        <p:txBody>
          <a:bodyPr vert="horz" wrap="square" lIns="0" tIns="13335" rIns="0" bIns="0" rtlCol="0">
            <a:spAutoFit/>
          </a:bodyPr>
          <a:lstStyle/>
          <a:p>
            <a:pPr>
              <a:spcBef>
                <a:spcPct val="0"/>
              </a:spcBef>
              <a:spcAft>
                <a:spcPts val="600"/>
              </a:spcAft>
            </a:pPr>
            <a:r>
              <a:rPr lang="en-US" sz="2400" b="1" dirty="0">
                <a:solidFill>
                  <a:srgbClr val="001F5F"/>
                </a:solidFill>
              </a:rPr>
              <a:t>Plan Approver</a:t>
            </a:r>
          </a:p>
          <a:p>
            <a:pPr marL="800100" lvl="1" indent="-342900">
              <a:spcBef>
                <a:spcPct val="0"/>
              </a:spcBef>
              <a:spcAft>
                <a:spcPts val="900"/>
              </a:spcAft>
              <a:buFont typeface="Arial" panose="020B0604020202020204" pitchFamily="34" charset="0"/>
              <a:buChar char="•"/>
            </a:pPr>
            <a:r>
              <a:rPr lang="en-US" dirty="0">
                <a:solidFill>
                  <a:srgbClr val="001F5F"/>
                </a:solidFill>
              </a:rPr>
              <a:t>Per </a:t>
            </a:r>
            <a:r>
              <a:rPr lang="en-US" i="1" dirty="0">
                <a:solidFill>
                  <a:srgbClr val="C00000"/>
                </a:solidFill>
              </a:rPr>
              <a:t>FAR 19.704(d)(1)</a:t>
            </a:r>
            <a:r>
              <a:rPr lang="en-US" i="1" dirty="0">
                <a:solidFill>
                  <a:srgbClr val="001F5F"/>
                </a:solidFill>
              </a:rPr>
              <a:t>, “Submit the commercial plan to either the first contracting officer awarding a contract subject to the plan during the contractor’s fiscal year, or, </a:t>
            </a:r>
            <a:r>
              <a:rPr lang="en-US" i="1" dirty="0">
                <a:solidFill>
                  <a:srgbClr val="001F5F"/>
                </a:solidFill>
                <a:highlight>
                  <a:srgbClr val="FFFF00"/>
                </a:highlight>
              </a:rPr>
              <a:t>if the contractor has ongoing contracts with commercial plans, to the contracting officer responsible for the contract </a:t>
            </a:r>
            <a:r>
              <a:rPr lang="en-US" i="1" u="sng" dirty="0">
                <a:solidFill>
                  <a:srgbClr val="001F5F"/>
                </a:solidFill>
                <a:highlight>
                  <a:srgbClr val="FFFF00"/>
                </a:highlight>
              </a:rPr>
              <a:t>with the latest completion date</a:t>
            </a:r>
            <a:r>
              <a:rPr lang="en-US" i="1" dirty="0">
                <a:solidFill>
                  <a:srgbClr val="001F5F"/>
                </a:solidFill>
              </a:rPr>
              <a:t>. </a:t>
            </a:r>
          </a:p>
          <a:p>
            <a:pPr marL="800100" lvl="1" indent="-342900">
              <a:spcBef>
                <a:spcPct val="0"/>
              </a:spcBef>
              <a:spcAft>
                <a:spcPts val="900"/>
              </a:spcAft>
              <a:buFont typeface="Arial" panose="020B0604020202020204" pitchFamily="34" charset="0"/>
              <a:buChar char="•"/>
            </a:pPr>
            <a:r>
              <a:rPr lang="en-US" dirty="0">
                <a:solidFill>
                  <a:srgbClr val="001F5F"/>
                </a:solidFill>
              </a:rPr>
              <a:t>The “latest completion date” means the current expiration date and </a:t>
            </a:r>
            <a:r>
              <a:rPr lang="en-US" i="1" u="sng" dirty="0">
                <a:solidFill>
                  <a:srgbClr val="001F5F"/>
                </a:solidFill>
              </a:rPr>
              <a:t>does not</a:t>
            </a:r>
            <a:r>
              <a:rPr lang="en-US" dirty="0">
                <a:solidFill>
                  <a:srgbClr val="001F5F"/>
                </a:solidFill>
              </a:rPr>
              <a:t> include options not yet exercised.</a:t>
            </a:r>
          </a:p>
          <a:p>
            <a:pPr marL="800100" lvl="1" indent="-342900">
              <a:spcBef>
                <a:spcPct val="0"/>
              </a:spcBef>
              <a:spcAft>
                <a:spcPts val="2400"/>
              </a:spcAft>
              <a:buFont typeface="Arial" panose="020B0604020202020204" pitchFamily="34" charset="0"/>
              <a:buChar char="•"/>
            </a:pPr>
            <a:r>
              <a:rPr lang="en-US" dirty="0">
                <a:solidFill>
                  <a:srgbClr val="001F5F"/>
                </a:solidFill>
              </a:rPr>
              <a:t>Due to options and extensions, the plan approver may vary from year to year; so, be sure to check the expiration date of each applicable contract.  We may ask for this.</a:t>
            </a:r>
          </a:p>
          <a:p>
            <a:pPr>
              <a:spcBef>
                <a:spcPct val="0"/>
              </a:spcBef>
              <a:spcAft>
                <a:spcPts val="600"/>
              </a:spcAft>
            </a:pPr>
            <a:r>
              <a:rPr lang="en-US" sz="2400" b="1" dirty="0">
                <a:solidFill>
                  <a:srgbClr val="001F5F"/>
                </a:solidFill>
              </a:rPr>
              <a:t>Submission Protocol</a:t>
            </a:r>
          </a:p>
          <a:p>
            <a:pPr marL="742950" lvl="1" indent="-285750">
              <a:spcBef>
                <a:spcPct val="0"/>
              </a:spcBef>
              <a:spcAft>
                <a:spcPts val="900"/>
              </a:spcAft>
              <a:buFont typeface="Arial" panose="020B0604020202020204" pitchFamily="34" charset="0"/>
              <a:buChar char="•"/>
            </a:pPr>
            <a:r>
              <a:rPr lang="en-US" dirty="0">
                <a:solidFill>
                  <a:srgbClr val="001F5F"/>
                </a:solidFill>
              </a:rPr>
              <a:t>Ensure the all offices/agencies with contracts covered by your plan are </a:t>
            </a:r>
            <a:r>
              <a:rPr lang="en-US" u="sng" dirty="0">
                <a:solidFill>
                  <a:srgbClr val="001F5F"/>
                </a:solidFill>
              </a:rPr>
              <a:t>copied on your initial plan submission e-mail </a:t>
            </a:r>
            <a:r>
              <a:rPr lang="en-US" dirty="0">
                <a:solidFill>
                  <a:srgbClr val="001F5F"/>
                </a:solidFill>
              </a:rPr>
              <a:t>to the approving agency.</a:t>
            </a:r>
          </a:p>
          <a:p>
            <a:pPr marL="742950" lvl="1" indent="-285750">
              <a:spcBef>
                <a:spcPct val="0"/>
              </a:spcBef>
              <a:spcAft>
                <a:spcPts val="2400"/>
              </a:spcAft>
              <a:buFont typeface="Arial" panose="020B0604020202020204" pitchFamily="34" charset="0"/>
              <a:buChar char="•"/>
            </a:pPr>
            <a:r>
              <a:rPr lang="en-US" dirty="0">
                <a:solidFill>
                  <a:srgbClr val="001F5F"/>
                </a:solidFill>
              </a:rPr>
              <a:t>Each office/Contract officer must have proof of the date of submission to document contract compliance or non-compliance (timely/untimely submission) with this contract deliverable.</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 dirty="0"/>
              <a:t>For Official Use</a:t>
            </a:r>
            <a:r>
              <a:rPr spc="-55" dirty="0"/>
              <a:t> </a:t>
            </a:r>
            <a:r>
              <a:rPr dirty="0"/>
              <a:t>Only</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solidFill>
                  <a:srgbClr val="888888"/>
                </a:solidFill>
              </a:rPr>
              <a:t>43</a:t>
            </a:fld>
            <a:endParaRPr dirty="0">
              <a:solidFill>
                <a:srgbClr val="888888"/>
              </a:solidFill>
            </a:endParaRPr>
          </a:p>
        </p:txBody>
      </p:sp>
    </p:spTree>
    <p:extLst>
      <p:ext uri="{BB962C8B-B14F-4D97-AF65-F5344CB8AC3E}">
        <p14:creationId xmlns:p14="http://schemas.microsoft.com/office/powerpoint/2010/main" val="2381602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a:spLocks noGrp="1"/>
          </p:cNvSpPr>
          <p:nvPr>
            <p:ph type="title"/>
          </p:nvPr>
        </p:nvSpPr>
        <p:spPr/>
        <p:txBody>
          <a:bodyPr>
            <a:normAutofit/>
          </a:bodyPr>
          <a:lstStyle/>
          <a:p>
            <a:pPr algn="r"/>
            <a:r>
              <a:rPr lang="en-US" sz="3300" dirty="0"/>
              <a:t>Review Process</a:t>
            </a:r>
          </a:p>
        </p:txBody>
      </p:sp>
      <p:grpSp>
        <p:nvGrpSpPr>
          <p:cNvPr id="30726" name="Content Placeholder 6" descr="Submit plan to your NAC representative&#10;" title="Submit plan to your NAC representative"/>
          <p:cNvGrpSpPr>
            <a:grpSpLocks noGrp="1"/>
          </p:cNvGrpSpPr>
          <p:nvPr/>
        </p:nvGrpSpPr>
        <p:grpSpPr bwMode="auto">
          <a:xfrm>
            <a:off x="167640" y="2170837"/>
            <a:ext cx="1676400" cy="2817080"/>
            <a:chOff x="0" y="1241754"/>
            <a:chExt cx="1981655" cy="1501448"/>
          </a:xfrm>
        </p:grpSpPr>
        <p:sp>
          <p:nvSpPr>
            <p:cNvPr id="8" name="Rounded Rectangle 7"/>
            <p:cNvSpPr/>
            <p:nvPr/>
          </p:nvSpPr>
          <p:spPr>
            <a:xfrm>
              <a:off x="0" y="1241754"/>
              <a:ext cx="1981655" cy="150144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9" name="Rounded Rectangle 4" descr="Submit plan to your NAC representative&#10;"/>
            <p:cNvSpPr/>
            <p:nvPr/>
          </p:nvSpPr>
          <p:spPr>
            <a:xfrm>
              <a:off x="44588" y="1285274"/>
              <a:ext cx="1892481" cy="1414408"/>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en-US" dirty="0"/>
                <a:t>Submit proposed plan to the FSS centralized Subcontracting e-mail box at </a:t>
              </a:r>
              <a:r>
                <a:rPr lang="en-US" dirty="0">
                  <a:hlinkClick r:id="rId3"/>
                </a:rPr>
                <a:t>FSS.Subcontracting@va.gov</a:t>
              </a:r>
              <a:r>
                <a:rPr lang="en-US" dirty="0"/>
                <a:t> </a:t>
              </a:r>
            </a:p>
          </p:txBody>
        </p:sp>
      </p:grpSp>
      <p:cxnSp>
        <p:nvCxnSpPr>
          <p:cNvPr id="75" name="Straight Arrow Connector 74" descr="arrow from plan incorporation to plan distribution" title="arrow from plan incorporation to plan distribution"/>
          <p:cNvCxnSpPr/>
          <p:nvPr/>
        </p:nvCxnSpPr>
        <p:spPr>
          <a:xfrm>
            <a:off x="1920014" y="3491343"/>
            <a:ext cx="528638" cy="672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grpSp>
        <p:nvGrpSpPr>
          <p:cNvPr id="30734" name="Group 63" descr="Plan is assigned to and reviewed by Contract Specialist"/>
          <p:cNvGrpSpPr>
            <a:grpSpLocks/>
          </p:cNvGrpSpPr>
          <p:nvPr/>
        </p:nvGrpSpPr>
        <p:grpSpPr bwMode="auto">
          <a:xfrm>
            <a:off x="2484693" y="2180430"/>
            <a:ext cx="1752600" cy="2807487"/>
            <a:chOff x="2514604" y="1752594"/>
            <a:chExt cx="2165766" cy="1448443"/>
          </a:xfrm>
        </p:grpSpPr>
        <p:sp>
          <p:nvSpPr>
            <p:cNvPr id="65" name="Rounded Rectangle 64"/>
            <p:cNvSpPr/>
            <p:nvPr/>
          </p:nvSpPr>
          <p:spPr>
            <a:xfrm>
              <a:off x="2514604" y="1752594"/>
              <a:ext cx="2165766" cy="144844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66" name="Rounded Rectangle 4" descr="Plan is assigned to and reviewed by Contract Specialist&#10;"/>
            <p:cNvSpPr/>
            <p:nvPr/>
          </p:nvSpPr>
          <p:spPr>
            <a:xfrm>
              <a:off x="2556613" y="1795537"/>
              <a:ext cx="2081749" cy="1362558"/>
            </a:xfrm>
            <a:prstGeom prst="rect">
              <a:avLst/>
            </a:prstGeom>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fontAlgn="auto">
                <a:spcAft>
                  <a:spcPts val="0"/>
                </a:spcAft>
                <a:defRPr/>
              </a:pPr>
              <a:r>
                <a:rPr lang="en-US" dirty="0"/>
                <a:t>Plan is assigned to and reviewed by Contract Specialist</a:t>
              </a:r>
            </a:p>
          </p:txBody>
        </p:sp>
      </p:grpSp>
      <p:cxnSp>
        <p:nvCxnSpPr>
          <p:cNvPr id="38" name="Straight Arrow Connector 37" descr="arrow to and from plan submission to revisions requested&#10;&#10;arrow to and from plan submission to revisions requested" title="arrow to and from plan submission to revisions requested"/>
          <p:cNvCxnSpPr>
            <a:cxnSpLocks/>
            <a:stCxn id="11" idx="1"/>
          </p:cNvCxnSpPr>
          <p:nvPr/>
        </p:nvCxnSpPr>
        <p:spPr>
          <a:xfrm flipH="1" flipV="1">
            <a:off x="4245576" y="3903532"/>
            <a:ext cx="1017588" cy="508391"/>
          </a:xfrm>
          <a:prstGeom prst="straightConnector1">
            <a:avLst/>
          </a:prstGeom>
          <a:ln w="50800">
            <a:headEnd type="arrow"/>
            <a:tailEnd type="arrow"/>
          </a:ln>
        </p:spPr>
        <p:style>
          <a:lnRef idx="1">
            <a:schemeClr val="accent1"/>
          </a:lnRef>
          <a:fillRef idx="0">
            <a:schemeClr val="accent1"/>
          </a:fillRef>
          <a:effectRef idx="0">
            <a:schemeClr val="accent1"/>
          </a:effectRef>
          <a:fontRef idx="minor">
            <a:schemeClr val="tx1"/>
          </a:fontRef>
        </p:style>
      </p:cxnSp>
      <p:grpSp>
        <p:nvGrpSpPr>
          <p:cNvPr id="30727" name="Group 9" descr="Revisions Requested:  Revise and resubmit your plan&#10;" title="Revisions Requested:  Revise and resubmit your plan"/>
          <p:cNvGrpSpPr>
            <a:grpSpLocks/>
          </p:cNvGrpSpPr>
          <p:nvPr/>
        </p:nvGrpSpPr>
        <p:grpSpPr bwMode="auto">
          <a:xfrm>
            <a:off x="5263164" y="3497523"/>
            <a:ext cx="1445804" cy="1828799"/>
            <a:chOff x="2514604" y="1752594"/>
            <a:chExt cx="2165766" cy="1448443"/>
          </a:xfrm>
        </p:grpSpPr>
        <p:sp>
          <p:nvSpPr>
            <p:cNvPr id="11" name="Rounded Rectangle 10"/>
            <p:cNvSpPr/>
            <p:nvPr/>
          </p:nvSpPr>
          <p:spPr>
            <a:xfrm>
              <a:off x="2514604" y="1752594"/>
              <a:ext cx="2165766" cy="144844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 name="Rounded Rectangle 4" descr="Revisions Requested:  Revise and resubmit your plan&#10;"/>
            <p:cNvSpPr/>
            <p:nvPr/>
          </p:nvSpPr>
          <p:spPr>
            <a:xfrm>
              <a:off x="2557475" y="1795476"/>
              <a:ext cx="2080025" cy="1362680"/>
            </a:xfrm>
            <a:prstGeom prst="rect">
              <a:avLst/>
            </a:prstGeom>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fontAlgn="auto">
                <a:spcAft>
                  <a:spcPts val="0"/>
                </a:spcAft>
                <a:defRPr/>
              </a:pPr>
              <a:r>
                <a:rPr lang="en-US" dirty="0"/>
                <a:t>Revisions Requested:  Revise and resubmit your plan</a:t>
              </a:r>
            </a:p>
          </p:txBody>
        </p:sp>
      </p:grpSp>
      <p:cxnSp>
        <p:nvCxnSpPr>
          <p:cNvPr id="26" name="Straight Arrow Connector 25" descr="arrow from plan submission to plan acceptance" title="arrow from plan submission to plan acceptance"/>
          <p:cNvCxnSpPr>
            <a:cxnSpLocks/>
            <a:endCxn id="15" idx="1"/>
          </p:cNvCxnSpPr>
          <p:nvPr/>
        </p:nvCxnSpPr>
        <p:spPr>
          <a:xfrm flipV="1">
            <a:off x="4237293" y="2466113"/>
            <a:ext cx="1025871" cy="703423"/>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grpSp>
        <p:nvGrpSpPr>
          <p:cNvPr id="30728" name="Group 12" descr="Plan is acceptable&#10;" title="Plan is acceptable"/>
          <p:cNvGrpSpPr>
            <a:grpSpLocks/>
          </p:cNvGrpSpPr>
          <p:nvPr/>
        </p:nvGrpSpPr>
        <p:grpSpPr bwMode="auto">
          <a:xfrm>
            <a:off x="5248244" y="1551008"/>
            <a:ext cx="1388642" cy="1830206"/>
            <a:chOff x="2514604" y="762000"/>
            <a:chExt cx="2067917" cy="739431"/>
          </a:xfrm>
        </p:grpSpPr>
        <p:sp>
          <p:nvSpPr>
            <p:cNvPr id="14" name="Rounded Rectangle 13"/>
            <p:cNvSpPr/>
            <p:nvPr/>
          </p:nvSpPr>
          <p:spPr>
            <a:xfrm>
              <a:off x="2514604" y="762000"/>
              <a:ext cx="2067917" cy="73943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5" name="Rounded Rectangle 4" descr="Plan is acceptable&#10;"/>
            <p:cNvSpPr/>
            <p:nvPr/>
          </p:nvSpPr>
          <p:spPr>
            <a:xfrm>
              <a:off x="2536823" y="784215"/>
              <a:ext cx="2023480" cy="695002"/>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en-US" dirty="0"/>
                <a:t>Plan is acceptable</a:t>
              </a:r>
            </a:p>
          </p:txBody>
        </p:sp>
      </p:grpSp>
      <p:cxnSp>
        <p:nvCxnSpPr>
          <p:cNvPr id="28" name="Straight Arrow Connector 27" descr="Flow chart of review process:&#10;1) Submit plan to NAC representative&#10;2) Plan assigned to/reviewed by CS&#10;3) Plan is acceptable, followed by approved plan being incorporated by Modification OR 3) Revisions are requested, followed by planholder revising/resubmitting plan to CS for another review."/>
          <p:cNvCxnSpPr>
            <a:cxnSpLocks/>
          </p:cNvCxnSpPr>
          <p:nvPr/>
        </p:nvCxnSpPr>
        <p:spPr>
          <a:xfrm>
            <a:off x="6670881" y="2510666"/>
            <a:ext cx="568491" cy="87054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grpSp>
        <p:nvGrpSpPr>
          <p:cNvPr id="2" name="Group 63" descr="Approved plan is included with contract award or added to existing contract(s) by modification.&#10;" title="Approved plan is included with contract award or added to existing contract(s) by modification.">
            <a:extLst>
              <a:ext uri="{FF2B5EF4-FFF2-40B4-BE49-F238E27FC236}">
                <a16:creationId xmlns:a16="http://schemas.microsoft.com/office/drawing/2014/main" id="{31AB9533-60FF-13EB-C38E-56413D207E78}"/>
              </a:ext>
            </a:extLst>
          </p:cNvPr>
          <p:cNvGrpSpPr>
            <a:grpSpLocks/>
          </p:cNvGrpSpPr>
          <p:nvPr/>
        </p:nvGrpSpPr>
        <p:grpSpPr bwMode="auto">
          <a:xfrm>
            <a:off x="7311454" y="2087600"/>
            <a:ext cx="1752600" cy="2807487"/>
            <a:chOff x="2514604" y="1752594"/>
            <a:chExt cx="2165766" cy="1448443"/>
          </a:xfrm>
        </p:grpSpPr>
        <p:sp>
          <p:nvSpPr>
            <p:cNvPr id="3" name="Rounded Rectangle 64">
              <a:extLst>
                <a:ext uri="{FF2B5EF4-FFF2-40B4-BE49-F238E27FC236}">
                  <a16:creationId xmlns:a16="http://schemas.microsoft.com/office/drawing/2014/main" id="{E29BA52D-51B3-9662-53B7-8CD1E3B88FB1}"/>
                </a:ext>
              </a:extLst>
            </p:cNvPr>
            <p:cNvSpPr/>
            <p:nvPr/>
          </p:nvSpPr>
          <p:spPr>
            <a:xfrm>
              <a:off x="2514604" y="1752594"/>
              <a:ext cx="2165766" cy="144844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 name="Rounded Rectangle 4" descr="Approved plan is included with contract award or added to existing contract(s) by modification.&#10;">
              <a:extLst>
                <a:ext uri="{FF2B5EF4-FFF2-40B4-BE49-F238E27FC236}">
                  <a16:creationId xmlns:a16="http://schemas.microsoft.com/office/drawing/2014/main" id="{0877CEF4-DE9E-EF9B-2BB7-DABD10C61FF6}"/>
                </a:ext>
              </a:extLst>
            </p:cNvPr>
            <p:cNvSpPr/>
            <p:nvPr/>
          </p:nvSpPr>
          <p:spPr>
            <a:xfrm>
              <a:off x="2556613" y="1795537"/>
              <a:ext cx="2081749" cy="1362558"/>
            </a:xfrm>
            <a:prstGeom prst="rect">
              <a:avLst/>
            </a:prstGeom>
          </p:spPr>
          <p:style>
            <a:lnRef idx="0">
              <a:scrgbClr r="0" g="0" b="0"/>
            </a:lnRef>
            <a:fillRef idx="0">
              <a:scrgbClr r="0" g="0" b="0"/>
            </a:fillRef>
            <a:effectRef idx="0">
              <a:scrgbClr r="0" g="0" b="0"/>
            </a:effectRef>
            <a:fontRef idx="minor">
              <a:schemeClr val="lt1"/>
            </a:fontRef>
          </p:style>
          <p:txBody>
            <a:bodyPr lIns="137160" tIns="137160" rIns="137160" bIns="137160" spcCol="1270" anchor="ctr"/>
            <a:lstStyle/>
            <a:p>
              <a:pPr algn="ctr" fontAlgn="auto">
                <a:spcAft>
                  <a:spcPts val="0"/>
                </a:spcAft>
                <a:defRPr/>
              </a:pPr>
              <a:r>
                <a:rPr lang="en-US" dirty="0"/>
                <a:t>Approved plan is included with contract award or added to existing contract(s) by modification.</a:t>
              </a:r>
            </a:p>
          </p:txBody>
        </p:sp>
      </p:grpSp>
    </p:spTree>
    <p:extLst>
      <p:ext uri="{BB962C8B-B14F-4D97-AF65-F5344CB8AC3E}">
        <p14:creationId xmlns:p14="http://schemas.microsoft.com/office/powerpoint/2010/main" val="2617240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85A0D-F435-6A95-3E63-A73DA8961842}"/>
              </a:ext>
            </a:extLst>
          </p:cNvPr>
          <p:cNvSpPr>
            <a:spLocks noGrp="1"/>
          </p:cNvSpPr>
          <p:nvPr>
            <p:ph type="title"/>
          </p:nvPr>
        </p:nvSpPr>
        <p:spPr>
          <a:xfrm>
            <a:off x="3581399" y="97761"/>
            <a:ext cx="5478779" cy="492443"/>
          </a:xfrm>
        </p:spPr>
        <p:txBody>
          <a:bodyPr/>
          <a:lstStyle/>
          <a:p>
            <a:pPr algn="r"/>
            <a:r>
              <a:rPr lang="en-US" dirty="0">
                <a:solidFill>
                  <a:schemeClr val="tx2">
                    <a:lumMod val="50000"/>
                  </a:schemeClr>
                </a:solidFill>
              </a:rPr>
              <a:t>Checklist</a:t>
            </a:r>
          </a:p>
        </p:txBody>
      </p:sp>
      <p:sp>
        <p:nvSpPr>
          <p:cNvPr id="3" name="Content Placeholder 2">
            <a:extLst>
              <a:ext uri="{FF2B5EF4-FFF2-40B4-BE49-F238E27FC236}">
                <a16:creationId xmlns:a16="http://schemas.microsoft.com/office/drawing/2014/main" id="{90EDCA1E-B012-16E6-6AF7-AE7A4ACBB6D1}"/>
              </a:ext>
            </a:extLst>
          </p:cNvPr>
          <p:cNvSpPr>
            <a:spLocks noGrp="1"/>
          </p:cNvSpPr>
          <p:nvPr>
            <p:ph idx="1"/>
          </p:nvPr>
        </p:nvSpPr>
        <p:spPr>
          <a:xfrm>
            <a:off x="381000" y="2667000"/>
            <a:ext cx="8382000" cy="1846659"/>
          </a:xfrm>
        </p:spPr>
        <p:txBody>
          <a:bodyPr/>
          <a:lstStyle/>
          <a:p>
            <a:pPr algn="ctr"/>
            <a:r>
              <a:rPr lang="en-US" sz="6000" b="1" dirty="0">
                <a:latin typeface="Georgia" panose="02040502050405020303" pitchFamily="18" charset="0"/>
              </a:rPr>
              <a:t>Checklist for Common Issues/Tips</a:t>
            </a:r>
          </a:p>
        </p:txBody>
      </p:sp>
      <p:sp>
        <p:nvSpPr>
          <p:cNvPr id="4" name="Footer Placeholder 3">
            <a:extLst>
              <a:ext uri="{FF2B5EF4-FFF2-40B4-BE49-F238E27FC236}">
                <a16:creationId xmlns:a16="http://schemas.microsoft.com/office/drawing/2014/main" id="{6E3252A3-6635-3390-19F8-7A69D04D57BB}"/>
              </a:ext>
            </a:extLst>
          </p:cNvPr>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For Official Use Only</a:t>
            </a:r>
            <a:endParaRPr lang="en-US" dirty="0"/>
          </a:p>
        </p:txBody>
      </p:sp>
      <p:sp>
        <p:nvSpPr>
          <p:cNvPr id="5" name="Slide Number Placeholder 4">
            <a:extLst>
              <a:ext uri="{FF2B5EF4-FFF2-40B4-BE49-F238E27FC236}">
                <a16:creationId xmlns:a16="http://schemas.microsoft.com/office/drawing/2014/main" id="{4316B308-4D7A-2447-2842-D42F136E13D7}"/>
              </a:ext>
            </a:extLst>
          </p:cNvPr>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CB9C4B-92D0-4B2B-AC45-7ABA2552CB80}" type="slidenum">
              <a:rPr lang="en-US" smtClean="0"/>
              <a:pPr/>
              <a:t>45</a:t>
            </a:fld>
            <a:endParaRPr lang="en-US"/>
          </a:p>
        </p:txBody>
      </p:sp>
    </p:spTree>
    <p:extLst>
      <p:ext uri="{BB962C8B-B14F-4D97-AF65-F5344CB8AC3E}">
        <p14:creationId xmlns:p14="http://schemas.microsoft.com/office/powerpoint/2010/main" val="3551156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636770" y="76983"/>
            <a:ext cx="4442460" cy="505267"/>
          </a:xfrm>
          <a:prstGeom prst="rect">
            <a:avLst/>
          </a:prstGeom>
        </p:spPr>
        <p:txBody>
          <a:bodyPr vert="horz" wrap="square" lIns="0" tIns="12700" rIns="0" bIns="0" rtlCol="0">
            <a:spAutoFit/>
          </a:bodyPr>
          <a:lstStyle/>
          <a:p>
            <a:pPr algn="r">
              <a:lnSpc>
                <a:spcPct val="100000"/>
              </a:lnSpc>
            </a:pPr>
            <a:r>
              <a:rPr lang="en-US" spc="-5" dirty="0"/>
              <a:t>Checklist - 1</a:t>
            </a:r>
            <a:endParaRPr spc="-5" dirty="0"/>
          </a:p>
        </p:txBody>
      </p:sp>
      <p:sp>
        <p:nvSpPr>
          <p:cNvPr id="2" name="object 2"/>
          <p:cNvSpPr txBox="1"/>
          <p:nvPr/>
        </p:nvSpPr>
        <p:spPr>
          <a:xfrm>
            <a:off x="333895" y="1068097"/>
            <a:ext cx="8759190" cy="4721805"/>
          </a:xfrm>
          <a:prstGeom prst="rect">
            <a:avLst/>
          </a:prstGeom>
        </p:spPr>
        <p:txBody>
          <a:bodyPr vert="horz" wrap="square" lIns="0" tIns="12700" rIns="0" bIns="0" rtlCol="0">
            <a:spAutoFit/>
          </a:bodyPr>
          <a:lstStyle/>
          <a:p>
            <a:pPr marL="365760" marR="5080" indent="-365760">
              <a:spcAft>
                <a:spcPts val="600"/>
              </a:spcAft>
              <a:buClr>
                <a:srgbClr val="001F5F"/>
              </a:buClr>
              <a:buFont typeface="Wingdings" panose="05000000000000000000" pitchFamily="2" charset="2"/>
              <a:buChar char="ü"/>
              <a:tabLst>
                <a:tab pos="354965" algn="l"/>
                <a:tab pos="355600" algn="l"/>
              </a:tabLst>
            </a:pPr>
            <a:r>
              <a:rPr lang="en-US" sz="2200" b="1" dirty="0">
                <a:solidFill>
                  <a:srgbClr val="001F5F"/>
                </a:solidFill>
                <a:cs typeface="Calibri"/>
              </a:rPr>
              <a:t>Template:   </a:t>
            </a:r>
            <a:r>
              <a:rPr lang="en-US" sz="2200" dirty="0">
                <a:solidFill>
                  <a:srgbClr val="001F5F"/>
                </a:solidFill>
                <a:cs typeface="Calibri"/>
              </a:rPr>
              <a:t>Are you using the most recent template or other FAR compliant template?  Current template is dated 10/4/2024. </a:t>
            </a:r>
          </a:p>
          <a:p>
            <a:pPr marL="365760" marR="5080">
              <a:spcAft>
                <a:spcPts val="3000"/>
              </a:spcAft>
              <a:buClr>
                <a:srgbClr val="001F5F"/>
              </a:buClr>
              <a:tabLst>
                <a:tab pos="354965" algn="l"/>
                <a:tab pos="355600" algn="l"/>
              </a:tabLst>
            </a:pPr>
            <a:r>
              <a:rPr lang="en-US" sz="2000" i="1" dirty="0">
                <a:solidFill>
                  <a:srgbClr val="C00000"/>
                </a:solidFill>
                <a:cs typeface="Calibri"/>
              </a:rPr>
              <a:t>Don’t remove/paraphrase FAR language.</a:t>
            </a:r>
            <a:endParaRPr lang="en-US" sz="2000" i="1" dirty="0">
              <a:solidFill>
                <a:srgbClr val="001F5F"/>
              </a:solidFill>
              <a:cs typeface="Calibri"/>
            </a:endParaRPr>
          </a:p>
          <a:p>
            <a:pPr marL="355600" marR="5080" indent="-342900">
              <a:spcAft>
                <a:spcPts val="3000"/>
              </a:spcAft>
              <a:buClr>
                <a:srgbClr val="001F5F"/>
              </a:buClr>
              <a:buFont typeface="Wingdings" panose="05000000000000000000" pitchFamily="2" charset="2"/>
              <a:buChar char="ü"/>
              <a:tabLst>
                <a:tab pos="354965" algn="l"/>
                <a:tab pos="355600" algn="l"/>
              </a:tabLst>
            </a:pPr>
            <a:r>
              <a:rPr lang="en-US" sz="2200" b="1" dirty="0">
                <a:solidFill>
                  <a:srgbClr val="001F5F"/>
                </a:solidFill>
              </a:rPr>
              <a:t>Plan Period - Commercial:  </a:t>
            </a:r>
            <a:r>
              <a:rPr lang="en-US" sz="2200" dirty="0">
                <a:solidFill>
                  <a:srgbClr val="001F5F"/>
                </a:solidFill>
              </a:rPr>
              <a:t>Does this reflect your company’s fiscal year?</a:t>
            </a:r>
          </a:p>
          <a:p>
            <a:pPr marL="365760" indent="-365760">
              <a:spcAft>
                <a:spcPts val="3000"/>
              </a:spcAft>
              <a:buFont typeface="Wingdings" panose="05000000000000000000" pitchFamily="2" charset="2"/>
              <a:buChar char="ü"/>
              <a:defRPr/>
            </a:pPr>
            <a:r>
              <a:rPr lang="en-US" sz="2200" b="1" dirty="0">
                <a:solidFill>
                  <a:srgbClr val="001F5F"/>
                </a:solidFill>
              </a:rPr>
              <a:t>Date Submitted:  </a:t>
            </a:r>
            <a:r>
              <a:rPr lang="en-US" sz="2200" dirty="0">
                <a:solidFill>
                  <a:srgbClr val="001F5F"/>
                </a:solidFill>
              </a:rPr>
              <a:t>If resubmitting, did you revise the submission date?</a:t>
            </a:r>
          </a:p>
          <a:p>
            <a:pPr marL="365760" indent="-365760">
              <a:spcAft>
                <a:spcPts val="600"/>
              </a:spcAft>
              <a:buFont typeface="Wingdings" panose="05000000000000000000" pitchFamily="2" charset="2"/>
              <a:buChar char="ü"/>
              <a:defRPr/>
            </a:pPr>
            <a:r>
              <a:rPr lang="en-US" sz="2200" b="1" dirty="0">
                <a:solidFill>
                  <a:srgbClr val="001F5F"/>
                </a:solidFill>
              </a:rPr>
              <a:t>Planholder Name/UEI/Address</a:t>
            </a:r>
          </a:p>
          <a:p>
            <a:pPr marL="822960" lvl="1" indent="-365760">
              <a:spcAft>
                <a:spcPts val="600"/>
              </a:spcAft>
              <a:buFont typeface="Wingdings" panose="05000000000000000000" pitchFamily="2" charset="2"/>
              <a:buChar char="ü"/>
              <a:defRPr/>
            </a:pPr>
            <a:r>
              <a:rPr lang="en-US" sz="1900" dirty="0">
                <a:solidFill>
                  <a:srgbClr val="001F5F"/>
                </a:solidFill>
              </a:rPr>
              <a:t>Do these all match?  </a:t>
            </a:r>
          </a:p>
          <a:p>
            <a:pPr marL="822960" lvl="1" indent="-365760">
              <a:spcAft>
                <a:spcPts val="600"/>
              </a:spcAft>
              <a:buFont typeface="Wingdings" panose="05000000000000000000" pitchFamily="2" charset="2"/>
              <a:buChar char="ü"/>
              <a:defRPr/>
            </a:pPr>
            <a:r>
              <a:rPr lang="en-US" sz="1900" dirty="0">
                <a:solidFill>
                  <a:srgbClr val="001F5F"/>
                </a:solidFill>
              </a:rPr>
              <a:t>Does the UEI belong to the Planholder (unique to that company)?  </a:t>
            </a:r>
          </a:p>
          <a:p>
            <a:pPr marL="822960" lvl="1" indent="-365760">
              <a:spcAft>
                <a:spcPts val="600"/>
              </a:spcAft>
              <a:buFont typeface="Wingdings" panose="05000000000000000000" pitchFamily="2" charset="2"/>
              <a:buChar char="ü"/>
              <a:defRPr/>
            </a:pPr>
            <a:r>
              <a:rPr lang="en-US" sz="1900" dirty="0">
                <a:solidFill>
                  <a:srgbClr val="001F5F"/>
                </a:solidFill>
              </a:rPr>
              <a:t>Is only one company listed as the Planholder?  </a:t>
            </a:r>
          </a:p>
          <a:p>
            <a:pPr marL="822960" lvl="1" indent="-365760">
              <a:spcAft>
                <a:spcPts val="3000"/>
              </a:spcAft>
              <a:buFont typeface="Wingdings" panose="05000000000000000000" pitchFamily="2" charset="2"/>
              <a:buChar char="ü"/>
              <a:defRPr/>
            </a:pPr>
            <a:r>
              <a:rPr lang="en-US" sz="1900" dirty="0">
                <a:solidFill>
                  <a:srgbClr val="001F5F"/>
                </a:solidFill>
              </a:rPr>
              <a:t>If the plan is division-wide, is the division identified?</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46</a:t>
            </a:fld>
            <a:endParaRPr dirty="0"/>
          </a:p>
        </p:txBody>
      </p:sp>
    </p:spTree>
    <p:extLst>
      <p:ext uri="{BB962C8B-B14F-4D97-AF65-F5344CB8AC3E}">
        <p14:creationId xmlns:p14="http://schemas.microsoft.com/office/powerpoint/2010/main" val="2947983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636770" y="76983"/>
            <a:ext cx="4442460" cy="505267"/>
          </a:xfrm>
          <a:prstGeom prst="rect">
            <a:avLst/>
          </a:prstGeom>
        </p:spPr>
        <p:txBody>
          <a:bodyPr vert="horz" wrap="square" lIns="0" tIns="12700" rIns="0" bIns="0" rtlCol="0">
            <a:spAutoFit/>
          </a:bodyPr>
          <a:lstStyle/>
          <a:p>
            <a:pPr algn="r">
              <a:lnSpc>
                <a:spcPct val="100000"/>
              </a:lnSpc>
            </a:pPr>
            <a:r>
              <a:rPr lang="en-US" spc="-5" dirty="0"/>
              <a:t>Checklist - 2</a:t>
            </a:r>
            <a:endParaRPr spc="-5" dirty="0"/>
          </a:p>
        </p:txBody>
      </p:sp>
      <p:sp>
        <p:nvSpPr>
          <p:cNvPr id="2" name="object 2"/>
          <p:cNvSpPr txBox="1"/>
          <p:nvPr/>
        </p:nvSpPr>
        <p:spPr>
          <a:xfrm>
            <a:off x="257175" y="1383568"/>
            <a:ext cx="8759190" cy="4090863"/>
          </a:xfrm>
          <a:prstGeom prst="rect">
            <a:avLst/>
          </a:prstGeom>
        </p:spPr>
        <p:txBody>
          <a:bodyPr vert="horz" wrap="square" lIns="0" tIns="12700" rIns="0" bIns="0" rtlCol="0">
            <a:spAutoFit/>
          </a:bodyPr>
          <a:lstStyle/>
          <a:p>
            <a:pPr marL="365760" indent="-365760">
              <a:spcAft>
                <a:spcPts val="600"/>
              </a:spcAft>
              <a:buFont typeface="Wingdings" panose="05000000000000000000" pitchFamily="2" charset="2"/>
              <a:buChar char="ü"/>
              <a:defRPr/>
            </a:pPr>
            <a:r>
              <a:rPr lang="en-US" sz="2200" b="1" dirty="0">
                <a:solidFill>
                  <a:srgbClr val="001F5F"/>
                </a:solidFill>
              </a:rPr>
              <a:t>Subsidiaries Included (if applicable)</a:t>
            </a:r>
          </a:p>
          <a:p>
            <a:pPr marL="822960" lvl="1" indent="-365760">
              <a:spcAft>
                <a:spcPts val="600"/>
              </a:spcAft>
              <a:buFont typeface="Wingdings" panose="05000000000000000000" pitchFamily="2" charset="2"/>
              <a:buChar char="ü"/>
              <a:defRPr/>
            </a:pPr>
            <a:r>
              <a:rPr lang="en-US" sz="1900" dirty="0">
                <a:solidFill>
                  <a:srgbClr val="001F5F"/>
                </a:solidFill>
              </a:rPr>
              <a:t>Are all covered subsidiaries included </a:t>
            </a:r>
            <a:r>
              <a:rPr lang="en-US" sz="1900" i="1" dirty="0">
                <a:solidFill>
                  <a:srgbClr val="001F5F"/>
                </a:solidFill>
              </a:rPr>
              <a:t>(</a:t>
            </a:r>
            <a:r>
              <a:rPr lang="en-US" sz="1900" i="1" u="sng" dirty="0">
                <a:solidFill>
                  <a:srgbClr val="001F5F"/>
                </a:solidFill>
              </a:rPr>
              <a:t>only</a:t>
            </a:r>
            <a:r>
              <a:rPr lang="en-US" sz="1900" i="1" dirty="0">
                <a:solidFill>
                  <a:srgbClr val="001F5F"/>
                </a:solidFill>
              </a:rPr>
              <a:t> for company-wide commercial plans)?</a:t>
            </a:r>
            <a:r>
              <a:rPr lang="en-US" sz="1900" dirty="0">
                <a:solidFill>
                  <a:srgbClr val="001F5F"/>
                </a:solidFill>
              </a:rPr>
              <a:t>  </a:t>
            </a:r>
          </a:p>
          <a:p>
            <a:pPr marL="822960" lvl="1" indent="-365760">
              <a:spcAft>
                <a:spcPts val="600"/>
              </a:spcAft>
              <a:buFont typeface="Wingdings" panose="05000000000000000000" pitchFamily="2" charset="2"/>
              <a:buChar char="ü"/>
              <a:defRPr/>
            </a:pPr>
            <a:r>
              <a:rPr lang="en-US" sz="1900" dirty="0">
                <a:solidFill>
                  <a:srgbClr val="001F5F"/>
                </a:solidFill>
              </a:rPr>
              <a:t>Does each listed company fall </a:t>
            </a:r>
            <a:r>
              <a:rPr lang="en-US" sz="1900" u="sng" dirty="0">
                <a:solidFill>
                  <a:srgbClr val="001F5F"/>
                </a:solidFill>
              </a:rPr>
              <a:t>under</a:t>
            </a:r>
            <a:r>
              <a:rPr lang="en-US" sz="1900" dirty="0">
                <a:solidFill>
                  <a:srgbClr val="001F5F"/>
                </a:solidFill>
              </a:rPr>
              <a:t> the named planholder in the company structure?  </a:t>
            </a:r>
          </a:p>
          <a:p>
            <a:pPr marL="822960" lvl="1" indent="-365760">
              <a:spcAft>
                <a:spcPts val="1800"/>
              </a:spcAft>
              <a:buFont typeface="Wingdings" panose="05000000000000000000" pitchFamily="2" charset="2"/>
              <a:buChar char="ü"/>
              <a:defRPr/>
            </a:pPr>
            <a:r>
              <a:rPr lang="en-US" sz="1900" dirty="0">
                <a:solidFill>
                  <a:srgbClr val="001F5F"/>
                </a:solidFill>
              </a:rPr>
              <a:t>Are all applicable contract holders covered by the plan listed?</a:t>
            </a:r>
            <a:endParaRPr lang="en-US" sz="1900" dirty="0">
              <a:solidFill>
                <a:srgbClr val="001F5F"/>
              </a:solidFill>
              <a:latin typeface="Calibri"/>
              <a:cs typeface="Calibri"/>
            </a:endParaRPr>
          </a:p>
          <a:p>
            <a:pPr>
              <a:spcAft>
                <a:spcPts val="600"/>
              </a:spcAft>
              <a:defRPr/>
            </a:pPr>
            <a:r>
              <a:rPr lang="en-US" sz="2200" b="1" dirty="0">
                <a:solidFill>
                  <a:srgbClr val="001F5F"/>
                </a:solidFill>
              </a:rPr>
              <a:t>#1 Total Projected Subcontracts/Spend</a:t>
            </a:r>
          </a:p>
          <a:p>
            <a:pPr marL="822960" lvl="1" indent="-365760">
              <a:spcAft>
                <a:spcPts val="600"/>
              </a:spcAft>
              <a:buFont typeface="Wingdings" panose="05000000000000000000" pitchFamily="2" charset="2"/>
              <a:buChar char="ü"/>
              <a:defRPr/>
            </a:pPr>
            <a:r>
              <a:rPr lang="en-US" sz="1900" dirty="0">
                <a:solidFill>
                  <a:srgbClr val="001F5F"/>
                </a:solidFill>
              </a:rPr>
              <a:t>Do the dollars listed reflect spend and not sales?  </a:t>
            </a:r>
          </a:p>
          <a:p>
            <a:pPr marL="822960" lvl="1" indent="-365760">
              <a:spcAft>
                <a:spcPts val="600"/>
              </a:spcAft>
              <a:buFont typeface="Wingdings" panose="05000000000000000000" pitchFamily="2" charset="2"/>
              <a:buChar char="ü"/>
              <a:defRPr/>
            </a:pPr>
            <a:r>
              <a:rPr lang="en-US" sz="1900" dirty="0">
                <a:solidFill>
                  <a:srgbClr val="001F5F"/>
                </a:solidFill>
              </a:rPr>
              <a:t>Does the total include </a:t>
            </a:r>
            <a:r>
              <a:rPr lang="en-US" sz="1900" u="sng" dirty="0">
                <a:solidFill>
                  <a:srgbClr val="001F5F"/>
                </a:solidFill>
              </a:rPr>
              <a:t>all</a:t>
            </a:r>
            <a:r>
              <a:rPr lang="en-US" sz="1900" dirty="0">
                <a:solidFill>
                  <a:srgbClr val="001F5F"/>
                </a:solidFill>
              </a:rPr>
              <a:t> spend (both small and large/other-than-small)? </a:t>
            </a:r>
          </a:p>
          <a:p>
            <a:pPr marL="822960" lvl="1" indent="-365760">
              <a:spcAft>
                <a:spcPts val="600"/>
              </a:spcAft>
              <a:buFont typeface="Wingdings" panose="05000000000000000000" pitchFamily="2" charset="2"/>
              <a:buChar char="ü"/>
              <a:defRPr/>
            </a:pPr>
            <a:r>
              <a:rPr lang="en-US" sz="1900" dirty="0">
                <a:solidFill>
                  <a:srgbClr val="001F5F"/>
                </a:solidFill>
              </a:rPr>
              <a:t>Did you make sure to only include domestic spend?</a:t>
            </a:r>
          </a:p>
          <a:p>
            <a:pPr marL="822960" lvl="1" indent="-365760">
              <a:spcAft>
                <a:spcPts val="1800"/>
              </a:spcAft>
              <a:buFont typeface="Wingdings" panose="05000000000000000000" pitchFamily="2" charset="2"/>
              <a:buChar char="ü"/>
              <a:defRPr/>
            </a:pPr>
            <a:r>
              <a:rPr lang="en-US" sz="1900" dirty="0">
                <a:solidFill>
                  <a:srgbClr val="001F5F"/>
                </a:solidFill>
              </a:rPr>
              <a:t>Did you make sure not to include intercompany spend or any excluded category spend?</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47</a:t>
            </a:fld>
            <a:endParaRPr dirty="0"/>
          </a:p>
        </p:txBody>
      </p:sp>
    </p:spTree>
    <p:extLst>
      <p:ext uri="{BB962C8B-B14F-4D97-AF65-F5344CB8AC3E}">
        <p14:creationId xmlns:p14="http://schemas.microsoft.com/office/powerpoint/2010/main" val="39630459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082143" y="0"/>
            <a:ext cx="5029200" cy="505267"/>
          </a:xfrm>
          <a:prstGeom prst="rect">
            <a:avLst/>
          </a:prstGeom>
        </p:spPr>
        <p:txBody>
          <a:bodyPr vert="horz" wrap="square" lIns="0" tIns="12700" rIns="0" bIns="0" rtlCol="0">
            <a:spAutoFit/>
          </a:bodyPr>
          <a:lstStyle/>
          <a:p>
            <a:pPr algn="r">
              <a:lnSpc>
                <a:spcPct val="100000"/>
              </a:lnSpc>
            </a:pPr>
            <a:r>
              <a:rPr lang="en-US" spc="-5" dirty="0"/>
              <a:t>Checklist -3</a:t>
            </a:r>
            <a:endParaRPr spc="-5" dirty="0"/>
          </a:p>
        </p:txBody>
      </p:sp>
      <p:sp>
        <p:nvSpPr>
          <p:cNvPr id="2" name="object 2"/>
          <p:cNvSpPr txBox="1"/>
          <p:nvPr/>
        </p:nvSpPr>
        <p:spPr>
          <a:xfrm>
            <a:off x="247650" y="1371600"/>
            <a:ext cx="8648700" cy="3813865"/>
          </a:xfrm>
          <a:prstGeom prst="rect">
            <a:avLst/>
          </a:prstGeom>
        </p:spPr>
        <p:txBody>
          <a:bodyPr vert="horz" wrap="square" lIns="0" tIns="12700" rIns="0" bIns="0" rtlCol="0">
            <a:spAutoFit/>
          </a:bodyPr>
          <a:lstStyle/>
          <a:p>
            <a:pPr>
              <a:spcAft>
                <a:spcPts val="600"/>
              </a:spcAft>
              <a:defRPr/>
            </a:pPr>
            <a:r>
              <a:rPr lang="en-US" sz="2200" b="1" dirty="0">
                <a:solidFill>
                  <a:srgbClr val="001F5F"/>
                </a:solidFill>
              </a:rPr>
              <a:t>#2 Goal Calculations</a:t>
            </a:r>
          </a:p>
          <a:p>
            <a:pPr marL="822960" lvl="1" indent="-365760">
              <a:spcAft>
                <a:spcPts val="600"/>
              </a:spcAft>
              <a:buFont typeface="Wingdings" panose="05000000000000000000" pitchFamily="2" charset="2"/>
              <a:buChar char="ü"/>
              <a:defRPr/>
            </a:pPr>
            <a:r>
              <a:rPr lang="en-US" sz="1900" dirty="0">
                <a:solidFill>
                  <a:srgbClr val="001F5F"/>
                </a:solidFill>
              </a:rPr>
              <a:t>Are all goals rounded correctly to one tenth of a percent (i.e. 0.3%)?</a:t>
            </a:r>
          </a:p>
          <a:p>
            <a:pPr marL="822960" lvl="1" indent="-365760">
              <a:spcAft>
                <a:spcPts val="600"/>
              </a:spcAft>
              <a:buFont typeface="Wingdings" panose="05000000000000000000" pitchFamily="2" charset="2"/>
              <a:buChar char="ü"/>
              <a:defRPr/>
            </a:pPr>
            <a:r>
              <a:rPr lang="en-US" sz="1900" dirty="0">
                <a:solidFill>
                  <a:srgbClr val="001F5F"/>
                </a:solidFill>
              </a:rPr>
              <a:t>Are all goals at least 0.1% (no 0.0% goals)? </a:t>
            </a:r>
          </a:p>
          <a:p>
            <a:pPr marL="822960" lvl="1" indent="-365760">
              <a:spcAft>
                <a:spcPts val="600"/>
              </a:spcAft>
              <a:buFont typeface="Wingdings" panose="05000000000000000000" pitchFamily="2" charset="2"/>
              <a:buChar char="ü"/>
              <a:defRPr/>
            </a:pPr>
            <a:r>
              <a:rPr lang="en-US" sz="1900" dirty="0">
                <a:solidFill>
                  <a:srgbClr val="001F5F"/>
                </a:solidFill>
              </a:rPr>
              <a:t>Are percentages calculated against the </a:t>
            </a:r>
            <a:r>
              <a:rPr lang="en-US" sz="1900" u="sng" dirty="0">
                <a:solidFill>
                  <a:srgbClr val="001F5F"/>
                </a:solidFill>
              </a:rPr>
              <a:t>total projected subcontracts/spend </a:t>
            </a:r>
            <a:r>
              <a:rPr lang="en-US" sz="1900" dirty="0">
                <a:solidFill>
                  <a:srgbClr val="001F5F"/>
                </a:solidFill>
              </a:rPr>
              <a:t>in #1 (not the SB spend in #2)?</a:t>
            </a:r>
          </a:p>
          <a:p>
            <a:pPr marL="822960" lvl="1" indent="-365760">
              <a:spcAft>
                <a:spcPts val="600"/>
              </a:spcAft>
              <a:buFont typeface="Wingdings" panose="05000000000000000000" pitchFamily="2" charset="2"/>
              <a:buChar char="ü"/>
              <a:defRPr/>
            </a:pPr>
            <a:r>
              <a:rPr lang="en-US" sz="1900" dirty="0">
                <a:solidFill>
                  <a:srgbClr val="001F5F"/>
                </a:solidFill>
              </a:rPr>
              <a:t>Did you count subcategory spend once under SB spend and in as many subcategories as it applies?</a:t>
            </a:r>
          </a:p>
          <a:p>
            <a:pPr marL="822960" lvl="1" indent="-365760">
              <a:spcAft>
                <a:spcPts val="600"/>
              </a:spcAft>
              <a:buFont typeface="Wingdings" panose="05000000000000000000" pitchFamily="2" charset="2"/>
              <a:buChar char="ü"/>
              <a:defRPr/>
            </a:pPr>
            <a:r>
              <a:rPr lang="en-US" sz="1900" dirty="0">
                <a:solidFill>
                  <a:srgbClr val="001F5F"/>
                </a:solidFill>
              </a:rPr>
              <a:t>Is your SB goal higher than the subcategory goals (to include businesses that are only SBs)?</a:t>
            </a:r>
          </a:p>
          <a:p>
            <a:pPr marL="822960" lvl="1" indent="-365760">
              <a:spcAft>
                <a:spcPts val="600"/>
              </a:spcAft>
              <a:buFont typeface="Wingdings" panose="05000000000000000000" pitchFamily="2" charset="2"/>
              <a:buChar char="ü"/>
              <a:defRPr/>
            </a:pPr>
            <a:r>
              <a:rPr lang="en-US" sz="1900" dirty="0">
                <a:solidFill>
                  <a:srgbClr val="001F5F"/>
                </a:solidFill>
              </a:rPr>
              <a:t>Is your VOSB percentage goal higher than your SDVOSB goal? </a:t>
            </a:r>
          </a:p>
          <a:p>
            <a:pPr marL="822960" lvl="1" indent="-365760">
              <a:spcAft>
                <a:spcPts val="600"/>
              </a:spcAft>
              <a:buFont typeface="Wingdings" panose="05000000000000000000" pitchFamily="2" charset="2"/>
              <a:buChar char="ü"/>
              <a:defRPr/>
            </a:pPr>
            <a:r>
              <a:rPr lang="en-US" sz="1900" dirty="0">
                <a:solidFill>
                  <a:srgbClr val="001F5F"/>
                </a:solidFill>
                <a:cs typeface="Calibri"/>
              </a:rPr>
              <a:t>Do you understand that the SDB category does not mean “minority” spend?</a:t>
            </a:r>
            <a:endParaRPr lang="en-US" sz="1900" dirty="0">
              <a:cs typeface="Calibri"/>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48</a:t>
            </a:fld>
            <a:endParaRPr dirty="0"/>
          </a:p>
        </p:txBody>
      </p:sp>
    </p:spTree>
    <p:extLst>
      <p:ext uri="{BB962C8B-B14F-4D97-AF65-F5344CB8AC3E}">
        <p14:creationId xmlns:p14="http://schemas.microsoft.com/office/powerpoint/2010/main" val="520844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636770" y="76983"/>
            <a:ext cx="4442460" cy="505267"/>
          </a:xfrm>
          <a:prstGeom prst="rect">
            <a:avLst/>
          </a:prstGeom>
        </p:spPr>
        <p:txBody>
          <a:bodyPr vert="horz" wrap="square" lIns="0" tIns="12700" rIns="0" bIns="0" rtlCol="0">
            <a:spAutoFit/>
          </a:bodyPr>
          <a:lstStyle/>
          <a:p>
            <a:pPr algn="r">
              <a:lnSpc>
                <a:spcPct val="100000"/>
              </a:lnSpc>
            </a:pPr>
            <a:r>
              <a:rPr lang="en-US" spc="-5" dirty="0"/>
              <a:t>Checklist - 4</a:t>
            </a:r>
            <a:endParaRPr spc="-5" dirty="0"/>
          </a:p>
        </p:txBody>
      </p:sp>
      <p:sp>
        <p:nvSpPr>
          <p:cNvPr id="2" name="object 2"/>
          <p:cNvSpPr txBox="1"/>
          <p:nvPr/>
        </p:nvSpPr>
        <p:spPr>
          <a:xfrm>
            <a:off x="131618" y="962031"/>
            <a:ext cx="8926830" cy="5121915"/>
          </a:xfrm>
          <a:prstGeom prst="rect">
            <a:avLst/>
          </a:prstGeom>
        </p:spPr>
        <p:txBody>
          <a:bodyPr vert="horz" wrap="square" lIns="0" tIns="12700" rIns="0" bIns="0" rtlCol="0">
            <a:spAutoFit/>
          </a:bodyPr>
          <a:lstStyle/>
          <a:p>
            <a:pPr marL="228600">
              <a:spcBef>
                <a:spcPct val="0"/>
              </a:spcBef>
              <a:spcAft>
                <a:spcPts val="600"/>
              </a:spcAft>
            </a:pPr>
            <a:r>
              <a:rPr lang="en-US" sz="2200" b="1" dirty="0">
                <a:solidFill>
                  <a:srgbClr val="001F5F"/>
                </a:solidFill>
              </a:rPr>
              <a:t>#3 Products and/or Services</a:t>
            </a:r>
          </a:p>
          <a:p>
            <a:pPr marL="822960" indent="-365760">
              <a:spcBef>
                <a:spcPct val="0"/>
              </a:spcBef>
              <a:spcAft>
                <a:spcPts val="600"/>
              </a:spcAft>
              <a:buFont typeface="Wingdings" panose="05000000000000000000" pitchFamily="2" charset="2"/>
              <a:buChar char="ü"/>
            </a:pPr>
            <a:r>
              <a:rPr lang="en-US" sz="1900" dirty="0">
                <a:solidFill>
                  <a:srgbClr val="001F5F"/>
                </a:solidFill>
              </a:rPr>
              <a:t>Did you propose something for each category? </a:t>
            </a:r>
          </a:p>
          <a:p>
            <a:pPr marL="822960" indent="-365760">
              <a:spcBef>
                <a:spcPct val="0"/>
              </a:spcBef>
              <a:spcAft>
                <a:spcPts val="600"/>
              </a:spcAft>
              <a:buFont typeface="Wingdings" panose="05000000000000000000" pitchFamily="2" charset="2"/>
              <a:buChar char="ü"/>
            </a:pPr>
            <a:r>
              <a:rPr lang="en-US" sz="1900" dirty="0">
                <a:solidFill>
                  <a:srgbClr val="001F5F"/>
                </a:solidFill>
              </a:rPr>
              <a:t>Is your list comprehensive, including areas of spend for which you have no choice/control?</a:t>
            </a:r>
          </a:p>
          <a:p>
            <a:pPr marL="822960" indent="-365760">
              <a:spcBef>
                <a:spcPct val="0"/>
              </a:spcBef>
              <a:spcAft>
                <a:spcPts val="600"/>
              </a:spcAft>
              <a:buFont typeface="Wingdings" panose="05000000000000000000" pitchFamily="2" charset="2"/>
              <a:buChar char="ü"/>
            </a:pPr>
            <a:r>
              <a:rPr lang="en-US" sz="1900" dirty="0">
                <a:solidFill>
                  <a:srgbClr val="001F5F"/>
                </a:solidFill>
              </a:rPr>
              <a:t>Did you examine each category independently, not repeating the same list?  </a:t>
            </a:r>
          </a:p>
          <a:p>
            <a:pPr marL="822960" indent="-365760">
              <a:spcBef>
                <a:spcPct val="0"/>
              </a:spcBef>
              <a:spcAft>
                <a:spcPts val="600"/>
              </a:spcAft>
              <a:buFont typeface="Wingdings" panose="05000000000000000000" pitchFamily="2" charset="2"/>
              <a:buChar char="ü"/>
            </a:pPr>
            <a:r>
              <a:rPr lang="en-US" sz="1900" dirty="0">
                <a:solidFill>
                  <a:srgbClr val="001F5F"/>
                </a:solidFill>
              </a:rPr>
              <a:t>Did you make sure that you aren’t listing any excluded categories?</a:t>
            </a:r>
          </a:p>
          <a:p>
            <a:pPr marL="822960" indent="-365760">
              <a:spcBef>
                <a:spcPct val="0"/>
              </a:spcBef>
              <a:spcAft>
                <a:spcPts val="1800"/>
              </a:spcAft>
              <a:buFont typeface="Wingdings" panose="05000000000000000000" pitchFamily="2" charset="2"/>
              <a:buChar char="ü"/>
            </a:pPr>
            <a:r>
              <a:rPr lang="en-US" sz="1900" dirty="0">
                <a:solidFill>
                  <a:srgbClr val="001F5F"/>
                </a:solidFill>
              </a:rPr>
              <a:t>Did you make sure to list indirect spend categories (</a:t>
            </a:r>
            <a:r>
              <a:rPr lang="en-US" sz="1900" i="1" dirty="0">
                <a:solidFill>
                  <a:srgbClr val="001F5F"/>
                </a:solidFill>
              </a:rPr>
              <a:t>required for commercial plans, optional for individual plans per #6</a:t>
            </a:r>
            <a:r>
              <a:rPr lang="en-US" sz="1900" dirty="0">
                <a:solidFill>
                  <a:srgbClr val="001F5F"/>
                </a:solidFill>
              </a:rPr>
              <a:t>)</a:t>
            </a:r>
          </a:p>
          <a:p>
            <a:pPr marL="228600">
              <a:spcBef>
                <a:spcPct val="0"/>
              </a:spcBef>
              <a:spcAft>
                <a:spcPts val="600"/>
              </a:spcAft>
            </a:pPr>
            <a:r>
              <a:rPr lang="en-US" sz="2200" b="1" dirty="0">
                <a:solidFill>
                  <a:srgbClr val="001F5F"/>
                </a:solidFill>
              </a:rPr>
              <a:t>#4 Goal Development</a:t>
            </a:r>
          </a:p>
          <a:p>
            <a:pPr marL="822960" indent="-365760">
              <a:spcBef>
                <a:spcPct val="0"/>
              </a:spcBef>
              <a:spcAft>
                <a:spcPts val="600"/>
              </a:spcAft>
              <a:buFont typeface="Wingdings" panose="05000000000000000000" pitchFamily="2" charset="2"/>
              <a:buChar char="ü"/>
            </a:pPr>
            <a:r>
              <a:rPr lang="en-US" sz="1900" dirty="0">
                <a:solidFill>
                  <a:srgbClr val="001F5F"/>
                </a:solidFill>
              </a:rPr>
              <a:t>Did you provide the </a:t>
            </a:r>
            <a:r>
              <a:rPr lang="en-US" sz="1900" b="1" dirty="0">
                <a:solidFill>
                  <a:srgbClr val="001F5F"/>
                </a:solidFill>
              </a:rPr>
              <a:t>method/rationale</a:t>
            </a:r>
            <a:r>
              <a:rPr lang="en-US" sz="1900" dirty="0">
                <a:solidFill>
                  <a:srgbClr val="001F5F"/>
                </a:solidFill>
              </a:rPr>
              <a:t> you used to arrive at your goals? </a:t>
            </a:r>
          </a:p>
          <a:p>
            <a:pPr marL="822960" indent="-365760">
              <a:spcBef>
                <a:spcPct val="0"/>
              </a:spcBef>
              <a:spcAft>
                <a:spcPts val="600"/>
              </a:spcAft>
              <a:buFont typeface="Wingdings" panose="05000000000000000000" pitchFamily="2" charset="2"/>
              <a:buChar char="ü"/>
            </a:pPr>
            <a:r>
              <a:rPr lang="en-US" sz="1900" dirty="0">
                <a:solidFill>
                  <a:srgbClr val="001F5F"/>
                </a:solidFill>
              </a:rPr>
              <a:t>Did you provide any necessary justification for your goals (</a:t>
            </a:r>
            <a:r>
              <a:rPr lang="en-US" sz="1900" i="1" dirty="0">
                <a:solidFill>
                  <a:srgbClr val="001F5F"/>
                </a:solidFill>
              </a:rPr>
              <a:t>proposing lower than the VA suggested goals or lower percentages than last year’s achievements</a:t>
            </a:r>
            <a:r>
              <a:rPr lang="en-US" sz="1900" dirty="0">
                <a:solidFill>
                  <a:srgbClr val="001F5F"/>
                </a:solidFill>
              </a:rPr>
              <a:t>)?</a:t>
            </a:r>
          </a:p>
          <a:p>
            <a:pPr marL="822960" indent="-365760">
              <a:spcBef>
                <a:spcPct val="0"/>
              </a:spcBef>
              <a:spcAft>
                <a:spcPts val="600"/>
              </a:spcAft>
              <a:buFont typeface="Wingdings" panose="05000000000000000000" pitchFamily="2" charset="2"/>
              <a:buChar char="ü"/>
            </a:pPr>
            <a:r>
              <a:rPr lang="en-US" sz="1900" dirty="0">
                <a:solidFill>
                  <a:srgbClr val="001F5F"/>
                </a:solidFill>
              </a:rPr>
              <a:t>Do your explanations address categories specifically</a:t>
            </a:r>
            <a:r>
              <a:rPr lang="en-US" sz="1900" i="1" dirty="0">
                <a:solidFill>
                  <a:srgbClr val="001F5F"/>
                </a:solidFill>
              </a:rPr>
              <a:t>?</a:t>
            </a:r>
          </a:p>
          <a:p>
            <a:pPr marL="822960" indent="-365760">
              <a:spcBef>
                <a:spcPct val="0"/>
              </a:spcBef>
              <a:spcAft>
                <a:spcPts val="300"/>
              </a:spcAft>
              <a:buFont typeface="Wingdings" panose="05000000000000000000" pitchFamily="2" charset="2"/>
              <a:buChar char="ü"/>
            </a:pPr>
            <a:r>
              <a:rPr lang="en-US" sz="1900" dirty="0">
                <a:solidFill>
                  <a:srgbClr val="001F5F"/>
                </a:solidFill>
              </a:rPr>
              <a:t>Do you address how you will overcome prior deficiencies or reach “stretch” goals?</a:t>
            </a:r>
            <a:r>
              <a:rPr lang="en-US" sz="1900" dirty="0">
                <a:solidFill>
                  <a:srgbClr val="001F5F"/>
                </a:solidFill>
                <a:latin typeface="+mj-lt"/>
                <a:cs typeface="Calibri"/>
              </a:rPr>
              <a:t> </a:t>
            </a:r>
            <a:endParaRPr sz="1900" dirty="0">
              <a:latin typeface="Calibri"/>
              <a:cs typeface="Calibri"/>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49</a:t>
            </a:fld>
            <a:endParaRPr dirty="0"/>
          </a:p>
        </p:txBody>
      </p:sp>
    </p:spTree>
    <p:extLst>
      <p:ext uri="{BB962C8B-B14F-4D97-AF65-F5344CB8AC3E}">
        <p14:creationId xmlns:p14="http://schemas.microsoft.com/office/powerpoint/2010/main" val="365516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a:t>Plan Requirement</a:t>
            </a:r>
          </a:p>
        </p:txBody>
      </p:sp>
      <p:sp>
        <p:nvSpPr>
          <p:cNvPr id="3" name="Content Placeholder 2"/>
          <p:cNvSpPr>
            <a:spLocks noGrp="1"/>
          </p:cNvSpPr>
          <p:nvPr>
            <p:ph idx="1"/>
          </p:nvPr>
        </p:nvSpPr>
        <p:spPr>
          <a:xfrm>
            <a:off x="457200" y="1371600"/>
            <a:ext cx="8458200" cy="4267200"/>
          </a:xfrm>
        </p:spPr>
        <p:txBody>
          <a:bodyPr>
            <a:normAutofit/>
          </a:bodyPr>
          <a:lstStyle/>
          <a:p>
            <a:pPr marL="0" indent="0">
              <a:spcBef>
                <a:spcPct val="0"/>
              </a:spcBef>
              <a:spcAft>
                <a:spcPts val="3000"/>
              </a:spcAft>
              <a:buNone/>
              <a:defRPr/>
            </a:pPr>
            <a:r>
              <a:rPr lang="en-US" sz="2900" b="1" dirty="0"/>
              <a:t>Why am I required to maintain a subcontracting  plan?</a:t>
            </a:r>
          </a:p>
          <a:p>
            <a:pPr marL="0" indent="0">
              <a:spcBef>
                <a:spcPct val="0"/>
              </a:spcBef>
              <a:spcAft>
                <a:spcPts val="1800"/>
              </a:spcAft>
              <a:buNone/>
              <a:defRPr/>
            </a:pPr>
            <a:r>
              <a:rPr lang="en-US" sz="2400" dirty="0"/>
              <a:t>Per FAR 19.702, </a:t>
            </a:r>
            <a:r>
              <a:rPr lang="en-US" dirty="0"/>
              <a:t>p</a:t>
            </a:r>
            <a:r>
              <a:rPr lang="en-US" sz="2400" dirty="0"/>
              <a:t>lans are required for all contracts </a:t>
            </a:r>
          </a:p>
          <a:p>
            <a:pPr marL="514350" indent="-514350">
              <a:spcBef>
                <a:spcPct val="0"/>
              </a:spcBef>
              <a:spcAft>
                <a:spcPts val="1800"/>
              </a:spcAft>
              <a:buAutoNum type="arabicParenR"/>
              <a:defRPr/>
            </a:pPr>
            <a:r>
              <a:rPr lang="en-US" sz="2400" dirty="0"/>
              <a:t>with an estimated value over $750,000 (for the full contract term, including the base and options),   </a:t>
            </a:r>
          </a:p>
          <a:p>
            <a:pPr marL="514350" indent="-514350">
              <a:spcBef>
                <a:spcPct val="0"/>
              </a:spcBef>
              <a:spcAft>
                <a:spcPts val="1800"/>
              </a:spcAft>
              <a:buAutoNum type="arabicParenR"/>
              <a:defRPr/>
            </a:pPr>
            <a:r>
              <a:rPr lang="en-US" sz="2400" dirty="0"/>
              <a:t>with further subcontracting opportunities, </a:t>
            </a:r>
            <a:r>
              <a:rPr lang="en-US" sz="2400" b="1" u="sng" dirty="0"/>
              <a:t>and </a:t>
            </a:r>
          </a:p>
          <a:p>
            <a:pPr marL="514350" indent="-514350">
              <a:spcBef>
                <a:spcPct val="0"/>
              </a:spcBef>
              <a:spcAft>
                <a:spcPts val="1800"/>
              </a:spcAft>
              <a:buAutoNum type="arabicParenR"/>
              <a:defRPr/>
            </a:pPr>
            <a:r>
              <a:rPr lang="en-US" sz="2400" dirty="0"/>
              <a:t>when the contract holder is a classified as an “other than small business” concern. </a:t>
            </a:r>
          </a:p>
          <a:p>
            <a:pPr marL="0" indent="0">
              <a:spcBef>
                <a:spcPct val="0"/>
              </a:spcBef>
              <a:spcAft>
                <a:spcPts val="1800"/>
              </a:spcAft>
              <a:buNone/>
              <a:defRPr/>
            </a:pPr>
            <a:endParaRPr lang="en-US" sz="2000" dirty="0"/>
          </a:p>
          <a:p>
            <a:pPr marL="0" indent="0">
              <a:spcBef>
                <a:spcPct val="0"/>
              </a:spcBef>
              <a:spcAft>
                <a:spcPts val="1800"/>
              </a:spcAft>
              <a:buNone/>
              <a:defRPr/>
            </a:pPr>
            <a:endParaRPr lang="en-US" sz="2000"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09C699-A06B-45FF-B515-30F622461B97}" type="slidenum">
              <a:rPr lang="en-US" smtClean="0"/>
              <a:pPr/>
              <a:t>5</a:t>
            </a:fld>
            <a:endParaRPr lang="en-US"/>
          </a:p>
        </p:txBody>
      </p:sp>
    </p:spTree>
    <p:extLst>
      <p:ext uri="{BB962C8B-B14F-4D97-AF65-F5344CB8AC3E}">
        <p14:creationId xmlns:p14="http://schemas.microsoft.com/office/powerpoint/2010/main" val="30085863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636770" y="76983"/>
            <a:ext cx="4442460" cy="505267"/>
          </a:xfrm>
          <a:prstGeom prst="rect">
            <a:avLst/>
          </a:prstGeom>
        </p:spPr>
        <p:txBody>
          <a:bodyPr vert="horz" wrap="square" lIns="0" tIns="12700" rIns="0" bIns="0" rtlCol="0">
            <a:spAutoFit/>
          </a:bodyPr>
          <a:lstStyle/>
          <a:p>
            <a:pPr algn="r">
              <a:lnSpc>
                <a:spcPct val="100000"/>
              </a:lnSpc>
            </a:pPr>
            <a:r>
              <a:rPr lang="en-US" spc="-5" dirty="0"/>
              <a:t>Checklist - 5</a:t>
            </a:r>
            <a:endParaRPr spc="-5" dirty="0"/>
          </a:p>
        </p:txBody>
      </p:sp>
      <p:sp>
        <p:nvSpPr>
          <p:cNvPr id="2" name="object 2"/>
          <p:cNvSpPr txBox="1"/>
          <p:nvPr/>
        </p:nvSpPr>
        <p:spPr>
          <a:xfrm>
            <a:off x="508635" y="1046670"/>
            <a:ext cx="8126730" cy="4952638"/>
          </a:xfrm>
          <a:prstGeom prst="rect">
            <a:avLst/>
          </a:prstGeom>
        </p:spPr>
        <p:txBody>
          <a:bodyPr vert="horz" wrap="square" lIns="0" tIns="12700" rIns="0" bIns="0" rtlCol="0">
            <a:spAutoFit/>
          </a:bodyPr>
          <a:lstStyle/>
          <a:p>
            <a:pPr marL="365760" indent="-365760">
              <a:spcBef>
                <a:spcPct val="0"/>
              </a:spcBef>
              <a:spcAft>
                <a:spcPts val="2400"/>
              </a:spcAft>
              <a:buFont typeface="Wingdings" panose="05000000000000000000" pitchFamily="2" charset="2"/>
              <a:buChar char="ü"/>
            </a:pPr>
            <a:r>
              <a:rPr lang="en-US" sz="2200" b="1" dirty="0">
                <a:solidFill>
                  <a:srgbClr val="001F5F"/>
                </a:solidFill>
              </a:rPr>
              <a:t>#5 Identifying Potential Sources:  </a:t>
            </a:r>
            <a:r>
              <a:rPr lang="en-US" sz="1900" dirty="0">
                <a:solidFill>
                  <a:srgbClr val="001F5F"/>
                </a:solidFill>
              </a:rPr>
              <a:t>Did you list </a:t>
            </a:r>
            <a:r>
              <a:rPr lang="en-US" sz="1900" u="sng" dirty="0">
                <a:solidFill>
                  <a:srgbClr val="001F5F"/>
                </a:solidFill>
              </a:rPr>
              <a:t>specific</a:t>
            </a:r>
            <a:r>
              <a:rPr lang="en-US" sz="1900" dirty="0">
                <a:solidFill>
                  <a:srgbClr val="001F5F"/>
                </a:solidFill>
              </a:rPr>
              <a:t> resources that you are using (</a:t>
            </a:r>
            <a:r>
              <a:rPr lang="en-US" sz="1900" i="1" dirty="0">
                <a:solidFill>
                  <a:srgbClr val="001F5F"/>
                </a:solidFill>
              </a:rPr>
              <a:t>no generic/general references</a:t>
            </a:r>
            <a:r>
              <a:rPr lang="en-US" sz="1900" dirty="0">
                <a:solidFill>
                  <a:srgbClr val="001F5F"/>
                </a:solidFill>
              </a:rPr>
              <a:t>)?</a:t>
            </a:r>
          </a:p>
          <a:p>
            <a:pPr marL="365760" indent="-365760">
              <a:spcBef>
                <a:spcPct val="0"/>
              </a:spcBef>
              <a:spcAft>
                <a:spcPts val="600"/>
              </a:spcAft>
              <a:buFont typeface="Wingdings" panose="05000000000000000000" pitchFamily="2" charset="2"/>
              <a:buChar char="ü"/>
            </a:pPr>
            <a:r>
              <a:rPr lang="en-US" sz="2200" b="1" dirty="0">
                <a:solidFill>
                  <a:srgbClr val="001F5F"/>
                </a:solidFill>
              </a:rPr>
              <a:t>#6 Indirect Costs</a:t>
            </a:r>
          </a:p>
          <a:p>
            <a:pPr marL="822960" indent="-365760">
              <a:spcBef>
                <a:spcPct val="0"/>
              </a:spcBef>
              <a:spcAft>
                <a:spcPts val="600"/>
              </a:spcAft>
              <a:buFont typeface="Wingdings" panose="05000000000000000000" pitchFamily="2" charset="2"/>
              <a:buChar char="ü"/>
            </a:pPr>
            <a:r>
              <a:rPr lang="en-US" sz="1900" dirty="0">
                <a:solidFill>
                  <a:srgbClr val="001F5F"/>
                </a:solidFill>
              </a:rPr>
              <a:t>Did you select “have” or “have not” (</a:t>
            </a:r>
            <a:r>
              <a:rPr lang="en-US" sz="1900" i="1" dirty="0">
                <a:solidFill>
                  <a:srgbClr val="001F5F"/>
                </a:solidFill>
              </a:rPr>
              <a:t>you </a:t>
            </a:r>
            <a:r>
              <a:rPr lang="en-US" sz="1900" b="1" i="1" dirty="0">
                <a:solidFill>
                  <a:srgbClr val="001F5F"/>
                </a:solidFill>
              </a:rPr>
              <a:t>must</a:t>
            </a:r>
            <a:r>
              <a:rPr lang="en-US" sz="1900" i="1" dirty="0">
                <a:solidFill>
                  <a:srgbClr val="001F5F"/>
                </a:solidFill>
              </a:rPr>
              <a:t> choose one, and commercial planholders must check “have</a:t>
            </a:r>
            <a:r>
              <a:rPr lang="en-US" sz="1900" dirty="0">
                <a:solidFill>
                  <a:srgbClr val="001F5F"/>
                </a:solidFill>
              </a:rPr>
              <a:t>”)?  </a:t>
            </a:r>
          </a:p>
          <a:p>
            <a:pPr marL="822960" indent="-365760">
              <a:spcBef>
                <a:spcPct val="0"/>
              </a:spcBef>
              <a:spcAft>
                <a:spcPts val="2400"/>
              </a:spcAft>
              <a:buFont typeface="Wingdings" panose="05000000000000000000" pitchFamily="2" charset="2"/>
              <a:buChar char="ü"/>
            </a:pPr>
            <a:r>
              <a:rPr lang="en-US" sz="1900" dirty="0">
                <a:solidFill>
                  <a:srgbClr val="001F5F"/>
                </a:solidFill>
              </a:rPr>
              <a:t>If you selected “have” included and are filing an </a:t>
            </a:r>
            <a:r>
              <a:rPr lang="en-US" sz="1900" b="1" dirty="0">
                <a:solidFill>
                  <a:srgbClr val="001F5F"/>
                </a:solidFill>
              </a:rPr>
              <a:t>individual </a:t>
            </a:r>
            <a:r>
              <a:rPr lang="en-US" sz="1900" dirty="0">
                <a:solidFill>
                  <a:srgbClr val="001F5F"/>
                </a:solidFill>
              </a:rPr>
              <a:t>plan, did you properly answer the question re. your </a:t>
            </a:r>
            <a:r>
              <a:rPr lang="en-US" sz="1900" u="sng" dirty="0">
                <a:solidFill>
                  <a:srgbClr val="001F5F"/>
                </a:solidFill>
              </a:rPr>
              <a:t>method</a:t>
            </a:r>
            <a:r>
              <a:rPr lang="en-US" sz="1900" dirty="0">
                <a:solidFill>
                  <a:srgbClr val="001F5F"/>
                </a:solidFill>
              </a:rPr>
              <a:t> for allocating spend by individual category? </a:t>
            </a:r>
          </a:p>
          <a:p>
            <a:pPr marL="365760" indent="-365760">
              <a:spcBef>
                <a:spcPct val="0"/>
              </a:spcBef>
              <a:spcAft>
                <a:spcPts val="600"/>
              </a:spcAft>
              <a:buFont typeface="Wingdings" panose="05000000000000000000" pitchFamily="2" charset="2"/>
              <a:buChar char="ü"/>
            </a:pPr>
            <a:r>
              <a:rPr lang="en-US" sz="2200" b="1" dirty="0">
                <a:solidFill>
                  <a:srgbClr val="001F5F"/>
                </a:solidFill>
              </a:rPr>
              <a:t>#7 Program Administrator</a:t>
            </a:r>
          </a:p>
          <a:p>
            <a:pPr marL="822960" lvl="1" indent="-365760">
              <a:spcBef>
                <a:spcPct val="0"/>
              </a:spcBef>
              <a:spcAft>
                <a:spcPts val="600"/>
              </a:spcAft>
              <a:buFont typeface="Wingdings" panose="05000000000000000000" pitchFamily="2" charset="2"/>
              <a:buChar char="ü"/>
            </a:pPr>
            <a:r>
              <a:rPr lang="en-US" sz="1900" dirty="0">
                <a:solidFill>
                  <a:srgbClr val="001F5F"/>
                </a:solidFill>
              </a:rPr>
              <a:t>Did you list the individual </a:t>
            </a:r>
            <a:r>
              <a:rPr lang="en-US" sz="1900" u="sng" dirty="0">
                <a:solidFill>
                  <a:srgbClr val="001F5F"/>
                </a:solidFill>
              </a:rPr>
              <a:t>responsible for oversight </a:t>
            </a:r>
            <a:r>
              <a:rPr lang="en-US" sz="1900" dirty="0">
                <a:solidFill>
                  <a:srgbClr val="001F5F"/>
                </a:solidFill>
              </a:rPr>
              <a:t>of the program?</a:t>
            </a:r>
          </a:p>
          <a:p>
            <a:pPr marL="822960" lvl="1" indent="-365760">
              <a:spcBef>
                <a:spcPct val="0"/>
              </a:spcBef>
              <a:spcAft>
                <a:spcPts val="600"/>
              </a:spcAft>
              <a:buFont typeface="Wingdings" panose="05000000000000000000" pitchFamily="2" charset="2"/>
              <a:buChar char="ü"/>
            </a:pPr>
            <a:r>
              <a:rPr lang="en-US" sz="1900" dirty="0">
                <a:solidFill>
                  <a:srgbClr val="001F5F"/>
                </a:solidFill>
              </a:rPr>
              <a:t>Were you specific and comprehensive in listing the administrator’s duties? </a:t>
            </a:r>
          </a:p>
          <a:p>
            <a:pPr marL="822960" lvl="1" indent="-365760">
              <a:spcBef>
                <a:spcPct val="0"/>
              </a:spcBef>
              <a:spcAft>
                <a:spcPts val="600"/>
              </a:spcAft>
              <a:buFont typeface="Wingdings" panose="05000000000000000000" pitchFamily="2" charset="2"/>
              <a:buChar char="ü"/>
            </a:pPr>
            <a:r>
              <a:rPr lang="en-US" sz="1900" spc="-5" dirty="0">
                <a:solidFill>
                  <a:srgbClr val="001F5F"/>
                </a:solidFill>
                <a:cs typeface="Calibri"/>
              </a:rPr>
              <a:t>Did you specifically list submission or oversight of timely proposed plan and eSRS submissions? </a:t>
            </a:r>
            <a:endParaRPr sz="1900" dirty="0">
              <a:solidFill>
                <a:srgbClr val="001F5F"/>
              </a:solidFill>
              <a:latin typeface="Calibri"/>
              <a:cs typeface="Calibri"/>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50</a:t>
            </a:fld>
            <a:endParaRPr dirty="0"/>
          </a:p>
        </p:txBody>
      </p:sp>
    </p:spTree>
    <p:extLst>
      <p:ext uri="{BB962C8B-B14F-4D97-AF65-F5344CB8AC3E}">
        <p14:creationId xmlns:p14="http://schemas.microsoft.com/office/powerpoint/2010/main" val="27597301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636770" y="76983"/>
            <a:ext cx="4442460" cy="505267"/>
          </a:xfrm>
          <a:prstGeom prst="rect">
            <a:avLst/>
          </a:prstGeom>
        </p:spPr>
        <p:txBody>
          <a:bodyPr vert="horz" wrap="square" lIns="0" tIns="12700" rIns="0" bIns="0" rtlCol="0">
            <a:spAutoFit/>
          </a:bodyPr>
          <a:lstStyle/>
          <a:p>
            <a:pPr algn="r">
              <a:lnSpc>
                <a:spcPct val="100000"/>
              </a:lnSpc>
            </a:pPr>
            <a:r>
              <a:rPr lang="en-US" spc="-5" dirty="0"/>
              <a:t>Checklist - 6</a:t>
            </a:r>
            <a:endParaRPr spc="-5" dirty="0"/>
          </a:p>
        </p:txBody>
      </p:sp>
      <p:sp>
        <p:nvSpPr>
          <p:cNvPr id="2" name="object 2"/>
          <p:cNvSpPr txBox="1"/>
          <p:nvPr/>
        </p:nvSpPr>
        <p:spPr>
          <a:xfrm>
            <a:off x="636270" y="837265"/>
            <a:ext cx="8001000" cy="5183470"/>
          </a:xfrm>
          <a:prstGeom prst="rect">
            <a:avLst/>
          </a:prstGeom>
        </p:spPr>
        <p:txBody>
          <a:bodyPr vert="horz" wrap="square" lIns="0" tIns="12700" rIns="0" bIns="0" rtlCol="0">
            <a:spAutoFit/>
          </a:bodyPr>
          <a:lstStyle/>
          <a:p>
            <a:pPr marL="365760" indent="-365760">
              <a:spcAft>
                <a:spcPts val="600"/>
              </a:spcAft>
              <a:buFont typeface="Wingdings" panose="05000000000000000000" pitchFamily="2" charset="2"/>
              <a:buChar char="ü"/>
            </a:pPr>
            <a:r>
              <a:rPr lang="en-US" sz="2200" b="1" dirty="0">
                <a:solidFill>
                  <a:srgbClr val="001F5F"/>
                </a:solidFill>
              </a:rPr>
              <a:t>#8 Equitable Opportunity</a:t>
            </a:r>
          </a:p>
          <a:p>
            <a:pPr marL="822960" lvl="1" indent="-365760">
              <a:spcAft>
                <a:spcPts val="600"/>
              </a:spcAft>
              <a:buFont typeface="Wingdings" panose="05000000000000000000" pitchFamily="2" charset="2"/>
              <a:buChar char="ü"/>
            </a:pPr>
            <a:r>
              <a:rPr lang="en-US" sz="1900" dirty="0">
                <a:solidFill>
                  <a:srgbClr val="001F5F"/>
                </a:solidFill>
              </a:rPr>
              <a:t>Did you list internal and external proactive efforts to demonstrate a “good faith effort”?</a:t>
            </a:r>
          </a:p>
          <a:p>
            <a:pPr marL="822960" lvl="1" indent="-365760">
              <a:spcAft>
                <a:spcPts val="2400"/>
              </a:spcAft>
              <a:buFont typeface="Wingdings" panose="05000000000000000000" pitchFamily="2" charset="2"/>
              <a:buChar char="ü"/>
            </a:pPr>
            <a:r>
              <a:rPr lang="en-US" sz="1900" dirty="0">
                <a:solidFill>
                  <a:srgbClr val="001F5F"/>
                </a:solidFill>
              </a:rPr>
              <a:t>Did you list </a:t>
            </a:r>
            <a:r>
              <a:rPr lang="en-US" sz="1900" u="sng" dirty="0">
                <a:solidFill>
                  <a:srgbClr val="001F5F"/>
                </a:solidFill>
              </a:rPr>
              <a:t>specific</a:t>
            </a:r>
            <a:r>
              <a:rPr lang="en-US" sz="1900" dirty="0">
                <a:solidFill>
                  <a:srgbClr val="001F5F"/>
                </a:solidFill>
              </a:rPr>
              <a:t> examples?</a:t>
            </a:r>
          </a:p>
          <a:p>
            <a:pPr marL="365760" indent="-365760">
              <a:spcAft>
                <a:spcPts val="600"/>
              </a:spcAft>
              <a:buFont typeface="Wingdings" panose="05000000000000000000" pitchFamily="2" charset="2"/>
              <a:buChar char="ü"/>
            </a:pPr>
            <a:r>
              <a:rPr lang="en-US" sz="2200" b="1" dirty="0">
                <a:solidFill>
                  <a:srgbClr val="001F5F"/>
                </a:solidFill>
              </a:rPr>
              <a:t>Signature</a:t>
            </a:r>
          </a:p>
          <a:p>
            <a:pPr marL="822960" lvl="1" indent="-365760">
              <a:spcAft>
                <a:spcPts val="600"/>
              </a:spcAft>
              <a:buFont typeface="Wingdings" panose="05000000000000000000" pitchFamily="2" charset="2"/>
              <a:buChar char="ü"/>
            </a:pPr>
            <a:r>
              <a:rPr lang="en-US" sz="1900" dirty="0">
                <a:solidFill>
                  <a:srgbClr val="001F5F"/>
                </a:solidFill>
              </a:rPr>
              <a:t>Did you provide a signed copy of the plan?  </a:t>
            </a:r>
          </a:p>
          <a:p>
            <a:pPr marL="822960" lvl="1" indent="-365760">
              <a:spcAft>
                <a:spcPts val="600"/>
              </a:spcAft>
              <a:buFont typeface="Wingdings" panose="05000000000000000000" pitchFamily="2" charset="2"/>
              <a:buChar char="ü"/>
            </a:pPr>
            <a:r>
              <a:rPr lang="en-US" sz="1900" dirty="0">
                <a:solidFill>
                  <a:srgbClr val="001F5F"/>
                </a:solidFill>
              </a:rPr>
              <a:t>Is your signature compliant, meaning a scanned copy of a wet signed document </a:t>
            </a:r>
            <a:r>
              <a:rPr lang="en-US" sz="1900" b="1" dirty="0">
                <a:solidFill>
                  <a:srgbClr val="001F5F"/>
                </a:solidFill>
              </a:rPr>
              <a:t>or </a:t>
            </a:r>
            <a:r>
              <a:rPr lang="en-US" sz="1900" dirty="0">
                <a:solidFill>
                  <a:srgbClr val="001F5F"/>
                </a:solidFill>
              </a:rPr>
              <a:t>a true digital signature (</a:t>
            </a:r>
            <a:r>
              <a:rPr lang="en-US" sz="1900" i="1" dirty="0">
                <a:solidFill>
                  <a:srgbClr val="001F5F"/>
                </a:solidFill>
              </a:rPr>
              <a:t>no dropped images/jpegs)? </a:t>
            </a:r>
          </a:p>
          <a:p>
            <a:pPr marL="822960" lvl="1" indent="-365760">
              <a:spcAft>
                <a:spcPts val="2400"/>
              </a:spcAft>
              <a:buFont typeface="Wingdings" panose="05000000000000000000" pitchFamily="2" charset="2"/>
              <a:buChar char="ü"/>
            </a:pPr>
            <a:r>
              <a:rPr lang="en-US" sz="1900" dirty="0">
                <a:solidFill>
                  <a:srgbClr val="001F5F"/>
                </a:solidFill>
              </a:rPr>
              <a:t>If you are submitting a revised plan, did you resign the pdf?</a:t>
            </a:r>
          </a:p>
          <a:p>
            <a:pPr marL="365760" indent="-365760">
              <a:spcAft>
                <a:spcPts val="600"/>
              </a:spcAft>
              <a:buFont typeface="Wingdings" panose="05000000000000000000" pitchFamily="2" charset="2"/>
              <a:buChar char="ü"/>
            </a:pPr>
            <a:r>
              <a:rPr lang="en-US" sz="2200" b="1" dirty="0">
                <a:solidFill>
                  <a:srgbClr val="001F5F"/>
                </a:solidFill>
              </a:rPr>
              <a:t>Goals/Achievements Table (for commercial plans only)</a:t>
            </a:r>
          </a:p>
          <a:p>
            <a:pPr marL="822960" lvl="1" indent="-365760">
              <a:spcAft>
                <a:spcPts val="600"/>
              </a:spcAft>
              <a:buFont typeface="Wingdings" panose="05000000000000000000" pitchFamily="2" charset="2"/>
              <a:buChar char="ü"/>
            </a:pPr>
            <a:r>
              <a:rPr lang="en-US" sz="1900" dirty="0">
                <a:solidFill>
                  <a:srgbClr val="001F5F"/>
                </a:solidFill>
              </a:rPr>
              <a:t>Do your prior year goals match last year’s plan?</a:t>
            </a:r>
          </a:p>
          <a:p>
            <a:pPr marL="822960" lvl="1" indent="-365760">
              <a:spcAft>
                <a:spcPts val="600"/>
              </a:spcAft>
              <a:buFont typeface="Wingdings" panose="05000000000000000000" pitchFamily="2" charset="2"/>
              <a:buChar char="ü"/>
            </a:pPr>
            <a:r>
              <a:rPr lang="en-US" sz="1900" dirty="0">
                <a:solidFill>
                  <a:srgbClr val="001F5F"/>
                </a:solidFill>
              </a:rPr>
              <a:t>Do your actual achievements mirror/approximate your SSR at eSRS.gov?</a:t>
            </a:r>
          </a:p>
          <a:p>
            <a:pPr marL="822960" lvl="1" indent="-365760">
              <a:spcAft>
                <a:spcPts val="600"/>
              </a:spcAft>
              <a:buFont typeface="Wingdings" panose="05000000000000000000" pitchFamily="2" charset="2"/>
              <a:buChar char="ü"/>
            </a:pPr>
            <a:r>
              <a:rPr lang="en-US" sz="1900" dirty="0">
                <a:solidFill>
                  <a:srgbClr val="001F5F"/>
                </a:solidFill>
              </a:rPr>
              <a:t>Do your current year goals match the goals listed in #2?</a:t>
            </a:r>
            <a:endParaRPr sz="1900" dirty="0">
              <a:latin typeface="Calibri"/>
              <a:cs typeface="Calibri"/>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51</a:t>
            </a:fld>
            <a:endParaRPr dirty="0"/>
          </a:p>
        </p:txBody>
      </p:sp>
    </p:spTree>
    <p:extLst>
      <p:ext uri="{BB962C8B-B14F-4D97-AF65-F5344CB8AC3E}">
        <p14:creationId xmlns:p14="http://schemas.microsoft.com/office/powerpoint/2010/main" val="39774779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85A0D-F435-6A95-3E63-A73DA8961842}"/>
              </a:ext>
            </a:extLst>
          </p:cNvPr>
          <p:cNvSpPr>
            <a:spLocks noGrp="1"/>
          </p:cNvSpPr>
          <p:nvPr>
            <p:ph type="title"/>
          </p:nvPr>
        </p:nvSpPr>
        <p:spPr>
          <a:xfrm>
            <a:off x="83819" y="97761"/>
            <a:ext cx="8976360" cy="492443"/>
          </a:xfrm>
        </p:spPr>
        <p:txBody>
          <a:bodyPr/>
          <a:lstStyle/>
          <a:p>
            <a:pPr algn="r"/>
            <a:r>
              <a:rPr lang="en-US" dirty="0">
                <a:solidFill>
                  <a:srgbClr val="001746"/>
                </a:solidFill>
              </a:rPr>
              <a:t>Resources/Contacts</a:t>
            </a:r>
          </a:p>
        </p:txBody>
      </p:sp>
      <p:sp>
        <p:nvSpPr>
          <p:cNvPr id="3" name="Content Placeholder 2">
            <a:extLst>
              <a:ext uri="{FF2B5EF4-FFF2-40B4-BE49-F238E27FC236}">
                <a16:creationId xmlns:a16="http://schemas.microsoft.com/office/drawing/2014/main" id="{90EDCA1E-B012-16E6-6AF7-AE7A4ACBB6D1}"/>
              </a:ext>
            </a:extLst>
          </p:cNvPr>
          <p:cNvSpPr>
            <a:spLocks noGrp="1"/>
          </p:cNvSpPr>
          <p:nvPr>
            <p:ph idx="1"/>
          </p:nvPr>
        </p:nvSpPr>
        <p:spPr>
          <a:xfrm>
            <a:off x="380999" y="2549947"/>
            <a:ext cx="8382000" cy="1846659"/>
          </a:xfrm>
        </p:spPr>
        <p:txBody>
          <a:bodyPr/>
          <a:lstStyle/>
          <a:p>
            <a:pPr algn="ctr"/>
            <a:r>
              <a:rPr lang="en-US" sz="6000" b="1" dirty="0">
                <a:latin typeface="Georgia" panose="02040502050405020303" pitchFamily="18" charset="0"/>
              </a:rPr>
              <a:t>Resources &amp; Contacts</a:t>
            </a:r>
          </a:p>
        </p:txBody>
      </p:sp>
      <p:sp>
        <p:nvSpPr>
          <p:cNvPr id="4" name="Footer Placeholder 3">
            <a:extLst>
              <a:ext uri="{FF2B5EF4-FFF2-40B4-BE49-F238E27FC236}">
                <a16:creationId xmlns:a16="http://schemas.microsoft.com/office/drawing/2014/main" id="{6E3252A3-6635-3390-19F8-7A69D04D57BB}"/>
              </a:ext>
            </a:extLst>
          </p:cNvPr>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For Official Use Only</a:t>
            </a:r>
            <a:endParaRPr lang="en-US" dirty="0"/>
          </a:p>
        </p:txBody>
      </p:sp>
      <p:sp>
        <p:nvSpPr>
          <p:cNvPr id="5" name="Slide Number Placeholder 4">
            <a:extLst>
              <a:ext uri="{FF2B5EF4-FFF2-40B4-BE49-F238E27FC236}">
                <a16:creationId xmlns:a16="http://schemas.microsoft.com/office/drawing/2014/main" id="{4316B308-4D7A-2447-2842-D42F136E13D7}"/>
              </a:ext>
            </a:extLst>
          </p:cNvPr>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CB9C4B-92D0-4B2B-AC45-7ABA2552CB80}" type="slidenum">
              <a:rPr lang="en-US" smtClean="0"/>
              <a:pPr/>
              <a:t>52</a:t>
            </a:fld>
            <a:endParaRPr lang="en-US"/>
          </a:p>
        </p:txBody>
      </p:sp>
    </p:spTree>
    <p:extLst>
      <p:ext uri="{BB962C8B-B14F-4D97-AF65-F5344CB8AC3E}">
        <p14:creationId xmlns:p14="http://schemas.microsoft.com/office/powerpoint/2010/main" val="30686248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 y="97761"/>
            <a:ext cx="8976360" cy="492443"/>
          </a:xfrm>
        </p:spPr>
        <p:txBody>
          <a:bodyPr/>
          <a:lstStyle/>
          <a:p>
            <a:pPr algn="r"/>
            <a:r>
              <a:rPr lang="en-US" dirty="0"/>
              <a:t> Contacts/Resources  </a:t>
            </a:r>
          </a:p>
        </p:txBody>
      </p:sp>
      <p:sp>
        <p:nvSpPr>
          <p:cNvPr id="3" name="Content Placeholder 2"/>
          <p:cNvSpPr>
            <a:spLocks noGrp="1"/>
          </p:cNvSpPr>
          <p:nvPr>
            <p:ph idx="1"/>
          </p:nvPr>
        </p:nvSpPr>
        <p:spPr>
          <a:xfrm>
            <a:off x="685800" y="876300"/>
            <a:ext cx="8083550" cy="5105400"/>
          </a:xfrm>
        </p:spPr>
        <p:txBody>
          <a:bodyPr>
            <a:normAutofit fontScale="92500" lnSpcReduction="10000"/>
          </a:bodyPr>
          <a:lstStyle/>
          <a:p>
            <a:pPr>
              <a:lnSpc>
                <a:spcPct val="120000"/>
              </a:lnSpc>
              <a:spcAft>
                <a:spcPts val="1800"/>
              </a:spcAft>
            </a:pPr>
            <a:r>
              <a:rPr lang="en-US" sz="1800" b="1" dirty="0">
                <a:latin typeface="+mn-lt"/>
              </a:rPr>
              <a:t>VA FSS Subcontracting Program e-Mail:  </a:t>
            </a:r>
            <a:r>
              <a:rPr lang="en-US" sz="1800" dirty="0">
                <a:latin typeface="+mn-lt"/>
                <a:hlinkClick r:id="rId3"/>
              </a:rPr>
              <a:t>FSS.Subcontracting@va.gov</a:t>
            </a:r>
            <a:r>
              <a:rPr lang="en-US" sz="1800" dirty="0">
                <a:latin typeface="+mn-lt"/>
              </a:rPr>
              <a:t> </a:t>
            </a:r>
            <a:endParaRPr lang="en-US" sz="1800" u="sng" dirty="0">
              <a:solidFill>
                <a:srgbClr val="0563C1"/>
              </a:solidFill>
              <a:ea typeface="Calibri" panose="020F0502020204030204" pitchFamily="34" charset="0"/>
              <a:cs typeface="Calibri" panose="020F0502020204030204" pitchFamily="34" charset="0"/>
            </a:endParaRPr>
          </a:p>
          <a:p>
            <a:pPr>
              <a:spcAft>
                <a:spcPts val="1500"/>
              </a:spcAft>
            </a:pPr>
            <a:r>
              <a:rPr lang="en-US" sz="1800" b="1" dirty="0">
                <a:latin typeface="+mn-lt"/>
                <a:cs typeface="Arial" panose="020B0604020202020204" pitchFamily="34" charset="0"/>
              </a:rPr>
              <a:t>NCS Subcontracting Program </a:t>
            </a:r>
            <a:r>
              <a:rPr lang="en-US" sz="1800" b="1" dirty="0">
                <a:latin typeface="+mn-lt"/>
              </a:rPr>
              <a:t>e-Mail</a:t>
            </a:r>
            <a:r>
              <a:rPr lang="en-US" sz="1800" b="1" dirty="0">
                <a:latin typeface="+mn-lt"/>
                <a:cs typeface="Arial" panose="020B0604020202020204" pitchFamily="34" charset="0"/>
              </a:rPr>
              <a:t>:  </a:t>
            </a:r>
            <a:r>
              <a:rPr lang="en-US" sz="1800" dirty="0">
                <a:latin typeface="+mn-lt"/>
                <a:cs typeface="Arial" panose="020B0604020202020204" pitchFamily="34" charset="0"/>
                <a:hlinkClick r:id="rId4"/>
              </a:rPr>
              <a:t>NACSUBK@va.gov</a:t>
            </a:r>
            <a:r>
              <a:rPr lang="en-US" sz="1800" dirty="0">
                <a:latin typeface="+mn-lt"/>
                <a:cs typeface="Arial" panose="020B0604020202020204" pitchFamily="34" charset="0"/>
              </a:rPr>
              <a:t> </a:t>
            </a:r>
          </a:p>
          <a:p>
            <a:pPr>
              <a:lnSpc>
                <a:spcPct val="120000"/>
              </a:lnSpc>
              <a:spcAft>
                <a:spcPts val="0"/>
              </a:spcAft>
            </a:pPr>
            <a:r>
              <a:rPr lang="en-US" sz="1800" b="1" dirty="0">
                <a:cs typeface="Calibri" panose="020F0502020204030204" pitchFamily="34" charset="0"/>
              </a:rPr>
              <a:t>VA FSS Subcontracting Web Page:  </a:t>
            </a:r>
            <a:r>
              <a:rPr lang="en-US" sz="1800" dirty="0">
                <a:cs typeface="Calibri" panose="020F0502020204030204" pitchFamily="34" charset="0"/>
                <a:hlinkClick r:id="rId5"/>
              </a:rPr>
              <a:t>https://www.va.gov/opal/nac/fss/sbsp.asp</a:t>
            </a:r>
            <a:endParaRPr lang="en-US" sz="1800" dirty="0">
              <a:cs typeface="Calibri" panose="020F0502020204030204" pitchFamily="34" charset="0"/>
            </a:endParaRPr>
          </a:p>
          <a:p>
            <a:pPr marL="731520" lvl="1" indent="-365760">
              <a:lnSpc>
                <a:spcPct val="110000"/>
              </a:lnSpc>
              <a:spcAft>
                <a:spcPts val="0"/>
              </a:spcAft>
            </a:pPr>
            <a:r>
              <a:rPr lang="en-US" sz="1800" dirty="0"/>
              <a:t>Suggested minimum percentage goals</a:t>
            </a:r>
          </a:p>
          <a:p>
            <a:pPr marL="731520" lvl="1" indent="-365760">
              <a:lnSpc>
                <a:spcPct val="110000"/>
              </a:lnSpc>
              <a:spcAft>
                <a:spcPts val="0"/>
              </a:spcAft>
            </a:pPr>
            <a:r>
              <a:rPr lang="en-US" sz="1800" dirty="0"/>
              <a:t>Training/guides (eSRS &amp; Plan Preparation)</a:t>
            </a:r>
          </a:p>
          <a:p>
            <a:pPr marL="731520" lvl="1" indent="-365760">
              <a:lnSpc>
                <a:spcPct val="110000"/>
              </a:lnSpc>
              <a:spcAft>
                <a:spcPts val="1500"/>
              </a:spcAft>
            </a:pPr>
            <a:r>
              <a:rPr lang="en-US" sz="1800" dirty="0"/>
              <a:t>Subcontracting Plan template</a:t>
            </a:r>
          </a:p>
          <a:p>
            <a:pPr marL="0" indent="0">
              <a:lnSpc>
                <a:spcPct val="110000"/>
              </a:lnSpc>
              <a:spcBef>
                <a:spcPts val="0"/>
              </a:spcBef>
              <a:spcAft>
                <a:spcPts val="0"/>
              </a:spcAft>
              <a:buNone/>
            </a:pPr>
            <a:r>
              <a:rPr lang="en-US" sz="1800" b="1" dirty="0"/>
              <a:t>VA FSS Training Web Page:  </a:t>
            </a:r>
            <a:r>
              <a:rPr lang="en-US" sz="1800" dirty="0">
                <a:hlinkClick r:id="rId6"/>
              </a:rPr>
              <a:t>https://www.va.gov/opal/nac/fss/training.asp</a:t>
            </a:r>
            <a:endParaRPr lang="en-US" sz="1800" dirty="0"/>
          </a:p>
          <a:p>
            <a:pPr marL="731520" lvl="1" indent="-365760">
              <a:lnSpc>
                <a:spcPct val="110000"/>
              </a:lnSpc>
              <a:spcAft>
                <a:spcPts val="0"/>
              </a:spcAft>
            </a:pPr>
            <a:r>
              <a:rPr lang="en-US" sz="1800" dirty="0"/>
              <a:t>Upcoming webinars</a:t>
            </a:r>
          </a:p>
          <a:p>
            <a:pPr marL="731520" lvl="1" indent="-365760">
              <a:lnSpc>
                <a:spcPct val="110000"/>
              </a:lnSpc>
              <a:spcAft>
                <a:spcPts val="1500"/>
              </a:spcAft>
            </a:pPr>
            <a:r>
              <a:rPr lang="en-US" sz="1800" dirty="0"/>
              <a:t>Current and archived presentations</a:t>
            </a:r>
          </a:p>
          <a:p>
            <a:pPr marL="0" indent="0">
              <a:lnSpc>
                <a:spcPct val="110000"/>
              </a:lnSpc>
              <a:spcBef>
                <a:spcPts val="0"/>
              </a:spcBef>
              <a:spcAft>
                <a:spcPts val="0"/>
              </a:spcAft>
              <a:buNone/>
            </a:pPr>
            <a:r>
              <a:rPr lang="en-US" sz="1800" b="1" dirty="0"/>
              <a:t>eSRS Home Page:  </a:t>
            </a:r>
            <a:r>
              <a:rPr lang="en-US" sz="1800" dirty="0">
                <a:hlinkClick r:id="rId7"/>
              </a:rPr>
              <a:t>https://www.esrs.gov</a:t>
            </a:r>
            <a:endParaRPr lang="en-US" sz="1800" dirty="0"/>
          </a:p>
          <a:p>
            <a:pPr marL="731520" lvl="1" indent="-365760">
              <a:lnSpc>
                <a:spcPct val="110000"/>
              </a:lnSpc>
              <a:spcAft>
                <a:spcPts val="0"/>
              </a:spcAft>
            </a:pPr>
            <a:r>
              <a:rPr lang="en-US" sz="1800" dirty="0"/>
              <a:t>Log-in </a:t>
            </a:r>
          </a:p>
          <a:p>
            <a:pPr marL="731520" lvl="1" indent="-365760">
              <a:lnSpc>
                <a:spcPct val="110000"/>
              </a:lnSpc>
              <a:spcAft>
                <a:spcPts val="1500"/>
              </a:spcAft>
            </a:pPr>
            <a:r>
              <a:rPr lang="en-US" sz="1800" dirty="0"/>
              <a:t>User guides, Training materials, sample reports, and training webinars</a:t>
            </a:r>
          </a:p>
          <a:p>
            <a:pPr indent="-320040">
              <a:lnSpc>
                <a:spcPct val="110000"/>
              </a:lnSpc>
              <a:spcAft>
                <a:spcPts val="0"/>
              </a:spcAft>
            </a:pPr>
            <a:r>
              <a:rPr lang="en-US" sz="1800" b="1" dirty="0"/>
              <a:t>eSRS Helpdesk:  </a:t>
            </a:r>
            <a:r>
              <a:rPr lang="en-US" sz="1800" dirty="0"/>
              <a:t>Federal Service Desk (FSD), </a:t>
            </a:r>
            <a:r>
              <a:rPr lang="en-US" sz="1800" dirty="0">
                <a:hlinkClick r:id="rId8"/>
              </a:rPr>
              <a:t>https://www.fsd.gov</a:t>
            </a:r>
            <a:r>
              <a:rPr lang="en-US" sz="1800" dirty="0"/>
              <a:t>, </a:t>
            </a:r>
            <a:r>
              <a:rPr lang="nl-NL" sz="1800" dirty="0">
                <a:latin typeface="+mn-lt"/>
                <a:cs typeface="Arial" panose="020B0604020202020204" pitchFamily="34" charset="0"/>
              </a:rPr>
              <a:t>866-606-8220</a:t>
            </a:r>
          </a:p>
          <a:p>
            <a:pPr marL="731520" indent="-365760">
              <a:lnSpc>
                <a:spcPct val="110000"/>
              </a:lnSpc>
              <a:spcAft>
                <a:spcPts val="0"/>
              </a:spcAft>
              <a:buFont typeface="Arial" panose="020B0604020202020204" pitchFamily="34" charset="0"/>
              <a:buChar char="•"/>
            </a:pPr>
            <a:r>
              <a:rPr lang="nl-NL" sz="1800" dirty="0">
                <a:latin typeface="+mn-lt"/>
              </a:rPr>
              <a:t>Includes FAQs </a:t>
            </a:r>
          </a:p>
          <a:p>
            <a:pPr marL="731520" indent="-365760">
              <a:lnSpc>
                <a:spcPct val="110000"/>
              </a:lnSpc>
              <a:spcAft>
                <a:spcPts val="0"/>
              </a:spcAft>
              <a:buFont typeface="Arial" panose="020B0604020202020204" pitchFamily="34" charset="0"/>
              <a:buChar char="•"/>
            </a:pPr>
            <a:r>
              <a:rPr lang="nl-NL" sz="1800" dirty="0">
                <a:latin typeface="+mn-lt"/>
              </a:rPr>
              <a:t>Provides ability to “Create and Incident” or start a “Live Chat”</a:t>
            </a:r>
            <a:endParaRPr lang="en-US" sz="1800" dirty="0"/>
          </a:p>
          <a:p>
            <a:pPr indent="-320040">
              <a:lnSpc>
                <a:spcPct val="110000"/>
              </a:lnSpc>
              <a:spcAft>
                <a:spcPts val="0"/>
              </a:spcAft>
            </a:pPr>
            <a:endParaRPr lang="en-US" sz="1800" b="1" dirty="0"/>
          </a:p>
          <a:p>
            <a:pPr marL="0" indent="0">
              <a:lnSpc>
                <a:spcPct val="110000"/>
              </a:lnSpc>
              <a:spcBef>
                <a:spcPts val="0"/>
              </a:spcBef>
              <a:spcAft>
                <a:spcPts val="1200"/>
              </a:spcAft>
              <a:buNone/>
            </a:pPr>
            <a:endParaRPr lang="en-US" sz="1800" dirty="0"/>
          </a:p>
        </p:txBody>
      </p:sp>
      <p:sp>
        <p:nvSpPr>
          <p:cNvPr id="4" name="Slide Number Placeholder 3"/>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CB9C4B-92D0-4B2B-AC45-7ABA2552CB80}" type="slidenum">
              <a:rPr lang="en-US" smtClean="0"/>
              <a:pPr/>
              <a:t>53</a:t>
            </a:fld>
            <a:endParaRPr lang="en-US" dirty="0">
              <a:solidFill>
                <a:srgbClr val="1F497D">
                  <a:tint val="75000"/>
                </a:srgbClr>
              </a:solidFill>
            </a:endParaRPr>
          </a:p>
        </p:txBody>
      </p:sp>
    </p:spTree>
    <p:extLst>
      <p:ext uri="{BB962C8B-B14F-4D97-AF65-F5344CB8AC3E}">
        <p14:creationId xmlns:p14="http://schemas.microsoft.com/office/powerpoint/2010/main" val="27120350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85764" y="97761"/>
            <a:ext cx="3074035" cy="513715"/>
          </a:xfrm>
          <a:prstGeom prst="rect">
            <a:avLst/>
          </a:prstGeom>
        </p:spPr>
        <p:txBody>
          <a:bodyPr vert="horz" wrap="square" lIns="0" tIns="12700" rIns="0" bIns="0" rtlCol="0">
            <a:spAutoFit/>
          </a:bodyPr>
          <a:lstStyle/>
          <a:p>
            <a:pPr algn="r">
              <a:lnSpc>
                <a:spcPct val="100000"/>
              </a:lnSpc>
            </a:pPr>
            <a:r>
              <a:rPr dirty="0"/>
              <a:t>SBA </a:t>
            </a:r>
            <a:r>
              <a:rPr spc="-5" dirty="0"/>
              <a:t>Area</a:t>
            </a:r>
            <a:r>
              <a:rPr spc="-50" dirty="0"/>
              <a:t> </a:t>
            </a:r>
            <a:r>
              <a:rPr spc="-5" dirty="0"/>
              <a:t>Offices</a:t>
            </a: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 dirty="0"/>
              <a:t>For Official Use</a:t>
            </a:r>
            <a:r>
              <a:rPr spc="-55" dirty="0"/>
              <a:t> </a:t>
            </a:r>
            <a:r>
              <a:rPr dirty="0"/>
              <a:t>Only</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solidFill>
                  <a:srgbClr val="888888"/>
                </a:solidFill>
              </a:rPr>
              <a:t>54</a:t>
            </a:fld>
            <a:endParaRPr dirty="0">
              <a:solidFill>
                <a:srgbClr val="888888"/>
              </a:solidFill>
            </a:endParaRPr>
          </a:p>
        </p:txBody>
      </p:sp>
      <p:sp>
        <p:nvSpPr>
          <p:cNvPr id="3" name="object 3"/>
          <p:cNvSpPr txBox="1"/>
          <p:nvPr/>
        </p:nvSpPr>
        <p:spPr>
          <a:xfrm>
            <a:off x="497795" y="957563"/>
            <a:ext cx="7999095" cy="4761175"/>
          </a:xfrm>
          <a:prstGeom prst="rect">
            <a:avLst/>
          </a:prstGeom>
        </p:spPr>
        <p:txBody>
          <a:bodyPr vert="horz" wrap="square" lIns="0" tIns="12065" rIns="0" bIns="0" rtlCol="0">
            <a:spAutoFit/>
          </a:bodyPr>
          <a:lstStyle/>
          <a:p>
            <a:pPr marL="12700" marR="496570" indent="-635">
              <a:lnSpc>
                <a:spcPct val="113999"/>
              </a:lnSpc>
              <a:spcBef>
                <a:spcPts val="95"/>
              </a:spcBef>
            </a:pPr>
            <a:r>
              <a:rPr sz="1600" b="1" spc="-10" dirty="0">
                <a:solidFill>
                  <a:srgbClr val="001F5F"/>
                </a:solidFill>
                <a:latin typeface="Calibri"/>
                <a:cs typeface="Calibri"/>
              </a:rPr>
              <a:t>AREA I:</a:t>
            </a:r>
            <a:r>
              <a:rPr lang="en-US" sz="1600" b="1" spc="-10" dirty="0">
                <a:solidFill>
                  <a:srgbClr val="001F5F"/>
                </a:solidFill>
                <a:latin typeface="Calibri"/>
                <a:cs typeface="Calibri"/>
              </a:rPr>
              <a:t>  </a:t>
            </a:r>
            <a:r>
              <a:rPr sz="1600" spc="-10" dirty="0">
                <a:solidFill>
                  <a:srgbClr val="001F5F"/>
                </a:solidFill>
                <a:latin typeface="Calibri"/>
                <a:cs typeface="Calibri"/>
              </a:rPr>
              <a:t>Janette </a:t>
            </a:r>
            <a:r>
              <a:rPr sz="1600" spc="-15" dirty="0">
                <a:solidFill>
                  <a:srgbClr val="001F5F"/>
                </a:solidFill>
                <a:latin typeface="Calibri"/>
                <a:cs typeface="Calibri"/>
              </a:rPr>
              <a:t>Fasano, </a:t>
            </a:r>
            <a:r>
              <a:rPr sz="1600" u="heavy" spc="-15" dirty="0">
                <a:solidFill>
                  <a:srgbClr val="0562C1"/>
                </a:solidFill>
                <a:uFill>
                  <a:solidFill>
                    <a:srgbClr val="0562C1"/>
                  </a:solidFill>
                </a:uFill>
                <a:latin typeface="Calibri"/>
                <a:cs typeface="Calibri"/>
                <a:hlinkClick r:id="rId3"/>
              </a:rPr>
              <a:t>janette.fasano@sba.gov</a:t>
            </a:r>
            <a:r>
              <a:rPr sz="1600" spc="-15" dirty="0">
                <a:solidFill>
                  <a:srgbClr val="001F5F"/>
                </a:solidFill>
                <a:latin typeface="Calibri"/>
                <a:cs typeface="Calibri"/>
              </a:rPr>
              <a:t>, </a:t>
            </a:r>
            <a:r>
              <a:rPr sz="1600" spc="-10" dirty="0">
                <a:solidFill>
                  <a:srgbClr val="001F5F"/>
                </a:solidFill>
                <a:latin typeface="Calibri"/>
                <a:cs typeface="Calibri"/>
              </a:rPr>
              <a:t>(617)</a:t>
            </a:r>
            <a:r>
              <a:rPr lang="en-US" sz="1600" spc="-10" dirty="0">
                <a:solidFill>
                  <a:srgbClr val="001F5F"/>
                </a:solidFill>
                <a:latin typeface="Calibri"/>
                <a:cs typeface="Calibri"/>
              </a:rPr>
              <a:t>990-2645</a:t>
            </a:r>
            <a:r>
              <a:rPr sz="1600" spc="-10" dirty="0">
                <a:solidFill>
                  <a:srgbClr val="001F5F"/>
                </a:solidFill>
                <a:latin typeface="Calibri"/>
                <a:cs typeface="Calibri"/>
              </a:rPr>
              <a:t> </a:t>
            </a:r>
            <a:r>
              <a:rPr sz="1600" spc="-5" dirty="0">
                <a:solidFill>
                  <a:srgbClr val="001F5F"/>
                </a:solidFill>
                <a:latin typeface="Calibri"/>
                <a:cs typeface="Calibri"/>
              </a:rPr>
              <a:t>- Connecticut, Maine,  </a:t>
            </a:r>
            <a:r>
              <a:rPr sz="1600" spc="-10" dirty="0">
                <a:solidFill>
                  <a:srgbClr val="001F5F"/>
                </a:solidFill>
                <a:latin typeface="Calibri"/>
                <a:cs typeface="Calibri"/>
              </a:rPr>
              <a:t>Massachusetts, New Hampshire, New </a:t>
            </a:r>
            <a:r>
              <a:rPr sz="1600" spc="-30" dirty="0">
                <a:solidFill>
                  <a:srgbClr val="001F5F"/>
                </a:solidFill>
                <a:latin typeface="Calibri"/>
                <a:cs typeface="Calibri"/>
              </a:rPr>
              <a:t>Jersey, </a:t>
            </a:r>
            <a:r>
              <a:rPr sz="1600" spc="-10" dirty="0">
                <a:solidFill>
                  <a:srgbClr val="001F5F"/>
                </a:solidFill>
                <a:latin typeface="Calibri"/>
                <a:cs typeface="Calibri"/>
              </a:rPr>
              <a:t>New </a:t>
            </a:r>
            <a:r>
              <a:rPr sz="1600" spc="-30" dirty="0">
                <a:solidFill>
                  <a:srgbClr val="001F5F"/>
                </a:solidFill>
                <a:latin typeface="Calibri"/>
                <a:cs typeface="Calibri"/>
              </a:rPr>
              <a:t>York, </a:t>
            </a:r>
            <a:r>
              <a:rPr sz="1600" spc="-5" dirty="0">
                <a:solidFill>
                  <a:srgbClr val="001F5F"/>
                </a:solidFill>
                <a:latin typeface="Calibri"/>
                <a:cs typeface="Calibri"/>
              </a:rPr>
              <a:t>Rhode Island and </a:t>
            </a:r>
            <a:r>
              <a:rPr sz="1600" spc="-20" dirty="0">
                <a:solidFill>
                  <a:srgbClr val="001F5F"/>
                </a:solidFill>
                <a:latin typeface="Calibri"/>
                <a:cs typeface="Calibri"/>
              </a:rPr>
              <a:t>Vermont </a:t>
            </a:r>
            <a:r>
              <a:rPr sz="1600" spc="-5" dirty="0">
                <a:solidFill>
                  <a:srgbClr val="001F5F"/>
                </a:solidFill>
                <a:latin typeface="Calibri"/>
                <a:cs typeface="Calibri"/>
              </a:rPr>
              <a:t>and the  </a:t>
            </a:r>
            <a:r>
              <a:rPr sz="1600" spc="-10" dirty="0">
                <a:solidFill>
                  <a:srgbClr val="001F5F"/>
                </a:solidFill>
                <a:latin typeface="Calibri"/>
                <a:cs typeface="Calibri"/>
              </a:rPr>
              <a:t>Commonwealth </a:t>
            </a:r>
            <a:r>
              <a:rPr sz="1600" spc="-5" dirty="0">
                <a:solidFill>
                  <a:srgbClr val="001F5F"/>
                </a:solidFill>
                <a:latin typeface="Calibri"/>
                <a:cs typeface="Calibri"/>
              </a:rPr>
              <a:t>of </a:t>
            </a:r>
            <a:r>
              <a:rPr sz="1600" spc="-10" dirty="0">
                <a:solidFill>
                  <a:srgbClr val="001F5F"/>
                </a:solidFill>
                <a:latin typeface="Calibri"/>
                <a:cs typeface="Calibri"/>
              </a:rPr>
              <a:t>Puerto Rico </a:t>
            </a:r>
            <a:r>
              <a:rPr sz="1600" spc="-5" dirty="0">
                <a:solidFill>
                  <a:srgbClr val="001F5F"/>
                </a:solidFill>
                <a:latin typeface="Calibri"/>
                <a:cs typeface="Calibri"/>
              </a:rPr>
              <a:t>&amp; </a:t>
            </a:r>
            <a:r>
              <a:rPr sz="1600" spc="-10" dirty="0">
                <a:solidFill>
                  <a:srgbClr val="001F5F"/>
                </a:solidFill>
                <a:latin typeface="Calibri"/>
                <a:cs typeface="Calibri"/>
              </a:rPr>
              <a:t>Virgin</a:t>
            </a:r>
            <a:r>
              <a:rPr sz="1600" spc="75" dirty="0">
                <a:solidFill>
                  <a:srgbClr val="001F5F"/>
                </a:solidFill>
                <a:latin typeface="Calibri"/>
                <a:cs typeface="Calibri"/>
              </a:rPr>
              <a:t> </a:t>
            </a:r>
            <a:r>
              <a:rPr sz="1600" spc="-5" dirty="0">
                <a:solidFill>
                  <a:srgbClr val="001F5F"/>
                </a:solidFill>
                <a:latin typeface="Calibri"/>
                <a:cs typeface="Calibri"/>
              </a:rPr>
              <a:t>Islands</a:t>
            </a:r>
            <a:endParaRPr sz="1600" dirty="0">
              <a:latin typeface="Calibri"/>
              <a:cs typeface="Calibri"/>
            </a:endParaRPr>
          </a:p>
          <a:p>
            <a:pPr>
              <a:lnSpc>
                <a:spcPct val="100000"/>
              </a:lnSpc>
              <a:spcBef>
                <a:spcPts val="15"/>
              </a:spcBef>
            </a:pPr>
            <a:endParaRPr sz="1450" dirty="0">
              <a:latin typeface="Calibri"/>
              <a:cs typeface="Calibri"/>
            </a:endParaRPr>
          </a:p>
          <a:p>
            <a:pPr marL="12700" marR="473709">
              <a:lnSpc>
                <a:spcPct val="114399"/>
              </a:lnSpc>
              <a:tabLst>
                <a:tab pos="818515" algn="l"/>
              </a:tabLst>
            </a:pPr>
            <a:r>
              <a:rPr sz="1600" b="1" spc="-10" dirty="0">
                <a:solidFill>
                  <a:srgbClr val="001F5F"/>
                </a:solidFill>
                <a:latin typeface="Calibri"/>
                <a:cs typeface="Calibri"/>
              </a:rPr>
              <a:t>AREA</a:t>
            </a:r>
            <a:r>
              <a:rPr sz="1600" b="1" spc="15" dirty="0">
                <a:solidFill>
                  <a:srgbClr val="001F5F"/>
                </a:solidFill>
                <a:latin typeface="Calibri"/>
                <a:cs typeface="Calibri"/>
              </a:rPr>
              <a:t> </a:t>
            </a:r>
            <a:r>
              <a:rPr sz="1600" b="1" spc="-10" dirty="0">
                <a:solidFill>
                  <a:srgbClr val="001F5F"/>
                </a:solidFill>
                <a:latin typeface="Calibri"/>
                <a:cs typeface="Calibri"/>
              </a:rPr>
              <a:t>II:	</a:t>
            </a:r>
            <a:r>
              <a:rPr lang="en-US" sz="1600" spc="-10" dirty="0">
                <a:solidFill>
                  <a:srgbClr val="001F5F"/>
                </a:solidFill>
                <a:cs typeface="Calibri"/>
              </a:rPr>
              <a:t>Rosetta Rodwell</a:t>
            </a:r>
            <a:r>
              <a:rPr sz="1600" spc="-5" dirty="0">
                <a:solidFill>
                  <a:srgbClr val="001F5F"/>
                </a:solidFill>
                <a:cs typeface="Calibri"/>
              </a:rPr>
              <a:t>, </a:t>
            </a:r>
            <a:r>
              <a:rPr lang="en-US" sz="1600" i="0" dirty="0">
                <a:solidFill>
                  <a:srgbClr val="002E6D"/>
                </a:solidFill>
                <a:effectLst/>
                <a:hlinkClick r:id="rId4"/>
              </a:rPr>
              <a:t>rosetta.rodwell@sba.gov</a:t>
            </a:r>
            <a:r>
              <a:rPr lang="en-US" sz="1600" i="0" dirty="0">
                <a:solidFill>
                  <a:srgbClr val="002E6D"/>
                </a:solidFill>
                <a:effectLst/>
              </a:rPr>
              <a:t>, </a:t>
            </a:r>
            <a:r>
              <a:rPr sz="1600" spc="-10" dirty="0">
                <a:solidFill>
                  <a:srgbClr val="001F5F"/>
                </a:solidFill>
                <a:cs typeface="Calibri"/>
              </a:rPr>
              <a:t>(202)</a:t>
            </a:r>
            <a:r>
              <a:rPr lang="en-US" sz="1600" spc="-10" dirty="0">
                <a:solidFill>
                  <a:srgbClr val="001F5F"/>
                </a:solidFill>
                <a:cs typeface="Calibri"/>
              </a:rPr>
              <a:t>941-8067</a:t>
            </a:r>
            <a:r>
              <a:rPr sz="1600" spc="-10" dirty="0">
                <a:solidFill>
                  <a:srgbClr val="001F5F"/>
                </a:solidFill>
                <a:cs typeface="Calibri"/>
              </a:rPr>
              <a:t> </a:t>
            </a:r>
            <a:r>
              <a:rPr sz="1600" spc="-5" dirty="0">
                <a:solidFill>
                  <a:srgbClr val="001F5F"/>
                </a:solidFill>
                <a:latin typeface="Calibri"/>
                <a:cs typeface="Calibri"/>
              </a:rPr>
              <a:t>- </a:t>
            </a:r>
            <a:r>
              <a:rPr sz="1600" spc="-10" dirty="0">
                <a:solidFill>
                  <a:srgbClr val="001F5F"/>
                </a:solidFill>
                <a:latin typeface="Calibri"/>
                <a:cs typeface="Calibri"/>
              </a:rPr>
              <a:t>Delaware, </a:t>
            </a:r>
            <a:r>
              <a:rPr sz="1600" spc="-5" dirty="0">
                <a:solidFill>
                  <a:srgbClr val="001F5F"/>
                </a:solidFill>
                <a:latin typeface="Calibri"/>
                <a:cs typeface="Calibri"/>
              </a:rPr>
              <a:t>Maryland, </a:t>
            </a:r>
            <a:r>
              <a:rPr sz="1600" spc="-10" dirty="0">
                <a:solidFill>
                  <a:srgbClr val="001F5F"/>
                </a:solidFill>
                <a:latin typeface="Calibri"/>
                <a:cs typeface="Calibri"/>
              </a:rPr>
              <a:t>Pennsylvania,  </a:t>
            </a:r>
            <a:r>
              <a:rPr sz="1600" spc="-5" dirty="0">
                <a:solidFill>
                  <a:srgbClr val="001F5F"/>
                </a:solidFill>
                <a:latin typeface="Calibri"/>
                <a:cs typeface="Calibri"/>
              </a:rPr>
              <a:t>Virginia and </a:t>
            </a:r>
            <a:r>
              <a:rPr sz="1600" spc="-25" dirty="0">
                <a:solidFill>
                  <a:srgbClr val="001F5F"/>
                </a:solidFill>
                <a:latin typeface="Calibri"/>
                <a:cs typeface="Calibri"/>
              </a:rPr>
              <a:t>West </a:t>
            </a:r>
            <a:r>
              <a:rPr sz="1600" spc="-5" dirty="0">
                <a:solidFill>
                  <a:srgbClr val="001F5F"/>
                </a:solidFill>
                <a:latin typeface="Calibri"/>
                <a:cs typeface="Calibri"/>
              </a:rPr>
              <a:t>Virginia, and the </a:t>
            </a:r>
            <a:r>
              <a:rPr sz="1600" spc="-15" dirty="0">
                <a:solidFill>
                  <a:srgbClr val="001F5F"/>
                </a:solidFill>
                <a:latin typeface="Calibri"/>
                <a:cs typeface="Calibri"/>
              </a:rPr>
              <a:t>Washington, </a:t>
            </a:r>
            <a:r>
              <a:rPr sz="1600" spc="-5" dirty="0">
                <a:solidFill>
                  <a:srgbClr val="001F5F"/>
                </a:solidFill>
                <a:latin typeface="Calibri"/>
                <a:cs typeface="Calibri"/>
              </a:rPr>
              <a:t>DC </a:t>
            </a:r>
            <a:r>
              <a:rPr sz="1600" spc="-10" dirty="0">
                <a:solidFill>
                  <a:srgbClr val="001F5F"/>
                </a:solidFill>
                <a:latin typeface="Calibri"/>
                <a:cs typeface="Calibri"/>
              </a:rPr>
              <a:t>Metropolitan</a:t>
            </a:r>
            <a:r>
              <a:rPr sz="1600" spc="30" dirty="0">
                <a:solidFill>
                  <a:srgbClr val="001F5F"/>
                </a:solidFill>
                <a:latin typeface="Calibri"/>
                <a:cs typeface="Calibri"/>
              </a:rPr>
              <a:t> </a:t>
            </a:r>
            <a:r>
              <a:rPr sz="1600" spc="-15" dirty="0">
                <a:solidFill>
                  <a:srgbClr val="001F5F"/>
                </a:solidFill>
                <a:latin typeface="Calibri"/>
                <a:cs typeface="Calibri"/>
              </a:rPr>
              <a:t>Area</a:t>
            </a:r>
            <a:endParaRPr sz="1600" dirty="0">
              <a:latin typeface="Calibri"/>
              <a:cs typeface="Calibri"/>
            </a:endParaRPr>
          </a:p>
          <a:p>
            <a:pPr>
              <a:lnSpc>
                <a:spcPct val="100000"/>
              </a:lnSpc>
              <a:spcBef>
                <a:spcPts val="30"/>
              </a:spcBef>
            </a:pPr>
            <a:endParaRPr sz="1450" dirty="0">
              <a:latin typeface="Calibri"/>
              <a:cs typeface="Calibri"/>
            </a:endParaRPr>
          </a:p>
          <a:p>
            <a:pPr marL="12700" marR="5080">
              <a:lnSpc>
                <a:spcPct val="113700"/>
              </a:lnSpc>
            </a:pPr>
            <a:r>
              <a:rPr sz="1600" b="1" spc="-10" dirty="0">
                <a:solidFill>
                  <a:srgbClr val="001F5F"/>
                </a:solidFill>
                <a:latin typeface="Calibri"/>
                <a:cs typeface="Calibri"/>
              </a:rPr>
              <a:t>Area III:</a:t>
            </a:r>
            <a:r>
              <a:rPr lang="en-US" sz="1600" b="1" spc="-10" dirty="0">
                <a:solidFill>
                  <a:srgbClr val="001F5F"/>
                </a:solidFill>
                <a:latin typeface="Calibri"/>
                <a:cs typeface="Calibri"/>
              </a:rPr>
              <a:t>  </a:t>
            </a:r>
            <a:r>
              <a:rPr sz="1600" spc="-10" dirty="0">
                <a:solidFill>
                  <a:srgbClr val="001F5F"/>
                </a:solidFill>
                <a:latin typeface="Calibri"/>
                <a:cs typeface="Calibri"/>
              </a:rPr>
              <a:t>Carol Thompson, </a:t>
            </a:r>
            <a:r>
              <a:rPr sz="1600" u="heavy" spc="-15" dirty="0">
                <a:solidFill>
                  <a:srgbClr val="0562C1"/>
                </a:solidFill>
                <a:uFill>
                  <a:solidFill>
                    <a:srgbClr val="0562C1"/>
                  </a:solidFill>
                </a:uFill>
                <a:latin typeface="Calibri"/>
                <a:cs typeface="Calibri"/>
                <a:hlinkClick r:id="rId5"/>
              </a:rPr>
              <a:t>carol.thompson@sba.gov</a:t>
            </a:r>
            <a:r>
              <a:rPr sz="1600" spc="-15" dirty="0">
                <a:solidFill>
                  <a:srgbClr val="001F5F"/>
                </a:solidFill>
                <a:latin typeface="Calibri"/>
                <a:cs typeface="Calibri"/>
              </a:rPr>
              <a:t>, </a:t>
            </a:r>
            <a:r>
              <a:rPr sz="1600" spc="-10" dirty="0">
                <a:solidFill>
                  <a:srgbClr val="001F5F"/>
                </a:solidFill>
                <a:latin typeface="Calibri"/>
                <a:cs typeface="Calibri"/>
              </a:rPr>
              <a:t>(404)331-</a:t>
            </a:r>
            <a:r>
              <a:rPr lang="en-US" sz="1600" spc="-10" dirty="0">
                <a:solidFill>
                  <a:srgbClr val="001F5F"/>
                </a:solidFill>
                <a:latin typeface="Calibri"/>
                <a:cs typeface="Calibri"/>
              </a:rPr>
              <a:t>0139</a:t>
            </a:r>
            <a:r>
              <a:rPr sz="1600" spc="-10" dirty="0">
                <a:solidFill>
                  <a:srgbClr val="001F5F"/>
                </a:solidFill>
                <a:latin typeface="Calibri"/>
                <a:cs typeface="Calibri"/>
              </a:rPr>
              <a:t> </a:t>
            </a:r>
            <a:r>
              <a:rPr sz="1600" spc="-5" dirty="0">
                <a:solidFill>
                  <a:srgbClr val="001F5F"/>
                </a:solidFill>
                <a:latin typeface="Calibri"/>
                <a:cs typeface="Calibri"/>
              </a:rPr>
              <a:t>- Alabama, Florida, </a:t>
            </a:r>
            <a:r>
              <a:rPr sz="1600" spc="-10" dirty="0">
                <a:solidFill>
                  <a:srgbClr val="001F5F"/>
                </a:solidFill>
                <a:latin typeface="Calibri"/>
                <a:cs typeface="Calibri"/>
              </a:rPr>
              <a:t>Georgia,  </a:t>
            </a:r>
            <a:r>
              <a:rPr sz="1600" spc="-25" dirty="0">
                <a:solidFill>
                  <a:srgbClr val="001F5F"/>
                </a:solidFill>
                <a:latin typeface="Calibri"/>
                <a:cs typeface="Calibri"/>
              </a:rPr>
              <a:t>Kentucky, </a:t>
            </a:r>
            <a:r>
              <a:rPr sz="1600" spc="-5" dirty="0">
                <a:solidFill>
                  <a:srgbClr val="001F5F"/>
                </a:solidFill>
                <a:latin typeface="Calibri"/>
                <a:cs typeface="Calibri"/>
              </a:rPr>
              <a:t>Mississippi, North Carolina, South Carolina, and</a:t>
            </a:r>
            <a:r>
              <a:rPr sz="1600" spc="5" dirty="0">
                <a:solidFill>
                  <a:srgbClr val="001F5F"/>
                </a:solidFill>
                <a:latin typeface="Calibri"/>
                <a:cs typeface="Calibri"/>
              </a:rPr>
              <a:t> </a:t>
            </a:r>
            <a:r>
              <a:rPr sz="1600" spc="-25" dirty="0">
                <a:solidFill>
                  <a:srgbClr val="001F5F"/>
                </a:solidFill>
                <a:latin typeface="Calibri"/>
                <a:cs typeface="Calibri"/>
              </a:rPr>
              <a:t>Tennessee</a:t>
            </a:r>
            <a:endParaRPr sz="1600" dirty="0">
              <a:latin typeface="Calibri"/>
              <a:cs typeface="Calibri"/>
            </a:endParaRPr>
          </a:p>
          <a:p>
            <a:pPr>
              <a:lnSpc>
                <a:spcPct val="100000"/>
              </a:lnSpc>
              <a:spcBef>
                <a:spcPts val="45"/>
              </a:spcBef>
            </a:pPr>
            <a:endParaRPr sz="1450" dirty="0">
              <a:latin typeface="Calibri"/>
              <a:cs typeface="Calibri"/>
            </a:endParaRPr>
          </a:p>
          <a:p>
            <a:pPr marL="12700" marR="422909" indent="-635">
              <a:lnSpc>
                <a:spcPct val="113700"/>
              </a:lnSpc>
            </a:pPr>
            <a:r>
              <a:rPr sz="1600" b="1" spc="-10" dirty="0">
                <a:solidFill>
                  <a:srgbClr val="001F5F"/>
                </a:solidFill>
                <a:latin typeface="Calibri"/>
                <a:cs typeface="Calibri"/>
              </a:rPr>
              <a:t>AREA </a:t>
            </a:r>
            <a:r>
              <a:rPr sz="1600" b="1" spc="-20" dirty="0">
                <a:solidFill>
                  <a:srgbClr val="001F5F"/>
                </a:solidFill>
                <a:latin typeface="Calibri"/>
                <a:cs typeface="Calibri"/>
              </a:rPr>
              <a:t>IV:</a:t>
            </a:r>
            <a:r>
              <a:rPr lang="en-US" sz="1600" b="1" spc="-20" dirty="0">
                <a:solidFill>
                  <a:srgbClr val="001F5F"/>
                </a:solidFill>
                <a:latin typeface="Calibri"/>
                <a:cs typeface="Calibri"/>
              </a:rPr>
              <a:t>  </a:t>
            </a:r>
            <a:r>
              <a:rPr sz="1600" spc="-10" dirty="0">
                <a:solidFill>
                  <a:srgbClr val="001F5F"/>
                </a:solidFill>
                <a:latin typeface="Calibri"/>
                <a:cs typeface="Calibri"/>
              </a:rPr>
              <a:t>Pamela </a:t>
            </a:r>
            <a:r>
              <a:rPr sz="1600" spc="-15" dirty="0">
                <a:solidFill>
                  <a:srgbClr val="001F5F"/>
                </a:solidFill>
                <a:latin typeface="Calibri"/>
                <a:cs typeface="Calibri"/>
              </a:rPr>
              <a:t>Beavers, </a:t>
            </a:r>
            <a:r>
              <a:rPr sz="1600" u="heavy" spc="-15" dirty="0">
                <a:solidFill>
                  <a:srgbClr val="0562C1"/>
                </a:solidFill>
                <a:uFill>
                  <a:solidFill>
                    <a:srgbClr val="0562C1"/>
                  </a:solidFill>
                </a:uFill>
                <a:latin typeface="Calibri"/>
                <a:cs typeface="Calibri"/>
                <a:hlinkClick r:id="rId6"/>
              </a:rPr>
              <a:t>pamela.beavers@sba.gov</a:t>
            </a:r>
            <a:r>
              <a:rPr sz="1600" spc="-15" dirty="0">
                <a:solidFill>
                  <a:srgbClr val="001F5F"/>
                </a:solidFill>
                <a:latin typeface="Calibri"/>
                <a:cs typeface="Calibri"/>
              </a:rPr>
              <a:t>, </a:t>
            </a:r>
            <a:r>
              <a:rPr sz="1600" spc="-5" dirty="0">
                <a:solidFill>
                  <a:srgbClr val="001F5F"/>
                </a:solidFill>
                <a:latin typeface="Calibri"/>
                <a:cs typeface="Calibri"/>
              </a:rPr>
              <a:t>(312)353-7381 - </a:t>
            </a:r>
            <a:r>
              <a:rPr sz="1600" dirty="0">
                <a:solidFill>
                  <a:srgbClr val="001F5F"/>
                </a:solidFill>
                <a:latin typeface="Calibri"/>
                <a:cs typeface="Calibri"/>
              </a:rPr>
              <a:t>Illinois, </a:t>
            </a:r>
            <a:r>
              <a:rPr sz="1600" spc="-5" dirty="0">
                <a:solidFill>
                  <a:srgbClr val="001F5F"/>
                </a:solidFill>
                <a:latin typeface="Calibri"/>
                <a:cs typeface="Calibri"/>
              </a:rPr>
              <a:t>Indiana, </a:t>
            </a:r>
            <a:r>
              <a:rPr sz="1600" spc="-10" dirty="0">
                <a:solidFill>
                  <a:srgbClr val="001F5F"/>
                </a:solidFill>
                <a:latin typeface="Calibri"/>
                <a:cs typeface="Calibri"/>
              </a:rPr>
              <a:t>Iowa,  Kansas, </a:t>
            </a:r>
            <a:r>
              <a:rPr sz="1600" spc="-5" dirty="0">
                <a:solidFill>
                  <a:srgbClr val="001F5F"/>
                </a:solidFill>
                <a:latin typeface="Calibri"/>
                <a:cs typeface="Calibri"/>
              </a:rPr>
              <a:t>Michigan, Minnesota, Missouri, </a:t>
            </a:r>
            <a:r>
              <a:rPr sz="1600" spc="-15" dirty="0">
                <a:solidFill>
                  <a:srgbClr val="001F5F"/>
                </a:solidFill>
                <a:latin typeface="Calibri"/>
                <a:cs typeface="Calibri"/>
              </a:rPr>
              <a:t>Nebraska, </a:t>
            </a:r>
            <a:r>
              <a:rPr sz="1600" spc="-10" dirty="0">
                <a:solidFill>
                  <a:srgbClr val="001F5F"/>
                </a:solidFill>
                <a:latin typeface="Calibri"/>
                <a:cs typeface="Calibri"/>
              </a:rPr>
              <a:t>Ohio, </a:t>
            </a:r>
            <a:r>
              <a:rPr sz="1600" spc="-5" dirty="0">
                <a:solidFill>
                  <a:srgbClr val="001F5F"/>
                </a:solidFill>
                <a:latin typeface="Calibri"/>
                <a:cs typeface="Calibri"/>
              </a:rPr>
              <a:t>&amp;</a:t>
            </a:r>
            <a:r>
              <a:rPr sz="1600" spc="20" dirty="0">
                <a:solidFill>
                  <a:srgbClr val="001F5F"/>
                </a:solidFill>
                <a:latin typeface="Calibri"/>
                <a:cs typeface="Calibri"/>
              </a:rPr>
              <a:t> </a:t>
            </a:r>
            <a:r>
              <a:rPr sz="1600" spc="-5" dirty="0">
                <a:solidFill>
                  <a:srgbClr val="001F5F"/>
                </a:solidFill>
                <a:latin typeface="Calibri"/>
                <a:cs typeface="Calibri"/>
              </a:rPr>
              <a:t>Wisconsin</a:t>
            </a:r>
            <a:endParaRPr sz="1600" dirty="0">
              <a:latin typeface="Calibri"/>
              <a:cs typeface="Calibri"/>
            </a:endParaRPr>
          </a:p>
          <a:p>
            <a:pPr>
              <a:lnSpc>
                <a:spcPct val="100000"/>
              </a:lnSpc>
              <a:spcBef>
                <a:spcPts val="40"/>
              </a:spcBef>
            </a:pPr>
            <a:endParaRPr sz="1450" dirty="0">
              <a:latin typeface="Calibri"/>
              <a:cs typeface="Calibri"/>
            </a:endParaRPr>
          </a:p>
          <a:p>
            <a:pPr marL="12700" marR="38100" indent="-635">
              <a:lnSpc>
                <a:spcPct val="113700"/>
              </a:lnSpc>
              <a:spcBef>
                <a:spcPts val="5"/>
              </a:spcBef>
            </a:pPr>
            <a:r>
              <a:rPr sz="1600" b="1" spc="-10" dirty="0">
                <a:solidFill>
                  <a:srgbClr val="001F5F"/>
                </a:solidFill>
                <a:latin typeface="Calibri"/>
                <a:cs typeface="Calibri"/>
              </a:rPr>
              <a:t>AREA </a:t>
            </a:r>
            <a:r>
              <a:rPr sz="1600" b="1" spc="-25" dirty="0">
                <a:solidFill>
                  <a:srgbClr val="001F5F"/>
                </a:solidFill>
                <a:latin typeface="Calibri"/>
                <a:cs typeface="Calibri"/>
              </a:rPr>
              <a:t>V:</a:t>
            </a:r>
            <a:r>
              <a:rPr lang="en-US" sz="1600" b="1" spc="-25" dirty="0">
                <a:solidFill>
                  <a:srgbClr val="001F5F"/>
                </a:solidFill>
                <a:latin typeface="Calibri"/>
                <a:cs typeface="Calibri"/>
              </a:rPr>
              <a:t>  </a:t>
            </a:r>
            <a:r>
              <a:rPr sz="1600" spc="-30" dirty="0">
                <a:solidFill>
                  <a:srgbClr val="001F5F"/>
                </a:solidFill>
                <a:latin typeface="Calibri"/>
                <a:cs typeface="Calibri"/>
              </a:rPr>
              <a:t>Tanika </a:t>
            </a:r>
            <a:r>
              <a:rPr sz="1600" spc="-5" dirty="0">
                <a:solidFill>
                  <a:srgbClr val="001F5F"/>
                </a:solidFill>
                <a:latin typeface="Calibri"/>
                <a:cs typeface="Calibri"/>
              </a:rPr>
              <a:t>L. </a:t>
            </a:r>
            <a:r>
              <a:rPr sz="1600" spc="-10" dirty="0">
                <a:solidFill>
                  <a:srgbClr val="001F5F"/>
                </a:solidFill>
                <a:latin typeface="Calibri"/>
                <a:cs typeface="Calibri"/>
              </a:rPr>
              <a:t>Pierce,</a:t>
            </a:r>
            <a:r>
              <a:rPr sz="1600" u="heavy" spc="-10" dirty="0">
                <a:solidFill>
                  <a:srgbClr val="0562C1"/>
                </a:solidFill>
                <a:uFill>
                  <a:solidFill>
                    <a:srgbClr val="0562C1"/>
                  </a:solidFill>
                </a:uFill>
                <a:latin typeface="Calibri"/>
                <a:cs typeface="Calibri"/>
                <a:hlinkClick r:id="rId7"/>
              </a:rPr>
              <a:t> </a:t>
            </a:r>
            <a:r>
              <a:rPr sz="1600" u="heavy" spc="-15" dirty="0">
                <a:solidFill>
                  <a:srgbClr val="0562C1"/>
                </a:solidFill>
                <a:uFill>
                  <a:solidFill>
                    <a:srgbClr val="0562C1"/>
                  </a:solidFill>
                </a:uFill>
                <a:latin typeface="Calibri"/>
                <a:cs typeface="Calibri"/>
                <a:hlinkClick r:id="rId7"/>
              </a:rPr>
              <a:t>tanika.pierce@sba.gov</a:t>
            </a:r>
            <a:r>
              <a:rPr sz="1600" spc="-15" dirty="0">
                <a:solidFill>
                  <a:srgbClr val="001F5F"/>
                </a:solidFill>
                <a:latin typeface="Calibri"/>
                <a:cs typeface="Calibri"/>
              </a:rPr>
              <a:t>, </a:t>
            </a:r>
            <a:r>
              <a:rPr sz="1600" spc="-5" dirty="0">
                <a:solidFill>
                  <a:srgbClr val="001F5F"/>
                </a:solidFill>
                <a:latin typeface="Calibri"/>
                <a:cs typeface="Calibri"/>
              </a:rPr>
              <a:t>(817)684-5302 - </a:t>
            </a:r>
            <a:r>
              <a:rPr sz="1600" spc="-10" dirty="0">
                <a:solidFill>
                  <a:srgbClr val="001F5F"/>
                </a:solidFill>
                <a:latin typeface="Calibri"/>
                <a:cs typeface="Calibri"/>
              </a:rPr>
              <a:t>Arkansas, </a:t>
            </a:r>
            <a:r>
              <a:rPr sz="1600" spc="-15" dirty="0">
                <a:solidFill>
                  <a:srgbClr val="001F5F"/>
                </a:solidFill>
                <a:latin typeface="Calibri"/>
                <a:cs typeface="Calibri"/>
              </a:rPr>
              <a:t>Colorado, </a:t>
            </a:r>
            <a:r>
              <a:rPr sz="1600" spc="-5" dirty="0">
                <a:solidFill>
                  <a:srgbClr val="001F5F"/>
                </a:solidFill>
                <a:latin typeface="Calibri"/>
                <a:cs typeface="Calibri"/>
              </a:rPr>
              <a:t>Louisiana,  </a:t>
            </a:r>
            <a:r>
              <a:rPr sz="1600" spc="-10" dirty="0">
                <a:solidFill>
                  <a:srgbClr val="001F5F"/>
                </a:solidFill>
                <a:latin typeface="Calibri"/>
                <a:cs typeface="Calibri"/>
              </a:rPr>
              <a:t>Montana, New </a:t>
            </a:r>
            <a:r>
              <a:rPr sz="1600" spc="-15" dirty="0">
                <a:solidFill>
                  <a:srgbClr val="001F5F"/>
                </a:solidFill>
                <a:latin typeface="Calibri"/>
                <a:cs typeface="Calibri"/>
              </a:rPr>
              <a:t>Mexico, </a:t>
            </a:r>
            <a:r>
              <a:rPr sz="1600" spc="-5" dirty="0">
                <a:solidFill>
                  <a:srgbClr val="001F5F"/>
                </a:solidFill>
                <a:latin typeface="Calibri"/>
                <a:cs typeface="Calibri"/>
              </a:rPr>
              <a:t>North </a:t>
            </a:r>
            <a:r>
              <a:rPr sz="1600" spc="-15" dirty="0">
                <a:solidFill>
                  <a:srgbClr val="001F5F"/>
                </a:solidFill>
                <a:latin typeface="Calibri"/>
                <a:cs typeface="Calibri"/>
              </a:rPr>
              <a:t>Dakota, </a:t>
            </a:r>
            <a:r>
              <a:rPr sz="1600" spc="-5" dirty="0">
                <a:solidFill>
                  <a:srgbClr val="001F5F"/>
                </a:solidFill>
                <a:latin typeface="Calibri"/>
                <a:cs typeface="Calibri"/>
              </a:rPr>
              <a:t>Oklahoma, South </a:t>
            </a:r>
            <a:r>
              <a:rPr sz="1600" spc="-15" dirty="0">
                <a:solidFill>
                  <a:srgbClr val="001F5F"/>
                </a:solidFill>
                <a:latin typeface="Calibri"/>
                <a:cs typeface="Calibri"/>
              </a:rPr>
              <a:t>Dakota, </a:t>
            </a:r>
            <a:r>
              <a:rPr sz="1600" spc="-35" dirty="0">
                <a:solidFill>
                  <a:srgbClr val="001F5F"/>
                </a:solidFill>
                <a:latin typeface="Calibri"/>
                <a:cs typeface="Calibri"/>
              </a:rPr>
              <a:t>Texas, </a:t>
            </a:r>
            <a:r>
              <a:rPr sz="1600" spc="-10" dirty="0">
                <a:solidFill>
                  <a:srgbClr val="001F5F"/>
                </a:solidFill>
                <a:latin typeface="Calibri"/>
                <a:cs typeface="Calibri"/>
              </a:rPr>
              <a:t>Utah </a:t>
            </a:r>
            <a:r>
              <a:rPr sz="1600" spc="-5" dirty="0">
                <a:solidFill>
                  <a:srgbClr val="001F5F"/>
                </a:solidFill>
                <a:latin typeface="Calibri"/>
                <a:cs typeface="Calibri"/>
              </a:rPr>
              <a:t>and</a:t>
            </a:r>
            <a:r>
              <a:rPr sz="1600" spc="155" dirty="0">
                <a:solidFill>
                  <a:srgbClr val="001F5F"/>
                </a:solidFill>
                <a:latin typeface="Calibri"/>
                <a:cs typeface="Calibri"/>
              </a:rPr>
              <a:t> </a:t>
            </a:r>
            <a:r>
              <a:rPr sz="1600" spc="-15" dirty="0">
                <a:solidFill>
                  <a:srgbClr val="001F5F"/>
                </a:solidFill>
                <a:latin typeface="Calibri"/>
                <a:cs typeface="Calibri"/>
              </a:rPr>
              <a:t>Wyoming</a:t>
            </a:r>
            <a:endParaRPr sz="1600" dirty="0">
              <a:latin typeface="Calibri"/>
              <a:cs typeface="Calibri"/>
            </a:endParaRPr>
          </a:p>
          <a:p>
            <a:pPr>
              <a:lnSpc>
                <a:spcPct val="100000"/>
              </a:lnSpc>
              <a:spcBef>
                <a:spcPts val="15"/>
              </a:spcBef>
            </a:pPr>
            <a:endParaRPr sz="1450" dirty="0">
              <a:latin typeface="Calibri"/>
              <a:cs typeface="Calibri"/>
            </a:endParaRPr>
          </a:p>
          <a:p>
            <a:pPr marL="12700" marR="347345">
              <a:lnSpc>
                <a:spcPct val="114399"/>
              </a:lnSpc>
            </a:pPr>
            <a:r>
              <a:rPr sz="1600" b="1" spc="-10" dirty="0">
                <a:solidFill>
                  <a:srgbClr val="001F5F"/>
                </a:solidFill>
                <a:latin typeface="Calibri"/>
                <a:cs typeface="Calibri"/>
              </a:rPr>
              <a:t>AREA </a:t>
            </a:r>
            <a:r>
              <a:rPr sz="1600" b="1" spc="-5" dirty="0">
                <a:solidFill>
                  <a:srgbClr val="001F5F"/>
                </a:solidFill>
                <a:latin typeface="Calibri"/>
                <a:cs typeface="Calibri"/>
              </a:rPr>
              <a:t>VI:</a:t>
            </a:r>
            <a:r>
              <a:rPr lang="en-US" sz="1600" b="1" spc="-5" dirty="0">
                <a:solidFill>
                  <a:srgbClr val="001F5F"/>
                </a:solidFill>
                <a:latin typeface="Calibri"/>
                <a:cs typeface="Calibri"/>
              </a:rPr>
              <a:t>  </a:t>
            </a:r>
            <a:r>
              <a:rPr sz="1600" spc="-5" dirty="0">
                <a:solidFill>
                  <a:srgbClr val="001F5F"/>
                </a:solidFill>
                <a:latin typeface="Calibri"/>
                <a:cs typeface="Calibri"/>
              </a:rPr>
              <a:t>Nicholas </a:t>
            </a:r>
            <a:r>
              <a:rPr sz="1600" spc="-20" dirty="0">
                <a:solidFill>
                  <a:srgbClr val="001F5F"/>
                </a:solidFill>
                <a:latin typeface="Calibri"/>
                <a:cs typeface="Calibri"/>
              </a:rPr>
              <a:t>Manalisay, </a:t>
            </a:r>
            <a:r>
              <a:rPr sz="1600" u="heavy" spc="-10" dirty="0">
                <a:solidFill>
                  <a:srgbClr val="0562C1"/>
                </a:solidFill>
                <a:uFill>
                  <a:solidFill>
                    <a:srgbClr val="0562C1"/>
                  </a:solidFill>
                </a:uFill>
                <a:latin typeface="Calibri"/>
                <a:cs typeface="Calibri"/>
                <a:hlinkClick r:id="rId8"/>
              </a:rPr>
              <a:t>nicholas.manalisay@sba.gov</a:t>
            </a:r>
            <a:r>
              <a:rPr sz="1600" spc="-10" dirty="0">
                <a:solidFill>
                  <a:srgbClr val="001F5F"/>
                </a:solidFill>
                <a:latin typeface="Calibri"/>
                <a:cs typeface="Calibri"/>
              </a:rPr>
              <a:t>, (</a:t>
            </a:r>
            <a:r>
              <a:rPr lang="en-US" sz="1600" spc="-10" dirty="0">
                <a:solidFill>
                  <a:srgbClr val="001F5F"/>
                </a:solidFill>
                <a:latin typeface="Calibri"/>
                <a:cs typeface="Calibri"/>
              </a:rPr>
              <a:t>213</a:t>
            </a:r>
            <a:r>
              <a:rPr sz="1600" spc="-10" dirty="0">
                <a:solidFill>
                  <a:srgbClr val="001F5F"/>
                </a:solidFill>
                <a:latin typeface="Calibri"/>
                <a:cs typeface="Calibri"/>
              </a:rPr>
              <a:t>)</a:t>
            </a:r>
            <a:r>
              <a:rPr lang="en-US" sz="1600" spc="-10" dirty="0">
                <a:solidFill>
                  <a:srgbClr val="001F5F"/>
                </a:solidFill>
                <a:latin typeface="Calibri"/>
                <a:cs typeface="Calibri"/>
              </a:rPr>
              <a:t>634-3804</a:t>
            </a:r>
            <a:r>
              <a:rPr sz="1600" spc="-10" dirty="0">
                <a:solidFill>
                  <a:srgbClr val="001F5F"/>
                </a:solidFill>
                <a:latin typeface="Calibri"/>
                <a:cs typeface="Calibri"/>
              </a:rPr>
              <a:t> </a:t>
            </a:r>
            <a:r>
              <a:rPr sz="1600" spc="-5" dirty="0">
                <a:solidFill>
                  <a:srgbClr val="001F5F"/>
                </a:solidFill>
                <a:latin typeface="Calibri"/>
                <a:cs typeface="Calibri"/>
              </a:rPr>
              <a:t>- </a:t>
            </a:r>
            <a:r>
              <a:rPr sz="1600" spc="-10" dirty="0">
                <a:solidFill>
                  <a:srgbClr val="001F5F"/>
                </a:solidFill>
                <a:latin typeface="Calibri"/>
                <a:cs typeface="Calibri"/>
              </a:rPr>
              <a:t>Alaska, Arizona,  </a:t>
            </a:r>
            <a:r>
              <a:rPr sz="1600" spc="-5" dirty="0">
                <a:solidFill>
                  <a:srgbClr val="001F5F"/>
                </a:solidFill>
                <a:latin typeface="Calibri"/>
                <a:cs typeface="Calibri"/>
              </a:rPr>
              <a:t>California, Hawaii, </a:t>
            </a:r>
            <a:r>
              <a:rPr sz="1600" spc="-10" dirty="0">
                <a:solidFill>
                  <a:srgbClr val="001F5F"/>
                </a:solidFill>
                <a:latin typeface="Calibri"/>
                <a:cs typeface="Calibri"/>
              </a:rPr>
              <a:t>Idaho, Nevada, Oregon, </a:t>
            </a:r>
            <a:r>
              <a:rPr sz="1600" spc="-15" dirty="0">
                <a:solidFill>
                  <a:srgbClr val="001F5F"/>
                </a:solidFill>
                <a:latin typeface="Calibri"/>
                <a:cs typeface="Calibri"/>
              </a:rPr>
              <a:t>Washington, </a:t>
            </a:r>
            <a:r>
              <a:rPr sz="1600" spc="-5" dirty="0">
                <a:solidFill>
                  <a:srgbClr val="001F5F"/>
                </a:solidFill>
                <a:latin typeface="Calibri"/>
                <a:cs typeface="Calibri"/>
              </a:rPr>
              <a:t>and</a:t>
            </a:r>
            <a:r>
              <a:rPr sz="1600" spc="10" dirty="0">
                <a:solidFill>
                  <a:srgbClr val="001F5F"/>
                </a:solidFill>
                <a:latin typeface="Calibri"/>
                <a:cs typeface="Calibri"/>
              </a:rPr>
              <a:t> </a:t>
            </a:r>
            <a:r>
              <a:rPr sz="1600" spc="-5" dirty="0">
                <a:solidFill>
                  <a:srgbClr val="001F5F"/>
                </a:solidFill>
                <a:latin typeface="Calibri"/>
                <a:cs typeface="Calibri"/>
              </a:rPr>
              <a:t>Guam</a:t>
            </a:r>
            <a:endParaRPr sz="1600" dirty="0">
              <a:latin typeface="Calibri"/>
              <a:cs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 y="97761"/>
            <a:ext cx="8976360" cy="492443"/>
          </a:xfrm>
        </p:spPr>
        <p:txBody>
          <a:bodyPr/>
          <a:lstStyle/>
          <a:p>
            <a:pPr algn="r"/>
            <a:r>
              <a:rPr lang="en-US" dirty="0"/>
              <a:t>Regulatory Resources</a:t>
            </a:r>
          </a:p>
        </p:txBody>
      </p:sp>
      <p:sp>
        <p:nvSpPr>
          <p:cNvPr id="3" name="Rectangle 2"/>
          <p:cNvSpPr/>
          <p:nvPr/>
        </p:nvSpPr>
        <p:spPr>
          <a:xfrm>
            <a:off x="838201" y="1236092"/>
            <a:ext cx="7620000" cy="4308872"/>
          </a:xfrm>
          <a:prstGeom prst="rect">
            <a:avLst/>
          </a:prstGeom>
        </p:spPr>
        <p:txBody>
          <a:bodyPr wrap="square">
            <a:spAutoFit/>
          </a:bodyPr>
          <a:lstStyle/>
          <a:p>
            <a:pPr indent="-457200">
              <a:spcBef>
                <a:spcPct val="0"/>
              </a:spcBef>
              <a:defRPr/>
            </a:pPr>
            <a:r>
              <a:rPr lang="en-US" b="1" dirty="0">
                <a:solidFill>
                  <a:srgbClr val="001F5F"/>
                </a:solidFill>
                <a:hlinkClick r:id="rId3"/>
              </a:rPr>
              <a:t>FAR 52.219-8</a:t>
            </a:r>
            <a:r>
              <a:rPr lang="en-US" b="1" dirty="0">
                <a:solidFill>
                  <a:srgbClr val="001F5F"/>
                </a:solidFill>
              </a:rPr>
              <a:t>:  </a:t>
            </a:r>
            <a:r>
              <a:rPr lang="en-US" dirty="0">
                <a:solidFill>
                  <a:srgbClr val="001F5F"/>
                </a:solidFill>
              </a:rPr>
              <a:t>Utilization of Small Business Concerns (including definitions of</a:t>
            </a:r>
          </a:p>
          <a:p>
            <a:pPr marL="1828800" indent="-457200">
              <a:spcBef>
                <a:spcPct val="0"/>
              </a:spcBef>
              <a:spcAft>
                <a:spcPts val="1800"/>
              </a:spcAft>
              <a:defRPr/>
            </a:pPr>
            <a:r>
              <a:rPr lang="en-US" dirty="0">
                <a:solidFill>
                  <a:srgbClr val="001F5F"/>
                </a:solidFill>
              </a:rPr>
              <a:t> </a:t>
            </a:r>
            <a:r>
              <a:rPr lang="en-US" dirty="0">
                <a:solidFill>
                  <a:srgbClr val="C00000"/>
                </a:solidFill>
              </a:rPr>
              <a:t>SB Concern</a:t>
            </a:r>
            <a:r>
              <a:rPr lang="en-US" dirty="0">
                <a:solidFill>
                  <a:srgbClr val="001F5F"/>
                </a:solidFill>
              </a:rPr>
              <a:t>, HUBZone, SDB, SDVOSB, and WOSB</a:t>
            </a:r>
          </a:p>
          <a:p>
            <a:pPr>
              <a:spcBef>
                <a:spcPct val="0"/>
              </a:spcBef>
              <a:spcAft>
                <a:spcPts val="1800"/>
              </a:spcAft>
              <a:defRPr/>
            </a:pPr>
            <a:r>
              <a:rPr lang="en-US" b="1" dirty="0">
                <a:solidFill>
                  <a:srgbClr val="001F5F"/>
                </a:solidFill>
                <a:hlinkClick r:id="rId4"/>
              </a:rPr>
              <a:t>FAR 52.219-9</a:t>
            </a:r>
            <a:r>
              <a:rPr lang="en-US" b="1" dirty="0">
                <a:solidFill>
                  <a:srgbClr val="001F5F"/>
                </a:solidFill>
              </a:rPr>
              <a:t>:  </a:t>
            </a:r>
            <a:r>
              <a:rPr lang="en-US" dirty="0">
                <a:solidFill>
                  <a:srgbClr val="001F5F"/>
                </a:solidFill>
              </a:rPr>
              <a:t>Small Business Subcontracting Plan</a:t>
            </a:r>
          </a:p>
          <a:p>
            <a:pPr marL="265176" indent="-265176">
              <a:spcBef>
                <a:spcPct val="0"/>
              </a:spcBef>
              <a:spcAft>
                <a:spcPts val="1800"/>
              </a:spcAft>
              <a:defRPr/>
            </a:pPr>
            <a:r>
              <a:rPr lang="en-US" b="1" dirty="0">
                <a:solidFill>
                  <a:srgbClr val="001F5F"/>
                </a:solidFill>
                <a:hlinkClick r:id="rId5"/>
              </a:rPr>
              <a:t>FAR 52.219-16</a:t>
            </a:r>
            <a:r>
              <a:rPr lang="en-US" b="1" dirty="0">
                <a:solidFill>
                  <a:srgbClr val="001F5F"/>
                </a:solidFill>
              </a:rPr>
              <a:t>:  </a:t>
            </a:r>
            <a:r>
              <a:rPr lang="en-US" dirty="0">
                <a:solidFill>
                  <a:srgbClr val="001F5F"/>
                </a:solidFill>
              </a:rPr>
              <a:t>Liquidated Damages – Subcontracting Plans</a:t>
            </a:r>
          </a:p>
          <a:p>
            <a:pPr marL="265176" indent="-265176">
              <a:spcBef>
                <a:spcPct val="0"/>
              </a:spcBef>
              <a:spcAft>
                <a:spcPts val="4200"/>
              </a:spcAft>
              <a:defRPr/>
            </a:pPr>
            <a:r>
              <a:rPr lang="en-US" b="1" dirty="0">
                <a:solidFill>
                  <a:srgbClr val="001F5F"/>
                </a:solidFill>
                <a:hlinkClick r:id="rId6"/>
              </a:rPr>
              <a:t>FAR 19.7</a:t>
            </a:r>
            <a:r>
              <a:rPr lang="en-US" b="1" dirty="0">
                <a:solidFill>
                  <a:srgbClr val="001F5F"/>
                </a:solidFill>
              </a:rPr>
              <a:t>:  </a:t>
            </a:r>
            <a:r>
              <a:rPr lang="en-US" dirty="0">
                <a:solidFill>
                  <a:srgbClr val="001F5F"/>
                </a:solidFill>
              </a:rPr>
              <a:t>The Small Business Subcontracting Program</a:t>
            </a:r>
          </a:p>
          <a:p>
            <a:pPr marL="265176" indent="-265176">
              <a:spcBef>
                <a:spcPct val="0"/>
              </a:spcBef>
              <a:spcAft>
                <a:spcPts val="4200"/>
              </a:spcAft>
              <a:defRPr/>
            </a:pPr>
            <a:r>
              <a:rPr lang="en-US" b="1" dirty="0">
                <a:solidFill>
                  <a:srgbClr val="001F5F"/>
                </a:solidFill>
                <a:hlinkClick r:id="rId7"/>
              </a:rPr>
              <a:t>Public Law 95-507</a:t>
            </a:r>
            <a:r>
              <a:rPr lang="en-US" b="1" dirty="0">
                <a:solidFill>
                  <a:srgbClr val="001F5F"/>
                </a:solidFill>
              </a:rPr>
              <a:t>:  </a:t>
            </a:r>
            <a:r>
              <a:rPr lang="en-US" dirty="0">
                <a:solidFill>
                  <a:srgbClr val="001F5F"/>
                </a:solidFill>
              </a:rPr>
              <a:t>Amendments to the Small Business Investment Act of 1958</a:t>
            </a:r>
          </a:p>
          <a:p>
            <a:pPr marL="265176" indent="-265176">
              <a:spcBef>
                <a:spcPct val="0"/>
              </a:spcBef>
              <a:spcAft>
                <a:spcPts val="1800"/>
              </a:spcAft>
              <a:defRPr/>
            </a:pPr>
            <a:r>
              <a:rPr lang="en-US" b="1" dirty="0">
                <a:solidFill>
                  <a:srgbClr val="001F5F"/>
                </a:solidFill>
                <a:hlinkClick r:id="rId8"/>
              </a:rPr>
              <a:t>13 USC 121</a:t>
            </a:r>
            <a:r>
              <a:rPr lang="en-US" b="1" dirty="0">
                <a:solidFill>
                  <a:srgbClr val="001F5F"/>
                </a:solidFill>
              </a:rPr>
              <a:t>:  </a:t>
            </a:r>
            <a:r>
              <a:rPr lang="en-US" dirty="0">
                <a:solidFill>
                  <a:srgbClr val="001F5F"/>
                </a:solidFill>
              </a:rPr>
              <a:t>Small Business Size Regulations</a:t>
            </a:r>
          </a:p>
          <a:p>
            <a:pPr marL="265176" indent="-265176">
              <a:spcBef>
                <a:spcPct val="0"/>
              </a:spcBef>
              <a:spcAft>
                <a:spcPts val="1800"/>
              </a:spcAft>
              <a:defRPr/>
            </a:pPr>
            <a:r>
              <a:rPr lang="en-US" b="1" dirty="0">
                <a:solidFill>
                  <a:srgbClr val="001F5F"/>
                </a:solidFill>
                <a:hlinkClick r:id="rId9"/>
              </a:rPr>
              <a:t>13 USC 125</a:t>
            </a:r>
            <a:r>
              <a:rPr lang="en-US" b="1" dirty="0">
                <a:solidFill>
                  <a:srgbClr val="001F5F"/>
                </a:solidFill>
              </a:rPr>
              <a:t>:  </a:t>
            </a:r>
            <a:r>
              <a:rPr lang="en-US" dirty="0">
                <a:solidFill>
                  <a:srgbClr val="001F5F"/>
                </a:solidFill>
              </a:rPr>
              <a:t>Government Contracting Programs</a:t>
            </a:r>
            <a:endParaRPr lang="en-US" sz="2400" dirty="0"/>
          </a:p>
        </p:txBody>
      </p:sp>
    </p:spTree>
    <p:extLst>
      <p:ext uri="{BB962C8B-B14F-4D97-AF65-F5344CB8AC3E}">
        <p14:creationId xmlns:p14="http://schemas.microsoft.com/office/powerpoint/2010/main" val="24462812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A03670-D456-4F7C-A01D-FD7AB301028B}"/>
              </a:ext>
            </a:extLst>
          </p:cNvPr>
          <p:cNvSpPr>
            <a:spLocks noGrp="1"/>
          </p:cNvSpPr>
          <p:nvPr>
            <p:ph type="title"/>
          </p:nvPr>
        </p:nvSpPr>
        <p:spPr/>
        <p:txBody>
          <a:bodyPr>
            <a:normAutofit/>
          </a:bodyPr>
          <a:lstStyle/>
          <a:p>
            <a:pPr algn="r"/>
            <a:r>
              <a:rPr lang="en-US" dirty="0">
                <a:solidFill>
                  <a:srgbClr val="002060"/>
                </a:solidFill>
              </a:rPr>
              <a:t>Questions</a:t>
            </a:r>
          </a:p>
        </p:txBody>
      </p:sp>
      <p:sp>
        <p:nvSpPr>
          <p:cNvPr id="2" name="Content Placeholder 1">
            <a:extLst>
              <a:ext uri="{FF2B5EF4-FFF2-40B4-BE49-F238E27FC236}">
                <a16:creationId xmlns:a16="http://schemas.microsoft.com/office/drawing/2014/main" id="{19BFEF66-9D09-4431-BF42-8B2C0217662B}"/>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6000" b="1" dirty="0">
                <a:latin typeface="Georgia" panose="02040502050405020303" pitchFamily="18" charset="0"/>
              </a:rPr>
              <a:t>Questions?</a:t>
            </a:r>
          </a:p>
        </p:txBody>
      </p:sp>
      <p:sp>
        <p:nvSpPr>
          <p:cNvPr id="3" name="Slide Number Placeholder 2">
            <a:extLst>
              <a:ext uri="{FF2B5EF4-FFF2-40B4-BE49-F238E27FC236}">
                <a16:creationId xmlns:a16="http://schemas.microsoft.com/office/drawing/2014/main" id="{A2AB0111-467A-47F4-AC48-2B9AF100421F}"/>
              </a:ext>
            </a:extLst>
          </p:cNvPr>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CB9C4B-92D0-4B2B-AC45-7ABA2552CB80}" type="slidenum">
              <a:rPr lang="en-US" smtClean="0"/>
              <a:pPr/>
              <a:t>56</a:t>
            </a:fld>
            <a:endParaRPr lang="en-US" dirty="0">
              <a:solidFill>
                <a:prstClr val="white"/>
              </a:solidFill>
            </a:endParaRPr>
          </a:p>
        </p:txBody>
      </p:sp>
    </p:spTree>
    <p:extLst>
      <p:ext uri="{BB962C8B-B14F-4D97-AF65-F5344CB8AC3E}">
        <p14:creationId xmlns:p14="http://schemas.microsoft.com/office/powerpoint/2010/main" val="1520413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a:t>Plan Elements/Template</a:t>
            </a:r>
          </a:p>
        </p:txBody>
      </p:sp>
      <p:sp>
        <p:nvSpPr>
          <p:cNvPr id="3" name="Content Placeholder 2"/>
          <p:cNvSpPr>
            <a:spLocks noGrp="1"/>
          </p:cNvSpPr>
          <p:nvPr>
            <p:ph idx="1"/>
          </p:nvPr>
        </p:nvSpPr>
        <p:spPr>
          <a:xfrm>
            <a:off x="228599" y="1447800"/>
            <a:ext cx="8831579" cy="4191000"/>
          </a:xfrm>
        </p:spPr>
        <p:txBody>
          <a:bodyPr>
            <a:normAutofit fontScale="92500"/>
          </a:bodyPr>
          <a:lstStyle/>
          <a:p>
            <a:pPr marL="0" indent="0">
              <a:spcBef>
                <a:spcPct val="0"/>
              </a:spcBef>
              <a:spcAft>
                <a:spcPts val="3000"/>
              </a:spcAft>
              <a:buNone/>
              <a:defRPr/>
            </a:pPr>
            <a:r>
              <a:rPr lang="en-US" sz="2800" b="1" dirty="0"/>
              <a:t>What are the required components of an acceptable plan?</a:t>
            </a:r>
          </a:p>
          <a:p>
            <a:pPr marL="640080" indent="-274320">
              <a:spcBef>
                <a:spcPct val="0"/>
              </a:spcBef>
              <a:spcAft>
                <a:spcPts val="2400"/>
              </a:spcAft>
              <a:buFont typeface="Arial" panose="020B0604020202020204" pitchFamily="34" charset="0"/>
              <a:buChar char="•"/>
              <a:defRPr/>
            </a:pPr>
            <a:r>
              <a:rPr lang="en-US" b="1" spc="-45" dirty="0">
                <a:solidFill>
                  <a:srgbClr val="001F5F"/>
                </a:solidFill>
                <a:latin typeface="Calibri"/>
                <a:cs typeface="Calibri"/>
              </a:rPr>
              <a:t>Elements:  </a:t>
            </a:r>
            <a:r>
              <a:rPr lang="en-US" spc="-45" dirty="0">
                <a:solidFill>
                  <a:srgbClr val="001F5F"/>
                </a:solidFill>
                <a:latin typeface="Calibri"/>
                <a:cs typeface="Calibri"/>
              </a:rPr>
              <a:t>FAR </a:t>
            </a:r>
            <a:r>
              <a:rPr lang="en-US" sz="2200" spc="-45" dirty="0">
                <a:solidFill>
                  <a:srgbClr val="001F5F"/>
                </a:solidFill>
                <a:latin typeface="Calibri"/>
                <a:cs typeface="Calibri"/>
              </a:rPr>
              <a:t>clause </a:t>
            </a:r>
            <a:r>
              <a:rPr lang="en-US" sz="2200" spc="-5" dirty="0">
                <a:solidFill>
                  <a:srgbClr val="001F5F"/>
                </a:solidFill>
                <a:latin typeface="Calibri"/>
                <a:cs typeface="Calibri"/>
              </a:rPr>
              <a:t>52.219-9(d) </a:t>
            </a:r>
            <a:r>
              <a:rPr lang="en-US" sz="2200" spc="-15" dirty="0">
                <a:solidFill>
                  <a:srgbClr val="001F5F"/>
                </a:solidFill>
                <a:latin typeface="Calibri"/>
                <a:cs typeface="Calibri"/>
              </a:rPr>
              <a:t>contains </a:t>
            </a:r>
            <a:r>
              <a:rPr lang="en-US" sz="2200" spc="-10" dirty="0">
                <a:solidFill>
                  <a:srgbClr val="001F5F"/>
                </a:solidFill>
                <a:latin typeface="Calibri"/>
                <a:cs typeface="Calibri"/>
              </a:rPr>
              <a:t>the elements required </a:t>
            </a:r>
            <a:r>
              <a:rPr lang="en-US" sz="2200" dirty="0">
                <a:solidFill>
                  <a:srgbClr val="001F5F"/>
                </a:solidFill>
                <a:latin typeface="Calibri"/>
                <a:cs typeface="Calibri"/>
              </a:rPr>
              <a:t>of </a:t>
            </a:r>
            <a:r>
              <a:rPr lang="en-US" sz="2200" spc="-5" dirty="0">
                <a:solidFill>
                  <a:srgbClr val="001F5F"/>
                </a:solidFill>
                <a:latin typeface="Calibri"/>
                <a:cs typeface="Calibri"/>
              </a:rPr>
              <a:t>an </a:t>
            </a:r>
            <a:r>
              <a:rPr lang="en-US" sz="2200" spc="-10" dirty="0">
                <a:solidFill>
                  <a:srgbClr val="001F5F"/>
                </a:solidFill>
                <a:latin typeface="Calibri"/>
                <a:cs typeface="Calibri"/>
              </a:rPr>
              <a:t>acceptable </a:t>
            </a:r>
            <a:r>
              <a:rPr lang="en-US" sz="2200" spc="-5" dirty="0">
                <a:solidFill>
                  <a:srgbClr val="001F5F"/>
                </a:solidFill>
                <a:latin typeface="Calibri"/>
                <a:cs typeface="Calibri"/>
              </a:rPr>
              <a:t>plan.  </a:t>
            </a:r>
            <a:r>
              <a:rPr lang="en-US" sz="2200" spc="-10" dirty="0">
                <a:solidFill>
                  <a:srgbClr val="001F5F"/>
                </a:solidFill>
                <a:latin typeface="Calibri"/>
                <a:cs typeface="Calibri"/>
              </a:rPr>
              <a:t>Our </a:t>
            </a:r>
            <a:r>
              <a:rPr lang="en-US" sz="2200" spc="-15" dirty="0">
                <a:solidFill>
                  <a:srgbClr val="001F5F"/>
                </a:solidFill>
                <a:latin typeface="Calibri"/>
                <a:cs typeface="Calibri"/>
              </a:rPr>
              <a:t>template mirrors </a:t>
            </a:r>
            <a:r>
              <a:rPr lang="en-US" sz="2200" spc="-10" dirty="0">
                <a:solidFill>
                  <a:srgbClr val="001F5F"/>
                </a:solidFill>
                <a:latin typeface="Calibri"/>
                <a:cs typeface="Calibri"/>
              </a:rPr>
              <a:t>verbiage </a:t>
            </a:r>
            <a:r>
              <a:rPr lang="en-US" sz="2200" spc="-5" dirty="0">
                <a:solidFill>
                  <a:srgbClr val="001F5F"/>
                </a:solidFill>
                <a:latin typeface="Calibri"/>
                <a:cs typeface="Calibri"/>
              </a:rPr>
              <a:t>in </a:t>
            </a:r>
            <a:r>
              <a:rPr lang="en-US" sz="2200" spc="-10" dirty="0">
                <a:solidFill>
                  <a:srgbClr val="001F5F"/>
                </a:solidFill>
                <a:latin typeface="Calibri"/>
                <a:cs typeface="Calibri"/>
              </a:rPr>
              <a:t>the</a:t>
            </a:r>
            <a:r>
              <a:rPr lang="en-US" sz="2200" spc="100" dirty="0">
                <a:solidFill>
                  <a:srgbClr val="001F5F"/>
                </a:solidFill>
                <a:latin typeface="Calibri"/>
                <a:cs typeface="Calibri"/>
              </a:rPr>
              <a:t> </a:t>
            </a:r>
            <a:r>
              <a:rPr lang="en-US" sz="2200" spc="-35" dirty="0">
                <a:solidFill>
                  <a:srgbClr val="001F5F"/>
                </a:solidFill>
                <a:latin typeface="Calibri"/>
                <a:cs typeface="Calibri"/>
              </a:rPr>
              <a:t>FAR and provides help text/instructions.</a:t>
            </a:r>
          </a:p>
          <a:p>
            <a:pPr marL="640080" indent="-274320">
              <a:spcBef>
                <a:spcPct val="0"/>
              </a:spcBef>
              <a:spcAft>
                <a:spcPts val="1200"/>
              </a:spcAft>
              <a:buFont typeface="Arial" panose="020B0604020202020204" pitchFamily="34" charset="0"/>
              <a:buChar char="•"/>
              <a:defRPr/>
            </a:pPr>
            <a:r>
              <a:rPr lang="en-US" b="1" spc="-35" dirty="0">
                <a:latin typeface="Calibri"/>
                <a:cs typeface="Calibri"/>
              </a:rPr>
              <a:t>Template – FSS vs. Other</a:t>
            </a:r>
          </a:p>
          <a:p>
            <a:pPr marL="1005840" lvl="1" indent="-274320">
              <a:spcBef>
                <a:spcPct val="0"/>
              </a:spcBef>
              <a:spcAft>
                <a:spcPts val="1200"/>
              </a:spcAft>
              <a:buFont typeface="Arial" panose="020B0604020202020204" pitchFamily="34" charset="0"/>
              <a:buChar char="•"/>
              <a:defRPr/>
            </a:pPr>
            <a:r>
              <a:rPr lang="en-US" sz="2300" spc="-35" dirty="0">
                <a:solidFill>
                  <a:srgbClr val="001F5F"/>
                </a:solidFill>
                <a:cs typeface="Calibri"/>
              </a:rPr>
              <a:t>FSS Template is FAR compliant</a:t>
            </a:r>
          </a:p>
          <a:p>
            <a:pPr marL="1005840" lvl="1" indent="-274320">
              <a:spcBef>
                <a:spcPct val="0"/>
              </a:spcBef>
              <a:spcAft>
                <a:spcPts val="1200"/>
              </a:spcAft>
              <a:buFont typeface="Arial" panose="020B0604020202020204" pitchFamily="34" charset="0"/>
              <a:buChar char="•"/>
              <a:defRPr/>
            </a:pPr>
            <a:r>
              <a:rPr lang="en-US" sz="2300" spc="-35" dirty="0">
                <a:solidFill>
                  <a:srgbClr val="001F5F"/>
                </a:solidFill>
                <a:cs typeface="Calibri"/>
              </a:rPr>
              <a:t>Other templates must contain all FAR elements and verbatim assertions</a:t>
            </a:r>
          </a:p>
          <a:p>
            <a:pPr marL="1005840" lvl="1" indent="-274320">
              <a:spcBef>
                <a:spcPct val="0"/>
              </a:spcBef>
              <a:spcAft>
                <a:spcPts val="1800"/>
              </a:spcAft>
              <a:buFont typeface="Arial" panose="020B0604020202020204" pitchFamily="34" charset="0"/>
              <a:buChar char="•"/>
              <a:defRPr/>
            </a:pPr>
            <a:r>
              <a:rPr lang="en-US" sz="2300" spc="-35" dirty="0">
                <a:solidFill>
                  <a:srgbClr val="001F5F"/>
                </a:solidFill>
                <a:cs typeface="Calibri"/>
              </a:rPr>
              <a:t>Using other templates will delay review as we must verify FAR compliance</a:t>
            </a:r>
            <a:endParaRPr lang="en-US" sz="2300" dirty="0"/>
          </a:p>
          <a:p>
            <a:pPr marL="0" indent="0">
              <a:spcBef>
                <a:spcPct val="0"/>
              </a:spcBef>
              <a:spcAft>
                <a:spcPts val="1800"/>
              </a:spcAft>
              <a:buNone/>
              <a:defRPr/>
            </a:pPr>
            <a:endParaRPr lang="en-US" sz="2000"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09C699-A06B-45FF-B515-30F622461B97}" type="slidenum">
              <a:rPr lang="en-US" smtClean="0"/>
              <a:pPr/>
              <a:t>6</a:t>
            </a:fld>
            <a:endParaRPr lang="en-US"/>
          </a:p>
        </p:txBody>
      </p:sp>
    </p:spTree>
    <p:extLst>
      <p:ext uri="{BB962C8B-B14F-4D97-AF65-F5344CB8AC3E}">
        <p14:creationId xmlns:p14="http://schemas.microsoft.com/office/powerpoint/2010/main" val="4042670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85A0D-F435-6A95-3E63-A73DA8961842}"/>
              </a:ext>
            </a:extLst>
          </p:cNvPr>
          <p:cNvSpPr>
            <a:spLocks noGrp="1"/>
          </p:cNvSpPr>
          <p:nvPr>
            <p:ph type="title"/>
          </p:nvPr>
        </p:nvSpPr>
        <p:spPr>
          <a:xfrm>
            <a:off x="3581399" y="97761"/>
            <a:ext cx="5478779" cy="492443"/>
          </a:xfrm>
        </p:spPr>
        <p:txBody>
          <a:bodyPr/>
          <a:lstStyle/>
          <a:p>
            <a:pPr algn="r"/>
            <a:r>
              <a:rPr lang="en-US" dirty="0">
                <a:solidFill>
                  <a:schemeClr val="tx2">
                    <a:lumMod val="50000"/>
                  </a:schemeClr>
                </a:solidFill>
              </a:rPr>
              <a:t>Plan Types</a:t>
            </a:r>
          </a:p>
        </p:txBody>
      </p:sp>
      <p:sp>
        <p:nvSpPr>
          <p:cNvPr id="3" name="Content Placeholder 2">
            <a:extLst>
              <a:ext uri="{FF2B5EF4-FFF2-40B4-BE49-F238E27FC236}">
                <a16:creationId xmlns:a16="http://schemas.microsoft.com/office/drawing/2014/main" id="{90EDCA1E-B012-16E6-6AF7-AE7A4ACBB6D1}"/>
              </a:ext>
            </a:extLst>
          </p:cNvPr>
          <p:cNvSpPr>
            <a:spLocks noGrp="1"/>
          </p:cNvSpPr>
          <p:nvPr>
            <p:ph idx="1"/>
          </p:nvPr>
        </p:nvSpPr>
        <p:spPr>
          <a:xfrm>
            <a:off x="381000" y="2362201"/>
            <a:ext cx="8382000" cy="1846659"/>
          </a:xfrm>
        </p:spPr>
        <p:txBody>
          <a:bodyPr/>
          <a:lstStyle/>
          <a:p>
            <a:pPr algn="ctr"/>
            <a:r>
              <a:rPr lang="en-US" sz="6000" b="1" dirty="0">
                <a:latin typeface="Georgia" panose="02040502050405020303" pitchFamily="18" charset="0"/>
              </a:rPr>
              <a:t>Commercial vs. Individual Plans</a:t>
            </a:r>
          </a:p>
        </p:txBody>
      </p:sp>
      <p:sp>
        <p:nvSpPr>
          <p:cNvPr id="4" name="Footer Placeholder 3">
            <a:extLst>
              <a:ext uri="{FF2B5EF4-FFF2-40B4-BE49-F238E27FC236}">
                <a16:creationId xmlns:a16="http://schemas.microsoft.com/office/drawing/2014/main" id="{6E3252A3-6635-3390-19F8-7A69D04D57BB}"/>
              </a:ext>
            </a:extLst>
          </p:cNvPr>
          <p:cNvSpPr>
            <a:spLocks noGrp="1"/>
          </p:cNvSpPr>
          <p:nvPr>
            <p:ph type="ftr" sz="quarter" idx="11"/>
          </p:nvPr>
        </p:nvSpPr>
        <p:spPr>
          <a:xfrm>
            <a:off x="3028950" y="6356350"/>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For Official Use Only</a:t>
            </a:r>
            <a:endParaRPr lang="en-US" dirty="0"/>
          </a:p>
        </p:txBody>
      </p:sp>
      <p:sp>
        <p:nvSpPr>
          <p:cNvPr id="5" name="Slide Number Placeholder 4">
            <a:extLst>
              <a:ext uri="{FF2B5EF4-FFF2-40B4-BE49-F238E27FC236}">
                <a16:creationId xmlns:a16="http://schemas.microsoft.com/office/drawing/2014/main" id="{4316B308-4D7A-2447-2842-D42F136E13D7}"/>
              </a:ext>
            </a:extLst>
          </p:cNvPr>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CB9C4B-92D0-4B2B-AC45-7ABA2552CB80}" type="slidenum">
              <a:rPr lang="en-US" smtClean="0"/>
              <a:pPr/>
              <a:t>7</a:t>
            </a:fld>
            <a:endParaRPr lang="en-US"/>
          </a:p>
        </p:txBody>
      </p:sp>
    </p:spTree>
    <p:extLst>
      <p:ext uri="{BB962C8B-B14F-4D97-AF65-F5344CB8AC3E}">
        <p14:creationId xmlns:p14="http://schemas.microsoft.com/office/powerpoint/2010/main" val="2583589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52400"/>
            <a:ext cx="5935979" cy="461665"/>
          </a:xfrm>
        </p:spPr>
        <p:txBody>
          <a:bodyPr/>
          <a:lstStyle/>
          <a:p>
            <a:pPr algn="r"/>
            <a:r>
              <a:rPr lang="en-US" sz="3000" dirty="0"/>
              <a:t>FAR Preference</a:t>
            </a:r>
          </a:p>
        </p:txBody>
      </p:sp>
      <p:sp>
        <p:nvSpPr>
          <p:cNvPr id="3" name="Rectangle 2"/>
          <p:cNvSpPr/>
          <p:nvPr/>
        </p:nvSpPr>
        <p:spPr>
          <a:xfrm>
            <a:off x="609600" y="1643896"/>
            <a:ext cx="8229600" cy="3570208"/>
          </a:xfrm>
          <a:prstGeom prst="rect">
            <a:avLst/>
          </a:prstGeom>
        </p:spPr>
        <p:txBody>
          <a:bodyPr wrap="square">
            <a:spAutoFit/>
          </a:bodyPr>
          <a:lstStyle/>
          <a:p>
            <a:pPr>
              <a:spcAft>
                <a:spcPts val="1200"/>
              </a:spcAft>
            </a:pPr>
            <a:r>
              <a:rPr lang="en-US" sz="3600" b="1" dirty="0">
                <a:solidFill>
                  <a:srgbClr val="001F5F"/>
                </a:solidFill>
              </a:rPr>
              <a:t>52.219-9(g)</a:t>
            </a:r>
          </a:p>
          <a:p>
            <a:pPr>
              <a:spcAft>
                <a:spcPts val="1200"/>
              </a:spcAft>
            </a:pPr>
            <a:r>
              <a:rPr lang="en-US" sz="3000" b="1" dirty="0">
                <a:solidFill>
                  <a:srgbClr val="001F5F"/>
                </a:solidFill>
              </a:rPr>
              <a:t>“</a:t>
            </a:r>
            <a:r>
              <a:rPr lang="en-US" sz="3000" dirty="0">
                <a:solidFill>
                  <a:srgbClr val="001F5F"/>
                </a:solidFill>
              </a:rPr>
              <a:t>A commercial plan </a:t>
            </a:r>
            <a:r>
              <a:rPr lang="en-US" sz="3000" b="1" dirty="0">
                <a:solidFill>
                  <a:srgbClr val="001F5F"/>
                </a:solidFill>
              </a:rPr>
              <a:t>is the preferred type </a:t>
            </a:r>
            <a:r>
              <a:rPr lang="en-US" sz="3000" dirty="0">
                <a:solidFill>
                  <a:srgbClr val="001F5F"/>
                </a:solidFill>
              </a:rPr>
              <a:t>of subcontracting plan for contractors furnishing commercial items. The commercial plan shall relate to the offeror’s planned subcontracting generally, </a:t>
            </a:r>
            <a:r>
              <a:rPr lang="en-US" sz="3000" u="sng" dirty="0">
                <a:solidFill>
                  <a:srgbClr val="001F5F"/>
                </a:solidFill>
              </a:rPr>
              <a:t>for both commercial </a:t>
            </a:r>
            <a:r>
              <a:rPr lang="en-US" sz="3000" b="1" u="sng" dirty="0">
                <a:solidFill>
                  <a:srgbClr val="001F5F"/>
                </a:solidFill>
              </a:rPr>
              <a:t>and</a:t>
            </a:r>
            <a:r>
              <a:rPr lang="en-US" sz="3000" u="sng" dirty="0">
                <a:solidFill>
                  <a:srgbClr val="001F5F"/>
                </a:solidFill>
              </a:rPr>
              <a:t> Government business, </a:t>
            </a:r>
            <a:r>
              <a:rPr lang="en-US" sz="3000" dirty="0">
                <a:solidFill>
                  <a:srgbClr val="001F5F"/>
                </a:solidFill>
              </a:rPr>
              <a:t>rather than solely to the Government contract.“</a:t>
            </a:r>
            <a:endParaRPr lang="en-US" sz="3000" b="1" dirty="0">
              <a:solidFill>
                <a:srgbClr val="001F5F"/>
              </a:solidFill>
            </a:endParaRPr>
          </a:p>
        </p:txBody>
      </p:sp>
    </p:spTree>
    <p:extLst>
      <p:ext uri="{BB962C8B-B14F-4D97-AF65-F5344CB8AC3E}">
        <p14:creationId xmlns:p14="http://schemas.microsoft.com/office/powerpoint/2010/main" val="3572142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57400" y="116166"/>
            <a:ext cx="6934200" cy="492443"/>
          </a:xfrm>
        </p:spPr>
        <p:txBody>
          <a:bodyPr/>
          <a:lstStyle/>
          <a:p>
            <a:pPr algn="r"/>
            <a:r>
              <a:rPr lang="en-US" dirty="0"/>
              <a:t>Plan Type Comparisons</a:t>
            </a:r>
          </a:p>
        </p:txBody>
      </p:sp>
      <p:sp>
        <p:nvSpPr>
          <p:cNvPr id="4" name="Rectangle 3"/>
          <p:cNvSpPr/>
          <p:nvPr/>
        </p:nvSpPr>
        <p:spPr>
          <a:xfrm>
            <a:off x="1186543" y="2819400"/>
            <a:ext cx="6705600" cy="1938992"/>
          </a:xfrm>
          <a:prstGeom prst="rect">
            <a:avLst/>
          </a:prstGeom>
        </p:spPr>
        <p:txBody>
          <a:bodyPr wrap="square">
            <a:spAutoFit/>
          </a:bodyPr>
          <a:lstStyle/>
          <a:p>
            <a:pPr algn="ctr">
              <a:spcBef>
                <a:spcPct val="0"/>
              </a:spcBef>
              <a:spcAft>
                <a:spcPts val="1800"/>
              </a:spcAft>
              <a:buSzPct val="100000"/>
            </a:pPr>
            <a:r>
              <a:rPr lang="en-US" sz="6000" dirty="0">
                <a:latin typeface="+mj-lt"/>
              </a:rPr>
              <a:t>2.  Commercial vs.      Individual Plans</a:t>
            </a:r>
          </a:p>
        </p:txBody>
      </p:sp>
      <p:graphicFrame>
        <p:nvGraphicFramePr>
          <p:cNvPr id="3" name="Table 2" descr="Individual vs. commercial plan table with blank divider row" title="Individual vs. commercial plan table with blank divider row"/>
          <p:cNvGraphicFramePr>
            <a:graphicFrameLocks noGrp="1"/>
          </p:cNvGraphicFramePr>
          <p:nvPr>
            <p:extLst>
              <p:ext uri="{D42A27DB-BD31-4B8C-83A1-F6EECF244321}">
                <p14:modId xmlns:p14="http://schemas.microsoft.com/office/powerpoint/2010/main" val="898659086"/>
              </p:ext>
            </p:extLst>
          </p:nvPr>
        </p:nvGraphicFramePr>
        <p:xfrm>
          <a:off x="0" y="693276"/>
          <a:ext cx="9199880" cy="5514334"/>
        </p:xfrm>
        <a:graphic>
          <a:graphicData uri="http://schemas.openxmlformats.org/drawingml/2006/table">
            <a:tbl>
              <a:tblPr firstRow="1" bandRow="1">
                <a:tableStyleId>{5C22544A-7EE6-4342-B048-85BDC9FD1C3A}</a:tableStyleId>
              </a:tblPr>
              <a:tblGrid>
                <a:gridCol w="1107881">
                  <a:extLst>
                    <a:ext uri="{9D8B030D-6E8A-4147-A177-3AD203B41FA5}">
                      <a16:colId xmlns:a16="http://schemas.microsoft.com/office/drawing/2014/main" val="20000"/>
                    </a:ext>
                  </a:extLst>
                </a:gridCol>
                <a:gridCol w="2854519">
                  <a:extLst>
                    <a:ext uri="{9D8B030D-6E8A-4147-A177-3AD203B41FA5}">
                      <a16:colId xmlns:a16="http://schemas.microsoft.com/office/drawing/2014/main" val="20001"/>
                    </a:ext>
                  </a:extLst>
                </a:gridCol>
                <a:gridCol w="5237480">
                  <a:extLst>
                    <a:ext uri="{9D8B030D-6E8A-4147-A177-3AD203B41FA5}">
                      <a16:colId xmlns:a16="http://schemas.microsoft.com/office/drawing/2014/main" val="3325542301"/>
                    </a:ext>
                  </a:extLst>
                </a:gridCol>
              </a:tblGrid>
              <a:tr h="531748">
                <a:tc>
                  <a:txBody>
                    <a:bodyPr/>
                    <a:lstStyle/>
                    <a:p>
                      <a:pPr algn="ctr"/>
                      <a:endParaRPr lang="en-US" sz="1800" dirty="0"/>
                    </a:p>
                  </a:txBody>
                  <a:tcPr marT="45721" marB="45721" anchor="ctr">
                    <a:solidFill>
                      <a:schemeClr val="tx2"/>
                    </a:solidFill>
                  </a:tcPr>
                </a:tc>
                <a:tc>
                  <a:txBody>
                    <a:bodyPr/>
                    <a:lstStyle/>
                    <a:p>
                      <a:pPr algn="ctr"/>
                      <a:r>
                        <a:rPr lang="en-US" sz="2000" dirty="0"/>
                        <a:t>Commercial Plans</a:t>
                      </a:r>
                    </a:p>
                    <a:p>
                      <a:pPr algn="ctr"/>
                      <a:r>
                        <a:rPr lang="en-US" sz="1800" b="0" dirty="0"/>
                        <a:t>(Division &amp; Company-wide)</a:t>
                      </a:r>
                    </a:p>
                  </a:txBody>
                  <a:tcPr marL="182880" marT="45721" marB="45721" anchor="ctr">
                    <a:solidFill>
                      <a:schemeClr val="tx2"/>
                    </a:solidFill>
                  </a:tcPr>
                </a:tc>
                <a:tc>
                  <a:txBody>
                    <a:bodyPr/>
                    <a:lstStyle/>
                    <a:p>
                      <a:pPr algn="ctr"/>
                      <a:endParaRPr lang="en-US" sz="2000"/>
                    </a:p>
                    <a:p>
                      <a:pPr algn="ctr"/>
                      <a:r>
                        <a:rPr lang="en-US" sz="2000"/>
                        <a:t>Individual Plans</a:t>
                      </a:r>
                      <a:endParaRPr lang="en-US" sz="1800" b="0" dirty="0"/>
                    </a:p>
                  </a:txBody>
                  <a:tcPr marT="45721" marB="45721" anchor="ctr">
                    <a:solidFill>
                      <a:schemeClr val="tx2"/>
                    </a:solidFill>
                  </a:tcPr>
                </a:tc>
                <a:extLst>
                  <a:ext uri="{0D108BD9-81ED-4DB2-BD59-A6C34878D82A}">
                    <a16:rowId xmlns:a16="http://schemas.microsoft.com/office/drawing/2014/main" val="10000"/>
                  </a:ext>
                </a:extLst>
              </a:tr>
              <a:tr h="1133305">
                <a:tc>
                  <a:txBody>
                    <a:bodyPr/>
                    <a:lstStyle/>
                    <a:p>
                      <a:pPr algn="ctr"/>
                      <a:endParaRPr lang="en-US" sz="1800" b="1" i="0" dirty="0">
                        <a:solidFill>
                          <a:schemeClr val="bg1"/>
                        </a:solidFill>
                      </a:endParaRPr>
                    </a:p>
                  </a:txBody>
                  <a:tcPr marT="45721" marB="45721" anchor="ctr">
                    <a:lnB w="12700" cap="flat" cmpd="sng" algn="ctr">
                      <a:solidFill>
                        <a:srgbClr val="1F497D"/>
                      </a:solidFill>
                      <a:prstDash val="solid"/>
                      <a:round/>
                      <a:headEnd type="none" w="med" len="med"/>
                      <a:tailEnd type="none" w="med" len="med"/>
                    </a:lnB>
                    <a:solidFill>
                      <a:schemeClr val="tx2"/>
                    </a:solidFill>
                  </a:tcPr>
                </a:tc>
                <a:tc>
                  <a:txBody>
                    <a:bodyPr/>
                    <a:lstStyle/>
                    <a:p>
                      <a:pPr algn="ctr">
                        <a:buFont typeface="Arial" pitchFamily="34" charset="0"/>
                        <a:buNone/>
                      </a:pPr>
                      <a:r>
                        <a:rPr lang="en-US" sz="1600" dirty="0"/>
                        <a:t> Submitted</a:t>
                      </a:r>
                      <a:r>
                        <a:rPr lang="en-US" sz="1600" baseline="0" dirty="0"/>
                        <a:t> annually </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i="1" baseline="0" dirty="0">
                          <a:solidFill>
                            <a:srgbClr val="00642D"/>
                          </a:solidFill>
                        </a:rPr>
                        <a:t>Goals can be adjusted </a:t>
                      </a:r>
                      <a:r>
                        <a:rPr lang="en-US" sz="1600" b="1" i="1" baseline="0" dirty="0">
                          <a:solidFill>
                            <a:srgbClr val="00642D"/>
                          </a:solidFill>
                        </a:rPr>
                        <a:t>annually</a:t>
                      </a:r>
                      <a:r>
                        <a:rPr lang="en-US" sz="1600" i="1" baseline="0" dirty="0">
                          <a:solidFill>
                            <a:srgbClr val="00642D"/>
                          </a:solidFill>
                        </a:rPr>
                        <a:t> based upon your company’s current climate</a:t>
                      </a:r>
                    </a:p>
                  </a:txBody>
                  <a:tcPr marL="182880" marT="45721" marB="45721" anchor="ctr"/>
                </a:tc>
                <a:tc>
                  <a:txBody>
                    <a:bodyPr/>
                    <a:lstStyle/>
                    <a:p>
                      <a:pPr algn="ctr">
                        <a:buFont typeface="Arial" pitchFamily="34" charset="0"/>
                        <a:buNone/>
                      </a:pPr>
                      <a:r>
                        <a:rPr lang="en-US" sz="1600" baseline="0" dirty="0"/>
                        <a:t>Submitted once for the entire performance period with separate goals for base and each option period</a:t>
                      </a:r>
                    </a:p>
                    <a:p>
                      <a:pPr algn="ctr">
                        <a:buFont typeface="Arial" pitchFamily="34" charset="0"/>
                        <a:buNone/>
                      </a:pPr>
                      <a:r>
                        <a:rPr lang="en-US" sz="1600" i="1" baseline="0" dirty="0">
                          <a:solidFill>
                            <a:srgbClr val="C00000"/>
                          </a:solidFill>
                        </a:rPr>
                        <a:t>Tied to goals that may have been over-estimated initially</a:t>
                      </a:r>
                      <a:endParaRPr lang="en-US" sz="1600" i="1" baseline="0" dirty="0">
                        <a:solidFill>
                          <a:srgbClr val="00642D"/>
                        </a:solidFill>
                      </a:endParaRPr>
                    </a:p>
                  </a:txBody>
                  <a:tcPr marL="182880" marT="45721" marB="45721" anchor="ctr"/>
                </a:tc>
                <a:extLst>
                  <a:ext uri="{0D108BD9-81ED-4DB2-BD59-A6C34878D82A}">
                    <a16:rowId xmlns:a16="http://schemas.microsoft.com/office/drawing/2014/main" val="10001"/>
                  </a:ext>
                </a:extLst>
              </a:tr>
              <a:tr h="1200962">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i="0" dirty="0">
                          <a:solidFill>
                            <a:schemeClr val="bg1"/>
                          </a:solidFill>
                        </a:rPr>
                        <a:t>Plans (goals)</a:t>
                      </a:r>
                    </a:p>
                  </a:txBody>
                  <a:tcPr marT="45721" marB="4572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baseline="0" dirty="0"/>
                        <a:t>Includes </a:t>
                      </a:r>
                      <a:r>
                        <a:rPr lang="en-US" sz="1600" b="1" baseline="0" dirty="0"/>
                        <a:t>all</a:t>
                      </a:r>
                      <a:r>
                        <a:rPr lang="en-US" sz="1600" baseline="0" dirty="0"/>
                        <a:t> company spend, including indirect costs</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i="1" baseline="0" dirty="0">
                          <a:solidFill>
                            <a:srgbClr val="00642D"/>
                          </a:solidFill>
                        </a:rPr>
                        <a:t>All dollars spent count towards goals</a:t>
                      </a:r>
                      <a:endParaRPr lang="en-US" sz="1600" i="1" dirty="0">
                        <a:solidFill>
                          <a:srgbClr val="00642D"/>
                        </a:solidFill>
                      </a:endParaRPr>
                    </a:p>
                  </a:txBody>
                  <a:tcPr marL="182880" marT="45721" marB="45721" anchor="ctr">
                    <a:lnL w="12700" cap="flat" cmpd="sng" algn="ctr">
                      <a:solidFill>
                        <a:schemeClr val="bg1"/>
                      </a:solidFill>
                      <a:prstDash val="solid"/>
                      <a:round/>
                      <a:headEnd type="none" w="med" len="med"/>
                      <a:tailEnd type="none" w="med" len="med"/>
                    </a:lnL>
                  </a:tcPr>
                </a:tc>
                <a:tc>
                  <a:txBody>
                    <a:bodyPr/>
                    <a:lstStyle/>
                    <a:p>
                      <a:pPr algn="ctr">
                        <a:buFont typeface="Arial" pitchFamily="34" charset="0"/>
                        <a:buNone/>
                      </a:pPr>
                      <a:r>
                        <a:rPr lang="en-US" sz="1600" dirty="0"/>
                        <a:t>Includes </a:t>
                      </a:r>
                      <a:r>
                        <a:rPr lang="en-US" sz="1600" b="1" dirty="0"/>
                        <a:t>only</a:t>
                      </a:r>
                      <a:r>
                        <a:rPr lang="en-US" sz="1600" dirty="0"/>
                        <a:t> dollars spent</a:t>
                      </a:r>
                      <a:r>
                        <a:rPr lang="en-US" sz="1600" baseline="0" dirty="0"/>
                        <a:t> in support of one contract and </a:t>
                      </a:r>
                      <a:r>
                        <a:rPr lang="en-US" sz="1600" u="sng" baseline="0" dirty="0"/>
                        <a:t>may</a:t>
                      </a:r>
                      <a:r>
                        <a:rPr lang="en-US" sz="1600" baseline="0" dirty="0"/>
                        <a:t> include indirect costs on a pro-rated basis</a:t>
                      </a:r>
                    </a:p>
                    <a:p>
                      <a:pPr algn="ctr">
                        <a:spcBef>
                          <a:spcPts val="0"/>
                        </a:spcBef>
                        <a:buFont typeface="Arial" pitchFamily="34" charset="0"/>
                        <a:buNone/>
                      </a:pPr>
                      <a:r>
                        <a:rPr lang="en-US" sz="1600" i="1" baseline="0" dirty="0">
                          <a:solidFill>
                            <a:srgbClr val="C00000"/>
                          </a:solidFill>
                        </a:rPr>
                        <a:t>Must maintain documentation of how each pool of spend is allocated/attributed to supporting the specific VA contract.</a:t>
                      </a:r>
                      <a:endParaRPr lang="en-US" sz="1600" i="1" dirty="0">
                        <a:solidFill>
                          <a:srgbClr val="00642D"/>
                        </a:solidFill>
                      </a:endParaRPr>
                    </a:p>
                  </a:txBody>
                  <a:tcPr marL="182880" marT="45721" marB="45721" anchor="ctr"/>
                </a:tc>
                <a:extLst>
                  <a:ext uri="{0D108BD9-81ED-4DB2-BD59-A6C34878D82A}">
                    <a16:rowId xmlns:a16="http://schemas.microsoft.com/office/drawing/2014/main" val="10002"/>
                  </a:ext>
                </a:extLst>
              </a:tr>
              <a:tr h="864693">
                <a:tc>
                  <a:txBody>
                    <a:bodyPr/>
                    <a:lstStyle/>
                    <a:p>
                      <a:pPr algn="ctr"/>
                      <a:endParaRPr lang="en-US" b="1" dirty="0"/>
                    </a:p>
                  </a:txBody>
                  <a:tcPr marT="45721" marB="45721" anchor="ctr">
                    <a:lnT w="12700" cap="flat" cmpd="sng" algn="ctr">
                      <a:solidFill>
                        <a:srgbClr val="1F497D"/>
                      </a:solidFill>
                      <a:prstDash val="solid"/>
                      <a:round/>
                      <a:headEnd type="none" w="med" len="med"/>
                      <a:tailEnd type="none" w="med" len="med"/>
                    </a:lnT>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a:t>One signed plan for all government</a:t>
                      </a:r>
                      <a:r>
                        <a:rPr lang="en-US" sz="1600" baseline="0" dirty="0"/>
                        <a:t> contracts</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i="1" baseline="0" dirty="0">
                          <a:solidFill>
                            <a:srgbClr val="00642D"/>
                          </a:solidFill>
                        </a:rPr>
                        <a:t>52.219-9(g)</a:t>
                      </a:r>
                      <a:endParaRPr lang="en-US" sz="1600" i="1" dirty="0">
                        <a:solidFill>
                          <a:srgbClr val="00642D"/>
                        </a:solidFill>
                      </a:endParaRPr>
                    </a:p>
                  </a:txBody>
                  <a:tcPr marL="182880" marT="45721" marB="45721" anchor="ctr"/>
                </a:tc>
                <a:tc>
                  <a:txBody>
                    <a:bodyPr/>
                    <a:lstStyle/>
                    <a:p>
                      <a:pPr algn="ctr">
                        <a:buFont typeface="Arial" pitchFamily="34" charset="0"/>
                        <a:buNone/>
                      </a:pPr>
                      <a:r>
                        <a:rPr lang="en-US" sz="1600" dirty="0"/>
                        <a:t>Must have</a:t>
                      </a:r>
                      <a:r>
                        <a:rPr lang="en-US" sz="1600" baseline="0" dirty="0"/>
                        <a:t> an individual plan for each government contract</a:t>
                      </a:r>
                    </a:p>
                    <a:p>
                      <a:pPr algn="ctr">
                        <a:buFont typeface="Arial" pitchFamily="34" charset="0"/>
                        <a:buNone/>
                      </a:pPr>
                      <a:r>
                        <a:rPr lang="en-US" sz="1600" i="1" baseline="0" dirty="0">
                          <a:solidFill>
                            <a:srgbClr val="C00000"/>
                          </a:solidFill>
                        </a:rPr>
                        <a:t>May have to maintain multiple plans simultaneously</a:t>
                      </a:r>
                      <a:endParaRPr lang="en-US" sz="1600" i="1" dirty="0">
                        <a:solidFill>
                          <a:srgbClr val="00642D"/>
                        </a:solidFill>
                      </a:endParaRPr>
                    </a:p>
                  </a:txBody>
                  <a:tcPr marL="182880" marT="45721" marB="45721" anchor="ctr"/>
                </a:tc>
                <a:extLst>
                  <a:ext uri="{0D108BD9-81ED-4DB2-BD59-A6C34878D82A}">
                    <a16:rowId xmlns:a16="http://schemas.microsoft.com/office/drawing/2014/main" val="10003"/>
                  </a:ext>
                </a:extLst>
              </a:tr>
              <a:tr h="143529">
                <a:tc gridSpan="3">
                  <a:txBody>
                    <a:bodyPr/>
                    <a:lstStyle/>
                    <a:p>
                      <a:pPr algn="ctr"/>
                      <a:endParaRPr lang="en-US" sz="400" b="1" baseline="0" dirty="0">
                        <a:solidFill>
                          <a:schemeClr val="bg1"/>
                        </a:solidFill>
                      </a:endParaRPr>
                    </a:p>
                  </a:txBody>
                  <a:tcPr marT="45721" marB="45721" anchor="ctr">
                    <a:solidFill>
                      <a:schemeClr val="tx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608488">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eSRS Reports</a:t>
                      </a:r>
                      <a:endParaRPr lang="en-US" sz="1800" b="1" i="0" dirty="0">
                        <a:solidFill>
                          <a:schemeClr val="bg1"/>
                        </a:solidFill>
                      </a:endParaRPr>
                    </a:p>
                  </a:txBody>
                  <a:tcPr marT="45721" marB="45721" anchor="ctr">
                    <a:lnB w="12700" cap="flat" cmpd="sng" algn="ctr">
                      <a:solidFill>
                        <a:srgbClr val="1F497D"/>
                      </a:solid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a:t>Submit annual SSR </a:t>
                      </a:r>
                    </a:p>
                  </a:txBody>
                  <a:tcPr marL="182880" marT="45721" marB="45721" anchor="ct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a:t>Submit annual SSR </a:t>
                      </a:r>
                      <a:r>
                        <a:rPr lang="en-US" sz="1600" i="1" dirty="0">
                          <a:solidFill>
                            <a:srgbClr val="C00000"/>
                          </a:solidFill>
                        </a:rPr>
                        <a:t>to include pro-rated indirect costs</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a:t>(</a:t>
                      </a:r>
                      <a:r>
                        <a:rPr lang="en-US" sz="1600" i="1" dirty="0"/>
                        <a:t>usually due by Oct 30</a:t>
                      </a:r>
                      <a:r>
                        <a:rPr lang="en-US" sz="1600" i="1" baseline="30000" dirty="0"/>
                        <a:t>th</a:t>
                      </a:r>
                      <a:r>
                        <a:rPr lang="en-US" sz="1600" i="1" dirty="0"/>
                        <a:t>; extended by SBA to Nov 14</a:t>
                      </a:r>
                      <a:r>
                        <a:rPr lang="en-US" sz="1600" i="1" baseline="30000" dirty="0"/>
                        <a:t>th</a:t>
                      </a:r>
                      <a:r>
                        <a:rPr lang="en-US" sz="1600" dirty="0"/>
                        <a:t>)</a:t>
                      </a:r>
                    </a:p>
                  </a:txBody>
                  <a:tcPr marL="182880" marT="45721" marB="45721" anchor="ctr"/>
                </a:tc>
                <a:extLst>
                  <a:ext uri="{0D108BD9-81ED-4DB2-BD59-A6C34878D82A}">
                    <a16:rowId xmlns:a16="http://schemas.microsoft.com/office/drawing/2014/main" val="10006"/>
                  </a:ext>
                </a:extLst>
              </a:tr>
              <a:tr h="122477">
                <a:tc vMerge="1">
                  <a:txBody>
                    <a:bodyPr/>
                    <a:lstStyle/>
                    <a:p>
                      <a:pPr algn="ctr"/>
                      <a:endParaRPr lang="en-US" b="1" dirty="0"/>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a:t>
                      </a:r>
                      <a:r>
                        <a:rPr lang="en-US" sz="1600" i="1" dirty="0"/>
                        <a:t>usually due by Oct 30</a:t>
                      </a:r>
                      <a:r>
                        <a:rPr lang="en-US" sz="1600" i="1" baseline="30000" dirty="0"/>
                        <a:t>th</a:t>
                      </a:r>
                      <a:r>
                        <a:rPr lang="en-US" sz="1600" i="1" dirty="0"/>
                        <a:t>; extended by SBA to Nov 14</a:t>
                      </a:r>
                      <a:r>
                        <a:rPr lang="en-US" sz="1600" i="1" baseline="30000" dirty="0"/>
                        <a:t>th</a:t>
                      </a:r>
                      <a:r>
                        <a:rPr lang="en-US" sz="1600" dirty="0"/>
                        <a:t>)</a:t>
                      </a:r>
                    </a:p>
                    <a:p>
                      <a:pPr algn="ctr"/>
                      <a:endParaRPr lang="en-US" dirty="0"/>
                    </a:p>
                  </a:txBody>
                  <a:tcPr marL="182880" marT="45721" marB="45721" anchor="ctr"/>
                </a:tc>
                <a:tc rowSpan="2">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a:t>Also submit </a:t>
                      </a:r>
                      <a:r>
                        <a:rPr lang="en-US" sz="1600" u="sng" dirty="0"/>
                        <a:t>biannual</a:t>
                      </a:r>
                      <a:r>
                        <a:rPr lang="en-US" sz="1600" dirty="0"/>
                        <a:t> ISR </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a:t>(</a:t>
                      </a:r>
                      <a:r>
                        <a:rPr lang="en-US" sz="1600" i="1" dirty="0"/>
                        <a:t>due by March 30</a:t>
                      </a:r>
                      <a:r>
                        <a:rPr lang="en-US" sz="1600" i="1" baseline="30000" dirty="0"/>
                        <a:t>th</a:t>
                      </a:r>
                      <a:r>
                        <a:rPr lang="en-US" sz="1600" i="1" dirty="0"/>
                        <a:t> and Oct 30</a:t>
                      </a:r>
                      <a:r>
                        <a:rPr lang="en-US" sz="1600" i="1" baseline="30000" dirty="0"/>
                        <a:t>th </a:t>
                      </a:r>
                      <a:r>
                        <a:rPr lang="en-US" sz="1600" i="1" dirty="0"/>
                        <a:t>-  extended to Nov 14</a:t>
                      </a:r>
                      <a:r>
                        <a:rPr lang="en-US" sz="1600" i="1" baseline="30000" dirty="0"/>
                        <a:t>th</a:t>
                      </a:r>
                      <a:r>
                        <a:rPr lang="en-US" sz="1600" dirty="0"/>
                        <a:t>)</a:t>
                      </a:r>
                      <a:r>
                        <a:rPr lang="en-US" sz="1600" baseline="0" dirty="0"/>
                        <a:t> </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i="1" baseline="0" dirty="0">
                          <a:solidFill>
                            <a:srgbClr val="C00000"/>
                          </a:solidFill>
                        </a:rPr>
                        <a:t>Two extra reports &amp; potentially for each order</a:t>
                      </a:r>
                      <a:endParaRPr lang="en-US" dirty="0"/>
                    </a:p>
                  </a:txBody>
                  <a:tcPr marL="182880" marT="45721" marB="45721" anchor="ctr"/>
                </a:tc>
                <a:extLst>
                  <a:ext uri="{0D108BD9-81ED-4DB2-BD59-A6C34878D82A}">
                    <a16:rowId xmlns:a16="http://schemas.microsoft.com/office/drawing/2014/main" val="10007"/>
                  </a:ext>
                </a:extLst>
              </a:tr>
              <a:tr h="7309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chemeClr val="bg1"/>
                          </a:solidFill>
                        </a:rPr>
                        <a:t>(actual results)</a:t>
                      </a:r>
                    </a:p>
                  </a:txBody>
                  <a:tcPr marT="45721" marB="45721" anchor="ctr">
                    <a:lnT w="12700" cap="flat" cmpd="sng" algn="ctr">
                      <a:solidFill>
                        <a:srgbClr val="1F497D"/>
                      </a:solidFill>
                      <a:prstDash val="solid"/>
                      <a:round/>
                      <a:headEnd type="none" w="med" len="med"/>
                      <a:tailEnd type="none" w="med" len="med"/>
                    </a:lnT>
                    <a:solidFill>
                      <a:schemeClr val="tx2"/>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71435618"/>
                  </a:ext>
                </a:extLst>
              </a:tr>
            </a:tbl>
          </a:graphicData>
        </a:graphic>
      </p:graphicFrame>
    </p:spTree>
    <p:extLst>
      <p:ext uri="{BB962C8B-B14F-4D97-AF65-F5344CB8AC3E}">
        <p14:creationId xmlns:p14="http://schemas.microsoft.com/office/powerpoint/2010/main" val="4097182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D0F50F-F6AE-4447-92AE-8F1C64E199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F2A00D5-D7E3-4577-873F-A6E08BA728E6}">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598518C3-A27C-4DAC-95CC-09D3CAA566C5}">
  <ds:schemaRefs>
    <ds:schemaRef ds:uri="http://schemas.microsoft.com/sharepoint/v3/contenttype/forms"/>
  </ds:schemaRefs>
</ds:datastoreItem>
</file>

<file path=docMetadata/LabelInfo.xml><?xml version="1.0" encoding="utf-8"?>
<clbl:labelList xmlns:clbl="http://schemas.microsoft.com/office/2020/mipLabelMetadata">
  <clbl:label id="{e95f1b23-abaf-45ee-821d-b7ab251ab3bf}" enabled="0" method="" siteId="{e95f1b23-abaf-45ee-821d-b7ab251ab3bf}" removed="1"/>
</clbl:labelList>
</file>

<file path=docProps/app.xml><?xml version="1.0" encoding="utf-8"?>
<Properties xmlns="http://schemas.openxmlformats.org/officeDocument/2006/extended-properties" xmlns:vt="http://schemas.openxmlformats.org/officeDocument/2006/docPropsVTypes">
  <Template/>
  <TotalTime>13197</TotalTime>
  <Words>5058</Words>
  <Application>Microsoft Office PowerPoint</Application>
  <PresentationFormat>On-screen Show (4:3)</PresentationFormat>
  <Paragraphs>516</Paragraphs>
  <Slides>56</Slides>
  <Notes>56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56</vt:i4>
      </vt:variant>
    </vt:vector>
  </HeadingPairs>
  <TitlesOfParts>
    <vt:vector size="64" baseType="lpstr">
      <vt:lpstr>Arial</vt:lpstr>
      <vt:lpstr>Calibri</vt:lpstr>
      <vt:lpstr>Georgia</vt:lpstr>
      <vt:lpstr>Myriad Pro</vt:lpstr>
      <vt:lpstr>open_sansregular</vt:lpstr>
      <vt:lpstr>Wingdings</vt:lpstr>
      <vt:lpstr>Office Theme</vt:lpstr>
      <vt:lpstr>10_Office Theme</vt:lpstr>
      <vt:lpstr>Small Business Subcontracting  Plan  Overview &amp; Preparation Guide  for Offerors/Contractors</vt:lpstr>
      <vt:lpstr>Housekeeping</vt:lpstr>
      <vt:lpstr>Agenda</vt:lpstr>
      <vt:lpstr>Overview</vt:lpstr>
      <vt:lpstr>Plan Requirement</vt:lpstr>
      <vt:lpstr>Plan Elements/Template</vt:lpstr>
      <vt:lpstr>Plan Types</vt:lpstr>
      <vt:lpstr>FAR Preference</vt:lpstr>
      <vt:lpstr>Plan Type Comparisons</vt:lpstr>
      <vt:lpstr>Step by Step</vt:lpstr>
      <vt:lpstr>Plan Period - Commercial</vt:lpstr>
      <vt:lpstr>Plan Period - Individual</vt:lpstr>
      <vt:lpstr>Date Submitted</vt:lpstr>
      <vt:lpstr>Planholder Name/UEI</vt:lpstr>
      <vt:lpstr>Subsidiaries</vt:lpstr>
      <vt:lpstr>Address</vt:lpstr>
      <vt:lpstr>Item/Service Type</vt:lpstr>
      <vt:lpstr>Subcontract/Spend &amp; Exclusions</vt:lpstr>
      <vt:lpstr>Exclusions Cont’d – Lower Tier</vt:lpstr>
      <vt:lpstr>#1 - Type of Plan</vt:lpstr>
      <vt:lpstr>#1a – Individual Type</vt:lpstr>
      <vt:lpstr>#1b – Commercial Type</vt:lpstr>
      <vt:lpstr>#2a – Commercial Goals</vt:lpstr>
      <vt:lpstr>#2b – Goals Individual</vt:lpstr>
      <vt:lpstr>#2 – Goal Calculations</vt:lpstr>
      <vt:lpstr>#2 – Calculations Cont’d</vt:lpstr>
      <vt:lpstr>#2 – Negotiated Percentages</vt:lpstr>
      <vt:lpstr>#3 - Products/Services</vt:lpstr>
      <vt:lpstr>#4 - Goal Development</vt:lpstr>
      <vt:lpstr>#4 - Justification</vt:lpstr>
      <vt:lpstr>#4 - Justification Cont’d</vt:lpstr>
      <vt:lpstr>#5 – Identifying Potential Sources</vt:lpstr>
      <vt:lpstr>#6 – Indirect Costs – Comm. Plans</vt:lpstr>
      <vt:lpstr>#6 – Indirect Costs – Indiv. Plans</vt:lpstr>
      <vt:lpstr>#7 – Program Administrator</vt:lpstr>
      <vt:lpstr>#8 – Equitable Opportunity</vt:lpstr>
      <vt:lpstr>#8 – Good Faith Effort</vt:lpstr>
      <vt:lpstr>#9 – Flow-Down Clause</vt:lpstr>
      <vt:lpstr>Sections #9 - #15</vt:lpstr>
      <vt:lpstr>Signature</vt:lpstr>
      <vt:lpstr>Summary of Goals – Comm. Plans</vt:lpstr>
      <vt:lpstr>Review</vt:lpstr>
      <vt:lpstr>Plan Approver</vt:lpstr>
      <vt:lpstr>Review Process</vt:lpstr>
      <vt:lpstr>Checklist</vt:lpstr>
      <vt:lpstr>Checklist - 1</vt:lpstr>
      <vt:lpstr>Checklist - 2</vt:lpstr>
      <vt:lpstr>Checklist -3</vt:lpstr>
      <vt:lpstr>Checklist - 4</vt:lpstr>
      <vt:lpstr>Checklist - 5</vt:lpstr>
      <vt:lpstr>Checklist - 6</vt:lpstr>
      <vt:lpstr>Resources/Contacts</vt:lpstr>
      <vt:lpstr> Contacts/Resources  </vt:lpstr>
      <vt:lpstr>SBA Area Offices</vt:lpstr>
      <vt:lpstr>Regulatory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Department of Veterans Affairs</dc:creator>
  <cp:lastModifiedBy>Mckay, Lydia L. (she/her/hers)</cp:lastModifiedBy>
  <cp:revision>135</cp:revision>
  <cp:lastPrinted>2024-11-05T14:04:54Z</cp:lastPrinted>
  <dcterms:created xsi:type="dcterms:W3CDTF">2020-09-11T15:34:41Z</dcterms:created>
  <dcterms:modified xsi:type="dcterms:W3CDTF">2024-11-05T19:12:07Z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2019-10-22T00:00:00Z</vt:filetime>
  </property>
  <property fmtid="{D5CDD505-2E9C-101B-9397-08002B2CF9AE}" pid="3" name="Creator">
    <vt:lpwstr>Acrobat PDFMaker 19 for PowerPoint</vt:lpwstr>
  </property>
  <property fmtid="{D5CDD505-2E9C-101B-9397-08002B2CF9AE}" pid="4" name="LastSaved">
    <vt:filetime>2020-09-11T00:00:00Z</vt:filetime>
  </property>
</Properties>
</file>