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5"/>
  </p:notesMasterIdLst>
  <p:handoutMasterIdLst>
    <p:handoutMasterId r:id="rId6"/>
  </p:handoutMasterIdLst>
  <p:sldIdLst>
    <p:sldId id="268" r:id="rId2"/>
    <p:sldId id="3301" r:id="rId3"/>
    <p:sldId id="27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1F1F1F"/>
    <a:srgbClr val="1F5493"/>
    <a:srgbClr val="1F5439"/>
    <a:srgbClr val="175594"/>
    <a:srgbClr val="102E50"/>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74" autoAdjust="0"/>
    <p:restoredTop sz="94613" autoAdjust="0"/>
  </p:normalViewPr>
  <p:slideViewPr>
    <p:cSldViewPr snapToGrid="0" snapToObjects="1">
      <p:cViewPr varScale="1">
        <p:scale>
          <a:sx n="100" d="100"/>
          <a:sy n="100" d="100"/>
        </p:scale>
        <p:origin x="39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11/9/2022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11"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9926" y="5690438"/>
            <a:ext cx="3374138" cy="660157"/>
          </a:xfrm>
          <a:prstGeom prst="rect">
            <a:avLst/>
          </a:prstGeom>
        </p:spPr>
      </p:pic>
      <p:sp>
        <p:nvSpPr>
          <p:cNvPr id="16" name="Presentation Title"/>
          <p:cNvSpPr>
            <a:spLocks noGrp="1"/>
          </p:cNvSpPr>
          <p:nvPr>
            <p:ph type="title" hasCustomPrompt="1"/>
          </p:nvPr>
        </p:nvSpPr>
        <p:spPr>
          <a:xfrm>
            <a:off x="3251911" y="1931133"/>
            <a:ext cx="5806727" cy="858806"/>
          </a:xfrm>
        </p:spPr>
        <p:txBody>
          <a:bodyPr anchor="t">
            <a:noAutofit/>
          </a:bodyPr>
          <a:lstStyle>
            <a:lvl1pPr>
              <a:defRPr sz="3000" b="1" i="0" cap="all" baseline="0">
                <a:solidFill>
                  <a:srgbClr val="175594"/>
                </a:solidFill>
                <a:latin typeface="Calibri" charset="0"/>
                <a:ea typeface="Calibri" charset="0"/>
                <a:cs typeface="Calibri" charset="0"/>
              </a:defRPr>
            </a:lvl1pPr>
          </a:lstStyle>
          <a:p>
            <a:r>
              <a:rPr lang="en-US" dirty="0"/>
              <a:t>Presentation Title</a:t>
            </a:r>
          </a:p>
        </p:txBody>
      </p:sp>
      <p:sp>
        <p:nvSpPr>
          <p:cNvPr id="7" name="Name of Presenter"/>
          <p:cNvSpPr>
            <a:spLocks noGrp="1"/>
          </p:cNvSpPr>
          <p:nvPr>
            <p:ph type="body" sz="quarter" idx="10" hasCustomPrompt="1"/>
          </p:nvPr>
        </p:nvSpPr>
        <p:spPr>
          <a:xfrm>
            <a:off x="3252758" y="2831008"/>
            <a:ext cx="5806017"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52757" y="3254748"/>
            <a:ext cx="3182112"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52758" y="3714953"/>
            <a:ext cx="5806017"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52757" y="4276351"/>
            <a:ext cx="3974592"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52758" y="4560951"/>
            <a:ext cx="3985684"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3251200" y="5130800"/>
            <a:ext cx="3976688" cy="439738"/>
          </a:xfrm>
        </p:spPr>
        <p:txBody>
          <a:bodyPr>
            <a:normAutofit/>
          </a:bodyPr>
          <a:lstStyle>
            <a:lvl1pPr marL="0" indent="0">
              <a:buNone/>
              <a:defRPr sz="1200">
                <a:solidFill>
                  <a:srgbClr val="898989"/>
                </a:solidFill>
              </a:defRPr>
            </a:lvl1pPr>
          </a:lstStyle>
          <a:p>
            <a:pPr lvl="0"/>
            <a:r>
              <a:rPr lang="en-US" dirty="0"/>
              <a:t>FOR INTERNAL USE ONLY</a:t>
            </a:r>
          </a:p>
        </p:txBody>
      </p:sp>
    </p:spTree>
    <p:extLst>
      <p:ext uri="{BB962C8B-B14F-4D97-AF65-F5344CB8AC3E}">
        <p14:creationId xmlns:p14="http://schemas.microsoft.com/office/powerpoint/2010/main" val="12697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838200" y="6025896"/>
            <a:ext cx="7315200" cy="365125"/>
          </a:xfrm>
          <a:prstGeom prst="rect">
            <a:avLst/>
          </a:prstGeom>
        </p:spPr>
        <p:txBody>
          <a:bodyPr/>
          <a:lstStyle>
            <a:lvl1pPr>
              <a:defRPr/>
            </a:lvl1pPr>
          </a:lstStyle>
          <a:p>
            <a:pPr algn="l"/>
            <a:r>
              <a:rPr lang="en-US" dirty="0"/>
              <a:t>FOR INTERNAL USE ONLY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137643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Alt text">
            <a:extLst>
              <a:ext uri="{FF2B5EF4-FFF2-40B4-BE49-F238E27FC236}">
                <a16:creationId xmlns:a16="http://schemas.microsoft.com/office/drawing/2014/main" id="{0E731299-1FA4-1640-AAA3-040ADDE70C35}"/>
              </a:ext>
            </a:extLst>
          </p:cNvPr>
          <p:cNvSpPr>
            <a:spLocks noGrp="1"/>
          </p:cNvSpPr>
          <p:nvPr>
            <p:ph sz="quarter" idx="14" hasCustomPrompt="1"/>
          </p:nvPr>
        </p:nvSpPr>
        <p:spPr>
          <a:xfrm>
            <a:off x="-4181172" y="0"/>
            <a:ext cx="3890963" cy="3249038"/>
          </a:xfrm>
        </p:spPr>
        <p:txBody>
          <a:bodyPr/>
          <a:lstStyle/>
          <a:p>
            <a:pPr lvl="0"/>
            <a:r>
              <a:rPr lang="en-US" dirty="0"/>
              <a:t>Insert Alt-text for complex image or graphic</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838200" y="6025896"/>
            <a:ext cx="7315200" cy="365125"/>
          </a:xfrm>
          <a:prstGeom prst="rect">
            <a:avLst/>
          </a:prstGeom>
        </p:spPr>
        <p:txBody>
          <a:bodyPr/>
          <a:lstStyle>
            <a:lvl1pPr>
              <a:defRPr/>
            </a:lvl1pPr>
          </a:lstStyle>
          <a:p>
            <a:pPr algn="l"/>
            <a:r>
              <a:rPr lang="en-US" dirty="0"/>
              <a:t>FOR INTERNAL USE ONLY			     Office of Information and Technology</a:t>
            </a:r>
          </a:p>
        </p:txBody>
      </p:sp>
      <p:pic>
        <p:nvPicPr>
          <p:cNvPr id="8" name="Footer">
            <a:extLst>
              <a:ext uri="{FF2B5EF4-FFF2-40B4-BE49-F238E27FC236}">
                <a16:creationId xmlns:a16="http://schemas.microsoft.com/office/drawing/2014/main" id="{ADD7F55B-6E2E-E049-9A2F-19F9E8710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386882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20"/>
            <a:ext cx="10515600" cy="2011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838200" y="3640138"/>
            <a:ext cx="5257800" cy="423862"/>
          </a:xfrm>
        </p:spPr>
        <p:txBody>
          <a:bodyPr/>
          <a:lstStyle>
            <a:lvl1pPr marL="0" indent="0">
              <a:buNone/>
              <a:defRPr b="1"/>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838200"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6138334" y="3640138"/>
            <a:ext cx="5257800" cy="423862"/>
          </a:xfrm>
        </p:spPr>
        <p:txBody>
          <a:bodyPr/>
          <a:lstStyle>
            <a:lvl1pPr marL="0" indent="0">
              <a:buNone/>
              <a:defRPr b="1"/>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6138334"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a:xfrm>
            <a:off x="838200" y="6025896"/>
            <a:ext cx="7315200" cy="365125"/>
          </a:xfrm>
          <a:prstGeom prst="rect">
            <a:avLst/>
          </a:prstGeom>
        </p:spPr>
        <p:txBody>
          <a:bodyPr/>
          <a:lstStyle>
            <a:lvl1pPr>
              <a:defRPr/>
            </a:lvl1pPr>
          </a:lstStyle>
          <a:p>
            <a:pPr algn="l"/>
            <a:r>
              <a:rPr lang="en-US" dirty="0"/>
              <a:t>FOR INTERNAL USE ONLY			     Office of Information and Technology</a:t>
            </a:r>
          </a:p>
        </p:txBody>
      </p:sp>
      <p:pic>
        <p:nvPicPr>
          <p:cNvPr id="15" name="Footer">
            <a:extLst>
              <a:ext uri="{FF2B5EF4-FFF2-40B4-BE49-F238E27FC236}">
                <a16:creationId xmlns:a16="http://schemas.microsoft.com/office/drawing/2014/main" id="{1D639F15-80C3-DE46-A003-D12A017A0B5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8" name="Icon 1">
            <a:extLst>
              <a:ext uri="{FF2B5EF4-FFF2-40B4-BE49-F238E27FC236}">
                <a16:creationId xmlns:a16="http://schemas.microsoft.com/office/drawing/2014/main" id="{33DD426A-81F2-B34C-ABF5-EE466FE47906}"/>
              </a:ext>
            </a:extLst>
          </p:cNvPr>
          <p:cNvSpPr>
            <a:spLocks noGrp="1"/>
          </p:cNvSpPr>
          <p:nvPr>
            <p:ph type="pic" sz="quarter" idx="16" hasCustomPrompt="1"/>
          </p:nvPr>
        </p:nvSpPr>
        <p:spPr>
          <a:xfrm>
            <a:off x="838200" y="1241556"/>
            <a:ext cx="914400" cy="914400"/>
          </a:xfrm>
        </p:spPr>
        <p:txBody>
          <a:bodyPr/>
          <a:lstStyle>
            <a:lvl1pPr marL="0" indent="0">
              <a:buNone/>
              <a:defRPr/>
            </a:lvl1pPr>
          </a:lstStyle>
          <a:p>
            <a:r>
              <a:rPr lang="en-US" dirty="0"/>
              <a:t>Icon</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p:nvPr>
        </p:nvSpPr>
        <p:spPr>
          <a:xfrm>
            <a:off x="2120900" y="1241425"/>
            <a:ext cx="9232900" cy="914531"/>
          </a:xfrm>
        </p:spPr>
        <p:txBody>
          <a:bodyPr/>
          <a:lstStyle/>
          <a:p>
            <a:pPr lvl="0"/>
            <a:r>
              <a:rPr lang="en-US" dirty="0"/>
              <a:t>Edit Master text styles</a:t>
            </a:r>
          </a:p>
        </p:txBody>
      </p:sp>
      <p:sp>
        <p:nvSpPr>
          <p:cNvPr id="16" name="Icon 2">
            <a:extLst>
              <a:ext uri="{FF2B5EF4-FFF2-40B4-BE49-F238E27FC236}">
                <a16:creationId xmlns:a16="http://schemas.microsoft.com/office/drawing/2014/main" id="{BEE80464-E9FA-434C-A292-19252F2ACA3B}"/>
              </a:ext>
            </a:extLst>
          </p:cNvPr>
          <p:cNvSpPr>
            <a:spLocks noGrp="1"/>
          </p:cNvSpPr>
          <p:nvPr>
            <p:ph type="pic" sz="quarter" idx="18" hasCustomPrompt="1"/>
          </p:nvPr>
        </p:nvSpPr>
        <p:spPr>
          <a:xfrm>
            <a:off x="838200" y="2348489"/>
            <a:ext cx="914400" cy="914400"/>
          </a:xfrm>
        </p:spPr>
        <p:txBody>
          <a:bodyPr/>
          <a:lstStyle>
            <a:lvl1pPr marL="0" indent="0">
              <a:buNone/>
              <a:defRPr/>
            </a:lvl1pPr>
          </a:lstStyle>
          <a:p>
            <a:r>
              <a:rPr lang="en-US" dirty="0"/>
              <a:t>Icon</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p:nvPr>
        </p:nvSpPr>
        <p:spPr>
          <a:xfrm>
            <a:off x="2120900" y="2332301"/>
            <a:ext cx="9232900" cy="895849"/>
          </a:xfrm>
        </p:spPr>
        <p:txBody>
          <a:bodyPr/>
          <a:lstStyle/>
          <a:p>
            <a:pPr lvl="0"/>
            <a:r>
              <a:rPr lang="en-US" dirty="0"/>
              <a:t>Edit Master text styles</a:t>
            </a:r>
          </a:p>
        </p:txBody>
      </p:sp>
      <p:sp>
        <p:nvSpPr>
          <p:cNvPr id="21" name="Icon 3">
            <a:extLst>
              <a:ext uri="{FF2B5EF4-FFF2-40B4-BE49-F238E27FC236}">
                <a16:creationId xmlns:a16="http://schemas.microsoft.com/office/drawing/2014/main" id="{490100E6-8287-294B-B50D-8ECC67FA8A81}"/>
              </a:ext>
            </a:extLst>
          </p:cNvPr>
          <p:cNvSpPr>
            <a:spLocks noGrp="1"/>
          </p:cNvSpPr>
          <p:nvPr>
            <p:ph type="pic" sz="quarter" idx="20" hasCustomPrompt="1"/>
          </p:nvPr>
        </p:nvSpPr>
        <p:spPr>
          <a:xfrm>
            <a:off x="838200" y="3455422"/>
            <a:ext cx="914400" cy="914400"/>
          </a:xfrm>
        </p:spPr>
        <p:txBody>
          <a:bodyPr/>
          <a:lstStyle>
            <a:lvl1pPr marL="0" indent="0">
              <a:buNone/>
              <a:defRPr/>
            </a:lvl1pPr>
          </a:lstStyle>
          <a:p>
            <a:r>
              <a:rPr lang="en-US" dirty="0"/>
              <a:t>Icon</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p:nvPr>
        </p:nvSpPr>
        <p:spPr>
          <a:xfrm>
            <a:off x="2120900" y="3419039"/>
            <a:ext cx="9232900" cy="948428"/>
          </a:xfrm>
        </p:spPr>
        <p:txBody>
          <a:bodyPr/>
          <a:lstStyle/>
          <a:p>
            <a:pPr lvl="0"/>
            <a:r>
              <a:rPr lang="en-US" dirty="0"/>
              <a:t>Edit Master text styles</a:t>
            </a:r>
          </a:p>
        </p:txBody>
      </p:sp>
      <p:sp>
        <p:nvSpPr>
          <p:cNvPr id="23" name="Icon 4">
            <a:extLst>
              <a:ext uri="{FF2B5EF4-FFF2-40B4-BE49-F238E27FC236}">
                <a16:creationId xmlns:a16="http://schemas.microsoft.com/office/drawing/2014/main" id="{AC48532A-7B11-D64B-B36E-349B6D3EABC0}"/>
              </a:ext>
            </a:extLst>
          </p:cNvPr>
          <p:cNvSpPr>
            <a:spLocks noGrp="1"/>
          </p:cNvSpPr>
          <p:nvPr>
            <p:ph type="pic" sz="quarter" idx="22" hasCustomPrompt="1"/>
          </p:nvPr>
        </p:nvSpPr>
        <p:spPr>
          <a:xfrm>
            <a:off x="838200" y="4562355"/>
            <a:ext cx="914400" cy="914400"/>
          </a:xfrm>
        </p:spPr>
        <p:txBody>
          <a:bodyPr/>
          <a:lstStyle>
            <a:lvl1pPr marL="0" indent="0">
              <a:buNone/>
              <a:defRPr/>
            </a:lvl1pPr>
          </a:lstStyle>
          <a:p>
            <a:r>
              <a:rPr lang="en-US" dirty="0"/>
              <a:t>Icon</a:t>
            </a:r>
          </a:p>
        </p:txBody>
      </p:sp>
      <p:sp>
        <p:nvSpPr>
          <p:cNvPr id="24" name="Text Placeholder 4">
            <a:extLst>
              <a:ext uri="{FF2B5EF4-FFF2-40B4-BE49-F238E27FC236}">
                <a16:creationId xmlns:a16="http://schemas.microsoft.com/office/drawing/2014/main" id="{D245C863-A608-204E-A3BF-D45CFC1D6018}"/>
              </a:ext>
            </a:extLst>
          </p:cNvPr>
          <p:cNvSpPr>
            <a:spLocks noGrp="1"/>
          </p:cNvSpPr>
          <p:nvPr>
            <p:ph type="body" sz="quarter" idx="23"/>
          </p:nvPr>
        </p:nvSpPr>
        <p:spPr>
          <a:xfrm>
            <a:off x="2120900" y="4558356"/>
            <a:ext cx="9232900" cy="918399"/>
          </a:xfrm>
        </p:spPr>
        <p:txBody>
          <a:bodyPr/>
          <a:lstStyle/>
          <a:p>
            <a:pPr lvl="0"/>
            <a:r>
              <a:rPr lang="en-US" dirty="0"/>
              <a:t>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8200" y="6025896"/>
            <a:ext cx="7315200" cy="365125"/>
          </a:xfrm>
          <a:prstGeom prst="rect">
            <a:avLst/>
          </a:prstGeom>
        </p:spPr>
        <p:txBody>
          <a:bodyPr/>
          <a:lstStyle>
            <a:lvl1pPr>
              <a:defRPr/>
            </a:lvl1pPr>
          </a:lstStyle>
          <a:p>
            <a:pPr algn="l"/>
            <a:r>
              <a:rPr lang="en-US" dirty="0"/>
              <a:t>FOR INTERNAL USE ONLY			     Office of Information and Technology</a:t>
            </a:r>
          </a:p>
        </p:txBody>
      </p:sp>
      <p:pic>
        <p:nvPicPr>
          <p:cNvPr id="14" name="Footer">
            <a:extLst>
              <a:ext uri="{FF2B5EF4-FFF2-40B4-BE49-F238E27FC236}">
                <a16:creationId xmlns:a16="http://schemas.microsoft.com/office/drawing/2014/main" id="{03D86B44-DBFD-1E48-B241-4117117D7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425848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rm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5"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8200" y="6025896"/>
            <a:ext cx="7315200" cy="365125"/>
          </a:xfrm>
          <a:prstGeom prst="rect">
            <a:avLst/>
          </a:prstGeom>
        </p:spPr>
        <p:txBody>
          <a:bodyPr/>
          <a:lstStyle>
            <a:lvl1pPr>
              <a:defRPr/>
            </a:lvl1pPr>
          </a:lstStyle>
          <a:p>
            <a:pPr algn="l"/>
            <a:r>
              <a:rPr lang="en-US" dirty="0"/>
              <a:t>FOR INTERNAL USE ONLY			     Office of Information and Technology</a:t>
            </a:r>
          </a:p>
        </p:txBody>
      </p:sp>
      <p:pic>
        <p:nvPicPr>
          <p:cNvPr id="6" name="Footer">
            <a:extLst>
              <a:ext uri="{FF2B5EF4-FFF2-40B4-BE49-F238E27FC236}">
                <a16:creationId xmlns:a16="http://schemas.microsoft.com/office/drawing/2014/main" id="{27C9D9A6-A9A8-8347-B216-5E758197F4E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85800"/>
          </a:xfrm>
          <a:prstGeom prst="rect">
            <a:avLst/>
          </a:prstGeom>
        </p:spPr>
        <p:txBody>
          <a:bodyPr vert="horz" lIns="91440" tIns="45720" rIns="91440" bIns="45720" rtlCol="0" anchor="ctr">
            <a:normAutofit/>
          </a:bodyPr>
          <a:lstStyle/>
          <a:p>
            <a:r>
              <a:rPr lang="en-US" dirty="0"/>
              <a:t>Title Size 28pt, Calibri Bold (Color: RGB 33,33,33)</a:t>
            </a:r>
          </a:p>
        </p:txBody>
      </p:sp>
      <p:sp>
        <p:nvSpPr>
          <p:cNvPr id="3" name="Text Placeholder 2"/>
          <p:cNvSpPr>
            <a:spLocks noGrp="1"/>
          </p:cNvSpPr>
          <p:nvPr>
            <p:ph type="body" idx="1"/>
          </p:nvPr>
        </p:nvSpPr>
        <p:spPr>
          <a:xfrm>
            <a:off x="838200" y="1417320"/>
            <a:ext cx="10515600" cy="4489704"/>
          </a:xfrm>
          <a:prstGeom prst="rect">
            <a:avLst/>
          </a:prstGeom>
        </p:spPr>
        <p:txBody>
          <a:bodyPr vert="horz" lIns="91440" tIns="45720" rIns="91440" bIns="45720" rtlCol="0">
            <a:norm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0" y="60258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819416886"/>
      </p:ext>
    </p:extLst>
  </p:cSld>
  <p:clrMap bg1="lt1" tx1="dk1" bg2="lt2" tx2="dk2" accent1="accent1" accent2="accent2" accent3="accent3" accent4="accent4" accent5="accent5" accent6="accent6" hlink="hlink" folHlink="folHlink"/>
  <p:sldLayoutIdLst>
    <p:sldLayoutId id="2147483721" r:id="rId1"/>
    <p:sldLayoutId id="2147483728" r:id="rId2"/>
    <p:sldLayoutId id="2147483729" r:id="rId3"/>
    <p:sldLayoutId id="2147483711" r:id="rId4"/>
    <p:sldLayoutId id="2147483730" r:id="rId5"/>
    <p:sldLayoutId id="2147483715" r:id="rId6"/>
  </p:sldLayoutIdLst>
  <p:hf hdr="0" dt="0"/>
  <p:txStyles>
    <p:title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va.gov/opal/sac/mspv.asp"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VHAMSPVCorrection@v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3251911" y="1931132"/>
            <a:ext cx="2650125" cy="2911031"/>
          </a:xfrm>
        </p:spPr>
        <p:txBody>
          <a:bodyPr anchor="ctr"/>
          <a:lstStyle/>
          <a:p>
            <a:pPr algn="ctr"/>
            <a:r>
              <a:rPr lang="en-US" dirty="0">
                <a:solidFill>
                  <a:schemeClr val="tx1"/>
                </a:solidFill>
              </a:rPr>
              <a:t>OEM Revision Request Form </a:t>
            </a:r>
            <a:br>
              <a:rPr lang="en-US" dirty="0">
                <a:solidFill>
                  <a:schemeClr val="tx1"/>
                </a:solidFill>
              </a:rPr>
            </a:br>
            <a:br>
              <a:rPr lang="en-US" dirty="0">
                <a:solidFill>
                  <a:schemeClr val="tx1"/>
                </a:solidFill>
              </a:rPr>
            </a:br>
            <a:r>
              <a:rPr lang="en-US" dirty="0">
                <a:solidFill>
                  <a:schemeClr val="tx1"/>
                </a:solidFill>
              </a:rPr>
              <a:t> </a:t>
            </a:r>
            <a:r>
              <a:rPr lang="en-US" b="0" dirty="0">
                <a:solidFill>
                  <a:schemeClr val="tx1"/>
                </a:solidFill>
              </a:rPr>
              <a:t>Vendor User Guide</a:t>
            </a:r>
          </a:p>
        </p:txBody>
      </p:sp>
      <p:grpSp>
        <p:nvGrpSpPr>
          <p:cNvPr id="21" name="Group 20">
            <a:extLst>
              <a:ext uri="{FF2B5EF4-FFF2-40B4-BE49-F238E27FC236}">
                <a16:creationId xmlns:a16="http://schemas.microsoft.com/office/drawing/2014/main" id="{61384BC2-CF4D-4974-AC8E-60A336CA8997}"/>
              </a:ext>
              <a:ext uri="{C183D7F6-B498-43B3-948B-1728B52AA6E4}">
                <adec:decorative xmlns:adec="http://schemas.microsoft.com/office/drawing/2017/decorative" val="1"/>
              </a:ext>
            </a:extLst>
          </p:cNvPr>
          <p:cNvGrpSpPr/>
          <p:nvPr/>
        </p:nvGrpSpPr>
        <p:grpSpPr>
          <a:xfrm>
            <a:off x="6652168" y="1498546"/>
            <a:ext cx="4941352" cy="3343617"/>
            <a:chOff x="4085399" y="1981200"/>
            <a:chExt cx="4689382" cy="2938976"/>
          </a:xfrm>
        </p:grpSpPr>
        <p:pic>
          <p:nvPicPr>
            <p:cNvPr id="22" name="Picture 21" descr="Picture of the &quot;Updated Product Information&quot; section of the OEM Revision request sheet.">
              <a:extLst>
                <a:ext uri="{FF2B5EF4-FFF2-40B4-BE49-F238E27FC236}">
                  <a16:creationId xmlns:a16="http://schemas.microsoft.com/office/drawing/2014/main" id="{4CC28A08-DF84-4A40-8C10-C8DA42ECAE93}"/>
                </a:ext>
              </a:extLst>
            </p:cNvPr>
            <p:cNvPicPr>
              <a:picLocks noChangeAspect="1"/>
            </p:cNvPicPr>
            <p:nvPr/>
          </p:nvPicPr>
          <p:blipFill rotWithShape="1">
            <a:blip r:embed="rId2"/>
            <a:srcRect r="17052" b="13237"/>
            <a:stretch/>
          </p:blipFill>
          <p:spPr>
            <a:xfrm>
              <a:off x="4343400" y="1981200"/>
              <a:ext cx="4431381" cy="2426377"/>
            </a:xfrm>
            <a:prstGeom prst="rect">
              <a:avLst/>
            </a:prstGeom>
            <a:effectLst>
              <a:outerShdw blurRad="50800" dist="38100" dir="2700000" algn="tl" rotWithShape="0">
                <a:prstClr val="black">
                  <a:alpha val="40000"/>
                </a:prstClr>
              </a:outerShdw>
            </a:effectLst>
          </p:spPr>
        </p:pic>
        <p:pic>
          <p:nvPicPr>
            <p:cNvPr id="23" name="Picture 22" descr="Picture of the two sections of the OEM Revision Request Form that the vendor will be using. ">
              <a:extLst>
                <a:ext uri="{FF2B5EF4-FFF2-40B4-BE49-F238E27FC236}">
                  <a16:creationId xmlns:a16="http://schemas.microsoft.com/office/drawing/2014/main" id="{C2AA1AE3-835F-4683-9F02-8F9370043633}"/>
                </a:ext>
              </a:extLst>
            </p:cNvPr>
            <p:cNvPicPr>
              <a:picLocks noChangeAspect="1"/>
            </p:cNvPicPr>
            <p:nvPr/>
          </p:nvPicPr>
          <p:blipFill rotWithShape="1">
            <a:blip r:embed="rId3"/>
            <a:srcRect r="17052"/>
            <a:stretch/>
          </p:blipFill>
          <p:spPr>
            <a:xfrm>
              <a:off x="4085399" y="2493799"/>
              <a:ext cx="4431381" cy="2426377"/>
            </a:xfrm>
            <a:prstGeom prst="rect">
              <a:avLst/>
            </a:prstGeom>
            <a:effectLst>
              <a:outerShdw blurRad="50800" dist="38100" dir="2700000" algn="tl" rotWithShape="0">
                <a:prstClr val="black">
                  <a:alpha val="40000"/>
                </a:prstClr>
              </a:outerShdw>
            </a:effectLst>
          </p:spPr>
        </p:pic>
      </p:grpSp>
      <p:sp>
        <p:nvSpPr>
          <p:cNvPr id="24" name="Title 1">
            <a:extLst>
              <a:ext uri="{FF2B5EF4-FFF2-40B4-BE49-F238E27FC236}">
                <a16:creationId xmlns:a16="http://schemas.microsoft.com/office/drawing/2014/main" id="{DB181072-E157-4EFB-8E6C-9A2FF7D30950}"/>
              </a:ext>
            </a:extLst>
          </p:cNvPr>
          <p:cNvSpPr txBox="1">
            <a:spLocks/>
          </p:cNvSpPr>
          <p:nvPr/>
        </p:nvSpPr>
        <p:spPr>
          <a:xfrm>
            <a:off x="3243068" y="3970473"/>
            <a:ext cx="2650125" cy="2911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i="0" kern="1200" cap="all" baseline="0">
                <a:solidFill>
                  <a:srgbClr val="175594"/>
                </a:solidFill>
                <a:latin typeface="Calibri" charset="0"/>
                <a:ea typeface="Calibri" charset="0"/>
                <a:cs typeface="Calibri" charset="0"/>
              </a:defRPr>
            </a:lvl1pPr>
          </a:lstStyle>
          <a:p>
            <a:pPr algn="ctr"/>
            <a:r>
              <a:rPr lang="en-US" sz="1600" b="0" i="1" dirty="0">
                <a:solidFill>
                  <a:schemeClr val="tx1"/>
                </a:solidFill>
              </a:rPr>
              <a:t>As of November 9, 2022</a:t>
            </a:r>
          </a:p>
        </p:txBody>
      </p:sp>
    </p:spTree>
    <p:extLst>
      <p:ext uri="{BB962C8B-B14F-4D97-AF65-F5344CB8AC3E}">
        <p14:creationId xmlns:p14="http://schemas.microsoft.com/office/powerpoint/2010/main" val="93271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E91315-BD8F-4E7E-A3EA-A2B7531C0CCD}"/>
              </a:ext>
            </a:extLst>
          </p:cNvPr>
          <p:cNvSpPr>
            <a:spLocks noGrp="1"/>
          </p:cNvSpPr>
          <p:nvPr>
            <p:ph type="sldNum" sz="quarter" idx="12"/>
          </p:nvPr>
        </p:nvSpPr>
        <p:spPr/>
        <p:txBody>
          <a:bodyPr/>
          <a:lstStyle/>
          <a:p>
            <a:fld id="{E573346A-FCA4-684E-8D18-26E8324063ED}" type="slidenum">
              <a:rPr lang="en-US" smtClean="0"/>
              <a:t>2</a:t>
            </a:fld>
            <a:endParaRPr lang="en-US"/>
          </a:p>
        </p:txBody>
      </p:sp>
      <p:sp>
        <p:nvSpPr>
          <p:cNvPr id="2" name="Title 1">
            <a:extLst>
              <a:ext uri="{FF2B5EF4-FFF2-40B4-BE49-F238E27FC236}">
                <a16:creationId xmlns:a16="http://schemas.microsoft.com/office/drawing/2014/main" id="{93F26745-89C9-4DC8-B47D-F650DFD11A7B}"/>
              </a:ext>
            </a:extLst>
          </p:cNvPr>
          <p:cNvSpPr>
            <a:spLocks noGrp="1"/>
          </p:cNvSpPr>
          <p:nvPr>
            <p:ph type="title"/>
          </p:nvPr>
        </p:nvSpPr>
        <p:spPr/>
        <p:txBody>
          <a:bodyPr/>
          <a:lstStyle/>
          <a:p>
            <a:r>
              <a:rPr lang="en-US" dirty="0"/>
              <a:t>OEM Revision Request Step 1</a:t>
            </a:r>
          </a:p>
        </p:txBody>
      </p:sp>
      <p:sp>
        <p:nvSpPr>
          <p:cNvPr id="6" name="Rectangle 5" descr="Box that describes step 1a, which reads: 1a. Assigned CO or Vendor will go to the Medical/Surgical Prime Vendor (MSPV) Program page on the va.gov site&#10;">
            <a:extLst>
              <a:ext uri="{FF2B5EF4-FFF2-40B4-BE49-F238E27FC236}">
                <a16:creationId xmlns:a16="http://schemas.microsoft.com/office/drawing/2014/main" id="{0BC5E01F-499C-4ED1-8ED3-56BBDA6AE46A}"/>
              </a:ext>
            </a:extLst>
          </p:cNvPr>
          <p:cNvSpPr/>
          <p:nvPr/>
        </p:nvSpPr>
        <p:spPr>
          <a:xfrm>
            <a:off x="1960601" y="1253099"/>
            <a:ext cx="2549054" cy="21340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 Assigned Contracting Officer (CO) or Vendor will go to the </a:t>
            </a:r>
            <a:r>
              <a:rPr lang="pt-BR" sz="1600" dirty="0">
                <a:solidFill>
                  <a:srgbClr val="0070C0"/>
                </a:solidFill>
                <a:hlinkClick r:id="rId2">
                  <a:extLst>
                    <a:ext uri="{A12FA001-AC4F-418D-AE19-62706E023703}">
                      <ahyp:hlinkClr xmlns:ahyp="http://schemas.microsoft.com/office/drawing/2018/hyperlinkcolor" val="tx"/>
                    </a:ext>
                  </a:extLst>
                </a:hlinkClick>
              </a:rPr>
              <a:t>Medical/Surgical Prime Vendor (MSPV) Program page </a:t>
            </a:r>
            <a:r>
              <a:rPr lang="en-US" sz="1600" dirty="0">
                <a:solidFill>
                  <a:schemeClr val="tx1"/>
                </a:solidFill>
              </a:rPr>
              <a:t>on the va.gov site</a:t>
            </a:r>
          </a:p>
        </p:txBody>
      </p:sp>
      <p:cxnSp>
        <p:nvCxnSpPr>
          <p:cNvPr id="7" name="Straight Arrow Connector 6" descr="Arrow pointing to image of VA.gov website.&#10;">
            <a:extLst>
              <a:ext uri="{FF2B5EF4-FFF2-40B4-BE49-F238E27FC236}">
                <a16:creationId xmlns:a16="http://schemas.microsoft.com/office/drawing/2014/main" id="{834947E2-21F7-4628-B73D-179C88952377}"/>
              </a:ext>
            </a:extLst>
          </p:cNvPr>
          <p:cNvCxnSpPr>
            <a:cxnSpLocks/>
            <a:stCxn id="6" idx="3"/>
            <a:endCxn id="8" idx="1"/>
          </p:cNvCxnSpPr>
          <p:nvPr/>
        </p:nvCxnSpPr>
        <p:spPr>
          <a:xfrm>
            <a:off x="4509655" y="2320125"/>
            <a:ext cx="1251421" cy="9325"/>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pic>
        <p:nvPicPr>
          <p:cNvPr id="8" name="Picture 7" descr="Picture of the VA.gov site - specifically the Office of Procurement, Acquisition, and Logistics (OPAL)">
            <a:extLst>
              <a:ext uri="{FF2B5EF4-FFF2-40B4-BE49-F238E27FC236}">
                <a16:creationId xmlns:a16="http://schemas.microsoft.com/office/drawing/2014/main" id="{7764DF1B-6969-496F-9192-92ED21FA940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61076" y="1112225"/>
            <a:ext cx="4311179" cy="2434450"/>
          </a:xfrm>
          <a:prstGeom prst="rect">
            <a:avLst/>
          </a:prstGeom>
          <a:effectLst>
            <a:outerShdw blurRad="50800" dist="38100" dir="2700000" algn="tl" rotWithShape="0">
              <a:prstClr val="black">
                <a:alpha val="40000"/>
              </a:prstClr>
            </a:outerShdw>
          </a:effectLst>
        </p:spPr>
      </p:pic>
      <p:sp>
        <p:nvSpPr>
          <p:cNvPr id="9" name="Rectangle 8" descr="Box that describes step 1b, which reads: 1b. Next, the CO or Vendor will scroll down to the MSPV Product List section  and find the link for the Change Request Form. From there the user will and download it and fill it out or send it to the necessary stakeholder.  &#10; ">
            <a:extLst>
              <a:ext uri="{FF2B5EF4-FFF2-40B4-BE49-F238E27FC236}">
                <a16:creationId xmlns:a16="http://schemas.microsoft.com/office/drawing/2014/main" id="{BB7D96A7-7D6B-4E0C-B94C-D1DAA670F7EA}"/>
              </a:ext>
            </a:extLst>
          </p:cNvPr>
          <p:cNvSpPr/>
          <p:nvPr/>
        </p:nvSpPr>
        <p:spPr>
          <a:xfrm>
            <a:off x="6643255" y="3920099"/>
            <a:ext cx="3429000" cy="171870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1b. Next, the CO or Vendor will scroll down to the MSPV Product List section  and find the link for the </a:t>
            </a:r>
            <a:r>
              <a:rPr lang="en-US" sz="1600" b="1" dirty="0">
                <a:solidFill>
                  <a:schemeClr val="tx1"/>
                </a:solidFill>
              </a:rPr>
              <a:t>Change Request Form. </a:t>
            </a:r>
            <a:r>
              <a:rPr lang="en-US" sz="1600" dirty="0">
                <a:solidFill>
                  <a:schemeClr val="tx1"/>
                </a:solidFill>
              </a:rPr>
              <a:t>From there the user will and download it and fill it out or send it to the necessary stakeholder.  </a:t>
            </a:r>
          </a:p>
        </p:txBody>
      </p:sp>
      <p:cxnSp>
        <p:nvCxnSpPr>
          <p:cNvPr id="11" name="Straight Arrow Connector 10" descr="arrow that points to Change Request Form Link example.">
            <a:extLst>
              <a:ext uri="{FF2B5EF4-FFF2-40B4-BE49-F238E27FC236}">
                <a16:creationId xmlns:a16="http://schemas.microsoft.com/office/drawing/2014/main" id="{CE72A93E-875E-47E8-A775-1263EAC7B8B0}"/>
              </a:ext>
              <a:ext uri="{C183D7F6-B498-43B3-948B-1728B52AA6E4}">
                <adec:decorative xmlns:adec="http://schemas.microsoft.com/office/drawing/2017/decorative" val="0"/>
              </a:ext>
            </a:extLst>
          </p:cNvPr>
          <p:cNvCxnSpPr>
            <a:cxnSpLocks/>
          </p:cNvCxnSpPr>
          <p:nvPr/>
        </p:nvCxnSpPr>
        <p:spPr>
          <a:xfrm flipH="1">
            <a:off x="5153725" y="5007851"/>
            <a:ext cx="148953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pic>
        <p:nvPicPr>
          <p:cNvPr id="10" name="Picture 9" descr="Picture of the MSPV Product List change Request Section where the user will find the Change Request Form">
            <a:extLst>
              <a:ext uri="{FF2B5EF4-FFF2-40B4-BE49-F238E27FC236}">
                <a16:creationId xmlns:a16="http://schemas.microsoft.com/office/drawing/2014/main" id="{C698611F-3099-48BC-84D4-EC1ABFA36BC0}"/>
              </a:ext>
              <a:ext uri="{C183D7F6-B498-43B3-948B-1728B52AA6E4}">
                <adec:decorative xmlns:adec="http://schemas.microsoft.com/office/drawing/2017/decorative" val="0"/>
              </a:ext>
            </a:extLst>
          </p:cNvPr>
          <p:cNvPicPr>
            <a:picLocks noChangeAspect="1"/>
          </p:cNvPicPr>
          <p:nvPr/>
        </p:nvPicPr>
        <p:blipFill rotWithShape="1">
          <a:blip r:embed="rId4"/>
          <a:srcRect t="32508" b="30334"/>
          <a:stretch/>
        </p:blipFill>
        <p:spPr>
          <a:xfrm>
            <a:off x="1842655" y="3765700"/>
            <a:ext cx="4572000" cy="1795297"/>
          </a:xfrm>
          <a:prstGeom prst="rect">
            <a:avLst/>
          </a:prstGeom>
          <a:effectLst>
            <a:outerShdw blurRad="50800" dist="38100" dir="2700000" algn="tl" rotWithShape="0">
              <a:prstClr val="black">
                <a:alpha val="40000"/>
              </a:prstClr>
            </a:outerShdw>
          </a:effectLst>
        </p:spPr>
      </p:pic>
      <p:sp>
        <p:nvSpPr>
          <p:cNvPr id="12" name="Rectangle 11" descr="Rectangle that points to the Change Request Form link example.">
            <a:extLst>
              <a:ext uri="{FF2B5EF4-FFF2-40B4-BE49-F238E27FC236}">
                <a16:creationId xmlns:a16="http://schemas.microsoft.com/office/drawing/2014/main" id="{D9BD230D-7621-4AE9-8BB8-81416389CA20}"/>
              </a:ext>
            </a:extLst>
          </p:cNvPr>
          <p:cNvSpPr/>
          <p:nvPr/>
        </p:nvSpPr>
        <p:spPr>
          <a:xfrm>
            <a:off x="3442855" y="4879173"/>
            <a:ext cx="1600200" cy="257357"/>
          </a:xfrm>
          <a:prstGeom prst="rect">
            <a:avLst/>
          </a:prstGeom>
          <a:noFill/>
          <a:ln w="28575">
            <a:solidFill>
              <a:srgbClr val="009C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69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D06DA-DAB9-4125-8487-D8DDCFB3FDD7}"/>
              </a:ext>
            </a:extLst>
          </p:cNvPr>
          <p:cNvSpPr>
            <a:spLocks noGrp="1"/>
          </p:cNvSpPr>
          <p:nvPr>
            <p:ph type="sldNum" sz="quarter" idx="12"/>
          </p:nvPr>
        </p:nvSpPr>
        <p:spPr/>
        <p:txBody>
          <a:bodyPr/>
          <a:lstStyle/>
          <a:p>
            <a:fld id="{E573346A-FCA4-684E-8D18-26E8324063ED}" type="slidenum">
              <a:rPr lang="en-US" smtClean="0"/>
              <a:t>3</a:t>
            </a:fld>
            <a:endParaRPr lang="en-US"/>
          </a:p>
        </p:txBody>
      </p:sp>
      <p:sp>
        <p:nvSpPr>
          <p:cNvPr id="2" name="Title 1">
            <a:extLst>
              <a:ext uri="{FF2B5EF4-FFF2-40B4-BE49-F238E27FC236}">
                <a16:creationId xmlns:a16="http://schemas.microsoft.com/office/drawing/2014/main" id="{D6CE0128-8FDD-4B00-B63C-B41BF31C6AF7}"/>
              </a:ext>
            </a:extLst>
          </p:cNvPr>
          <p:cNvSpPr>
            <a:spLocks noGrp="1"/>
          </p:cNvSpPr>
          <p:nvPr>
            <p:ph type="title"/>
          </p:nvPr>
        </p:nvSpPr>
        <p:spPr/>
        <p:txBody>
          <a:bodyPr/>
          <a:lstStyle/>
          <a:p>
            <a:r>
              <a:rPr lang="en-US" dirty="0"/>
              <a:t>OEM Revision Request Step 2</a:t>
            </a:r>
          </a:p>
        </p:txBody>
      </p:sp>
      <p:sp>
        <p:nvSpPr>
          <p:cNvPr id="7" name="Rectangle 6">
            <a:extLst>
              <a:ext uri="{FF2B5EF4-FFF2-40B4-BE49-F238E27FC236}">
                <a16:creationId xmlns:a16="http://schemas.microsoft.com/office/drawing/2014/main" id="{F28F1A83-B57D-4984-8B52-90F1D547E147}"/>
              </a:ext>
            </a:extLst>
          </p:cNvPr>
          <p:cNvSpPr/>
          <p:nvPr/>
        </p:nvSpPr>
        <p:spPr>
          <a:xfrm>
            <a:off x="1780391" y="1288585"/>
            <a:ext cx="2785723"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2a. Once the Change Request Form is in the possession of the vendor, they will be responsible for filling out the </a:t>
            </a:r>
            <a:r>
              <a:rPr lang="en-US" sz="1400" b="1" dirty="0">
                <a:solidFill>
                  <a:schemeClr val="tx1"/>
                </a:solidFill>
              </a:rPr>
              <a:t>Current BPA Award / MSPV Product List Data</a:t>
            </a:r>
            <a:r>
              <a:rPr lang="en-US" sz="1400" dirty="0">
                <a:solidFill>
                  <a:schemeClr val="tx1"/>
                </a:solidFill>
              </a:rPr>
              <a:t> and </a:t>
            </a:r>
            <a:r>
              <a:rPr lang="en-US" sz="1400" b="1" dirty="0">
                <a:solidFill>
                  <a:schemeClr val="tx1"/>
                </a:solidFill>
              </a:rPr>
              <a:t>Updated Product Information </a:t>
            </a:r>
            <a:r>
              <a:rPr lang="en-US" sz="1400" dirty="0">
                <a:solidFill>
                  <a:schemeClr val="tx1"/>
                </a:solidFill>
              </a:rPr>
              <a:t>portion of the form.</a:t>
            </a:r>
          </a:p>
        </p:txBody>
      </p:sp>
      <p:cxnSp>
        <p:nvCxnSpPr>
          <p:cNvPr id="8" name="Straight Arrow Connector 7" descr="Arrow pointing from description of to picture of the &quot;Updated Product Information&quot; section of the OEM Revision request sheet. ">
            <a:extLst>
              <a:ext uri="{FF2B5EF4-FFF2-40B4-BE49-F238E27FC236}">
                <a16:creationId xmlns:a16="http://schemas.microsoft.com/office/drawing/2014/main" id="{1F82C1DF-522F-4EDB-9A70-274ED5B1E6DD}"/>
              </a:ext>
            </a:extLst>
          </p:cNvPr>
          <p:cNvCxnSpPr>
            <a:cxnSpLocks/>
            <a:stCxn id="7" idx="3"/>
            <a:endCxn id="9" idx="1"/>
          </p:cNvCxnSpPr>
          <p:nvPr/>
        </p:nvCxnSpPr>
        <p:spPr>
          <a:xfrm flipV="1">
            <a:off x="4566114" y="2277277"/>
            <a:ext cx="1939361" cy="19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20" name="Group 19" descr="Picture of the OEM Revision Request Form that the vendor will be using.">
            <a:extLst>
              <a:ext uri="{FF2B5EF4-FFF2-40B4-BE49-F238E27FC236}">
                <a16:creationId xmlns:a16="http://schemas.microsoft.com/office/drawing/2014/main" id="{F3DA722D-C545-405A-8E97-E219D0A3B9E1}"/>
              </a:ext>
            </a:extLst>
          </p:cNvPr>
          <p:cNvGrpSpPr/>
          <p:nvPr/>
        </p:nvGrpSpPr>
        <p:grpSpPr>
          <a:xfrm>
            <a:off x="6505475" y="1061573"/>
            <a:ext cx="4848325" cy="2755391"/>
            <a:chOff x="6505475" y="985067"/>
            <a:chExt cx="4848325" cy="2755391"/>
          </a:xfrm>
        </p:grpSpPr>
        <p:pic>
          <p:nvPicPr>
            <p:cNvPr id="9" name="Picture 8" descr="Picture of the &quot;Updated Product Information&quot; section of the OEM Revision request sheet.">
              <a:extLst>
                <a:ext uri="{FF2B5EF4-FFF2-40B4-BE49-F238E27FC236}">
                  <a16:creationId xmlns:a16="http://schemas.microsoft.com/office/drawing/2014/main" id="{E1236DAA-73AB-406F-9B26-BF902F4E2D41}"/>
                </a:ext>
              </a:extLst>
            </p:cNvPr>
            <p:cNvPicPr>
              <a:picLocks noChangeAspect="1"/>
            </p:cNvPicPr>
            <p:nvPr/>
          </p:nvPicPr>
          <p:blipFill>
            <a:blip r:embed="rId2"/>
            <a:stretch>
              <a:fillRect/>
            </a:stretch>
          </p:blipFill>
          <p:spPr>
            <a:xfrm>
              <a:off x="6505475" y="985067"/>
              <a:ext cx="4644800" cy="2431407"/>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F18DCE5-8DB7-4125-8DF4-B40C13FEA704}"/>
                </a:ext>
              </a:extLst>
            </p:cNvPr>
            <p:cNvPicPr>
              <a:picLocks noChangeAspect="1"/>
            </p:cNvPicPr>
            <p:nvPr/>
          </p:nvPicPr>
          <p:blipFill>
            <a:blip r:embed="rId3"/>
            <a:stretch>
              <a:fillRect/>
            </a:stretch>
          </p:blipFill>
          <p:spPr>
            <a:xfrm>
              <a:off x="6709000" y="1630905"/>
              <a:ext cx="4644800" cy="2109553"/>
            </a:xfrm>
            <a:prstGeom prst="rect">
              <a:avLst/>
            </a:prstGeom>
            <a:effectLst>
              <a:outerShdw blurRad="50800" dist="38100" dir="2700000" algn="tl" rotWithShape="0">
                <a:prstClr val="black">
                  <a:alpha val="40000"/>
                </a:prstClr>
              </a:outerShdw>
            </a:effectLst>
          </p:spPr>
        </p:pic>
      </p:grpSp>
      <p:sp>
        <p:nvSpPr>
          <p:cNvPr id="10" name="Rectangle 9">
            <a:extLst>
              <a:ext uri="{FF2B5EF4-FFF2-40B4-BE49-F238E27FC236}">
                <a16:creationId xmlns:a16="http://schemas.microsoft.com/office/drawing/2014/main" id="{FDDC3724-EC84-4527-ABD5-65B16C0BAC69}"/>
              </a:ext>
            </a:extLst>
          </p:cNvPr>
          <p:cNvSpPr/>
          <p:nvPr/>
        </p:nvSpPr>
        <p:spPr>
          <a:xfrm>
            <a:off x="1780391" y="4006512"/>
            <a:ext cx="4136003" cy="10684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2b. With the </a:t>
            </a:r>
            <a:r>
              <a:rPr lang="en-US" sz="1400" b="1" dirty="0">
                <a:solidFill>
                  <a:schemeClr val="tx1"/>
                </a:solidFill>
              </a:rPr>
              <a:t>Updated Product Section </a:t>
            </a:r>
            <a:r>
              <a:rPr lang="en-US" sz="1400" dirty="0">
                <a:solidFill>
                  <a:schemeClr val="tx1"/>
                </a:solidFill>
              </a:rPr>
              <a:t>complete, the vendor will submit the Change Request Form back to the MSPV Product List Management Team at </a:t>
            </a:r>
            <a:r>
              <a:rPr lang="en-US" sz="1400" b="0" i="0" dirty="0">
                <a:solidFill>
                  <a:srgbClr val="0070C0"/>
                </a:solidFill>
                <a:effectLst/>
                <a:latin typeface="-apple-system"/>
                <a:hlinkClick r:id="rId4">
                  <a:extLst>
                    <a:ext uri="{A12FA001-AC4F-418D-AE19-62706E023703}">
                      <ahyp:hlinkClr xmlns:ahyp="http://schemas.microsoft.com/office/drawing/2018/hyperlinkcolor" val="tx"/>
                    </a:ext>
                  </a:extLst>
                </a:hlinkClick>
              </a:rPr>
              <a:t>VHAMSPVCorrection@va.gov</a:t>
            </a:r>
            <a:r>
              <a:rPr lang="en-US" sz="1400" b="0" i="0" dirty="0">
                <a:solidFill>
                  <a:srgbClr val="0070C0"/>
                </a:solidFill>
                <a:effectLst/>
                <a:latin typeface="-apple-system"/>
              </a:rPr>
              <a:t> </a:t>
            </a:r>
            <a:r>
              <a:rPr lang="en-US" sz="1400" b="0" i="0" dirty="0">
                <a:solidFill>
                  <a:schemeClr val="tx1"/>
                </a:solidFill>
                <a:effectLst/>
                <a:latin typeface="-apple-system"/>
              </a:rPr>
              <a:t>.</a:t>
            </a:r>
            <a:endParaRPr lang="en-US" sz="1400" b="0" i="0" dirty="0">
              <a:solidFill>
                <a:srgbClr val="242424"/>
              </a:solidFill>
              <a:effectLst/>
              <a:latin typeface="-apple-system"/>
            </a:endParaRPr>
          </a:p>
        </p:txBody>
      </p:sp>
      <p:grpSp>
        <p:nvGrpSpPr>
          <p:cNvPr id="11" name="Group 10">
            <a:extLst>
              <a:ext uri="{FF2B5EF4-FFF2-40B4-BE49-F238E27FC236}">
                <a16:creationId xmlns:a16="http://schemas.microsoft.com/office/drawing/2014/main" id="{7A155F65-C1A0-435C-AF81-F7632074521E}"/>
              </a:ext>
              <a:ext uri="{C183D7F6-B498-43B3-948B-1728B52AA6E4}">
                <adec:decorative xmlns:adec="http://schemas.microsoft.com/office/drawing/2017/decorative" val="1"/>
              </a:ext>
            </a:extLst>
          </p:cNvPr>
          <p:cNvGrpSpPr/>
          <p:nvPr/>
        </p:nvGrpSpPr>
        <p:grpSpPr>
          <a:xfrm>
            <a:off x="7413723" y="4006511"/>
            <a:ext cx="1295400" cy="1068471"/>
            <a:chOff x="1508907" y="1122715"/>
            <a:chExt cx="609075" cy="507631"/>
          </a:xfrm>
          <a:solidFill>
            <a:schemeClr val="tx2"/>
          </a:solidFill>
        </p:grpSpPr>
        <p:sp>
          <p:nvSpPr>
            <p:cNvPr id="12" name="Freeform 653">
              <a:extLst>
                <a:ext uri="{FF2B5EF4-FFF2-40B4-BE49-F238E27FC236}">
                  <a16:creationId xmlns:a16="http://schemas.microsoft.com/office/drawing/2014/main" id="{FB827762-DCB4-4F7E-BE90-9D7FA67B2B2E}"/>
                </a:ext>
              </a:extLst>
            </p:cNvPr>
            <p:cNvSpPr>
              <a:spLocks noEditPoints="1"/>
            </p:cNvSpPr>
            <p:nvPr/>
          </p:nvSpPr>
          <p:spPr bwMode="auto">
            <a:xfrm>
              <a:off x="1661278" y="1122715"/>
              <a:ext cx="456704" cy="454239"/>
            </a:xfrm>
            <a:custGeom>
              <a:avLst/>
              <a:gdLst>
                <a:gd name="T0" fmla="*/ 159 w 162"/>
                <a:gd name="T1" fmla="*/ 55 h 161"/>
                <a:gd name="T2" fmla="*/ 106 w 162"/>
                <a:gd name="T3" fmla="*/ 3 h 161"/>
                <a:gd name="T4" fmla="*/ 98 w 162"/>
                <a:gd name="T5" fmla="*/ 0 h 161"/>
                <a:gd name="T6" fmla="*/ 97 w 162"/>
                <a:gd name="T7" fmla="*/ 0 h 161"/>
                <a:gd name="T8" fmla="*/ 92 w 162"/>
                <a:gd name="T9" fmla="*/ 3 h 161"/>
                <a:gd name="T10" fmla="*/ 3 w 162"/>
                <a:gd name="T11" fmla="*/ 91 h 161"/>
                <a:gd name="T12" fmla="*/ 1 w 162"/>
                <a:gd name="T13" fmla="*/ 97 h 161"/>
                <a:gd name="T14" fmla="*/ 1 w 162"/>
                <a:gd name="T15" fmla="*/ 97 h 161"/>
                <a:gd name="T16" fmla="*/ 3 w 162"/>
                <a:gd name="T17" fmla="*/ 105 h 161"/>
                <a:gd name="T18" fmla="*/ 56 w 162"/>
                <a:gd name="T19" fmla="*/ 158 h 161"/>
                <a:gd name="T20" fmla="*/ 63 w 162"/>
                <a:gd name="T21" fmla="*/ 161 h 161"/>
                <a:gd name="T22" fmla="*/ 70 w 162"/>
                <a:gd name="T23" fmla="*/ 158 h 161"/>
                <a:gd name="T24" fmla="*/ 159 w 162"/>
                <a:gd name="T25" fmla="*/ 70 h 161"/>
                <a:gd name="T26" fmla="*/ 162 w 162"/>
                <a:gd name="T27" fmla="*/ 63 h 161"/>
                <a:gd name="T28" fmla="*/ 159 w 162"/>
                <a:gd name="T29" fmla="*/ 55 h 161"/>
                <a:gd name="T30" fmla="*/ 91 w 162"/>
                <a:gd name="T31" fmla="*/ 15 h 161"/>
                <a:gd name="T32" fmla="*/ 78 w 162"/>
                <a:gd name="T33" fmla="*/ 77 h 161"/>
                <a:gd name="T34" fmla="*/ 16 w 162"/>
                <a:gd name="T35" fmla="*/ 91 h 161"/>
                <a:gd name="T36" fmla="*/ 91 w 162"/>
                <a:gd name="T37" fmla="*/ 15 h 161"/>
                <a:gd name="T38" fmla="*/ 152 w 162"/>
                <a:gd name="T39" fmla="*/ 64 h 161"/>
                <a:gd name="T40" fmla="*/ 64 w 162"/>
                <a:gd name="T41" fmla="*/ 152 h 161"/>
                <a:gd name="T42" fmla="*/ 62 w 162"/>
                <a:gd name="T43" fmla="*/ 152 h 161"/>
                <a:gd name="T44" fmla="*/ 11 w 162"/>
                <a:gd name="T45" fmla="*/ 101 h 161"/>
                <a:gd name="T46" fmla="*/ 82 w 162"/>
                <a:gd name="T47" fmla="*/ 85 h 161"/>
                <a:gd name="T48" fmla="*/ 85 w 162"/>
                <a:gd name="T49" fmla="*/ 81 h 161"/>
                <a:gd name="T50" fmla="*/ 101 w 162"/>
                <a:gd name="T51" fmla="*/ 10 h 161"/>
                <a:gd name="T52" fmla="*/ 152 w 162"/>
                <a:gd name="T53" fmla="*/ 62 h 161"/>
                <a:gd name="T54" fmla="*/ 153 w 162"/>
                <a:gd name="T55" fmla="*/ 63 h 161"/>
                <a:gd name="T56" fmla="*/ 152 w 162"/>
                <a:gd name="T57" fmla="*/ 6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61">
                  <a:moveTo>
                    <a:pt x="159" y="55"/>
                  </a:moveTo>
                  <a:cubicBezTo>
                    <a:pt x="106" y="3"/>
                    <a:pt x="106" y="3"/>
                    <a:pt x="106" y="3"/>
                  </a:cubicBezTo>
                  <a:cubicBezTo>
                    <a:pt x="104" y="1"/>
                    <a:pt x="101" y="0"/>
                    <a:pt x="98" y="0"/>
                  </a:cubicBezTo>
                  <a:cubicBezTo>
                    <a:pt x="98" y="0"/>
                    <a:pt x="98" y="0"/>
                    <a:pt x="97" y="0"/>
                  </a:cubicBezTo>
                  <a:cubicBezTo>
                    <a:pt x="95" y="0"/>
                    <a:pt x="93" y="1"/>
                    <a:pt x="92" y="3"/>
                  </a:cubicBezTo>
                  <a:cubicBezTo>
                    <a:pt x="3" y="91"/>
                    <a:pt x="3" y="91"/>
                    <a:pt x="3" y="91"/>
                  </a:cubicBezTo>
                  <a:cubicBezTo>
                    <a:pt x="2" y="93"/>
                    <a:pt x="1" y="95"/>
                    <a:pt x="1" y="97"/>
                  </a:cubicBezTo>
                  <a:cubicBezTo>
                    <a:pt x="1" y="97"/>
                    <a:pt x="1" y="97"/>
                    <a:pt x="1" y="97"/>
                  </a:cubicBezTo>
                  <a:cubicBezTo>
                    <a:pt x="0" y="100"/>
                    <a:pt x="1" y="103"/>
                    <a:pt x="3" y="105"/>
                  </a:cubicBezTo>
                  <a:cubicBezTo>
                    <a:pt x="56" y="158"/>
                    <a:pt x="56" y="158"/>
                    <a:pt x="56" y="158"/>
                  </a:cubicBezTo>
                  <a:cubicBezTo>
                    <a:pt x="58" y="160"/>
                    <a:pt x="60" y="161"/>
                    <a:pt x="63" y="161"/>
                  </a:cubicBezTo>
                  <a:cubicBezTo>
                    <a:pt x="66" y="161"/>
                    <a:pt x="68" y="160"/>
                    <a:pt x="70" y="158"/>
                  </a:cubicBezTo>
                  <a:cubicBezTo>
                    <a:pt x="159" y="70"/>
                    <a:pt x="159" y="70"/>
                    <a:pt x="159" y="70"/>
                  </a:cubicBezTo>
                  <a:cubicBezTo>
                    <a:pt x="160" y="68"/>
                    <a:pt x="162" y="65"/>
                    <a:pt x="162" y="63"/>
                  </a:cubicBezTo>
                  <a:cubicBezTo>
                    <a:pt x="162" y="60"/>
                    <a:pt x="160" y="57"/>
                    <a:pt x="159" y="55"/>
                  </a:cubicBezTo>
                  <a:close/>
                  <a:moveTo>
                    <a:pt x="91" y="15"/>
                  </a:moveTo>
                  <a:cubicBezTo>
                    <a:pt x="78" y="77"/>
                    <a:pt x="78" y="77"/>
                    <a:pt x="78" y="77"/>
                  </a:cubicBezTo>
                  <a:cubicBezTo>
                    <a:pt x="16" y="91"/>
                    <a:pt x="16" y="91"/>
                    <a:pt x="16" y="91"/>
                  </a:cubicBezTo>
                  <a:lnTo>
                    <a:pt x="91" y="15"/>
                  </a:lnTo>
                  <a:close/>
                  <a:moveTo>
                    <a:pt x="152" y="64"/>
                  </a:moveTo>
                  <a:cubicBezTo>
                    <a:pt x="64" y="152"/>
                    <a:pt x="64" y="152"/>
                    <a:pt x="64" y="152"/>
                  </a:cubicBezTo>
                  <a:cubicBezTo>
                    <a:pt x="63" y="153"/>
                    <a:pt x="63" y="153"/>
                    <a:pt x="62" y="152"/>
                  </a:cubicBezTo>
                  <a:cubicBezTo>
                    <a:pt x="11" y="101"/>
                    <a:pt x="11" y="101"/>
                    <a:pt x="11" y="101"/>
                  </a:cubicBezTo>
                  <a:cubicBezTo>
                    <a:pt x="82" y="85"/>
                    <a:pt x="82" y="85"/>
                    <a:pt x="82" y="85"/>
                  </a:cubicBezTo>
                  <a:cubicBezTo>
                    <a:pt x="84" y="84"/>
                    <a:pt x="85" y="83"/>
                    <a:pt x="85" y="81"/>
                  </a:cubicBezTo>
                  <a:cubicBezTo>
                    <a:pt x="101" y="10"/>
                    <a:pt x="101" y="10"/>
                    <a:pt x="101" y="10"/>
                  </a:cubicBezTo>
                  <a:cubicBezTo>
                    <a:pt x="152" y="62"/>
                    <a:pt x="152" y="62"/>
                    <a:pt x="152" y="62"/>
                  </a:cubicBezTo>
                  <a:cubicBezTo>
                    <a:pt x="153" y="62"/>
                    <a:pt x="153" y="62"/>
                    <a:pt x="153" y="63"/>
                  </a:cubicBezTo>
                  <a:cubicBezTo>
                    <a:pt x="153" y="63"/>
                    <a:pt x="153" y="63"/>
                    <a:pt x="152" y="64"/>
                  </a:cubicBezTo>
                  <a:close/>
                </a:path>
              </a:pathLst>
            </a:custGeom>
            <a:grpFill/>
            <a:ln>
              <a:solidFill>
                <a:schemeClr val="tx2"/>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3" name="Freeform 654">
              <a:extLst>
                <a:ext uri="{FF2B5EF4-FFF2-40B4-BE49-F238E27FC236}">
                  <a16:creationId xmlns:a16="http://schemas.microsoft.com/office/drawing/2014/main" id="{F5156814-112B-4C93-A38D-42B0E0CFD83D}"/>
                </a:ext>
              </a:extLst>
            </p:cNvPr>
            <p:cNvSpPr>
              <a:spLocks/>
            </p:cNvSpPr>
            <p:nvPr/>
          </p:nvSpPr>
          <p:spPr bwMode="auto">
            <a:xfrm>
              <a:off x="1508907" y="1458261"/>
              <a:ext cx="152372" cy="149497"/>
            </a:xfrm>
            <a:custGeom>
              <a:avLst/>
              <a:gdLst>
                <a:gd name="T0" fmla="*/ 53 w 54"/>
                <a:gd name="T1" fmla="*/ 2 h 53"/>
                <a:gd name="T2" fmla="*/ 47 w 54"/>
                <a:gd name="T3" fmla="*/ 2 h 53"/>
                <a:gd name="T4" fmla="*/ 2 w 54"/>
                <a:gd name="T5" fmla="*/ 46 h 53"/>
                <a:gd name="T6" fmla="*/ 2 w 54"/>
                <a:gd name="T7" fmla="*/ 52 h 53"/>
                <a:gd name="T8" fmla="*/ 5 w 54"/>
                <a:gd name="T9" fmla="*/ 53 h 53"/>
                <a:gd name="T10" fmla="*/ 8 w 54"/>
                <a:gd name="T11" fmla="*/ 52 h 53"/>
                <a:gd name="T12" fmla="*/ 53 w 54"/>
                <a:gd name="T13" fmla="*/ 8 h 53"/>
                <a:gd name="T14" fmla="*/ 53 w 54"/>
                <a:gd name="T15" fmla="*/ 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53" y="2"/>
                  </a:moveTo>
                  <a:cubicBezTo>
                    <a:pt x="51" y="0"/>
                    <a:pt x="48" y="0"/>
                    <a:pt x="47" y="2"/>
                  </a:cubicBezTo>
                  <a:cubicBezTo>
                    <a:pt x="2" y="46"/>
                    <a:pt x="2" y="46"/>
                    <a:pt x="2" y="46"/>
                  </a:cubicBezTo>
                  <a:cubicBezTo>
                    <a:pt x="0" y="48"/>
                    <a:pt x="0" y="50"/>
                    <a:pt x="2" y="52"/>
                  </a:cubicBezTo>
                  <a:cubicBezTo>
                    <a:pt x="3" y="53"/>
                    <a:pt x="4" y="53"/>
                    <a:pt x="5" y="53"/>
                  </a:cubicBezTo>
                  <a:cubicBezTo>
                    <a:pt x="6" y="53"/>
                    <a:pt x="7" y="53"/>
                    <a:pt x="8" y="52"/>
                  </a:cubicBezTo>
                  <a:cubicBezTo>
                    <a:pt x="53" y="8"/>
                    <a:pt x="53" y="8"/>
                    <a:pt x="53" y="8"/>
                  </a:cubicBezTo>
                  <a:cubicBezTo>
                    <a:pt x="54" y="6"/>
                    <a:pt x="54" y="3"/>
                    <a:pt x="53" y="2"/>
                  </a:cubicBezTo>
                  <a:close/>
                </a:path>
              </a:pathLst>
            </a:custGeom>
            <a:grpFill/>
            <a:ln>
              <a:solidFill>
                <a:schemeClr val="tx2"/>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4" name="Freeform 655">
              <a:extLst>
                <a:ext uri="{FF2B5EF4-FFF2-40B4-BE49-F238E27FC236}">
                  <a16:creationId xmlns:a16="http://schemas.microsoft.com/office/drawing/2014/main" id="{FCCB0E72-7514-4C3E-9E0B-C4F249BC2C8F}"/>
                </a:ext>
              </a:extLst>
            </p:cNvPr>
            <p:cNvSpPr>
              <a:spLocks/>
            </p:cNvSpPr>
            <p:nvPr/>
          </p:nvSpPr>
          <p:spPr bwMode="auto">
            <a:xfrm>
              <a:off x="1604601" y="1512063"/>
              <a:ext cx="110069" cy="107194"/>
            </a:xfrm>
            <a:custGeom>
              <a:avLst/>
              <a:gdLst>
                <a:gd name="T0" fmla="*/ 37 w 39"/>
                <a:gd name="T1" fmla="*/ 1 h 38"/>
                <a:gd name="T2" fmla="*/ 31 w 39"/>
                <a:gd name="T3" fmla="*/ 1 h 38"/>
                <a:gd name="T4" fmla="*/ 1 w 39"/>
                <a:gd name="T5" fmla="*/ 31 h 38"/>
                <a:gd name="T6" fmla="*/ 1 w 39"/>
                <a:gd name="T7" fmla="*/ 37 h 38"/>
                <a:gd name="T8" fmla="*/ 5 w 39"/>
                <a:gd name="T9" fmla="*/ 38 h 38"/>
                <a:gd name="T10" fmla="*/ 8 w 39"/>
                <a:gd name="T11" fmla="*/ 37 h 38"/>
                <a:gd name="T12" fmla="*/ 37 w 39"/>
                <a:gd name="T13" fmla="*/ 7 h 38"/>
                <a:gd name="T14" fmla="*/ 37 w 3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1"/>
                  </a:moveTo>
                  <a:cubicBezTo>
                    <a:pt x="36" y="0"/>
                    <a:pt x="33" y="0"/>
                    <a:pt x="31" y="1"/>
                  </a:cubicBezTo>
                  <a:cubicBezTo>
                    <a:pt x="1" y="31"/>
                    <a:pt x="1" y="31"/>
                    <a:pt x="1" y="31"/>
                  </a:cubicBezTo>
                  <a:cubicBezTo>
                    <a:pt x="0" y="33"/>
                    <a:pt x="0" y="36"/>
                    <a:pt x="1" y="37"/>
                  </a:cubicBezTo>
                  <a:cubicBezTo>
                    <a:pt x="2" y="38"/>
                    <a:pt x="3" y="38"/>
                    <a:pt x="5" y="38"/>
                  </a:cubicBezTo>
                  <a:cubicBezTo>
                    <a:pt x="6" y="38"/>
                    <a:pt x="7" y="38"/>
                    <a:pt x="8" y="37"/>
                  </a:cubicBezTo>
                  <a:cubicBezTo>
                    <a:pt x="37" y="7"/>
                    <a:pt x="37" y="7"/>
                    <a:pt x="37" y="7"/>
                  </a:cubicBezTo>
                  <a:cubicBezTo>
                    <a:pt x="39" y="6"/>
                    <a:pt x="39" y="3"/>
                    <a:pt x="37" y="1"/>
                  </a:cubicBezTo>
                  <a:close/>
                </a:path>
              </a:pathLst>
            </a:custGeom>
            <a:grpFill/>
            <a:ln>
              <a:solidFill>
                <a:schemeClr val="tx2"/>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5" name="Freeform 656">
              <a:extLst>
                <a:ext uri="{FF2B5EF4-FFF2-40B4-BE49-F238E27FC236}">
                  <a16:creationId xmlns:a16="http://schemas.microsoft.com/office/drawing/2014/main" id="{D41154A2-C22C-4BBA-8707-451F83448FD0}"/>
                </a:ext>
              </a:extLst>
            </p:cNvPr>
            <p:cNvSpPr>
              <a:spLocks/>
            </p:cNvSpPr>
            <p:nvPr/>
          </p:nvSpPr>
          <p:spPr bwMode="auto">
            <a:xfrm>
              <a:off x="1697831" y="1562580"/>
              <a:ext cx="70641" cy="67766"/>
            </a:xfrm>
            <a:custGeom>
              <a:avLst/>
              <a:gdLst>
                <a:gd name="T0" fmla="*/ 17 w 25"/>
                <a:gd name="T1" fmla="*/ 2 h 24"/>
                <a:gd name="T2" fmla="*/ 2 w 25"/>
                <a:gd name="T3" fmla="*/ 17 h 24"/>
                <a:gd name="T4" fmla="*/ 2 w 25"/>
                <a:gd name="T5" fmla="*/ 23 h 24"/>
                <a:gd name="T6" fmla="*/ 5 w 25"/>
                <a:gd name="T7" fmla="*/ 24 h 24"/>
                <a:gd name="T8" fmla="*/ 8 w 25"/>
                <a:gd name="T9" fmla="*/ 23 h 24"/>
                <a:gd name="T10" fmla="*/ 23 w 25"/>
                <a:gd name="T11" fmla="*/ 8 h 24"/>
                <a:gd name="T12" fmla="*/ 23 w 25"/>
                <a:gd name="T13" fmla="*/ 2 h 24"/>
                <a:gd name="T14" fmla="*/ 17 w 25"/>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7" y="2"/>
                  </a:moveTo>
                  <a:cubicBezTo>
                    <a:pt x="2" y="17"/>
                    <a:pt x="2" y="17"/>
                    <a:pt x="2" y="17"/>
                  </a:cubicBezTo>
                  <a:cubicBezTo>
                    <a:pt x="0" y="19"/>
                    <a:pt x="0" y="21"/>
                    <a:pt x="2" y="23"/>
                  </a:cubicBezTo>
                  <a:cubicBezTo>
                    <a:pt x="3" y="24"/>
                    <a:pt x="4" y="24"/>
                    <a:pt x="5" y="24"/>
                  </a:cubicBezTo>
                  <a:cubicBezTo>
                    <a:pt x="6" y="24"/>
                    <a:pt x="7" y="24"/>
                    <a:pt x="8" y="23"/>
                  </a:cubicBezTo>
                  <a:cubicBezTo>
                    <a:pt x="23" y="8"/>
                    <a:pt x="23" y="8"/>
                    <a:pt x="23" y="8"/>
                  </a:cubicBezTo>
                  <a:cubicBezTo>
                    <a:pt x="25" y="6"/>
                    <a:pt x="25" y="4"/>
                    <a:pt x="23" y="2"/>
                  </a:cubicBezTo>
                  <a:cubicBezTo>
                    <a:pt x="21" y="0"/>
                    <a:pt x="19" y="0"/>
                    <a:pt x="17" y="2"/>
                  </a:cubicBezTo>
                  <a:close/>
                </a:path>
              </a:pathLst>
            </a:custGeom>
            <a:grpFill/>
            <a:ln>
              <a:solidFill>
                <a:schemeClr val="tx2"/>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
        <p:nvSpPr>
          <p:cNvPr id="17" name="Rectangle 16">
            <a:extLst>
              <a:ext uri="{FF2B5EF4-FFF2-40B4-BE49-F238E27FC236}">
                <a16:creationId xmlns:a16="http://schemas.microsoft.com/office/drawing/2014/main" id="{86E9A69E-8B27-4095-A7C3-64E46F94B5DE}"/>
              </a:ext>
            </a:extLst>
          </p:cNvPr>
          <p:cNvSpPr/>
          <p:nvPr/>
        </p:nvSpPr>
        <p:spPr>
          <a:xfrm>
            <a:off x="1491551" y="5386084"/>
            <a:ext cx="8807279" cy="639812"/>
          </a:xfrm>
          <a:prstGeom prst="rect">
            <a:avLst/>
          </a:prstGeom>
          <a:solidFill>
            <a:srgbClr val="E7E8E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pple-system"/>
              </a:rPr>
              <a:t>For c</a:t>
            </a:r>
            <a:r>
              <a:rPr lang="en-US" sz="1400" b="0" i="0" dirty="0">
                <a:solidFill>
                  <a:schemeClr val="tx1"/>
                </a:solidFill>
                <a:effectLst/>
                <a:latin typeface="-apple-system"/>
              </a:rPr>
              <a:t>hanges regarding price, supply description, OEM/UOM description,  items per OEM/UOM, </a:t>
            </a:r>
            <a:r>
              <a:rPr lang="en-US" sz="1400" dirty="0">
                <a:solidFill>
                  <a:schemeClr val="tx1"/>
                </a:solidFill>
                <a:latin typeface="-apple-system"/>
              </a:rPr>
              <a:t>country of origin, and supplier part number, </a:t>
            </a:r>
            <a:r>
              <a:rPr lang="en-US" sz="1400" b="0" i="0" dirty="0">
                <a:solidFill>
                  <a:schemeClr val="tx1"/>
                </a:solidFill>
                <a:effectLst/>
                <a:latin typeface="-apple-system"/>
              </a:rPr>
              <a:t>please reach out to your assigned contracting officer directly to receive a </a:t>
            </a:r>
            <a:r>
              <a:rPr lang="en-US" sz="1400" b="1" i="0" dirty="0">
                <a:solidFill>
                  <a:schemeClr val="tx1"/>
                </a:solidFill>
                <a:effectLst/>
                <a:latin typeface="-apple-system"/>
              </a:rPr>
              <a:t>BPA Maintenance Request </a:t>
            </a:r>
            <a:r>
              <a:rPr lang="en-US" sz="1400" b="1" dirty="0">
                <a:solidFill>
                  <a:schemeClr val="tx1"/>
                </a:solidFill>
                <a:latin typeface="-apple-system"/>
              </a:rPr>
              <a:t>F</a:t>
            </a:r>
            <a:r>
              <a:rPr lang="en-US" sz="1400" b="1" i="0" dirty="0">
                <a:solidFill>
                  <a:schemeClr val="tx1"/>
                </a:solidFill>
                <a:effectLst/>
                <a:latin typeface="-apple-system"/>
              </a:rPr>
              <a:t>orm</a:t>
            </a:r>
            <a:r>
              <a:rPr lang="en-US" sz="1400" b="0" i="0" dirty="0">
                <a:solidFill>
                  <a:schemeClr val="tx1"/>
                </a:solidFill>
                <a:effectLst/>
                <a:latin typeface="-apple-system"/>
              </a:rPr>
              <a:t>. </a:t>
            </a:r>
            <a:endParaRPr lang="en-US" sz="1400" b="0" i="0" dirty="0">
              <a:solidFill>
                <a:srgbClr val="242424"/>
              </a:solidFill>
              <a:effectLst/>
              <a:latin typeface="-apple-system"/>
            </a:endParaRPr>
          </a:p>
        </p:txBody>
      </p:sp>
    </p:spTree>
    <p:extLst>
      <p:ext uri="{BB962C8B-B14F-4D97-AF65-F5344CB8AC3E}">
        <p14:creationId xmlns:p14="http://schemas.microsoft.com/office/powerpoint/2010/main" val="777128810"/>
      </p:ext>
    </p:extLst>
  </p:cSld>
  <p:clrMapOvr>
    <a:masterClrMapping/>
  </p:clrMapOvr>
</p:sld>
</file>

<file path=ppt/theme/theme1.xml><?xml version="1.0" encoding="utf-8"?>
<a:theme xmlns:a="http://schemas.openxmlformats.org/drawingml/2006/main" name="OI&amp;T Division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3538</TotalTime>
  <Words>222</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.AppleSystemUIFont</vt:lpstr>
      <vt:lpstr>-apple-system</vt:lpstr>
      <vt:lpstr>Arial</vt:lpstr>
      <vt:lpstr>Calibri</vt:lpstr>
      <vt:lpstr>OI&amp;T Division PPT Layout</vt:lpstr>
      <vt:lpstr>OEM Revision Request Form    Vendor User Guide</vt:lpstr>
      <vt:lpstr>OEM Revision Request Step 1</vt:lpstr>
      <vt:lpstr>OEM Revision Request Step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OIT PowerPoint Widescreen Presentation</dc:title>
  <dc:subject/>
  <dc:creator>U.S. Department of Veterans Affairs, Office of Information and Technology</dc:creator>
  <cp:keywords>PPT, OIT, presentation, Office of Information and Technology</cp:keywords>
  <dc:description>OIT20180620</dc:description>
  <cp:lastModifiedBy>Addeo, Anthony</cp:lastModifiedBy>
  <cp:revision>206</cp:revision>
  <cp:lastPrinted>2017-03-28T14:15:43Z</cp:lastPrinted>
  <dcterms:created xsi:type="dcterms:W3CDTF">2017-03-15T17:05:18Z</dcterms:created>
  <dcterms:modified xsi:type="dcterms:W3CDTF">2022-11-09T18:41:53Z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2022-11-09T17:52:11Z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7a0eb97c-4614-44f4-9721-73864d2336c3</vt:lpwstr>
  </property>
  <property fmtid="{D5CDD505-2E9C-101B-9397-08002B2CF9AE}" pid="8" name="MSIP_Label_ea60d57e-af5b-4752-ac57-3e4f28ca11dc_ContentBits">
    <vt:lpwstr>0</vt:lpwstr>
  </property>
</Properties>
</file>