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</p:sldMasterIdLst>
  <p:notesMasterIdLst>
    <p:notesMasterId r:id="rId18"/>
  </p:notesMasterIdLst>
  <p:sldIdLst>
    <p:sldId id="1155" r:id="rId3"/>
    <p:sldId id="3215" r:id="rId4"/>
    <p:sldId id="267" r:id="rId5"/>
    <p:sldId id="280" r:id="rId6"/>
    <p:sldId id="3217" r:id="rId7"/>
    <p:sldId id="3218" r:id="rId8"/>
    <p:sldId id="269" r:id="rId9"/>
    <p:sldId id="271" r:id="rId10"/>
    <p:sldId id="285" r:id="rId11"/>
    <p:sldId id="272" r:id="rId12"/>
    <p:sldId id="274" r:id="rId13"/>
    <p:sldId id="1154" r:id="rId14"/>
    <p:sldId id="3223" r:id="rId15"/>
    <p:sldId id="3225" r:id="rId16"/>
    <p:sldId id="276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A"/>
    <a:srgbClr val="147BD8"/>
    <a:srgbClr val="0000FF"/>
    <a:srgbClr val="66FF99"/>
    <a:srgbClr val="B3E175"/>
    <a:srgbClr val="66CCFF"/>
    <a:srgbClr val="3B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6388" autoAdjust="0"/>
  </p:normalViewPr>
  <p:slideViewPr>
    <p:cSldViewPr>
      <p:cViewPr varScale="1">
        <p:scale>
          <a:sx n="57" d="100"/>
          <a:sy n="57" d="100"/>
        </p:scale>
        <p:origin x="3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defTabSz="914400" rtl="0" eaLnBrk="1" latinLnBrk="0" hangingPunct="1">
              <a:spcBef>
                <a:spcPct val="0"/>
              </a:spcBef>
              <a:buNone/>
              <a:defRPr lang="en-US" sz="2800" b="1" i="0" u="none" strike="noStrike" kern="1200" baseline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sz="28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Veteran Demographics 2016</a:t>
            </a:r>
          </a:p>
        </c:rich>
      </c:tx>
      <c:layout>
        <c:manualLayout>
          <c:xMode val="edge"/>
          <c:yMode val="edge"/>
          <c:x val="0.1342829369476828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68815908337839E-2"/>
          <c:y val="0.25160126500580871"/>
          <c:w val="0.7416488015613667"/>
          <c:h val="0.594543855686072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Veterans Demographics</c:v>
                </c:pt>
              </c:strCache>
            </c:strRef>
          </c:tx>
          <c:explosion val="25"/>
          <c:dPt>
            <c:idx val="0"/>
            <c:bubble3D val="0"/>
            <c:explosion val="34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2F5-47AB-845A-F12E48BB305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2F5-47AB-845A-F12E48BB305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2F5-47AB-845A-F12E48BB305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32F5-47AB-845A-F12E48BB305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32F5-47AB-845A-F12E48BB305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AIAN</c:v>
                </c:pt>
                <c:pt idx="5">
                  <c:v>NHPI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0.82299999999999995</c:v>
                </c:pt>
                <c:pt idx="1">
                  <c:v>0.114</c:v>
                </c:pt>
                <c:pt idx="2">
                  <c:v>6.8000000000000005E-2</c:v>
                </c:pt>
                <c:pt idx="3">
                  <c:v>1.6E-2</c:v>
                </c:pt>
                <c:pt idx="4">
                  <c:v>8.0999999999999996E-3</c:v>
                </c:pt>
                <c:pt idx="5">
                  <c:v>1.9E-3</c:v>
                </c:pt>
                <c:pt idx="6">
                  <c:v>3.0700000000000002E-2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F5-47AB-845A-F12E48BB30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1020101839643177E-2"/>
          <c:y val="0.17585107142911943"/>
          <c:w val="0.899999916476382"/>
          <c:h val="6.156173357428682E-2"/>
        </c:manualLayout>
      </c:layout>
      <c:overlay val="0"/>
      <c:spPr>
        <a:solidFill>
          <a:schemeClr val="tx1">
            <a:lumMod val="65000"/>
            <a:lumOff val="35000"/>
          </a:schemeClr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defTabSz="914400" rtl="0" eaLnBrk="1" latinLnBrk="0" hangingPunct="1">
              <a:spcBef>
                <a:spcPct val="0"/>
              </a:spcBef>
              <a:buNone/>
              <a:defRPr lang="en-US" sz="3200" b="1" i="0" u="none" strike="noStrike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+mj-ea"/>
                <a:cs typeface="+mj-cs"/>
              </a:defRPr>
            </a:pPr>
            <a:r>
              <a:rPr lang="en-US" sz="2800" b="1" i="0" u="none" strike="noStrike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Projected Veteran Population 2043</a:t>
            </a:r>
          </a:p>
        </c:rich>
      </c:tx>
      <c:layout>
        <c:manualLayout>
          <c:xMode val="edge"/>
          <c:yMode val="edge"/>
          <c:x val="0.1343053194100351"/>
          <c:y val="1.709401709401709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00981767180924E-3"/>
          <c:y val="0.28140577451226717"/>
          <c:w val="0.96051927776269341"/>
          <c:h val="0.71819205216535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Veteran Population 2043</c:v>
                </c:pt>
              </c:strCache>
            </c:strRef>
          </c:tx>
          <c:explosion val="36"/>
          <c:dPt>
            <c:idx val="0"/>
            <c:bubble3D val="0"/>
            <c:explosion val="39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48F-416F-B133-7160E4BE054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48F-416F-B133-7160E4BE054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48F-416F-B133-7160E4BE054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B48F-416F-B133-7160E4BE0546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B48F-416F-B133-7160E4BE0546}"/>
              </c:ext>
            </c:extLst>
          </c:dPt>
          <c:dLbls>
            <c:dLbl>
              <c:idx val="3"/>
              <c:layout>
                <c:manualLayout>
                  <c:x val="1.975772259236826E-2"/>
                  <c:y val="-2.44465980214011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8F-416F-B133-7160E4BE0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AIAN</c:v>
                </c:pt>
                <c:pt idx="4">
                  <c:v>Asian</c:v>
                </c:pt>
                <c:pt idx="5">
                  <c:v>NHPI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73</c:v>
                </c:pt>
                <c:pt idx="1">
                  <c:v>16</c:v>
                </c:pt>
                <c:pt idx="2">
                  <c:v>14</c:v>
                </c:pt>
                <c:pt idx="3">
                  <c:v>1</c:v>
                </c:pt>
                <c:pt idx="4">
                  <c:v>2</c:v>
                </c:pt>
                <c:pt idx="5" formatCode="0.00">
                  <c:v>0.3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8F-416F-B133-7160E4BE05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 Women Veterans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White Women</c:v>
                </c:pt>
                <c:pt idx="1">
                  <c:v>Minority 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65.900000000000006</c:v>
                </c:pt>
                <c:pt idx="1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6-4581-A990-9C72BEFDF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980314960629917"/>
          <c:y val="0.25861954755655547"/>
          <c:w val="0.27931634724904669"/>
          <c:h val="0.39293963254593178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0.80952</cdr:y>
    </cdr:from>
    <cdr:to>
      <cdr:x>0.22642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5908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6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cid:image002.png@01D42E47.ADADEF00" TargetMode="External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hyperlink" Target="https://www.va.gov/centerforminorityveteran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U.S. Department of Veterans Affairs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U.S. Department of Veterans Affairs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Center for Minority Veterans (CMV)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cover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399"/>
            <a:ext cx="1842231" cy="23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2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956"/>
            <a:ext cx="8408472" cy="956182"/>
          </a:xfrm>
        </p:spPr>
        <p:txBody>
          <a:bodyPr>
            <a:noAutofit/>
          </a:bodyPr>
          <a:lstStyle/>
          <a:p>
            <a:pPr>
              <a:defRPr lang="en-US" sz="2400" b="1" i="0" u="none" strike="noStrike" kern="1200" baseline="0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  <a:cs typeface="Georgia"/>
              </a:defRP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Administration MVPC Liaison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24864" y="457200"/>
            <a:ext cx="9067800" cy="563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NCA, VBA and VHA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17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Coordinate and manage the Minority Veterans Program (MVP) for their Administration.</a:t>
            </a:r>
          </a:p>
          <a:p>
            <a:pPr marR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Work directly with CMV and Facility Minority Veterans Program Coordinator (FMVPC) on initiatives having regional or national scope and impact.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Analyze, evaluate, and implement programs to improve the MVPC program.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Serve as an expert analyst on program and advise senior management officials on issues affecting minority Veterans.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Conducts quarterly Ensure that FMVPC are properly trained in the areas of reporting outreach.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Serve as the principal liaison between the CMV and FMVPC.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Participate in conference calls with the CMV and FMVPC.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Facilitate collaboration by FMVPC on outreach efforts in their geographic area.</a:t>
            </a:r>
            <a:r>
              <a:rPr lang="en-US" sz="17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Assist the CMV MVPC Program Manager by facilitating the submission of their facility MVPC Quarterly Reports.</a:t>
            </a:r>
            <a:r>
              <a:rPr lang="en-US" sz="17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quarterly updated MVPC rosters to CMV MVPC Program Manager.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management officials abreast with timely, comprehensive information that reflects the effectiveness of the MVPC. 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Conduct meetings with FMVPC within their jurisdiction as appropriate to disseminate program direction and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4DD4B-9F4F-41A6-B47C-02D5C593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6791"/>
            <a:ext cx="8958847" cy="746632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latin typeface="Calibri" panose="020F0502020204030204" pitchFamily="34" charset="0"/>
                <a:cs typeface="Georgia"/>
              </a:rPr>
            </a:br>
            <a:r>
              <a:rPr lang="en-US" sz="2000" dirty="0">
                <a:latin typeface="Calibri" panose="020F0502020204030204" pitchFamily="34" charset="0"/>
                <a:cs typeface="Georgia"/>
              </a:rPr>
              <a:t>Who are 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Minority Veterans Program Coordinators (MVPC)?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FC2CE-37E7-451A-8C7C-B69B55BD8743}"/>
              </a:ext>
            </a:extLst>
          </p:cNvPr>
          <p:cNvSpPr txBox="1"/>
          <p:nvPr/>
        </p:nvSpPr>
        <p:spPr>
          <a:xfrm>
            <a:off x="0" y="609600"/>
            <a:ext cx="9071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MVPCs: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employees who have full time jobs and are appointed to served as their Facility MVPC </a:t>
            </a: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 duty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A group of people sitting in a room meeting&#10;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" y="1540046"/>
            <a:ext cx="2102041" cy="141775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 person shaking another person's hand&#10;&#10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7" y="3093608"/>
            <a:ext cx="2117413" cy="128566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oup of people posing for a photo&#10;&#10;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" y="4477563"/>
            <a:ext cx="2190721" cy="13971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84632" y="1641182"/>
            <a:ext cx="4286250" cy="4190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Interdepartmental program 276 coordinators collaterally assigned within VHA, VBA, and NCA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and initiate activities that educate and sensitize internal staff to the unique needs of minority veterans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and participate in outreach activities and educational forums utilizing community networks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Assist the CMV in disseminating information</a:t>
            </a:r>
          </a:p>
        </p:txBody>
      </p:sp>
      <p:pic>
        <p:nvPicPr>
          <p:cNvPr id="4098" name="Picture 2" descr="A person standing at a podium&#10;&#10;">
            <a:extLst>
              <a:ext uri="{FF2B5EF4-FFF2-40B4-BE49-F238E27FC236}">
                <a16:creationId xmlns:a16="http://schemas.microsoft.com/office/drawing/2014/main" id="{18152984-7F87-4F72-AA75-4BA2C21C8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1"/>
          <a:stretch/>
        </p:blipFill>
        <p:spPr bwMode="auto">
          <a:xfrm>
            <a:off x="6805183" y="1540046"/>
            <a:ext cx="1957818" cy="12527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standing next to a tv&#10;&#10;">
            <a:extLst>
              <a:ext uri="{FF2B5EF4-FFF2-40B4-BE49-F238E27FC236}">
                <a16:creationId xmlns:a16="http://schemas.microsoft.com/office/drawing/2014/main" id="{16065ACC-EA99-4DCD-AF6E-ECD27A36B9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20000"/>
          <a:stretch/>
        </p:blipFill>
        <p:spPr>
          <a:xfrm rot="5400000">
            <a:off x="7137255" y="2574179"/>
            <a:ext cx="1309728" cy="192188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A group of people standing together&#10;&#10;">
            <a:extLst>
              <a:ext uri="{FF2B5EF4-FFF2-40B4-BE49-F238E27FC236}">
                <a16:creationId xmlns:a16="http://schemas.microsoft.com/office/drawing/2014/main" id="{3B690CF6-6E53-46B3-962C-060E39828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0" t="12709" b="24231"/>
          <a:stretch>
            <a:fillRect/>
          </a:stretch>
        </p:blipFill>
        <p:spPr bwMode="auto">
          <a:xfrm>
            <a:off x="6831177" y="4277446"/>
            <a:ext cx="1921884" cy="147901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104F0-394C-4889-9AE2-C8B2B5EE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4E188-27A4-4B4B-B4BF-A96BA0C5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0" y="-75256"/>
            <a:ext cx="8640739" cy="609600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Minority Veterans Program Coordinators (MVPC) Role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5D9F5-A369-4BAA-8A43-F632E07A1321}"/>
              </a:ext>
            </a:extLst>
          </p:cNvPr>
          <p:cNvSpPr txBox="1"/>
          <p:nvPr/>
        </p:nvSpPr>
        <p:spPr>
          <a:xfrm flipH="1">
            <a:off x="0" y="609600"/>
            <a:ext cx="4126518" cy="6234977"/>
          </a:xfrm>
          <a:prstGeom prst="rect">
            <a:avLst/>
          </a:prstGeom>
          <a:noFill/>
          <a:ln>
            <a:solidFill>
              <a:schemeClr val="accent6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680"/>
              </a:lnSpc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Advocate on behalf of minority Veterans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by making recommendations to improve service delivery within their facilities. </a:t>
            </a:r>
          </a:p>
          <a:p>
            <a:pPr marL="342900" indent="-34290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Submit their web based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Quarterly MVPC Report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within the identified time frames. </a:t>
            </a:r>
          </a:p>
          <a:p>
            <a:pPr marL="342900" indent="-34290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Participate in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conference calls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 CMV MVPC Program Manager and VACO MVPC Liaison. </a:t>
            </a:r>
          </a:p>
          <a:p>
            <a:pPr marL="342900" indent="-34290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 each Fiscal Year an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Operation Plan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outlining outreach and  activities to be conducted targeting minority Veterans for the year. </a:t>
            </a:r>
          </a:p>
          <a:p>
            <a:pPr marL="342900" indent="-34290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 a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Track and Trending Report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by conducting trend analyses of minority  Veterans</a:t>
            </a:r>
            <a:r>
              <a:rPr lang="fr-FR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concerns or issues at events and facility.</a:t>
            </a:r>
          </a:p>
          <a:p>
            <a:pPr marL="342900" indent="-34290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Recommend proactive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initiatives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corrective actions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resolve recurrent challenges to the facility Director.</a:t>
            </a:r>
          </a:p>
          <a:p>
            <a:pPr marL="342900" indent="-34290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Distribute and use culturally sensitive materials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inform minority Veterans and their families of the availability of VA services and benefits. 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14265-E7FA-46FB-8C0F-3F5A808CC282}"/>
              </a:ext>
            </a:extLst>
          </p:cNvPr>
          <p:cNvSpPr txBox="1"/>
          <p:nvPr/>
        </p:nvSpPr>
        <p:spPr>
          <a:xfrm flipH="1">
            <a:off x="4126519" y="614082"/>
            <a:ext cx="5017480" cy="66822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68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Collaborate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with other Administrations FMVPCs to increase targeted outreach opportunities and efforts.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 and maintain contact with minority organizations within the local area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(s) served by the facility to present information concerning benefits, to hear their concerns, and to answer questions. 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Work with the facility staff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formulate and communicate program objectives that increase the awareness of the Minority Veteran Program. 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Support and initiate activities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that inform and sensitize facility staff to the unique needs of minority Veterans. 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appropriate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educational and outreach materials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targeted outreach groups 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Serve as </a:t>
            </a: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CMV primary contact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 issues pertaining to minority Veterans visiting their facility. 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abreast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VA benefits programs, current policies, and regulations and their impact on minority Veterans. 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Meet with the Director periodically 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(suggest at a minimum, twice per year) </a:t>
            </a:r>
            <a:r>
              <a:rPr lang="en-US" sz="15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discuss the operation plan, initiatives and issues of interest and concern</a:t>
            </a:r>
            <a:r>
              <a:rPr lang="en-US" sz="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ln>
                <a:solidFill>
                  <a:srgbClr val="002060"/>
                </a:solidFill>
              </a:ln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54B08-8A9D-40EA-A6EC-49E5AD7C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12" y="152400"/>
            <a:ext cx="3838575" cy="436562"/>
          </a:xfrm>
        </p:spPr>
        <p:txBody>
          <a:bodyPr>
            <a:no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CMV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990600"/>
            <a:ext cx="8229600" cy="49985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Biennial National Minority Veterans Summit (Projected 2022)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Initiatives/ Campaigns- Million Veteran Program/PREVENTS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Collaborate on Research Projects with Office of Health Equity, Center for Health Equity, and Research Promotions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Host Lunch and Learn Sessions – Federal Agencies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Weekly GovDelivery Email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MOUs with national organizations (i.e. NAACP, Women Veterans Interactive, LULAC, Veterans Employment Service Office etc.)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minority Veterans to self-identify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453F3-0284-4ECC-976B-FF03372F8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CF50-1DB9-4C37-B09D-EAF374BD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62" y="621097"/>
            <a:ext cx="9144000" cy="731520"/>
          </a:xfrm>
        </p:spPr>
        <p:txBody>
          <a:bodyPr>
            <a:normAutofit/>
          </a:bodyPr>
          <a:lstStyle/>
          <a:p>
            <a:r>
              <a:rPr lang="en-US" sz="800" dirty="0"/>
              <a:t>POC</a:t>
            </a: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457200" y="2286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Point Contact Information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U.S. Department of Veterans Affairs 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Center for Minority Veterans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37160" indent="0" algn="ctr"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ctr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202-461-6191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https://www.va.gov/centerforminorityveterans/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tp://www1.va.gov/CENTERFORMINORITYVETERANS/index.asp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707003-D064-4E8F-ADD9-38CB26815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64" y="762000"/>
            <a:ext cx="914400" cy="9198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03D38F-4797-455F-A5AC-6091995C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3535" y="4882115"/>
            <a:ext cx="8400506" cy="1015650"/>
            <a:chOff x="107508928" y="114706025"/>
            <a:chExt cx="6435789" cy="713774"/>
          </a:xfrm>
        </p:grpSpPr>
        <p:pic>
          <p:nvPicPr>
            <p:cNvPr id="1034" name="Picture 10" descr="debra">
              <a:extLst>
                <a:ext uri="{FF2B5EF4-FFF2-40B4-BE49-F238E27FC236}">
                  <a16:creationId xmlns:a16="http://schemas.microsoft.com/office/drawing/2014/main" id="{1E4CA402-3731-4D8D-B353-5542098C5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2" r="58131"/>
            <a:stretch>
              <a:fillRect/>
            </a:stretch>
          </p:blipFill>
          <p:spPr bwMode="auto">
            <a:xfrm>
              <a:off x="107508928" y="114706944"/>
              <a:ext cx="604910" cy="701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3299014D-3376-4266-A970-77B1BA7F1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42664" y="114706025"/>
              <a:ext cx="822183" cy="707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6490FD59-AC75-4875-BA16-5D3B9304A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07191" y="114709460"/>
              <a:ext cx="848004" cy="70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733971D3-DEE1-4911-8A24-067674A78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86231" y="114717445"/>
              <a:ext cx="878802" cy="7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79323AA3-F5A0-496F-92DB-F5FC3F5BF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6790" y="114717445"/>
              <a:ext cx="964634" cy="692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minorityvet-278x300">
              <a:extLst>
                <a:ext uri="{FF2B5EF4-FFF2-40B4-BE49-F238E27FC236}">
                  <a16:creationId xmlns:a16="http://schemas.microsoft.com/office/drawing/2014/main" id="{10572605-A03A-4E80-91CC-B6C50F03B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73970" y="114707834"/>
              <a:ext cx="642417" cy="693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9" name="Picture 15" descr="C7D1kCHWsAICOzB">
              <a:extLst>
                <a:ext uri="{FF2B5EF4-FFF2-40B4-BE49-F238E27FC236}">
                  <a16:creationId xmlns:a16="http://schemas.microsoft.com/office/drawing/2014/main" id="{5D5F4020-7F83-48DD-BB9B-799B52CD2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20" b="13998"/>
            <a:stretch>
              <a:fillRect/>
            </a:stretch>
          </p:blipFill>
          <p:spPr bwMode="auto">
            <a:xfrm flipH="1">
              <a:off x="112366613" y="114714724"/>
              <a:ext cx="299780" cy="678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0" name="Picture 16" descr="untitled">
              <a:extLst>
                <a:ext uri="{FF2B5EF4-FFF2-40B4-BE49-F238E27FC236}">
                  <a16:creationId xmlns:a16="http://schemas.microsoft.com/office/drawing/2014/main" id="{791A2DC1-8DA2-4384-870B-7D1E83A8E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64557" y="114709328"/>
              <a:ext cx="871278" cy="676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1" name="Picture 17" descr="imagesMWU78AJQ">
              <a:extLst>
                <a:ext uri="{FF2B5EF4-FFF2-40B4-BE49-F238E27FC236}">
                  <a16:creationId xmlns:a16="http://schemas.microsoft.com/office/drawing/2014/main" id="{58F027B8-2C9C-494B-8A15-9C3E33940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70372" y="114717830"/>
              <a:ext cx="474345" cy="667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D1AF32-BB34-45EE-9DE4-ECB789529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3533" y="4793668"/>
            <a:ext cx="8400507" cy="1097184"/>
            <a:chOff x="359956" y="4475735"/>
            <a:chExt cx="8400507" cy="1097184"/>
          </a:xfrm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6087EBB8-3877-4103-9151-F4620C3CC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57" y="5517704"/>
              <a:ext cx="8376931" cy="55215"/>
            </a:xfrm>
            <a:prstGeom prst="rect">
              <a:avLst/>
            </a:prstGeom>
            <a:solidFill>
              <a:srgbClr val="000066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1D2503-38B3-4A5F-9711-66A6F74665C5}"/>
                </a:ext>
              </a:extLst>
            </p:cNvPr>
            <p:cNvGrpSpPr/>
            <p:nvPr/>
          </p:nvGrpSpPr>
          <p:grpSpPr>
            <a:xfrm>
              <a:off x="359956" y="4475735"/>
              <a:ext cx="8400507" cy="85121"/>
              <a:chOff x="295472" y="3955663"/>
              <a:chExt cx="8400507" cy="85121"/>
            </a:xfrm>
          </p:grpSpPr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42472707-0CCC-45AA-9149-A62B6EE0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72" y="3955663"/>
                <a:ext cx="8400507" cy="46451"/>
              </a:xfrm>
              <a:prstGeom prst="rect">
                <a:avLst/>
              </a:prstGeom>
              <a:solidFill>
                <a:srgbClr val="000066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8A8B5412-B76C-45BD-BD37-21BCB624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5473" y="3995065"/>
                <a:ext cx="8376931" cy="45719"/>
              </a:xfrm>
              <a:prstGeom prst="rect">
                <a:avLst/>
              </a:prstGeom>
              <a:solidFill>
                <a:srgbClr val="C0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F7C4DBD4-FF4C-4265-BF77-F50CAD03F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85" y="4768173"/>
              <a:ext cx="8071633" cy="732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Rage Italic" panose="03070502040507070304" pitchFamily="66" charset="0"/>
                  <a:ea typeface="+mn-ea"/>
                  <a:cs typeface="+mn-cs"/>
                </a:rPr>
                <a:t>Center for Minority Veterans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85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7C8-C555-4014-969B-4DC5A7FB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7045"/>
            <a:ext cx="9144000" cy="731520"/>
          </a:xfrm>
        </p:spPr>
        <p:txBody>
          <a:bodyPr>
            <a:normAutofit/>
          </a:bodyPr>
          <a:lstStyle/>
          <a:p>
            <a:r>
              <a:rPr lang="en-US" sz="800" dirty="0"/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4ECDB-F1B8-4AFF-8B12-CD5684EEC204}"/>
              </a:ext>
            </a:extLst>
          </p:cNvPr>
          <p:cNvSpPr/>
          <p:nvPr/>
        </p:nvSpPr>
        <p:spPr>
          <a:xfrm>
            <a:off x="457200" y="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hands raised&#10;&#10;">
            <a:extLst>
              <a:ext uri="{FF2B5EF4-FFF2-40B4-BE49-F238E27FC236}">
                <a16:creationId xmlns:a16="http://schemas.microsoft.com/office/drawing/2014/main" id="{ECF57D8B-EB9C-4987-91E8-5D33C12D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57437"/>
            <a:ext cx="5867400" cy="32051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063" indent="0" algn="ctr">
              <a:buNone/>
            </a:pPr>
            <a:r>
              <a:rPr lang="en-US" sz="4400" b="1" dirty="0">
                <a:solidFill>
                  <a:srgbClr val="0043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B30D-976F-407C-957C-E8D46B09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54" y="18275"/>
            <a:ext cx="7655858" cy="685800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Organization Chart</a:t>
            </a:r>
          </a:p>
        </p:txBody>
      </p:sp>
      <p:pic>
        <p:nvPicPr>
          <p:cNvPr id="24578" name="Picture 2" descr="V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7" y="434388"/>
            <a:ext cx="1204781" cy="105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 ca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8107"/>
            <a:ext cx="1079271" cy="805302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774" y="4797923"/>
            <a:ext cx="7347582" cy="289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8" name="Group 17" descr="Org Chart">
            <a:extLst>
              <a:ext uri="{FF2B5EF4-FFF2-40B4-BE49-F238E27FC236}">
                <a16:creationId xmlns:a16="http://schemas.microsoft.com/office/drawing/2014/main" id="{08577F16-6197-41C2-A3B8-4AEC205D3B8D}"/>
              </a:ext>
            </a:extLst>
          </p:cNvPr>
          <p:cNvGrpSpPr/>
          <p:nvPr/>
        </p:nvGrpSpPr>
        <p:grpSpPr>
          <a:xfrm>
            <a:off x="293597" y="1295400"/>
            <a:ext cx="8698003" cy="4665498"/>
            <a:chOff x="293596" y="1041741"/>
            <a:chExt cx="8792759" cy="4919157"/>
          </a:xfrm>
        </p:grpSpPr>
        <p:sp>
          <p:nvSpPr>
            <p:cNvPr id="23" name="Rounded Rectangle 22" descr="Secretary in org chart"/>
            <p:cNvSpPr/>
            <p:nvPr/>
          </p:nvSpPr>
          <p:spPr>
            <a:xfrm>
              <a:off x="2713826" y="1041741"/>
              <a:ext cx="2286000" cy="45092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Secretary</a:t>
              </a:r>
            </a:p>
          </p:txBody>
        </p:sp>
        <p:sp>
          <p:nvSpPr>
            <p:cNvPr id="24" name="Rounded Rectangle 23" descr="Deputy Secretary in org chart"/>
            <p:cNvSpPr/>
            <p:nvPr/>
          </p:nvSpPr>
          <p:spPr>
            <a:xfrm>
              <a:off x="2706392" y="1687805"/>
              <a:ext cx="2277035" cy="342651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Deputy Secretary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ounded Rectangle 24" descr="Chief of Staff in org chart"/>
            <p:cNvSpPr/>
            <p:nvPr/>
          </p:nvSpPr>
          <p:spPr>
            <a:xfrm>
              <a:off x="2704971" y="2225595"/>
              <a:ext cx="2286000" cy="45092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Chief of Staff</a:t>
              </a:r>
            </a:p>
          </p:txBody>
        </p:sp>
        <p:sp>
          <p:nvSpPr>
            <p:cNvPr id="32" name="Rounded Rectangle 31" descr="Deputy Chief of Staff in org chart"/>
            <p:cNvSpPr/>
            <p:nvPr/>
          </p:nvSpPr>
          <p:spPr>
            <a:xfrm>
              <a:off x="2704971" y="2799098"/>
              <a:ext cx="2286000" cy="45092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Deputy Chief of Staff</a:t>
              </a:r>
            </a:p>
          </p:txBody>
        </p:sp>
        <p:sp>
          <p:nvSpPr>
            <p:cNvPr id="34" name="Rounded Rectangle 6174" descr="Data Analyst in org chart">
              <a:extLst>
                <a:ext uri="{FF2B5EF4-FFF2-40B4-BE49-F238E27FC236}">
                  <a16:creationId xmlns:a16="http://schemas.microsoft.com/office/drawing/2014/main" id="{EE50FDE6-6BD2-433A-9419-02477B2D349C}"/>
                </a:ext>
              </a:extLst>
            </p:cNvPr>
            <p:cNvSpPr/>
            <p:nvPr/>
          </p:nvSpPr>
          <p:spPr>
            <a:xfrm>
              <a:off x="478538" y="3735750"/>
              <a:ext cx="1536155" cy="45092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200" b="1" dirty="0" err="1">
                  <a:solidFill>
                    <a:prstClr val="white"/>
                  </a:solidFill>
                </a:rPr>
                <a:t>GoldWilmyasberry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Analyst</a:t>
              </a:r>
            </a:p>
          </p:txBody>
        </p:sp>
        <p:sp>
          <p:nvSpPr>
            <p:cNvPr id="26" name="Rounded Rectangle 25" descr="Acting Director in org chart"/>
            <p:cNvSpPr/>
            <p:nvPr/>
          </p:nvSpPr>
          <p:spPr>
            <a:xfrm>
              <a:off x="2704971" y="3451879"/>
              <a:ext cx="2277035" cy="450925"/>
            </a:xfrm>
            <a:prstGeom prst="roundRect">
              <a:avLst/>
            </a:prstGeom>
            <a:solidFill>
              <a:srgbClr val="00437A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Dennis May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Acting CMV Director</a:t>
              </a:r>
            </a:p>
          </p:txBody>
        </p:sp>
        <p:sp>
          <p:nvSpPr>
            <p:cNvPr id="6175" name="Rounded Rectangle 6174" descr="Program assistant in org chart"/>
            <p:cNvSpPr/>
            <p:nvPr/>
          </p:nvSpPr>
          <p:spPr>
            <a:xfrm>
              <a:off x="5577804" y="3783126"/>
              <a:ext cx="1819831" cy="45092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Carl McPherson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 Assistant</a:t>
              </a:r>
            </a:p>
          </p:txBody>
        </p:sp>
        <p:sp>
          <p:nvSpPr>
            <p:cNvPr id="27" name="Rounded Rectangle 26" descr="Acting Deputy Ditector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2691524" y="4117412"/>
              <a:ext cx="2286000" cy="450925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Denise Wright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Acting CMV Deputy Director</a:t>
              </a:r>
            </a:p>
          </p:txBody>
        </p:sp>
        <p:sp>
          <p:nvSpPr>
            <p:cNvPr id="29" name="Rounded Rectangle 28" descr="Sr. Program Analyst, African American Veterans Liaison Minority Veterans  Program Manager&#10;"/>
            <p:cNvSpPr/>
            <p:nvPr/>
          </p:nvSpPr>
          <p:spPr>
            <a:xfrm>
              <a:off x="293596" y="4953000"/>
              <a:ext cx="2045581" cy="100789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Denise Wright,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Sr. Program Analyst,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African American Veterans Liaison Minority Veterans  Program Manager</a:t>
              </a:r>
            </a:p>
          </p:txBody>
        </p:sp>
        <p:sp>
          <p:nvSpPr>
            <p:cNvPr id="30" name="Rounded Rectangle 29" descr="Program Analyst, American Indian Veterans Liaison&#10;"/>
            <p:cNvSpPr/>
            <p:nvPr/>
          </p:nvSpPr>
          <p:spPr>
            <a:xfrm>
              <a:off x="2472527" y="5013139"/>
              <a:ext cx="1329625" cy="94775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Juanita J. Mullen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 Analyst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American Indian Veterans Liaison</a:t>
              </a:r>
            </a:p>
          </p:txBody>
        </p:sp>
        <p:sp>
          <p:nvSpPr>
            <p:cNvPr id="31" name="Rounded Rectangle 30" descr="Program Analyst, Hispanic Veterans Liaison&#10;"/>
            <p:cNvSpPr/>
            <p:nvPr/>
          </p:nvSpPr>
          <p:spPr>
            <a:xfrm>
              <a:off x="3867150" y="5013139"/>
              <a:ext cx="1619250" cy="92113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Dwayne E. Campbell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 Analyst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Hispanic Veterans Liaison</a:t>
              </a:r>
            </a:p>
          </p:txBody>
        </p:sp>
        <p:sp>
          <p:nvSpPr>
            <p:cNvPr id="6144" name="Rounded Rectangle 6143" descr="Program Analyst, Native Hawaiian, Asian American, Pacific Islander, Veterans Liaison"/>
            <p:cNvSpPr/>
            <p:nvPr/>
          </p:nvSpPr>
          <p:spPr>
            <a:xfrm>
              <a:off x="5638800" y="5002154"/>
              <a:ext cx="1916202" cy="93169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Ron M. Sagudan, Program Analyst, Native Hawaiian, Asian American, Pacific Islander, Veterans Liaison</a:t>
              </a:r>
            </a:p>
          </p:txBody>
        </p:sp>
        <p:sp>
          <p:nvSpPr>
            <p:cNvPr id="59" name="Rounded Rectangle 58" descr="Program Analyst, Hispanic Veterans Liaison&#10;"/>
            <p:cNvSpPr/>
            <p:nvPr/>
          </p:nvSpPr>
          <p:spPr>
            <a:xfrm>
              <a:off x="7620000" y="5029199"/>
              <a:ext cx="1466355" cy="93169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D’Andrea Jacobs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 Analyst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Hispanic Veterans Liaison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36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 for Minority Veterans 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-16565" y="228600"/>
            <a:ext cx="8975678" cy="3810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48006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indent="-285750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 Veterans Affairs, Center for Minority Veterans office is in Washington, DC. </a:t>
            </a:r>
          </a:p>
          <a:p>
            <a:pPr marL="48006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Montgomery, G. V. (Sonny) [D-MS-3] (Introduced 10/07/1994) Veterans' Benefits Improvements Act of 1994 which on 11/02/1994 Became Public Law No: 103-446. </a:t>
            </a:r>
          </a:p>
          <a:p>
            <a:pPr marL="42291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1994, Public Law 103-446 required SECVA to create Center for Minority Veterans (CMV) and established the Advisory Committee on Minority Veterans (ACMV).</a:t>
            </a:r>
          </a:p>
          <a:p>
            <a:pPr marL="42291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(Sec. 509) Establishes in the VA a Center for Minority Veterans and a Center for Women Veterans.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the Secretary to include in annual budget documents detailed information on each Center's budget and a report on each Center's activities and accomplishments.</a:t>
            </a:r>
          </a:p>
          <a:p>
            <a:pPr marL="42291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(Sec. 510)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Directs the Secretary to establish the Advisory Committee on Minority Veterans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respect to the administration of VA benefits for veterans who are minority group members. Requires an annual report from the Advisory Committee on its programs and activities.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"minority group members" as Asian Americans and Pacific-Islander Americans, African Americans, Hispanics, and Native Americans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(American Indians, Alaska Natives, Native Hawaiians).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91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3716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“Are there special benefits only for minority Veterans?</a:t>
            </a:r>
          </a:p>
          <a:p>
            <a:pPr marL="400050" lvl="1" indent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Aren’t all Veterans created equal?”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1" indent="0" algn="ctr"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ctr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“Why does the VA have a Center for Minority Veterans?”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1" indent="0" fontAlgn="b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Center for Minority Veterans was established in response to lagging utilization by minority Veterans in VA benefits and services. Other than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Native American Direct Loan program, there are no benefits that accrue to Veterans simply based on their race or ethnicity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0050" lvl="1" indent="0" fontAlgn="b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fontAlgn="b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 FY2019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900,000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were contacted through CMV's outreach efforts.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330,000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them were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minority Veterans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(37%)</a:t>
            </a:r>
          </a:p>
          <a:p>
            <a:pPr marL="400050" lvl="1" indent="0" fontAlgn="b">
              <a:buNone/>
            </a:pP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fontAlgn="b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 FY2020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during COVID -19 over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600,000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were contacted through CMV's outreach efforts.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223,000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them were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minority Veterans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ctr" fontAlgn="b">
              <a:buNone/>
            </a:pP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ctr" fontAlgn="b">
              <a:buNone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CMV assists all Veterans and Family members. </a:t>
            </a:r>
          </a:p>
          <a:p>
            <a:pPr marL="400050" lvl="1" indent="0"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1" indent="0" algn="ctr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6F598-8823-484B-BD8C-9DD38219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668A-58C7-4C81-8152-08400536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68573"/>
            <a:ext cx="9144000" cy="731520"/>
          </a:xfrm>
        </p:spPr>
        <p:txBody>
          <a:bodyPr>
            <a:normAutofit/>
          </a:bodyPr>
          <a:lstStyle/>
          <a:p>
            <a:r>
              <a:rPr lang="en-US" sz="800" dirty="0"/>
              <a:t>VHD</a:t>
            </a:r>
          </a:p>
        </p:txBody>
      </p:sp>
      <p:graphicFrame>
        <p:nvGraphicFramePr>
          <p:cNvPr id="3" name="Chart 2" descr="Veterans demographics 2016"/>
          <p:cNvGraphicFramePr/>
          <p:nvPr>
            <p:extLst>
              <p:ext uri="{D42A27DB-BD31-4B8C-83A1-F6EECF244321}">
                <p14:modId xmlns:p14="http://schemas.microsoft.com/office/powerpoint/2010/main" val="3276403352"/>
              </p:ext>
            </p:extLst>
          </p:nvPr>
        </p:nvGraphicFramePr>
        <p:xfrm>
          <a:off x="1044984" y="0"/>
          <a:ext cx="7054031" cy="586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Veteran demographics">
            <a:extLst>
              <a:ext uri="{FF2B5EF4-FFF2-40B4-BE49-F238E27FC236}">
                <a16:creationId xmlns:a16="http://schemas.microsoft.com/office/drawing/2014/main" id="{DCF0B270-BDE2-41E9-BC7F-3A50347B62EB}"/>
              </a:ext>
            </a:extLst>
          </p:cNvPr>
          <p:cNvPicPr/>
          <p:nvPr/>
        </p:nvPicPr>
        <p:blipFill rotWithShape="1">
          <a:blip r:embed="rId3"/>
          <a:srcRect l="68750" t="25653" r="9455" b="24801"/>
          <a:stretch/>
        </p:blipFill>
        <p:spPr bwMode="auto">
          <a:xfrm>
            <a:off x="1216403" y="858342"/>
            <a:ext cx="6882611" cy="3982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 descr="Note: Categories are mutually exclusive. ‘Black’ and ‘All other races’ are not Hispanic. ‘All other races’ includes American Indian/Alaskan Native, Asian, Pacific Islander, and Other (Some other Race and Two or more Races).  &#10;Source: U.S. Census Bureau, American Community Survey , 2016&#10;"/>
          <p:cNvSpPr txBox="1"/>
          <p:nvPr/>
        </p:nvSpPr>
        <p:spPr>
          <a:xfrm>
            <a:off x="281343" y="5230217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Note: Categories are mutually exclusive. ‘Black’ and ‘All other races’ are not Hispanic.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‘All other races’ includes American Indian/Alaskan Native, Asian, Pacific Islander, and Other (Some other Race and Two or more Races).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Source: U.S. Census Bureau, American Community Survey , 2016</a:t>
            </a:r>
          </a:p>
        </p:txBody>
      </p:sp>
    </p:spTree>
    <p:extLst>
      <p:ext uri="{BB962C8B-B14F-4D97-AF65-F5344CB8AC3E}">
        <p14:creationId xmlns:p14="http://schemas.microsoft.com/office/powerpoint/2010/main" val="287316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1045-A90B-4603-989E-5B1E773A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501" y="950976"/>
            <a:ext cx="9144000" cy="731520"/>
          </a:xfrm>
        </p:spPr>
        <p:txBody>
          <a:bodyPr>
            <a:normAutofit/>
          </a:bodyPr>
          <a:lstStyle/>
          <a:p>
            <a:r>
              <a:rPr lang="en-US" sz="800" dirty="0"/>
              <a:t>PVP</a:t>
            </a:r>
          </a:p>
        </p:txBody>
      </p:sp>
      <p:graphicFrame>
        <p:nvGraphicFramePr>
          <p:cNvPr id="3" name="Chart 2" descr="Projected Veteran population 2043 increasing diversity in Veterans pop"/>
          <p:cNvGraphicFramePr/>
          <p:nvPr>
            <p:extLst>
              <p:ext uri="{D42A27DB-BD31-4B8C-83A1-F6EECF244321}">
                <p14:modId xmlns:p14="http://schemas.microsoft.com/office/powerpoint/2010/main" val="1462278774"/>
              </p:ext>
            </p:extLst>
          </p:nvPr>
        </p:nvGraphicFramePr>
        <p:xfrm>
          <a:off x="946113" y="-9867"/>
          <a:ext cx="764770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Projected Veteran population 2043">
            <a:extLst>
              <a:ext uri="{FF2B5EF4-FFF2-40B4-BE49-F238E27FC236}">
                <a16:creationId xmlns:a16="http://schemas.microsoft.com/office/drawing/2014/main" id="{5A599308-B88F-46CA-B74D-D579A59983BB}"/>
              </a:ext>
            </a:extLst>
          </p:cNvPr>
          <p:cNvPicPr/>
          <p:nvPr/>
        </p:nvPicPr>
        <p:blipFill rotWithShape="1">
          <a:blip r:embed="rId3"/>
          <a:srcRect l="60924" t="24503" r="12019" b="15607"/>
          <a:stretch/>
        </p:blipFill>
        <p:spPr bwMode="auto">
          <a:xfrm>
            <a:off x="75501" y="724212"/>
            <a:ext cx="9068499" cy="540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8022" y="5733678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Note: Categories are mutually exclusive. ‘Black’ and ‘All other races’ are not Hispanic.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‘All other races’ includes American Indian/Alaskan Native, Asian, Pacific Islander, and Other (Some other Race and Two or more Races).  </a:t>
            </a:r>
          </a:p>
        </p:txBody>
      </p:sp>
    </p:spTree>
    <p:extLst>
      <p:ext uri="{BB962C8B-B14F-4D97-AF65-F5344CB8AC3E}">
        <p14:creationId xmlns:p14="http://schemas.microsoft.com/office/powerpoint/2010/main" val="248068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3130"/>
            <a:ext cx="8229600" cy="685800"/>
          </a:xfrm>
          <a:ln>
            <a:noFill/>
          </a:ln>
        </p:spPr>
        <p:txBody>
          <a:bodyPr>
            <a:normAutofit/>
          </a:bodyPr>
          <a:lstStyle/>
          <a:p>
            <a:pPr>
              <a:defRPr lang="en-US" sz="2400" b="1" i="0" u="none" strike="noStrike" kern="1200" baseline="0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  <a:cs typeface="Georgia"/>
              </a:defRPr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Women Veterans Diversity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2016 women Veterans&#10;"/>
          <p:cNvGraphicFramePr/>
          <p:nvPr>
            <p:extLst>
              <p:ext uri="{D42A27DB-BD31-4B8C-83A1-F6EECF244321}">
                <p14:modId xmlns:p14="http://schemas.microsoft.com/office/powerpoint/2010/main" val="1403808143"/>
              </p:ext>
            </p:extLst>
          </p:nvPr>
        </p:nvGraphicFramePr>
        <p:xfrm>
          <a:off x="142504" y="1270660"/>
          <a:ext cx="4649190" cy="45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btitle 2" descr="2016 women Veterans.  Minority women Veterans comprise 34% of the total women Veterans population compared to 21.9 percent minority men Veterans&#10;"/>
          <p:cNvSpPr>
            <a:spLocks noGrp="1"/>
          </p:cNvSpPr>
          <p:nvPr>
            <p:ph idx="4294967295"/>
          </p:nvPr>
        </p:nvSpPr>
        <p:spPr>
          <a:xfrm>
            <a:off x="4791694" y="1923802"/>
            <a:ext cx="4191000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3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women Veterans comprise 34% of the total women Veterans population compared to 21.9 percent minority men Veterans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2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4815232" cy="685800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/>
              <a:t>What We Do</a:t>
            </a:r>
          </a:p>
        </p:txBody>
      </p:sp>
      <p:pic>
        <p:nvPicPr>
          <p:cNvPr id="3" name="Picture 2" descr="A group of people in a room&#10;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3021"/>
          <a:stretch/>
        </p:blipFill>
        <p:spPr bwMode="auto">
          <a:xfrm>
            <a:off x="228598" y="1447800"/>
            <a:ext cx="1981201" cy="11824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 group of people sitting at a table&#10;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9901"/>
          <a:stretch/>
        </p:blipFill>
        <p:spPr bwMode="auto">
          <a:xfrm>
            <a:off x="215346" y="2888747"/>
            <a:ext cx="1994453" cy="128314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person standing in front of a door with a group of people in it&#10;&#10;">
            <a:extLst>
              <a:ext uri="{FF2B5EF4-FFF2-40B4-BE49-F238E27FC236}">
                <a16:creationId xmlns:a16="http://schemas.microsoft.com/office/drawing/2014/main" id="{CEB42C72-8ABF-4864-B7CB-7EFDB070C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r="8559"/>
          <a:stretch/>
        </p:blipFill>
        <p:spPr bwMode="auto">
          <a:xfrm rot="5400000">
            <a:off x="476250" y="4202987"/>
            <a:ext cx="1485898" cy="198119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438400" y="685800"/>
            <a:ext cx="65110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Assists eligible Veterans in their efforts to receive benefits and services from the VA.  CMV acts only as a mediator and facilitator.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such the Center does not process claims, handle equal employment complaints, or employee relations problems.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Identifying barriers to service and health care access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Educate Veterans, their families and survivors through targeted outreach and effective advocacy.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 the use of VA programs, benefits, and services for minority Veterans.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Disseminate information and provide culturally relevant programs that enhance Veteran-centric services to minority Veterans.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5325" y="6146800"/>
            <a:ext cx="670560" cy="304800"/>
          </a:xfrm>
          <a:prstGeom prst="rect">
            <a:avLst/>
          </a:prstGeom>
        </p:spPr>
        <p:txBody>
          <a:bodyPr/>
          <a:lstStyle/>
          <a:p>
            <a:fld id="{D99453F3-0284-4ECC-976B-FF03372F86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-80111"/>
            <a:ext cx="9144000" cy="731520"/>
          </a:xfrm>
        </p:spPr>
        <p:txBody>
          <a:bodyPr>
            <a:normAutofit/>
          </a:bodyPr>
          <a:lstStyle/>
          <a:p>
            <a:pPr>
              <a:defRPr lang="en-US" sz="2400" b="1" i="0" u="none" strike="noStrike" kern="1200" baseline="0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  <a:cs typeface="Georgia"/>
              </a:defRPr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Increasing Awareness of VA Benefits </a:t>
            </a:r>
          </a:p>
        </p:txBody>
      </p:sp>
      <p:pic>
        <p:nvPicPr>
          <p:cNvPr id="3074" name="Picture 2" descr="picture of CMV staff">
            <a:extLst>
              <a:ext uri="{FF2B5EF4-FFF2-40B4-BE49-F238E27FC236}">
                <a16:creationId xmlns:a16="http://schemas.microsoft.com/office/drawing/2014/main" id="{76A3D50B-3E53-4364-AF17-1DD730D6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/>
          <a:stretch>
            <a:fillRect/>
          </a:stretch>
        </p:blipFill>
        <p:spPr bwMode="auto">
          <a:xfrm>
            <a:off x="82620" y="685800"/>
            <a:ext cx="3213238" cy="184023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 descr="Advisory Committee ">
            <a:extLst>
              <a:ext uri="{FF2B5EF4-FFF2-40B4-BE49-F238E27FC236}">
                <a16:creationId xmlns:a16="http://schemas.microsoft.com/office/drawing/2014/main" id="{F3A88C72-0E17-4890-BE67-85F65A23096B}"/>
              </a:ext>
            </a:extLst>
          </p:cNvPr>
          <p:cNvGrpSpPr/>
          <p:nvPr/>
        </p:nvGrpSpPr>
        <p:grpSpPr>
          <a:xfrm>
            <a:off x="52493" y="2560429"/>
            <a:ext cx="3329666" cy="3611771"/>
            <a:chOff x="52493" y="2560429"/>
            <a:chExt cx="3329666" cy="3611771"/>
          </a:xfrm>
        </p:grpSpPr>
        <p:pic>
          <p:nvPicPr>
            <p:cNvPr id="1026" name="Picture 2" descr="Advisory Committee on Minority Veterans - December 2019">
              <a:extLst>
                <a:ext uri="{FF2B5EF4-FFF2-40B4-BE49-F238E27FC236}">
                  <a16:creationId xmlns:a16="http://schemas.microsoft.com/office/drawing/2014/main" id="{520886D7-8C7D-4FCC-94D1-3716ACB70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2" y="2560429"/>
              <a:ext cx="3247047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Secretary’s Advisory Committee on Minority Veterans (ACMV)&#10;&#10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3" y="4550786"/>
              <a:ext cx="3329666" cy="1621414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 descr="Minority Veterans Program Coordinators (MVPC)&#10;"/>
          <p:cNvSpPr txBox="1"/>
          <p:nvPr/>
        </p:nvSpPr>
        <p:spPr>
          <a:xfrm>
            <a:off x="3505200" y="1078925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Staff/Minority Veteran Liaisons collaboration with internal/external organizations and other closely aligned non-government minority organizations (CMV)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Secretary’s Advisory Committee on Minority Veterans (ACMV)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Minority Veterans Program Coordinators (MVPC)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3D53C-DC17-4FCE-8402-76534711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dvisory Committee on Minority Veterans (ACMV)  "/>
          <p:cNvSpPr>
            <a:spLocks noGrp="1"/>
          </p:cNvSpPr>
          <p:nvPr>
            <p:ph type="title"/>
          </p:nvPr>
        </p:nvSpPr>
        <p:spPr>
          <a:xfrm>
            <a:off x="304800" y="-171956"/>
            <a:ext cx="8408472" cy="956182"/>
          </a:xfrm>
        </p:spPr>
        <p:txBody>
          <a:bodyPr>
            <a:noAutofit/>
          </a:bodyPr>
          <a:lstStyle/>
          <a:p>
            <a:pPr>
              <a:defRPr lang="en-US" sz="2400" b="1" i="0" u="none" strike="noStrike" kern="1200" baseline="0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  <a:cs typeface="Georgia"/>
              </a:defRP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 Committee on Minority Veterans (ACMV)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3542" y="784227"/>
            <a:ext cx="8847887" cy="19111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Advise the Secretary on VA’s administration of benefits and provision of health care benefits and services to minority Veterans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annual report to the Secretary outlining recommendations, concerns, and observations on VA’s delivery of services to minority Veterans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Meet with VA officials, Veteran Service Organizations and stakeholders to assess the VA’s efforts in providing benefits and services to minority Veterans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Make periodic site visits and hold Veterans Town Hall meetings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ollage of ACMV&#10;&#10;">
            <a:extLst>
              <a:ext uri="{FF2B5EF4-FFF2-40B4-BE49-F238E27FC236}">
                <a16:creationId xmlns:a16="http://schemas.microsoft.com/office/drawing/2014/main" id="{5FF9220C-52BF-4384-8F72-C305FC60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695403"/>
            <a:ext cx="6019800" cy="3119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601130-DBF6-400F-AE4C-868F80D9453F}"/>
              </a:ext>
            </a:extLst>
          </p:cNvPr>
          <p:cNvSpPr/>
          <p:nvPr/>
        </p:nvSpPr>
        <p:spPr>
          <a:xfrm>
            <a:off x="611347" y="5526612"/>
            <a:ext cx="7921305" cy="57708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Advisory Committee on Minority Veterans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1B434-0FEC-4F57-9D79-4D842661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3017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Words>1531</Words>
  <Application>Microsoft Office PowerPoint</Application>
  <PresentationFormat>On-screen Show (4:3)</PresentationFormat>
  <Paragraphs>188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Myriad Pro</vt:lpstr>
      <vt:lpstr>Rage Italic</vt:lpstr>
      <vt:lpstr>Times New Roman</vt:lpstr>
      <vt:lpstr>Wingdings</vt:lpstr>
      <vt:lpstr>10_Office Theme</vt:lpstr>
      <vt:lpstr>Custom Design</vt:lpstr>
      <vt:lpstr>  U.S. Department of Veterans Affairs  </vt:lpstr>
      <vt:lpstr>  Organization Chart</vt:lpstr>
      <vt:lpstr>Center for Minority Veterans  Background</vt:lpstr>
      <vt:lpstr>VHD</vt:lpstr>
      <vt:lpstr>PVP</vt:lpstr>
      <vt:lpstr>Women Veterans Diversity</vt:lpstr>
      <vt:lpstr>What We Do</vt:lpstr>
      <vt:lpstr>Increasing Awareness of VA Benefits </vt:lpstr>
      <vt:lpstr>Advisory Committee on Minority Veterans (ACMV)  </vt:lpstr>
      <vt:lpstr>Administration MVPC Liaison  </vt:lpstr>
      <vt:lpstr> Who are the Minority Veterans Program Coordinators (MVPC)?</vt:lpstr>
      <vt:lpstr>Minority Veterans Program Coordinators (MVPC) Role</vt:lpstr>
      <vt:lpstr>CMV Strategies</vt:lpstr>
      <vt:lpstr>POC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Drumbeat</dc:title>
  <dc:creator>Department of Veterans Affairs</dc:creator>
  <cp:lastModifiedBy>Terry, Michelle</cp:lastModifiedBy>
  <cp:revision>208</cp:revision>
  <cp:lastPrinted>2021-12-15T01:11:33Z</cp:lastPrinted>
  <dcterms:created xsi:type="dcterms:W3CDTF">2017-12-21T16:13:31Z</dcterms:created>
  <dcterms:modified xsi:type="dcterms:W3CDTF">2021-12-15T20:41:49Z</dcterms:modified>
</cp:coreProperties>
</file>