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388" autoAdjust="0"/>
  </p:normalViewPr>
  <p:slideViewPr>
    <p:cSldViewPr>
      <p:cViewPr varScale="1">
        <p:scale>
          <a:sx n="45" d="100"/>
          <a:sy n="45" d="100"/>
        </p:scale>
        <p:origin x="54" y="121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E33B2F2-321E-4C5C-BF21-A17DD3C4CC11}" type="datetimeFigureOut">
              <a:rPr lang="en-US" smtClean="0"/>
              <a:t>9/28/2021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2AD9D93-70BB-4DBA-9838-E67F5BD7D2FF}" type="slidenum">
              <a:rPr lang="en-US" smtClean="0"/>
              <a:t>‹#›</a:t>
            </a:fld>
            <a:endParaRPr lang="en-US"/>
          </a:p>
        </p:txBody>
      </p:sp>
    </p:spTree>
    <p:extLst>
      <p:ext uri="{BB962C8B-B14F-4D97-AF65-F5344CB8AC3E}">
        <p14:creationId xmlns:p14="http://schemas.microsoft.com/office/powerpoint/2010/main" val="378159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1" i="0">
                <a:solidFill>
                  <a:schemeClr val="tx1"/>
                </a:solidFill>
                <a:latin typeface="Arial"/>
                <a:cs typeface="Arial"/>
              </a:defRPr>
            </a:lvl1pPr>
          </a:lstStyle>
          <a:p>
            <a:pPr marL="12700">
              <a:lnSpc>
                <a:spcPct val="100000"/>
              </a:lnSpc>
            </a:pPr>
            <a:r>
              <a:rPr spc="-5" dirty="0"/>
              <a:t>Center for Women</a:t>
            </a:r>
            <a:r>
              <a:rPr dirty="0"/>
              <a:t> </a:t>
            </a:r>
            <a:r>
              <a:rPr spc="-5" dirty="0"/>
              <a:t>Veterans </a:t>
            </a:r>
            <a:r>
              <a:rPr dirty="0"/>
              <a:t>Monthly</a:t>
            </a:r>
            <a:r>
              <a:rPr spc="-20" dirty="0"/>
              <a:t> </a:t>
            </a:r>
            <a:r>
              <a:rPr spc="-5" dirty="0"/>
              <a:t>Partners Meeting</a:t>
            </a:r>
          </a:p>
        </p:txBody>
      </p:sp>
      <p:sp>
        <p:nvSpPr>
          <p:cNvPr id="5" name="Holder 5"/>
          <p:cNvSpPr>
            <a:spLocks noGrp="1"/>
          </p:cNvSpPr>
          <p:nvPr>
            <p:ph type="dt" sz="half" idx="6"/>
          </p:nvPr>
        </p:nvSpPr>
        <p:spPr/>
        <p:txBody>
          <a:bodyPr lIns="0" tIns="0" rIns="0" bIns="0"/>
          <a:lstStyle>
            <a:lvl1pPr>
              <a:defRPr sz="1000" b="1" i="0">
                <a:solidFill>
                  <a:schemeClr val="tx1"/>
                </a:solidFill>
                <a:latin typeface="Arial"/>
                <a:cs typeface="Arial"/>
              </a:defRPr>
            </a:lvl1pPr>
          </a:lstStyle>
          <a:p>
            <a:pPr marL="12700">
              <a:lnSpc>
                <a:spcPct val="100000"/>
              </a:lnSpc>
            </a:pPr>
            <a:r>
              <a:rPr lang="en-US"/>
              <a:t>July 7, 2021</a:t>
            </a:r>
            <a:endParaRPr spc="-5" dirty="0"/>
          </a:p>
        </p:txBody>
      </p:sp>
      <p:sp>
        <p:nvSpPr>
          <p:cNvPr id="6" name="Holder 6"/>
          <p:cNvSpPr>
            <a:spLocks noGrp="1"/>
          </p:cNvSpPr>
          <p:nvPr>
            <p:ph type="sldNum" sz="quarter" idx="7"/>
          </p:nvPr>
        </p:nvSpPr>
        <p:spPr/>
        <p:txBody>
          <a:bodyPr lIns="0" tIns="0" rIns="0" bIns="0"/>
          <a:lstStyle>
            <a:lvl1pPr>
              <a:defRPr sz="1400" b="1" i="0">
                <a:solidFill>
                  <a:schemeClr val="bg1"/>
                </a:solidFill>
                <a:latin typeface="Candara"/>
                <a:cs typeface="Candara"/>
              </a:defRPr>
            </a:lvl1pPr>
          </a:lstStyle>
          <a:p>
            <a:pPr marL="38100">
              <a:lnSpc>
                <a:spcPts val="139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404040"/>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defRPr sz="1000" b="1" i="0">
                <a:solidFill>
                  <a:schemeClr val="tx1"/>
                </a:solidFill>
                <a:latin typeface="Arial"/>
                <a:cs typeface="Arial"/>
              </a:defRPr>
            </a:lvl1pPr>
          </a:lstStyle>
          <a:p>
            <a:pPr marL="12700">
              <a:lnSpc>
                <a:spcPct val="100000"/>
              </a:lnSpc>
            </a:pPr>
            <a:r>
              <a:rPr spc="-5" dirty="0"/>
              <a:t>Center for Women</a:t>
            </a:r>
            <a:r>
              <a:rPr dirty="0"/>
              <a:t> </a:t>
            </a:r>
            <a:r>
              <a:rPr spc="-5" dirty="0"/>
              <a:t>Veterans </a:t>
            </a:r>
            <a:r>
              <a:rPr dirty="0"/>
              <a:t>Monthly</a:t>
            </a:r>
            <a:r>
              <a:rPr spc="-20" dirty="0"/>
              <a:t> </a:t>
            </a:r>
            <a:r>
              <a:rPr spc="-5" dirty="0"/>
              <a:t>Partners Meeting</a:t>
            </a:r>
          </a:p>
        </p:txBody>
      </p:sp>
      <p:sp>
        <p:nvSpPr>
          <p:cNvPr id="5" name="Holder 5"/>
          <p:cNvSpPr>
            <a:spLocks noGrp="1"/>
          </p:cNvSpPr>
          <p:nvPr>
            <p:ph type="dt" sz="half" idx="6"/>
          </p:nvPr>
        </p:nvSpPr>
        <p:spPr/>
        <p:txBody>
          <a:bodyPr lIns="0" tIns="0" rIns="0" bIns="0"/>
          <a:lstStyle>
            <a:lvl1pPr>
              <a:defRPr sz="1000" b="1" i="0">
                <a:solidFill>
                  <a:schemeClr val="tx1"/>
                </a:solidFill>
                <a:latin typeface="Arial"/>
                <a:cs typeface="Arial"/>
              </a:defRPr>
            </a:lvl1pPr>
          </a:lstStyle>
          <a:p>
            <a:pPr marL="12700">
              <a:lnSpc>
                <a:spcPct val="100000"/>
              </a:lnSpc>
            </a:pPr>
            <a:r>
              <a:rPr lang="en-US"/>
              <a:t>July 7, 2021</a:t>
            </a:r>
            <a:endParaRPr spc="-5" dirty="0"/>
          </a:p>
        </p:txBody>
      </p:sp>
      <p:sp>
        <p:nvSpPr>
          <p:cNvPr id="6" name="Holder 6"/>
          <p:cNvSpPr>
            <a:spLocks noGrp="1"/>
          </p:cNvSpPr>
          <p:nvPr>
            <p:ph type="sldNum" sz="quarter" idx="7"/>
          </p:nvPr>
        </p:nvSpPr>
        <p:spPr/>
        <p:txBody>
          <a:bodyPr lIns="0" tIns="0" rIns="0" bIns="0"/>
          <a:lstStyle>
            <a:lvl1pPr>
              <a:defRPr sz="1400" b="1" i="0">
                <a:solidFill>
                  <a:schemeClr val="bg1"/>
                </a:solidFill>
                <a:latin typeface="Candara"/>
                <a:cs typeface="Candara"/>
              </a:defRPr>
            </a:lvl1pPr>
          </a:lstStyle>
          <a:p>
            <a:pPr marL="38100">
              <a:lnSpc>
                <a:spcPts val="139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404040"/>
                </a:solidFill>
                <a:latin typeface="Corbel"/>
                <a:cs typeface="Corbe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1" i="0">
                <a:solidFill>
                  <a:schemeClr val="tx1"/>
                </a:solidFill>
                <a:latin typeface="Arial"/>
                <a:cs typeface="Arial"/>
              </a:defRPr>
            </a:lvl1pPr>
          </a:lstStyle>
          <a:p>
            <a:pPr marL="12700">
              <a:lnSpc>
                <a:spcPct val="100000"/>
              </a:lnSpc>
            </a:pPr>
            <a:r>
              <a:rPr spc="-5" dirty="0"/>
              <a:t>Center for Women</a:t>
            </a:r>
            <a:r>
              <a:rPr dirty="0"/>
              <a:t> </a:t>
            </a:r>
            <a:r>
              <a:rPr spc="-5" dirty="0"/>
              <a:t>Veterans </a:t>
            </a:r>
            <a:r>
              <a:rPr dirty="0"/>
              <a:t>Monthly</a:t>
            </a:r>
            <a:r>
              <a:rPr spc="-20" dirty="0"/>
              <a:t> </a:t>
            </a:r>
            <a:r>
              <a:rPr spc="-5" dirty="0"/>
              <a:t>Partners Meeting</a:t>
            </a:r>
          </a:p>
        </p:txBody>
      </p:sp>
      <p:sp>
        <p:nvSpPr>
          <p:cNvPr id="6" name="Holder 6"/>
          <p:cNvSpPr>
            <a:spLocks noGrp="1"/>
          </p:cNvSpPr>
          <p:nvPr>
            <p:ph type="dt" sz="half" idx="6"/>
          </p:nvPr>
        </p:nvSpPr>
        <p:spPr/>
        <p:txBody>
          <a:bodyPr lIns="0" tIns="0" rIns="0" bIns="0"/>
          <a:lstStyle>
            <a:lvl1pPr>
              <a:defRPr sz="1000" b="1" i="0">
                <a:solidFill>
                  <a:schemeClr val="tx1"/>
                </a:solidFill>
                <a:latin typeface="Arial"/>
                <a:cs typeface="Arial"/>
              </a:defRPr>
            </a:lvl1pPr>
          </a:lstStyle>
          <a:p>
            <a:pPr marL="12700">
              <a:lnSpc>
                <a:spcPct val="100000"/>
              </a:lnSpc>
            </a:pPr>
            <a:r>
              <a:rPr lang="en-US"/>
              <a:t>July 7, 2021</a:t>
            </a:r>
            <a:endParaRPr spc="-5" dirty="0"/>
          </a:p>
        </p:txBody>
      </p:sp>
      <p:sp>
        <p:nvSpPr>
          <p:cNvPr id="7" name="Holder 7"/>
          <p:cNvSpPr>
            <a:spLocks noGrp="1"/>
          </p:cNvSpPr>
          <p:nvPr>
            <p:ph type="sldNum" sz="quarter" idx="7"/>
          </p:nvPr>
        </p:nvSpPr>
        <p:spPr/>
        <p:txBody>
          <a:bodyPr lIns="0" tIns="0" rIns="0" bIns="0"/>
          <a:lstStyle>
            <a:lvl1pPr>
              <a:defRPr sz="1400" b="1" i="0">
                <a:solidFill>
                  <a:schemeClr val="bg1"/>
                </a:solidFill>
                <a:latin typeface="Candara"/>
                <a:cs typeface="Candara"/>
              </a:defRPr>
            </a:lvl1pPr>
          </a:lstStyle>
          <a:p>
            <a:pPr marL="38100">
              <a:lnSpc>
                <a:spcPts val="139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1597152"/>
          </a:xfrm>
          <a:prstGeom prst="rect">
            <a:avLst/>
          </a:prstGeom>
        </p:spPr>
      </p:pic>
      <p:pic>
        <p:nvPicPr>
          <p:cNvPr id="17" name="bg object 17"/>
          <p:cNvPicPr/>
          <p:nvPr/>
        </p:nvPicPr>
        <p:blipFill>
          <a:blip r:embed="rId3" cstate="print"/>
          <a:stretch>
            <a:fillRect/>
          </a:stretch>
        </p:blipFill>
        <p:spPr>
          <a:xfrm>
            <a:off x="9907523" y="260604"/>
            <a:ext cx="1275587" cy="1274064"/>
          </a:xfrm>
          <a:prstGeom prst="rect">
            <a:avLst/>
          </a:prstGeom>
        </p:spPr>
      </p:pic>
      <p:sp>
        <p:nvSpPr>
          <p:cNvPr id="18" name="bg object 18"/>
          <p:cNvSpPr/>
          <p:nvPr/>
        </p:nvSpPr>
        <p:spPr>
          <a:xfrm>
            <a:off x="11704319" y="6455664"/>
            <a:ext cx="447040" cy="364490"/>
          </a:xfrm>
          <a:custGeom>
            <a:avLst/>
            <a:gdLst/>
            <a:ahLst/>
            <a:cxnLst/>
            <a:rect l="l" t="t" r="r" b="b"/>
            <a:pathLst>
              <a:path w="447040" h="364490">
                <a:moveTo>
                  <a:pt x="446531" y="0"/>
                </a:moveTo>
                <a:lnTo>
                  <a:pt x="0" y="0"/>
                </a:lnTo>
                <a:lnTo>
                  <a:pt x="0" y="364236"/>
                </a:lnTo>
                <a:lnTo>
                  <a:pt x="446531" y="364236"/>
                </a:lnTo>
                <a:lnTo>
                  <a:pt x="446531" y="0"/>
                </a:lnTo>
                <a:close/>
              </a:path>
            </a:pathLst>
          </a:custGeom>
          <a:solidFill>
            <a:srgbClr val="40404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rgbClr val="404040"/>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defRPr sz="1000" b="1" i="0">
                <a:solidFill>
                  <a:schemeClr val="tx1"/>
                </a:solidFill>
                <a:latin typeface="Arial"/>
                <a:cs typeface="Arial"/>
              </a:defRPr>
            </a:lvl1pPr>
          </a:lstStyle>
          <a:p>
            <a:pPr marL="12700">
              <a:lnSpc>
                <a:spcPct val="100000"/>
              </a:lnSpc>
            </a:pPr>
            <a:r>
              <a:rPr spc="-5" dirty="0"/>
              <a:t>Center for Women</a:t>
            </a:r>
            <a:r>
              <a:rPr dirty="0"/>
              <a:t> </a:t>
            </a:r>
            <a:r>
              <a:rPr spc="-5" dirty="0"/>
              <a:t>Veterans </a:t>
            </a:r>
            <a:r>
              <a:rPr dirty="0"/>
              <a:t>Monthly</a:t>
            </a:r>
            <a:r>
              <a:rPr spc="-20" dirty="0"/>
              <a:t> </a:t>
            </a:r>
            <a:r>
              <a:rPr spc="-5" dirty="0"/>
              <a:t>Partners Meeting</a:t>
            </a:r>
          </a:p>
        </p:txBody>
      </p:sp>
      <p:sp>
        <p:nvSpPr>
          <p:cNvPr id="4" name="Holder 4"/>
          <p:cNvSpPr>
            <a:spLocks noGrp="1"/>
          </p:cNvSpPr>
          <p:nvPr>
            <p:ph type="dt" sz="half" idx="6"/>
          </p:nvPr>
        </p:nvSpPr>
        <p:spPr/>
        <p:txBody>
          <a:bodyPr lIns="0" tIns="0" rIns="0" bIns="0"/>
          <a:lstStyle>
            <a:lvl1pPr>
              <a:defRPr sz="1000" b="1" i="0">
                <a:solidFill>
                  <a:schemeClr val="tx1"/>
                </a:solidFill>
                <a:latin typeface="Arial"/>
                <a:cs typeface="Arial"/>
              </a:defRPr>
            </a:lvl1pPr>
          </a:lstStyle>
          <a:p>
            <a:pPr marL="12700">
              <a:lnSpc>
                <a:spcPct val="100000"/>
              </a:lnSpc>
            </a:pPr>
            <a:r>
              <a:rPr lang="en-US"/>
              <a:t>July 7, 2021</a:t>
            </a:r>
            <a:endParaRPr spc="-5" dirty="0"/>
          </a:p>
        </p:txBody>
      </p:sp>
      <p:sp>
        <p:nvSpPr>
          <p:cNvPr id="5" name="Holder 5"/>
          <p:cNvSpPr>
            <a:spLocks noGrp="1"/>
          </p:cNvSpPr>
          <p:nvPr>
            <p:ph type="sldNum" sz="quarter" idx="7"/>
          </p:nvPr>
        </p:nvSpPr>
        <p:spPr/>
        <p:txBody>
          <a:bodyPr lIns="0" tIns="0" rIns="0" bIns="0"/>
          <a:lstStyle>
            <a:lvl1pPr>
              <a:defRPr sz="1400" b="1" i="0">
                <a:solidFill>
                  <a:schemeClr val="bg1"/>
                </a:solidFill>
                <a:latin typeface="Candara"/>
                <a:cs typeface="Candara"/>
              </a:defRPr>
            </a:lvl1pPr>
          </a:lstStyle>
          <a:p>
            <a:pPr marL="38100">
              <a:lnSpc>
                <a:spcPts val="139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1" i="0">
                <a:solidFill>
                  <a:schemeClr val="tx1"/>
                </a:solidFill>
                <a:latin typeface="Arial"/>
                <a:cs typeface="Arial"/>
              </a:defRPr>
            </a:lvl1pPr>
          </a:lstStyle>
          <a:p>
            <a:pPr marL="12700">
              <a:lnSpc>
                <a:spcPct val="100000"/>
              </a:lnSpc>
            </a:pPr>
            <a:r>
              <a:rPr spc="-5" dirty="0"/>
              <a:t>Center for Women</a:t>
            </a:r>
            <a:r>
              <a:rPr dirty="0"/>
              <a:t> </a:t>
            </a:r>
            <a:r>
              <a:rPr spc="-5" dirty="0"/>
              <a:t>Veterans </a:t>
            </a:r>
            <a:r>
              <a:rPr dirty="0"/>
              <a:t>Monthly</a:t>
            </a:r>
            <a:r>
              <a:rPr spc="-20" dirty="0"/>
              <a:t> </a:t>
            </a:r>
            <a:r>
              <a:rPr spc="-5" dirty="0"/>
              <a:t>Partners Meeting</a:t>
            </a:r>
          </a:p>
        </p:txBody>
      </p:sp>
      <p:sp>
        <p:nvSpPr>
          <p:cNvPr id="3" name="Holder 3"/>
          <p:cNvSpPr>
            <a:spLocks noGrp="1"/>
          </p:cNvSpPr>
          <p:nvPr>
            <p:ph type="dt" sz="half" idx="6"/>
          </p:nvPr>
        </p:nvSpPr>
        <p:spPr/>
        <p:txBody>
          <a:bodyPr lIns="0" tIns="0" rIns="0" bIns="0"/>
          <a:lstStyle>
            <a:lvl1pPr>
              <a:defRPr sz="1000" b="1" i="0">
                <a:solidFill>
                  <a:schemeClr val="tx1"/>
                </a:solidFill>
                <a:latin typeface="Arial"/>
                <a:cs typeface="Arial"/>
              </a:defRPr>
            </a:lvl1pPr>
          </a:lstStyle>
          <a:p>
            <a:pPr marL="12700">
              <a:lnSpc>
                <a:spcPct val="100000"/>
              </a:lnSpc>
            </a:pPr>
            <a:r>
              <a:rPr lang="en-US"/>
              <a:t>July 7, 2021</a:t>
            </a:r>
            <a:endParaRPr spc="-5" dirty="0"/>
          </a:p>
        </p:txBody>
      </p:sp>
      <p:sp>
        <p:nvSpPr>
          <p:cNvPr id="4" name="Holder 4"/>
          <p:cNvSpPr>
            <a:spLocks noGrp="1"/>
          </p:cNvSpPr>
          <p:nvPr>
            <p:ph type="sldNum" sz="quarter" idx="7"/>
          </p:nvPr>
        </p:nvSpPr>
        <p:spPr/>
        <p:txBody>
          <a:bodyPr lIns="0" tIns="0" rIns="0" bIns="0"/>
          <a:lstStyle>
            <a:lvl1pPr>
              <a:defRPr sz="1400" b="1" i="0">
                <a:solidFill>
                  <a:schemeClr val="bg1"/>
                </a:solidFill>
                <a:latin typeface="Candara"/>
                <a:cs typeface="Candara"/>
              </a:defRPr>
            </a:lvl1pPr>
          </a:lstStyle>
          <a:p>
            <a:pPr marL="38100">
              <a:lnSpc>
                <a:spcPts val="139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1597152"/>
          </a:xfrm>
          <a:prstGeom prst="rect">
            <a:avLst/>
          </a:prstGeom>
        </p:spPr>
      </p:pic>
      <p:sp>
        <p:nvSpPr>
          <p:cNvPr id="2" name="Holder 2"/>
          <p:cNvSpPr>
            <a:spLocks noGrp="1"/>
          </p:cNvSpPr>
          <p:nvPr>
            <p:ph type="title"/>
          </p:nvPr>
        </p:nvSpPr>
        <p:spPr>
          <a:xfrm>
            <a:off x="1149350" y="2005406"/>
            <a:ext cx="9893300" cy="848994"/>
          </a:xfrm>
          <a:prstGeom prst="rect">
            <a:avLst/>
          </a:prstGeom>
        </p:spPr>
        <p:txBody>
          <a:bodyPr wrap="square" lIns="0" tIns="0" rIns="0" bIns="0">
            <a:spAutoFit/>
          </a:bodyPr>
          <a:lstStyle>
            <a:lvl1pPr>
              <a:defRPr sz="4800" b="1" i="0">
                <a:solidFill>
                  <a:srgbClr val="404040"/>
                </a:solidFill>
                <a:latin typeface="Corbel"/>
                <a:cs typeface="Corbel"/>
              </a:defRPr>
            </a:lvl1pPr>
          </a:lstStyle>
          <a:p>
            <a:endParaRPr/>
          </a:p>
        </p:txBody>
      </p:sp>
      <p:sp>
        <p:nvSpPr>
          <p:cNvPr id="3" name="Holder 3"/>
          <p:cNvSpPr>
            <a:spLocks noGrp="1"/>
          </p:cNvSpPr>
          <p:nvPr>
            <p:ph type="body" idx="1"/>
          </p:nvPr>
        </p:nvSpPr>
        <p:spPr>
          <a:xfrm>
            <a:off x="725220" y="1702054"/>
            <a:ext cx="6511290" cy="3989704"/>
          </a:xfrm>
          <a:prstGeom prst="rect">
            <a:avLst/>
          </a:prstGeom>
        </p:spPr>
        <p:txBody>
          <a:bodyPr wrap="square" lIns="0" tIns="0" rIns="0" bIns="0">
            <a:spAutoFit/>
          </a:bodyPr>
          <a:lstStyle>
            <a:lvl1pPr>
              <a:defRPr sz="2000" b="0" i="0">
                <a:solidFill>
                  <a:schemeClr val="tx1"/>
                </a:solidFill>
                <a:latin typeface="Segoe UI"/>
                <a:cs typeface="Segoe UI"/>
              </a:defRPr>
            </a:lvl1pPr>
          </a:lstStyle>
          <a:p>
            <a:endParaRPr/>
          </a:p>
        </p:txBody>
      </p:sp>
      <p:sp>
        <p:nvSpPr>
          <p:cNvPr id="4" name="Holder 4"/>
          <p:cNvSpPr>
            <a:spLocks noGrp="1"/>
          </p:cNvSpPr>
          <p:nvPr>
            <p:ph type="ftr" sz="quarter" idx="5"/>
          </p:nvPr>
        </p:nvSpPr>
        <p:spPr>
          <a:xfrm>
            <a:off x="1685289" y="6542423"/>
            <a:ext cx="3277870" cy="167004"/>
          </a:xfrm>
          <a:prstGeom prst="rect">
            <a:avLst/>
          </a:prstGeom>
        </p:spPr>
        <p:txBody>
          <a:bodyPr wrap="square" lIns="0" tIns="0" rIns="0" bIns="0">
            <a:spAutoFit/>
          </a:bodyPr>
          <a:lstStyle>
            <a:lvl1pPr>
              <a:defRPr sz="1000" b="1" i="0">
                <a:solidFill>
                  <a:schemeClr val="tx1"/>
                </a:solidFill>
                <a:latin typeface="Arial"/>
                <a:cs typeface="Arial"/>
              </a:defRPr>
            </a:lvl1pPr>
          </a:lstStyle>
          <a:p>
            <a:pPr marL="12700">
              <a:lnSpc>
                <a:spcPct val="100000"/>
              </a:lnSpc>
            </a:pPr>
            <a:r>
              <a:rPr spc="-5" dirty="0"/>
              <a:t>Center for Women</a:t>
            </a:r>
            <a:r>
              <a:rPr dirty="0"/>
              <a:t> </a:t>
            </a:r>
            <a:r>
              <a:rPr spc="-5" dirty="0"/>
              <a:t>Veterans </a:t>
            </a:r>
            <a:r>
              <a:rPr dirty="0"/>
              <a:t>Monthly</a:t>
            </a:r>
            <a:r>
              <a:rPr spc="-20" dirty="0"/>
              <a:t> </a:t>
            </a:r>
            <a:r>
              <a:rPr spc="-5" dirty="0"/>
              <a:t>Partners Meeting</a:t>
            </a:r>
          </a:p>
        </p:txBody>
      </p:sp>
      <p:sp>
        <p:nvSpPr>
          <p:cNvPr id="5" name="Holder 5"/>
          <p:cNvSpPr>
            <a:spLocks noGrp="1"/>
          </p:cNvSpPr>
          <p:nvPr>
            <p:ph type="dt" sz="half" idx="6"/>
          </p:nvPr>
        </p:nvSpPr>
        <p:spPr>
          <a:xfrm>
            <a:off x="9566909" y="6542423"/>
            <a:ext cx="853440" cy="167004"/>
          </a:xfrm>
          <a:prstGeom prst="rect">
            <a:avLst/>
          </a:prstGeom>
        </p:spPr>
        <p:txBody>
          <a:bodyPr wrap="square" lIns="0" tIns="0" rIns="0" bIns="0">
            <a:spAutoFit/>
          </a:bodyPr>
          <a:lstStyle>
            <a:lvl1pPr>
              <a:defRPr sz="1000" b="1" i="0">
                <a:solidFill>
                  <a:schemeClr val="tx1"/>
                </a:solidFill>
                <a:latin typeface="Arial"/>
                <a:cs typeface="Arial"/>
              </a:defRPr>
            </a:lvl1pPr>
          </a:lstStyle>
          <a:p>
            <a:pPr marL="12700">
              <a:lnSpc>
                <a:spcPct val="100000"/>
              </a:lnSpc>
            </a:pPr>
            <a:r>
              <a:rPr lang="en-US"/>
              <a:t>July 7, 2021</a:t>
            </a:r>
            <a:endParaRPr spc="-5" dirty="0"/>
          </a:p>
        </p:txBody>
      </p:sp>
      <p:sp>
        <p:nvSpPr>
          <p:cNvPr id="6" name="Holder 6"/>
          <p:cNvSpPr>
            <a:spLocks noGrp="1"/>
          </p:cNvSpPr>
          <p:nvPr>
            <p:ph type="sldNum" sz="quarter" idx="7"/>
          </p:nvPr>
        </p:nvSpPr>
        <p:spPr>
          <a:xfrm>
            <a:off x="11865864" y="6556990"/>
            <a:ext cx="243840" cy="203834"/>
          </a:xfrm>
          <a:prstGeom prst="rect">
            <a:avLst/>
          </a:prstGeom>
        </p:spPr>
        <p:txBody>
          <a:bodyPr wrap="square" lIns="0" tIns="0" rIns="0" bIns="0">
            <a:spAutoFit/>
          </a:bodyPr>
          <a:lstStyle>
            <a:lvl1pPr>
              <a:defRPr sz="1400" b="1" i="0">
                <a:solidFill>
                  <a:schemeClr val="bg1"/>
                </a:solidFill>
                <a:latin typeface="Candara"/>
                <a:cs typeface="Candara"/>
              </a:defRPr>
            </a:lvl1pPr>
          </a:lstStyle>
          <a:p>
            <a:pPr marL="38100">
              <a:lnSpc>
                <a:spcPts val="139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hyperlink" Target="https://www.caringbridge.org/category/resources/bookshel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caringbridge.org/category/resources/wellbeing/" TargetMode="External"/><Relationship Id="rId5" Type="http://schemas.openxmlformats.org/officeDocument/2006/relationships/hyperlink" Target="https://www.caringbridge.org/category/resources/caregiver-support/" TargetMode="External"/><Relationship Id="rId4" Type="http://schemas.openxmlformats.org/officeDocument/2006/relationships/hyperlink" Target="https://www.caringbridge.org/category/resources/heal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aringbridge.org/military"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mailto:skerber@caringbridge.org" TargetMode="External"/><Relationship Id="rId4" Type="http://schemas.openxmlformats.org/officeDocument/2006/relationships/hyperlink" Target="http://www.caringbridge.org/partnership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kerber@caringbridge.org" TargetMode="External"/><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hyperlink" Target="http://www.caringbridge.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ject 10" descr="CWV Logo"/>
          <p:cNvPicPr/>
          <p:nvPr/>
        </p:nvPicPr>
        <p:blipFill>
          <a:blip r:embed="rId2" cstate="print"/>
          <a:stretch>
            <a:fillRect/>
          </a:stretch>
        </p:blipFill>
        <p:spPr>
          <a:xfrm>
            <a:off x="10099547" y="242315"/>
            <a:ext cx="1479803" cy="1479803"/>
          </a:xfrm>
          <a:prstGeom prst="rect">
            <a:avLst/>
          </a:prstGeom>
        </p:spPr>
      </p:pic>
      <p:pic>
        <p:nvPicPr>
          <p:cNvPr id="6" name="object 6" descr="hands">
            <a:extLst>
              <a:ext uri="{C183D7F6-B498-43B3-948B-1728B52AA6E4}">
                <adec:decorative xmlns:adec="http://schemas.microsoft.com/office/drawing/2017/decorative" val="0"/>
              </a:ext>
            </a:extLst>
          </p:cNvPr>
          <p:cNvPicPr/>
          <p:nvPr/>
        </p:nvPicPr>
        <p:blipFill>
          <a:blip r:embed="rId3" cstate="print"/>
          <a:stretch>
            <a:fillRect/>
          </a:stretch>
        </p:blipFill>
        <p:spPr>
          <a:xfrm>
            <a:off x="231660" y="-9939"/>
            <a:ext cx="9781032" cy="7010399"/>
          </a:xfrm>
          <a:prstGeom prst="rect">
            <a:avLst/>
          </a:prstGeom>
        </p:spPr>
      </p:pic>
      <p:sp>
        <p:nvSpPr>
          <p:cNvPr id="7" name="object 7" descr="Mobilizing Social Support for Veterans"/>
          <p:cNvSpPr/>
          <p:nvPr/>
        </p:nvSpPr>
        <p:spPr>
          <a:xfrm>
            <a:off x="2179332" y="1998150"/>
            <a:ext cx="10244455" cy="1135944"/>
          </a:xfrm>
          <a:custGeom>
            <a:avLst/>
            <a:gdLst/>
            <a:ahLst/>
            <a:cxnLst/>
            <a:rect l="l" t="t" r="r" b="b"/>
            <a:pathLst>
              <a:path w="10244455" h="1111250">
                <a:moveTo>
                  <a:pt x="10244328" y="0"/>
                </a:moveTo>
                <a:lnTo>
                  <a:pt x="0" y="0"/>
                </a:lnTo>
                <a:lnTo>
                  <a:pt x="0" y="1110996"/>
                </a:lnTo>
                <a:lnTo>
                  <a:pt x="10244328" y="1110996"/>
                </a:lnTo>
                <a:lnTo>
                  <a:pt x="10244328" y="0"/>
                </a:lnTo>
                <a:close/>
              </a:path>
            </a:pathLst>
          </a:custGeom>
          <a:solidFill>
            <a:srgbClr val="FFFFFF"/>
          </a:solidFill>
        </p:spPr>
        <p:txBody>
          <a:bodyPr wrap="square" lIns="0" tIns="0" rIns="0" bIns="0" rtlCol="0"/>
          <a:lstStyle/>
          <a:p>
            <a:endParaRPr/>
          </a:p>
        </p:txBody>
      </p:sp>
      <p:sp>
        <p:nvSpPr>
          <p:cNvPr id="8" name="object 8" descr="Mobilizing Social Support for Veterans"/>
          <p:cNvSpPr txBox="1">
            <a:spLocks noGrp="1"/>
          </p:cNvSpPr>
          <p:nvPr>
            <p:ph type="title"/>
          </p:nvPr>
        </p:nvSpPr>
        <p:spPr>
          <a:xfrm>
            <a:off x="1451090" y="2098149"/>
            <a:ext cx="10509250" cy="843821"/>
          </a:xfrm>
          <a:prstGeom prst="rect">
            <a:avLst/>
          </a:prstGeom>
        </p:spPr>
        <p:txBody>
          <a:bodyPr vert="horz" wrap="square" lIns="0" tIns="12700" rIns="0" bIns="0" rtlCol="0">
            <a:spAutoFit/>
          </a:bodyPr>
          <a:lstStyle/>
          <a:p>
            <a:pPr marL="977900">
              <a:lnSpc>
                <a:spcPct val="100000"/>
              </a:lnSpc>
              <a:spcBef>
                <a:spcPts val="100"/>
              </a:spcBef>
            </a:pPr>
            <a:r>
              <a:rPr spc="-245" dirty="0"/>
              <a:t>Mobilizing</a:t>
            </a:r>
            <a:r>
              <a:rPr lang="en-US" spc="-245" dirty="0"/>
              <a:t> </a:t>
            </a:r>
            <a:r>
              <a:rPr spc="-245" dirty="0"/>
              <a:t>Social</a:t>
            </a:r>
            <a:r>
              <a:rPr lang="en-US" spc="-245" dirty="0"/>
              <a:t> </a:t>
            </a:r>
            <a:r>
              <a:rPr spc="-245" dirty="0"/>
              <a:t>Support</a:t>
            </a:r>
            <a:r>
              <a:rPr spc="-600" dirty="0"/>
              <a:t> </a:t>
            </a:r>
            <a:r>
              <a:rPr lang="en-US" spc="-600" dirty="0"/>
              <a:t> </a:t>
            </a:r>
            <a:r>
              <a:rPr spc="-204" dirty="0"/>
              <a:t>for</a:t>
            </a:r>
            <a:r>
              <a:rPr spc="-570" dirty="0"/>
              <a:t> </a:t>
            </a:r>
            <a:r>
              <a:rPr sz="5400" spc="-305" dirty="0"/>
              <a:t>Veterans</a:t>
            </a:r>
            <a:endParaRPr sz="5400" dirty="0"/>
          </a:p>
        </p:txBody>
      </p:sp>
      <p:sp>
        <p:nvSpPr>
          <p:cNvPr id="9" name="object 9" descr="Susan Kerber&#10;Partnership  Outreach&#10;CaringBridge&#10;"/>
          <p:cNvSpPr txBox="1"/>
          <p:nvPr/>
        </p:nvSpPr>
        <p:spPr>
          <a:xfrm>
            <a:off x="10102722" y="4919929"/>
            <a:ext cx="1746250" cy="1123315"/>
          </a:xfrm>
          <a:prstGeom prst="rect">
            <a:avLst/>
          </a:prstGeom>
        </p:spPr>
        <p:txBody>
          <a:bodyPr vert="horz" wrap="square" lIns="0" tIns="12700" rIns="0" bIns="0" rtlCol="0">
            <a:spAutoFit/>
          </a:bodyPr>
          <a:lstStyle/>
          <a:p>
            <a:pPr marL="12700">
              <a:lnSpc>
                <a:spcPct val="100000"/>
              </a:lnSpc>
              <a:spcBef>
                <a:spcPts val="100"/>
              </a:spcBef>
            </a:pPr>
            <a:r>
              <a:rPr sz="1800" b="1" spc="114" dirty="0">
                <a:latin typeface="Arial Rounded MT Bold"/>
                <a:cs typeface="Arial Rounded MT Bold"/>
              </a:rPr>
              <a:t>Susan</a:t>
            </a:r>
            <a:r>
              <a:rPr sz="1800" b="1" spc="170" dirty="0">
                <a:latin typeface="Arial Rounded MT Bold"/>
                <a:cs typeface="Arial Rounded MT Bold"/>
              </a:rPr>
              <a:t> </a:t>
            </a:r>
            <a:r>
              <a:rPr sz="1800" b="1" spc="105" dirty="0">
                <a:latin typeface="Arial Rounded MT Bold"/>
                <a:cs typeface="Arial Rounded MT Bold"/>
              </a:rPr>
              <a:t>Kerber</a:t>
            </a:r>
            <a:endParaRPr sz="1800" dirty="0">
              <a:latin typeface="Arial Rounded MT Bold"/>
              <a:cs typeface="Arial Rounded MT Bold"/>
            </a:endParaRPr>
          </a:p>
          <a:p>
            <a:pPr marL="292735" marR="123825" indent="-158750">
              <a:lnSpc>
                <a:spcPct val="100000"/>
              </a:lnSpc>
              <a:spcBef>
                <a:spcPts val="5"/>
              </a:spcBef>
            </a:pPr>
            <a:r>
              <a:rPr sz="1800" b="1" spc="75" dirty="0">
                <a:latin typeface="Arial Rounded MT Bold"/>
                <a:cs typeface="Arial Rounded MT Bold"/>
              </a:rPr>
              <a:t>P</a:t>
            </a:r>
            <a:r>
              <a:rPr sz="1800" b="1" spc="145" dirty="0">
                <a:latin typeface="Arial Rounded MT Bold"/>
                <a:cs typeface="Arial Rounded MT Bold"/>
              </a:rPr>
              <a:t>a</a:t>
            </a:r>
            <a:r>
              <a:rPr sz="1800" b="1" spc="160" dirty="0">
                <a:latin typeface="Arial Rounded MT Bold"/>
                <a:cs typeface="Arial Rounded MT Bold"/>
              </a:rPr>
              <a:t>r</a:t>
            </a:r>
            <a:r>
              <a:rPr sz="1800" b="1" spc="135" dirty="0">
                <a:latin typeface="Arial Rounded MT Bold"/>
                <a:cs typeface="Arial Rounded MT Bold"/>
              </a:rPr>
              <a:t>t</a:t>
            </a:r>
            <a:r>
              <a:rPr sz="1800" b="1" spc="130" dirty="0">
                <a:latin typeface="Arial Rounded MT Bold"/>
                <a:cs typeface="Arial Rounded MT Bold"/>
              </a:rPr>
              <a:t>n</a:t>
            </a:r>
            <a:r>
              <a:rPr sz="1800" b="1" spc="135" dirty="0">
                <a:latin typeface="Arial Rounded MT Bold"/>
                <a:cs typeface="Arial Rounded MT Bold"/>
              </a:rPr>
              <a:t>e</a:t>
            </a:r>
            <a:r>
              <a:rPr sz="1800" b="1" spc="90" dirty="0">
                <a:latin typeface="Arial Rounded MT Bold"/>
                <a:cs typeface="Arial Rounded MT Bold"/>
              </a:rPr>
              <a:t>r</a:t>
            </a:r>
            <a:r>
              <a:rPr sz="1800" b="1" spc="130" dirty="0">
                <a:latin typeface="Arial Rounded MT Bold"/>
                <a:cs typeface="Arial Rounded MT Bold"/>
              </a:rPr>
              <a:t>sh</a:t>
            </a:r>
            <a:r>
              <a:rPr sz="1800" b="1" spc="140" dirty="0">
                <a:latin typeface="Arial Rounded MT Bold"/>
                <a:cs typeface="Arial Rounded MT Bold"/>
              </a:rPr>
              <a:t>i</a:t>
            </a:r>
            <a:r>
              <a:rPr sz="1800" b="1" spc="-5" dirty="0">
                <a:latin typeface="Arial Rounded MT Bold"/>
                <a:cs typeface="Arial Rounded MT Bold"/>
              </a:rPr>
              <a:t>p  </a:t>
            </a:r>
            <a:r>
              <a:rPr sz="1800" b="1" spc="110" dirty="0">
                <a:latin typeface="Arial Rounded MT Bold"/>
                <a:cs typeface="Arial Rounded MT Bold"/>
              </a:rPr>
              <a:t>Outreach</a:t>
            </a:r>
            <a:endParaRPr sz="1800" dirty="0">
              <a:latin typeface="Arial Rounded MT Bold"/>
              <a:cs typeface="Arial Rounded MT Bold"/>
            </a:endParaRPr>
          </a:p>
          <a:p>
            <a:pPr marL="27940">
              <a:lnSpc>
                <a:spcPct val="100000"/>
              </a:lnSpc>
            </a:pPr>
            <a:r>
              <a:rPr sz="1800" b="1" spc="120" dirty="0">
                <a:latin typeface="Arial Rounded MT Bold"/>
                <a:cs typeface="Arial Rounded MT Bold"/>
              </a:rPr>
              <a:t>CaringBridge</a:t>
            </a:r>
            <a:endParaRPr sz="1800" dirty="0">
              <a:latin typeface="Arial Rounded MT Bold"/>
              <a:cs typeface="Arial Rounded MT Bold"/>
            </a:endParaRPr>
          </a:p>
        </p:txBody>
      </p:sp>
      <p:sp>
        <p:nvSpPr>
          <p:cNvPr id="16" name="Footer Placeholder 15">
            <a:extLst>
              <a:ext uri="{FF2B5EF4-FFF2-40B4-BE49-F238E27FC236}">
                <a16:creationId xmlns:a16="http://schemas.microsoft.com/office/drawing/2014/main" id="{90D36C6D-61E5-4751-B7B9-53CEB972193A}"/>
              </a:ext>
            </a:extLst>
          </p:cNvPr>
          <p:cNvSpPr>
            <a:spLocks noGrp="1"/>
          </p:cNvSpPr>
          <p:nvPr>
            <p:ph type="ftr" sz="quarter" idx="5"/>
          </p:nvPr>
        </p:nvSpPr>
        <p:spPr/>
        <p:txBody>
          <a:bodyPr/>
          <a:lstStyle/>
          <a:p>
            <a:pPr marL="12700">
              <a:lnSpc>
                <a:spcPct val="100000"/>
              </a:lnSpc>
            </a:pPr>
            <a:r>
              <a:rPr lang="en-US" spc="-5" dirty="0"/>
              <a:t>Center for Women</a:t>
            </a:r>
            <a:r>
              <a:rPr lang="en-US" dirty="0"/>
              <a:t> </a:t>
            </a:r>
            <a:r>
              <a:rPr lang="en-US" spc="-5" dirty="0"/>
              <a:t>Veterans </a:t>
            </a:r>
            <a:r>
              <a:rPr lang="en-US" dirty="0"/>
              <a:t>Monthly</a:t>
            </a:r>
            <a:r>
              <a:rPr lang="en-US" spc="-20" dirty="0"/>
              <a:t> </a:t>
            </a:r>
            <a:r>
              <a:rPr lang="en-US" spc="-5" dirty="0"/>
              <a:t>Partners Meeting</a:t>
            </a:r>
          </a:p>
        </p:txBody>
      </p:sp>
      <p:sp>
        <p:nvSpPr>
          <p:cNvPr id="17" name="Date Placeholder 16" descr="Date">
            <a:extLst>
              <a:ext uri="{FF2B5EF4-FFF2-40B4-BE49-F238E27FC236}">
                <a16:creationId xmlns:a16="http://schemas.microsoft.com/office/drawing/2014/main" id="{C254DDF8-A067-4964-8D51-C4B309839609}"/>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44753" y="227457"/>
            <a:ext cx="8443595" cy="1068070"/>
          </a:xfrm>
          <a:prstGeom prst="rect">
            <a:avLst/>
          </a:prstGeom>
        </p:spPr>
        <p:txBody>
          <a:bodyPr vert="horz" wrap="square" lIns="0" tIns="74295" rIns="0" bIns="0" rtlCol="0">
            <a:spAutoFit/>
          </a:bodyPr>
          <a:lstStyle/>
          <a:p>
            <a:pPr marL="12700" marR="5080">
              <a:lnSpc>
                <a:spcPts val="3890"/>
              </a:lnSpc>
              <a:spcBef>
                <a:spcPts val="585"/>
              </a:spcBef>
            </a:pPr>
            <a:r>
              <a:rPr sz="3600" spc="-10" dirty="0">
                <a:solidFill>
                  <a:srgbClr val="FFFFFF"/>
                </a:solidFill>
              </a:rPr>
              <a:t>Journaling</a:t>
            </a:r>
            <a:r>
              <a:rPr sz="3600" dirty="0">
                <a:solidFill>
                  <a:srgbClr val="FFFFFF"/>
                </a:solidFill>
              </a:rPr>
              <a:t> </a:t>
            </a:r>
            <a:r>
              <a:rPr sz="3600" spc="-5" dirty="0">
                <a:solidFill>
                  <a:srgbClr val="FFFFFF"/>
                </a:solidFill>
              </a:rPr>
              <a:t>for</a:t>
            </a:r>
            <a:r>
              <a:rPr sz="3600" spc="-160" dirty="0">
                <a:solidFill>
                  <a:srgbClr val="FFFFFF"/>
                </a:solidFill>
              </a:rPr>
              <a:t> </a:t>
            </a:r>
            <a:r>
              <a:rPr sz="3600" spc="-5" dirty="0">
                <a:solidFill>
                  <a:srgbClr val="FFFFFF"/>
                </a:solidFill>
              </a:rPr>
              <a:t>Communication,</a:t>
            </a:r>
            <a:r>
              <a:rPr sz="3600" spc="-175" dirty="0">
                <a:solidFill>
                  <a:srgbClr val="FFFFFF"/>
                </a:solidFill>
              </a:rPr>
              <a:t> </a:t>
            </a:r>
            <a:r>
              <a:rPr sz="3600" spc="-5" dirty="0">
                <a:solidFill>
                  <a:srgbClr val="FFFFFF"/>
                </a:solidFill>
              </a:rPr>
              <a:t>Connection </a:t>
            </a:r>
            <a:r>
              <a:rPr sz="3600" spc="-730" dirty="0">
                <a:solidFill>
                  <a:srgbClr val="FFFFFF"/>
                </a:solidFill>
              </a:rPr>
              <a:t> </a:t>
            </a:r>
            <a:r>
              <a:rPr sz="3600" spc="-5" dirty="0">
                <a:solidFill>
                  <a:srgbClr val="FFFFFF"/>
                </a:solidFill>
              </a:rPr>
              <a:t>and Healing</a:t>
            </a:r>
            <a:endParaRPr sz="3600" dirty="0"/>
          </a:p>
        </p:txBody>
      </p:sp>
      <p:pic>
        <p:nvPicPr>
          <p:cNvPr id="2" name="object 2" descr="CWV Logo"/>
          <p:cNvPicPr/>
          <p:nvPr/>
        </p:nvPicPr>
        <p:blipFill>
          <a:blip r:embed="rId2" cstate="print"/>
          <a:stretch>
            <a:fillRect/>
          </a:stretch>
        </p:blipFill>
        <p:spPr>
          <a:xfrm>
            <a:off x="9907523" y="260604"/>
            <a:ext cx="1275587" cy="1274064"/>
          </a:xfrm>
          <a:prstGeom prst="rect">
            <a:avLst/>
          </a:prstGeom>
        </p:spPr>
      </p:pic>
      <p:sp>
        <p:nvSpPr>
          <p:cNvPr id="12" name="object 12"/>
          <p:cNvSpPr txBox="1"/>
          <p:nvPr/>
        </p:nvSpPr>
        <p:spPr>
          <a:xfrm>
            <a:off x="922426" y="2049017"/>
            <a:ext cx="4884420" cy="3537585"/>
          </a:xfrm>
          <a:prstGeom prst="rect">
            <a:avLst/>
          </a:prstGeom>
        </p:spPr>
        <p:txBody>
          <a:bodyPr vert="horz" wrap="square" lIns="0" tIns="12700" rIns="0" bIns="0" rtlCol="0">
            <a:spAutoFit/>
          </a:bodyPr>
          <a:lstStyle/>
          <a:p>
            <a:pPr marL="299085" marR="9525" indent="-287020" algn="just">
              <a:lnSpc>
                <a:spcPct val="100000"/>
              </a:lnSpc>
              <a:spcBef>
                <a:spcPts val="100"/>
              </a:spcBef>
              <a:buFont typeface="Arial"/>
              <a:buChar char="•"/>
              <a:tabLst>
                <a:tab pos="299720" algn="l"/>
              </a:tabLst>
            </a:pPr>
            <a:r>
              <a:rPr sz="1800" spc="-20" dirty="0">
                <a:latin typeface="Segoe UI"/>
                <a:cs typeface="Segoe UI"/>
              </a:rPr>
              <a:t>Post </a:t>
            </a:r>
            <a:r>
              <a:rPr sz="1800" spc="-10" dirty="0">
                <a:latin typeface="Segoe UI"/>
                <a:cs typeface="Segoe UI"/>
              </a:rPr>
              <a:t>regular </a:t>
            </a:r>
            <a:r>
              <a:rPr sz="1800" spc="-5" dirty="0">
                <a:latin typeface="Segoe UI"/>
                <a:cs typeface="Segoe UI"/>
              </a:rPr>
              <a:t>health updates to </a:t>
            </a:r>
            <a:r>
              <a:rPr sz="1800" spc="-15" dirty="0">
                <a:latin typeface="Segoe UI"/>
                <a:cs typeface="Segoe UI"/>
              </a:rPr>
              <a:t>keep </a:t>
            </a:r>
            <a:r>
              <a:rPr sz="1800" dirty="0">
                <a:latin typeface="Segoe UI"/>
                <a:cs typeface="Segoe UI"/>
              </a:rPr>
              <a:t>everyone </a:t>
            </a:r>
            <a:r>
              <a:rPr sz="1800" spc="-480" dirty="0">
                <a:latin typeface="Segoe UI"/>
                <a:cs typeface="Segoe UI"/>
              </a:rPr>
              <a:t> </a:t>
            </a:r>
            <a:r>
              <a:rPr sz="1800" spc="-10" dirty="0">
                <a:latin typeface="Segoe UI"/>
                <a:cs typeface="Segoe UI"/>
              </a:rPr>
              <a:t>informed </a:t>
            </a:r>
            <a:r>
              <a:rPr sz="1800" dirty="0">
                <a:latin typeface="Segoe UI"/>
                <a:cs typeface="Segoe UI"/>
              </a:rPr>
              <a:t>and </a:t>
            </a:r>
            <a:r>
              <a:rPr sz="1800" spc="-5" dirty="0">
                <a:latin typeface="Segoe UI"/>
                <a:cs typeface="Segoe UI"/>
              </a:rPr>
              <a:t>connected </a:t>
            </a:r>
            <a:r>
              <a:rPr sz="1800" dirty="0">
                <a:latin typeface="Segoe UI"/>
                <a:cs typeface="Segoe UI"/>
              </a:rPr>
              <a:t>– </a:t>
            </a:r>
            <a:r>
              <a:rPr sz="1800" spc="-5" dirty="0">
                <a:latin typeface="Segoe UI"/>
                <a:cs typeface="Segoe UI"/>
              </a:rPr>
              <a:t>photos </a:t>
            </a:r>
            <a:r>
              <a:rPr sz="1800" dirty="0">
                <a:latin typeface="Segoe UI"/>
                <a:cs typeface="Segoe UI"/>
              </a:rPr>
              <a:t>and </a:t>
            </a:r>
            <a:r>
              <a:rPr sz="1800" spc="-5" dirty="0">
                <a:latin typeface="Segoe UI"/>
                <a:cs typeface="Segoe UI"/>
              </a:rPr>
              <a:t>videos </a:t>
            </a:r>
            <a:r>
              <a:rPr sz="1800" spc="-484" dirty="0">
                <a:latin typeface="Segoe UI"/>
                <a:cs typeface="Segoe UI"/>
              </a:rPr>
              <a:t> </a:t>
            </a:r>
            <a:r>
              <a:rPr sz="1800" spc="-5" dirty="0">
                <a:latin typeface="Segoe UI"/>
                <a:cs typeface="Segoe UI"/>
              </a:rPr>
              <a:t>can also</a:t>
            </a:r>
            <a:r>
              <a:rPr sz="1800" spc="-15" dirty="0">
                <a:latin typeface="Segoe UI"/>
                <a:cs typeface="Segoe UI"/>
              </a:rPr>
              <a:t> </a:t>
            </a:r>
            <a:r>
              <a:rPr sz="1800" dirty="0">
                <a:latin typeface="Segoe UI"/>
                <a:cs typeface="Segoe UI"/>
              </a:rPr>
              <a:t>be</a:t>
            </a:r>
            <a:r>
              <a:rPr sz="1800" spc="-15" dirty="0">
                <a:latin typeface="Segoe UI"/>
                <a:cs typeface="Segoe UI"/>
              </a:rPr>
              <a:t> </a:t>
            </a:r>
            <a:r>
              <a:rPr sz="1800" spc="-5" dirty="0">
                <a:latin typeface="Segoe UI"/>
                <a:cs typeface="Segoe UI"/>
              </a:rPr>
              <a:t>posted.</a:t>
            </a:r>
            <a:endParaRPr sz="1800">
              <a:latin typeface="Segoe UI"/>
              <a:cs typeface="Segoe UI"/>
            </a:endParaRPr>
          </a:p>
          <a:p>
            <a:pPr>
              <a:lnSpc>
                <a:spcPct val="100000"/>
              </a:lnSpc>
              <a:spcBef>
                <a:spcPts val="30"/>
              </a:spcBef>
              <a:buFont typeface="Arial"/>
              <a:buChar char="•"/>
            </a:pPr>
            <a:endParaRPr sz="2250">
              <a:latin typeface="Segoe UI"/>
              <a:cs typeface="Segoe UI"/>
            </a:endParaRPr>
          </a:p>
          <a:p>
            <a:pPr marL="299085" marR="5080" indent="-287020">
              <a:lnSpc>
                <a:spcPct val="100000"/>
              </a:lnSpc>
              <a:buFont typeface="Arial"/>
              <a:buChar char="•"/>
              <a:tabLst>
                <a:tab pos="299085" algn="l"/>
                <a:tab pos="299720" algn="l"/>
              </a:tabLst>
            </a:pPr>
            <a:r>
              <a:rPr sz="1800" spc="-5" dirty="0">
                <a:latin typeface="Segoe UI"/>
                <a:cs typeface="Segoe UI"/>
              </a:rPr>
              <a:t>Both</a:t>
            </a:r>
            <a:r>
              <a:rPr sz="1800" spc="-20" dirty="0">
                <a:latin typeface="Segoe UI"/>
                <a:cs typeface="Segoe UI"/>
              </a:rPr>
              <a:t> </a:t>
            </a:r>
            <a:r>
              <a:rPr sz="1800" dirty="0">
                <a:latin typeface="Segoe UI"/>
                <a:cs typeface="Segoe UI"/>
              </a:rPr>
              <a:t>the</a:t>
            </a:r>
            <a:r>
              <a:rPr sz="1800" spc="-25" dirty="0">
                <a:latin typeface="Segoe UI"/>
                <a:cs typeface="Segoe UI"/>
              </a:rPr>
              <a:t> </a:t>
            </a:r>
            <a:r>
              <a:rPr sz="1800" spc="-5" dirty="0">
                <a:latin typeface="Segoe UI"/>
                <a:cs typeface="Segoe UI"/>
              </a:rPr>
              <a:t>person</a:t>
            </a:r>
            <a:r>
              <a:rPr sz="1800" spc="-25" dirty="0">
                <a:latin typeface="Segoe UI"/>
                <a:cs typeface="Segoe UI"/>
              </a:rPr>
              <a:t> </a:t>
            </a:r>
            <a:r>
              <a:rPr sz="1800" dirty="0">
                <a:latin typeface="Segoe UI"/>
                <a:cs typeface="Segoe UI"/>
              </a:rPr>
              <a:t>on</a:t>
            </a:r>
            <a:r>
              <a:rPr sz="1800" spc="-20" dirty="0">
                <a:latin typeface="Segoe UI"/>
                <a:cs typeface="Segoe UI"/>
              </a:rPr>
              <a:t> </a:t>
            </a:r>
            <a:r>
              <a:rPr sz="1800" dirty="0">
                <a:latin typeface="Segoe UI"/>
                <a:cs typeface="Segoe UI"/>
              </a:rPr>
              <a:t>the</a:t>
            </a:r>
            <a:r>
              <a:rPr sz="1800" spc="-25" dirty="0">
                <a:latin typeface="Segoe UI"/>
                <a:cs typeface="Segoe UI"/>
              </a:rPr>
              <a:t> </a:t>
            </a:r>
            <a:r>
              <a:rPr sz="1800" spc="-5" dirty="0">
                <a:latin typeface="Segoe UI"/>
                <a:cs typeface="Segoe UI"/>
              </a:rPr>
              <a:t>health</a:t>
            </a:r>
            <a:r>
              <a:rPr sz="1800" spc="-25" dirty="0">
                <a:latin typeface="Segoe UI"/>
                <a:cs typeface="Segoe UI"/>
              </a:rPr>
              <a:t> </a:t>
            </a:r>
            <a:r>
              <a:rPr sz="1800" spc="-5" dirty="0">
                <a:latin typeface="Segoe UI"/>
                <a:cs typeface="Segoe UI"/>
              </a:rPr>
              <a:t>journey</a:t>
            </a:r>
            <a:r>
              <a:rPr sz="1800" spc="-25" dirty="0">
                <a:latin typeface="Segoe UI"/>
                <a:cs typeface="Segoe UI"/>
              </a:rPr>
              <a:t> </a:t>
            </a:r>
            <a:r>
              <a:rPr sz="1800" spc="-5" dirty="0">
                <a:latin typeface="Segoe UI"/>
                <a:cs typeface="Segoe UI"/>
              </a:rPr>
              <a:t>and/or </a:t>
            </a:r>
            <a:r>
              <a:rPr sz="1800" spc="-480" dirty="0">
                <a:latin typeface="Segoe UI"/>
                <a:cs typeface="Segoe UI"/>
              </a:rPr>
              <a:t> </a:t>
            </a:r>
            <a:r>
              <a:rPr sz="1800" spc="-5" dirty="0">
                <a:latin typeface="Segoe UI"/>
                <a:cs typeface="Segoe UI"/>
              </a:rPr>
              <a:t>their</a:t>
            </a:r>
            <a:r>
              <a:rPr sz="1800" spc="-10" dirty="0">
                <a:latin typeface="Segoe UI"/>
                <a:cs typeface="Segoe UI"/>
              </a:rPr>
              <a:t> </a:t>
            </a:r>
            <a:r>
              <a:rPr sz="1800" spc="-5" dirty="0">
                <a:latin typeface="Segoe UI"/>
                <a:cs typeface="Segoe UI"/>
              </a:rPr>
              <a:t>family</a:t>
            </a:r>
            <a:r>
              <a:rPr sz="1800" spc="-10" dirty="0">
                <a:latin typeface="Segoe UI"/>
                <a:cs typeface="Segoe UI"/>
              </a:rPr>
              <a:t> caregiver</a:t>
            </a:r>
            <a:r>
              <a:rPr sz="1800" spc="10" dirty="0">
                <a:latin typeface="Segoe UI"/>
                <a:cs typeface="Segoe UI"/>
              </a:rPr>
              <a:t> </a:t>
            </a:r>
            <a:r>
              <a:rPr sz="1800" spc="-5" dirty="0">
                <a:latin typeface="Segoe UI"/>
                <a:cs typeface="Segoe UI"/>
              </a:rPr>
              <a:t>can</a:t>
            </a:r>
            <a:r>
              <a:rPr sz="1800" spc="-10" dirty="0">
                <a:latin typeface="Segoe UI"/>
                <a:cs typeface="Segoe UI"/>
              </a:rPr>
              <a:t> </a:t>
            </a:r>
            <a:r>
              <a:rPr sz="1800" spc="-5" dirty="0">
                <a:latin typeface="Segoe UI"/>
                <a:cs typeface="Segoe UI"/>
              </a:rPr>
              <a:t>provide</a:t>
            </a:r>
            <a:r>
              <a:rPr sz="1800" spc="-10" dirty="0">
                <a:latin typeface="Segoe UI"/>
                <a:cs typeface="Segoe UI"/>
              </a:rPr>
              <a:t> </a:t>
            </a:r>
            <a:r>
              <a:rPr sz="1800" spc="-5" dirty="0">
                <a:latin typeface="Segoe UI"/>
                <a:cs typeface="Segoe UI"/>
              </a:rPr>
              <a:t>updates </a:t>
            </a:r>
            <a:r>
              <a:rPr sz="1800" dirty="0">
                <a:latin typeface="Segoe UI"/>
                <a:cs typeface="Segoe UI"/>
              </a:rPr>
              <a:t> and</a:t>
            </a:r>
            <a:r>
              <a:rPr sz="1800" spc="-15" dirty="0">
                <a:latin typeface="Segoe UI"/>
                <a:cs typeface="Segoe UI"/>
              </a:rPr>
              <a:t> </a:t>
            </a:r>
            <a:r>
              <a:rPr sz="1800" spc="-5" dirty="0">
                <a:latin typeface="Segoe UI"/>
                <a:cs typeface="Segoe UI"/>
              </a:rPr>
              <a:t>manage</a:t>
            </a:r>
            <a:r>
              <a:rPr sz="1800" spc="-20" dirty="0">
                <a:latin typeface="Segoe UI"/>
                <a:cs typeface="Segoe UI"/>
              </a:rPr>
              <a:t> </a:t>
            </a:r>
            <a:r>
              <a:rPr sz="1800" dirty="0">
                <a:latin typeface="Segoe UI"/>
                <a:cs typeface="Segoe UI"/>
              </a:rPr>
              <a:t>the</a:t>
            </a:r>
            <a:r>
              <a:rPr sz="1800" spc="-5" dirty="0">
                <a:latin typeface="Segoe UI"/>
                <a:cs typeface="Segoe UI"/>
              </a:rPr>
              <a:t> </a:t>
            </a:r>
            <a:r>
              <a:rPr sz="1800" spc="-10" dirty="0">
                <a:latin typeface="Segoe UI"/>
                <a:cs typeface="Segoe UI"/>
              </a:rPr>
              <a:t>site.</a:t>
            </a:r>
            <a:endParaRPr sz="1800">
              <a:latin typeface="Segoe UI"/>
              <a:cs typeface="Segoe UI"/>
            </a:endParaRPr>
          </a:p>
          <a:p>
            <a:pPr>
              <a:lnSpc>
                <a:spcPct val="100000"/>
              </a:lnSpc>
              <a:spcBef>
                <a:spcPts val="35"/>
              </a:spcBef>
              <a:buFont typeface="Arial"/>
              <a:buChar char="•"/>
            </a:pPr>
            <a:endParaRPr sz="2250">
              <a:latin typeface="Segoe UI"/>
              <a:cs typeface="Segoe UI"/>
            </a:endParaRPr>
          </a:p>
          <a:p>
            <a:pPr marL="299085" marR="151130" indent="-287020">
              <a:lnSpc>
                <a:spcPct val="100000"/>
              </a:lnSpc>
              <a:buFont typeface="Arial"/>
              <a:buChar char="•"/>
              <a:tabLst>
                <a:tab pos="299085" algn="l"/>
                <a:tab pos="299720" algn="l"/>
              </a:tabLst>
            </a:pPr>
            <a:r>
              <a:rPr sz="1800" spc="-5" dirty="0">
                <a:latin typeface="Segoe UI"/>
                <a:cs typeface="Segoe UI"/>
              </a:rPr>
              <a:t>Visitors can </a:t>
            </a:r>
            <a:r>
              <a:rPr sz="1800" dirty="0">
                <a:latin typeface="Segoe UI"/>
                <a:cs typeface="Segoe UI"/>
              </a:rPr>
              <a:t>use the </a:t>
            </a:r>
            <a:r>
              <a:rPr sz="1800" spc="5" dirty="0">
                <a:latin typeface="Segoe UI"/>
                <a:cs typeface="Segoe UI"/>
              </a:rPr>
              <a:t>heart </a:t>
            </a:r>
            <a:r>
              <a:rPr sz="1800" spc="-35" dirty="0">
                <a:latin typeface="Segoe UI"/>
                <a:cs typeface="Segoe UI"/>
              </a:rPr>
              <a:t>“amplifier,” </a:t>
            </a:r>
            <a:r>
              <a:rPr sz="1800" spc="-5" dirty="0">
                <a:latin typeface="Segoe UI"/>
                <a:cs typeface="Segoe UI"/>
              </a:rPr>
              <a:t>emojis, </a:t>
            </a:r>
            <a:r>
              <a:rPr sz="1800" spc="-480" dirty="0">
                <a:latin typeface="Segoe UI"/>
                <a:cs typeface="Segoe UI"/>
              </a:rPr>
              <a:t> </a:t>
            </a:r>
            <a:r>
              <a:rPr sz="1800" spc="-5" dirty="0">
                <a:latin typeface="Segoe UI"/>
                <a:cs typeface="Segoe UI"/>
              </a:rPr>
              <a:t>comment feature </a:t>
            </a:r>
            <a:r>
              <a:rPr sz="1800" dirty="0">
                <a:latin typeface="Segoe UI"/>
                <a:cs typeface="Segoe UI"/>
              </a:rPr>
              <a:t>or </a:t>
            </a:r>
            <a:r>
              <a:rPr sz="1800" spc="-20" dirty="0">
                <a:latin typeface="Segoe UI"/>
                <a:cs typeface="Segoe UI"/>
              </a:rPr>
              <a:t>Well </a:t>
            </a:r>
            <a:r>
              <a:rPr sz="1800" spc="-5" dirty="0">
                <a:latin typeface="Segoe UI"/>
                <a:cs typeface="Segoe UI"/>
              </a:rPr>
              <a:t>Wishes </a:t>
            </a:r>
            <a:r>
              <a:rPr sz="1800" spc="-10" dirty="0">
                <a:latin typeface="Segoe UI"/>
                <a:cs typeface="Segoe UI"/>
              </a:rPr>
              <a:t>to </a:t>
            </a:r>
            <a:r>
              <a:rPr sz="1800" spc="-5" dirty="0">
                <a:latin typeface="Segoe UI"/>
                <a:cs typeface="Segoe UI"/>
              </a:rPr>
              <a:t>let </a:t>
            </a:r>
            <a:r>
              <a:rPr sz="1800" dirty="0">
                <a:latin typeface="Segoe UI"/>
                <a:cs typeface="Segoe UI"/>
              </a:rPr>
              <a:t>the </a:t>
            </a:r>
            <a:r>
              <a:rPr sz="1800" spc="5" dirty="0">
                <a:latin typeface="Segoe UI"/>
                <a:cs typeface="Segoe UI"/>
              </a:rPr>
              <a:t> </a:t>
            </a:r>
            <a:r>
              <a:rPr sz="1800" spc="-5" dirty="0">
                <a:latin typeface="Segoe UI"/>
                <a:cs typeface="Segoe UI"/>
              </a:rPr>
              <a:t>person </a:t>
            </a:r>
            <a:r>
              <a:rPr sz="1800" dirty="0">
                <a:latin typeface="Segoe UI"/>
                <a:cs typeface="Segoe UI"/>
              </a:rPr>
              <a:t>on a </a:t>
            </a:r>
            <a:r>
              <a:rPr sz="1800" spc="-5" dirty="0">
                <a:latin typeface="Segoe UI"/>
                <a:cs typeface="Segoe UI"/>
              </a:rPr>
              <a:t>health journey </a:t>
            </a:r>
            <a:r>
              <a:rPr sz="1800" dirty="0">
                <a:latin typeface="Segoe UI"/>
                <a:cs typeface="Segoe UI"/>
              </a:rPr>
              <a:t>know </a:t>
            </a:r>
            <a:r>
              <a:rPr sz="1800" spc="-5" dirty="0">
                <a:latin typeface="Segoe UI"/>
                <a:cs typeface="Segoe UI"/>
              </a:rPr>
              <a:t>they’re </a:t>
            </a:r>
            <a:r>
              <a:rPr sz="1800" dirty="0">
                <a:latin typeface="Segoe UI"/>
                <a:cs typeface="Segoe UI"/>
              </a:rPr>
              <a:t> </a:t>
            </a:r>
            <a:r>
              <a:rPr sz="1800" spc="-5" dirty="0">
                <a:latin typeface="Segoe UI"/>
                <a:cs typeface="Segoe UI"/>
              </a:rPr>
              <a:t>thinking</a:t>
            </a:r>
            <a:r>
              <a:rPr sz="1800" spc="-25" dirty="0">
                <a:latin typeface="Segoe UI"/>
                <a:cs typeface="Segoe UI"/>
              </a:rPr>
              <a:t> </a:t>
            </a:r>
            <a:r>
              <a:rPr sz="1800" spc="-20" dirty="0">
                <a:latin typeface="Segoe UI"/>
                <a:cs typeface="Segoe UI"/>
              </a:rPr>
              <a:t>of</a:t>
            </a:r>
            <a:r>
              <a:rPr sz="1800" dirty="0">
                <a:latin typeface="Segoe UI"/>
                <a:cs typeface="Segoe UI"/>
              </a:rPr>
              <a:t> them.</a:t>
            </a:r>
            <a:endParaRPr sz="1800">
              <a:latin typeface="Segoe UI"/>
              <a:cs typeface="Segoe UI"/>
            </a:endParaRPr>
          </a:p>
        </p:txBody>
      </p:sp>
      <p:grpSp>
        <p:nvGrpSpPr>
          <p:cNvPr id="5" name="object 5">
            <a:extLst>
              <a:ext uri="{C183D7F6-B498-43B3-948B-1728B52AA6E4}">
                <adec:decorative xmlns:adec="http://schemas.microsoft.com/office/drawing/2017/decorative" val="1"/>
              </a:ext>
            </a:extLst>
          </p:cNvPr>
          <p:cNvGrpSpPr/>
          <p:nvPr/>
        </p:nvGrpSpPr>
        <p:grpSpPr>
          <a:xfrm>
            <a:off x="6492240" y="1805939"/>
            <a:ext cx="4456430" cy="4558665"/>
            <a:chOff x="6492240" y="1805939"/>
            <a:chExt cx="4456430" cy="4558665"/>
          </a:xfrm>
        </p:grpSpPr>
        <p:pic>
          <p:nvPicPr>
            <p:cNvPr id="6" name="object 6"/>
            <p:cNvPicPr/>
            <p:nvPr/>
          </p:nvPicPr>
          <p:blipFill>
            <a:blip r:embed="rId3" cstate="print"/>
            <a:stretch>
              <a:fillRect/>
            </a:stretch>
          </p:blipFill>
          <p:spPr>
            <a:xfrm>
              <a:off x="6563868" y="1805939"/>
              <a:ext cx="4384548" cy="1063752"/>
            </a:xfrm>
            <a:prstGeom prst="rect">
              <a:avLst/>
            </a:prstGeom>
          </p:spPr>
        </p:pic>
        <p:pic>
          <p:nvPicPr>
            <p:cNvPr id="7" name="object 7"/>
            <p:cNvPicPr/>
            <p:nvPr/>
          </p:nvPicPr>
          <p:blipFill>
            <a:blip r:embed="rId4" cstate="print"/>
            <a:stretch>
              <a:fillRect/>
            </a:stretch>
          </p:blipFill>
          <p:spPr>
            <a:xfrm>
              <a:off x="6631241" y="2981081"/>
              <a:ext cx="4209555" cy="1552818"/>
            </a:xfrm>
            <a:prstGeom prst="rect">
              <a:avLst/>
            </a:prstGeom>
          </p:spPr>
        </p:pic>
        <p:pic>
          <p:nvPicPr>
            <p:cNvPr id="8" name="object 8"/>
            <p:cNvPicPr/>
            <p:nvPr/>
          </p:nvPicPr>
          <p:blipFill>
            <a:blip r:embed="rId5" cstate="print"/>
            <a:stretch>
              <a:fillRect/>
            </a:stretch>
          </p:blipFill>
          <p:spPr>
            <a:xfrm>
              <a:off x="6492240" y="4489704"/>
              <a:ext cx="4386071" cy="1874520"/>
            </a:xfrm>
            <a:prstGeom prst="rect">
              <a:avLst/>
            </a:prstGeom>
          </p:spPr>
        </p:pic>
        <p:pic>
          <p:nvPicPr>
            <p:cNvPr id="9" name="object 9"/>
            <p:cNvPicPr/>
            <p:nvPr/>
          </p:nvPicPr>
          <p:blipFill>
            <a:blip r:embed="rId6" cstate="print"/>
            <a:stretch>
              <a:fillRect/>
            </a:stretch>
          </p:blipFill>
          <p:spPr>
            <a:xfrm>
              <a:off x="8311896" y="2712719"/>
              <a:ext cx="2517648" cy="326136"/>
            </a:xfrm>
            <a:prstGeom prst="rect">
              <a:avLst/>
            </a:prstGeom>
          </p:spPr>
        </p:pic>
        <p:pic>
          <p:nvPicPr>
            <p:cNvPr id="10" name="object 10"/>
            <p:cNvPicPr/>
            <p:nvPr/>
          </p:nvPicPr>
          <p:blipFill>
            <a:blip r:embed="rId7" cstate="print"/>
            <a:stretch>
              <a:fillRect/>
            </a:stretch>
          </p:blipFill>
          <p:spPr>
            <a:xfrm>
              <a:off x="7074408" y="4117847"/>
              <a:ext cx="1540763" cy="403860"/>
            </a:xfrm>
            <a:prstGeom prst="rect">
              <a:avLst/>
            </a:prstGeom>
          </p:spPr>
        </p:pic>
        <p:pic>
          <p:nvPicPr>
            <p:cNvPr id="11" name="object 11"/>
            <p:cNvPicPr/>
            <p:nvPr/>
          </p:nvPicPr>
          <p:blipFill>
            <a:blip r:embed="rId8" cstate="print"/>
            <a:stretch>
              <a:fillRect/>
            </a:stretch>
          </p:blipFill>
          <p:spPr>
            <a:xfrm>
              <a:off x="7115556" y="5786627"/>
              <a:ext cx="1808988" cy="220979"/>
            </a:xfrm>
            <a:prstGeom prst="rect">
              <a:avLst/>
            </a:prstGeom>
          </p:spPr>
        </p:pic>
      </p:grpSp>
      <p:sp>
        <p:nvSpPr>
          <p:cNvPr id="17" name="Footer Placeholder 16">
            <a:extLst>
              <a:ext uri="{FF2B5EF4-FFF2-40B4-BE49-F238E27FC236}">
                <a16:creationId xmlns:a16="http://schemas.microsoft.com/office/drawing/2014/main" id="{4A17B636-B314-4A98-BF34-E1CFAEC34F8A}"/>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8" name="Date Placeholder 17">
            <a:extLst>
              <a:ext uri="{FF2B5EF4-FFF2-40B4-BE49-F238E27FC236}">
                <a16:creationId xmlns:a16="http://schemas.microsoft.com/office/drawing/2014/main" id="{A88CA5C2-C092-4386-96B8-B96064449199}"/>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31037" y="227457"/>
            <a:ext cx="8924290" cy="1068070"/>
          </a:xfrm>
          <a:prstGeom prst="rect">
            <a:avLst/>
          </a:prstGeom>
        </p:spPr>
        <p:txBody>
          <a:bodyPr vert="horz" wrap="square" lIns="0" tIns="74295" rIns="0" bIns="0" rtlCol="0">
            <a:spAutoFit/>
          </a:bodyPr>
          <a:lstStyle/>
          <a:p>
            <a:pPr marL="12700" marR="5080">
              <a:lnSpc>
                <a:spcPts val="3890"/>
              </a:lnSpc>
              <a:spcBef>
                <a:spcPts val="585"/>
              </a:spcBef>
            </a:pPr>
            <a:r>
              <a:rPr sz="3600" spc="-55" dirty="0">
                <a:solidFill>
                  <a:srgbClr val="FFFFFF"/>
                </a:solidFill>
                <a:latin typeface="Calibri"/>
                <a:cs typeface="Calibri"/>
              </a:rPr>
              <a:t>Ways</a:t>
            </a:r>
            <a:r>
              <a:rPr sz="3600" spc="-10" dirty="0">
                <a:solidFill>
                  <a:srgbClr val="FFFFFF"/>
                </a:solidFill>
                <a:latin typeface="Calibri"/>
                <a:cs typeface="Calibri"/>
              </a:rPr>
              <a:t> </a:t>
            </a:r>
            <a:r>
              <a:rPr sz="3600" spc="-25" dirty="0">
                <a:solidFill>
                  <a:srgbClr val="FFFFFF"/>
                </a:solidFill>
                <a:latin typeface="Calibri"/>
                <a:cs typeface="Calibri"/>
              </a:rPr>
              <a:t>to</a:t>
            </a:r>
            <a:r>
              <a:rPr sz="3600" spc="-10" dirty="0">
                <a:solidFill>
                  <a:srgbClr val="FFFFFF"/>
                </a:solidFill>
                <a:latin typeface="Calibri"/>
                <a:cs typeface="Calibri"/>
              </a:rPr>
              <a:t> </a:t>
            </a:r>
            <a:r>
              <a:rPr sz="3600" dirty="0">
                <a:solidFill>
                  <a:srgbClr val="FFFFFF"/>
                </a:solidFill>
                <a:latin typeface="Calibri"/>
                <a:cs typeface="Calibri"/>
              </a:rPr>
              <a:t>Help </a:t>
            </a:r>
            <a:r>
              <a:rPr sz="3600" spc="-30" dirty="0">
                <a:solidFill>
                  <a:srgbClr val="FFFFFF"/>
                </a:solidFill>
                <a:latin typeface="Calibri"/>
                <a:cs typeface="Calibri"/>
              </a:rPr>
              <a:t>Page</a:t>
            </a:r>
            <a:r>
              <a:rPr sz="3600" spc="-15" dirty="0">
                <a:solidFill>
                  <a:srgbClr val="FFFFFF"/>
                </a:solidFill>
                <a:latin typeface="Calibri"/>
                <a:cs typeface="Calibri"/>
              </a:rPr>
              <a:t> </a:t>
            </a:r>
            <a:r>
              <a:rPr sz="3600" dirty="0">
                <a:solidFill>
                  <a:srgbClr val="FFFFFF"/>
                </a:solidFill>
                <a:latin typeface="Calibri"/>
                <a:cs typeface="Calibri"/>
              </a:rPr>
              <a:t>–</a:t>
            </a:r>
            <a:r>
              <a:rPr sz="3600" spc="-20" dirty="0">
                <a:solidFill>
                  <a:srgbClr val="FFFFFF"/>
                </a:solidFill>
                <a:latin typeface="Calibri"/>
                <a:cs typeface="Calibri"/>
              </a:rPr>
              <a:t> </a:t>
            </a:r>
            <a:r>
              <a:rPr sz="3600" spc="-5" dirty="0">
                <a:solidFill>
                  <a:srgbClr val="FFFFFF"/>
                </a:solidFill>
                <a:latin typeface="Calibri"/>
                <a:cs typeface="Calibri"/>
              </a:rPr>
              <a:t>Mobilizing</a:t>
            </a:r>
            <a:r>
              <a:rPr sz="3600" spc="20" dirty="0">
                <a:solidFill>
                  <a:srgbClr val="FFFFFF"/>
                </a:solidFill>
                <a:latin typeface="Calibri"/>
                <a:cs typeface="Calibri"/>
              </a:rPr>
              <a:t> </a:t>
            </a:r>
            <a:r>
              <a:rPr sz="3600" dirty="0">
                <a:solidFill>
                  <a:srgbClr val="FFFFFF"/>
                </a:solidFill>
                <a:latin typeface="Calibri"/>
                <a:cs typeface="Calibri"/>
              </a:rPr>
              <a:t>Support in</a:t>
            </a:r>
            <a:r>
              <a:rPr sz="3600" spc="-5" dirty="0">
                <a:solidFill>
                  <a:srgbClr val="FFFFFF"/>
                </a:solidFill>
                <a:latin typeface="Calibri"/>
                <a:cs typeface="Calibri"/>
              </a:rPr>
              <a:t> </a:t>
            </a:r>
            <a:r>
              <a:rPr sz="3600" dirty="0">
                <a:solidFill>
                  <a:srgbClr val="FFFFFF"/>
                </a:solidFill>
                <a:latin typeface="Calibri"/>
                <a:cs typeface="Calibri"/>
              </a:rPr>
              <a:t>One </a:t>
            </a:r>
            <a:r>
              <a:rPr sz="3600" spc="-800" dirty="0">
                <a:solidFill>
                  <a:srgbClr val="FFFFFF"/>
                </a:solidFill>
                <a:latin typeface="Calibri"/>
                <a:cs typeface="Calibri"/>
              </a:rPr>
              <a:t> </a:t>
            </a:r>
            <a:r>
              <a:rPr sz="3600" spc="-5" dirty="0">
                <a:solidFill>
                  <a:srgbClr val="FFFFFF"/>
                </a:solidFill>
                <a:latin typeface="Calibri"/>
                <a:cs typeface="Calibri"/>
              </a:rPr>
              <a:t>Place</a:t>
            </a:r>
            <a:endParaRPr sz="3600" dirty="0">
              <a:latin typeface="Calibri"/>
              <a:cs typeface="Calibri"/>
            </a:endParaRPr>
          </a:p>
        </p:txBody>
      </p:sp>
      <p:pic>
        <p:nvPicPr>
          <p:cNvPr id="2" name="object 2" descr="CWV Logo"/>
          <p:cNvPicPr/>
          <p:nvPr/>
        </p:nvPicPr>
        <p:blipFill>
          <a:blip r:embed="rId2" cstate="print"/>
          <a:stretch>
            <a:fillRect/>
          </a:stretch>
        </p:blipFill>
        <p:spPr>
          <a:xfrm>
            <a:off x="9907523" y="260604"/>
            <a:ext cx="1275587" cy="1274064"/>
          </a:xfrm>
          <a:prstGeom prst="rect">
            <a:avLst/>
          </a:prstGeom>
        </p:spPr>
      </p:pic>
      <p:sp>
        <p:nvSpPr>
          <p:cNvPr id="5" name="object 5"/>
          <p:cNvSpPr txBox="1"/>
          <p:nvPr/>
        </p:nvSpPr>
        <p:spPr>
          <a:xfrm>
            <a:off x="980947" y="1981580"/>
            <a:ext cx="5708650" cy="3866515"/>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Segoe UI"/>
                <a:cs typeface="Segoe UI"/>
              </a:rPr>
              <a:t>Planner,</a:t>
            </a:r>
            <a:r>
              <a:rPr sz="1800" b="1" spc="-35" dirty="0">
                <a:latin typeface="Segoe UI"/>
                <a:cs typeface="Segoe UI"/>
              </a:rPr>
              <a:t> </a:t>
            </a:r>
            <a:r>
              <a:rPr sz="1800" b="1" spc="-5" dirty="0">
                <a:latin typeface="Segoe UI"/>
                <a:cs typeface="Segoe UI"/>
              </a:rPr>
              <a:t>Meal</a:t>
            </a:r>
            <a:r>
              <a:rPr sz="1800" b="1" spc="-15" dirty="0">
                <a:latin typeface="Segoe UI"/>
                <a:cs typeface="Segoe UI"/>
              </a:rPr>
              <a:t> </a:t>
            </a:r>
            <a:r>
              <a:rPr sz="1800" b="1" spc="-25" dirty="0">
                <a:latin typeface="Segoe UI"/>
                <a:cs typeface="Segoe UI"/>
              </a:rPr>
              <a:t>Train,</a:t>
            </a:r>
            <a:r>
              <a:rPr sz="1800" b="1" spc="-30" dirty="0">
                <a:latin typeface="Segoe UI"/>
                <a:cs typeface="Segoe UI"/>
              </a:rPr>
              <a:t> </a:t>
            </a:r>
            <a:r>
              <a:rPr sz="1800" b="1" dirty="0">
                <a:latin typeface="Segoe UI"/>
                <a:cs typeface="Segoe UI"/>
              </a:rPr>
              <a:t>Shipt</a:t>
            </a:r>
            <a:r>
              <a:rPr sz="1800" b="1" spc="-15" dirty="0">
                <a:latin typeface="Segoe UI"/>
                <a:cs typeface="Segoe UI"/>
              </a:rPr>
              <a:t> </a:t>
            </a:r>
            <a:r>
              <a:rPr sz="1800" b="1" dirty="0">
                <a:latin typeface="Segoe UI"/>
                <a:cs typeface="Segoe UI"/>
              </a:rPr>
              <a:t>&amp;</a:t>
            </a:r>
            <a:r>
              <a:rPr sz="1800" b="1" spc="-5" dirty="0">
                <a:latin typeface="Segoe UI"/>
                <a:cs typeface="Segoe UI"/>
              </a:rPr>
              <a:t> </a:t>
            </a:r>
            <a:r>
              <a:rPr sz="1800" b="1" dirty="0">
                <a:latin typeface="Segoe UI"/>
                <a:cs typeface="Segoe UI"/>
              </a:rPr>
              <a:t>Zoom</a:t>
            </a:r>
            <a:endParaRPr sz="1800">
              <a:latin typeface="Segoe UI"/>
              <a:cs typeface="Segoe UI"/>
            </a:endParaRPr>
          </a:p>
          <a:p>
            <a:pPr marL="12700" marR="210820">
              <a:lnSpc>
                <a:spcPct val="100000"/>
              </a:lnSpc>
            </a:pPr>
            <a:r>
              <a:rPr sz="1800" spc="-5" dirty="0">
                <a:latin typeface="Segoe UI"/>
                <a:cs typeface="Segoe UI"/>
              </a:rPr>
              <a:t>Schedule </a:t>
            </a:r>
            <a:r>
              <a:rPr sz="1800" dirty="0">
                <a:latin typeface="Segoe UI"/>
                <a:cs typeface="Segoe UI"/>
              </a:rPr>
              <a:t>and </a:t>
            </a:r>
            <a:r>
              <a:rPr sz="1800" spc="-10" dirty="0">
                <a:latin typeface="Segoe UI"/>
                <a:cs typeface="Segoe UI"/>
              </a:rPr>
              <a:t>coordinate </a:t>
            </a:r>
            <a:r>
              <a:rPr sz="1800" dirty="0">
                <a:latin typeface="Segoe UI"/>
                <a:cs typeface="Segoe UI"/>
              </a:rPr>
              <a:t>support </a:t>
            </a:r>
            <a:r>
              <a:rPr sz="1800" spc="-15" dirty="0">
                <a:latin typeface="Segoe UI"/>
                <a:cs typeface="Segoe UI"/>
              </a:rPr>
              <a:t>like </a:t>
            </a:r>
            <a:r>
              <a:rPr sz="1800" spc="-5" dirty="0">
                <a:latin typeface="Segoe UI"/>
                <a:cs typeface="Segoe UI"/>
              </a:rPr>
              <a:t>meals, rides to </a:t>
            </a:r>
            <a:r>
              <a:rPr sz="1800" dirty="0">
                <a:latin typeface="Segoe UI"/>
                <a:cs typeface="Segoe UI"/>
              </a:rPr>
              <a:t> </a:t>
            </a:r>
            <a:r>
              <a:rPr sz="1800" spc="-5" dirty="0">
                <a:latin typeface="Segoe UI"/>
                <a:cs typeface="Segoe UI"/>
              </a:rPr>
              <a:t>appointments, </a:t>
            </a:r>
            <a:r>
              <a:rPr sz="1800" dirty="0">
                <a:latin typeface="Segoe UI"/>
                <a:cs typeface="Segoe UI"/>
              </a:rPr>
              <a:t>visits, ask </a:t>
            </a:r>
            <a:r>
              <a:rPr sz="1800" spc="-5" dirty="0">
                <a:latin typeface="Segoe UI"/>
                <a:cs typeface="Segoe UI"/>
              </a:rPr>
              <a:t>your community </a:t>
            </a:r>
            <a:r>
              <a:rPr sz="1800" spc="-10" dirty="0">
                <a:latin typeface="Segoe UI"/>
                <a:cs typeface="Segoe UI"/>
              </a:rPr>
              <a:t>to purchase </a:t>
            </a:r>
            <a:r>
              <a:rPr sz="1800" spc="-5" dirty="0">
                <a:latin typeface="Segoe UI"/>
                <a:cs typeface="Segoe UI"/>
              </a:rPr>
              <a:t> </a:t>
            </a:r>
            <a:r>
              <a:rPr sz="1800" spc="-10" dirty="0">
                <a:latin typeface="Segoe UI"/>
                <a:cs typeface="Segoe UI"/>
              </a:rPr>
              <a:t>groceries </a:t>
            </a:r>
            <a:r>
              <a:rPr sz="1800" dirty="0">
                <a:latin typeface="Segoe UI"/>
                <a:cs typeface="Segoe UI"/>
              </a:rPr>
              <a:t>and </a:t>
            </a:r>
            <a:r>
              <a:rPr sz="1800" spc="-10" dirty="0">
                <a:latin typeface="Segoe UI"/>
                <a:cs typeface="Segoe UI"/>
              </a:rPr>
              <a:t>more </a:t>
            </a:r>
            <a:r>
              <a:rPr sz="1800" spc="-5" dirty="0">
                <a:latin typeface="Segoe UI"/>
                <a:cs typeface="Segoe UI"/>
              </a:rPr>
              <a:t>and schedule Zoom meetings </a:t>
            </a:r>
            <a:r>
              <a:rPr sz="1800" spc="-10" dirty="0">
                <a:latin typeface="Segoe UI"/>
                <a:cs typeface="Segoe UI"/>
              </a:rPr>
              <a:t>with </a:t>
            </a:r>
            <a:r>
              <a:rPr sz="1800" spc="-480" dirty="0">
                <a:latin typeface="Segoe UI"/>
                <a:cs typeface="Segoe UI"/>
              </a:rPr>
              <a:t> </a:t>
            </a:r>
            <a:r>
              <a:rPr sz="1800" spc="-5" dirty="0">
                <a:latin typeface="Segoe UI"/>
                <a:cs typeface="Segoe UI"/>
              </a:rPr>
              <a:t>family</a:t>
            </a:r>
            <a:r>
              <a:rPr sz="1800" spc="5" dirty="0">
                <a:latin typeface="Segoe UI"/>
                <a:cs typeface="Segoe UI"/>
              </a:rPr>
              <a:t> </a:t>
            </a:r>
            <a:r>
              <a:rPr sz="1800" dirty="0">
                <a:latin typeface="Segoe UI"/>
                <a:cs typeface="Segoe UI"/>
              </a:rPr>
              <a:t>and</a:t>
            </a:r>
            <a:r>
              <a:rPr sz="1800" spc="-20" dirty="0">
                <a:latin typeface="Segoe UI"/>
                <a:cs typeface="Segoe UI"/>
              </a:rPr>
              <a:t> </a:t>
            </a:r>
            <a:r>
              <a:rPr sz="1800" spc="-5" dirty="0">
                <a:latin typeface="Segoe UI"/>
                <a:cs typeface="Segoe UI"/>
              </a:rPr>
              <a:t>friends.</a:t>
            </a:r>
            <a:endParaRPr sz="1800">
              <a:latin typeface="Segoe UI"/>
              <a:cs typeface="Segoe UI"/>
            </a:endParaRPr>
          </a:p>
          <a:p>
            <a:pPr>
              <a:lnSpc>
                <a:spcPct val="100000"/>
              </a:lnSpc>
              <a:spcBef>
                <a:spcPts val="30"/>
              </a:spcBef>
            </a:pPr>
            <a:endParaRPr sz="1600">
              <a:latin typeface="Segoe UI"/>
              <a:cs typeface="Segoe UI"/>
            </a:endParaRPr>
          </a:p>
          <a:p>
            <a:pPr marL="12700">
              <a:lnSpc>
                <a:spcPct val="100000"/>
              </a:lnSpc>
              <a:spcBef>
                <a:spcPts val="5"/>
              </a:spcBef>
            </a:pPr>
            <a:r>
              <a:rPr sz="1800" b="1" spc="-5" dirty="0">
                <a:latin typeface="Segoe UI"/>
                <a:cs typeface="Segoe UI"/>
              </a:rPr>
              <a:t>Personal</a:t>
            </a:r>
            <a:r>
              <a:rPr sz="1800" b="1" spc="-60" dirty="0">
                <a:latin typeface="Segoe UI"/>
                <a:cs typeface="Segoe UI"/>
              </a:rPr>
              <a:t> </a:t>
            </a:r>
            <a:r>
              <a:rPr sz="1800" b="1" spc="-5" dirty="0">
                <a:latin typeface="Segoe UI"/>
                <a:cs typeface="Segoe UI"/>
              </a:rPr>
              <a:t>Fundraiser</a:t>
            </a:r>
            <a:endParaRPr sz="1800">
              <a:latin typeface="Segoe UI"/>
              <a:cs typeface="Segoe UI"/>
            </a:endParaRPr>
          </a:p>
          <a:p>
            <a:pPr marL="12700" marR="532765">
              <a:lnSpc>
                <a:spcPct val="100000"/>
              </a:lnSpc>
            </a:pPr>
            <a:r>
              <a:rPr sz="1800" spc="-5" dirty="0">
                <a:latin typeface="Segoe UI"/>
                <a:cs typeface="Segoe UI"/>
              </a:rPr>
              <a:t>Start </a:t>
            </a:r>
            <a:r>
              <a:rPr sz="1800" dirty="0">
                <a:latin typeface="Segoe UI"/>
                <a:cs typeface="Segoe UI"/>
              </a:rPr>
              <a:t>a </a:t>
            </a:r>
            <a:r>
              <a:rPr sz="1800" spc="-5" dirty="0">
                <a:latin typeface="Segoe UI"/>
                <a:cs typeface="Segoe UI"/>
              </a:rPr>
              <a:t>personal fundraiser </a:t>
            </a:r>
            <a:r>
              <a:rPr sz="1800" spc="-10" dirty="0">
                <a:latin typeface="Segoe UI"/>
                <a:cs typeface="Segoe UI"/>
              </a:rPr>
              <a:t>to </a:t>
            </a:r>
            <a:r>
              <a:rPr sz="1800" spc="-5" dirty="0">
                <a:latin typeface="Segoe UI"/>
                <a:cs typeface="Segoe UI"/>
              </a:rPr>
              <a:t>help </a:t>
            </a:r>
            <a:r>
              <a:rPr sz="1800" spc="-10" dirty="0">
                <a:latin typeface="Segoe UI"/>
                <a:cs typeface="Segoe UI"/>
              </a:rPr>
              <a:t>cover </a:t>
            </a:r>
            <a:r>
              <a:rPr sz="1800" dirty="0">
                <a:latin typeface="Segoe UI"/>
                <a:cs typeface="Segoe UI"/>
              </a:rPr>
              <a:t>the cost </a:t>
            </a:r>
            <a:r>
              <a:rPr sz="1800" spc="-20" dirty="0">
                <a:latin typeface="Segoe UI"/>
                <a:cs typeface="Segoe UI"/>
              </a:rPr>
              <a:t>of </a:t>
            </a:r>
            <a:r>
              <a:rPr sz="1800" spc="-480" dirty="0">
                <a:latin typeface="Segoe UI"/>
                <a:cs typeface="Segoe UI"/>
              </a:rPr>
              <a:t> </a:t>
            </a:r>
            <a:r>
              <a:rPr sz="1800" spc="-5" dirty="0">
                <a:latin typeface="Segoe UI"/>
                <a:cs typeface="Segoe UI"/>
              </a:rPr>
              <a:t>health</a:t>
            </a:r>
            <a:r>
              <a:rPr sz="1800" spc="-20" dirty="0">
                <a:latin typeface="Segoe UI"/>
                <a:cs typeface="Segoe UI"/>
              </a:rPr>
              <a:t> </a:t>
            </a:r>
            <a:r>
              <a:rPr sz="1800" spc="-5" dirty="0">
                <a:latin typeface="Segoe UI"/>
                <a:cs typeface="Segoe UI"/>
              </a:rPr>
              <a:t>expenses.</a:t>
            </a:r>
            <a:endParaRPr sz="1800">
              <a:latin typeface="Segoe UI"/>
              <a:cs typeface="Segoe UI"/>
            </a:endParaRPr>
          </a:p>
          <a:p>
            <a:pPr marL="12700">
              <a:lnSpc>
                <a:spcPct val="100000"/>
              </a:lnSpc>
              <a:spcBef>
                <a:spcPts val="2160"/>
              </a:spcBef>
            </a:pPr>
            <a:r>
              <a:rPr sz="1800" b="1" spc="5" dirty="0">
                <a:latin typeface="Segoe UI"/>
                <a:cs typeface="Segoe UI"/>
              </a:rPr>
              <a:t>Support</a:t>
            </a:r>
            <a:r>
              <a:rPr sz="1800" b="1" spc="-50" dirty="0">
                <a:latin typeface="Segoe UI"/>
                <a:cs typeface="Segoe UI"/>
              </a:rPr>
              <a:t> </a:t>
            </a:r>
            <a:r>
              <a:rPr sz="1800" b="1" dirty="0">
                <a:latin typeface="Segoe UI"/>
                <a:cs typeface="Segoe UI"/>
              </a:rPr>
              <a:t>Links</a:t>
            </a:r>
            <a:endParaRPr sz="1800">
              <a:latin typeface="Segoe UI"/>
              <a:cs typeface="Segoe UI"/>
            </a:endParaRPr>
          </a:p>
          <a:p>
            <a:pPr marL="12700" marR="5080">
              <a:lnSpc>
                <a:spcPct val="100000"/>
              </a:lnSpc>
            </a:pPr>
            <a:r>
              <a:rPr sz="1800" dirty="0">
                <a:latin typeface="Segoe UI"/>
                <a:cs typeface="Segoe UI"/>
              </a:rPr>
              <a:t>Add </a:t>
            </a:r>
            <a:r>
              <a:rPr sz="1800" spc="-5" dirty="0">
                <a:latin typeface="Segoe UI"/>
                <a:cs typeface="Segoe UI"/>
              </a:rPr>
              <a:t>personal links </a:t>
            </a:r>
            <a:r>
              <a:rPr sz="1800" dirty="0">
                <a:latin typeface="Segoe UI"/>
                <a:cs typeface="Segoe UI"/>
              </a:rPr>
              <a:t>that </a:t>
            </a:r>
            <a:r>
              <a:rPr sz="1800" spc="-5" dirty="0">
                <a:latin typeface="Segoe UI"/>
                <a:cs typeface="Segoe UI"/>
              </a:rPr>
              <a:t>help you feel </a:t>
            </a:r>
            <a:r>
              <a:rPr sz="1800" dirty="0">
                <a:latin typeface="Segoe UI"/>
                <a:cs typeface="Segoe UI"/>
              </a:rPr>
              <a:t>supported </a:t>
            </a:r>
            <a:r>
              <a:rPr sz="1800" spc="-5" dirty="0">
                <a:latin typeface="Segoe UI"/>
                <a:cs typeface="Segoe UI"/>
              </a:rPr>
              <a:t>by </a:t>
            </a:r>
            <a:r>
              <a:rPr sz="1800" dirty="0">
                <a:latin typeface="Segoe UI"/>
                <a:cs typeface="Segoe UI"/>
              </a:rPr>
              <a:t>your </a:t>
            </a:r>
            <a:r>
              <a:rPr sz="1800" spc="5" dirty="0">
                <a:latin typeface="Segoe UI"/>
                <a:cs typeface="Segoe UI"/>
              </a:rPr>
              <a:t> </a:t>
            </a:r>
            <a:r>
              <a:rPr sz="1800" spc="-5" dirty="0">
                <a:latin typeface="Segoe UI"/>
                <a:cs typeface="Segoe UI"/>
              </a:rPr>
              <a:t>community such </a:t>
            </a:r>
            <a:r>
              <a:rPr sz="1800" dirty="0">
                <a:latin typeface="Segoe UI"/>
                <a:cs typeface="Segoe UI"/>
              </a:rPr>
              <a:t>as a </a:t>
            </a:r>
            <a:r>
              <a:rPr sz="1800" spc="-5" dirty="0">
                <a:latin typeface="Segoe UI"/>
                <a:cs typeface="Segoe UI"/>
              </a:rPr>
              <a:t>link </a:t>
            </a:r>
            <a:r>
              <a:rPr sz="1800" spc="-10" dirty="0">
                <a:latin typeface="Segoe UI"/>
                <a:cs typeface="Segoe UI"/>
              </a:rPr>
              <a:t>to </a:t>
            </a:r>
            <a:r>
              <a:rPr sz="1800" dirty="0">
                <a:latin typeface="Segoe UI"/>
                <a:cs typeface="Segoe UI"/>
              </a:rPr>
              <a:t>a </a:t>
            </a:r>
            <a:r>
              <a:rPr sz="1800" spc="-5" dirty="0">
                <a:latin typeface="Segoe UI"/>
                <a:cs typeface="Segoe UI"/>
              </a:rPr>
              <a:t>condition-specific </a:t>
            </a:r>
            <a:r>
              <a:rPr sz="1800" dirty="0">
                <a:latin typeface="Segoe UI"/>
                <a:cs typeface="Segoe UI"/>
              </a:rPr>
              <a:t>support </a:t>
            </a:r>
            <a:r>
              <a:rPr sz="1800" spc="-480" dirty="0">
                <a:latin typeface="Segoe UI"/>
                <a:cs typeface="Segoe UI"/>
              </a:rPr>
              <a:t> </a:t>
            </a:r>
            <a:r>
              <a:rPr sz="1800" spc="-10" dirty="0">
                <a:latin typeface="Segoe UI"/>
                <a:cs typeface="Segoe UI"/>
              </a:rPr>
              <a:t>group,</a:t>
            </a:r>
            <a:r>
              <a:rPr sz="1800" spc="-15" dirty="0">
                <a:latin typeface="Segoe UI"/>
                <a:cs typeface="Segoe UI"/>
              </a:rPr>
              <a:t> </a:t>
            </a:r>
            <a:r>
              <a:rPr sz="1800" spc="-10" dirty="0">
                <a:latin typeface="Segoe UI"/>
                <a:cs typeface="Segoe UI"/>
              </a:rPr>
              <a:t>etc.</a:t>
            </a:r>
            <a:endParaRPr sz="1800">
              <a:latin typeface="Segoe UI"/>
              <a:cs typeface="Segoe UI"/>
            </a:endParaRPr>
          </a:p>
        </p:txBody>
      </p:sp>
      <p:grpSp>
        <p:nvGrpSpPr>
          <p:cNvPr id="6" name="object 6" descr="Ways to help via social media"/>
          <p:cNvGrpSpPr/>
          <p:nvPr/>
        </p:nvGrpSpPr>
        <p:grpSpPr>
          <a:xfrm>
            <a:off x="7450835" y="1741932"/>
            <a:ext cx="3916045" cy="4629785"/>
            <a:chOff x="7450835" y="1741932"/>
            <a:chExt cx="3916045" cy="4629785"/>
          </a:xfrm>
        </p:grpSpPr>
        <p:pic>
          <p:nvPicPr>
            <p:cNvPr id="7" name="object 7"/>
            <p:cNvPicPr/>
            <p:nvPr/>
          </p:nvPicPr>
          <p:blipFill>
            <a:blip r:embed="rId3" cstate="print"/>
            <a:stretch>
              <a:fillRect/>
            </a:stretch>
          </p:blipFill>
          <p:spPr>
            <a:xfrm>
              <a:off x="7491548" y="3229572"/>
              <a:ext cx="3874816" cy="1511591"/>
            </a:xfrm>
            <a:prstGeom prst="rect">
              <a:avLst/>
            </a:prstGeom>
          </p:spPr>
        </p:pic>
        <p:pic>
          <p:nvPicPr>
            <p:cNvPr id="8" name="object 8"/>
            <p:cNvPicPr/>
            <p:nvPr/>
          </p:nvPicPr>
          <p:blipFill>
            <a:blip r:embed="rId4" cstate="print"/>
            <a:stretch>
              <a:fillRect/>
            </a:stretch>
          </p:blipFill>
          <p:spPr>
            <a:xfrm>
              <a:off x="7480069" y="4749904"/>
              <a:ext cx="3875491" cy="1621314"/>
            </a:xfrm>
            <a:prstGeom prst="rect">
              <a:avLst/>
            </a:prstGeom>
          </p:spPr>
        </p:pic>
        <p:pic>
          <p:nvPicPr>
            <p:cNvPr id="9" name="object 9"/>
            <p:cNvPicPr/>
            <p:nvPr/>
          </p:nvPicPr>
          <p:blipFill>
            <a:blip r:embed="rId5" cstate="print"/>
            <a:stretch>
              <a:fillRect/>
            </a:stretch>
          </p:blipFill>
          <p:spPr>
            <a:xfrm>
              <a:off x="7450835" y="1741932"/>
              <a:ext cx="3838955" cy="1501139"/>
            </a:xfrm>
            <a:prstGeom prst="rect">
              <a:avLst/>
            </a:prstGeom>
          </p:spPr>
        </p:pic>
      </p:grpSp>
      <p:sp>
        <p:nvSpPr>
          <p:cNvPr id="13" name="Footer Placeholder 12">
            <a:extLst>
              <a:ext uri="{FF2B5EF4-FFF2-40B4-BE49-F238E27FC236}">
                <a16:creationId xmlns:a16="http://schemas.microsoft.com/office/drawing/2014/main" id="{B05810EC-881A-4A40-A0E4-5CF79D0036D5}"/>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4" name="Date Placeholder 13">
            <a:extLst>
              <a:ext uri="{FF2B5EF4-FFF2-40B4-BE49-F238E27FC236}">
                <a16:creationId xmlns:a16="http://schemas.microsoft.com/office/drawing/2014/main" id="{B144E34D-F345-4B9C-8756-7DCB448E4EB4}"/>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1037" y="227457"/>
            <a:ext cx="768921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FFFFFF"/>
                </a:solidFill>
              </a:rPr>
              <a:t>The</a:t>
            </a:r>
            <a:r>
              <a:rPr sz="3600" spc="-10" dirty="0">
                <a:solidFill>
                  <a:srgbClr val="FFFFFF"/>
                </a:solidFill>
              </a:rPr>
              <a:t> Planner</a:t>
            </a:r>
            <a:r>
              <a:rPr sz="3600" spc="45" dirty="0">
                <a:solidFill>
                  <a:srgbClr val="FFFFFF"/>
                </a:solidFill>
              </a:rPr>
              <a:t> </a:t>
            </a:r>
            <a:r>
              <a:rPr sz="3600" dirty="0">
                <a:solidFill>
                  <a:srgbClr val="FFFFFF"/>
                </a:solidFill>
              </a:rPr>
              <a:t>-</a:t>
            </a:r>
            <a:r>
              <a:rPr sz="3600" spc="-15" dirty="0">
                <a:solidFill>
                  <a:srgbClr val="FFFFFF"/>
                </a:solidFill>
              </a:rPr>
              <a:t> </a:t>
            </a:r>
            <a:r>
              <a:rPr sz="3600" spc="-5" dirty="0">
                <a:solidFill>
                  <a:srgbClr val="FFFFFF"/>
                </a:solidFill>
              </a:rPr>
              <a:t>Digital</a:t>
            </a:r>
            <a:r>
              <a:rPr sz="3600" spc="-140" dirty="0">
                <a:solidFill>
                  <a:srgbClr val="FFFFFF"/>
                </a:solidFill>
              </a:rPr>
              <a:t> </a:t>
            </a:r>
            <a:r>
              <a:rPr sz="3600" spc="-5" dirty="0">
                <a:solidFill>
                  <a:srgbClr val="FFFFFF"/>
                </a:solidFill>
              </a:rPr>
              <a:t>Care</a:t>
            </a:r>
            <a:r>
              <a:rPr sz="3600" spc="-155" dirty="0">
                <a:solidFill>
                  <a:srgbClr val="FFFFFF"/>
                </a:solidFill>
              </a:rPr>
              <a:t> </a:t>
            </a:r>
            <a:r>
              <a:rPr sz="3600" spc="-5" dirty="0">
                <a:solidFill>
                  <a:srgbClr val="FFFFFF"/>
                </a:solidFill>
              </a:rPr>
              <a:t>Coordination</a:t>
            </a:r>
            <a:endParaRPr sz="3600" dirty="0"/>
          </a:p>
        </p:txBody>
      </p:sp>
      <p:grpSp>
        <p:nvGrpSpPr>
          <p:cNvPr id="3" name="object 3" descr="A digital planner"/>
          <p:cNvGrpSpPr/>
          <p:nvPr/>
        </p:nvGrpSpPr>
        <p:grpSpPr>
          <a:xfrm>
            <a:off x="482769" y="1668779"/>
            <a:ext cx="8428355" cy="4512310"/>
            <a:chOff x="482769" y="1668779"/>
            <a:chExt cx="8428355" cy="4512310"/>
          </a:xfrm>
        </p:grpSpPr>
        <p:pic>
          <p:nvPicPr>
            <p:cNvPr id="4" name="object 4"/>
            <p:cNvPicPr/>
            <p:nvPr/>
          </p:nvPicPr>
          <p:blipFill>
            <a:blip r:embed="rId2" cstate="print"/>
            <a:stretch>
              <a:fillRect/>
            </a:stretch>
          </p:blipFill>
          <p:spPr>
            <a:xfrm>
              <a:off x="482769" y="3896463"/>
              <a:ext cx="8428058" cy="2284039"/>
            </a:xfrm>
            <a:prstGeom prst="rect">
              <a:avLst/>
            </a:prstGeom>
          </p:spPr>
        </p:pic>
        <p:pic>
          <p:nvPicPr>
            <p:cNvPr id="5" name="object 5"/>
            <p:cNvPicPr/>
            <p:nvPr/>
          </p:nvPicPr>
          <p:blipFill>
            <a:blip r:embed="rId3" cstate="print"/>
            <a:stretch>
              <a:fillRect/>
            </a:stretch>
          </p:blipFill>
          <p:spPr>
            <a:xfrm>
              <a:off x="4518659" y="1668779"/>
              <a:ext cx="4107180" cy="3105912"/>
            </a:xfrm>
            <a:prstGeom prst="rect">
              <a:avLst/>
            </a:prstGeom>
          </p:spPr>
        </p:pic>
        <p:pic>
          <p:nvPicPr>
            <p:cNvPr id="6" name="object 6"/>
            <p:cNvPicPr/>
            <p:nvPr/>
          </p:nvPicPr>
          <p:blipFill>
            <a:blip r:embed="rId4" cstate="print"/>
            <a:stretch>
              <a:fillRect/>
            </a:stretch>
          </p:blipFill>
          <p:spPr>
            <a:xfrm>
              <a:off x="1110995" y="2130551"/>
              <a:ext cx="2752343" cy="859536"/>
            </a:xfrm>
            <a:prstGeom prst="rect">
              <a:avLst/>
            </a:prstGeom>
          </p:spPr>
        </p:pic>
        <p:sp>
          <p:nvSpPr>
            <p:cNvPr id="7" name="object 7"/>
            <p:cNvSpPr/>
            <p:nvPr/>
          </p:nvSpPr>
          <p:spPr>
            <a:xfrm>
              <a:off x="3862323" y="2554096"/>
              <a:ext cx="365125" cy="93345"/>
            </a:xfrm>
            <a:custGeom>
              <a:avLst/>
              <a:gdLst/>
              <a:ahLst/>
              <a:cxnLst/>
              <a:rect l="l" t="t" r="r" b="b"/>
              <a:pathLst>
                <a:path w="365125" h="93344">
                  <a:moveTo>
                    <a:pt x="288939" y="61738"/>
                  </a:moveTo>
                  <a:lnTo>
                    <a:pt x="283590" y="93090"/>
                  </a:lnTo>
                  <a:lnTo>
                    <a:pt x="365125" y="68325"/>
                  </a:lnTo>
                  <a:lnTo>
                    <a:pt x="359067" y="63880"/>
                  </a:lnTo>
                  <a:lnTo>
                    <a:pt x="301498" y="63880"/>
                  </a:lnTo>
                  <a:lnTo>
                    <a:pt x="288939" y="61738"/>
                  </a:lnTo>
                  <a:close/>
                </a:path>
                <a:path w="365125" h="93344">
                  <a:moveTo>
                    <a:pt x="291064" y="49287"/>
                  </a:moveTo>
                  <a:lnTo>
                    <a:pt x="288939" y="61738"/>
                  </a:lnTo>
                  <a:lnTo>
                    <a:pt x="301498" y="63880"/>
                  </a:lnTo>
                  <a:lnTo>
                    <a:pt x="303656" y="51435"/>
                  </a:lnTo>
                  <a:lnTo>
                    <a:pt x="291064" y="49287"/>
                  </a:lnTo>
                  <a:close/>
                </a:path>
                <a:path w="365125" h="93344">
                  <a:moveTo>
                    <a:pt x="296417" y="17906"/>
                  </a:moveTo>
                  <a:lnTo>
                    <a:pt x="291064" y="49287"/>
                  </a:lnTo>
                  <a:lnTo>
                    <a:pt x="303656" y="51435"/>
                  </a:lnTo>
                  <a:lnTo>
                    <a:pt x="301498" y="63880"/>
                  </a:lnTo>
                  <a:lnTo>
                    <a:pt x="359067" y="63880"/>
                  </a:lnTo>
                  <a:lnTo>
                    <a:pt x="296417" y="17906"/>
                  </a:lnTo>
                  <a:close/>
                </a:path>
                <a:path w="365125" h="93344">
                  <a:moveTo>
                    <a:pt x="2031" y="0"/>
                  </a:moveTo>
                  <a:lnTo>
                    <a:pt x="0" y="12445"/>
                  </a:lnTo>
                  <a:lnTo>
                    <a:pt x="288939" y="61738"/>
                  </a:lnTo>
                  <a:lnTo>
                    <a:pt x="291064" y="49287"/>
                  </a:lnTo>
                  <a:lnTo>
                    <a:pt x="2031" y="0"/>
                  </a:lnTo>
                  <a:close/>
                </a:path>
              </a:pathLst>
            </a:custGeom>
            <a:solidFill>
              <a:srgbClr val="6F2F9F"/>
            </a:solidFill>
          </p:spPr>
          <p:txBody>
            <a:bodyPr wrap="square" lIns="0" tIns="0" rIns="0" bIns="0" rtlCol="0"/>
            <a:lstStyle/>
            <a:p>
              <a:endParaRPr/>
            </a:p>
          </p:txBody>
        </p:sp>
      </p:grpSp>
      <p:sp>
        <p:nvSpPr>
          <p:cNvPr id="11" name="Footer Placeholder 10">
            <a:extLst>
              <a:ext uri="{FF2B5EF4-FFF2-40B4-BE49-F238E27FC236}">
                <a16:creationId xmlns:a16="http://schemas.microsoft.com/office/drawing/2014/main" id="{E61AA07F-2D21-459C-BC82-66EFD9CD1788}"/>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3" name="Date Placeholder 12">
            <a:extLst>
              <a:ext uri="{FF2B5EF4-FFF2-40B4-BE49-F238E27FC236}">
                <a16:creationId xmlns:a16="http://schemas.microsoft.com/office/drawing/2014/main" id="{890C1424-9E01-4162-8F57-977605EBB2F7}"/>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7153" y="227457"/>
            <a:ext cx="427228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latin typeface="Calibri"/>
                <a:cs typeface="Calibri"/>
              </a:rPr>
              <a:t>Advice</a:t>
            </a:r>
            <a:r>
              <a:rPr sz="3600" spc="-40" dirty="0">
                <a:solidFill>
                  <a:srgbClr val="FFFFFF"/>
                </a:solidFill>
                <a:latin typeface="Calibri"/>
                <a:cs typeface="Calibri"/>
              </a:rPr>
              <a:t> </a:t>
            </a:r>
            <a:r>
              <a:rPr sz="3600" dirty="0">
                <a:solidFill>
                  <a:srgbClr val="FFFFFF"/>
                </a:solidFill>
                <a:latin typeface="Calibri"/>
                <a:cs typeface="Calibri"/>
              </a:rPr>
              <a:t>and</a:t>
            </a:r>
            <a:r>
              <a:rPr sz="3600" spc="-30" dirty="0">
                <a:solidFill>
                  <a:srgbClr val="FFFFFF"/>
                </a:solidFill>
                <a:latin typeface="Calibri"/>
                <a:cs typeface="Calibri"/>
              </a:rPr>
              <a:t> </a:t>
            </a:r>
            <a:r>
              <a:rPr sz="3600" spc="-10" dirty="0">
                <a:solidFill>
                  <a:srgbClr val="FFFFFF"/>
                </a:solidFill>
                <a:latin typeface="Calibri"/>
                <a:cs typeface="Calibri"/>
              </a:rPr>
              <a:t>Inspiration</a:t>
            </a:r>
            <a:endParaRPr sz="3600" dirty="0">
              <a:latin typeface="Calibri"/>
              <a:cs typeface="Calibri"/>
            </a:endParaRPr>
          </a:p>
        </p:txBody>
      </p:sp>
      <p:pic>
        <p:nvPicPr>
          <p:cNvPr id="2" name="object 2" descr="CWV logo"/>
          <p:cNvPicPr/>
          <p:nvPr/>
        </p:nvPicPr>
        <p:blipFill>
          <a:blip r:embed="rId2" cstate="print"/>
          <a:stretch>
            <a:fillRect/>
          </a:stretch>
        </p:blipFill>
        <p:spPr>
          <a:xfrm>
            <a:off x="9907523" y="260604"/>
            <a:ext cx="1275587" cy="1274064"/>
          </a:xfrm>
          <a:prstGeom prst="rect">
            <a:avLst/>
          </a:prstGeom>
        </p:spPr>
      </p:pic>
      <p:pic>
        <p:nvPicPr>
          <p:cNvPr id="5" name="object 5" descr="Advice and Inspiration"/>
          <p:cNvPicPr/>
          <p:nvPr/>
        </p:nvPicPr>
        <p:blipFill>
          <a:blip r:embed="rId3" cstate="print"/>
          <a:stretch>
            <a:fillRect/>
          </a:stretch>
        </p:blipFill>
        <p:spPr>
          <a:xfrm>
            <a:off x="717804" y="1868423"/>
            <a:ext cx="3636264" cy="4468368"/>
          </a:xfrm>
          <a:prstGeom prst="rect">
            <a:avLst/>
          </a:prstGeom>
        </p:spPr>
      </p:pic>
      <p:sp>
        <p:nvSpPr>
          <p:cNvPr id="7" name="object 7"/>
          <p:cNvSpPr txBox="1"/>
          <p:nvPr/>
        </p:nvSpPr>
        <p:spPr>
          <a:xfrm>
            <a:off x="5247259" y="1684477"/>
            <a:ext cx="5415915" cy="513080"/>
          </a:xfrm>
          <a:prstGeom prst="rect">
            <a:avLst/>
          </a:prstGeom>
        </p:spPr>
        <p:txBody>
          <a:bodyPr vert="horz" wrap="square" lIns="0" tIns="12065" rIns="0" bIns="0" rtlCol="0">
            <a:spAutoFit/>
          </a:bodyPr>
          <a:lstStyle/>
          <a:p>
            <a:pPr marL="635" algn="ctr">
              <a:lnSpc>
                <a:spcPct val="100000"/>
              </a:lnSpc>
              <a:spcBef>
                <a:spcPts val="95"/>
              </a:spcBef>
            </a:pPr>
            <a:r>
              <a:rPr sz="1600" spc="-5" dirty="0">
                <a:latin typeface="Segoe UI"/>
                <a:cs typeface="Segoe UI"/>
              </a:rPr>
              <a:t>This</a:t>
            </a:r>
            <a:r>
              <a:rPr sz="1600" dirty="0">
                <a:latin typeface="Segoe UI"/>
                <a:cs typeface="Segoe UI"/>
              </a:rPr>
              <a:t> </a:t>
            </a:r>
            <a:r>
              <a:rPr sz="1600" spc="-5" dirty="0">
                <a:latin typeface="Segoe UI"/>
                <a:cs typeface="Segoe UI"/>
              </a:rPr>
              <a:t>section</a:t>
            </a:r>
            <a:r>
              <a:rPr sz="1600" spc="5" dirty="0">
                <a:latin typeface="Segoe UI"/>
                <a:cs typeface="Segoe UI"/>
              </a:rPr>
              <a:t> </a:t>
            </a:r>
            <a:r>
              <a:rPr sz="1600" spc="-15" dirty="0">
                <a:latin typeface="Segoe UI"/>
                <a:cs typeface="Segoe UI"/>
              </a:rPr>
              <a:t>of</a:t>
            </a:r>
            <a:r>
              <a:rPr sz="1600" dirty="0">
                <a:latin typeface="Segoe UI"/>
                <a:cs typeface="Segoe UI"/>
              </a:rPr>
              <a:t> </a:t>
            </a:r>
            <a:r>
              <a:rPr sz="1600" spc="-10" dirty="0">
                <a:latin typeface="Segoe UI"/>
                <a:cs typeface="Segoe UI"/>
              </a:rPr>
              <a:t>CaringBridge</a:t>
            </a:r>
            <a:r>
              <a:rPr sz="1600" spc="40" dirty="0">
                <a:latin typeface="Segoe UI"/>
                <a:cs typeface="Segoe UI"/>
              </a:rPr>
              <a:t> </a:t>
            </a:r>
            <a:r>
              <a:rPr sz="1600" spc="-10" dirty="0">
                <a:latin typeface="Segoe UI"/>
                <a:cs typeface="Segoe UI"/>
              </a:rPr>
              <a:t>provides</a:t>
            </a:r>
            <a:r>
              <a:rPr sz="1600" spc="15" dirty="0">
                <a:latin typeface="Segoe UI"/>
                <a:cs typeface="Segoe UI"/>
              </a:rPr>
              <a:t> </a:t>
            </a:r>
            <a:r>
              <a:rPr sz="1600" spc="-10" dirty="0">
                <a:latin typeface="Segoe UI"/>
                <a:cs typeface="Segoe UI"/>
              </a:rPr>
              <a:t>helpful</a:t>
            </a:r>
            <a:r>
              <a:rPr sz="1600" spc="5" dirty="0">
                <a:latin typeface="Segoe UI"/>
                <a:cs typeface="Segoe UI"/>
              </a:rPr>
              <a:t> </a:t>
            </a:r>
            <a:r>
              <a:rPr sz="1600" dirty="0">
                <a:latin typeface="Segoe UI"/>
                <a:cs typeface="Segoe UI"/>
              </a:rPr>
              <a:t>articles</a:t>
            </a:r>
            <a:r>
              <a:rPr sz="1600" spc="15" dirty="0">
                <a:latin typeface="Segoe UI"/>
                <a:cs typeface="Segoe UI"/>
              </a:rPr>
              <a:t> </a:t>
            </a:r>
            <a:r>
              <a:rPr sz="1600" spc="-5" dirty="0">
                <a:latin typeface="Segoe UI"/>
                <a:cs typeface="Segoe UI"/>
              </a:rPr>
              <a:t>and</a:t>
            </a:r>
            <a:endParaRPr sz="1600">
              <a:latin typeface="Segoe UI"/>
              <a:cs typeface="Segoe UI"/>
            </a:endParaRPr>
          </a:p>
          <a:p>
            <a:pPr algn="ctr">
              <a:lnSpc>
                <a:spcPct val="100000"/>
              </a:lnSpc>
              <a:spcBef>
                <a:spcPts val="5"/>
              </a:spcBef>
            </a:pPr>
            <a:r>
              <a:rPr sz="1600" spc="-5" dirty="0">
                <a:latin typeface="Segoe UI"/>
                <a:cs typeface="Segoe UI"/>
              </a:rPr>
              <a:t>videos</a:t>
            </a:r>
            <a:r>
              <a:rPr sz="1600" dirty="0">
                <a:latin typeface="Segoe UI"/>
                <a:cs typeface="Segoe UI"/>
              </a:rPr>
              <a:t> </a:t>
            </a:r>
            <a:r>
              <a:rPr sz="1600" spc="-5" dirty="0">
                <a:latin typeface="Segoe UI"/>
                <a:cs typeface="Segoe UI"/>
              </a:rPr>
              <a:t>for</a:t>
            </a:r>
            <a:r>
              <a:rPr sz="1600" spc="5" dirty="0">
                <a:latin typeface="Segoe UI"/>
                <a:cs typeface="Segoe UI"/>
              </a:rPr>
              <a:t> </a:t>
            </a:r>
            <a:r>
              <a:rPr sz="1600" spc="-5" dirty="0">
                <a:latin typeface="Segoe UI"/>
                <a:cs typeface="Segoe UI"/>
              </a:rPr>
              <a:t>users</a:t>
            </a:r>
            <a:r>
              <a:rPr sz="1600" dirty="0">
                <a:latin typeface="Segoe UI"/>
                <a:cs typeface="Segoe UI"/>
              </a:rPr>
              <a:t> </a:t>
            </a:r>
            <a:r>
              <a:rPr sz="1600" spc="-10" dirty="0">
                <a:latin typeface="Segoe UI"/>
                <a:cs typeface="Segoe UI"/>
              </a:rPr>
              <a:t>to</a:t>
            </a:r>
            <a:r>
              <a:rPr sz="1600" spc="10" dirty="0">
                <a:latin typeface="Segoe UI"/>
                <a:cs typeface="Segoe UI"/>
              </a:rPr>
              <a:t> </a:t>
            </a:r>
            <a:r>
              <a:rPr sz="1600" spc="-5" dirty="0">
                <a:latin typeface="Segoe UI"/>
                <a:cs typeface="Segoe UI"/>
              </a:rPr>
              <a:t>better understand</a:t>
            </a:r>
            <a:r>
              <a:rPr sz="1600" dirty="0">
                <a:latin typeface="Segoe UI"/>
                <a:cs typeface="Segoe UI"/>
              </a:rPr>
              <a:t> </a:t>
            </a:r>
            <a:r>
              <a:rPr sz="1600" spc="-5" dirty="0">
                <a:latin typeface="Segoe UI"/>
                <a:cs typeface="Segoe UI"/>
              </a:rPr>
              <a:t>healing</a:t>
            </a:r>
            <a:r>
              <a:rPr sz="1600" dirty="0">
                <a:latin typeface="Segoe UI"/>
                <a:cs typeface="Segoe UI"/>
              </a:rPr>
              <a:t> </a:t>
            </a:r>
            <a:r>
              <a:rPr sz="1600" spc="-5" dirty="0">
                <a:latin typeface="Segoe UI"/>
                <a:cs typeface="Segoe UI"/>
              </a:rPr>
              <a:t>and</a:t>
            </a:r>
            <a:r>
              <a:rPr sz="1600" spc="-10" dirty="0">
                <a:latin typeface="Segoe UI"/>
                <a:cs typeface="Segoe UI"/>
              </a:rPr>
              <a:t> caregiving</a:t>
            </a:r>
            <a:endParaRPr sz="1600">
              <a:latin typeface="Segoe UI"/>
              <a:cs typeface="Segoe UI"/>
            </a:endParaRPr>
          </a:p>
        </p:txBody>
      </p:sp>
      <p:sp>
        <p:nvSpPr>
          <p:cNvPr id="6" name="object 6"/>
          <p:cNvSpPr txBox="1"/>
          <p:nvPr/>
        </p:nvSpPr>
        <p:spPr>
          <a:xfrm>
            <a:off x="5135879" y="2627657"/>
            <a:ext cx="6729985" cy="3735638"/>
          </a:xfrm>
          <a:prstGeom prst="rect">
            <a:avLst/>
          </a:prstGeom>
          <a:noFill/>
        </p:spPr>
        <p:txBody>
          <a:bodyPr vert="horz" wrap="square" lIns="0" tIns="41910" rIns="0" bIns="0" rtlCol="0">
            <a:spAutoFit/>
          </a:bodyPr>
          <a:lstStyle/>
          <a:p>
            <a:pPr marL="92710" marR="170815">
              <a:lnSpc>
                <a:spcPct val="100000"/>
              </a:lnSpc>
              <a:spcBef>
                <a:spcPts val="330"/>
              </a:spcBef>
            </a:pPr>
            <a:r>
              <a:rPr sz="1600" b="1" u="sng" spc="-5" dirty="0">
                <a:solidFill>
                  <a:srgbClr val="24C5E2"/>
                </a:solidFill>
                <a:uFill>
                  <a:solidFill>
                    <a:srgbClr val="24C5E2"/>
                  </a:solidFill>
                </a:uFill>
                <a:latin typeface="Segoe UI"/>
                <a:cs typeface="Segoe UI"/>
                <a:hlinkClick r:id="rId4"/>
              </a:rPr>
              <a:t>Healing: </a:t>
            </a:r>
            <a:r>
              <a:rPr sz="1600" dirty="0">
                <a:solidFill>
                  <a:srgbClr val="090909"/>
                </a:solidFill>
                <a:latin typeface="Segoe UI"/>
                <a:cs typeface="Segoe UI"/>
              </a:rPr>
              <a:t>Helping </a:t>
            </a:r>
            <a:r>
              <a:rPr sz="1600" spc="-5" dirty="0">
                <a:solidFill>
                  <a:srgbClr val="090909"/>
                </a:solidFill>
                <a:latin typeface="Segoe UI"/>
                <a:cs typeface="Segoe UI"/>
              </a:rPr>
              <a:t>patients </a:t>
            </a:r>
            <a:r>
              <a:rPr sz="1600" dirty="0">
                <a:solidFill>
                  <a:srgbClr val="090909"/>
                </a:solidFill>
                <a:latin typeface="Segoe UI"/>
                <a:cs typeface="Segoe UI"/>
              </a:rPr>
              <a:t>and their </a:t>
            </a:r>
            <a:r>
              <a:rPr sz="1600" spc="-5" dirty="0">
                <a:solidFill>
                  <a:srgbClr val="090909"/>
                </a:solidFill>
                <a:latin typeface="Segoe UI"/>
                <a:cs typeface="Segoe UI"/>
              </a:rPr>
              <a:t>caregivers </a:t>
            </a:r>
            <a:r>
              <a:rPr sz="1600" dirty="0">
                <a:solidFill>
                  <a:srgbClr val="090909"/>
                </a:solidFill>
                <a:latin typeface="Segoe UI"/>
                <a:cs typeface="Segoe UI"/>
              </a:rPr>
              <a:t>understand how </a:t>
            </a:r>
            <a:r>
              <a:rPr sz="1600" spc="-5" dirty="0">
                <a:solidFill>
                  <a:srgbClr val="090909"/>
                </a:solidFill>
                <a:latin typeface="Segoe UI"/>
                <a:cs typeface="Segoe UI"/>
              </a:rPr>
              <a:t>healing </a:t>
            </a:r>
            <a:r>
              <a:rPr sz="1600" spc="-370" dirty="0">
                <a:solidFill>
                  <a:srgbClr val="090909"/>
                </a:solidFill>
                <a:latin typeface="Segoe UI"/>
                <a:cs typeface="Segoe UI"/>
              </a:rPr>
              <a:t> </a:t>
            </a:r>
            <a:r>
              <a:rPr sz="1600" spc="-5" dirty="0">
                <a:solidFill>
                  <a:srgbClr val="090909"/>
                </a:solidFill>
                <a:latin typeface="Segoe UI"/>
                <a:cs typeface="Segoe UI"/>
              </a:rPr>
              <a:t>is</a:t>
            </a:r>
            <a:r>
              <a:rPr sz="1600" dirty="0">
                <a:solidFill>
                  <a:srgbClr val="090909"/>
                </a:solidFill>
                <a:latin typeface="Segoe UI"/>
                <a:cs typeface="Segoe UI"/>
              </a:rPr>
              <a:t> always</a:t>
            </a:r>
            <a:r>
              <a:rPr sz="1600" spc="-25" dirty="0">
                <a:solidFill>
                  <a:srgbClr val="090909"/>
                </a:solidFill>
                <a:latin typeface="Segoe UI"/>
                <a:cs typeface="Segoe UI"/>
              </a:rPr>
              <a:t> </a:t>
            </a:r>
            <a:r>
              <a:rPr sz="1600" dirty="0">
                <a:solidFill>
                  <a:srgbClr val="090909"/>
                </a:solidFill>
                <a:latin typeface="Segoe UI"/>
                <a:cs typeface="Segoe UI"/>
              </a:rPr>
              <a:t>possible,</a:t>
            </a:r>
            <a:r>
              <a:rPr sz="1600" spc="-10" dirty="0">
                <a:solidFill>
                  <a:srgbClr val="090909"/>
                </a:solidFill>
                <a:latin typeface="Segoe UI"/>
                <a:cs typeface="Segoe UI"/>
              </a:rPr>
              <a:t> </a:t>
            </a:r>
            <a:r>
              <a:rPr sz="1600" spc="-5" dirty="0">
                <a:solidFill>
                  <a:srgbClr val="090909"/>
                </a:solidFill>
                <a:latin typeface="Segoe UI"/>
                <a:cs typeface="Segoe UI"/>
              </a:rPr>
              <a:t>even</a:t>
            </a:r>
            <a:r>
              <a:rPr sz="1600" spc="20" dirty="0">
                <a:solidFill>
                  <a:srgbClr val="090909"/>
                </a:solidFill>
                <a:latin typeface="Segoe UI"/>
                <a:cs typeface="Segoe UI"/>
              </a:rPr>
              <a:t> </a:t>
            </a:r>
            <a:r>
              <a:rPr sz="1600" spc="-5" dirty="0">
                <a:solidFill>
                  <a:srgbClr val="090909"/>
                </a:solidFill>
                <a:latin typeface="Segoe UI"/>
                <a:cs typeface="Segoe UI"/>
              </a:rPr>
              <a:t>when</a:t>
            </a:r>
            <a:r>
              <a:rPr sz="1600" spc="-15" dirty="0">
                <a:solidFill>
                  <a:srgbClr val="090909"/>
                </a:solidFill>
                <a:latin typeface="Segoe UI"/>
                <a:cs typeface="Segoe UI"/>
              </a:rPr>
              <a:t> </a:t>
            </a:r>
            <a:r>
              <a:rPr sz="1600" spc="-5" dirty="0">
                <a:solidFill>
                  <a:srgbClr val="090909"/>
                </a:solidFill>
                <a:latin typeface="Segoe UI"/>
                <a:cs typeface="Segoe UI"/>
              </a:rPr>
              <a:t>cure</a:t>
            </a:r>
            <a:r>
              <a:rPr sz="1600" spc="5" dirty="0">
                <a:solidFill>
                  <a:srgbClr val="090909"/>
                </a:solidFill>
                <a:latin typeface="Segoe UI"/>
                <a:cs typeface="Segoe UI"/>
              </a:rPr>
              <a:t> </a:t>
            </a:r>
            <a:r>
              <a:rPr sz="1600" spc="-5" dirty="0">
                <a:solidFill>
                  <a:srgbClr val="090909"/>
                </a:solidFill>
                <a:latin typeface="Segoe UI"/>
                <a:cs typeface="Segoe UI"/>
              </a:rPr>
              <a:t>is</a:t>
            </a:r>
            <a:r>
              <a:rPr sz="1600" dirty="0">
                <a:solidFill>
                  <a:srgbClr val="090909"/>
                </a:solidFill>
                <a:latin typeface="Segoe UI"/>
                <a:cs typeface="Segoe UI"/>
              </a:rPr>
              <a:t> </a:t>
            </a:r>
            <a:r>
              <a:rPr sz="1600" spc="-5" dirty="0">
                <a:solidFill>
                  <a:srgbClr val="090909"/>
                </a:solidFill>
                <a:latin typeface="Segoe UI"/>
                <a:cs typeface="Segoe UI"/>
              </a:rPr>
              <a:t>elusive.</a:t>
            </a:r>
            <a:r>
              <a:rPr sz="1600" spc="45" dirty="0">
                <a:solidFill>
                  <a:srgbClr val="090909"/>
                </a:solidFill>
                <a:latin typeface="Segoe UI"/>
                <a:cs typeface="Segoe UI"/>
              </a:rPr>
              <a:t> </a:t>
            </a:r>
            <a:r>
              <a:rPr sz="1600" spc="-10" dirty="0">
                <a:solidFill>
                  <a:srgbClr val="090909"/>
                </a:solidFill>
                <a:latin typeface="Segoe UI"/>
                <a:cs typeface="Segoe UI"/>
              </a:rPr>
              <a:t>Family</a:t>
            </a:r>
            <a:r>
              <a:rPr sz="1600" spc="-25" dirty="0">
                <a:solidFill>
                  <a:srgbClr val="090909"/>
                </a:solidFill>
                <a:latin typeface="Segoe UI"/>
                <a:cs typeface="Segoe UI"/>
              </a:rPr>
              <a:t> </a:t>
            </a:r>
            <a:r>
              <a:rPr sz="1600" spc="-5" dirty="0">
                <a:solidFill>
                  <a:srgbClr val="090909"/>
                </a:solidFill>
                <a:latin typeface="Segoe UI"/>
                <a:cs typeface="Segoe UI"/>
              </a:rPr>
              <a:t>health</a:t>
            </a:r>
            <a:r>
              <a:rPr sz="1600" spc="-15" dirty="0">
                <a:solidFill>
                  <a:srgbClr val="090909"/>
                </a:solidFill>
                <a:latin typeface="Segoe UI"/>
                <a:cs typeface="Segoe UI"/>
              </a:rPr>
              <a:t> </a:t>
            </a:r>
            <a:r>
              <a:rPr sz="1600" spc="-5" dirty="0">
                <a:solidFill>
                  <a:srgbClr val="090909"/>
                </a:solidFill>
                <a:latin typeface="Segoe UI"/>
                <a:cs typeface="Segoe UI"/>
              </a:rPr>
              <a:t>journeys </a:t>
            </a:r>
            <a:r>
              <a:rPr sz="1600" dirty="0">
                <a:solidFill>
                  <a:srgbClr val="090909"/>
                </a:solidFill>
                <a:latin typeface="Segoe UI"/>
                <a:cs typeface="Segoe UI"/>
              </a:rPr>
              <a:t> </a:t>
            </a:r>
            <a:r>
              <a:rPr sz="1600" spc="-5" dirty="0">
                <a:solidFill>
                  <a:srgbClr val="090909"/>
                </a:solidFill>
                <a:latin typeface="Segoe UI"/>
                <a:cs typeface="Segoe UI"/>
              </a:rPr>
              <a:t>across</a:t>
            </a:r>
            <a:r>
              <a:rPr sz="1600" dirty="0">
                <a:solidFill>
                  <a:srgbClr val="090909"/>
                </a:solidFill>
                <a:latin typeface="Segoe UI"/>
                <a:cs typeface="Segoe UI"/>
              </a:rPr>
              <a:t> a</a:t>
            </a:r>
            <a:r>
              <a:rPr sz="1600" spc="-10" dirty="0">
                <a:solidFill>
                  <a:srgbClr val="090909"/>
                </a:solidFill>
                <a:latin typeface="Segoe UI"/>
                <a:cs typeface="Segoe UI"/>
              </a:rPr>
              <a:t> </a:t>
            </a:r>
            <a:r>
              <a:rPr sz="1600" spc="-5" dirty="0">
                <a:solidFill>
                  <a:srgbClr val="090909"/>
                </a:solidFill>
                <a:latin typeface="Segoe UI"/>
                <a:cs typeface="Segoe UI"/>
              </a:rPr>
              <a:t>variety</a:t>
            </a:r>
            <a:r>
              <a:rPr sz="1600" spc="-10" dirty="0">
                <a:solidFill>
                  <a:srgbClr val="090909"/>
                </a:solidFill>
                <a:latin typeface="Segoe UI"/>
                <a:cs typeface="Segoe UI"/>
              </a:rPr>
              <a:t> of</a:t>
            </a:r>
            <a:r>
              <a:rPr sz="1600" dirty="0">
                <a:solidFill>
                  <a:srgbClr val="090909"/>
                </a:solidFill>
                <a:latin typeface="Segoe UI"/>
                <a:cs typeface="Segoe UI"/>
              </a:rPr>
              <a:t> conditions</a:t>
            </a:r>
            <a:r>
              <a:rPr sz="1600" spc="-5" dirty="0">
                <a:solidFill>
                  <a:srgbClr val="090909"/>
                </a:solidFill>
                <a:latin typeface="Segoe UI"/>
                <a:cs typeface="Segoe UI"/>
              </a:rPr>
              <a:t> shared</a:t>
            </a:r>
            <a:r>
              <a:rPr sz="1600" dirty="0">
                <a:solidFill>
                  <a:srgbClr val="090909"/>
                </a:solidFill>
                <a:latin typeface="Segoe UI"/>
                <a:cs typeface="Segoe UI"/>
              </a:rPr>
              <a:t> </a:t>
            </a:r>
            <a:r>
              <a:rPr sz="1600" spc="-5" dirty="0">
                <a:solidFill>
                  <a:srgbClr val="090909"/>
                </a:solidFill>
                <a:latin typeface="Segoe UI"/>
                <a:cs typeface="Segoe UI"/>
              </a:rPr>
              <a:t>in</a:t>
            </a:r>
            <a:r>
              <a:rPr sz="1600" dirty="0">
                <a:solidFill>
                  <a:srgbClr val="090909"/>
                </a:solidFill>
                <a:latin typeface="Segoe UI"/>
                <a:cs typeface="Segoe UI"/>
              </a:rPr>
              <a:t> </a:t>
            </a:r>
            <a:r>
              <a:rPr sz="1600" spc="-5" dirty="0">
                <a:solidFill>
                  <a:srgbClr val="090909"/>
                </a:solidFill>
                <a:latin typeface="Segoe UI"/>
                <a:cs typeface="Segoe UI"/>
              </a:rPr>
              <a:t>stories</a:t>
            </a:r>
            <a:r>
              <a:rPr sz="1600" dirty="0">
                <a:solidFill>
                  <a:srgbClr val="090909"/>
                </a:solidFill>
                <a:latin typeface="Segoe UI"/>
                <a:cs typeface="Segoe UI"/>
              </a:rPr>
              <a:t> and</a:t>
            </a:r>
            <a:r>
              <a:rPr sz="1600" spc="-5" dirty="0">
                <a:solidFill>
                  <a:srgbClr val="090909"/>
                </a:solidFill>
                <a:latin typeface="Segoe UI"/>
                <a:cs typeface="Segoe UI"/>
              </a:rPr>
              <a:t> </a:t>
            </a:r>
            <a:r>
              <a:rPr sz="1600" dirty="0">
                <a:solidFill>
                  <a:srgbClr val="090909"/>
                </a:solidFill>
                <a:latin typeface="Segoe UI"/>
                <a:cs typeface="Segoe UI"/>
              </a:rPr>
              <a:t>vidoes.</a:t>
            </a:r>
            <a:endParaRPr sz="1600" dirty="0">
              <a:latin typeface="Segoe UI"/>
              <a:cs typeface="Segoe UI"/>
            </a:endParaRPr>
          </a:p>
          <a:p>
            <a:pPr>
              <a:lnSpc>
                <a:spcPct val="100000"/>
              </a:lnSpc>
              <a:spcBef>
                <a:spcPts val="15"/>
              </a:spcBef>
            </a:pPr>
            <a:endParaRPr sz="1600" dirty="0">
              <a:latin typeface="Segoe UI"/>
              <a:cs typeface="Segoe UI"/>
            </a:endParaRPr>
          </a:p>
          <a:p>
            <a:pPr marL="92710">
              <a:lnSpc>
                <a:spcPct val="100000"/>
              </a:lnSpc>
            </a:pPr>
            <a:r>
              <a:rPr sz="1600" b="1" u="sng" spc="-5" dirty="0">
                <a:solidFill>
                  <a:srgbClr val="24C5E2"/>
                </a:solidFill>
                <a:uFill>
                  <a:solidFill>
                    <a:srgbClr val="24C5E2"/>
                  </a:solidFill>
                </a:uFill>
                <a:latin typeface="Segoe UI"/>
                <a:cs typeface="Segoe UI"/>
                <a:hlinkClick r:id="rId5"/>
              </a:rPr>
              <a:t>Caregiving</a:t>
            </a:r>
            <a:r>
              <a:rPr sz="1600" b="1" spc="-5" dirty="0">
                <a:solidFill>
                  <a:srgbClr val="24C5E2"/>
                </a:solidFill>
                <a:latin typeface="Segoe UI"/>
                <a:cs typeface="Segoe UI"/>
              </a:rPr>
              <a:t>:</a:t>
            </a:r>
            <a:r>
              <a:rPr sz="1600" b="1" spc="5" dirty="0">
                <a:solidFill>
                  <a:srgbClr val="24C5E2"/>
                </a:solidFill>
                <a:latin typeface="Segoe UI"/>
                <a:cs typeface="Segoe UI"/>
              </a:rPr>
              <a:t> </a:t>
            </a:r>
            <a:r>
              <a:rPr sz="1600" dirty="0">
                <a:solidFill>
                  <a:srgbClr val="090909"/>
                </a:solidFill>
                <a:latin typeface="Segoe UI"/>
                <a:cs typeface="Segoe UI"/>
              </a:rPr>
              <a:t>Helping</a:t>
            </a:r>
            <a:r>
              <a:rPr sz="1600" spc="5" dirty="0">
                <a:solidFill>
                  <a:srgbClr val="090909"/>
                </a:solidFill>
                <a:latin typeface="Segoe UI"/>
                <a:cs typeface="Segoe UI"/>
              </a:rPr>
              <a:t> </a:t>
            </a:r>
            <a:r>
              <a:rPr sz="1600" spc="-5" dirty="0">
                <a:solidFill>
                  <a:srgbClr val="090909"/>
                </a:solidFill>
                <a:latin typeface="Segoe UI"/>
                <a:cs typeface="Segoe UI"/>
              </a:rPr>
              <a:t>family</a:t>
            </a:r>
            <a:r>
              <a:rPr sz="1600" spc="-20" dirty="0">
                <a:solidFill>
                  <a:srgbClr val="090909"/>
                </a:solidFill>
                <a:latin typeface="Segoe UI"/>
                <a:cs typeface="Segoe UI"/>
              </a:rPr>
              <a:t> </a:t>
            </a:r>
            <a:r>
              <a:rPr sz="1600" spc="-5" dirty="0">
                <a:solidFill>
                  <a:srgbClr val="090909"/>
                </a:solidFill>
                <a:latin typeface="Segoe UI"/>
                <a:cs typeface="Segoe UI"/>
              </a:rPr>
              <a:t>caregivers</a:t>
            </a:r>
            <a:r>
              <a:rPr sz="1600" spc="20" dirty="0">
                <a:solidFill>
                  <a:srgbClr val="090909"/>
                </a:solidFill>
                <a:latin typeface="Segoe UI"/>
                <a:cs typeface="Segoe UI"/>
              </a:rPr>
              <a:t> </a:t>
            </a:r>
            <a:r>
              <a:rPr sz="1600" dirty="0">
                <a:solidFill>
                  <a:srgbClr val="090909"/>
                </a:solidFill>
                <a:latin typeface="Segoe UI"/>
                <a:cs typeface="Segoe UI"/>
              </a:rPr>
              <a:t>accelerate</a:t>
            </a:r>
            <a:r>
              <a:rPr sz="1600" spc="5" dirty="0">
                <a:solidFill>
                  <a:srgbClr val="090909"/>
                </a:solidFill>
                <a:latin typeface="Segoe UI"/>
                <a:cs typeface="Segoe UI"/>
              </a:rPr>
              <a:t> </a:t>
            </a:r>
            <a:r>
              <a:rPr sz="1600" spc="-5" dirty="0">
                <a:solidFill>
                  <a:srgbClr val="090909"/>
                </a:solidFill>
                <a:latin typeface="Segoe UI"/>
                <a:cs typeface="Segoe UI"/>
              </a:rPr>
              <a:t>learning</a:t>
            </a:r>
            <a:r>
              <a:rPr sz="1600" spc="-25" dirty="0">
                <a:solidFill>
                  <a:srgbClr val="090909"/>
                </a:solidFill>
                <a:latin typeface="Segoe UI"/>
                <a:cs typeface="Segoe UI"/>
              </a:rPr>
              <a:t> </a:t>
            </a:r>
            <a:r>
              <a:rPr sz="1600" dirty="0">
                <a:solidFill>
                  <a:srgbClr val="090909"/>
                </a:solidFill>
                <a:latin typeface="Segoe UI"/>
                <a:cs typeface="Segoe UI"/>
              </a:rPr>
              <a:t>and</a:t>
            </a:r>
            <a:r>
              <a:rPr sz="1600" spc="10" dirty="0">
                <a:solidFill>
                  <a:srgbClr val="090909"/>
                </a:solidFill>
                <a:latin typeface="Segoe UI"/>
                <a:cs typeface="Segoe UI"/>
              </a:rPr>
              <a:t> </a:t>
            </a:r>
            <a:r>
              <a:rPr sz="1600" spc="-5" dirty="0">
                <a:solidFill>
                  <a:srgbClr val="090909"/>
                </a:solidFill>
                <a:latin typeface="Segoe UI"/>
                <a:cs typeface="Segoe UI"/>
              </a:rPr>
              <a:t>create</a:t>
            </a:r>
            <a:endParaRPr sz="1600" dirty="0">
              <a:latin typeface="Segoe UI"/>
              <a:cs typeface="Segoe UI"/>
            </a:endParaRPr>
          </a:p>
          <a:p>
            <a:pPr marL="92710">
              <a:lnSpc>
                <a:spcPct val="100000"/>
              </a:lnSpc>
            </a:pPr>
            <a:r>
              <a:rPr sz="1600" dirty="0">
                <a:solidFill>
                  <a:srgbClr val="090909"/>
                </a:solidFill>
                <a:latin typeface="Segoe UI"/>
                <a:cs typeface="Segoe UI"/>
              </a:rPr>
              <a:t>connectedness.</a:t>
            </a:r>
            <a:endParaRPr sz="1600" dirty="0">
              <a:latin typeface="Segoe UI"/>
              <a:cs typeface="Segoe UI"/>
            </a:endParaRPr>
          </a:p>
          <a:p>
            <a:pPr>
              <a:lnSpc>
                <a:spcPct val="100000"/>
              </a:lnSpc>
              <a:spcBef>
                <a:spcPts val="20"/>
              </a:spcBef>
            </a:pPr>
            <a:endParaRPr sz="1600" dirty="0">
              <a:latin typeface="Segoe UI"/>
              <a:cs typeface="Segoe UI"/>
            </a:endParaRPr>
          </a:p>
          <a:p>
            <a:pPr marL="92710" marR="422909">
              <a:lnSpc>
                <a:spcPct val="100000"/>
              </a:lnSpc>
            </a:pPr>
            <a:r>
              <a:rPr sz="1600" b="1" u="sng" spc="-5" dirty="0">
                <a:solidFill>
                  <a:srgbClr val="24C5E2"/>
                </a:solidFill>
                <a:uFill>
                  <a:solidFill>
                    <a:srgbClr val="24C5E2"/>
                  </a:solidFill>
                </a:uFill>
                <a:latin typeface="Segoe UI"/>
                <a:cs typeface="Segoe UI"/>
                <a:hlinkClick r:id="rId6"/>
              </a:rPr>
              <a:t>Helping:</a:t>
            </a:r>
            <a:r>
              <a:rPr sz="1600" b="1" spc="-5" dirty="0">
                <a:solidFill>
                  <a:srgbClr val="24C5E2"/>
                </a:solidFill>
                <a:latin typeface="Segoe UI"/>
                <a:cs typeface="Segoe UI"/>
                <a:hlinkClick r:id="rId6"/>
              </a:rPr>
              <a:t> </a:t>
            </a:r>
            <a:r>
              <a:rPr sz="1600" dirty="0">
                <a:solidFill>
                  <a:srgbClr val="090909"/>
                </a:solidFill>
                <a:latin typeface="Segoe UI"/>
                <a:cs typeface="Segoe UI"/>
              </a:rPr>
              <a:t>Practical and </a:t>
            </a:r>
            <a:r>
              <a:rPr sz="1600" spc="-5" dirty="0">
                <a:solidFill>
                  <a:srgbClr val="090909"/>
                </a:solidFill>
                <a:latin typeface="Segoe UI"/>
                <a:cs typeface="Segoe UI"/>
              </a:rPr>
              <a:t>reflective content, </a:t>
            </a:r>
            <a:r>
              <a:rPr sz="1600" dirty="0">
                <a:solidFill>
                  <a:srgbClr val="090909"/>
                </a:solidFill>
                <a:latin typeface="Segoe UI"/>
                <a:cs typeface="Segoe UI"/>
              </a:rPr>
              <a:t>informed by </a:t>
            </a:r>
            <a:r>
              <a:rPr sz="1600" spc="5" dirty="0">
                <a:solidFill>
                  <a:srgbClr val="090909"/>
                </a:solidFill>
                <a:latin typeface="Segoe UI"/>
                <a:cs typeface="Segoe UI"/>
              </a:rPr>
              <a:t>experts </a:t>
            </a:r>
            <a:r>
              <a:rPr sz="1600" dirty="0">
                <a:solidFill>
                  <a:srgbClr val="090909"/>
                </a:solidFill>
                <a:latin typeface="Segoe UI"/>
                <a:cs typeface="Segoe UI"/>
              </a:rPr>
              <a:t>and </a:t>
            </a:r>
            <a:r>
              <a:rPr sz="1600" spc="5" dirty="0">
                <a:solidFill>
                  <a:srgbClr val="090909"/>
                </a:solidFill>
                <a:latin typeface="Segoe UI"/>
                <a:cs typeface="Segoe UI"/>
              </a:rPr>
              <a:t> </a:t>
            </a:r>
            <a:r>
              <a:rPr sz="1600" dirty="0">
                <a:solidFill>
                  <a:srgbClr val="090909"/>
                </a:solidFill>
                <a:latin typeface="Segoe UI"/>
                <a:cs typeface="Segoe UI"/>
              </a:rPr>
              <a:t>CaringBridge </a:t>
            </a:r>
            <a:r>
              <a:rPr sz="1600" spc="-5" dirty="0">
                <a:solidFill>
                  <a:srgbClr val="090909"/>
                </a:solidFill>
                <a:latin typeface="Segoe UI"/>
                <a:cs typeface="Segoe UI"/>
              </a:rPr>
              <a:t>families, </a:t>
            </a:r>
            <a:r>
              <a:rPr sz="1600" dirty="0">
                <a:solidFill>
                  <a:srgbClr val="090909"/>
                </a:solidFill>
                <a:latin typeface="Segoe UI"/>
                <a:cs typeface="Segoe UI"/>
              </a:rPr>
              <a:t>that </a:t>
            </a:r>
            <a:r>
              <a:rPr sz="1600" spc="-10" dirty="0">
                <a:solidFill>
                  <a:srgbClr val="090909"/>
                </a:solidFill>
                <a:latin typeface="Segoe UI"/>
                <a:cs typeface="Segoe UI"/>
              </a:rPr>
              <a:t>are relevant </a:t>
            </a:r>
            <a:r>
              <a:rPr sz="1600" spc="-5" dirty="0">
                <a:solidFill>
                  <a:srgbClr val="090909"/>
                </a:solidFill>
                <a:latin typeface="Segoe UI"/>
                <a:cs typeface="Segoe UI"/>
              </a:rPr>
              <a:t>to </a:t>
            </a:r>
            <a:r>
              <a:rPr sz="1600" dirty="0">
                <a:solidFill>
                  <a:srgbClr val="090909"/>
                </a:solidFill>
                <a:latin typeface="Segoe UI"/>
                <a:cs typeface="Segoe UI"/>
              </a:rPr>
              <a:t>those on a health </a:t>
            </a:r>
            <a:r>
              <a:rPr sz="1600" spc="-15" dirty="0">
                <a:solidFill>
                  <a:srgbClr val="090909"/>
                </a:solidFill>
                <a:latin typeface="Segoe UI"/>
                <a:cs typeface="Segoe UI"/>
              </a:rPr>
              <a:t>journey, </a:t>
            </a:r>
            <a:r>
              <a:rPr sz="1600" spc="-370" dirty="0">
                <a:solidFill>
                  <a:srgbClr val="090909"/>
                </a:solidFill>
                <a:latin typeface="Segoe UI"/>
                <a:cs typeface="Segoe UI"/>
              </a:rPr>
              <a:t> </a:t>
            </a:r>
            <a:r>
              <a:rPr sz="1600" dirty="0">
                <a:solidFill>
                  <a:srgbClr val="090909"/>
                </a:solidFill>
                <a:latin typeface="Segoe UI"/>
                <a:cs typeface="Segoe UI"/>
              </a:rPr>
              <a:t>and</a:t>
            </a:r>
            <a:r>
              <a:rPr sz="1600" spc="-20" dirty="0">
                <a:solidFill>
                  <a:srgbClr val="090909"/>
                </a:solidFill>
                <a:latin typeface="Segoe UI"/>
                <a:cs typeface="Segoe UI"/>
              </a:rPr>
              <a:t> </a:t>
            </a:r>
            <a:r>
              <a:rPr sz="1600" dirty="0">
                <a:solidFill>
                  <a:srgbClr val="090909"/>
                </a:solidFill>
                <a:latin typeface="Segoe UI"/>
                <a:cs typeface="Segoe UI"/>
              </a:rPr>
              <a:t>those supporting</a:t>
            </a:r>
            <a:r>
              <a:rPr sz="1600" spc="-30" dirty="0">
                <a:solidFill>
                  <a:srgbClr val="090909"/>
                </a:solidFill>
                <a:latin typeface="Segoe UI"/>
                <a:cs typeface="Segoe UI"/>
              </a:rPr>
              <a:t> </a:t>
            </a:r>
            <a:r>
              <a:rPr sz="1600" spc="-5" dirty="0">
                <a:solidFill>
                  <a:srgbClr val="090909"/>
                </a:solidFill>
                <a:latin typeface="Segoe UI"/>
                <a:cs typeface="Segoe UI"/>
              </a:rPr>
              <a:t>loved</a:t>
            </a:r>
            <a:r>
              <a:rPr sz="1600" spc="5" dirty="0">
                <a:solidFill>
                  <a:srgbClr val="090909"/>
                </a:solidFill>
                <a:latin typeface="Segoe UI"/>
                <a:cs typeface="Segoe UI"/>
              </a:rPr>
              <a:t> </a:t>
            </a:r>
            <a:r>
              <a:rPr sz="1600" dirty="0">
                <a:solidFill>
                  <a:srgbClr val="090909"/>
                </a:solidFill>
                <a:latin typeface="Segoe UI"/>
                <a:cs typeface="Segoe UI"/>
              </a:rPr>
              <a:t>ones.</a:t>
            </a:r>
            <a:endParaRPr sz="1600" dirty="0">
              <a:latin typeface="Segoe UI"/>
              <a:cs typeface="Segoe UI"/>
            </a:endParaRPr>
          </a:p>
          <a:p>
            <a:pPr>
              <a:lnSpc>
                <a:spcPct val="100000"/>
              </a:lnSpc>
              <a:spcBef>
                <a:spcPts val="20"/>
              </a:spcBef>
            </a:pPr>
            <a:endParaRPr sz="1600" dirty="0">
              <a:latin typeface="Segoe UI"/>
              <a:cs typeface="Segoe UI"/>
            </a:endParaRPr>
          </a:p>
          <a:p>
            <a:pPr marL="92710" marR="506730">
              <a:lnSpc>
                <a:spcPct val="100000"/>
              </a:lnSpc>
            </a:pPr>
            <a:r>
              <a:rPr sz="1600" b="1" u="sng" spc="-15" dirty="0">
                <a:solidFill>
                  <a:srgbClr val="24C5E2"/>
                </a:solidFill>
                <a:uFill>
                  <a:solidFill>
                    <a:srgbClr val="24C5E2"/>
                  </a:solidFill>
                </a:uFill>
                <a:latin typeface="Segoe UI"/>
                <a:cs typeface="Segoe UI"/>
              </a:rPr>
              <a:t>Veterans</a:t>
            </a:r>
            <a:r>
              <a:rPr sz="1600" b="1" u="sng" spc="5" dirty="0">
                <a:solidFill>
                  <a:srgbClr val="24C5E2"/>
                </a:solidFill>
                <a:uFill>
                  <a:solidFill>
                    <a:srgbClr val="24C5E2"/>
                  </a:solidFill>
                </a:uFill>
                <a:latin typeface="Segoe UI"/>
                <a:cs typeface="Segoe UI"/>
              </a:rPr>
              <a:t> </a:t>
            </a:r>
            <a:r>
              <a:rPr sz="1600" b="1" u="sng" spc="-5" dirty="0">
                <a:solidFill>
                  <a:srgbClr val="24C5E2"/>
                </a:solidFill>
                <a:uFill>
                  <a:solidFill>
                    <a:srgbClr val="24C5E2"/>
                  </a:solidFill>
                </a:uFill>
                <a:latin typeface="Segoe UI"/>
                <a:cs typeface="Segoe UI"/>
              </a:rPr>
              <a:t>and</a:t>
            </a:r>
            <a:r>
              <a:rPr sz="1600" b="1" u="sng" spc="-15" dirty="0">
                <a:solidFill>
                  <a:srgbClr val="24C5E2"/>
                </a:solidFill>
                <a:uFill>
                  <a:solidFill>
                    <a:srgbClr val="24C5E2"/>
                  </a:solidFill>
                </a:uFill>
                <a:latin typeface="Segoe UI"/>
                <a:cs typeface="Segoe UI"/>
              </a:rPr>
              <a:t> </a:t>
            </a:r>
            <a:r>
              <a:rPr sz="1600" b="1" u="sng" spc="5" dirty="0">
                <a:solidFill>
                  <a:srgbClr val="24C5E2"/>
                </a:solidFill>
                <a:uFill>
                  <a:solidFill>
                    <a:srgbClr val="24C5E2"/>
                  </a:solidFill>
                </a:uFill>
                <a:latin typeface="Segoe UI"/>
                <a:cs typeface="Segoe UI"/>
              </a:rPr>
              <a:t>Military</a:t>
            </a:r>
            <a:r>
              <a:rPr sz="1600" b="1" spc="5" dirty="0">
                <a:solidFill>
                  <a:srgbClr val="24C5E2"/>
                </a:solidFill>
                <a:latin typeface="Segoe UI"/>
                <a:cs typeface="Segoe UI"/>
              </a:rPr>
              <a:t>:</a:t>
            </a:r>
            <a:r>
              <a:rPr sz="1600" b="1" spc="-20" dirty="0">
                <a:solidFill>
                  <a:srgbClr val="24C5E2"/>
                </a:solidFill>
                <a:latin typeface="Segoe UI"/>
                <a:cs typeface="Segoe UI"/>
              </a:rPr>
              <a:t> </a:t>
            </a:r>
            <a:r>
              <a:rPr sz="1600" spc="-10" dirty="0">
                <a:solidFill>
                  <a:srgbClr val="090909"/>
                </a:solidFill>
                <a:latin typeface="Segoe UI"/>
                <a:cs typeface="Segoe UI"/>
              </a:rPr>
              <a:t>Stories</a:t>
            </a:r>
            <a:r>
              <a:rPr sz="1600" spc="10" dirty="0">
                <a:solidFill>
                  <a:srgbClr val="090909"/>
                </a:solidFill>
                <a:latin typeface="Segoe UI"/>
                <a:cs typeface="Segoe UI"/>
              </a:rPr>
              <a:t> </a:t>
            </a:r>
            <a:r>
              <a:rPr sz="1600" dirty="0">
                <a:solidFill>
                  <a:srgbClr val="090909"/>
                </a:solidFill>
                <a:latin typeface="Segoe UI"/>
                <a:cs typeface="Segoe UI"/>
              </a:rPr>
              <a:t>and</a:t>
            </a:r>
            <a:r>
              <a:rPr sz="1600" spc="-10" dirty="0">
                <a:solidFill>
                  <a:srgbClr val="090909"/>
                </a:solidFill>
                <a:latin typeface="Segoe UI"/>
                <a:cs typeface="Segoe UI"/>
              </a:rPr>
              <a:t> </a:t>
            </a:r>
            <a:r>
              <a:rPr sz="1600" dirty="0">
                <a:solidFill>
                  <a:srgbClr val="090909"/>
                </a:solidFill>
                <a:latin typeface="Segoe UI"/>
                <a:cs typeface="Segoe UI"/>
              </a:rPr>
              <a:t>videos</a:t>
            </a:r>
            <a:r>
              <a:rPr sz="1600" spc="20" dirty="0">
                <a:solidFill>
                  <a:srgbClr val="090909"/>
                </a:solidFill>
                <a:latin typeface="Segoe UI"/>
                <a:cs typeface="Segoe UI"/>
              </a:rPr>
              <a:t> </a:t>
            </a:r>
            <a:r>
              <a:rPr sz="1600" spc="-10" dirty="0">
                <a:solidFill>
                  <a:srgbClr val="090909"/>
                </a:solidFill>
                <a:latin typeface="Segoe UI"/>
                <a:cs typeface="Segoe UI"/>
              </a:rPr>
              <a:t>of</a:t>
            </a:r>
            <a:r>
              <a:rPr sz="1600" spc="-5" dirty="0">
                <a:solidFill>
                  <a:srgbClr val="090909"/>
                </a:solidFill>
                <a:latin typeface="Segoe UI"/>
                <a:cs typeface="Segoe UI"/>
              </a:rPr>
              <a:t> </a:t>
            </a:r>
            <a:r>
              <a:rPr sz="1600" spc="-10" dirty="0">
                <a:solidFill>
                  <a:srgbClr val="090909"/>
                </a:solidFill>
                <a:latin typeface="Segoe UI"/>
                <a:cs typeface="Segoe UI"/>
              </a:rPr>
              <a:t>Veterans </a:t>
            </a:r>
            <a:r>
              <a:rPr sz="1600" dirty="0">
                <a:solidFill>
                  <a:srgbClr val="090909"/>
                </a:solidFill>
                <a:latin typeface="Segoe UI"/>
                <a:cs typeface="Segoe UI"/>
              </a:rPr>
              <a:t>and</a:t>
            </a:r>
            <a:r>
              <a:rPr sz="1600" spc="-10" dirty="0">
                <a:solidFill>
                  <a:srgbClr val="090909"/>
                </a:solidFill>
                <a:latin typeface="Segoe UI"/>
                <a:cs typeface="Segoe UI"/>
              </a:rPr>
              <a:t> </a:t>
            </a:r>
            <a:r>
              <a:rPr sz="1600" spc="5" dirty="0">
                <a:solidFill>
                  <a:srgbClr val="090909"/>
                </a:solidFill>
                <a:latin typeface="Segoe UI"/>
                <a:cs typeface="Segoe UI"/>
              </a:rPr>
              <a:t>Military </a:t>
            </a:r>
            <a:r>
              <a:rPr sz="1600" spc="-370" dirty="0">
                <a:solidFill>
                  <a:srgbClr val="090909"/>
                </a:solidFill>
                <a:latin typeface="Segoe UI"/>
                <a:cs typeface="Segoe UI"/>
              </a:rPr>
              <a:t> </a:t>
            </a:r>
            <a:r>
              <a:rPr sz="1600" dirty="0">
                <a:solidFill>
                  <a:srgbClr val="090909"/>
                </a:solidFill>
                <a:latin typeface="Segoe UI"/>
                <a:cs typeface="Segoe UI"/>
              </a:rPr>
              <a:t>personnel</a:t>
            </a:r>
            <a:r>
              <a:rPr sz="1600" spc="-25" dirty="0">
                <a:solidFill>
                  <a:srgbClr val="090909"/>
                </a:solidFill>
                <a:latin typeface="Segoe UI"/>
                <a:cs typeface="Segoe UI"/>
              </a:rPr>
              <a:t> </a:t>
            </a:r>
            <a:r>
              <a:rPr sz="1600" dirty="0">
                <a:solidFill>
                  <a:srgbClr val="090909"/>
                </a:solidFill>
                <a:latin typeface="Segoe UI"/>
                <a:cs typeface="Segoe UI"/>
              </a:rPr>
              <a:t>using CaringBridge</a:t>
            </a:r>
            <a:endParaRPr sz="1600" dirty="0">
              <a:latin typeface="Segoe UI"/>
              <a:cs typeface="Segoe UI"/>
            </a:endParaRPr>
          </a:p>
          <a:p>
            <a:pPr>
              <a:lnSpc>
                <a:spcPct val="100000"/>
              </a:lnSpc>
              <a:spcBef>
                <a:spcPts val="15"/>
              </a:spcBef>
            </a:pPr>
            <a:endParaRPr sz="1600" dirty="0">
              <a:latin typeface="Segoe UI"/>
              <a:cs typeface="Segoe UI"/>
            </a:endParaRPr>
          </a:p>
          <a:p>
            <a:pPr marL="92710">
              <a:lnSpc>
                <a:spcPct val="100000"/>
              </a:lnSpc>
              <a:spcBef>
                <a:spcPts val="5"/>
              </a:spcBef>
            </a:pPr>
            <a:r>
              <a:rPr sz="1600" b="1" u="sng" dirty="0">
                <a:solidFill>
                  <a:srgbClr val="24C5E2"/>
                </a:solidFill>
                <a:uFill>
                  <a:solidFill>
                    <a:srgbClr val="24C5E2"/>
                  </a:solidFill>
                </a:uFill>
                <a:latin typeface="Segoe UI"/>
                <a:cs typeface="Segoe UI"/>
                <a:hlinkClick r:id="rId7"/>
              </a:rPr>
              <a:t>Bookshelf:</a:t>
            </a:r>
            <a:r>
              <a:rPr sz="1600" b="1" spc="-20" dirty="0">
                <a:solidFill>
                  <a:srgbClr val="24C5E2"/>
                </a:solidFill>
                <a:latin typeface="Segoe UI"/>
                <a:cs typeface="Segoe UI"/>
                <a:hlinkClick r:id="rId7"/>
              </a:rPr>
              <a:t> </a:t>
            </a:r>
            <a:r>
              <a:rPr sz="1600" dirty="0">
                <a:solidFill>
                  <a:srgbClr val="090909"/>
                </a:solidFill>
                <a:latin typeface="Segoe UI"/>
                <a:cs typeface="Segoe UI"/>
              </a:rPr>
              <a:t>Books</a:t>
            </a:r>
            <a:r>
              <a:rPr sz="1600" spc="5" dirty="0">
                <a:solidFill>
                  <a:srgbClr val="090909"/>
                </a:solidFill>
                <a:latin typeface="Segoe UI"/>
                <a:cs typeface="Segoe UI"/>
              </a:rPr>
              <a:t> </a:t>
            </a:r>
            <a:r>
              <a:rPr sz="1600" dirty="0">
                <a:solidFill>
                  <a:srgbClr val="090909"/>
                </a:solidFill>
                <a:latin typeface="Segoe UI"/>
                <a:cs typeface="Segoe UI"/>
              </a:rPr>
              <a:t>written</a:t>
            </a:r>
            <a:r>
              <a:rPr sz="1600" spc="-15" dirty="0">
                <a:solidFill>
                  <a:srgbClr val="090909"/>
                </a:solidFill>
                <a:latin typeface="Segoe UI"/>
                <a:cs typeface="Segoe UI"/>
              </a:rPr>
              <a:t> </a:t>
            </a:r>
            <a:r>
              <a:rPr sz="1600" dirty="0">
                <a:solidFill>
                  <a:srgbClr val="090909"/>
                </a:solidFill>
                <a:latin typeface="Segoe UI"/>
                <a:cs typeface="Segoe UI"/>
              </a:rPr>
              <a:t>by CaringBridge</a:t>
            </a:r>
            <a:r>
              <a:rPr sz="1600" spc="-25" dirty="0">
                <a:solidFill>
                  <a:srgbClr val="090909"/>
                </a:solidFill>
                <a:latin typeface="Segoe UI"/>
                <a:cs typeface="Segoe UI"/>
              </a:rPr>
              <a:t> </a:t>
            </a:r>
            <a:r>
              <a:rPr sz="1600" dirty="0">
                <a:solidFill>
                  <a:srgbClr val="090909"/>
                </a:solidFill>
                <a:latin typeface="Segoe UI"/>
                <a:cs typeface="Segoe UI"/>
              </a:rPr>
              <a:t>authors,</a:t>
            </a:r>
            <a:r>
              <a:rPr sz="1600" spc="-25" dirty="0">
                <a:solidFill>
                  <a:srgbClr val="090909"/>
                </a:solidFill>
                <a:latin typeface="Segoe UI"/>
                <a:cs typeface="Segoe UI"/>
              </a:rPr>
              <a:t> </a:t>
            </a:r>
            <a:r>
              <a:rPr sz="1600" spc="-5" dirty="0">
                <a:solidFill>
                  <a:srgbClr val="090909"/>
                </a:solidFill>
                <a:latin typeface="Segoe UI"/>
                <a:cs typeface="Segoe UI"/>
              </a:rPr>
              <a:t>visitors,</a:t>
            </a:r>
            <a:r>
              <a:rPr sz="1600" spc="-15" dirty="0">
                <a:solidFill>
                  <a:srgbClr val="090909"/>
                </a:solidFill>
                <a:latin typeface="Segoe UI"/>
                <a:cs typeface="Segoe UI"/>
              </a:rPr>
              <a:t> </a:t>
            </a:r>
            <a:r>
              <a:rPr sz="1600" spc="5" dirty="0">
                <a:solidFill>
                  <a:srgbClr val="090909"/>
                </a:solidFill>
                <a:latin typeface="Segoe UI"/>
                <a:cs typeface="Segoe UI"/>
              </a:rPr>
              <a:t>supporters.</a:t>
            </a:r>
            <a:endParaRPr sz="1600" dirty="0">
              <a:latin typeface="Segoe UI"/>
              <a:cs typeface="Segoe UI"/>
            </a:endParaRPr>
          </a:p>
        </p:txBody>
      </p:sp>
      <p:sp>
        <p:nvSpPr>
          <p:cNvPr id="11" name="Footer Placeholder 10">
            <a:extLst>
              <a:ext uri="{FF2B5EF4-FFF2-40B4-BE49-F238E27FC236}">
                <a16:creationId xmlns:a16="http://schemas.microsoft.com/office/drawing/2014/main" id="{1BD1AF0A-429F-4266-A8F0-19EF763EDC25}"/>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2" name="Date Placeholder 11">
            <a:extLst>
              <a:ext uri="{FF2B5EF4-FFF2-40B4-BE49-F238E27FC236}">
                <a16:creationId xmlns:a16="http://schemas.microsoft.com/office/drawing/2014/main" id="{57C7B716-90A8-422D-A136-09F89938BDD4}"/>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91413" y="227457"/>
            <a:ext cx="520192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rPr>
              <a:t>Please</a:t>
            </a:r>
            <a:r>
              <a:rPr sz="3600" spc="-135" dirty="0">
                <a:solidFill>
                  <a:srgbClr val="FFFFFF"/>
                </a:solidFill>
              </a:rPr>
              <a:t> </a:t>
            </a:r>
            <a:r>
              <a:rPr sz="3600" spc="-5" dirty="0">
                <a:solidFill>
                  <a:srgbClr val="FFFFFF"/>
                </a:solidFill>
              </a:rPr>
              <a:t>Share</a:t>
            </a:r>
            <a:r>
              <a:rPr sz="3600" spc="-170" dirty="0">
                <a:solidFill>
                  <a:srgbClr val="FFFFFF"/>
                </a:solidFill>
              </a:rPr>
              <a:t> </a:t>
            </a:r>
            <a:r>
              <a:rPr sz="3600" spc="-5" dirty="0">
                <a:solidFill>
                  <a:srgbClr val="FFFFFF"/>
                </a:solidFill>
              </a:rPr>
              <a:t>CaringBridge</a:t>
            </a:r>
            <a:endParaRPr sz="3600" dirty="0"/>
          </a:p>
        </p:txBody>
      </p:sp>
      <p:pic>
        <p:nvPicPr>
          <p:cNvPr id="2" name="object 2" descr="CWV logo"/>
          <p:cNvPicPr/>
          <p:nvPr/>
        </p:nvPicPr>
        <p:blipFill>
          <a:blip r:embed="rId2" cstate="print"/>
          <a:stretch>
            <a:fillRect/>
          </a:stretch>
        </p:blipFill>
        <p:spPr>
          <a:xfrm>
            <a:off x="9907523" y="260604"/>
            <a:ext cx="1275587" cy="1274064"/>
          </a:xfrm>
          <a:prstGeom prst="rect">
            <a:avLst/>
          </a:prstGeom>
        </p:spPr>
      </p:pic>
      <p:sp>
        <p:nvSpPr>
          <p:cNvPr id="5" name="object 5"/>
          <p:cNvSpPr txBox="1">
            <a:spLocks noGrp="1"/>
          </p:cNvSpPr>
          <p:nvPr>
            <p:ph type="body" idx="1"/>
          </p:nvPr>
        </p:nvSpPr>
        <p:spPr>
          <a:prstGeom prst="rect">
            <a:avLst/>
          </a:prstGeom>
        </p:spPr>
        <p:txBody>
          <a:bodyPr vert="horz" wrap="square" lIns="0" tIns="13335" rIns="0" bIns="0" rtlCol="0">
            <a:spAutoFit/>
          </a:bodyPr>
          <a:lstStyle/>
          <a:p>
            <a:pPr marL="355600" marR="5080" indent="-342900" algn="just">
              <a:lnSpc>
                <a:spcPct val="100000"/>
              </a:lnSpc>
              <a:spcBef>
                <a:spcPts val="105"/>
              </a:spcBef>
              <a:buFont typeface="Arial"/>
              <a:buChar char="•"/>
              <a:tabLst>
                <a:tab pos="355600" algn="l"/>
              </a:tabLst>
            </a:pPr>
            <a:r>
              <a:rPr spc="-5" dirty="0"/>
              <a:t>If you </a:t>
            </a:r>
            <a:r>
              <a:rPr dirty="0"/>
              <a:t>know </a:t>
            </a:r>
            <a:r>
              <a:rPr spc="-20" dirty="0"/>
              <a:t>of </a:t>
            </a:r>
            <a:r>
              <a:rPr dirty="0"/>
              <a:t>a </a:t>
            </a:r>
            <a:r>
              <a:rPr spc="-20" dirty="0"/>
              <a:t>Veteran </a:t>
            </a:r>
            <a:r>
              <a:rPr dirty="0"/>
              <a:t>or a </a:t>
            </a:r>
            <a:r>
              <a:rPr spc="-15" dirty="0"/>
              <a:t>Family </a:t>
            </a:r>
            <a:r>
              <a:rPr spc="-10" dirty="0"/>
              <a:t>Caregiver </a:t>
            </a:r>
            <a:r>
              <a:rPr dirty="0"/>
              <a:t>who can </a:t>
            </a:r>
            <a:r>
              <a:rPr spc="-535" dirty="0"/>
              <a:t> </a:t>
            </a:r>
            <a:r>
              <a:rPr dirty="0"/>
              <a:t>use </a:t>
            </a:r>
            <a:r>
              <a:rPr spc="-5" dirty="0"/>
              <a:t>CaringBridge, </a:t>
            </a:r>
            <a:r>
              <a:rPr dirty="0"/>
              <a:t>please encourage them </a:t>
            </a:r>
            <a:r>
              <a:rPr spc="-10" dirty="0"/>
              <a:t>to </a:t>
            </a:r>
            <a:r>
              <a:rPr dirty="0"/>
              <a:t>check out </a:t>
            </a:r>
            <a:r>
              <a:rPr spc="-535" dirty="0">
                <a:solidFill>
                  <a:srgbClr val="24C5E2"/>
                </a:solidFill>
              </a:rPr>
              <a:t> </a:t>
            </a:r>
            <a:r>
              <a:rPr u="sng" spc="-5" dirty="0">
                <a:solidFill>
                  <a:srgbClr val="24C5E2"/>
                </a:solidFill>
                <a:uFill>
                  <a:solidFill>
                    <a:srgbClr val="24C5E2"/>
                  </a:solidFill>
                </a:uFill>
                <a:hlinkClick r:id="rId3"/>
              </a:rPr>
              <a:t>www.caringbridge.org/military</a:t>
            </a:r>
          </a:p>
          <a:p>
            <a:pPr>
              <a:lnSpc>
                <a:spcPct val="100000"/>
              </a:lnSpc>
              <a:spcBef>
                <a:spcPts val="5"/>
              </a:spcBef>
              <a:buFont typeface="Arial"/>
              <a:buChar char="•"/>
            </a:pPr>
            <a:endParaRPr sz="1800"/>
          </a:p>
          <a:p>
            <a:pPr marL="812165" marR="232410" lvl="1" indent="-342900">
              <a:lnSpc>
                <a:spcPct val="100000"/>
              </a:lnSpc>
              <a:buFont typeface="Arial"/>
              <a:buChar char="•"/>
              <a:tabLst>
                <a:tab pos="812165" algn="l"/>
                <a:tab pos="812800" algn="l"/>
              </a:tabLst>
            </a:pPr>
            <a:r>
              <a:rPr sz="2000" dirty="0">
                <a:latin typeface="Segoe UI"/>
                <a:cs typeface="Segoe UI"/>
              </a:rPr>
              <a:t>A </a:t>
            </a:r>
            <a:r>
              <a:rPr sz="2000" spc="-5" dirty="0">
                <a:latin typeface="Segoe UI"/>
                <a:cs typeface="Segoe UI"/>
              </a:rPr>
              <a:t>lot</a:t>
            </a:r>
            <a:r>
              <a:rPr sz="2000" spc="10" dirty="0">
                <a:latin typeface="Segoe UI"/>
                <a:cs typeface="Segoe UI"/>
              </a:rPr>
              <a:t> </a:t>
            </a:r>
            <a:r>
              <a:rPr sz="2000" spc="-20" dirty="0">
                <a:latin typeface="Segoe UI"/>
                <a:cs typeface="Segoe UI"/>
              </a:rPr>
              <a:t>of</a:t>
            </a:r>
            <a:r>
              <a:rPr sz="2000" spc="5" dirty="0">
                <a:latin typeface="Segoe UI"/>
                <a:cs typeface="Segoe UI"/>
              </a:rPr>
              <a:t> </a:t>
            </a:r>
            <a:r>
              <a:rPr sz="2000" spc="-5" dirty="0">
                <a:latin typeface="Segoe UI"/>
                <a:cs typeface="Segoe UI"/>
              </a:rPr>
              <a:t>veterans </a:t>
            </a:r>
            <a:r>
              <a:rPr sz="2000" dirty="0">
                <a:latin typeface="Segoe UI"/>
                <a:cs typeface="Segoe UI"/>
              </a:rPr>
              <a:t>hear</a:t>
            </a:r>
            <a:r>
              <a:rPr sz="2000" spc="5" dirty="0">
                <a:latin typeface="Segoe UI"/>
                <a:cs typeface="Segoe UI"/>
              </a:rPr>
              <a:t> </a:t>
            </a:r>
            <a:r>
              <a:rPr sz="2000" dirty="0">
                <a:latin typeface="Segoe UI"/>
                <a:cs typeface="Segoe UI"/>
              </a:rPr>
              <a:t>about</a:t>
            </a:r>
            <a:r>
              <a:rPr sz="2000" spc="-10" dirty="0">
                <a:latin typeface="Segoe UI"/>
                <a:cs typeface="Segoe UI"/>
              </a:rPr>
              <a:t> </a:t>
            </a:r>
            <a:r>
              <a:rPr sz="2000" spc="-5" dirty="0">
                <a:latin typeface="Segoe UI"/>
                <a:cs typeface="Segoe UI"/>
              </a:rPr>
              <a:t>CaringBridge</a:t>
            </a:r>
            <a:r>
              <a:rPr sz="2000" spc="5" dirty="0">
                <a:latin typeface="Segoe UI"/>
                <a:cs typeface="Segoe UI"/>
              </a:rPr>
              <a:t> </a:t>
            </a:r>
            <a:r>
              <a:rPr sz="2000" spc="-10" dirty="0">
                <a:latin typeface="Segoe UI"/>
                <a:cs typeface="Segoe UI"/>
              </a:rPr>
              <a:t>from</a:t>
            </a:r>
            <a:r>
              <a:rPr sz="2000" spc="10" dirty="0">
                <a:latin typeface="Segoe UI"/>
                <a:cs typeface="Segoe UI"/>
              </a:rPr>
              <a:t> </a:t>
            </a:r>
            <a:r>
              <a:rPr sz="2000" dirty="0">
                <a:latin typeface="Segoe UI"/>
                <a:cs typeface="Segoe UI"/>
              </a:rPr>
              <a:t>a </a:t>
            </a:r>
            <a:r>
              <a:rPr sz="2000" spc="-535" dirty="0">
                <a:latin typeface="Segoe UI"/>
                <a:cs typeface="Segoe UI"/>
              </a:rPr>
              <a:t> </a:t>
            </a:r>
            <a:r>
              <a:rPr sz="2000" spc="-25" dirty="0">
                <a:latin typeface="Segoe UI"/>
                <a:cs typeface="Segoe UI"/>
              </a:rPr>
              <a:t>doctor,</a:t>
            </a:r>
            <a:r>
              <a:rPr sz="2000" dirty="0">
                <a:latin typeface="Segoe UI"/>
                <a:cs typeface="Segoe UI"/>
              </a:rPr>
              <a:t> nurse,</a:t>
            </a:r>
            <a:r>
              <a:rPr sz="2000" spc="-10" dirty="0">
                <a:latin typeface="Segoe UI"/>
                <a:cs typeface="Segoe UI"/>
              </a:rPr>
              <a:t> </a:t>
            </a:r>
            <a:r>
              <a:rPr sz="2000" spc="-5" dirty="0">
                <a:latin typeface="Segoe UI"/>
                <a:cs typeface="Segoe UI"/>
              </a:rPr>
              <a:t>social</a:t>
            </a:r>
            <a:r>
              <a:rPr sz="2000" dirty="0">
                <a:latin typeface="Segoe UI"/>
                <a:cs typeface="Segoe UI"/>
              </a:rPr>
              <a:t> </a:t>
            </a:r>
            <a:r>
              <a:rPr sz="2000" spc="-30" dirty="0">
                <a:latin typeface="Segoe UI"/>
                <a:cs typeface="Segoe UI"/>
              </a:rPr>
              <a:t>worker,</a:t>
            </a:r>
            <a:r>
              <a:rPr sz="2000" spc="5" dirty="0">
                <a:latin typeface="Segoe UI"/>
                <a:cs typeface="Segoe UI"/>
              </a:rPr>
              <a:t> </a:t>
            </a:r>
            <a:r>
              <a:rPr sz="2000" spc="-5" dirty="0">
                <a:latin typeface="Segoe UI"/>
                <a:cs typeface="Segoe UI"/>
              </a:rPr>
              <a:t>family</a:t>
            </a:r>
            <a:r>
              <a:rPr sz="2000" dirty="0">
                <a:latin typeface="Segoe UI"/>
                <a:cs typeface="Segoe UI"/>
              </a:rPr>
              <a:t> </a:t>
            </a:r>
            <a:r>
              <a:rPr sz="2000" spc="-5" dirty="0">
                <a:latin typeface="Segoe UI"/>
                <a:cs typeface="Segoe UI"/>
              </a:rPr>
              <a:t>member</a:t>
            </a:r>
            <a:r>
              <a:rPr sz="2000" dirty="0">
                <a:latin typeface="Segoe UI"/>
                <a:cs typeface="Segoe UI"/>
              </a:rPr>
              <a:t> or </a:t>
            </a:r>
            <a:r>
              <a:rPr sz="2000" spc="5" dirty="0">
                <a:latin typeface="Segoe UI"/>
                <a:cs typeface="Segoe UI"/>
              </a:rPr>
              <a:t> </a:t>
            </a:r>
            <a:r>
              <a:rPr sz="2000" dirty="0">
                <a:latin typeface="Segoe UI"/>
                <a:cs typeface="Segoe UI"/>
              </a:rPr>
              <a:t>another</a:t>
            </a:r>
            <a:r>
              <a:rPr sz="2000" spc="-20" dirty="0">
                <a:latin typeface="Segoe UI"/>
                <a:cs typeface="Segoe UI"/>
              </a:rPr>
              <a:t> </a:t>
            </a:r>
            <a:r>
              <a:rPr sz="2000" spc="-5" dirty="0">
                <a:latin typeface="Segoe UI"/>
                <a:cs typeface="Segoe UI"/>
              </a:rPr>
              <a:t>veteran.</a:t>
            </a:r>
            <a:endParaRPr sz="2000">
              <a:latin typeface="Segoe UI"/>
              <a:cs typeface="Segoe UI"/>
            </a:endParaRPr>
          </a:p>
          <a:p>
            <a:pPr lvl="1">
              <a:lnSpc>
                <a:spcPct val="100000"/>
              </a:lnSpc>
              <a:spcBef>
                <a:spcPts val="10"/>
              </a:spcBef>
              <a:buFont typeface="Arial"/>
              <a:buChar char="•"/>
            </a:pPr>
            <a:endParaRPr sz="1800"/>
          </a:p>
          <a:p>
            <a:pPr marL="355600" marR="421005" indent="-342900">
              <a:lnSpc>
                <a:spcPct val="100000"/>
              </a:lnSpc>
              <a:buFont typeface="Arial"/>
              <a:buChar char="•"/>
              <a:tabLst>
                <a:tab pos="354965" algn="l"/>
                <a:tab pos="355600" algn="l"/>
              </a:tabLst>
            </a:pPr>
            <a:r>
              <a:rPr spc="-5" dirty="0"/>
              <a:t>If you have </a:t>
            </a:r>
            <a:r>
              <a:rPr dirty="0"/>
              <a:t>a way </a:t>
            </a:r>
            <a:r>
              <a:rPr spc="-5" dirty="0"/>
              <a:t>to share brochures </a:t>
            </a:r>
            <a:r>
              <a:rPr dirty="0"/>
              <a:t>with </a:t>
            </a:r>
            <a:r>
              <a:rPr spc="-15" dirty="0"/>
              <a:t>Veterans, </a:t>
            </a:r>
            <a:r>
              <a:rPr spc="-535" dirty="0"/>
              <a:t> </a:t>
            </a:r>
            <a:r>
              <a:rPr dirty="0"/>
              <a:t>they can </a:t>
            </a:r>
            <a:r>
              <a:rPr spc="-5" dirty="0"/>
              <a:t>be </a:t>
            </a:r>
            <a:r>
              <a:rPr spc="-10" dirty="0"/>
              <a:t>ordered </a:t>
            </a:r>
            <a:r>
              <a:rPr dirty="0"/>
              <a:t>and </a:t>
            </a:r>
            <a:r>
              <a:rPr spc="-5" dirty="0"/>
              <a:t>shared </a:t>
            </a:r>
            <a:r>
              <a:rPr dirty="0"/>
              <a:t>at: </a:t>
            </a:r>
            <a:r>
              <a:rPr spc="5" dirty="0">
                <a:solidFill>
                  <a:srgbClr val="24C5E2"/>
                </a:solidFill>
              </a:rPr>
              <a:t> </a:t>
            </a:r>
            <a:r>
              <a:rPr u="sng" spc="-5" dirty="0">
                <a:solidFill>
                  <a:srgbClr val="24C5E2"/>
                </a:solidFill>
                <a:uFill>
                  <a:solidFill>
                    <a:srgbClr val="24C5E2"/>
                  </a:solidFill>
                </a:uFill>
                <a:hlinkClick r:id="rId4"/>
              </a:rPr>
              <a:t>www.caringbridge.org/partnerships</a:t>
            </a:r>
          </a:p>
          <a:p>
            <a:pPr>
              <a:lnSpc>
                <a:spcPct val="100000"/>
              </a:lnSpc>
              <a:spcBef>
                <a:spcPts val="5"/>
              </a:spcBef>
              <a:buFont typeface="Arial"/>
              <a:buChar char="•"/>
            </a:pPr>
            <a:endParaRPr sz="1800"/>
          </a:p>
          <a:p>
            <a:pPr marL="355600" indent="-342900">
              <a:lnSpc>
                <a:spcPct val="100000"/>
              </a:lnSpc>
              <a:spcBef>
                <a:spcPts val="5"/>
              </a:spcBef>
              <a:buFont typeface="Arial"/>
              <a:buChar char="•"/>
              <a:tabLst>
                <a:tab pos="354965" algn="l"/>
                <a:tab pos="355600" algn="l"/>
              </a:tabLst>
            </a:pPr>
            <a:r>
              <a:rPr spc="-10" dirty="0"/>
              <a:t>Reach</a:t>
            </a:r>
            <a:r>
              <a:rPr spc="-5" dirty="0"/>
              <a:t> </a:t>
            </a:r>
            <a:r>
              <a:rPr dirty="0"/>
              <a:t>out </a:t>
            </a:r>
            <a:r>
              <a:rPr spc="-5" dirty="0"/>
              <a:t>to</a:t>
            </a:r>
            <a:r>
              <a:rPr spc="-20" dirty="0"/>
              <a:t> </a:t>
            </a:r>
            <a:r>
              <a:rPr dirty="0"/>
              <a:t>me</a:t>
            </a:r>
            <a:r>
              <a:rPr spc="5" dirty="0"/>
              <a:t> </a:t>
            </a:r>
            <a:r>
              <a:rPr dirty="0"/>
              <a:t>for </a:t>
            </a:r>
            <a:r>
              <a:rPr spc="-5" dirty="0"/>
              <a:t>additional</a:t>
            </a:r>
            <a:r>
              <a:rPr spc="-15" dirty="0"/>
              <a:t> </a:t>
            </a:r>
            <a:r>
              <a:rPr spc="-5" dirty="0"/>
              <a:t>information:</a:t>
            </a:r>
          </a:p>
        </p:txBody>
      </p:sp>
      <p:sp>
        <p:nvSpPr>
          <p:cNvPr id="6" name="object 6"/>
          <p:cNvSpPr txBox="1"/>
          <p:nvPr/>
        </p:nvSpPr>
        <p:spPr>
          <a:xfrm>
            <a:off x="1182420" y="5665419"/>
            <a:ext cx="3406140" cy="635635"/>
          </a:xfrm>
          <a:prstGeom prst="rect">
            <a:avLst/>
          </a:prstGeom>
        </p:spPr>
        <p:txBody>
          <a:bodyPr vert="horz" wrap="square" lIns="0" tIns="12700" rIns="0" bIns="0" rtlCol="0">
            <a:spAutoFit/>
          </a:bodyPr>
          <a:lstStyle/>
          <a:p>
            <a:pPr marL="469265" marR="5080" indent="-457200">
              <a:lnSpc>
                <a:spcPct val="100000"/>
              </a:lnSpc>
              <a:spcBef>
                <a:spcPts val="100"/>
              </a:spcBef>
              <a:buFont typeface="Arial"/>
              <a:buChar char="•"/>
              <a:tabLst>
                <a:tab pos="469265" algn="l"/>
                <a:tab pos="469900" algn="l"/>
              </a:tabLst>
            </a:pPr>
            <a:r>
              <a:rPr sz="2000" dirty="0">
                <a:latin typeface="Segoe UI"/>
                <a:cs typeface="Segoe UI"/>
              </a:rPr>
              <a:t>Susan </a:t>
            </a:r>
            <a:r>
              <a:rPr sz="2000" spc="-5" dirty="0">
                <a:latin typeface="Segoe UI"/>
                <a:cs typeface="Segoe UI"/>
              </a:rPr>
              <a:t>Kerber </a:t>
            </a:r>
            <a:r>
              <a:rPr sz="2000" dirty="0">
                <a:solidFill>
                  <a:srgbClr val="24C5E2"/>
                </a:solidFill>
                <a:latin typeface="Segoe UI"/>
                <a:cs typeface="Segoe UI"/>
              </a:rPr>
              <a:t> </a:t>
            </a:r>
            <a:r>
              <a:rPr sz="2000" u="sng" spc="-5" dirty="0">
                <a:solidFill>
                  <a:srgbClr val="24C5E2"/>
                </a:solidFill>
                <a:uFill>
                  <a:solidFill>
                    <a:srgbClr val="24C5E2"/>
                  </a:solidFill>
                </a:uFill>
                <a:latin typeface="Segoe UI"/>
                <a:cs typeface="Segoe UI"/>
                <a:hlinkClick r:id="rId5"/>
              </a:rPr>
              <a:t>s</a:t>
            </a:r>
            <a:r>
              <a:rPr sz="2000" u="sng" spc="-35" dirty="0">
                <a:solidFill>
                  <a:srgbClr val="24C5E2"/>
                </a:solidFill>
                <a:uFill>
                  <a:solidFill>
                    <a:srgbClr val="24C5E2"/>
                  </a:solidFill>
                </a:uFill>
                <a:latin typeface="Segoe UI"/>
                <a:cs typeface="Segoe UI"/>
                <a:hlinkClick r:id="rId5"/>
              </a:rPr>
              <a:t>k</a:t>
            </a:r>
            <a:r>
              <a:rPr sz="2000" u="sng" dirty="0">
                <a:solidFill>
                  <a:srgbClr val="24C5E2"/>
                </a:solidFill>
                <a:uFill>
                  <a:solidFill>
                    <a:srgbClr val="24C5E2"/>
                  </a:solidFill>
                </a:uFill>
                <a:latin typeface="Segoe UI"/>
                <a:cs typeface="Segoe UI"/>
                <a:hlinkClick r:id="rId5"/>
              </a:rPr>
              <a:t>er</a:t>
            </a:r>
            <a:r>
              <a:rPr sz="2000" u="sng" spc="-10" dirty="0">
                <a:solidFill>
                  <a:srgbClr val="24C5E2"/>
                </a:solidFill>
                <a:uFill>
                  <a:solidFill>
                    <a:srgbClr val="24C5E2"/>
                  </a:solidFill>
                </a:uFill>
                <a:latin typeface="Segoe UI"/>
                <a:cs typeface="Segoe UI"/>
                <a:hlinkClick r:id="rId5"/>
              </a:rPr>
              <a:t>b</a:t>
            </a:r>
            <a:r>
              <a:rPr sz="2000" u="sng" dirty="0">
                <a:solidFill>
                  <a:srgbClr val="24C5E2"/>
                </a:solidFill>
                <a:uFill>
                  <a:solidFill>
                    <a:srgbClr val="24C5E2"/>
                  </a:solidFill>
                </a:uFill>
                <a:latin typeface="Segoe UI"/>
                <a:cs typeface="Segoe UI"/>
                <a:hlinkClick r:id="rId5"/>
              </a:rPr>
              <a:t>er</a:t>
            </a:r>
            <a:r>
              <a:rPr sz="2000" u="sng" spc="-15" dirty="0">
                <a:solidFill>
                  <a:srgbClr val="24C5E2"/>
                </a:solidFill>
                <a:uFill>
                  <a:solidFill>
                    <a:srgbClr val="24C5E2"/>
                  </a:solidFill>
                </a:uFill>
                <a:latin typeface="Segoe UI"/>
                <a:cs typeface="Segoe UI"/>
                <a:hlinkClick r:id="rId5"/>
              </a:rPr>
              <a:t>@</a:t>
            </a:r>
            <a:r>
              <a:rPr sz="2000" u="sng" dirty="0">
                <a:solidFill>
                  <a:srgbClr val="24C5E2"/>
                </a:solidFill>
                <a:uFill>
                  <a:solidFill>
                    <a:srgbClr val="24C5E2"/>
                  </a:solidFill>
                </a:uFill>
                <a:latin typeface="Segoe UI"/>
                <a:cs typeface="Segoe UI"/>
                <a:hlinkClick r:id="rId5"/>
              </a:rPr>
              <a:t>car</a:t>
            </a:r>
            <a:r>
              <a:rPr sz="2000" u="sng" spc="-10" dirty="0">
                <a:solidFill>
                  <a:srgbClr val="24C5E2"/>
                </a:solidFill>
                <a:uFill>
                  <a:solidFill>
                    <a:srgbClr val="24C5E2"/>
                  </a:solidFill>
                </a:uFill>
                <a:latin typeface="Segoe UI"/>
                <a:cs typeface="Segoe UI"/>
                <a:hlinkClick r:id="rId5"/>
              </a:rPr>
              <a:t>i</a:t>
            </a:r>
            <a:r>
              <a:rPr sz="2000" u="sng" dirty="0">
                <a:solidFill>
                  <a:srgbClr val="24C5E2"/>
                </a:solidFill>
                <a:uFill>
                  <a:solidFill>
                    <a:srgbClr val="24C5E2"/>
                  </a:solidFill>
                </a:uFill>
                <a:latin typeface="Segoe UI"/>
                <a:cs typeface="Segoe UI"/>
                <a:hlinkClick r:id="rId5"/>
              </a:rPr>
              <a:t>ngbr</a:t>
            </a:r>
            <a:r>
              <a:rPr sz="2000" u="sng" spc="-10" dirty="0">
                <a:solidFill>
                  <a:srgbClr val="24C5E2"/>
                </a:solidFill>
                <a:uFill>
                  <a:solidFill>
                    <a:srgbClr val="24C5E2"/>
                  </a:solidFill>
                </a:uFill>
                <a:latin typeface="Segoe UI"/>
                <a:cs typeface="Segoe UI"/>
                <a:hlinkClick r:id="rId5"/>
              </a:rPr>
              <a:t>i</a:t>
            </a:r>
            <a:r>
              <a:rPr sz="2000" u="sng" dirty="0">
                <a:solidFill>
                  <a:srgbClr val="24C5E2"/>
                </a:solidFill>
                <a:uFill>
                  <a:solidFill>
                    <a:srgbClr val="24C5E2"/>
                  </a:solidFill>
                </a:uFill>
                <a:latin typeface="Segoe UI"/>
                <a:cs typeface="Segoe UI"/>
                <a:hlinkClick r:id="rId5"/>
              </a:rPr>
              <a:t>d</a:t>
            </a:r>
            <a:r>
              <a:rPr sz="2000" u="sng" spc="-10" dirty="0">
                <a:solidFill>
                  <a:srgbClr val="24C5E2"/>
                </a:solidFill>
                <a:uFill>
                  <a:solidFill>
                    <a:srgbClr val="24C5E2"/>
                  </a:solidFill>
                </a:uFill>
                <a:latin typeface="Segoe UI"/>
                <a:cs typeface="Segoe UI"/>
                <a:hlinkClick r:id="rId5"/>
              </a:rPr>
              <a:t>g</a:t>
            </a:r>
            <a:r>
              <a:rPr sz="2000" u="sng" dirty="0">
                <a:solidFill>
                  <a:srgbClr val="24C5E2"/>
                </a:solidFill>
                <a:uFill>
                  <a:solidFill>
                    <a:srgbClr val="24C5E2"/>
                  </a:solidFill>
                </a:uFill>
                <a:latin typeface="Segoe UI"/>
                <a:cs typeface="Segoe UI"/>
                <a:hlinkClick r:id="rId5"/>
              </a:rPr>
              <a:t>e</a:t>
            </a:r>
            <a:r>
              <a:rPr sz="2000" u="sng" spc="-10" dirty="0">
                <a:solidFill>
                  <a:srgbClr val="24C5E2"/>
                </a:solidFill>
                <a:uFill>
                  <a:solidFill>
                    <a:srgbClr val="24C5E2"/>
                  </a:solidFill>
                </a:uFill>
                <a:latin typeface="Segoe UI"/>
                <a:cs typeface="Segoe UI"/>
                <a:hlinkClick r:id="rId5"/>
              </a:rPr>
              <a:t>.</a:t>
            </a:r>
            <a:r>
              <a:rPr sz="2000" u="sng" dirty="0">
                <a:solidFill>
                  <a:srgbClr val="24C5E2"/>
                </a:solidFill>
                <a:uFill>
                  <a:solidFill>
                    <a:srgbClr val="24C5E2"/>
                  </a:solidFill>
                </a:uFill>
                <a:latin typeface="Segoe UI"/>
                <a:cs typeface="Segoe UI"/>
                <a:hlinkClick r:id="rId5"/>
              </a:rPr>
              <a:t>o</a:t>
            </a:r>
            <a:r>
              <a:rPr sz="2000" u="sng" spc="-25" dirty="0">
                <a:solidFill>
                  <a:srgbClr val="24C5E2"/>
                </a:solidFill>
                <a:uFill>
                  <a:solidFill>
                    <a:srgbClr val="24C5E2"/>
                  </a:solidFill>
                </a:uFill>
                <a:latin typeface="Segoe UI"/>
                <a:cs typeface="Segoe UI"/>
                <a:hlinkClick r:id="rId5"/>
              </a:rPr>
              <a:t>r</a:t>
            </a:r>
            <a:r>
              <a:rPr sz="2000" u="sng" dirty="0">
                <a:solidFill>
                  <a:srgbClr val="24C5E2"/>
                </a:solidFill>
                <a:uFill>
                  <a:solidFill>
                    <a:srgbClr val="24C5E2"/>
                  </a:solidFill>
                </a:uFill>
                <a:latin typeface="Segoe UI"/>
                <a:cs typeface="Segoe UI"/>
                <a:hlinkClick r:id="rId5"/>
              </a:rPr>
              <a:t>g</a:t>
            </a:r>
            <a:endParaRPr sz="2000">
              <a:latin typeface="Segoe UI"/>
              <a:cs typeface="Segoe UI"/>
            </a:endParaRPr>
          </a:p>
        </p:txBody>
      </p:sp>
      <p:pic>
        <p:nvPicPr>
          <p:cNvPr id="7" name="object 7" descr="Picture of a woman, man and their three children standing outside with trees behind them"/>
          <p:cNvPicPr/>
          <p:nvPr/>
        </p:nvPicPr>
        <p:blipFill>
          <a:blip r:embed="rId6" cstate="print"/>
          <a:stretch>
            <a:fillRect/>
          </a:stretch>
        </p:blipFill>
        <p:spPr>
          <a:xfrm>
            <a:off x="8115300" y="1591055"/>
            <a:ext cx="4076700" cy="3721354"/>
          </a:xfrm>
          <a:prstGeom prst="rect">
            <a:avLst/>
          </a:prstGeom>
        </p:spPr>
      </p:pic>
      <p:sp>
        <p:nvSpPr>
          <p:cNvPr id="8" name="object 8"/>
          <p:cNvSpPr txBox="1"/>
          <p:nvPr/>
        </p:nvSpPr>
        <p:spPr>
          <a:xfrm>
            <a:off x="8320531" y="5361178"/>
            <a:ext cx="3739515" cy="965200"/>
          </a:xfrm>
          <a:prstGeom prst="rect">
            <a:avLst/>
          </a:prstGeom>
        </p:spPr>
        <p:txBody>
          <a:bodyPr vert="horz" wrap="square" lIns="0" tIns="12700" rIns="0" bIns="0" rtlCol="0">
            <a:spAutoFit/>
          </a:bodyPr>
          <a:lstStyle/>
          <a:p>
            <a:pPr marL="133985" marR="130175" algn="ctr">
              <a:lnSpc>
                <a:spcPct val="100000"/>
              </a:lnSpc>
              <a:spcBef>
                <a:spcPts val="100"/>
              </a:spcBef>
            </a:pPr>
            <a:r>
              <a:rPr sz="1200" dirty="0">
                <a:latin typeface="Segoe UI"/>
                <a:cs typeface="Segoe UI"/>
              </a:rPr>
              <a:t>“It </a:t>
            </a:r>
            <a:r>
              <a:rPr sz="1200" spc="-5" dirty="0">
                <a:latin typeface="Segoe UI"/>
                <a:cs typeface="Segoe UI"/>
              </a:rPr>
              <a:t>helped me </a:t>
            </a:r>
            <a:r>
              <a:rPr sz="1200" spc="-10" dirty="0">
                <a:latin typeface="Segoe UI"/>
                <a:cs typeface="Segoe UI"/>
              </a:rPr>
              <a:t>to </a:t>
            </a:r>
            <a:r>
              <a:rPr sz="1200" spc="-5" dirty="0">
                <a:latin typeface="Segoe UI"/>
                <a:cs typeface="Segoe UI"/>
              </a:rPr>
              <a:t>stay in </a:t>
            </a:r>
            <a:r>
              <a:rPr sz="1200" dirty="0">
                <a:latin typeface="Segoe UI"/>
                <a:cs typeface="Segoe UI"/>
              </a:rPr>
              <a:t>the </a:t>
            </a:r>
            <a:r>
              <a:rPr sz="1200" spc="-5" dirty="0">
                <a:latin typeface="Segoe UI"/>
                <a:cs typeface="Segoe UI"/>
              </a:rPr>
              <a:t>positive, hopeful space </a:t>
            </a:r>
            <a:r>
              <a:rPr sz="1200" dirty="0">
                <a:latin typeface="Segoe UI"/>
                <a:cs typeface="Segoe UI"/>
              </a:rPr>
              <a:t>I </a:t>
            </a:r>
            <a:r>
              <a:rPr sz="1200" spc="-315" dirty="0">
                <a:latin typeface="Segoe UI"/>
                <a:cs typeface="Segoe UI"/>
              </a:rPr>
              <a:t> </a:t>
            </a:r>
            <a:r>
              <a:rPr sz="1200" spc="-5" dirty="0">
                <a:latin typeface="Segoe UI"/>
                <a:cs typeface="Segoe UI"/>
              </a:rPr>
              <a:t>wanted</a:t>
            </a:r>
            <a:r>
              <a:rPr sz="1200" dirty="0">
                <a:latin typeface="Segoe UI"/>
                <a:cs typeface="Segoe UI"/>
              </a:rPr>
              <a:t> </a:t>
            </a:r>
            <a:r>
              <a:rPr sz="1200" spc="-10" dirty="0">
                <a:latin typeface="Segoe UI"/>
                <a:cs typeface="Segoe UI"/>
              </a:rPr>
              <a:t>to</a:t>
            </a:r>
            <a:r>
              <a:rPr sz="1200" spc="-5" dirty="0">
                <a:latin typeface="Segoe UI"/>
                <a:cs typeface="Segoe UI"/>
              </a:rPr>
              <a:t> inhabit</a:t>
            </a:r>
            <a:r>
              <a:rPr sz="1200" spc="-20" dirty="0">
                <a:latin typeface="Segoe UI"/>
                <a:cs typeface="Segoe UI"/>
              </a:rPr>
              <a:t> </a:t>
            </a:r>
            <a:r>
              <a:rPr sz="1200" dirty="0">
                <a:latin typeface="Segoe UI"/>
                <a:cs typeface="Segoe UI"/>
              </a:rPr>
              <a:t>for</a:t>
            </a:r>
            <a:r>
              <a:rPr sz="1200" spc="-15" dirty="0">
                <a:latin typeface="Segoe UI"/>
                <a:cs typeface="Segoe UI"/>
              </a:rPr>
              <a:t> </a:t>
            </a:r>
            <a:r>
              <a:rPr sz="1200" spc="-5" dirty="0">
                <a:latin typeface="Segoe UI"/>
                <a:cs typeface="Segoe UI"/>
              </a:rPr>
              <a:t>my</a:t>
            </a:r>
            <a:r>
              <a:rPr sz="1200" spc="-15" dirty="0">
                <a:latin typeface="Segoe UI"/>
                <a:cs typeface="Segoe UI"/>
              </a:rPr>
              <a:t> </a:t>
            </a:r>
            <a:r>
              <a:rPr sz="1200" spc="-5" dirty="0">
                <a:latin typeface="Segoe UI"/>
                <a:cs typeface="Segoe UI"/>
              </a:rPr>
              <a:t>husband</a:t>
            </a:r>
            <a:r>
              <a:rPr sz="1200" spc="-30" dirty="0">
                <a:latin typeface="Segoe UI"/>
                <a:cs typeface="Segoe UI"/>
              </a:rPr>
              <a:t> </a:t>
            </a:r>
            <a:r>
              <a:rPr sz="1200" spc="-20" dirty="0">
                <a:latin typeface="Segoe UI"/>
                <a:cs typeface="Segoe UI"/>
              </a:rPr>
              <a:t>Brian.”</a:t>
            </a:r>
            <a:r>
              <a:rPr sz="1200" spc="-15" dirty="0">
                <a:latin typeface="Segoe UI"/>
                <a:cs typeface="Segoe UI"/>
              </a:rPr>
              <a:t> </a:t>
            </a:r>
            <a:r>
              <a:rPr sz="1200" dirty="0">
                <a:latin typeface="Segoe UI"/>
                <a:cs typeface="Segoe UI"/>
              </a:rPr>
              <a:t>For</a:t>
            </a:r>
            <a:r>
              <a:rPr sz="1200" spc="-15" dirty="0">
                <a:latin typeface="Segoe UI"/>
                <a:cs typeface="Segoe UI"/>
              </a:rPr>
              <a:t> </a:t>
            </a:r>
            <a:r>
              <a:rPr sz="1200" spc="-5" dirty="0">
                <a:latin typeface="Segoe UI"/>
                <a:cs typeface="Segoe UI"/>
              </a:rPr>
              <a:t>Gina.</a:t>
            </a:r>
            <a:endParaRPr sz="1200">
              <a:latin typeface="Segoe UI"/>
              <a:cs typeface="Segoe UI"/>
            </a:endParaRPr>
          </a:p>
          <a:p>
            <a:pPr marL="12700" marR="5080" algn="ctr">
              <a:lnSpc>
                <a:spcPct val="98600"/>
              </a:lnSpc>
              <a:spcBef>
                <a:spcPts val="20"/>
              </a:spcBef>
            </a:pPr>
            <a:r>
              <a:rPr sz="1200" spc="-5" dirty="0">
                <a:latin typeface="Segoe UI"/>
                <a:cs typeface="Segoe UI"/>
              </a:rPr>
              <a:t>CaringBridge became her </a:t>
            </a:r>
            <a:r>
              <a:rPr sz="1200" spc="-30" dirty="0">
                <a:latin typeface="Segoe UI"/>
                <a:cs typeface="Segoe UI"/>
              </a:rPr>
              <a:t>anchor.” </a:t>
            </a:r>
            <a:r>
              <a:rPr sz="1200" spc="-5" dirty="0">
                <a:latin typeface="Segoe UI"/>
                <a:cs typeface="Segoe UI"/>
              </a:rPr>
              <a:t>Brian was</a:t>
            </a:r>
            <a:r>
              <a:rPr sz="1200" dirty="0">
                <a:latin typeface="Segoe UI"/>
                <a:cs typeface="Segoe UI"/>
              </a:rPr>
              <a:t> U. </a:t>
            </a:r>
            <a:r>
              <a:rPr sz="1200" spc="-5" dirty="0">
                <a:latin typeface="Segoe UI"/>
                <a:cs typeface="Segoe UI"/>
              </a:rPr>
              <a:t>S. </a:t>
            </a:r>
            <a:r>
              <a:rPr sz="1200" dirty="0">
                <a:latin typeface="Segoe UI"/>
                <a:cs typeface="Segoe UI"/>
              </a:rPr>
              <a:t>Army </a:t>
            </a:r>
            <a:r>
              <a:rPr sz="1200" spc="-315" dirty="0">
                <a:latin typeface="Segoe UI"/>
                <a:cs typeface="Segoe UI"/>
              </a:rPr>
              <a:t> </a:t>
            </a:r>
            <a:r>
              <a:rPr sz="1200" spc="-5" dirty="0">
                <a:latin typeface="Segoe UI"/>
                <a:cs typeface="Segoe UI"/>
              </a:rPr>
              <a:t>Special Forces </a:t>
            </a:r>
            <a:r>
              <a:rPr sz="1200" spc="-10" dirty="0">
                <a:latin typeface="Segoe UI"/>
                <a:cs typeface="Segoe UI"/>
              </a:rPr>
              <a:t>officer </a:t>
            </a:r>
            <a:r>
              <a:rPr sz="1200" spc="-5" dirty="0">
                <a:latin typeface="Segoe UI"/>
                <a:cs typeface="Segoe UI"/>
              </a:rPr>
              <a:t>in </a:t>
            </a:r>
            <a:r>
              <a:rPr sz="1200" dirty="0">
                <a:latin typeface="Segoe UI"/>
                <a:cs typeface="Segoe UI"/>
              </a:rPr>
              <a:t>Germany </a:t>
            </a:r>
            <a:r>
              <a:rPr sz="1200" spc="-5" dirty="0">
                <a:latin typeface="Segoe UI"/>
                <a:cs typeface="Segoe UI"/>
              </a:rPr>
              <a:t>when </a:t>
            </a:r>
            <a:r>
              <a:rPr sz="1200" dirty="0">
                <a:latin typeface="Segoe UI"/>
                <a:cs typeface="Segoe UI"/>
              </a:rPr>
              <a:t>he </a:t>
            </a:r>
            <a:r>
              <a:rPr sz="1200" spc="-5" dirty="0">
                <a:latin typeface="Segoe UI"/>
                <a:cs typeface="Segoe UI"/>
              </a:rPr>
              <a:t>was </a:t>
            </a:r>
            <a:r>
              <a:rPr sz="1200" spc="-10" dirty="0">
                <a:latin typeface="Segoe UI"/>
                <a:cs typeface="Segoe UI"/>
              </a:rPr>
              <a:t>severely </a:t>
            </a:r>
            <a:r>
              <a:rPr sz="1200" spc="-315" dirty="0">
                <a:latin typeface="Segoe UI"/>
                <a:cs typeface="Segoe UI"/>
              </a:rPr>
              <a:t> </a:t>
            </a:r>
            <a:r>
              <a:rPr sz="1200" spc="-5" dirty="0">
                <a:latin typeface="Segoe UI"/>
                <a:cs typeface="Segoe UI"/>
              </a:rPr>
              <a:t>injured</a:t>
            </a:r>
            <a:r>
              <a:rPr sz="1400" spc="-5" dirty="0">
                <a:latin typeface="Segoe UI"/>
                <a:cs typeface="Segoe UI"/>
              </a:rPr>
              <a:t>.</a:t>
            </a:r>
            <a:endParaRPr sz="1400">
              <a:latin typeface="Segoe UI"/>
              <a:cs typeface="Segoe UI"/>
            </a:endParaRPr>
          </a:p>
        </p:txBody>
      </p:sp>
      <p:sp>
        <p:nvSpPr>
          <p:cNvPr id="12" name="Footer Placeholder 11">
            <a:extLst>
              <a:ext uri="{FF2B5EF4-FFF2-40B4-BE49-F238E27FC236}">
                <a16:creationId xmlns:a16="http://schemas.microsoft.com/office/drawing/2014/main" id="{351B4CA8-681C-432F-83A2-ACC67648906A}"/>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3" name="Date Placeholder 12">
            <a:extLst>
              <a:ext uri="{FF2B5EF4-FFF2-40B4-BE49-F238E27FC236}">
                <a16:creationId xmlns:a16="http://schemas.microsoft.com/office/drawing/2014/main" id="{D8F2038B-54DF-4210-9F30-B85C75B00934}"/>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descr="Contact info">
            <a:extLst>
              <a:ext uri="{FF2B5EF4-FFF2-40B4-BE49-F238E27FC236}">
                <a16:creationId xmlns:a16="http://schemas.microsoft.com/office/drawing/2014/main" id="{EE4F40F4-C1AC-4647-927E-0C481E1953F0}"/>
              </a:ext>
            </a:extLst>
          </p:cNvPr>
          <p:cNvSpPr>
            <a:spLocks noGrp="1"/>
          </p:cNvSpPr>
          <p:nvPr>
            <p:ph type="title" idx="4294967295"/>
          </p:nvPr>
        </p:nvSpPr>
        <p:spPr>
          <a:xfrm>
            <a:off x="6324600" y="133300"/>
            <a:ext cx="815340" cy="123111"/>
          </a:xfrm>
        </p:spPr>
        <p:txBody>
          <a:bodyPr/>
          <a:lstStyle/>
          <a:p>
            <a:r>
              <a:rPr lang="en-US" sz="800" dirty="0">
                <a:solidFill>
                  <a:schemeClr val="bg1"/>
                </a:solidFill>
              </a:rPr>
              <a:t>Contact</a:t>
            </a:r>
          </a:p>
        </p:txBody>
      </p:sp>
      <p:pic>
        <p:nvPicPr>
          <p:cNvPr id="3" name="object 3" descr="Thank you page"/>
          <p:cNvPicPr/>
          <p:nvPr/>
        </p:nvPicPr>
        <p:blipFill>
          <a:blip r:embed="rId2" cstate="print"/>
          <a:stretch>
            <a:fillRect/>
          </a:stretch>
        </p:blipFill>
        <p:spPr>
          <a:xfrm>
            <a:off x="0" y="0"/>
            <a:ext cx="12192000" cy="6858000"/>
          </a:xfrm>
          <a:prstGeom prst="rect">
            <a:avLst/>
          </a:prstGeom>
        </p:spPr>
      </p:pic>
      <p:sp>
        <p:nvSpPr>
          <p:cNvPr id="4" name="object 4"/>
          <p:cNvSpPr txBox="1"/>
          <p:nvPr/>
        </p:nvSpPr>
        <p:spPr>
          <a:xfrm>
            <a:off x="4229100" y="3049523"/>
            <a:ext cx="3733800" cy="1015365"/>
          </a:xfrm>
          <a:prstGeom prst="rect">
            <a:avLst/>
          </a:prstGeom>
          <a:solidFill>
            <a:srgbClr val="FFFFFF"/>
          </a:solidFill>
        </p:spPr>
        <p:txBody>
          <a:bodyPr vert="horz" wrap="square" lIns="0" tIns="41275" rIns="0" bIns="0" rtlCol="0">
            <a:spAutoFit/>
          </a:bodyPr>
          <a:lstStyle/>
          <a:p>
            <a:pPr marL="419734">
              <a:lnSpc>
                <a:spcPct val="100000"/>
              </a:lnSpc>
              <a:spcBef>
                <a:spcPts val="325"/>
              </a:spcBef>
            </a:pPr>
            <a:r>
              <a:rPr sz="6000" b="1" spc="-285" dirty="0">
                <a:solidFill>
                  <a:srgbClr val="404040"/>
                </a:solidFill>
                <a:latin typeface="Corbel"/>
                <a:cs typeface="Corbel"/>
              </a:rPr>
              <a:t>ThankYou</a:t>
            </a:r>
            <a:endParaRPr sz="6000">
              <a:latin typeface="Corbel"/>
              <a:cs typeface="Corbel"/>
            </a:endParaRPr>
          </a:p>
        </p:txBody>
      </p:sp>
      <p:sp>
        <p:nvSpPr>
          <p:cNvPr id="5" name="object 5"/>
          <p:cNvSpPr txBox="1"/>
          <p:nvPr/>
        </p:nvSpPr>
        <p:spPr>
          <a:xfrm>
            <a:off x="4229100" y="4218432"/>
            <a:ext cx="2910840" cy="315595"/>
          </a:xfrm>
          <a:prstGeom prst="rect">
            <a:avLst/>
          </a:prstGeom>
          <a:solidFill>
            <a:srgbClr val="404040"/>
          </a:solidFill>
        </p:spPr>
        <p:txBody>
          <a:bodyPr vert="horz" wrap="square" lIns="0" tIns="0" rIns="0" bIns="0" rtlCol="0">
            <a:spAutoFit/>
          </a:bodyPr>
          <a:lstStyle/>
          <a:p>
            <a:pPr marL="1557655">
              <a:lnSpc>
                <a:spcPts val="2100"/>
              </a:lnSpc>
            </a:pPr>
            <a:r>
              <a:rPr sz="1800" spc="-5" dirty="0">
                <a:solidFill>
                  <a:srgbClr val="FFFFFF"/>
                </a:solidFill>
                <a:latin typeface="Candara"/>
                <a:cs typeface="Candara"/>
              </a:rPr>
              <a:t>Susan</a:t>
            </a:r>
            <a:r>
              <a:rPr sz="1800" spc="-40" dirty="0">
                <a:solidFill>
                  <a:srgbClr val="FFFFFF"/>
                </a:solidFill>
                <a:latin typeface="Candara"/>
                <a:cs typeface="Candara"/>
              </a:rPr>
              <a:t> </a:t>
            </a:r>
            <a:r>
              <a:rPr sz="1800" spc="-5" dirty="0">
                <a:solidFill>
                  <a:srgbClr val="FFFFFF"/>
                </a:solidFill>
                <a:latin typeface="Candara"/>
                <a:cs typeface="Candara"/>
              </a:rPr>
              <a:t>Kerber</a:t>
            </a:r>
            <a:endParaRPr sz="1800">
              <a:latin typeface="Candara"/>
              <a:cs typeface="Candara"/>
            </a:endParaRPr>
          </a:p>
        </p:txBody>
      </p:sp>
      <p:sp>
        <p:nvSpPr>
          <p:cNvPr id="12" name="object 12"/>
          <p:cNvSpPr txBox="1"/>
          <p:nvPr/>
        </p:nvSpPr>
        <p:spPr>
          <a:xfrm>
            <a:off x="4229100" y="4687823"/>
            <a:ext cx="2910840" cy="317500"/>
          </a:xfrm>
          <a:prstGeom prst="rect">
            <a:avLst/>
          </a:prstGeom>
          <a:solidFill>
            <a:srgbClr val="404040"/>
          </a:solidFill>
        </p:spPr>
        <p:txBody>
          <a:bodyPr vert="horz" wrap="square" lIns="0" tIns="0" rIns="0" bIns="0" rtlCol="0">
            <a:spAutoFit/>
          </a:bodyPr>
          <a:lstStyle/>
          <a:p>
            <a:pPr marL="1582420">
              <a:lnSpc>
                <a:spcPts val="2115"/>
              </a:lnSpc>
            </a:pPr>
            <a:r>
              <a:rPr sz="1800" spc="-5" dirty="0">
                <a:solidFill>
                  <a:srgbClr val="FFFFFF"/>
                </a:solidFill>
                <a:latin typeface="Candara"/>
                <a:cs typeface="Candara"/>
              </a:rPr>
              <a:t>612-384-0326</a:t>
            </a:r>
            <a:endParaRPr sz="1800">
              <a:latin typeface="Candara"/>
              <a:cs typeface="Candara"/>
            </a:endParaRPr>
          </a:p>
        </p:txBody>
      </p:sp>
      <p:sp>
        <p:nvSpPr>
          <p:cNvPr id="13" name="object 13"/>
          <p:cNvSpPr txBox="1"/>
          <p:nvPr/>
        </p:nvSpPr>
        <p:spPr>
          <a:xfrm>
            <a:off x="4229100" y="5158740"/>
            <a:ext cx="2910840" cy="269304"/>
          </a:xfrm>
          <a:prstGeom prst="rect">
            <a:avLst/>
          </a:prstGeom>
          <a:solidFill>
            <a:srgbClr val="404040"/>
          </a:solidFill>
        </p:spPr>
        <p:txBody>
          <a:bodyPr vert="horz" wrap="square" lIns="0" tIns="0" rIns="0" bIns="0" rtlCol="0">
            <a:spAutoFit/>
          </a:bodyPr>
          <a:lstStyle/>
          <a:p>
            <a:pPr marL="267335">
              <a:lnSpc>
                <a:spcPts val="2110"/>
              </a:lnSpc>
            </a:pPr>
            <a:r>
              <a:rPr sz="1800" u="sng" spc="-5" dirty="0">
                <a:solidFill>
                  <a:schemeClr val="bg1"/>
                </a:solidFill>
                <a:uFill>
                  <a:solidFill>
                    <a:srgbClr val="24C5E2"/>
                  </a:solidFill>
                </a:uFill>
                <a:latin typeface="Candara"/>
                <a:cs typeface="Candara"/>
                <a:hlinkClick r:id="rId3">
                  <a:extLst>
                    <a:ext uri="{A12FA001-AC4F-418D-AE19-62706E023703}">
                      <ahyp:hlinkClr xmlns:ahyp="http://schemas.microsoft.com/office/drawing/2018/hyperlinkcolor" val="tx"/>
                    </a:ext>
                  </a:extLst>
                </a:hlinkClick>
              </a:rPr>
              <a:t>skerber@caringbridge.org</a:t>
            </a:r>
            <a:endParaRPr sz="1800" dirty="0">
              <a:solidFill>
                <a:schemeClr val="bg1"/>
              </a:solidFill>
              <a:latin typeface="Candara"/>
              <a:cs typeface="Candara"/>
            </a:endParaRPr>
          </a:p>
        </p:txBody>
      </p:sp>
      <p:sp>
        <p:nvSpPr>
          <p:cNvPr id="14" name="object 14"/>
          <p:cNvSpPr txBox="1"/>
          <p:nvPr/>
        </p:nvSpPr>
        <p:spPr>
          <a:xfrm>
            <a:off x="4229100" y="5661659"/>
            <a:ext cx="2910840" cy="269304"/>
          </a:xfrm>
          <a:prstGeom prst="rect">
            <a:avLst/>
          </a:prstGeom>
          <a:solidFill>
            <a:srgbClr val="404040"/>
          </a:solidFill>
        </p:spPr>
        <p:txBody>
          <a:bodyPr vert="horz" wrap="square" lIns="0" tIns="0" rIns="0" bIns="0" rtlCol="0">
            <a:spAutoFit/>
          </a:bodyPr>
          <a:lstStyle/>
          <a:p>
            <a:pPr marL="645160">
              <a:lnSpc>
                <a:spcPts val="2110"/>
              </a:lnSpc>
            </a:pPr>
            <a:r>
              <a:rPr sz="1800" spc="-5" dirty="0">
                <a:solidFill>
                  <a:schemeClr val="bg1"/>
                </a:solidFill>
                <a:latin typeface="Candara"/>
                <a:cs typeface="Candara"/>
                <a:hlinkClick r:id="rId4">
                  <a:extLst>
                    <a:ext uri="{A12FA001-AC4F-418D-AE19-62706E023703}">
                      <ahyp:hlinkClr xmlns:ahyp="http://schemas.microsoft.com/office/drawing/2018/hyperlinkcolor" val="tx"/>
                    </a:ext>
                  </a:extLst>
                </a:hlinkClick>
              </a:rPr>
              <a:t>www.caringbridge.org</a:t>
            </a:r>
            <a:endParaRPr sz="1800" dirty="0">
              <a:solidFill>
                <a:schemeClr val="bg1"/>
              </a:solidFill>
              <a:latin typeface="Candara"/>
              <a:cs typeface="Candara"/>
            </a:endParaRPr>
          </a:p>
        </p:txBody>
      </p:sp>
      <p:sp>
        <p:nvSpPr>
          <p:cNvPr id="20" name="Footer Placeholder 19">
            <a:extLst>
              <a:ext uri="{FF2B5EF4-FFF2-40B4-BE49-F238E27FC236}">
                <a16:creationId xmlns:a16="http://schemas.microsoft.com/office/drawing/2014/main" id="{DD809025-E1EE-4AF2-AF44-63C5959E541A}"/>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22" name="Date Placeholder 21">
            <a:extLst>
              <a:ext uri="{FF2B5EF4-FFF2-40B4-BE49-F238E27FC236}">
                <a16:creationId xmlns:a16="http://schemas.microsoft.com/office/drawing/2014/main" id="{FF3409A2-7126-4671-B53F-5C49D0AD12F7}"/>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Agenda"/>
          <p:cNvSpPr txBox="1">
            <a:spLocks noGrp="1"/>
          </p:cNvSpPr>
          <p:nvPr>
            <p:ph type="title"/>
          </p:nvPr>
        </p:nvSpPr>
        <p:spPr>
          <a:xfrm>
            <a:off x="716076" y="431673"/>
            <a:ext cx="1634489" cy="635000"/>
          </a:xfrm>
          <a:prstGeom prst="rect">
            <a:avLst/>
          </a:prstGeom>
        </p:spPr>
        <p:txBody>
          <a:bodyPr vert="horz" wrap="square" lIns="0" tIns="12065" rIns="0" bIns="0" rtlCol="0">
            <a:spAutoFit/>
          </a:bodyPr>
          <a:lstStyle/>
          <a:p>
            <a:pPr marL="12700">
              <a:lnSpc>
                <a:spcPct val="100000"/>
              </a:lnSpc>
              <a:spcBef>
                <a:spcPts val="95"/>
              </a:spcBef>
            </a:pPr>
            <a:r>
              <a:rPr sz="4000" spc="-150" dirty="0">
                <a:solidFill>
                  <a:srgbClr val="FFFFFF"/>
                </a:solidFill>
              </a:rPr>
              <a:t>Age</a:t>
            </a:r>
            <a:r>
              <a:rPr sz="4000" spc="-145" dirty="0">
                <a:solidFill>
                  <a:srgbClr val="FFFFFF"/>
                </a:solidFill>
              </a:rPr>
              <a:t>nd</a:t>
            </a:r>
            <a:r>
              <a:rPr sz="4000" spc="-5" dirty="0">
                <a:solidFill>
                  <a:srgbClr val="FFFFFF"/>
                </a:solidFill>
              </a:rPr>
              <a:t>a</a:t>
            </a:r>
            <a:endParaRPr sz="4000" dirty="0"/>
          </a:p>
        </p:txBody>
      </p:sp>
      <p:pic>
        <p:nvPicPr>
          <p:cNvPr id="3" name="object 3" descr="CWV logo"/>
          <p:cNvPicPr/>
          <p:nvPr/>
        </p:nvPicPr>
        <p:blipFill>
          <a:blip r:embed="rId2" cstate="print"/>
          <a:stretch>
            <a:fillRect/>
          </a:stretch>
        </p:blipFill>
        <p:spPr>
          <a:xfrm>
            <a:off x="9907523" y="260604"/>
            <a:ext cx="1275587" cy="1274064"/>
          </a:xfrm>
          <a:prstGeom prst="rect">
            <a:avLst/>
          </a:prstGeom>
        </p:spPr>
      </p:pic>
      <p:sp>
        <p:nvSpPr>
          <p:cNvPr id="5" name="object 5"/>
          <p:cNvSpPr txBox="1"/>
          <p:nvPr/>
        </p:nvSpPr>
        <p:spPr>
          <a:xfrm>
            <a:off x="1491233" y="2378455"/>
            <a:ext cx="8528685" cy="3012440"/>
          </a:xfrm>
          <a:prstGeom prst="rect">
            <a:avLst/>
          </a:prstGeom>
        </p:spPr>
        <p:txBody>
          <a:bodyPr vert="horz" wrap="square" lIns="0" tIns="12065" rIns="0" bIns="0" rtlCol="0">
            <a:spAutoFit/>
          </a:bodyPr>
          <a:lstStyle/>
          <a:p>
            <a:pPr marL="469900" indent="-457200">
              <a:lnSpc>
                <a:spcPct val="100000"/>
              </a:lnSpc>
              <a:spcBef>
                <a:spcPts val="95"/>
              </a:spcBef>
              <a:buFont typeface="Arial"/>
              <a:buChar char="•"/>
              <a:tabLst>
                <a:tab pos="469265" algn="l"/>
                <a:tab pos="469900" algn="l"/>
              </a:tabLst>
            </a:pPr>
            <a:r>
              <a:rPr sz="2800" spc="-5" dirty="0">
                <a:latin typeface="Segoe UI"/>
                <a:cs typeface="Segoe UI"/>
              </a:rPr>
              <a:t>Who</a:t>
            </a:r>
            <a:r>
              <a:rPr sz="2800" spc="-30" dirty="0">
                <a:latin typeface="Segoe UI"/>
                <a:cs typeface="Segoe UI"/>
              </a:rPr>
              <a:t> </a:t>
            </a:r>
            <a:r>
              <a:rPr sz="2800" spc="-45" dirty="0">
                <a:latin typeface="Segoe UI"/>
                <a:cs typeface="Segoe UI"/>
              </a:rPr>
              <a:t>We</a:t>
            </a:r>
            <a:r>
              <a:rPr sz="2800" spc="-20" dirty="0">
                <a:latin typeface="Segoe UI"/>
                <a:cs typeface="Segoe UI"/>
              </a:rPr>
              <a:t> Are</a:t>
            </a:r>
            <a:endParaRPr sz="2800" dirty="0">
              <a:latin typeface="Segoe UI"/>
              <a:cs typeface="Segoe UI"/>
            </a:endParaRPr>
          </a:p>
          <a:p>
            <a:pPr>
              <a:lnSpc>
                <a:spcPct val="100000"/>
              </a:lnSpc>
              <a:spcBef>
                <a:spcPts val="35"/>
              </a:spcBef>
              <a:buFont typeface="Arial"/>
              <a:buChar char="•"/>
            </a:pPr>
            <a:endParaRPr sz="2500" dirty="0">
              <a:latin typeface="Segoe UI"/>
              <a:cs typeface="Segoe UI"/>
            </a:endParaRPr>
          </a:p>
          <a:p>
            <a:pPr marL="469265" marR="5080" indent="-457200">
              <a:lnSpc>
                <a:spcPct val="100000"/>
              </a:lnSpc>
              <a:buFont typeface="Arial"/>
              <a:buChar char="•"/>
              <a:tabLst>
                <a:tab pos="469265" algn="l"/>
                <a:tab pos="469900" algn="l"/>
              </a:tabLst>
            </a:pPr>
            <a:r>
              <a:rPr sz="2800" spc="-5" dirty="0">
                <a:latin typeface="Segoe UI"/>
                <a:cs typeface="Segoe UI"/>
              </a:rPr>
              <a:t>How </a:t>
            </a:r>
            <a:r>
              <a:rPr sz="2800" spc="-45" dirty="0">
                <a:latin typeface="Segoe UI"/>
                <a:cs typeface="Segoe UI"/>
              </a:rPr>
              <a:t>We</a:t>
            </a:r>
            <a:r>
              <a:rPr sz="2800" dirty="0">
                <a:latin typeface="Segoe UI"/>
                <a:cs typeface="Segoe UI"/>
              </a:rPr>
              <a:t> </a:t>
            </a:r>
            <a:r>
              <a:rPr sz="2800" spc="5" dirty="0">
                <a:latin typeface="Segoe UI"/>
                <a:cs typeface="Segoe UI"/>
              </a:rPr>
              <a:t>Support</a:t>
            </a:r>
            <a:r>
              <a:rPr sz="2800" spc="-5" dirty="0">
                <a:latin typeface="Segoe UI"/>
                <a:cs typeface="Segoe UI"/>
              </a:rPr>
              <a:t> </a:t>
            </a:r>
            <a:r>
              <a:rPr sz="2800" spc="-30" dirty="0">
                <a:latin typeface="Segoe UI"/>
                <a:cs typeface="Segoe UI"/>
              </a:rPr>
              <a:t>Veterans</a:t>
            </a:r>
            <a:r>
              <a:rPr sz="2800" spc="15" dirty="0">
                <a:latin typeface="Segoe UI"/>
                <a:cs typeface="Segoe UI"/>
              </a:rPr>
              <a:t> </a:t>
            </a:r>
            <a:r>
              <a:rPr sz="2800" spc="-5" dirty="0">
                <a:latin typeface="Segoe UI"/>
                <a:cs typeface="Segoe UI"/>
              </a:rPr>
              <a:t>on</a:t>
            </a:r>
            <a:r>
              <a:rPr sz="2800" spc="5" dirty="0">
                <a:latin typeface="Segoe UI"/>
                <a:cs typeface="Segoe UI"/>
              </a:rPr>
              <a:t> </a:t>
            </a:r>
            <a:r>
              <a:rPr sz="2800" spc="-5" dirty="0">
                <a:latin typeface="Segoe UI"/>
                <a:cs typeface="Segoe UI"/>
              </a:rPr>
              <a:t>a</a:t>
            </a:r>
            <a:r>
              <a:rPr sz="2800" dirty="0">
                <a:latin typeface="Segoe UI"/>
                <a:cs typeface="Segoe UI"/>
              </a:rPr>
              <a:t> </a:t>
            </a:r>
            <a:r>
              <a:rPr sz="2800" spc="-5" dirty="0">
                <a:latin typeface="Segoe UI"/>
                <a:cs typeface="Segoe UI"/>
              </a:rPr>
              <a:t>Health Journey</a:t>
            </a:r>
            <a:r>
              <a:rPr sz="2800" dirty="0">
                <a:latin typeface="Segoe UI"/>
                <a:cs typeface="Segoe UI"/>
              </a:rPr>
              <a:t> </a:t>
            </a:r>
            <a:r>
              <a:rPr sz="2800" spc="-5" dirty="0">
                <a:latin typeface="Segoe UI"/>
                <a:cs typeface="Segoe UI"/>
              </a:rPr>
              <a:t>and </a:t>
            </a:r>
            <a:r>
              <a:rPr sz="2800" spc="-750" dirty="0">
                <a:latin typeface="Segoe UI"/>
                <a:cs typeface="Segoe UI"/>
              </a:rPr>
              <a:t> </a:t>
            </a:r>
            <a:r>
              <a:rPr sz="2800" spc="-25" dirty="0">
                <a:latin typeface="Segoe UI"/>
                <a:cs typeface="Segoe UI"/>
              </a:rPr>
              <a:t>Family</a:t>
            </a:r>
            <a:r>
              <a:rPr sz="2800" spc="-10" dirty="0">
                <a:latin typeface="Segoe UI"/>
                <a:cs typeface="Segoe UI"/>
              </a:rPr>
              <a:t> Caregivers</a:t>
            </a:r>
            <a:endParaRPr sz="2800" dirty="0">
              <a:latin typeface="Segoe UI"/>
              <a:cs typeface="Segoe UI"/>
            </a:endParaRPr>
          </a:p>
          <a:p>
            <a:pPr>
              <a:lnSpc>
                <a:spcPct val="100000"/>
              </a:lnSpc>
              <a:spcBef>
                <a:spcPts val="35"/>
              </a:spcBef>
              <a:buFont typeface="Arial"/>
              <a:buChar char="•"/>
            </a:pPr>
            <a:endParaRPr sz="2500" dirty="0">
              <a:latin typeface="Segoe UI"/>
              <a:cs typeface="Segoe UI"/>
            </a:endParaRPr>
          </a:p>
          <a:p>
            <a:pPr marL="469265" marR="681355" indent="-457200">
              <a:lnSpc>
                <a:spcPct val="100000"/>
              </a:lnSpc>
              <a:buFont typeface="Arial"/>
              <a:buChar char="•"/>
              <a:tabLst>
                <a:tab pos="469265" algn="l"/>
                <a:tab pos="469900" algn="l"/>
              </a:tabLst>
            </a:pPr>
            <a:r>
              <a:rPr sz="2800" spc="-5" dirty="0">
                <a:latin typeface="Segoe UI"/>
                <a:cs typeface="Segoe UI"/>
              </a:rPr>
              <a:t>How </a:t>
            </a:r>
            <a:r>
              <a:rPr sz="2800" spc="-20" dirty="0">
                <a:latin typeface="Segoe UI"/>
                <a:cs typeface="Segoe UI"/>
              </a:rPr>
              <a:t>to</a:t>
            </a:r>
            <a:r>
              <a:rPr sz="2800" spc="-5" dirty="0">
                <a:latin typeface="Segoe UI"/>
                <a:cs typeface="Segoe UI"/>
              </a:rPr>
              <a:t> Start</a:t>
            </a:r>
            <a:r>
              <a:rPr sz="2800" spc="-10" dirty="0">
                <a:latin typeface="Segoe UI"/>
                <a:cs typeface="Segoe UI"/>
              </a:rPr>
              <a:t> </a:t>
            </a:r>
            <a:r>
              <a:rPr sz="2800" spc="-5" dirty="0">
                <a:latin typeface="Segoe UI"/>
                <a:cs typeface="Segoe UI"/>
              </a:rPr>
              <a:t>a</a:t>
            </a:r>
            <a:r>
              <a:rPr sz="2800" dirty="0">
                <a:latin typeface="Segoe UI"/>
                <a:cs typeface="Segoe UI"/>
              </a:rPr>
              <a:t> </a:t>
            </a:r>
            <a:r>
              <a:rPr sz="2800" spc="-10" dirty="0">
                <a:latin typeface="Segoe UI"/>
                <a:cs typeface="Segoe UI"/>
              </a:rPr>
              <a:t>CaringBridge</a:t>
            </a:r>
            <a:r>
              <a:rPr sz="2800" spc="20" dirty="0">
                <a:latin typeface="Segoe UI"/>
                <a:cs typeface="Segoe UI"/>
              </a:rPr>
              <a:t> </a:t>
            </a:r>
            <a:r>
              <a:rPr sz="2800" spc="-15" dirty="0">
                <a:latin typeface="Segoe UI"/>
                <a:cs typeface="Segoe UI"/>
              </a:rPr>
              <a:t>Site</a:t>
            </a:r>
            <a:r>
              <a:rPr sz="2800" dirty="0">
                <a:latin typeface="Segoe UI"/>
                <a:cs typeface="Segoe UI"/>
              </a:rPr>
              <a:t> </a:t>
            </a:r>
            <a:r>
              <a:rPr sz="2800" spc="-5" dirty="0">
                <a:latin typeface="Segoe UI"/>
                <a:cs typeface="Segoe UI"/>
              </a:rPr>
              <a:t>and </a:t>
            </a:r>
            <a:r>
              <a:rPr sz="2800" spc="-15" dirty="0">
                <a:latin typeface="Segoe UI"/>
                <a:cs typeface="Segoe UI"/>
              </a:rPr>
              <a:t>Activate</a:t>
            </a:r>
            <a:r>
              <a:rPr sz="2800" spc="-5" dirty="0">
                <a:latin typeface="Segoe UI"/>
                <a:cs typeface="Segoe UI"/>
              </a:rPr>
              <a:t> a </a:t>
            </a:r>
            <a:r>
              <a:rPr sz="2800" spc="-755" dirty="0">
                <a:latin typeface="Segoe UI"/>
                <a:cs typeface="Segoe UI"/>
              </a:rPr>
              <a:t> </a:t>
            </a:r>
            <a:r>
              <a:rPr sz="2800" spc="-10" dirty="0">
                <a:latin typeface="Segoe UI"/>
                <a:cs typeface="Segoe UI"/>
              </a:rPr>
              <a:t>Community </a:t>
            </a:r>
            <a:r>
              <a:rPr sz="2800" spc="-5" dirty="0">
                <a:latin typeface="Segoe UI"/>
                <a:cs typeface="Segoe UI"/>
              </a:rPr>
              <a:t>for </a:t>
            </a:r>
            <a:r>
              <a:rPr sz="2800" spc="5" dirty="0">
                <a:latin typeface="Segoe UI"/>
                <a:cs typeface="Segoe UI"/>
              </a:rPr>
              <a:t>Support</a:t>
            </a:r>
            <a:endParaRPr sz="2800" dirty="0">
              <a:latin typeface="Segoe UI"/>
              <a:cs typeface="Segoe UI"/>
            </a:endParaRPr>
          </a:p>
        </p:txBody>
      </p:sp>
      <p:sp>
        <p:nvSpPr>
          <p:cNvPr id="12" name="Footer Placeholder 11">
            <a:extLst>
              <a:ext uri="{FF2B5EF4-FFF2-40B4-BE49-F238E27FC236}">
                <a16:creationId xmlns:a16="http://schemas.microsoft.com/office/drawing/2014/main" id="{1D3AC0D5-0CC8-4A5D-B997-3AA2581CCF12}"/>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4" name="Date Placeholder 13">
            <a:extLst>
              <a:ext uri="{FF2B5EF4-FFF2-40B4-BE49-F238E27FC236}">
                <a16:creationId xmlns:a16="http://schemas.microsoft.com/office/drawing/2014/main" id="{3D9EA60A-449D-4A75-A1AB-C8FE49283D2B}"/>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aringBridge –A Communications Platform"/>
          <p:cNvSpPr txBox="1">
            <a:spLocks noGrp="1"/>
          </p:cNvSpPr>
          <p:nvPr>
            <p:ph type="title"/>
          </p:nvPr>
        </p:nvSpPr>
        <p:spPr>
          <a:xfrm>
            <a:off x="599033" y="431673"/>
            <a:ext cx="8770620" cy="635000"/>
          </a:xfrm>
          <a:prstGeom prst="rect">
            <a:avLst/>
          </a:prstGeom>
        </p:spPr>
        <p:txBody>
          <a:bodyPr vert="horz" wrap="square" lIns="0" tIns="12065" rIns="0" bIns="0" rtlCol="0">
            <a:spAutoFit/>
          </a:bodyPr>
          <a:lstStyle/>
          <a:p>
            <a:pPr marL="12700">
              <a:lnSpc>
                <a:spcPct val="100000"/>
              </a:lnSpc>
              <a:spcBef>
                <a:spcPts val="95"/>
              </a:spcBef>
            </a:pPr>
            <a:r>
              <a:rPr sz="4000" spc="-145" dirty="0">
                <a:solidFill>
                  <a:srgbClr val="FFFFFF"/>
                </a:solidFill>
              </a:rPr>
              <a:t>C</a:t>
            </a:r>
            <a:r>
              <a:rPr sz="4000" spc="-160" dirty="0">
                <a:solidFill>
                  <a:srgbClr val="FFFFFF"/>
                </a:solidFill>
              </a:rPr>
              <a:t>ar</a:t>
            </a:r>
            <a:r>
              <a:rPr sz="4000" spc="-150" dirty="0">
                <a:solidFill>
                  <a:srgbClr val="FFFFFF"/>
                </a:solidFill>
              </a:rPr>
              <a:t>i</a:t>
            </a:r>
            <a:r>
              <a:rPr sz="4000" spc="-145" dirty="0">
                <a:solidFill>
                  <a:srgbClr val="FFFFFF"/>
                </a:solidFill>
              </a:rPr>
              <a:t>n</a:t>
            </a:r>
            <a:r>
              <a:rPr sz="4000" spc="-150" dirty="0">
                <a:solidFill>
                  <a:srgbClr val="FFFFFF"/>
                </a:solidFill>
              </a:rPr>
              <a:t>g</a:t>
            </a:r>
            <a:r>
              <a:rPr sz="4000" spc="-155" dirty="0">
                <a:solidFill>
                  <a:srgbClr val="FFFFFF"/>
                </a:solidFill>
              </a:rPr>
              <a:t>B</a:t>
            </a:r>
            <a:r>
              <a:rPr sz="4000" spc="-160" dirty="0">
                <a:solidFill>
                  <a:srgbClr val="FFFFFF"/>
                </a:solidFill>
              </a:rPr>
              <a:t>r</a:t>
            </a:r>
            <a:r>
              <a:rPr sz="4000" spc="-150" dirty="0">
                <a:solidFill>
                  <a:srgbClr val="FFFFFF"/>
                </a:solidFill>
              </a:rPr>
              <a:t>i</a:t>
            </a:r>
            <a:r>
              <a:rPr sz="4000" spc="-145" dirty="0">
                <a:solidFill>
                  <a:srgbClr val="FFFFFF"/>
                </a:solidFill>
              </a:rPr>
              <a:t>d</a:t>
            </a:r>
            <a:r>
              <a:rPr sz="4000" spc="-150" dirty="0">
                <a:solidFill>
                  <a:srgbClr val="FFFFFF"/>
                </a:solidFill>
              </a:rPr>
              <a:t>g</a:t>
            </a:r>
            <a:r>
              <a:rPr sz="4000" spc="-5" dirty="0">
                <a:solidFill>
                  <a:srgbClr val="FFFFFF"/>
                </a:solidFill>
              </a:rPr>
              <a:t>e</a:t>
            </a:r>
            <a:r>
              <a:rPr sz="4000" spc="-320" dirty="0">
                <a:solidFill>
                  <a:srgbClr val="FFFFFF"/>
                </a:solidFill>
              </a:rPr>
              <a:t> </a:t>
            </a:r>
            <a:r>
              <a:rPr sz="4000" spc="335" dirty="0">
                <a:solidFill>
                  <a:srgbClr val="FFFFFF"/>
                </a:solidFill>
              </a:rPr>
              <a:t>–</a:t>
            </a:r>
            <a:r>
              <a:rPr sz="4000" spc="-5" dirty="0">
                <a:solidFill>
                  <a:srgbClr val="FFFFFF"/>
                </a:solidFill>
              </a:rPr>
              <a:t>A</a:t>
            </a:r>
            <a:r>
              <a:rPr sz="4000" spc="-450" dirty="0">
                <a:solidFill>
                  <a:srgbClr val="FFFFFF"/>
                </a:solidFill>
              </a:rPr>
              <a:t> </a:t>
            </a:r>
            <a:r>
              <a:rPr sz="4000" spc="-145" dirty="0">
                <a:solidFill>
                  <a:srgbClr val="FFFFFF"/>
                </a:solidFill>
              </a:rPr>
              <a:t>C</a:t>
            </a:r>
            <a:r>
              <a:rPr sz="4000" spc="-155" dirty="0">
                <a:solidFill>
                  <a:srgbClr val="FFFFFF"/>
                </a:solidFill>
              </a:rPr>
              <a:t>o</a:t>
            </a:r>
            <a:r>
              <a:rPr sz="4000" spc="-150" dirty="0">
                <a:solidFill>
                  <a:srgbClr val="FFFFFF"/>
                </a:solidFill>
              </a:rPr>
              <a:t>mm</a:t>
            </a:r>
            <a:r>
              <a:rPr sz="4000" spc="-155" dirty="0">
                <a:solidFill>
                  <a:srgbClr val="FFFFFF"/>
                </a:solidFill>
              </a:rPr>
              <a:t>u</a:t>
            </a:r>
            <a:r>
              <a:rPr sz="4000" spc="-145" dirty="0">
                <a:solidFill>
                  <a:srgbClr val="FFFFFF"/>
                </a:solidFill>
              </a:rPr>
              <a:t>n</a:t>
            </a:r>
            <a:r>
              <a:rPr sz="4000" spc="-150" dirty="0">
                <a:solidFill>
                  <a:srgbClr val="FFFFFF"/>
                </a:solidFill>
              </a:rPr>
              <a:t>ic</a:t>
            </a:r>
            <a:r>
              <a:rPr sz="4000" spc="-160" dirty="0">
                <a:solidFill>
                  <a:srgbClr val="FFFFFF"/>
                </a:solidFill>
              </a:rPr>
              <a:t>a</a:t>
            </a:r>
            <a:r>
              <a:rPr sz="4000" spc="-155" dirty="0">
                <a:solidFill>
                  <a:srgbClr val="FFFFFF"/>
                </a:solidFill>
              </a:rPr>
              <a:t>t</a:t>
            </a:r>
            <a:r>
              <a:rPr sz="4000" spc="-150" dirty="0">
                <a:solidFill>
                  <a:srgbClr val="FFFFFF"/>
                </a:solidFill>
              </a:rPr>
              <a:t>i</a:t>
            </a:r>
            <a:r>
              <a:rPr sz="4000" spc="-155" dirty="0">
                <a:solidFill>
                  <a:srgbClr val="FFFFFF"/>
                </a:solidFill>
              </a:rPr>
              <a:t>o</a:t>
            </a:r>
            <a:r>
              <a:rPr sz="4000" spc="-145" dirty="0">
                <a:solidFill>
                  <a:srgbClr val="FFFFFF"/>
                </a:solidFill>
              </a:rPr>
              <a:t>n</a:t>
            </a:r>
            <a:r>
              <a:rPr sz="4000" spc="-5" dirty="0">
                <a:solidFill>
                  <a:srgbClr val="FFFFFF"/>
                </a:solidFill>
              </a:rPr>
              <a:t>s</a:t>
            </a:r>
            <a:r>
              <a:rPr sz="4000" spc="-340" dirty="0">
                <a:solidFill>
                  <a:srgbClr val="FFFFFF"/>
                </a:solidFill>
              </a:rPr>
              <a:t> </a:t>
            </a:r>
            <a:r>
              <a:rPr sz="4000" spc="-150" dirty="0">
                <a:solidFill>
                  <a:srgbClr val="FFFFFF"/>
                </a:solidFill>
              </a:rPr>
              <a:t>P</a:t>
            </a:r>
            <a:r>
              <a:rPr sz="4000" spc="-155" dirty="0">
                <a:solidFill>
                  <a:srgbClr val="FFFFFF"/>
                </a:solidFill>
              </a:rPr>
              <a:t>l</a:t>
            </a:r>
            <a:r>
              <a:rPr sz="4000" spc="-160" dirty="0">
                <a:solidFill>
                  <a:srgbClr val="FFFFFF"/>
                </a:solidFill>
              </a:rPr>
              <a:t>a</a:t>
            </a:r>
            <a:r>
              <a:rPr sz="4000" spc="-155" dirty="0">
                <a:solidFill>
                  <a:srgbClr val="FFFFFF"/>
                </a:solidFill>
              </a:rPr>
              <a:t>tfo</a:t>
            </a:r>
            <a:r>
              <a:rPr sz="4000" spc="-160" dirty="0">
                <a:solidFill>
                  <a:srgbClr val="FFFFFF"/>
                </a:solidFill>
              </a:rPr>
              <a:t>r</a:t>
            </a:r>
            <a:r>
              <a:rPr sz="4000" spc="-5" dirty="0">
                <a:solidFill>
                  <a:srgbClr val="FFFFFF"/>
                </a:solidFill>
              </a:rPr>
              <a:t>m</a:t>
            </a:r>
            <a:endParaRPr sz="4000" dirty="0"/>
          </a:p>
        </p:txBody>
      </p:sp>
      <p:pic>
        <p:nvPicPr>
          <p:cNvPr id="3" name="object 3" descr="CWV Logo&#10;"/>
          <p:cNvPicPr/>
          <p:nvPr/>
        </p:nvPicPr>
        <p:blipFill>
          <a:blip r:embed="rId2" cstate="print"/>
          <a:stretch>
            <a:fillRect/>
          </a:stretch>
        </p:blipFill>
        <p:spPr>
          <a:xfrm>
            <a:off x="9907523" y="260604"/>
            <a:ext cx="1275587" cy="1274064"/>
          </a:xfrm>
          <a:prstGeom prst="rect">
            <a:avLst/>
          </a:prstGeom>
        </p:spPr>
      </p:pic>
      <p:sp>
        <p:nvSpPr>
          <p:cNvPr id="5" name="object 5" descr="Description of what we do"/>
          <p:cNvSpPr txBox="1"/>
          <p:nvPr/>
        </p:nvSpPr>
        <p:spPr>
          <a:xfrm>
            <a:off x="593242" y="2252573"/>
            <a:ext cx="5859780" cy="3714115"/>
          </a:xfrm>
          <a:prstGeom prst="rect">
            <a:avLst/>
          </a:prstGeom>
        </p:spPr>
        <p:txBody>
          <a:bodyPr vert="horz" wrap="square" lIns="0" tIns="12700" rIns="0" bIns="0" rtlCol="0">
            <a:spAutoFit/>
          </a:bodyPr>
          <a:lstStyle/>
          <a:p>
            <a:pPr marL="12700" marR="5080">
              <a:lnSpc>
                <a:spcPct val="110000"/>
              </a:lnSpc>
              <a:spcBef>
                <a:spcPts val="100"/>
              </a:spcBef>
            </a:pPr>
            <a:r>
              <a:rPr sz="2000" spc="-5" dirty="0">
                <a:latin typeface="Segoe UI"/>
                <a:cs typeface="Segoe UI"/>
              </a:rPr>
              <a:t>CaringBridge</a:t>
            </a:r>
            <a:r>
              <a:rPr sz="2000" spc="5" dirty="0">
                <a:latin typeface="Segoe UI"/>
                <a:cs typeface="Segoe UI"/>
              </a:rPr>
              <a:t> </a:t>
            </a:r>
            <a:r>
              <a:rPr sz="2000" spc="-5" dirty="0">
                <a:latin typeface="Segoe UI"/>
                <a:cs typeface="Segoe UI"/>
              </a:rPr>
              <a:t>is</a:t>
            </a:r>
            <a:r>
              <a:rPr sz="2000" spc="5" dirty="0">
                <a:latin typeface="Segoe UI"/>
                <a:cs typeface="Segoe UI"/>
              </a:rPr>
              <a:t> </a:t>
            </a:r>
            <a:r>
              <a:rPr sz="2000" dirty="0">
                <a:latin typeface="Segoe UI"/>
                <a:cs typeface="Segoe UI"/>
              </a:rPr>
              <a:t>a</a:t>
            </a:r>
            <a:r>
              <a:rPr sz="2000" spc="5" dirty="0">
                <a:latin typeface="Segoe UI"/>
                <a:cs typeface="Segoe UI"/>
              </a:rPr>
              <a:t> </a:t>
            </a:r>
            <a:r>
              <a:rPr sz="2000" spc="-10" dirty="0">
                <a:latin typeface="Segoe UI"/>
                <a:cs typeface="Segoe UI"/>
              </a:rPr>
              <a:t>free</a:t>
            </a:r>
            <a:r>
              <a:rPr sz="2000" spc="10" dirty="0">
                <a:latin typeface="Segoe UI"/>
                <a:cs typeface="Segoe UI"/>
              </a:rPr>
              <a:t> </a:t>
            </a:r>
            <a:r>
              <a:rPr sz="2000" spc="-5" dirty="0">
                <a:latin typeface="Segoe UI"/>
                <a:cs typeface="Segoe UI"/>
              </a:rPr>
              <a:t>online</a:t>
            </a:r>
            <a:r>
              <a:rPr sz="2000" spc="15" dirty="0">
                <a:latin typeface="Segoe UI"/>
                <a:cs typeface="Segoe UI"/>
              </a:rPr>
              <a:t> </a:t>
            </a:r>
            <a:r>
              <a:rPr sz="2000" spc="-5" dirty="0">
                <a:latin typeface="Segoe UI"/>
                <a:cs typeface="Segoe UI"/>
              </a:rPr>
              <a:t>tool </a:t>
            </a:r>
            <a:r>
              <a:rPr sz="2000" dirty="0">
                <a:latin typeface="Segoe UI"/>
                <a:cs typeface="Segoe UI"/>
              </a:rPr>
              <a:t>for</a:t>
            </a:r>
            <a:r>
              <a:rPr sz="2000" spc="5" dirty="0">
                <a:latin typeface="Segoe UI"/>
                <a:cs typeface="Segoe UI"/>
              </a:rPr>
              <a:t> </a:t>
            </a:r>
            <a:r>
              <a:rPr sz="2000" dirty="0">
                <a:latin typeface="Segoe UI"/>
                <a:cs typeface="Segoe UI"/>
              </a:rPr>
              <a:t>anyone</a:t>
            </a:r>
            <a:r>
              <a:rPr sz="2000" spc="-5" dirty="0">
                <a:latin typeface="Segoe UI"/>
                <a:cs typeface="Segoe UI"/>
              </a:rPr>
              <a:t> to </a:t>
            </a:r>
            <a:r>
              <a:rPr sz="2000" dirty="0">
                <a:latin typeface="Segoe UI"/>
                <a:cs typeface="Segoe UI"/>
              </a:rPr>
              <a:t> </a:t>
            </a:r>
            <a:r>
              <a:rPr sz="2000" spc="-5" dirty="0">
                <a:latin typeface="Segoe UI"/>
                <a:cs typeface="Segoe UI"/>
              </a:rPr>
              <a:t>share</a:t>
            </a:r>
            <a:r>
              <a:rPr sz="2000" spc="-20" dirty="0">
                <a:latin typeface="Segoe UI"/>
                <a:cs typeface="Segoe UI"/>
              </a:rPr>
              <a:t> </a:t>
            </a:r>
            <a:r>
              <a:rPr sz="2000" dirty="0">
                <a:latin typeface="Segoe UI"/>
                <a:cs typeface="Segoe UI"/>
              </a:rPr>
              <a:t>health news</a:t>
            </a:r>
            <a:r>
              <a:rPr sz="2000" spc="-15" dirty="0">
                <a:latin typeface="Segoe UI"/>
                <a:cs typeface="Segoe UI"/>
              </a:rPr>
              <a:t> </a:t>
            </a:r>
            <a:r>
              <a:rPr sz="2000" dirty="0">
                <a:latin typeface="Segoe UI"/>
                <a:cs typeface="Segoe UI"/>
              </a:rPr>
              <a:t>and</a:t>
            </a:r>
            <a:r>
              <a:rPr sz="2000" spc="-15" dirty="0">
                <a:latin typeface="Segoe UI"/>
                <a:cs typeface="Segoe UI"/>
              </a:rPr>
              <a:t> </a:t>
            </a:r>
            <a:r>
              <a:rPr sz="2000" dirty="0">
                <a:latin typeface="Segoe UI"/>
                <a:cs typeface="Segoe UI"/>
              </a:rPr>
              <a:t>updates</a:t>
            </a:r>
            <a:r>
              <a:rPr sz="2000" spc="-30" dirty="0">
                <a:latin typeface="Segoe UI"/>
                <a:cs typeface="Segoe UI"/>
              </a:rPr>
              <a:t> </a:t>
            </a:r>
            <a:r>
              <a:rPr sz="2000" dirty="0">
                <a:latin typeface="Segoe UI"/>
                <a:cs typeface="Segoe UI"/>
              </a:rPr>
              <a:t>with</a:t>
            </a:r>
            <a:r>
              <a:rPr sz="2000" spc="10" dirty="0">
                <a:latin typeface="Segoe UI"/>
                <a:cs typeface="Segoe UI"/>
              </a:rPr>
              <a:t> </a:t>
            </a:r>
            <a:r>
              <a:rPr sz="2000" dirty="0">
                <a:latin typeface="Segoe UI"/>
                <a:cs typeface="Segoe UI"/>
              </a:rPr>
              <a:t>their</a:t>
            </a:r>
            <a:r>
              <a:rPr sz="2000" spc="-5" dirty="0">
                <a:latin typeface="Segoe UI"/>
                <a:cs typeface="Segoe UI"/>
              </a:rPr>
              <a:t> </a:t>
            </a:r>
            <a:r>
              <a:rPr sz="2000" dirty="0">
                <a:latin typeface="Segoe UI"/>
                <a:cs typeface="Segoe UI"/>
              </a:rPr>
              <a:t>family</a:t>
            </a:r>
            <a:r>
              <a:rPr sz="2000" spc="-5" dirty="0">
                <a:latin typeface="Segoe UI"/>
                <a:cs typeface="Segoe UI"/>
              </a:rPr>
              <a:t> </a:t>
            </a:r>
            <a:r>
              <a:rPr sz="2000" dirty="0">
                <a:latin typeface="Segoe UI"/>
                <a:cs typeface="Segoe UI"/>
              </a:rPr>
              <a:t>and </a:t>
            </a:r>
            <a:r>
              <a:rPr sz="2000" spc="-530" dirty="0">
                <a:latin typeface="Segoe UI"/>
                <a:cs typeface="Segoe UI"/>
              </a:rPr>
              <a:t> </a:t>
            </a:r>
            <a:r>
              <a:rPr sz="2000" dirty="0">
                <a:latin typeface="Segoe UI"/>
                <a:cs typeface="Segoe UI"/>
              </a:rPr>
              <a:t>friends</a:t>
            </a:r>
            <a:r>
              <a:rPr sz="2000" spc="10" dirty="0">
                <a:latin typeface="Segoe UI"/>
                <a:cs typeface="Segoe UI"/>
              </a:rPr>
              <a:t> </a:t>
            </a:r>
            <a:r>
              <a:rPr sz="2000" spc="-5" dirty="0">
                <a:latin typeface="Segoe UI"/>
                <a:cs typeface="Segoe UI"/>
              </a:rPr>
              <a:t>to</a:t>
            </a:r>
            <a:r>
              <a:rPr sz="2000" spc="-15" dirty="0">
                <a:latin typeface="Segoe UI"/>
                <a:cs typeface="Segoe UI"/>
              </a:rPr>
              <a:t> </a:t>
            </a:r>
            <a:r>
              <a:rPr sz="2000" spc="-5" dirty="0">
                <a:latin typeface="Segoe UI"/>
                <a:cs typeface="Segoe UI"/>
              </a:rPr>
              <a:t>reduce </a:t>
            </a:r>
            <a:r>
              <a:rPr sz="2000" dirty="0">
                <a:latin typeface="Segoe UI"/>
                <a:cs typeface="Segoe UI"/>
              </a:rPr>
              <a:t>chaos, </a:t>
            </a:r>
            <a:r>
              <a:rPr sz="2000" spc="-5" dirty="0">
                <a:latin typeface="Segoe UI"/>
                <a:cs typeface="Segoe UI"/>
              </a:rPr>
              <a:t>isolation </a:t>
            </a:r>
            <a:r>
              <a:rPr sz="2000" dirty="0">
                <a:latin typeface="Segoe UI"/>
                <a:cs typeface="Segoe UI"/>
              </a:rPr>
              <a:t>and</a:t>
            </a:r>
            <a:r>
              <a:rPr sz="2000" spc="-15" dirty="0">
                <a:latin typeface="Segoe UI"/>
                <a:cs typeface="Segoe UI"/>
              </a:rPr>
              <a:t> </a:t>
            </a:r>
            <a:r>
              <a:rPr sz="2000" spc="-5" dirty="0">
                <a:latin typeface="Segoe UI"/>
                <a:cs typeface="Segoe UI"/>
              </a:rPr>
              <a:t>loneliness.</a:t>
            </a:r>
            <a:endParaRPr sz="2000" dirty="0">
              <a:latin typeface="Segoe UI"/>
              <a:cs typeface="Segoe UI"/>
            </a:endParaRPr>
          </a:p>
          <a:p>
            <a:pPr>
              <a:lnSpc>
                <a:spcPct val="100000"/>
              </a:lnSpc>
              <a:spcBef>
                <a:spcPts val="45"/>
              </a:spcBef>
            </a:pPr>
            <a:endParaRPr sz="1950" dirty="0">
              <a:latin typeface="Segoe UI"/>
              <a:cs typeface="Segoe UI"/>
            </a:endParaRPr>
          </a:p>
          <a:p>
            <a:pPr marL="12700" marR="431800">
              <a:lnSpc>
                <a:spcPct val="110000"/>
              </a:lnSpc>
            </a:pPr>
            <a:r>
              <a:rPr sz="2000" spc="-5" dirty="0">
                <a:latin typeface="Segoe UI"/>
                <a:cs typeface="Segoe UI"/>
              </a:rPr>
              <a:t>It is</a:t>
            </a:r>
            <a:r>
              <a:rPr sz="2000" dirty="0">
                <a:latin typeface="Segoe UI"/>
                <a:cs typeface="Segoe UI"/>
              </a:rPr>
              <a:t> an</a:t>
            </a:r>
            <a:r>
              <a:rPr sz="2000" spc="-5" dirty="0">
                <a:latin typeface="Segoe UI"/>
                <a:cs typeface="Segoe UI"/>
              </a:rPr>
              <a:t> </a:t>
            </a:r>
            <a:r>
              <a:rPr sz="2000" dirty="0">
                <a:latin typeface="Segoe UI"/>
                <a:cs typeface="Segoe UI"/>
              </a:rPr>
              <a:t>easy</a:t>
            </a:r>
            <a:r>
              <a:rPr sz="2000" spc="-10" dirty="0">
                <a:latin typeface="Segoe UI"/>
                <a:cs typeface="Segoe UI"/>
              </a:rPr>
              <a:t> </a:t>
            </a:r>
            <a:r>
              <a:rPr sz="2000" dirty="0">
                <a:latin typeface="Segoe UI"/>
                <a:cs typeface="Segoe UI"/>
              </a:rPr>
              <a:t>way</a:t>
            </a:r>
            <a:r>
              <a:rPr sz="2000" spc="-20" dirty="0">
                <a:latin typeface="Segoe UI"/>
                <a:cs typeface="Segoe UI"/>
              </a:rPr>
              <a:t> </a:t>
            </a:r>
            <a:r>
              <a:rPr sz="2000" spc="-5" dirty="0">
                <a:latin typeface="Segoe UI"/>
                <a:cs typeface="Segoe UI"/>
              </a:rPr>
              <a:t>to</a:t>
            </a:r>
            <a:r>
              <a:rPr sz="2000" spc="-10" dirty="0">
                <a:latin typeface="Segoe UI"/>
                <a:cs typeface="Segoe UI"/>
              </a:rPr>
              <a:t> </a:t>
            </a:r>
            <a:r>
              <a:rPr sz="2000" dirty="0">
                <a:latin typeface="Segoe UI"/>
                <a:cs typeface="Segoe UI"/>
              </a:rPr>
              <a:t>communicate</a:t>
            </a:r>
            <a:r>
              <a:rPr sz="2000" spc="-30" dirty="0">
                <a:latin typeface="Segoe UI"/>
                <a:cs typeface="Segoe UI"/>
              </a:rPr>
              <a:t> </a:t>
            </a:r>
            <a:r>
              <a:rPr sz="2000" dirty="0">
                <a:latin typeface="Segoe UI"/>
                <a:cs typeface="Segoe UI"/>
              </a:rPr>
              <a:t>health</a:t>
            </a:r>
            <a:r>
              <a:rPr sz="2000" spc="5" dirty="0">
                <a:latin typeface="Segoe UI"/>
                <a:cs typeface="Segoe UI"/>
              </a:rPr>
              <a:t> </a:t>
            </a:r>
            <a:r>
              <a:rPr sz="2000" dirty="0">
                <a:latin typeface="Segoe UI"/>
                <a:cs typeface="Segoe UI"/>
              </a:rPr>
              <a:t>news </a:t>
            </a:r>
            <a:r>
              <a:rPr sz="2000" spc="-5" dirty="0">
                <a:latin typeface="Segoe UI"/>
                <a:cs typeface="Segoe UI"/>
              </a:rPr>
              <a:t>to </a:t>
            </a:r>
            <a:r>
              <a:rPr sz="2000" spc="-535" dirty="0">
                <a:latin typeface="Segoe UI"/>
                <a:cs typeface="Segoe UI"/>
              </a:rPr>
              <a:t> </a:t>
            </a:r>
            <a:r>
              <a:rPr sz="2000" spc="5" dirty="0">
                <a:latin typeface="Segoe UI"/>
                <a:cs typeface="Segoe UI"/>
              </a:rPr>
              <a:t>everyone</a:t>
            </a:r>
            <a:r>
              <a:rPr sz="2000" dirty="0">
                <a:latin typeface="Segoe UI"/>
                <a:cs typeface="Segoe UI"/>
              </a:rPr>
              <a:t> all</a:t>
            </a:r>
            <a:r>
              <a:rPr sz="2000" spc="-5" dirty="0">
                <a:latin typeface="Segoe UI"/>
                <a:cs typeface="Segoe UI"/>
              </a:rPr>
              <a:t> in</a:t>
            </a:r>
            <a:r>
              <a:rPr sz="2000" dirty="0">
                <a:latin typeface="Segoe UI"/>
                <a:cs typeface="Segoe UI"/>
              </a:rPr>
              <a:t> </a:t>
            </a:r>
            <a:r>
              <a:rPr sz="2000" spc="5" dirty="0">
                <a:latin typeface="Segoe UI"/>
                <a:cs typeface="Segoe UI"/>
              </a:rPr>
              <a:t>one</a:t>
            </a:r>
            <a:r>
              <a:rPr sz="2000" spc="-5" dirty="0">
                <a:latin typeface="Segoe UI"/>
                <a:cs typeface="Segoe UI"/>
              </a:rPr>
              <a:t> </a:t>
            </a:r>
            <a:r>
              <a:rPr sz="2000" dirty="0">
                <a:latin typeface="Segoe UI"/>
                <a:cs typeface="Segoe UI"/>
              </a:rPr>
              <a:t>place.</a:t>
            </a:r>
          </a:p>
          <a:p>
            <a:pPr>
              <a:lnSpc>
                <a:spcPct val="100000"/>
              </a:lnSpc>
              <a:spcBef>
                <a:spcPts val="45"/>
              </a:spcBef>
            </a:pPr>
            <a:endParaRPr sz="1950" dirty="0">
              <a:latin typeface="Segoe UI"/>
              <a:cs typeface="Segoe UI"/>
            </a:endParaRPr>
          </a:p>
          <a:p>
            <a:pPr marL="12700" marR="6350">
              <a:lnSpc>
                <a:spcPct val="110000"/>
              </a:lnSpc>
            </a:pPr>
            <a:r>
              <a:rPr sz="2000" spc="-5" dirty="0">
                <a:latin typeface="Segoe UI"/>
                <a:cs typeface="Segoe UI"/>
              </a:rPr>
              <a:t>CaringBridge</a:t>
            </a:r>
            <a:r>
              <a:rPr sz="2000" dirty="0">
                <a:latin typeface="Segoe UI"/>
                <a:cs typeface="Segoe UI"/>
              </a:rPr>
              <a:t> </a:t>
            </a:r>
            <a:r>
              <a:rPr sz="2000" spc="-5" dirty="0">
                <a:latin typeface="Segoe UI"/>
                <a:cs typeface="Segoe UI"/>
              </a:rPr>
              <a:t>provides</a:t>
            </a:r>
            <a:r>
              <a:rPr sz="2000" spc="10" dirty="0">
                <a:latin typeface="Segoe UI"/>
                <a:cs typeface="Segoe UI"/>
              </a:rPr>
              <a:t> </a:t>
            </a:r>
            <a:r>
              <a:rPr sz="2000" dirty="0">
                <a:latin typeface="Segoe UI"/>
                <a:cs typeface="Segoe UI"/>
              </a:rPr>
              <a:t>the</a:t>
            </a:r>
            <a:r>
              <a:rPr sz="2000" spc="-15" dirty="0">
                <a:latin typeface="Segoe UI"/>
                <a:cs typeface="Segoe UI"/>
              </a:rPr>
              <a:t> </a:t>
            </a:r>
            <a:r>
              <a:rPr sz="2000" dirty="0">
                <a:latin typeface="Segoe UI"/>
                <a:cs typeface="Segoe UI"/>
              </a:rPr>
              <a:t>emotional and </a:t>
            </a:r>
            <a:r>
              <a:rPr sz="2000" spc="5" dirty="0">
                <a:latin typeface="Segoe UI"/>
                <a:cs typeface="Segoe UI"/>
              </a:rPr>
              <a:t> </a:t>
            </a:r>
            <a:r>
              <a:rPr sz="2000" dirty="0">
                <a:latin typeface="Segoe UI"/>
                <a:cs typeface="Segoe UI"/>
              </a:rPr>
              <a:t>instrumental </a:t>
            </a:r>
            <a:r>
              <a:rPr sz="2000" spc="5" dirty="0">
                <a:latin typeface="Segoe UI"/>
                <a:cs typeface="Segoe UI"/>
              </a:rPr>
              <a:t>support </a:t>
            </a:r>
            <a:r>
              <a:rPr sz="2000" dirty="0">
                <a:latin typeface="Segoe UI"/>
                <a:cs typeface="Segoe UI"/>
              </a:rPr>
              <a:t>people need to </a:t>
            </a:r>
            <a:r>
              <a:rPr sz="2000" spc="-5" dirty="0">
                <a:latin typeface="Segoe UI"/>
                <a:cs typeface="Segoe UI"/>
              </a:rPr>
              <a:t>feel loved </a:t>
            </a:r>
            <a:r>
              <a:rPr sz="2000" dirty="0">
                <a:latin typeface="Segoe UI"/>
                <a:cs typeface="Segoe UI"/>
              </a:rPr>
              <a:t>and </a:t>
            </a:r>
            <a:r>
              <a:rPr sz="2000" spc="-535" dirty="0">
                <a:latin typeface="Segoe UI"/>
                <a:cs typeface="Segoe UI"/>
              </a:rPr>
              <a:t> </a:t>
            </a:r>
            <a:r>
              <a:rPr sz="2000" spc="-5" dirty="0">
                <a:latin typeface="Segoe UI"/>
                <a:cs typeface="Segoe UI"/>
              </a:rPr>
              <a:t>find</a:t>
            </a:r>
            <a:r>
              <a:rPr sz="2000" dirty="0">
                <a:latin typeface="Segoe UI"/>
                <a:cs typeface="Segoe UI"/>
              </a:rPr>
              <a:t> </a:t>
            </a:r>
            <a:r>
              <a:rPr sz="2000" spc="-10" dirty="0">
                <a:latin typeface="Segoe UI"/>
                <a:cs typeface="Segoe UI"/>
              </a:rPr>
              <a:t>relief</a:t>
            </a:r>
            <a:r>
              <a:rPr sz="2000" spc="40" dirty="0">
                <a:latin typeface="Segoe UI"/>
                <a:cs typeface="Segoe UI"/>
              </a:rPr>
              <a:t> </a:t>
            </a:r>
            <a:r>
              <a:rPr sz="2000" spc="-10" dirty="0">
                <a:latin typeface="Segoe UI"/>
                <a:cs typeface="Segoe UI"/>
              </a:rPr>
              <a:t>from</a:t>
            </a:r>
            <a:r>
              <a:rPr sz="2000" spc="5" dirty="0">
                <a:latin typeface="Segoe UI"/>
                <a:cs typeface="Segoe UI"/>
              </a:rPr>
              <a:t> </a:t>
            </a:r>
            <a:r>
              <a:rPr sz="2000" dirty="0">
                <a:latin typeface="Segoe UI"/>
                <a:cs typeface="Segoe UI"/>
              </a:rPr>
              <a:t>their</a:t>
            </a:r>
            <a:r>
              <a:rPr sz="2000" spc="10" dirty="0">
                <a:latin typeface="Segoe UI"/>
                <a:cs typeface="Segoe UI"/>
              </a:rPr>
              <a:t> </a:t>
            </a:r>
            <a:r>
              <a:rPr sz="2000" spc="-5" dirty="0">
                <a:latin typeface="Segoe UI"/>
                <a:cs typeface="Segoe UI"/>
              </a:rPr>
              <a:t>immediate</a:t>
            </a:r>
            <a:r>
              <a:rPr sz="2000" spc="-10" dirty="0">
                <a:latin typeface="Segoe UI"/>
                <a:cs typeface="Segoe UI"/>
              </a:rPr>
              <a:t> </a:t>
            </a:r>
            <a:r>
              <a:rPr sz="2000" dirty="0">
                <a:latin typeface="Segoe UI"/>
                <a:cs typeface="Segoe UI"/>
              </a:rPr>
              <a:t>and</a:t>
            </a:r>
            <a:r>
              <a:rPr sz="2000" spc="-5" dirty="0">
                <a:latin typeface="Segoe UI"/>
                <a:cs typeface="Segoe UI"/>
              </a:rPr>
              <a:t> </a:t>
            </a:r>
            <a:r>
              <a:rPr sz="2000" spc="5" dirty="0">
                <a:latin typeface="Segoe UI"/>
                <a:cs typeface="Segoe UI"/>
              </a:rPr>
              <a:t>military</a:t>
            </a:r>
            <a:r>
              <a:rPr sz="2000" dirty="0">
                <a:latin typeface="Segoe UI"/>
                <a:cs typeface="Segoe UI"/>
              </a:rPr>
              <a:t> </a:t>
            </a:r>
            <a:r>
              <a:rPr sz="2000" spc="-5" dirty="0">
                <a:latin typeface="Segoe UI"/>
                <a:cs typeface="Segoe UI"/>
              </a:rPr>
              <a:t>families </a:t>
            </a:r>
            <a:r>
              <a:rPr sz="2000" spc="-530" dirty="0">
                <a:latin typeface="Segoe UI"/>
                <a:cs typeface="Segoe UI"/>
              </a:rPr>
              <a:t> </a:t>
            </a:r>
            <a:r>
              <a:rPr sz="2000" dirty="0">
                <a:latin typeface="Segoe UI"/>
                <a:cs typeface="Segoe UI"/>
              </a:rPr>
              <a:t>and</a:t>
            </a:r>
            <a:r>
              <a:rPr sz="2000" spc="-15" dirty="0">
                <a:latin typeface="Segoe UI"/>
                <a:cs typeface="Segoe UI"/>
              </a:rPr>
              <a:t> </a:t>
            </a:r>
            <a:r>
              <a:rPr sz="2000" dirty="0">
                <a:latin typeface="Segoe UI"/>
                <a:cs typeface="Segoe UI"/>
              </a:rPr>
              <a:t>their </a:t>
            </a:r>
            <a:r>
              <a:rPr sz="2000" spc="-10" dirty="0">
                <a:latin typeface="Segoe UI"/>
                <a:cs typeface="Segoe UI"/>
              </a:rPr>
              <a:t>community.</a:t>
            </a:r>
            <a:endParaRPr sz="2000" dirty="0">
              <a:latin typeface="Segoe UI"/>
              <a:cs typeface="Segoe UI"/>
            </a:endParaRPr>
          </a:p>
        </p:txBody>
      </p:sp>
      <p:pic>
        <p:nvPicPr>
          <p:cNvPr id="6" name="object 6" descr="Woman looking at a laptop sitting in a room"/>
          <p:cNvPicPr/>
          <p:nvPr/>
        </p:nvPicPr>
        <p:blipFill>
          <a:blip r:embed="rId3" cstate="print"/>
          <a:stretch>
            <a:fillRect/>
          </a:stretch>
        </p:blipFill>
        <p:spPr>
          <a:xfrm>
            <a:off x="6874764" y="2401823"/>
            <a:ext cx="5317235" cy="2965704"/>
          </a:xfrm>
          <a:prstGeom prst="rect">
            <a:avLst/>
          </a:prstGeom>
        </p:spPr>
      </p:pic>
      <p:sp>
        <p:nvSpPr>
          <p:cNvPr id="13" name="Footer Placeholder 12">
            <a:extLst>
              <a:ext uri="{FF2B5EF4-FFF2-40B4-BE49-F238E27FC236}">
                <a16:creationId xmlns:a16="http://schemas.microsoft.com/office/drawing/2014/main" id="{17033C57-5AB6-4166-B31D-9A9BAEC223F5}"/>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4" name="Date Placeholder 13">
            <a:extLst>
              <a:ext uri="{FF2B5EF4-FFF2-40B4-BE49-F238E27FC236}">
                <a16:creationId xmlns:a16="http://schemas.microsoft.com/office/drawing/2014/main" id="{2205B457-F7EC-4A02-92A5-B87A2F4405D5}"/>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Why Caring Bridge"/>
          <p:cNvSpPr txBox="1">
            <a:spLocks noGrp="1"/>
          </p:cNvSpPr>
          <p:nvPr>
            <p:ph type="title"/>
          </p:nvPr>
        </p:nvSpPr>
        <p:spPr>
          <a:xfrm>
            <a:off x="571296" y="431673"/>
            <a:ext cx="3913504" cy="635000"/>
          </a:xfrm>
          <a:prstGeom prst="rect">
            <a:avLst/>
          </a:prstGeom>
        </p:spPr>
        <p:txBody>
          <a:bodyPr vert="horz" wrap="square" lIns="0" tIns="12065" rIns="0" bIns="0" rtlCol="0">
            <a:spAutoFit/>
          </a:bodyPr>
          <a:lstStyle/>
          <a:p>
            <a:pPr marL="12700">
              <a:lnSpc>
                <a:spcPct val="100000"/>
              </a:lnSpc>
              <a:spcBef>
                <a:spcPts val="95"/>
              </a:spcBef>
            </a:pPr>
            <a:r>
              <a:rPr sz="4000" spc="-150" dirty="0">
                <a:solidFill>
                  <a:srgbClr val="FFFFFF"/>
                </a:solidFill>
              </a:rPr>
              <a:t>W</a:t>
            </a:r>
            <a:r>
              <a:rPr sz="4000" spc="-155" dirty="0">
                <a:solidFill>
                  <a:srgbClr val="FFFFFF"/>
                </a:solidFill>
              </a:rPr>
              <a:t>h</a:t>
            </a:r>
            <a:r>
              <a:rPr sz="4000" spc="-5" dirty="0">
                <a:solidFill>
                  <a:srgbClr val="FFFFFF"/>
                </a:solidFill>
              </a:rPr>
              <a:t>y</a:t>
            </a:r>
            <a:r>
              <a:rPr sz="4000" spc="-470" dirty="0">
                <a:solidFill>
                  <a:srgbClr val="FFFFFF"/>
                </a:solidFill>
              </a:rPr>
              <a:t> </a:t>
            </a:r>
            <a:r>
              <a:rPr sz="4000" spc="-145" dirty="0">
                <a:solidFill>
                  <a:srgbClr val="FFFFFF"/>
                </a:solidFill>
              </a:rPr>
              <a:t>C</a:t>
            </a:r>
            <a:r>
              <a:rPr sz="4000" spc="-160" dirty="0">
                <a:solidFill>
                  <a:srgbClr val="FFFFFF"/>
                </a:solidFill>
              </a:rPr>
              <a:t>ar</a:t>
            </a:r>
            <a:r>
              <a:rPr sz="4000" spc="-150" dirty="0">
                <a:solidFill>
                  <a:srgbClr val="FFFFFF"/>
                </a:solidFill>
              </a:rPr>
              <a:t>i</a:t>
            </a:r>
            <a:r>
              <a:rPr sz="4000" spc="-145" dirty="0">
                <a:solidFill>
                  <a:srgbClr val="FFFFFF"/>
                </a:solidFill>
              </a:rPr>
              <a:t>n</a:t>
            </a:r>
            <a:r>
              <a:rPr sz="4000" spc="-150" dirty="0">
                <a:solidFill>
                  <a:srgbClr val="FFFFFF"/>
                </a:solidFill>
              </a:rPr>
              <a:t>g</a:t>
            </a:r>
            <a:r>
              <a:rPr sz="4000" spc="-155" dirty="0">
                <a:solidFill>
                  <a:srgbClr val="FFFFFF"/>
                </a:solidFill>
              </a:rPr>
              <a:t>B</a:t>
            </a:r>
            <a:r>
              <a:rPr sz="4000" spc="-160" dirty="0">
                <a:solidFill>
                  <a:srgbClr val="FFFFFF"/>
                </a:solidFill>
              </a:rPr>
              <a:t>r</a:t>
            </a:r>
            <a:r>
              <a:rPr sz="4000" spc="-150" dirty="0">
                <a:solidFill>
                  <a:srgbClr val="FFFFFF"/>
                </a:solidFill>
              </a:rPr>
              <a:t>i</a:t>
            </a:r>
            <a:r>
              <a:rPr sz="4000" spc="-145" dirty="0">
                <a:solidFill>
                  <a:srgbClr val="FFFFFF"/>
                </a:solidFill>
              </a:rPr>
              <a:t>d</a:t>
            </a:r>
            <a:r>
              <a:rPr sz="4000" spc="-150" dirty="0">
                <a:solidFill>
                  <a:srgbClr val="FFFFFF"/>
                </a:solidFill>
              </a:rPr>
              <a:t>ge</a:t>
            </a:r>
            <a:r>
              <a:rPr sz="4000" spc="-5" dirty="0">
                <a:solidFill>
                  <a:srgbClr val="FFFFFF"/>
                </a:solidFill>
              </a:rPr>
              <a:t>?</a:t>
            </a:r>
            <a:endParaRPr sz="4000" dirty="0"/>
          </a:p>
        </p:txBody>
      </p:sp>
      <p:pic>
        <p:nvPicPr>
          <p:cNvPr id="3" name="object 3" descr="CWV Logo"/>
          <p:cNvPicPr/>
          <p:nvPr/>
        </p:nvPicPr>
        <p:blipFill>
          <a:blip r:embed="rId2" cstate="print"/>
          <a:stretch>
            <a:fillRect/>
          </a:stretch>
        </p:blipFill>
        <p:spPr>
          <a:xfrm>
            <a:off x="9907523" y="260604"/>
            <a:ext cx="1275587" cy="1274064"/>
          </a:xfrm>
          <a:prstGeom prst="rect">
            <a:avLst/>
          </a:prstGeom>
        </p:spPr>
      </p:pic>
      <p:sp>
        <p:nvSpPr>
          <p:cNvPr id="5" name="object 5"/>
          <p:cNvSpPr txBox="1"/>
          <p:nvPr/>
        </p:nvSpPr>
        <p:spPr>
          <a:xfrm>
            <a:off x="593242" y="1927072"/>
            <a:ext cx="6586220" cy="3683635"/>
          </a:xfrm>
          <a:prstGeom prst="rect">
            <a:avLst/>
          </a:prstGeom>
        </p:spPr>
        <p:txBody>
          <a:bodyPr vert="horz" wrap="square" lIns="0" tIns="165100" rIns="0" bIns="0" rtlCol="0">
            <a:spAutoFit/>
          </a:bodyPr>
          <a:lstStyle/>
          <a:p>
            <a:pPr marL="355600" indent="-342900">
              <a:lnSpc>
                <a:spcPct val="100000"/>
              </a:lnSpc>
              <a:spcBef>
                <a:spcPts val="1300"/>
              </a:spcBef>
              <a:buFont typeface="Arial"/>
              <a:buChar char="•"/>
              <a:tabLst>
                <a:tab pos="354965" algn="l"/>
                <a:tab pos="355600" algn="l"/>
              </a:tabLst>
            </a:pPr>
            <a:r>
              <a:rPr sz="2000" spc="-10" dirty="0">
                <a:latin typeface="Segoe UI"/>
                <a:cs typeface="Segoe UI"/>
              </a:rPr>
              <a:t>Private,</a:t>
            </a:r>
            <a:r>
              <a:rPr sz="2000" spc="-20" dirty="0">
                <a:latin typeface="Segoe UI"/>
                <a:cs typeface="Segoe UI"/>
              </a:rPr>
              <a:t> </a:t>
            </a:r>
            <a:r>
              <a:rPr sz="2000" spc="-5" dirty="0">
                <a:latin typeface="Segoe UI"/>
                <a:cs typeface="Segoe UI"/>
              </a:rPr>
              <a:t>ad-free</a:t>
            </a:r>
            <a:r>
              <a:rPr sz="2000" spc="-20" dirty="0">
                <a:latin typeface="Segoe UI"/>
                <a:cs typeface="Segoe UI"/>
              </a:rPr>
              <a:t> </a:t>
            </a:r>
            <a:r>
              <a:rPr sz="2000" dirty="0">
                <a:latin typeface="Segoe UI"/>
                <a:cs typeface="Segoe UI"/>
              </a:rPr>
              <a:t>community</a:t>
            </a:r>
            <a:endParaRPr sz="2000">
              <a:latin typeface="Segoe UI"/>
              <a:cs typeface="Segoe UI"/>
            </a:endParaRPr>
          </a:p>
          <a:p>
            <a:pPr marL="355600" indent="-342900">
              <a:lnSpc>
                <a:spcPct val="100000"/>
              </a:lnSpc>
              <a:spcBef>
                <a:spcPts val="1200"/>
              </a:spcBef>
              <a:buFont typeface="Arial"/>
              <a:buChar char="•"/>
              <a:tabLst>
                <a:tab pos="354965" algn="l"/>
                <a:tab pos="355600" algn="l"/>
              </a:tabLst>
            </a:pPr>
            <a:r>
              <a:rPr sz="2000" spc="-10" dirty="0">
                <a:latin typeface="Segoe UI"/>
                <a:cs typeface="Segoe UI"/>
              </a:rPr>
              <a:t>Personal</a:t>
            </a:r>
            <a:r>
              <a:rPr sz="2000" spc="-15" dirty="0">
                <a:latin typeface="Segoe UI"/>
                <a:cs typeface="Segoe UI"/>
              </a:rPr>
              <a:t> </a:t>
            </a:r>
            <a:r>
              <a:rPr sz="2000" dirty="0">
                <a:latin typeface="Segoe UI"/>
                <a:cs typeface="Segoe UI"/>
              </a:rPr>
              <a:t>data</a:t>
            </a:r>
            <a:r>
              <a:rPr sz="2000" spc="-30" dirty="0">
                <a:latin typeface="Segoe UI"/>
                <a:cs typeface="Segoe UI"/>
              </a:rPr>
              <a:t> </a:t>
            </a:r>
            <a:r>
              <a:rPr sz="2000" spc="-5" dirty="0">
                <a:latin typeface="Segoe UI"/>
                <a:cs typeface="Segoe UI"/>
              </a:rPr>
              <a:t>is</a:t>
            </a:r>
            <a:r>
              <a:rPr sz="2000" spc="-10" dirty="0">
                <a:latin typeface="Segoe UI"/>
                <a:cs typeface="Segoe UI"/>
              </a:rPr>
              <a:t> </a:t>
            </a:r>
            <a:r>
              <a:rPr sz="2000" dirty="0">
                <a:latin typeface="Segoe UI"/>
                <a:cs typeface="Segoe UI"/>
              </a:rPr>
              <a:t>never</a:t>
            </a:r>
            <a:r>
              <a:rPr sz="2000" spc="-5" dirty="0">
                <a:latin typeface="Segoe UI"/>
                <a:cs typeface="Segoe UI"/>
              </a:rPr>
              <a:t> sold</a:t>
            </a:r>
            <a:endParaRPr sz="2000">
              <a:latin typeface="Segoe UI"/>
              <a:cs typeface="Segoe UI"/>
            </a:endParaRPr>
          </a:p>
          <a:p>
            <a:pPr marL="355600" indent="-342900">
              <a:lnSpc>
                <a:spcPct val="100000"/>
              </a:lnSpc>
              <a:spcBef>
                <a:spcPts val="1200"/>
              </a:spcBef>
              <a:buFont typeface="Arial"/>
              <a:buChar char="•"/>
              <a:tabLst>
                <a:tab pos="354965" algn="l"/>
                <a:tab pos="355600" algn="l"/>
              </a:tabLst>
            </a:pPr>
            <a:r>
              <a:rPr sz="2000" spc="-10" dirty="0">
                <a:latin typeface="Segoe UI"/>
                <a:cs typeface="Segoe UI"/>
              </a:rPr>
              <a:t>Secure</a:t>
            </a:r>
            <a:r>
              <a:rPr sz="2000" spc="-30" dirty="0">
                <a:latin typeface="Segoe UI"/>
                <a:cs typeface="Segoe UI"/>
              </a:rPr>
              <a:t> </a:t>
            </a:r>
            <a:r>
              <a:rPr sz="2000" dirty="0">
                <a:latin typeface="Segoe UI"/>
                <a:cs typeface="Segoe UI"/>
              </a:rPr>
              <a:t>platform</a:t>
            </a:r>
            <a:endParaRPr sz="2000">
              <a:latin typeface="Segoe UI"/>
              <a:cs typeface="Segoe UI"/>
            </a:endParaRPr>
          </a:p>
          <a:p>
            <a:pPr marL="355600" marR="380365" indent="-342900">
              <a:lnSpc>
                <a:spcPct val="150000"/>
              </a:lnSpc>
              <a:buFont typeface="Arial"/>
              <a:buChar char="•"/>
              <a:tabLst>
                <a:tab pos="354965" algn="l"/>
                <a:tab pos="355600" algn="l"/>
              </a:tabLst>
            </a:pPr>
            <a:r>
              <a:rPr sz="2000" spc="-5" dirty="0">
                <a:latin typeface="Segoe UI"/>
                <a:cs typeface="Segoe UI"/>
              </a:rPr>
              <a:t>Easy </a:t>
            </a:r>
            <a:r>
              <a:rPr sz="2000" spc="-10" dirty="0">
                <a:latin typeface="Segoe UI"/>
                <a:cs typeface="Segoe UI"/>
              </a:rPr>
              <a:t>to create </a:t>
            </a:r>
            <a:r>
              <a:rPr sz="2000" dirty="0">
                <a:latin typeface="Segoe UI"/>
                <a:cs typeface="Segoe UI"/>
              </a:rPr>
              <a:t>and </a:t>
            </a:r>
            <a:r>
              <a:rPr sz="2000" spc="-5" dirty="0">
                <a:latin typeface="Segoe UI"/>
                <a:cs typeface="Segoe UI"/>
              </a:rPr>
              <a:t>invite </a:t>
            </a:r>
            <a:r>
              <a:rPr sz="2000" dirty="0">
                <a:latin typeface="Segoe UI"/>
                <a:cs typeface="Segoe UI"/>
              </a:rPr>
              <a:t>others to </a:t>
            </a:r>
            <a:r>
              <a:rPr sz="2000" spc="-5" dirty="0">
                <a:latin typeface="Segoe UI"/>
                <a:cs typeface="Segoe UI"/>
              </a:rPr>
              <a:t>join </a:t>
            </a:r>
            <a:r>
              <a:rPr sz="2000" dirty="0">
                <a:latin typeface="Segoe UI"/>
                <a:cs typeface="Segoe UI"/>
              </a:rPr>
              <a:t>on your </a:t>
            </a:r>
            <a:r>
              <a:rPr sz="2000" spc="-5" dirty="0">
                <a:latin typeface="Segoe UI"/>
                <a:cs typeface="Segoe UI"/>
              </a:rPr>
              <a:t>site </a:t>
            </a:r>
            <a:r>
              <a:rPr sz="2000" dirty="0">
                <a:latin typeface="Segoe UI"/>
                <a:cs typeface="Segoe UI"/>
              </a:rPr>
              <a:t> </a:t>
            </a:r>
            <a:r>
              <a:rPr sz="2000" spc="5" dirty="0">
                <a:latin typeface="Segoe UI"/>
                <a:cs typeface="Segoe UI"/>
              </a:rPr>
              <a:t>Everyone</a:t>
            </a:r>
            <a:r>
              <a:rPr sz="2000" spc="15" dirty="0">
                <a:latin typeface="Segoe UI"/>
                <a:cs typeface="Segoe UI"/>
              </a:rPr>
              <a:t> </a:t>
            </a:r>
            <a:r>
              <a:rPr sz="2000" spc="-10" dirty="0">
                <a:latin typeface="Segoe UI"/>
                <a:cs typeface="Segoe UI"/>
              </a:rPr>
              <a:t>receives</a:t>
            </a:r>
            <a:r>
              <a:rPr sz="2000" spc="30" dirty="0">
                <a:latin typeface="Segoe UI"/>
                <a:cs typeface="Segoe UI"/>
              </a:rPr>
              <a:t> </a:t>
            </a:r>
            <a:r>
              <a:rPr sz="2000" dirty="0">
                <a:latin typeface="Segoe UI"/>
                <a:cs typeface="Segoe UI"/>
              </a:rPr>
              <a:t>the</a:t>
            </a:r>
            <a:r>
              <a:rPr sz="2000" spc="-15" dirty="0">
                <a:latin typeface="Segoe UI"/>
                <a:cs typeface="Segoe UI"/>
              </a:rPr>
              <a:t> </a:t>
            </a:r>
            <a:r>
              <a:rPr sz="2000" spc="-5" dirty="0">
                <a:latin typeface="Segoe UI"/>
                <a:cs typeface="Segoe UI"/>
              </a:rPr>
              <a:t>same information </a:t>
            </a:r>
            <a:r>
              <a:rPr sz="2000" dirty="0">
                <a:latin typeface="Segoe UI"/>
                <a:cs typeface="Segoe UI"/>
              </a:rPr>
              <a:t>at</a:t>
            </a:r>
            <a:r>
              <a:rPr sz="2000" spc="5" dirty="0">
                <a:latin typeface="Segoe UI"/>
                <a:cs typeface="Segoe UI"/>
              </a:rPr>
              <a:t> </a:t>
            </a:r>
            <a:r>
              <a:rPr sz="2000" dirty="0">
                <a:latin typeface="Segoe UI"/>
                <a:cs typeface="Segoe UI"/>
              </a:rPr>
              <a:t>the</a:t>
            </a:r>
            <a:r>
              <a:rPr sz="2000" spc="-10" dirty="0">
                <a:latin typeface="Segoe UI"/>
                <a:cs typeface="Segoe UI"/>
              </a:rPr>
              <a:t> </a:t>
            </a:r>
            <a:r>
              <a:rPr sz="2000" spc="-5" dirty="0">
                <a:latin typeface="Segoe UI"/>
                <a:cs typeface="Segoe UI"/>
              </a:rPr>
              <a:t>same </a:t>
            </a:r>
            <a:r>
              <a:rPr sz="2000" spc="-530" dirty="0">
                <a:latin typeface="Segoe UI"/>
                <a:cs typeface="Segoe UI"/>
              </a:rPr>
              <a:t> </a:t>
            </a:r>
            <a:r>
              <a:rPr sz="2000" dirty="0">
                <a:latin typeface="Segoe UI"/>
                <a:cs typeface="Segoe UI"/>
              </a:rPr>
              <a:t>time</a:t>
            </a:r>
            <a:endParaRPr sz="2000">
              <a:latin typeface="Segoe UI"/>
              <a:cs typeface="Segoe UI"/>
            </a:endParaRPr>
          </a:p>
          <a:p>
            <a:pPr marL="355600" marR="5080" indent="-342900">
              <a:lnSpc>
                <a:spcPct val="150000"/>
              </a:lnSpc>
              <a:spcBef>
                <a:spcPts val="5"/>
              </a:spcBef>
              <a:buFont typeface="Arial"/>
              <a:buChar char="•"/>
              <a:tabLst>
                <a:tab pos="354965" algn="l"/>
                <a:tab pos="355600" algn="l"/>
              </a:tabLst>
            </a:pPr>
            <a:r>
              <a:rPr sz="2000" spc="-5" dirty="0">
                <a:latin typeface="Segoe UI"/>
                <a:cs typeface="Segoe UI"/>
              </a:rPr>
              <a:t>24-year-old </a:t>
            </a:r>
            <a:r>
              <a:rPr sz="2000" spc="-10" dirty="0">
                <a:latin typeface="Segoe UI"/>
                <a:cs typeface="Segoe UI"/>
              </a:rPr>
              <a:t>nonprofit </a:t>
            </a:r>
            <a:r>
              <a:rPr sz="2000" dirty="0">
                <a:latin typeface="Segoe UI"/>
                <a:cs typeface="Segoe UI"/>
              </a:rPr>
              <a:t>that </a:t>
            </a:r>
            <a:r>
              <a:rPr sz="2000" spc="-5" dirty="0">
                <a:latin typeface="Segoe UI"/>
                <a:cs typeface="Segoe UI"/>
              </a:rPr>
              <a:t>is 90% </a:t>
            </a:r>
            <a:r>
              <a:rPr sz="2000" dirty="0">
                <a:latin typeface="Segoe UI"/>
                <a:cs typeface="Segoe UI"/>
              </a:rPr>
              <a:t>funded by the people </a:t>
            </a:r>
            <a:r>
              <a:rPr sz="2000" spc="-535" dirty="0">
                <a:latin typeface="Segoe UI"/>
                <a:cs typeface="Segoe UI"/>
              </a:rPr>
              <a:t> </a:t>
            </a:r>
            <a:r>
              <a:rPr sz="2000" dirty="0">
                <a:latin typeface="Segoe UI"/>
                <a:cs typeface="Segoe UI"/>
              </a:rPr>
              <a:t>using</a:t>
            </a:r>
            <a:r>
              <a:rPr sz="2000" spc="-5" dirty="0">
                <a:latin typeface="Segoe UI"/>
                <a:cs typeface="Segoe UI"/>
              </a:rPr>
              <a:t> </a:t>
            </a:r>
            <a:r>
              <a:rPr sz="2000" dirty="0">
                <a:latin typeface="Segoe UI"/>
                <a:cs typeface="Segoe UI"/>
              </a:rPr>
              <a:t>the</a:t>
            </a:r>
            <a:r>
              <a:rPr sz="2000" spc="-10" dirty="0">
                <a:latin typeface="Segoe UI"/>
                <a:cs typeface="Segoe UI"/>
              </a:rPr>
              <a:t> </a:t>
            </a:r>
            <a:r>
              <a:rPr sz="2000" spc="-5" dirty="0">
                <a:latin typeface="Segoe UI"/>
                <a:cs typeface="Segoe UI"/>
              </a:rPr>
              <a:t>sites</a:t>
            </a:r>
            <a:endParaRPr sz="2000">
              <a:latin typeface="Segoe UI"/>
              <a:cs typeface="Segoe UI"/>
            </a:endParaRPr>
          </a:p>
        </p:txBody>
      </p:sp>
      <p:pic>
        <p:nvPicPr>
          <p:cNvPr id="6" name="object 6" descr="Picture of a laptop with advertisement"/>
          <p:cNvPicPr/>
          <p:nvPr/>
        </p:nvPicPr>
        <p:blipFill>
          <a:blip r:embed="rId3" cstate="print"/>
          <a:stretch>
            <a:fillRect/>
          </a:stretch>
        </p:blipFill>
        <p:spPr>
          <a:xfrm>
            <a:off x="8313220" y="2517666"/>
            <a:ext cx="3875731" cy="2724893"/>
          </a:xfrm>
          <a:prstGeom prst="rect">
            <a:avLst/>
          </a:prstGeom>
        </p:spPr>
      </p:pic>
      <p:sp>
        <p:nvSpPr>
          <p:cNvPr id="7" name="object 7"/>
          <p:cNvSpPr txBox="1"/>
          <p:nvPr/>
        </p:nvSpPr>
        <p:spPr>
          <a:xfrm>
            <a:off x="8441181" y="5315458"/>
            <a:ext cx="2873375" cy="453390"/>
          </a:xfrm>
          <a:prstGeom prst="rect">
            <a:avLst/>
          </a:prstGeom>
        </p:spPr>
        <p:txBody>
          <a:bodyPr vert="horz" wrap="square" lIns="0" tIns="12700" rIns="0" bIns="0" rtlCol="0">
            <a:spAutoFit/>
          </a:bodyPr>
          <a:lstStyle/>
          <a:p>
            <a:pPr marL="584200" marR="5080" indent="-571500">
              <a:lnSpc>
                <a:spcPct val="100000"/>
              </a:lnSpc>
              <a:spcBef>
                <a:spcPts val="100"/>
              </a:spcBef>
            </a:pPr>
            <a:r>
              <a:rPr sz="1400" spc="-10" dirty="0">
                <a:solidFill>
                  <a:srgbClr val="A11884"/>
                </a:solidFill>
                <a:latin typeface="Segoe UI"/>
                <a:cs typeface="Segoe UI"/>
              </a:rPr>
              <a:t>Available</a:t>
            </a:r>
            <a:r>
              <a:rPr sz="1400" spc="-25" dirty="0">
                <a:solidFill>
                  <a:srgbClr val="A11884"/>
                </a:solidFill>
                <a:latin typeface="Segoe UI"/>
                <a:cs typeface="Segoe UI"/>
              </a:rPr>
              <a:t> </a:t>
            </a:r>
            <a:r>
              <a:rPr sz="1400" dirty="0">
                <a:solidFill>
                  <a:srgbClr val="A11884"/>
                </a:solidFill>
                <a:latin typeface="Segoe UI"/>
                <a:cs typeface="Segoe UI"/>
              </a:rPr>
              <a:t>via</a:t>
            </a:r>
            <a:r>
              <a:rPr sz="1400" spc="5" dirty="0">
                <a:solidFill>
                  <a:srgbClr val="A11884"/>
                </a:solidFill>
                <a:latin typeface="Segoe UI"/>
                <a:cs typeface="Segoe UI"/>
              </a:rPr>
              <a:t> </a:t>
            </a:r>
            <a:r>
              <a:rPr sz="1400" spc="-5" dirty="0">
                <a:solidFill>
                  <a:srgbClr val="A11884"/>
                </a:solidFill>
                <a:latin typeface="Segoe UI"/>
                <a:cs typeface="Segoe UI"/>
              </a:rPr>
              <a:t>responsive</a:t>
            </a:r>
            <a:r>
              <a:rPr sz="1400" dirty="0">
                <a:solidFill>
                  <a:srgbClr val="A11884"/>
                </a:solidFill>
                <a:latin typeface="Segoe UI"/>
                <a:cs typeface="Segoe UI"/>
              </a:rPr>
              <a:t> </a:t>
            </a:r>
            <a:r>
              <a:rPr sz="1400" spc="-5" dirty="0">
                <a:solidFill>
                  <a:srgbClr val="A11884"/>
                </a:solidFill>
                <a:latin typeface="Segoe UI"/>
                <a:cs typeface="Segoe UI"/>
              </a:rPr>
              <a:t>website</a:t>
            </a:r>
            <a:r>
              <a:rPr sz="1400" spc="5" dirty="0">
                <a:solidFill>
                  <a:srgbClr val="A11884"/>
                </a:solidFill>
                <a:latin typeface="Segoe UI"/>
                <a:cs typeface="Segoe UI"/>
              </a:rPr>
              <a:t> </a:t>
            </a:r>
            <a:r>
              <a:rPr sz="1400" dirty="0">
                <a:solidFill>
                  <a:srgbClr val="A11884"/>
                </a:solidFill>
                <a:latin typeface="Segoe UI"/>
                <a:cs typeface="Segoe UI"/>
              </a:rPr>
              <a:t>and </a:t>
            </a:r>
            <a:r>
              <a:rPr sz="1400" spc="-370" dirty="0">
                <a:solidFill>
                  <a:srgbClr val="A11884"/>
                </a:solidFill>
                <a:latin typeface="Segoe UI"/>
                <a:cs typeface="Segoe UI"/>
              </a:rPr>
              <a:t> </a:t>
            </a:r>
            <a:r>
              <a:rPr sz="1400" spc="-5" dirty="0">
                <a:solidFill>
                  <a:srgbClr val="A11884"/>
                </a:solidFill>
                <a:latin typeface="Segoe UI"/>
                <a:cs typeface="Segoe UI"/>
              </a:rPr>
              <a:t>iPhone/Android</a:t>
            </a:r>
            <a:r>
              <a:rPr sz="1400" spc="-35" dirty="0">
                <a:solidFill>
                  <a:srgbClr val="A11884"/>
                </a:solidFill>
                <a:latin typeface="Segoe UI"/>
                <a:cs typeface="Segoe UI"/>
              </a:rPr>
              <a:t> </a:t>
            </a:r>
            <a:r>
              <a:rPr sz="1400" dirty="0">
                <a:solidFill>
                  <a:srgbClr val="A11884"/>
                </a:solidFill>
                <a:latin typeface="Segoe UI"/>
                <a:cs typeface="Segoe UI"/>
              </a:rPr>
              <a:t>apps.</a:t>
            </a:r>
            <a:endParaRPr sz="1400">
              <a:latin typeface="Segoe UI"/>
              <a:cs typeface="Segoe UI"/>
            </a:endParaRPr>
          </a:p>
        </p:txBody>
      </p:sp>
      <p:sp>
        <p:nvSpPr>
          <p:cNvPr id="14" name="Footer Placeholder 13">
            <a:extLst>
              <a:ext uri="{FF2B5EF4-FFF2-40B4-BE49-F238E27FC236}">
                <a16:creationId xmlns:a16="http://schemas.microsoft.com/office/drawing/2014/main" id="{B1ACC69C-2268-4A38-88F2-E77EC1BD8792}"/>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5" name="Date Placeholder 14">
            <a:extLst>
              <a:ext uri="{FF2B5EF4-FFF2-40B4-BE49-F238E27FC236}">
                <a16:creationId xmlns:a16="http://schemas.microsoft.com/office/drawing/2014/main" id="{27B3F247-3C9B-4182-9A05-E2AA61FD3569}"/>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636" y="431673"/>
            <a:ext cx="5325745" cy="635000"/>
          </a:xfrm>
          <a:prstGeom prst="rect">
            <a:avLst/>
          </a:prstGeom>
        </p:spPr>
        <p:txBody>
          <a:bodyPr vert="horz" wrap="square" lIns="0" tIns="12065" rIns="0" bIns="0" rtlCol="0">
            <a:spAutoFit/>
          </a:bodyPr>
          <a:lstStyle/>
          <a:p>
            <a:pPr marL="12700">
              <a:lnSpc>
                <a:spcPct val="100000"/>
              </a:lnSpc>
              <a:spcBef>
                <a:spcPts val="95"/>
              </a:spcBef>
            </a:pPr>
            <a:r>
              <a:rPr sz="4000" spc="-150" dirty="0">
                <a:solidFill>
                  <a:srgbClr val="FFFFFF"/>
                </a:solidFill>
              </a:rPr>
              <a:t>I</a:t>
            </a:r>
            <a:r>
              <a:rPr sz="4000" spc="-155" dirty="0">
                <a:solidFill>
                  <a:srgbClr val="FFFFFF"/>
                </a:solidFill>
              </a:rPr>
              <a:t>t</a:t>
            </a:r>
            <a:r>
              <a:rPr sz="4000" spc="229" dirty="0">
                <a:solidFill>
                  <a:srgbClr val="FFFFFF"/>
                </a:solidFill>
              </a:rPr>
              <a:t>s</a:t>
            </a:r>
            <a:r>
              <a:rPr sz="4000" spc="-155" dirty="0">
                <a:solidFill>
                  <a:srgbClr val="FFFFFF"/>
                </a:solidFill>
              </a:rPr>
              <a:t>V</a:t>
            </a:r>
            <a:r>
              <a:rPr sz="4000" spc="-160" dirty="0">
                <a:solidFill>
                  <a:srgbClr val="FFFFFF"/>
                </a:solidFill>
              </a:rPr>
              <a:t>a</a:t>
            </a:r>
            <a:r>
              <a:rPr sz="4000" spc="-155" dirty="0">
                <a:solidFill>
                  <a:srgbClr val="FFFFFF"/>
                </a:solidFill>
              </a:rPr>
              <a:t>lu</a:t>
            </a:r>
            <a:r>
              <a:rPr sz="4000" spc="-5" dirty="0">
                <a:solidFill>
                  <a:srgbClr val="FFFFFF"/>
                </a:solidFill>
              </a:rPr>
              <a:t>e</a:t>
            </a:r>
            <a:r>
              <a:rPr sz="4000" spc="-290" dirty="0">
                <a:solidFill>
                  <a:srgbClr val="FFFFFF"/>
                </a:solidFill>
              </a:rPr>
              <a:t> </a:t>
            </a:r>
            <a:r>
              <a:rPr sz="4000" spc="-150" dirty="0">
                <a:solidFill>
                  <a:srgbClr val="FFFFFF"/>
                </a:solidFill>
              </a:rPr>
              <a:t>i</a:t>
            </a:r>
            <a:r>
              <a:rPr sz="4000" spc="-5" dirty="0">
                <a:solidFill>
                  <a:srgbClr val="FFFFFF"/>
                </a:solidFill>
              </a:rPr>
              <a:t>s</a:t>
            </a:r>
            <a:r>
              <a:rPr sz="4000" spc="-300" dirty="0">
                <a:solidFill>
                  <a:srgbClr val="FFFFFF"/>
                </a:solidFill>
              </a:rPr>
              <a:t> </a:t>
            </a:r>
            <a:r>
              <a:rPr sz="4000" spc="-150" dirty="0">
                <a:solidFill>
                  <a:srgbClr val="FFFFFF"/>
                </a:solidFill>
              </a:rPr>
              <a:t>i</a:t>
            </a:r>
            <a:r>
              <a:rPr sz="4000" spc="-5" dirty="0">
                <a:solidFill>
                  <a:srgbClr val="FFFFFF"/>
                </a:solidFill>
              </a:rPr>
              <a:t>n</a:t>
            </a:r>
            <a:r>
              <a:rPr sz="4000" spc="-290" dirty="0">
                <a:solidFill>
                  <a:srgbClr val="FFFFFF"/>
                </a:solidFill>
              </a:rPr>
              <a:t> </a:t>
            </a:r>
            <a:r>
              <a:rPr sz="4000" spc="-155" dirty="0">
                <a:solidFill>
                  <a:srgbClr val="FFFFFF"/>
                </a:solidFill>
              </a:rPr>
              <a:t>th</a:t>
            </a:r>
            <a:r>
              <a:rPr sz="4000" spc="-5" dirty="0">
                <a:solidFill>
                  <a:srgbClr val="FFFFFF"/>
                </a:solidFill>
              </a:rPr>
              <a:t>e</a:t>
            </a:r>
            <a:r>
              <a:rPr sz="4000" spc="-310" dirty="0">
                <a:solidFill>
                  <a:srgbClr val="FFFFFF"/>
                </a:solidFill>
              </a:rPr>
              <a:t> </a:t>
            </a:r>
            <a:r>
              <a:rPr sz="4000" spc="-155" dirty="0">
                <a:solidFill>
                  <a:srgbClr val="FFFFFF"/>
                </a:solidFill>
              </a:rPr>
              <a:t>Nu</a:t>
            </a:r>
            <a:r>
              <a:rPr sz="4000" spc="-150" dirty="0">
                <a:solidFill>
                  <a:srgbClr val="FFFFFF"/>
                </a:solidFill>
              </a:rPr>
              <a:t>m</a:t>
            </a:r>
            <a:r>
              <a:rPr sz="4000" spc="-145" dirty="0">
                <a:solidFill>
                  <a:srgbClr val="FFFFFF"/>
                </a:solidFill>
              </a:rPr>
              <a:t>b</a:t>
            </a:r>
            <a:r>
              <a:rPr sz="4000" spc="-150" dirty="0">
                <a:solidFill>
                  <a:srgbClr val="FFFFFF"/>
                </a:solidFill>
              </a:rPr>
              <a:t>e</a:t>
            </a:r>
            <a:r>
              <a:rPr sz="4000" spc="-160" dirty="0">
                <a:solidFill>
                  <a:srgbClr val="FFFFFF"/>
                </a:solidFill>
              </a:rPr>
              <a:t>r</a:t>
            </a:r>
            <a:r>
              <a:rPr sz="4000" spc="-5" dirty="0">
                <a:solidFill>
                  <a:srgbClr val="FFFFFF"/>
                </a:solidFill>
              </a:rPr>
              <a:t>s</a:t>
            </a:r>
            <a:endParaRPr sz="4000" dirty="0"/>
          </a:p>
        </p:txBody>
      </p:sp>
      <p:sp>
        <p:nvSpPr>
          <p:cNvPr id="8" name="object 8"/>
          <p:cNvSpPr txBox="1"/>
          <p:nvPr/>
        </p:nvSpPr>
        <p:spPr>
          <a:xfrm>
            <a:off x="619759" y="1937130"/>
            <a:ext cx="442785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E6475"/>
                </a:solidFill>
                <a:latin typeface="Segoe UI"/>
                <a:cs typeface="Segoe UI"/>
              </a:rPr>
              <a:t>The</a:t>
            </a:r>
            <a:r>
              <a:rPr sz="1800" b="1" spc="-10" dirty="0">
                <a:solidFill>
                  <a:srgbClr val="0E6475"/>
                </a:solidFill>
                <a:latin typeface="Segoe UI"/>
                <a:cs typeface="Segoe UI"/>
              </a:rPr>
              <a:t> </a:t>
            </a:r>
            <a:r>
              <a:rPr sz="1800" b="1" spc="-5" dirty="0">
                <a:solidFill>
                  <a:srgbClr val="0E6475"/>
                </a:solidFill>
                <a:latin typeface="Segoe UI"/>
                <a:cs typeface="Segoe UI"/>
              </a:rPr>
              <a:t>CaringBridge</a:t>
            </a:r>
            <a:r>
              <a:rPr sz="1800" b="1" spc="-40" dirty="0">
                <a:solidFill>
                  <a:srgbClr val="0E6475"/>
                </a:solidFill>
                <a:latin typeface="Segoe UI"/>
                <a:cs typeface="Segoe UI"/>
              </a:rPr>
              <a:t> </a:t>
            </a:r>
            <a:r>
              <a:rPr sz="1800" b="1" spc="-5" dirty="0">
                <a:solidFill>
                  <a:srgbClr val="0E6475"/>
                </a:solidFill>
                <a:latin typeface="Segoe UI"/>
                <a:cs typeface="Segoe UI"/>
              </a:rPr>
              <a:t>Community</a:t>
            </a:r>
            <a:r>
              <a:rPr sz="1800" b="1" spc="-20" dirty="0">
                <a:solidFill>
                  <a:srgbClr val="0E6475"/>
                </a:solidFill>
                <a:latin typeface="Segoe UI"/>
                <a:cs typeface="Segoe UI"/>
              </a:rPr>
              <a:t> </a:t>
            </a:r>
            <a:r>
              <a:rPr sz="1800" b="1" dirty="0">
                <a:solidFill>
                  <a:srgbClr val="0E6475"/>
                </a:solidFill>
                <a:latin typeface="Segoe UI"/>
                <a:cs typeface="Segoe UI"/>
              </a:rPr>
              <a:t>Since</a:t>
            </a:r>
            <a:r>
              <a:rPr sz="1800" b="1" spc="-5" dirty="0">
                <a:solidFill>
                  <a:srgbClr val="0E6475"/>
                </a:solidFill>
                <a:latin typeface="Segoe UI"/>
                <a:cs typeface="Segoe UI"/>
              </a:rPr>
              <a:t> 1997</a:t>
            </a:r>
            <a:endParaRPr sz="1800">
              <a:latin typeface="Segoe UI"/>
              <a:cs typeface="Segoe UI"/>
            </a:endParaRPr>
          </a:p>
        </p:txBody>
      </p:sp>
      <p:sp>
        <p:nvSpPr>
          <p:cNvPr id="7" name="object 7"/>
          <p:cNvSpPr txBox="1"/>
          <p:nvPr/>
        </p:nvSpPr>
        <p:spPr>
          <a:xfrm>
            <a:off x="619759" y="2411983"/>
            <a:ext cx="5352415" cy="3302000"/>
          </a:xfrm>
          <a:prstGeom prst="rect">
            <a:avLst/>
          </a:prstGeom>
        </p:spPr>
        <p:txBody>
          <a:bodyPr vert="horz" wrap="square" lIns="0" tIns="47625" rIns="0" bIns="0" rtlCol="0">
            <a:spAutoFit/>
          </a:bodyPr>
          <a:lstStyle/>
          <a:p>
            <a:pPr marL="355600" marR="1205865" indent="-342900">
              <a:lnSpc>
                <a:spcPts val="2160"/>
              </a:lnSpc>
              <a:spcBef>
                <a:spcPts val="375"/>
              </a:spcBef>
              <a:buClr>
                <a:srgbClr val="000000"/>
              </a:buClr>
              <a:buFont typeface="Arial"/>
              <a:buChar char="•"/>
              <a:tabLst>
                <a:tab pos="354965" algn="l"/>
                <a:tab pos="355600" algn="l"/>
              </a:tabLst>
            </a:pPr>
            <a:r>
              <a:rPr sz="2000" dirty="0">
                <a:solidFill>
                  <a:srgbClr val="404040"/>
                </a:solidFill>
                <a:latin typeface="Segoe UI"/>
                <a:cs typeface="Segoe UI"/>
              </a:rPr>
              <a:t>1</a:t>
            </a:r>
            <a:r>
              <a:rPr sz="2000" spc="-15" dirty="0">
                <a:solidFill>
                  <a:srgbClr val="404040"/>
                </a:solidFill>
                <a:latin typeface="Segoe UI"/>
                <a:cs typeface="Segoe UI"/>
              </a:rPr>
              <a:t> </a:t>
            </a:r>
            <a:r>
              <a:rPr sz="2000" spc="-5" dirty="0">
                <a:solidFill>
                  <a:srgbClr val="404040"/>
                </a:solidFill>
                <a:latin typeface="Segoe UI"/>
                <a:cs typeface="Segoe UI"/>
              </a:rPr>
              <a:t>in</a:t>
            </a:r>
            <a:r>
              <a:rPr sz="2000" spc="5" dirty="0">
                <a:solidFill>
                  <a:srgbClr val="404040"/>
                </a:solidFill>
                <a:latin typeface="Segoe UI"/>
                <a:cs typeface="Segoe UI"/>
              </a:rPr>
              <a:t> </a:t>
            </a:r>
            <a:r>
              <a:rPr sz="2000" dirty="0">
                <a:solidFill>
                  <a:srgbClr val="404040"/>
                </a:solidFill>
                <a:latin typeface="Segoe UI"/>
                <a:cs typeface="Segoe UI"/>
              </a:rPr>
              <a:t>7</a:t>
            </a:r>
            <a:r>
              <a:rPr sz="2000" spc="-15" dirty="0">
                <a:solidFill>
                  <a:srgbClr val="404040"/>
                </a:solidFill>
                <a:latin typeface="Segoe UI"/>
                <a:cs typeface="Segoe UI"/>
              </a:rPr>
              <a:t> </a:t>
            </a:r>
            <a:r>
              <a:rPr sz="2000" dirty="0">
                <a:solidFill>
                  <a:srgbClr val="404040"/>
                </a:solidFill>
                <a:latin typeface="Segoe UI"/>
                <a:cs typeface="Segoe UI"/>
              </a:rPr>
              <a:t>people</a:t>
            </a:r>
            <a:r>
              <a:rPr sz="2000" spc="-5" dirty="0">
                <a:solidFill>
                  <a:srgbClr val="404040"/>
                </a:solidFill>
                <a:latin typeface="Segoe UI"/>
                <a:cs typeface="Segoe UI"/>
              </a:rPr>
              <a:t> in</a:t>
            </a:r>
            <a:r>
              <a:rPr sz="2000" spc="5" dirty="0">
                <a:solidFill>
                  <a:srgbClr val="404040"/>
                </a:solidFill>
                <a:latin typeface="Segoe UI"/>
                <a:cs typeface="Segoe UI"/>
              </a:rPr>
              <a:t> </a:t>
            </a:r>
            <a:r>
              <a:rPr sz="2000" dirty="0">
                <a:solidFill>
                  <a:srgbClr val="404040"/>
                </a:solidFill>
                <a:latin typeface="Segoe UI"/>
                <a:cs typeface="Segoe UI"/>
              </a:rPr>
              <a:t>the</a:t>
            </a:r>
            <a:r>
              <a:rPr sz="2000" spc="-20" dirty="0">
                <a:solidFill>
                  <a:srgbClr val="404040"/>
                </a:solidFill>
                <a:latin typeface="Segoe UI"/>
                <a:cs typeface="Segoe UI"/>
              </a:rPr>
              <a:t> </a:t>
            </a:r>
            <a:r>
              <a:rPr sz="2000" dirty="0">
                <a:solidFill>
                  <a:srgbClr val="404040"/>
                </a:solidFill>
                <a:latin typeface="Segoe UI"/>
                <a:cs typeface="Segoe UI"/>
              </a:rPr>
              <a:t>U.S. turned</a:t>
            </a:r>
            <a:r>
              <a:rPr sz="2000" spc="-25" dirty="0">
                <a:solidFill>
                  <a:srgbClr val="404040"/>
                </a:solidFill>
                <a:latin typeface="Segoe UI"/>
                <a:cs typeface="Segoe UI"/>
              </a:rPr>
              <a:t> </a:t>
            </a:r>
            <a:r>
              <a:rPr sz="2000" spc="-5" dirty="0">
                <a:solidFill>
                  <a:srgbClr val="404040"/>
                </a:solidFill>
                <a:latin typeface="Segoe UI"/>
                <a:cs typeface="Segoe UI"/>
              </a:rPr>
              <a:t>to </a:t>
            </a:r>
            <a:r>
              <a:rPr sz="2000" spc="-535" dirty="0">
                <a:solidFill>
                  <a:srgbClr val="404040"/>
                </a:solidFill>
                <a:latin typeface="Segoe UI"/>
                <a:cs typeface="Segoe UI"/>
              </a:rPr>
              <a:t> </a:t>
            </a:r>
            <a:r>
              <a:rPr sz="2000" spc="-5" dirty="0">
                <a:solidFill>
                  <a:srgbClr val="404040"/>
                </a:solidFill>
                <a:latin typeface="Segoe UI"/>
                <a:cs typeface="Segoe UI"/>
              </a:rPr>
              <a:t>CaringBridge</a:t>
            </a:r>
            <a:r>
              <a:rPr sz="2000" dirty="0">
                <a:solidFill>
                  <a:srgbClr val="404040"/>
                </a:solidFill>
                <a:latin typeface="Segoe UI"/>
                <a:cs typeface="Segoe UI"/>
              </a:rPr>
              <a:t> </a:t>
            </a:r>
            <a:r>
              <a:rPr sz="2000" spc="-5" dirty="0">
                <a:solidFill>
                  <a:srgbClr val="404040"/>
                </a:solidFill>
                <a:latin typeface="Segoe UI"/>
                <a:cs typeface="Segoe UI"/>
              </a:rPr>
              <a:t>in</a:t>
            </a:r>
            <a:r>
              <a:rPr sz="2000" dirty="0">
                <a:solidFill>
                  <a:srgbClr val="404040"/>
                </a:solidFill>
                <a:latin typeface="Segoe UI"/>
                <a:cs typeface="Segoe UI"/>
              </a:rPr>
              <a:t> </a:t>
            </a:r>
            <a:r>
              <a:rPr sz="2000" spc="-5" dirty="0">
                <a:solidFill>
                  <a:srgbClr val="404040"/>
                </a:solidFill>
                <a:latin typeface="Segoe UI"/>
                <a:cs typeface="Segoe UI"/>
              </a:rPr>
              <a:t>2020</a:t>
            </a:r>
            <a:endParaRPr sz="2000">
              <a:latin typeface="Segoe UI"/>
              <a:cs typeface="Segoe UI"/>
            </a:endParaRPr>
          </a:p>
          <a:p>
            <a:pPr marL="355600" marR="146050" indent="-342900">
              <a:lnSpc>
                <a:spcPts val="2160"/>
              </a:lnSpc>
              <a:spcBef>
                <a:spcPts val="1010"/>
              </a:spcBef>
              <a:buClr>
                <a:srgbClr val="000000"/>
              </a:buClr>
              <a:buFont typeface="Arial"/>
              <a:buChar char="•"/>
              <a:tabLst>
                <a:tab pos="354965" algn="l"/>
                <a:tab pos="355600" algn="l"/>
              </a:tabLst>
            </a:pPr>
            <a:r>
              <a:rPr sz="2000" spc="-10" dirty="0">
                <a:solidFill>
                  <a:srgbClr val="404040"/>
                </a:solidFill>
                <a:latin typeface="Segoe UI"/>
                <a:cs typeface="Segoe UI"/>
              </a:rPr>
              <a:t>Reach</a:t>
            </a:r>
            <a:r>
              <a:rPr sz="2000" dirty="0">
                <a:solidFill>
                  <a:srgbClr val="404040"/>
                </a:solidFill>
                <a:latin typeface="Segoe UI"/>
                <a:cs typeface="Segoe UI"/>
              </a:rPr>
              <a:t> </a:t>
            </a:r>
            <a:r>
              <a:rPr sz="2000" spc="-20" dirty="0">
                <a:solidFill>
                  <a:srgbClr val="404040"/>
                </a:solidFill>
                <a:latin typeface="Segoe UI"/>
                <a:cs typeface="Segoe UI"/>
              </a:rPr>
              <a:t>of</a:t>
            </a:r>
            <a:r>
              <a:rPr sz="2000" spc="-5" dirty="0">
                <a:solidFill>
                  <a:srgbClr val="404040"/>
                </a:solidFill>
                <a:latin typeface="Segoe UI"/>
                <a:cs typeface="Segoe UI"/>
              </a:rPr>
              <a:t> 236</a:t>
            </a:r>
            <a:r>
              <a:rPr sz="2000" spc="-25" dirty="0">
                <a:solidFill>
                  <a:srgbClr val="404040"/>
                </a:solidFill>
                <a:latin typeface="Segoe UI"/>
                <a:cs typeface="Segoe UI"/>
              </a:rPr>
              <a:t> </a:t>
            </a:r>
            <a:r>
              <a:rPr sz="2000" dirty="0">
                <a:solidFill>
                  <a:srgbClr val="404040"/>
                </a:solidFill>
                <a:latin typeface="Segoe UI"/>
                <a:cs typeface="Segoe UI"/>
              </a:rPr>
              <a:t>countries &amp;</a:t>
            </a:r>
            <a:r>
              <a:rPr sz="2000" spc="5" dirty="0">
                <a:solidFill>
                  <a:srgbClr val="404040"/>
                </a:solidFill>
                <a:latin typeface="Segoe UI"/>
                <a:cs typeface="Segoe UI"/>
              </a:rPr>
              <a:t> </a:t>
            </a:r>
            <a:r>
              <a:rPr sz="2000" spc="-5" dirty="0">
                <a:solidFill>
                  <a:srgbClr val="404040"/>
                </a:solidFill>
                <a:latin typeface="Segoe UI"/>
                <a:cs typeface="Segoe UI"/>
              </a:rPr>
              <a:t>territories</a:t>
            </a:r>
            <a:r>
              <a:rPr sz="2000" dirty="0">
                <a:solidFill>
                  <a:srgbClr val="404040"/>
                </a:solidFill>
                <a:latin typeface="Segoe UI"/>
                <a:cs typeface="Segoe UI"/>
              </a:rPr>
              <a:t> </a:t>
            </a:r>
            <a:r>
              <a:rPr sz="2000" spc="-5" dirty="0">
                <a:solidFill>
                  <a:srgbClr val="404040"/>
                </a:solidFill>
                <a:latin typeface="Segoe UI"/>
                <a:cs typeface="Segoe UI"/>
              </a:rPr>
              <a:t>around </a:t>
            </a:r>
            <a:r>
              <a:rPr sz="2000" spc="-530" dirty="0">
                <a:solidFill>
                  <a:srgbClr val="404040"/>
                </a:solidFill>
                <a:latin typeface="Segoe UI"/>
                <a:cs typeface="Segoe UI"/>
              </a:rPr>
              <a:t> </a:t>
            </a:r>
            <a:r>
              <a:rPr sz="2000" dirty="0">
                <a:solidFill>
                  <a:srgbClr val="404040"/>
                </a:solidFill>
                <a:latin typeface="Segoe UI"/>
                <a:cs typeface="Segoe UI"/>
              </a:rPr>
              <a:t>the</a:t>
            </a:r>
            <a:r>
              <a:rPr sz="2000" spc="-20" dirty="0">
                <a:solidFill>
                  <a:srgbClr val="404040"/>
                </a:solidFill>
                <a:latin typeface="Segoe UI"/>
                <a:cs typeface="Segoe UI"/>
              </a:rPr>
              <a:t> </a:t>
            </a:r>
            <a:r>
              <a:rPr sz="2000" dirty="0">
                <a:solidFill>
                  <a:srgbClr val="404040"/>
                </a:solidFill>
                <a:latin typeface="Segoe UI"/>
                <a:cs typeface="Segoe UI"/>
              </a:rPr>
              <a:t>world</a:t>
            </a:r>
            <a:endParaRPr sz="2000">
              <a:latin typeface="Segoe UI"/>
              <a:cs typeface="Segoe UI"/>
            </a:endParaRPr>
          </a:p>
          <a:p>
            <a:pPr marL="355600" marR="748665" indent="-342900">
              <a:lnSpc>
                <a:spcPts val="2160"/>
              </a:lnSpc>
              <a:spcBef>
                <a:spcPts val="994"/>
              </a:spcBef>
              <a:buClr>
                <a:srgbClr val="000000"/>
              </a:buClr>
              <a:buFont typeface="Arial"/>
              <a:buChar char="•"/>
              <a:tabLst>
                <a:tab pos="354965" algn="l"/>
                <a:tab pos="355600" algn="l"/>
              </a:tabLst>
            </a:pPr>
            <a:r>
              <a:rPr sz="2000" spc="10" dirty="0">
                <a:solidFill>
                  <a:srgbClr val="404040"/>
                </a:solidFill>
                <a:latin typeface="Segoe UI"/>
                <a:cs typeface="Segoe UI"/>
              </a:rPr>
              <a:t>Every </a:t>
            </a:r>
            <a:r>
              <a:rPr sz="2000" spc="-5" dirty="0">
                <a:solidFill>
                  <a:srgbClr val="404040"/>
                </a:solidFill>
                <a:latin typeface="Segoe UI"/>
                <a:cs typeface="Segoe UI"/>
              </a:rPr>
              <a:t>12 minutes </a:t>
            </a:r>
            <a:r>
              <a:rPr sz="2000" dirty="0">
                <a:solidFill>
                  <a:srgbClr val="404040"/>
                </a:solidFill>
                <a:latin typeface="Segoe UI"/>
                <a:cs typeface="Segoe UI"/>
              </a:rPr>
              <a:t>a new </a:t>
            </a:r>
            <a:r>
              <a:rPr sz="2000" spc="-5" dirty="0">
                <a:solidFill>
                  <a:srgbClr val="404040"/>
                </a:solidFill>
                <a:latin typeface="Segoe UI"/>
                <a:cs typeface="Segoe UI"/>
              </a:rPr>
              <a:t>site is created </a:t>
            </a:r>
            <a:r>
              <a:rPr sz="2000" spc="-535" dirty="0">
                <a:solidFill>
                  <a:srgbClr val="404040"/>
                </a:solidFill>
                <a:latin typeface="Segoe UI"/>
                <a:cs typeface="Segoe UI"/>
              </a:rPr>
              <a:t> </a:t>
            </a:r>
            <a:r>
              <a:rPr sz="2000" spc="-5" dirty="0">
                <a:solidFill>
                  <a:srgbClr val="404040"/>
                </a:solidFill>
                <a:latin typeface="Segoe UI"/>
                <a:cs typeface="Segoe UI"/>
              </a:rPr>
              <a:t>(890,000</a:t>
            </a:r>
            <a:r>
              <a:rPr sz="2000" spc="-30" dirty="0">
                <a:solidFill>
                  <a:srgbClr val="404040"/>
                </a:solidFill>
                <a:latin typeface="Segoe UI"/>
                <a:cs typeface="Segoe UI"/>
              </a:rPr>
              <a:t> </a:t>
            </a:r>
            <a:r>
              <a:rPr sz="2000" dirty="0">
                <a:solidFill>
                  <a:srgbClr val="404040"/>
                </a:solidFill>
                <a:latin typeface="Segoe UI"/>
                <a:cs typeface="Segoe UI"/>
              </a:rPr>
              <a:t>+</a:t>
            </a:r>
            <a:r>
              <a:rPr sz="2000" spc="-15" dirty="0">
                <a:solidFill>
                  <a:srgbClr val="404040"/>
                </a:solidFill>
                <a:latin typeface="Segoe UI"/>
                <a:cs typeface="Segoe UI"/>
              </a:rPr>
              <a:t> </a:t>
            </a:r>
            <a:r>
              <a:rPr sz="2000" dirty="0">
                <a:solidFill>
                  <a:srgbClr val="404040"/>
                </a:solidFill>
                <a:latin typeface="Segoe UI"/>
                <a:cs typeface="Segoe UI"/>
              </a:rPr>
              <a:t>personal </a:t>
            </a:r>
            <a:r>
              <a:rPr sz="2000" spc="-5" dirty="0">
                <a:solidFill>
                  <a:srgbClr val="404040"/>
                </a:solidFill>
                <a:latin typeface="Segoe UI"/>
                <a:cs typeface="Segoe UI"/>
              </a:rPr>
              <a:t>sites</a:t>
            </a:r>
            <a:r>
              <a:rPr sz="2000" dirty="0">
                <a:solidFill>
                  <a:srgbClr val="404040"/>
                </a:solidFill>
                <a:latin typeface="Segoe UI"/>
                <a:cs typeface="Segoe UI"/>
              </a:rPr>
              <a:t> </a:t>
            </a:r>
            <a:r>
              <a:rPr sz="2000" spc="-10" dirty="0">
                <a:solidFill>
                  <a:srgbClr val="404040"/>
                </a:solidFill>
                <a:latin typeface="Segoe UI"/>
                <a:cs typeface="Segoe UI"/>
              </a:rPr>
              <a:t>created)</a:t>
            </a:r>
            <a:endParaRPr sz="2000">
              <a:latin typeface="Segoe UI"/>
              <a:cs typeface="Segoe UI"/>
            </a:endParaRPr>
          </a:p>
          <a:p>
            <a:pPr marL="355600" marR="5080" indent="-342900">
              <a:lnSpc>
                <a:spcPts val="2160"/>
              </a:lnSpc>
              <a:spcBef>
                <a:spcPts val="1000"/>
              </a:spcBef>
              <a:buClr>
                <a:srgbClr val="000000"/>
              </a:buClr>
              <a:buFont typeface="Arial"/>
              <a:buChar char="•"/>
              <a:tabLst>
                <a:tab pos="354965" algn="l"/>
                <a:tab pos="355600" algn="l"/>
              </a:tabLst>
            </a:pPr>
            <a:r>
              <a:rPr sz="2000" spc="-5" dirty="0">
                <a:solidFill>
                  <a:srgbClr val="404040"/>
                </a:solidFill>
                <a:latin typeface="Segoe UI"/>
                <a:cs typeface="Segoe UI"/>
              </a:rPr>
              <a:t>1,900 </a:t>
            </a:r>
            <a:r>
              <a:rPr sz="2000" dirty="0">
                <a:solidFill>
                  <a:srgbClr val="404040"/>
                </a:solidFill>
                <a:latin typeface="Segoe UI"/>
                <a:cs typeface="Segoe UI"/>
              </a:rPr>
              <a:t>cumulative </a:t>
            </a:r>
            <a:r>
              <a:rPr sz="2000" spc="-5" dirty="0">
                <a:solidFill>
                  <a:srgbClr val="404040"/>
                </a:solidFill>
                <a:latin typeface="Segoe UI"/>
                <a:cs typeface="Segoe UI"/>
              </a:rPr>
              <a:t>messages </a:t>
            </a:r>
            <a:r>
              <a:rPr sz="2000" spc="-10" dirty="0">
                <a:solidFill>
                  <a:srgbClr val="404040"/>
                </a:solidFill>
                <a:latin typeface="Segoe UI"/>
                <a:cs typeface="Segoe UI"/>
              </a:rPr>
              <a:t>are </a:t>
            </a:r>
            <a:r>
              <a:rPr sz="2000" dirty="0">
                <a:solidFill>
                  <a:srgbClr val="404040"/>
                </a:solidFill>
                <a:latin typeface="Segoe UI"/>
                <a:cs typeface="Segoe UI"/>
              </a:rPr>
              <a:t>posted </a:t>
            </a:r>
            <a:r>
              <a:rPr sz="2000" spc="10" dirty="0">
                <a:solidFill>
                  <a:srgbClr val="404040"/>
                </a:solidFill>
                <a:latin typeface="Segoe UI"/>
                <a:cs typeface="Segoe UI"/>
              </a:rPr>
              <a:t>every </a:t>
            </a:r>
            <a:r>
              <a:rPr sz="2000" spc="-535" dirty="0">
                <a:solidFill>
                  <a:srgbClr val="404040"/>
                </a:solidFill>
                <a:latin typeface="Segoe UI"/>
                <a:cs typeface="Segoe UI"/>
              </a:rPr>
              <a:t> </a:t>
            </a:r>
            <a:r>
              <a:rPr sz="2000" dirty="0">
                <a:solidFill>
                  <a:srgbClr val="404040"/>
                </a:solidFill>
                <a:latin typeface="Segoe UI"/>
                <a:cs typeface="Segoe UI"/>
              </a:rPr>
              <a:t>hour</a:t>
            </a:r>
            <a:endParaRPr sz="2000">
              <a:latin typeface="Segoe UI"/>
              <a:cs typeface="Segoe UI"/>
            </a:endParaRPr>
          </a:p>
          <a:p>
            <a:pPr marL="355600" marR="8255" indent="-342900">
              <a:lnSpc>
                <a:spcPts val="2100"/>
              </a:lnSpc>
              <a:spcBef>
                <a:spcPts val="1055"/>
              </a:spcBef>
              <a:buClr>
                <a:srgbClr val="000000"/>
              </a:buClr>
              <a:buFont typeface="Arial"/>
              <a:buChar char="•"/>
              <a:tabLst>
                <a:tab pos="354965" algn="l"/>
                <a:tab pos="355600" algn="l"/>
              </a:tabLst>
            </a:pPr>
            <a:r>
              <a:rPr sz="2000" spc="-5" dirty="0">
                <a:solidFill>
                  <a:srgbClr val="404040"/>
                </a:solidFill>
                <a:latin typeface="Segoe UI"/>
                <a:cs typeface="Segoe UI"/>
              </a:rPr>
              <a:t>65% </a:t>
            </a:r>
            <a:r>
              <a:rPr sz="2000" spc="-20" dirty="0">
                <a:solidFill>
                  <a:srgbClr val="404040"/>
                </a:solidFill>
                <a:latin typeface="Segoe UI"/>
                <a:cs typeface="Segoe UI"/>
              </a:rPr>
              <a:t>of </a:t>
            </a:r>
            <a:r>
              <a:rPr sz="2000" spc="-5" dirty="0">
                <a:solidFill>
                  <a:srgbClr val="404040"/>
                </a:solidFill>
                <a:latin typeface="Segoe UI"/>
                <a:cs typeface="Segoe UI"/>
              </a:rPr>
              <a:t>sites </a:t>
            </a:r>
            <a:r>
              <a:rPr sz="2000" spc="-10" dirty="0">
                <a:solidFill>
                  <a:srgbClr val="404040"/>
                </a:solidFill>
                <a:latin typeface="Segoe UI"/>
                <a:cs typeface="Segoe UI"/>
              </a:rPr>
              <a:t>are </a:t>
            </a:r>
            <a:r>
              <a:rPr sz="2000" spc="5" dirty="0">
                <a:solidFill>
                  <a:srgbClr val="404040"/>
                </a:solidFill>
                <a:latin typeface="Segoe UI"/>
                <a:cs typeface="Segoe UI"/>
              </a:rPr>
              <a:t>started </a:t>
            </a:r>
            <a:r>
              <a:rPr sz="2000" dirty="0">
                <a:solidFill>
                  <a:srgbClr val="404040"/>
                </a:solidFill>
                <a:latin typeface="Segoe UI"/>
                <a:cs typeface="Segoe UI"/>
              </a:rPr>
              <a:t>by a family </a:t>
            </a:r>
            <a:r>
              <a:rPr sz="2000" spc="-10" dirty="0">
                <a:solidFill>
                  <a:srgbClr val="404040"/>
                </a:solidFill>
                <a:latin typeface="Segoe UI"/>
                <a:cs typeface="Segoe UI"/>
              </a:rPr>
              <a:t>caregiver </a:t>
            </a:r>
            <a:r>
              <a:rPr sz="2000" spc="-535" dirty="0">
                <a:solidFill>
                  <a:srgbClr val="404040"/>
                </a:solidFill>
                <a:latin typeface="Segoe UI"/>
                <a:cs typeface="Segoe UI"/>
              </a:rPr>
              <a:t> </a:t>
            </a:r>
            <a:r>
              <a:rPr sz="2000" dirty="0">
                <a:solidFill>
                  <a:srgbClr val="404040"/>
                </a:solidFill>
                <a:latin typeface="Segoe UI"/>
                <a:cs typeface="Segoe UI"/>
              </a:rPr>
              <a:t>and</a:t>
            </a:r>
            <a:r>
              <a:rPr sz="2000" spc="-15" dirty="0">
                <a:solidFill>
                  <a:srgbClr val="404040"/>
                </a:solidFill>
                <a:latin typeface="Segoe UI"/>
                <a:cs typeface="Segoe UI"/>
              </a:rPr>
              <a:t> </a:t>
            </a:r>
            <a:r>
              <a:rPr sz="2000" spc="-5" dirty="0">
                <a:solidFill>
                  <a:srgbClr val="404040"/>
                </a:solidFill>
                <a:latin typeface="Segoe UI"/>
                <a:cs typeface="Segoe UI"/>
              </a:rPr>
              <a:t>most</a:t>
            </a:r>
            <a:r>
              <a:rPr sz="2000" spc="-15" dirty="0">
                <a:solidFill>
                  <a:srgbClr val="404040"/>
                </a:solidFill>
                <a:latin typeface="Segoe UI"/>
                <a:cs typeface="Segoe UI"/>
              </a:rPr>
              <a:t> </a:t>
            </a:r>
            <a:r>
              <a:rPr sz="2000" spc="-20" dirty="0">
                <a:solidFill>
                  <a:srgbClr val="404040"/>
                </a:solidFill>
                <a:latin typeface="Segoe UI"/>
                <a:cs typeface="Segoe UI"/>
              </a:rPr>
              <a:t>of</a:t>
            </a:r>
            <a:r>
              <a:rPr sz="2000" dirty="0">
                <a:solidFill>
                  <a:srgbClr val="404040"/>
                </a:solidFill>
                <a:latin typeface="Segoe UI"/>
                <a:cs typeface="Segoe UI"/>
              </a:rPr>
              <a:t> these </a:t>
            </a:r>
            <a:r>
              <a:rPr sz="2000" spc="-10" dirty="0">
                <a:solidFill>
                  <a:srgbClr val="404040"/>
                </a:solidFill>
                <a:latin typeface="Segoe UI"/>
                <a:cs typeface="Segoe UI"/>
              </a:rPr>
              <a:t>are</a:t>
            </a:r>
            <a:r>
              <a:rPr sz="2000" spc="-5" dirty="0">
                <a:solidFill>
                  <a:srgbClr val="404040"/>
                </a:solidFill>
                <a:latin typeface="Segoe UI"/>
                <a:cs typeface="Segoe UI"/>
              </a:rPr>
              <a:t> </a:t>
            </a:r>
            <a:r>
              <a:rPr sz="2000" dirty="0">
                <a:solidFill>
                  <a:srgbClr val="404040"/>
                </a:solidFill>
                <a:latin typeface="Segoe UI"/>
                <a:cs typeface="Segoe UI"/>
              </a:rPr>
              <a:t>women</a:t>
            </a:r>
            <a:endParaRPr sz="2000">
              <a:latin typeface="Segoe UI"/>
              <a:cs typeface="Segoe UI"/>
            </a:endParaRPr>
          </a:p>
        </p:txBody>
      </p:sp>
      <p:grpSp>
        <p:nvGrpSpPr>
          <p:cNvPr id="3" name="object 3" descr="CWV Logo"/>
          <p:cNvGrpSpPr/>
          <p:nvPr/>
        </p:nvGrpSpPr>
        <p:grpSpPr>
          <a:xfrm>
            <a:off x="6719316" y="260604"/>
            <a:ext cx="5457825" cy="3065145"/>
            <a:chOff x="6719316" y="260604"/>
            <a:chExt cx="5457825" cy="3065145"/>
          </a:xfrm>
        </p:grpSpPr>
        <p:pic>
          <p:nvPicPr>
            <p:cNvPr id="4" name="object 4"/>
            <p:cNvPicPr/>
            <p:nvPr/>
          </p:nvPicPr>
          <p:blipFill>
            <a:blip r:embed="rId2" cstate="print"/>
            <a:stretch>
              <a:fillRect/>
            </a:stretch>
          </p:blipFill>
          <p:spPr>
            <a:xfrm>
              <a:off x="9907524" y="260604"/>
              <a:ext cx="1275587" cy="1274064"/>
            </a:xfrm>
            <a:prstGeom prst="rect">
              <a:avLst/>
            </a:prstGeom>
          </p:spPr>
        </p:pic>
        <p:pic>
          <p:nvPicPr>
            <p:cNvPr id="5" name="object 5"/>
            <p:cNvPicPr/>
            <p:nvPr/>
          </p:nvPicPr>
          <p:blipFill>
            <a:blip r:embed="rId3" cstate="print"/>
            <a:stretch>
              <a:fillRect/>
            </a:stretch>
          </p:blipFill>
          <p:spPr>
            <a:xfrm>
              <a:off x="6719316" y="1592579"/>
              <a:ext cx="5457444" cy="1732788"/>
            </a:xfrm>
            <a:prstGeom prst="rect">
              <a:avLst/>
            </a:prstGeom>
          </p:spPr>
        </p:pic>
      </p:grpSp>
      <p:sp>
        <p:nvSpPr>
          <p:cNvPr id="9" name="object 9"/>
          <p:cNvSpPr txBox="1"/>
          <p:nvPr/>
        </p:nvSpPr>
        <p:spPr>
          <a:xfrm>
            <a:off x="6854443" y="3326129"/>
            <a:ext cx="5207000" cy="45275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“I</a:t>
            </a:r>
            <a:r>
              <a:rPr sz="1400" spc="-10" dirty="0">
                <a:latin typeface="Calibri"/>
                <a:cs typeface="Calibri"/>
              </a:rPr>
              <a:t> felt</a:t>
            </a:r>
            <a:r>
              <a:rPr sz="1400" spc="5" dirty="0">
                <a:latin typeface="Calibri"/>
                <a:cs typeface="Calibri"/>
              </a:rPr>
              <a:t> </a:t>
            </a:r>
            <a:r>
              <a:rPr sz="1400" spc="-10" dirty="0">
                <a:latin typeface="Calibri"/>
                <a:cs typeface="Calibri"/>
              </a:rPr>
              <a:t>relief</a:t>
            </a:r>
            <a:r>
              <a:rPr sz="1400" spc="5" dirty="0">
                <a:latin typeface="Calibri"/>
                <a:cs typeface="Calibri"/>
              </a:rPr>
              <a:t> </a:t>
            </a:r>
            <a:r>
              <a:rPr sz="1400" spc="-5" dirty="0">
                <a:latin typeface="Calibri"/>
                <a:cs typeface="Calibri"/>
              </a:rPr>
              <a:t>and</a:t>
            </a:r>
            <a:r>
              <a:rPr sz="1400" spc="10" dirty="0">
                <a:latin typeface="Calibri"/>
                <a:cs typeface="Calibri"/>
              </a:rPr>
              <a:t> </a:t>
            </a:r>
            <a:r>
              <a:rPr sz="1400" spc="-5" dirty="0">
                <a:latin typeface="Calibri"/>
                <a:cs typeface="Calibri"/>
              </a:rPr>
              <a:t>hope</a:t>
            </a:r>
            <a:r>
              <a:rPr sz="1400" spc="10" dirty="0">
                <a:latin typeface="Calibri"/>
                <a:cs typeface="Calibri"/>
              </a:rPr>
              <a:t> </a:t>
            </a:r>
            <a:r>
              <a:rPr sz="1400" dirty="0">
                <a:latin typeface="Calibri"/>
                <a:cs typeface="Calibri"/>
              </a:rPr>
              <a:t>all </a:t>
            </a:r>
            <a:r>
              <a:rPr sz="1400" spc="-10" dirty="0">
                <a:latin typeface="Calibri"/>
                <a:cs typeface="Calibri"/>
              </a:rPr>
              <a:t>at</a:t>
            </a:r>
            <a:r>
              <a:rPr sz="1400" spc="15" dirty="0">
                <a:latin typeface="Calibri"/>
                <a:cs typeface="Calibri"/>
              </a:rPr>
              <a:t> </a:t>
            </a:r>
            <a:r>
              <a:rPr sz="1400" spc="-5" dirty="0">
                <a:latin typeface="Calibri"/>
                <a:cs typeface="Calibri"/>
              </a:rPr>
              <a:t>the</a:t>
            </a:r>
            <a:r>
              <a:rPr sz="1400" spc="20" dirty="0">
                <a:latin typeface="Calibri"/>
                <a:cs typeface="Calibri"/>
              </a:rPr>
              <a:t> </a:t>
            </a:r>
            <a:r>
              <a:rPr sz="1400" spc="-5" dirty="0">
                <a:latin typeface="Calibri"/>
                <a:cs typeface="Calibri"/>
              </a:rPr>
              <a:t>same time.</a:t>
            </a:r>
            <a:r>
              <a:rPr sz="1400" spc="5" dirty="0">
                <a:latin typeface="Calibri"/>
                <a:cs typeface="Calibri"/>
              </a:rPr>
              <a:t> </a:t>
            </a:r>
            <a:r>
              <a:rPr sz="1400" spc="-5" dirty="0">
                <a:latin typeface="Calibri"/>
                <a:cs typeface="Calibri"/>
              </a:rPr>
              <a:t>CaringBridge</a:t>
            </a:r>
            <a:r>
              <a:rPr sz="1400" spc="5" dirty="0">
                <a:latin typeface="Calibri"/>
                <a:cs typeface="Calibri"/>
              </a:rPr>
              <a:t> </a:t>
            </a:r>
            <a:r>
              <a:rPr sz="1400" dirty="0">
                <a:latin typeface="Calibri"/>
                <a:cs typeface="Calibri"/>
              </a:rPr>
              <a:t>was</a:t>
            </a:r>
            <a:r>
              <a:rPr sz="1400" spc="-10" dirty="0">
                <a:latin typeface="Calibri"/>
                <a:cs typeface="Calibri"/>
              </a:rPr>
              <a:t> </a:t>
            </a:r>
            <a:r>
              <a:rPr sz="1400" dirty="0">
                <a:latin typeface="Calibri"/>
                <a:cs typeface="Calibri"/>
              </a:rPr>
              <a:t>a</a:t>
            </a:r>
            <a:r>
              <a:rPr sz="1400" spc="15" dirty="0">
                <a:latin typeface="Calibri"/>
                <a:cs typeface="Calibri"/>
              </a:rPr>
              <a:t> </a:t>
            </a:r>
            <a:r>
              <a:rPr sz="1400" spc="-5" dirty="0">
                <a:latin typeface="Calibri"/>
                <a:cs typeface="Calibri"/>
              </a:rPr>
              <a:t>big</a:t>
            </a:r>
            <a:r>
              <a:rPr sz="1400" dirty="0">
                <a:latin typeface="Calibri"/>
                <a:cs typeface="Calibri"/>
              </a:rPr>
              <a:t> </a:t>
            </a:r>
            <a:r>
              <a:rPr sz="1400" spc="-20" dirty="0">
                <a:latin typeface="Calibri"/>
                <a:cs typeface="Calibri"/>
              </a:rPr>
              <a:t>help,” </a:t>
            </a:r>
            <a:r>
              <a:rPr sz="1400" spc="-300" dirty="0">
                <a:latin typeface="Calibri"/>
                <a:cs typeface="Calibri"/>
              </a:rPr>
              <a:t> </a:t>
            </a:r>
            <a:r>
              <a:rPr sz="1400" spc="-5" dirty="0">
                <a:latin typeface="Calibri"/>
                <a:cs typeface="Calibri"/>
              </a:rPr>
              <a:t>said</a:t>
            </a:r>
            <a:r>
              <a:rPr sz="1400" dirty="0">
                <a:latin typeface="Calibri"/>
                <a:cs typeface="Calibri"/>
              </a:rPr>
              <a:t> </a:t>
            </a:r>
            <a:r>
              <a:rPr sz="1400" spc="-10" dirty="0">
                <a:latin typeface="Calibri"/>
                <a:cs typeface="Calibri"/>
              </a:rPr>
              <a:t>Greta</a:t>
            </a:r>
            <a:r>
              <a:rPr sz="1400" spc="10" dirty="0">
                <a:latin typeface="Calibri"/>
                <a:cs typeface="Calibri"/>
              </a:rPr>
              <a:t> </a:t>
            </a:r>
            <a:r>
              <a:rPr sz="1400" spc="-10" dirty="0">
                <a:latin typeface="Calibri"/>
                <a:cs typeface="Calibri"/>
              </a:rPr>
              <a:t>after</a:t>
            </a:r>
            <a:r>
              <a:rPr sz="1400" dirty="0">
                <a:latin typeface="Calibri"/>
                <a:cs typeface="Calibri"/>
              </a:rPr>
              <a:t> </a:t>
            </a:r>
            <a:r>
              <a:rPr sz="1400" spc="-5" dirty="0">
                <a:latin typeface="Calibri"/>
                <a:cs typeface="Calibri"/>
              </a:rPr>
              <a:t>her</a:t>
            </a:r>
            <a:r>
              <a:rPr sz="1400" spc="10" dirty="0">
                <a:latin typeface="Calibri"/>
                <a:cs typeface="Calibri"/>
              </a:rPr>
              <a:t> </a:t>
            </a:r>
            <a:r>
              <a:rPr sz="1400" spc="-5" dirty="0">
                <a:latin typeface="Calibri"/>
                <a:cs typeface="Calibri"/>
              </a:rPr>
              <a:t>fight against</a:t>
            </a:r>
            <a:r>
              <a:rPr sz="1400" spc="20" dirty="0">
                <a:latin typeface="Calibri"/>
                <a:cs typeface="Calibri"/>
              </a:rPr>
              <a:t> </a:t>
            </a:r>
            <a:r>
              <a:rPr sz="1400" spc="-15" dirty="0">
                <a:latin typeface="Calibri"/>
                <a:cs typeface="Calibri"/>
              </a:rPr>
              <a:t>Hodgkin’s</a:t>
            </a:r>
            <a:r>
              <a:rPr sz="1400" dirty="0">
                <a:latin typeface="Calibri"/>
                <a:cs typeface="Calibri"/>
              </a:rPr>
              <a:t> </a:t>
            </a:r>
            <a:r>
              <a:rPr sz="1400" spc="-10" dirty="0">
                <a:latin typeface="Calibri"/>
                <a:cs typeface="Calibri"/>
              </a:rPr>
              <a:t>Lymphoma</a:t>
            </a:r>
            <a:r>
              <a:rPr sz="1400" spc="10" dirty="0">
                <a:latin typeface="Calibri"/>
                <a:cs typeface="Calibri"/>
              </a:rPr>
              <a:t> </a:t>
            </a:r>
            <a:r>
              <a:rPr sz="1400" spc="-10" dirty="0">
                <a:latin typeface="Calibri"/>
                <a:cs typeface="Calibri"/>
              </a:rPr>
              <a:t>came</a:t>
            </a:r>
            <a:r>
              <a:rPr sz="1400" spc="-5" dirty="0">
                <a:latin typeface="Calibri"/>
                <a:cs typeface="Calibri"/>
              </a:rPr>
              <a:t> </a:t>
            </a:r>
            <a:r>
              <a:rPr sz="1400" spc="-10" dirty="0">
                <a:latin typeface="Calibri"/>
                <a:cs typeface="Calibri"/>
              </a:rPr>
              <a:t>to</a:t>
            </a:r>
            <a:r>
              <a:rPr sz="1400" dirty="0">
                <a:latin typeface="Calibri"/>
                <a:cs typeface="Calibri"/>
              </a:rPr>
              <a:t> a</a:t>
            </a:r>
            <a:r>
              <a:rPr sz="1400" spc="10" dirty="0">
                <a:latin typeface="Calibri"/>
                <a:cs typeface="Calibri"/>
              </a:rPr>
              <a:t> </a:t>
            </a:r>
            <a:r>
              <a:rPr sz="1400" spc="-5" dirty="0">
                <a:latin typeface="Calibri"/>
                <a:cs typeface="Calibri"/>
              </a:rPr>
              <a:t>close.</a:t>
            </a:r>
            <a:endParaRPr sz="1400">
              <a:latin typeface="Calibri"/>
              <a:cs typeface="Calibri"/>
            </a:endParaRPr>
          </a:p>
        </p:txBody>
      </p:sp>
      <p:sp>
        <p:nvSpPr>
          <p:cNvPr id="13" name="Footer Placeholder 12">
            <a:extLst>
              <a:ext uri="{FF2B5EF4-FFF2-40B4-BE49-F238E27FC236}">
                <a16:creationId xmlns:a16="http://schemas.microsoft.com/office/drawing/2014/main" id="{30C53825-1E76-4EBE-BAEA-E0C518310D8E}"/>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4" name="Date Placeholder 13">
            <a:extLst>
              <a:ext uri="{FF2B5EF4-FFF2-40B4-BE49-F238E27FC236}">
                <a16:creationId xmlns:a16="http://schemas.microsoft.com/office/drawing/2014/main" id="{FDDC524A-AEED-42C5-B449-8DEEBAD97FE6}"/>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aring Bridge User"/>
          <p:cNvSpPr txBox="1">
            <a:spLocks noGrp="1"/>
          </p:cNvSpPr>
          <p:nvPr>
            <p:ph type="title"/>
          </p:nvPr>
        </p:nvSpPr>
        <p:spPr>
          <a:xfrm>
            <a:off x="627075" y="431673"/>
            <a:ext cx="3886835" cy="635000"/>
          </a:xfrm>
          <a:prstGeom prst="rect">
            <a:avLst/>
          </a:prstGeom>
        </p:spPr>
        <p:txBody>
          <a:bodyPr vert="horz" wrap="square" lIns="0" tIns="12065" rIns="0" bIns="0" rtlCol="0">
            <a:spAutoFit/>
          </a:bodyPr>
          <a:lstStyle/>
          <a:p>
            <a:pPr marL="12700">
              <a:lnSpc>
                <a:spcPct val="100000"/>
              </a:lnSpc>
              <a:spcBef>
                <a:spcPts val="95"/>
              </a:spcBef>
            </a:pPr>
            <a:r>
              <a:rPr sz="4000" spc="-145" dirty="0">
                <a:solidFill>
                  <a:srgbClr val="FFFFFF"/>
                </a:solidFill>
              </a:rPr>
              <a:t>C</a:t>
            </a:r>
            <a:r>
              <a:rPr sz="4000" spc="-160" dirty="0">
                <a:solidFill>
                  <a:srgbClr val="FFFFFF"/>
                </a:solidFill>
              </a:rPr>
              <a:t>ar</a:t>
            </a:r>
            <a:r>
              <a:rPr sz="4000" spc="-150" dirty="0">
                <a:solidFill>
                  <a:srgbClr val="FFFFFF"/>
                </a:solidFill>
              </a:rPr>
              <a:t>i</a:t>
            </a:r>
            <a:r>
              <a:rPr sz="4000" spc="-145" dirty="0">
                <a:solidFill>
                  <a:srgbClr val="FFFFFF"/>
                </a:solidFill>
              </a:rPr>
              <a:t>n</a:t>
            </a:r>
            <a:r>
              <a:rPr sz="4000" spc="-150" dirty="0">
                <a:solidFill>
                  <a:srgbClr val="FFFFFF"/>
                </a:solidFill>
              </a:rPr>
              <a:t>g</a:t>
            </a:r>
            <a:r>
              <a:rPr sz="4000" spc="-155" dirty="0">
                <a:solidFill>
                  <a:srgbClr val="FFFFFF"/>
                </a:solidFill>
              </a:rPr>
              <a:t>B</a:t>
            </a:r>
            <a:r>
              <a:rPr sz="4000" spc="-160" dirty="0">
                <a:solidFill>
                  <a:srgbClr val="FFFFFF"/>
                </a:solidFill>
              </a:rPr>
              <a:t>r</a:t>
            </a:r>
            <a:r>
              <a:rPr sz="4000" spc="-150" dirty="0">
                <a:solidFill>
                  <a:srgbClr val="FFFFFF"/>
                </a:solidFill>
              </a:rPr>
              <a:t>i</a:t>
            </a:r>
            <a:r>
              <a:rPr sz="4000" spc="-145" dirty="0">
                <a:solidFill>
                  <a:srgbClr val="FFFFFF"/>
                </a:solidFill>
              </a:rPr>
              <a:t>d</a:t>
            </a:r>
            <a:r>
              <a:rPr sz="4000" spc="-150" dirty="0">
                <a:solidFill>
                  <a:srgbClr val="FFFFFF"/>
                </a:solidFill>
              </a:rPr>
              <a:t>g</a:t>
            </a:r>
            <a:r>
              <a:rPr sz="4000" spc="-5" dirty="0">
                <a:solidFill>
                  <a:srgbClr val="FFFFFF"/>
                </a:solidFill>
              </a:rPr>
              <a:t>e</a:t>
            </a:r>
            <a:r>
              <a:rPr sz="4000" spc="-440" dirty="0">
                <a:solidFill>
                  <a:srgbClr val="FFFFFF"/>
                </a:solidFill>
              </a:rPr>
              <a:t> </a:t>
            </a:r>
            <a:r>
              <a:rPr sz="4000" spc="-150" dirty="0">
                <a:solidFill>
                  <a:srgbClr val="FFFFFF"/>
                </a:solidFill>
              </a:rPr>
              <a:t>Us</a:t>
            </a:r>
            <a:r>
              <a:rPr sz="4000" spc="-145" dirty="0">
                <a:solidFill>
                  <a:srgbClr val="FFFFFF"/>
                </a:solidFill>
              </a:rPr>
              <a:t>e</a:t>
            </a:r>
            <a:r>
              <a:rPr sz="4000" spc="-160" dirty="0">
                <a:solidFill>
                  <a:srgbClr val="FFFFFF"/>
                </a:solidFill>
              </a:rPr>
              <a:t>r</a:t>
            </a:r>
            <a:r>
              <a:rPr sz="4000" spc="-5" dirty="0">
                <a:solidFill>
                  <a:srgbClr val="FFFFFF"/>
                </a:solidFill>
              </a:rPr>
              <a:t>s</a:t>
            </a:r>
            <a:endParaRPr sz="4000" dirty="0"/>
          </a:p>
        </p:txBody>
      </p:sp>
      <p:pic>
        <p:nvPicPr>
          <p:cNvPr id="3" name="object 3" descr="CWV Logo"/>
          <p:cNvPicPr/>
          <p:nvPr/>
        </p:nvPicPr>
        <p:blipFill>
          <a:blip r:embed="rId2" cstate="print"/>
          <a:stretch>
            <a:fillRect/>
          </a:stretch>
        </p:blipFill>
        <p:spPr>
          <a:xfrm>
            <a:off x="9907523" y="260604"/>
            <a:ext cx="1275587" cy="1274064"/>
          </a:xfrm>
          <a:prstGeom prst="rect">
            <a:avLst/>
          </a:prstGeom>
        </p:spPr>
      </p:pic>
      <p:sp>
        <p:nvSpPr>
          <p:cNvPr id="5" name="object 5"/>
          <p:cNvSpPr txBox="1"/>
          <p:nvPr/>
        </p:nvSpPr>
        <p:spPr>
          <a:xfrm>
            <a:off x="665784" y="1873757"/>
            <a:ext cx="6736080" cy="3429000"/>
          </a:xfrm>
          <a:prstGeom prst="rect">
            <a:avLst/>
          </a:prstGeom>
        </p:spPr>
        <p:txBody>
          <a:bodyPr vert="horz" wrap="square" lIns="0" tIns="12065" rIns="0" bIns="0" rtlCol="0">
            <a:spAutoFit/>
          </a:bodyPr>
          <a:lstStyle/>
          <a:p>
            <a:pPr marL="279400" marR="66675" indent="-266700">
              <a:lnSpc>
                <a:spcPct val="100000"/>
              </a:lnSpc>
              <a:spcBef>
                <a:spcPts val="95"/>
              </a:spcBef>
              <a:buFont typeface="Arial"/>
              <a:buChar char="•"/>
              <a:tabLst>
                <a:tab pos="278765" algn="l"/>
                <a:tab pos="279400" algn="l"/>
              </a:tabLst>
            </a:pPr>
            <a:r>
              <a:rPr sz="1900" spc="-10" dirty="0">
                <a:solidFill>
                  <a:srgbClr val="404040"/>
                </a:solidFill>
                <a:latin typeface="Segoe UI"/>
                <a:cs typeface="Segoe UI"/>
              </a:rPr>
              <a:t>Sites</a:t>
            </a:r>
            <a:r>
              <a:rPr sz="1900" spc="15" dirty="0">
                <a:solidFill>
                  <a:srgbClr val="404040"/>
                </a:solidFill>
                <a:latin typeface="Segoe UI"/>
                <a:cs typeface="Segoe UI"/>
              </a:rPr>
              <a:t> </a:t>
            </a:r>
            <a:r>
              <a:rPr sz="1900" spc="-15" dirty="0">
                <a:solidFill>
                  <a:srgbClr val="404040"/>
                </a:solidFill>
                <a:latin typeface="Segoe UI"/>
                <a:cs typeface="Segoe UI"/>
              </a:rPr>
              <a:t>are</a:t>
            </a:r>
            <a:r>
              <a:rPr sz="1900" dirty="0">
                <a:solidFill>
                  <a:srgbClr val="404040"/>
                </a:solidFill>
                <a:latin typeface="Segoe UI"/>
                <a:cs typeface="Segoe UI"/>
              </a:rPr>
              <a:t> </a:t>
            </a:r>
            <a:r>
              <a:rPr sz="1900" spc="-5" dirty="0">
                <a:solidFill>
                  <a:srgbClr val="404040"/>
                </a:solidFill>
                <a:latin typeface="Segoe UI"/>
                <a:cs typeface="Segoe UI"/>
              </a:rPr>
              <a:t>either</a:t>
            </a:r>
            <a:r>
              <a:rPr sz="1900" spc="15" dirty="0">
                <a:solidFill>
                  <a:srgbClr val="404040"/>
                </a:solidFill>
                <a:latin typeface="Segoe UI"/>
                <a:cs typeface="Segoe UI"/>
              </a:rPr>
              <a:t> </a:t>
            </a:r>
            <a:r>
              <a:rPr sz="1900" spc="-10" dirty="0">
                <a:solidFill>
                  <a:srgbClr val="404040"/>
                </a:solidFill>
                <a:latin typeface="Segoe UI"/>
                <a:cs typeface="Segoe UI"/>
              </a:rPr>
              <a:t>created</a:t>
            </a:r>
            <a:r>
              <a:rPr sz="1900" dirty="0">
                <a:solidFill>
                  <a:srgbClr val="404040"/>
                </a:solidFill>
                <a:latin typeface="Segoe UI"/>
                <a:cs typeface="Segoe UI"/>
              </a:rPr>
              <a:t> </a:t>
            </a:r>
            <a:r>
              <a:rPr sz="1900" spc="-5" dirty="0">
                <a:solidFill>
                  <a:srgbClr val="404040"/>
                </a:solidFill>
                <a:latin typeface="Segoe UI"/>
                <a:cs typeface="Segoe UI"/>
              </a:rPr>
              <a:t>by</a:t>
            </a:r>
            <a:r>
              <a:rPr sz="1900" spc="20" dirty="0">
                <a:solidFill>
                  <a:srgbClr val="404040"/>
                </a:solidFill>
                <a:latin typeface="Segoe UI"/>
                <a:cs typeface="Segoe UI"/>
              </a:rPr>
              <a:t> </a:t>
            </a:r>
            <a:r>
              <a:rPr sz="1900" spc="-5" dirty="0">
                <a:solidFill>
                  <a:srgbClr val="404040"/>
                </a:solidFill>
                <a:latin typeface="Segoe UI"/>
                <a:cs typeface="Segoe UI"/>
              </a:rPr>
              <a:t>the</a:t>
            </a:r>
            <a:r>
              <a:rPr sz="1900" dirty="0">
                <a:solidFill>
                  <a:srgbClr val="404040"/>
                </a:solidFill>
                <a:latin typeface="Segoe UI"/>
                <a:cs typeface="Segoe UI"/>
              </a:rPr>
              <a:t> </a:t>
            </a:r>
            <a:r>
              <a:rPr sz="1900" spc="-5" dirty="0">
                <a:solidFill>
                  <a:srgbClr val="404040"/>
                </a:solidFill>
                <a:latin typeface="Segoe UI"/>
                <a:cs typeface="Segoe UI"/>
              </a:rPr>
              <a:t>person</a:t>
            </a:r>
            <a:r>
              <a:rPr sz="1900" dirty="0">
                <a:solidFill>
                  <a:srgbClr val="404040"/>
                </a:solidFill>
                <a:latin typeface="Segoe UI"/>
                <a:cs typeface="Segoe UI"/>
              </a:rPr>
              <a:t> </a:t>
            </a:r>
            <a:r>
              <a:rPr sz="1900" spc="-5" dirty="0">
                <a:solidFill>
                  <a:srgbClr val="404040"/>
                </a:solidFill>
                <a:latin typeface="Segoe UI"/>
                <a:cs typeface="Segoe UI"/>
              </a:rPr>
              <a:t>on</a:t>
            </a:r>
            <a:r>
              <a:rPr sz="1900" spc="5" dirty="0">
                <a:solidFill>
                  <a:srgbClr val="404040"/>
                </a:solidFill>
                <a:latin typeface="Segoe UI"/>
                <a:cs typeface="Segoe UI"/>
              </a:rPr>
              <a:t> </a:t>
            </a:r>
            <a:r>
              <a:rPr sz="1900" spc="-5" dirty="0">
                <a:solidFill>
                  <a:srgbClr val="404040"/>
                </a:solidFill>
                <a:latin typeface="Segoe UI"/>
                <a:cs typeface="Segoe UI"/>
              </a:rPr>
              <a:t>a</a:t>
            </a:r>
            <a:r>
              <a:rPr sz="1900" spc="10" dirty="0">
                <a:solidFill>
                  <a:srgbClr val="404040"/>
                </a:solidFill>
                <a:latin typeface="Segoe UI"/>
                <a:cs typeface="Segoe UI"/>
              </a:rPr>
              <a:t> </a:t>
            </a:r>
            <a:r>
              <a:rPr sz="1900" spc="-10" dirty="0">
                <a:solidFill>
                  <a:srgbClr val="404040"/>
                </a:solidFill>
                <a:latin typeface="Segoe UI"/>
                <a:cs typeface="Segoe UI"/>
              </a:rPr>
              <a:t>health</a:t>
            </a:r>
            <a:r>
              <a:rPr sz="1900" spc="20" dirty="0">
                <a:solidFill>
                  <a:srgbClr val="404040"/>
                </a:solidFill>
                <a:latin typeface="Segoe UI"/>
                <a:cs typeface="Segoe UI"/>
              </a:rPr>
              <a:t> </a:t>
            </a:r>
            <a:r>
              <a:rPr sz="1900" spc="-10" dirty="0">
                <a:solidFill>
                  <a:srgbClr val="404040"/>
                </a:solidFill>
                <a:latin typeface="Segoe UI"/>
                <a:cs typeface="Segoe UI"/>
              </a:rPr>
              <a:t>journey</a:t>
            </a:r>
            <a:r>
              <a:rPr sz="1900" spc="65" dirty="0">
                <a:solidFill>
                  <a:srgbClr val="404040"/>
                </a:solidFill>
                <a:latin typeface="Segoe UI"/>
                <a:cs typeface="Segoe UI"/>
              </a:rPr>
              <a:t> </a:t>
            </a:r>
            <a:r>
              <a:rPr sz="1900" spc="-5" dirty="0">
                <a:solidFill>
                  <a:srgbClr val="404040"/>
                </a:solidFill>
                <a:latin typeface="Segoe UI"/>
                <a:cs typeface="Segoe UI"/>
              </a:rPr>
              <a:t>or </a:t>
            </a:r>
            <a:r>
              <a:rPr sz="1900" spc="-505" dirty="0">
                <a:solidFill>
                  <a:srgbClr val="404040"/>
                </a:solidFill>
                <a:latin typeface="Segoe UI"/>
                <a:cs typeface="Segoe UI"/>
              </a:rPr>
              <a:t> </a:t>
            </a:r>
            <a:r>
              <a:rPr sz="1900" spc="-5" dirty="0">
                <a:solidFill>
                  <a:srgbClr val="404040"/>
                </a:solidFill>
                <a:latin typeface="Segoe UI"/>
                <a:cs typeface="Segoe UI"/>
              </a:rPr>
              <a:t>a</a:t>
            </a:r>
            <a:r>
              <a:rPr sz="1900" spc="-10" dirty="0">
                <a:solidFill>
                  <a:srgbClr val="404040"/>
                </a:solidFill>
                <a:latin typeface="Segoe UI"/>
                <a:cs typeface="Segoe UI"/>
              </a:rPr>
              <a:t> family</a:t>
            </a:r>
            <a:r>
              <a:rPr sz="1900" spc="45" dirty="0">
                <a:solidFill>
                  <a:srgbClr val="404040"/>
                </a:solidFill>
                <a:latin typeface="Segoe UI"/>
                <a:cs typeface="Segoe UI"/>
              </a:rPr>
              <a:t> </a:t>
            </a:r>
            <a:r>
              <a:rPr sz="1900" spc="-25" dirty="0">
                <a:solidFill>
                  <a:srgbClr val="404040"/>
                </a:solidFill>
                <a:latin typeface="Segoe UI"/>
                <a:cs typeface="Segoe UI"/>
              </a:rPr>
              <a:t>caregiver.</a:t>
            </a:r>
            <a:endParaRPr sz="1900">
              <a:latin typeface="Segoe UI"/>
              <a:cs typeface="Segoe UI"/>
            </a:endParaRPr>
          </a:p>
          <a:p>
            <a:pPr>
              <a:lnSpc>
                <a:spcPct val="100000"/>
              </a:lnSpc>
              <a:spcBef>
                <a:spcPts val="30"/>
              </a:spcBef>
              <a:buClr>
                <a:srgbClr val="404040"/>
              </a:buClr>
              <a:buFont typeface="Arial"/>
              <a:buChar char="•"/>
            </a:pPr>
            <a:endParaRPr sz="3200">
              <a:latin typeface="Segoe UI"/>
              <a:cs typeface="Segoe UI"/>
            </a:endParaRPr>
          </a:p>
          <a:p>
            <a:pPr marL="279400" marR="97155" indent="-266700">
              <a:lnSpc>
                <a:spcPct val="100000"/>
              </a:lnSpc>
              <a:buFont typeface="Arial"/>
              <a:buChar char="•"/>
              <a:tabLst>
                <a:tab pos="278765" algn="l"/>
                <a:tab pos="279400" algn="l"/>
              </a:tabLst>
            </a:pPr>
            <a:r>
              <a:rPr sz="1900" spc="-5" dirty="0">
                <a:solidFill>
                  <a:srgbClr val="404040"/>
                </a:solidFill>
                <a:latin typeface="Segoe UI"/>
                <a:cs typeface="Segoe UI"/>
              </a:rPr>
              <a:t>A</a:t>
            </a:r>
            <a:r>
              <a:rPr sz="1900" spc="5" dirty="0">
                <a:solidFill>
                  <a:srgbClr val="404040"/>
                </a:solidFill>
                <a:latin typeface="Segoe UI"/>
                <a:cs typeface="Segoe UI"/>
              </a:rPr>
              <a:t> </a:t>
            </a:r>
            <a:r>
              <a:rPr sz="1900" spc="-5" dirty="0">
                <a:solidFill>
                  <a:srgbClr val="404040"/>
                </a:solidFill>
                <a:latin typeface="Segoe UI"/>
                <a:cs typeface="Segoe UI"/>
              </a:rPr>
              <a:t>recipient</a:t>
            </a:r>
            <a:r>
              <a:rPr sz="1900" spc="10" dirty="0">
                <a:solidFill>
                  <a:srgbClr val="404040"/>
                </a:solidFill>
                <a:latin typeface="Segoe UI"/>
                <a:cs typeface="Segoe UI"/>
              </a:rPr>
              <a:t> </a:t>
            </a:r>
            <a:r>
              <a:rPr sz="1900" spc="-20" dirty="0">
                <a:solidFill>
                  <a:srgbClr val="404040"/>
                </a:solidFill>
                <a:latin typeface="Segoe UI"/>
                <a:cs typeface="Segoe UI"/>
              </a:rPr>
              <a:t>of</a:t>
            </a:r>
            <a:r>
              <a:rPr sz="1900" spc="-5" dirty="0">
                <a:solidFill>
                  <a:srgbClr val="404040"/>
                </a:solidFill>
                <a:latin typeface="Segoe UI"/>
                <a:cs typeface="Segoe UI"/>
              </a:rPr>
              <a:t> a</a:t>
            </a:r>
            <a:r>
              <a:rPr sz="1900" spc="5" dirty="0">
                <a:solidFill>
                  <a:srgbClr val="404040"/>
                </a:solidFill>
                <a:latin typeface="Segoe UI"/>
                <a:cs typeface="Segoe UI"/>
              </a:rPr>
              <a:t> </a:t>
            </a:r>
            <a:r>
              <a:rPr sz="1900" spc="-10" dirty="0">
                <a:solidFill>
                  <a:srgbClr val="404040"/>
                </a:solidFill>
                <a:latin typeface="Segoe UI"/>
                <a:cs typeface="Segoe UI"/>
              </a:rPr>
              <a:t>site</a:t>
            </a:r>
            <a:r>
              <a:rPr sz="1900" spc="-5" dirty="0">
                <a:solidFill>
                  <a:srgbClr val="404040"/>
                </a:solidFill>
                <a:latin typeface="Segoe UI"/>
                <a:cs typeface="Segoe UI"/>
              </a:rPr>
              <a:t> can</a:t>
            </a:r>
            <a:r>
              <a:rPr sz="1900" spc="5" dirty="0">
                <a:solidFill>
                  <a:srgbClr val="404040"/>
                </a:solidFill>
                <a:latin typeface="Segoe UI"/>
                <a:cs typeface="Segoe UI"/>
              </a:rPr>
              <a:t> </a:t>
            </a:r>
            <a:r>
              <a:rPr sz="1900" spc="-10" dirty="0">
                <a:solidFill>
                  <a:srgbClr val="404040"/>
                </a:solidFill>
                <a:latin typeface="Segoe UI"/>
                <a:cs typeface="Segoe UI"/>
              </a:rPr>
              <a:t>always</a:t>
            </a:r>
            <a:r>
              <a:rPr sz="1900" spc="25" dirty="0">
                <a:solidFill>
                  <a:srgbClr val="404040"/>
                </a:solidFill>
                <a:latin typeface="Segoe UI"/>
                <a:cs typeface="Segoe UI"/>
              </a:rPr>
              <a:t> </a:t>
            </a:r>
            <a:r>
              <a:rPr sz="1900" spc="-10" dirty="0">
                <a:solidFill>
                  <a:srgbClr val="404040"/>
                </a:solidFill>
                <a:latin typeface="Segoe UI"/>
                <a:cs typeface="Segoe UI"/>
              </a:rPr>
              <a:t>add</a:t>
            </a:r>
            <a:r>
              <a:rPr sz="1900" spc="15" dirty="0">
                <a:solidFill>
                  <a:srgbClr val="404040"/>
                </a:solidFill>
                <a:latin typeface="Segoe UI"/>
                <a:cs typeface="Segoe UI"/>
              </a:rPr>
              <a:t> </a:t>
            </a:r>
            <a:r>
              <a:rPr sz="1900" spc="-5" dirty="0">
                <a:solidFill>
                  <a:srgbClr val="404040"/>
                </a:solidFill>
                <a:latin typeface="Segoe UI"/>
                <a:cs typeface="Segoe UI"/>
              </a:rPr>
              <a:t>a co-author</a:t>
            </a:r>
            <a:r>
              <a:rPr sz="1900" spc="40" dirty="0">
                <a:solidFill>
                  <a:srgbClr val="404040"/>
                </a:solidFill>
                <a:latin typeface="Segoe UI"/>
                <a:cs typeface="Segoe UI"/>
              </a:rPr>
              <a:t> </a:t>
            </a:r>
            <a:r>
              <a:rPr sz="1900" spc="-10" dirty="0">
                <a:solidFill>
                  <a:srgbClr val="404040"/>
                </a:solidFill>
                <a:latin typeface="Segoe UI"/>
                <a:cs typeface="Segoe UI"/>
              </a:rPr>
              <a:t>who</a:t>
            </a:r>
            <a:r>
              <a:rPr sz="1900" spc="10" dirty="0">
                <a:solidFill>
                  <a:srgbClr val="404040"/>
                </a:solidFill>
                <a:latin typeface="Segoe UI"/>
                <a:cs typeface="Segoe UI"/>
              </a:rPr>
              <a:t> </a:t>
            </a:r>
            <a:r>
              <a:rPr sz="1900" spc="-5" dirty="0">
                <a:solidFill>
                  <a:srgbClr val="404040"/>
                </a:solidFill>
                <a:latin typeface="Segoe UI"/>
                <a:cs typeface="Segoe UI"/>
              </a:rPr>
              <a:t>can </a:t>
            </a:r>
            <a:r>
              <a:rPr sz="1900" dirty="0">
                <a:solidFill>
                  <a:srgbClr val="404040"/>
                </a:solidFill>
                <a:latin typeface="Segoe UI"/>
                <a:cs typeface="Segoe UI"/>
              </a:rPr>
              <a:t> </a:t>
            </a:r>
            <a:r>
              <a:rPr sz="1900" spc="-5" dirty="0">
                <a:solidFill>
                  <a:srgbClr val="404040"/>
                </a:solidFill>
                <a:latin typeface="Segoe UI"/>
                <a:cs typeface="Segoe UI"/>
              </a:rPr>
              <a:t>help</a:t>
            </a:r>
            <a:r>
              <a:rPr sz="1900" dirty="0">
                <a:solidFill>
                  <a:srgbClr val="404040"/>
                </a:solidFill>
                <a:latin typeface="Segoe UI"/>
                <a:cs typeface="Segoe UI"/>
              </a:rPr>
              <a:t> </a:t>
            </a:r>
            <a:r>
              <a:rPr sz="1900" spc="-10" dirty="0">
                <a:solidFill>
                  <a:srgbClr val="404040"/>
                </a:solidFill>
                <a:latin typeface="Segoe UI"/>
                <a:cs typeface="Segoe UI"/>
              </a:rPr>
              <a:t>journal</a:t>
            </a:r>
            <a:r>
              <a:rPr sz="1900" spc="25" dirty="0">
                <a:solidFill>
                  <a:srgbClr val="404040"/>
                </a:solidFill>
                <a:latin typeface="Segoe UI"/>
                <a:cs typeface="Segoe UI"/>
              </a:rPr>
              <a:t> </a:t>
            </a:r>
            <a:r>
              <a:rPr sz="1900" spc="-5" dirty="0">
                <a:solidFill>
                  <a:srgbClr val="404040"/>
                </a:solidFill>
                <a:latin typeface="Segoe UI"/>
                <a:cs typeface="Segoe UI"/>
              </a:rPr>
              <a:t>on</a:t>
            </a:r>
            <a:r>
              <a:rPr sz="1900" spc="5" dirty="0">
                <a:solidFill>
                  <a:srgbClr val="404040"/>
                </a:solidFill>
                <a:latin typeface="Segoe UI"/>
                <a:cs typeface="Segoe UI"/>
              </a:rPr>
              <a:t> </a:t>
            </a:r>
            <a:r>
              <a:rPr sz="1900" spc="-5" dirty="0">
                <a:solidFill>
                  <a:srgbClr val="404040"/>
                </a:solidFill>
                <a:latin typeface="Segoe UI"/>
                <a:cs typeface="Segoe UI"/>
              </a:rPr>
              <a:t>the</a:t>
            </a:r>
            <a:r>
              <a:rPr sz="1900" spc="15" dirty="0">
                <a:solidFill>
                  <a:srgbClr val="404040"/>
                </a:solidFill>
                <a:latin typeface="Segoe UI"/>
                <a:cs typeface="Segoe UI"/>
              </a:rPr>
              <a:t> </a:t>
            </a:r>
            <a:r>
              <a:rPr sz="1900" spc="-10" dirty="0">
                <a:solidFill>
                  <a:srgbClr val="404040"/>
                </a:solidFill>
                <a:latin typeface="Segoe UI"/>
                <a:cs typeface="Segoe UI"/>
              </a:rPr>
              <a:t>site</a:t>
            </a:r>
            <a:r>
              <a:rPr sz="1900" dirty="0">
                <a:solidFill>
                  <a:srgbClr val="404040"/>
                </a:solidFill>
                <a:latin typeface="Segoe UI"/>
                <a:cs typeface="Segoe UI"/>
              </a:rPr>
              <a:t> </a:t>
            </a:r>
            <a:r>
              <a:rPr sz="1900" spc="-10" dirty="0">
                <a:solidFill>
                  <a:srgbClr val="404040"/>
                </a:solidFill>
                <a:latin typeface="Segoe UI"/>
                <a:cs typeface="Segoe UI"/>
              </a:rPr>
              <a:t>and</a:t>
            </a:r>
            <a:r>
              <a:rPr sz="1900" spc="15" dirty="0">
                <a:solidFill>
                  <a:srgbClr val="404040"/>
                </a:solidFill>
                <a:latin typeface="Segoe UI"/>
                <a:cs typeface="Segoe UI"/>
              </a:rPr>
              <a:t> </a:t>
            </a:r>
            <a:r>
              <a:rPr sz="1900" spc="-5" dirty="0">
                <a:solidFill>
                  <a:srgbClr val="404040"/>
                </a:solidFill>
                <a:latin typeface="Segoe UI"/>
                <a:cs typeface="Segoe UI"/>
              </a:rPr>
              <a:t>inform</a:t>
            </a:r>
            <a:r>
              <a:rPr sz="1900" spc="30" dirty="0">
                <a:solidFill>
                  <a:srgbClr val="404040"/>
                </a:solidFill>
                <a:latin typeface="Segoe UI"/>
                <a:cs typeface="Segoe UI"/>
              </a:rPr>
              <a:t> </a:t>
            </a:r>
            <a:r>
              <a:rPr sz="1900" spc="-10" dirty="0">
                <a:solidFill>
                  <a:srgbClr val="404040"/>
                </a:solidFill>
                <a:latin typeface="Segoe UI"/>
                <a:cs typeface="Segoe UI"/>
              </a:rPr>
              <a:t>family</a:t>
            </a:r>
            <a:r>
              <a:rPr sz="1900" spc="50" dirty="0">
                <a:solidFill>
                  <a:srgbClr val="404040"/>
                </a:solidFill>
                <a:latin typeface="Segoe UI"/>
                <a:cs typeface="Segoe UI"/>
              </a:rPr>
              <a:t> </a:t>
            </a:r>
            <a:r>
              <a:rPr sz="1900" spc="-10" dirty="0">
                <a:solidFill>
                  <a:srgbClr val="404040"/>
                </a:solidFill>
                <a:latin typeface="Segoe UI"/>
                <a:cs typeface="Segoe UI"/>
              </a:rPr>
              <a:t>and</a:t>
            </a:r>
            <a:r>
              <a:rPr sz="1900" spc="15" dirty="0">
                <a:solidFill>
                  <a:srgbClr val="404040"/>
                </a:solidFill>
                <a:latin typeface="Segoe UI"/>
                <a:cs typeface="Segoe UI"/>
              </a:rPr>
              <a:t> </a:t>
            </a:r>
            <a:r>
              <a:rPr sz="1900" spc="-5" dirty="0">
                <a:solidFill>
                  <a:srgbClr val="404040"/>
                </a:solidFill>
                <a:latin typeface="Segoe UI"/>
                <a:cs typeface="Segoe UI"/>
              </a:rPr>
              <a:t>friends</a:t>
            </a:r>
            <a:r>
              <a:rPr sz="1900" spc="30" dirty="0">
                <a:solidFill>
                  <a:srgbClr val="404040"/>
                </a:solidFill>
                <a:latin typeface="Segoe UI"/>
                <a:cs typeface="Segoe UI"/>
              </a:rPr>
              <a:t> </a:t>
            </a:r>
            <a:r>
              <a:rPr sz="1900" spc="-20" dirty="0">
                <a:solidFill>
                  <a:srgbClr val="404040"/>
                </a:solidFill>
                <a:latin typeface="Segoe UI"/>
                <a:cs typeface="Segoe UI"/>
              </a:rPr>
              <a:t>of</a:t>
            </a:r>
            <a:r>
              <a:rPr sz="1900" dirty="0">
                <a:solidFill>
                  <a:srgbClr val="404040"/>
                </a:solidFill>
                <a:latin typeface="Segoe UI"/>
                <a:cs typeface="Segoe UI"/>
              </a:rPr>
              <a:t> </a:t>
            </a:r>
            <a:r>
              <a:rPr sz="1900" spc="-5" dirty="0">
                <a:solidFill>
                  <a:srgbClr val="404040"/>
                </a:solidFill>
                <a:latin typeface="Segoe UI"/>
                <a:cs typeface="Segoe UI"/>
              </a:rPr>
              <a:t>the </a:t>
            </a:r>
            <a:r>
              <a:rPr sz="1900" spc="-505" dirty="0">
                <a:solidFill>
                  <a:srgbClr val="404040"/>
                </a:solidFill>
                <a:latin typeface="Segoe UI"/>
                <a:cs typeface="Segoe UI"/>
              </a:rPr>
              <a:t> </a:t>
            </a:r>
            <a:r>
              <a:rPr sz="1900" spc="-10" dirty="0">
                <a:solidFill>
                  <a:srgbClr val="404040"/>
                </a:solidFill>
                <a:latin typeface="Segoe UI"/>
                <a:cs typeface="Segoe UI"/>
              </a:rPr>
              <a:t>health</a:t>
            </a:r>
            <a:r>
              <a:rPr sz="1900" spc="5" dirty="0">
                <a:solidFill>
                  <a:srgbClr val="404040"/>
                </a:solidFill>
                <a:latin typeface="Segoe UI"/>
                <a:cs typeface="Segoe UI"/>
              </a:rPr>
              <a:t> </a:t>
            </a:r>
            <a:r>
              <a:rPr sz="1900" spc="-10" dirty="0">
                <a:solidFill>
                  <a:srgbClr val="404040"/>
                </a:solidFill>
                <a:latin typeface="Segoe UI"/>
                <a:cs typeface="Segoe UI"/>
              </a:rPr>
              <a:t>status</a:t>
            </a:r>
            <a:r>
              <a:rPr sz="1900" spc="5" dirty="0">
                <a:solidFill>
                  <a:srgbClr val="404040"/>
                </a:solidFill>
                <a:latin typeface="Segoe UI"/>
                <a:cs typeface="Segoe UI"/>
              </a:rPr>
              <a:t> </a:t>
            </a:r>
            <a:r>
              <a:rPr sz="1900" spc="-20" dirty="0">
                <a:solidFill>
                  <a:srgbClr val="404040"/>
                </a:solidFill>
                <a:latin typeface="Segoe UI"/>
                <a:cs typeface="Segoe UI"/>
              </a:rPr>
              <a:t>of</a:t>
            </a:r>
            <a:r>
              <a:rPr sz="1900" spc="10" dirty="0">
                <a:solidFill>
                  <a:srgbClr val="404040"/>
                </a:solidFill>
                <a:latin typeface="Segoe UI"/>
                <a:cs typeface="Segoe UI"/>
              </a:rPr>
              <a:t> </a:t>
            </a:r>
            <a:r>
              <a:rPr sz="1900" spc="-5" dirty="0">
                <a:solidFill>
                  <a:srgbClr val="404040"/>
                </a:solidFill>
                <a:latin typeface="Segoe UI"/>
                <a:cs typeface="Segoe UI"/>
              </a:rPr>
              <a:t>the</a:t>
            </a:r>
            <a:r>
              <a:rPr sz="1900" spc="25" dirty="0">
                <a:solidFill>
                  <a:srgbClr val="404040"/>
                </a:solidFill>
                <a:latin typeface="Segoe UI"/>
                <a:cs typeface="Segoe UI"/>
              </a:rPr>
              <a:t> </a:t>
            </a:r>
            <a:r>
              <a:rPr sz="1900" spc="-35" dirty="0">
                <a:solidFill>
                  <a:srgbClr val="404040"/>
                </a:solidFill>
                <a:latin typeface="Segoe UI"/>
                <a:cs typeface="Segoe UI"/>
              </a:rPr>
              <a:t>user.</a:t>
            </a:r>
            <a:endParaRPr sz="1900">
              <a:latin typeface="Segoe UI"/>
              <a:cs typeface="Segoe UI"/>
            </a:endParaRPr>
          </a:p>
          <a:p>
            <a:pPr>
              <a:lnSpc>
                <a:spcPct val="100000"/>
              </a:lnSpc>
              <a:spcBef>
                <a:spcPts val="15"/>
              </a:spcBef>
              <a:buClr>
                <a:srgbClr val="404040"/>
              </a:buClr>
              <a:buFont typeface="Arial"/>
              <a:buChar char="•"/>
            </a:pPr>
            <a:endParaRPr sz="3200">
              <a:latin typeface="Segoe UI"/>
              <a:cs typeface="Segoe UI"/>
            </a:endParaRPr>
          </a:p>
          <a:p>
            <a:pPr marL="279400" marR="5080" indent="-266700">
              <a:lnSpc>
                <a:spcPct val="100000"/>
              </a:lnSpc>
              <a:buFont typeface="Arial"/>
              <a:buChar char="•"/>
              <a:tabLst>
                <a:tab pos="278765" algn="l"/>
                <a:tab pos="279400" algn="l"/>
              </a:tabLst>
            </a:pPr>
            <a:r>
              <a:rPr sz="1900" spc="-5" dirty="0">
                <a:solidFill>
                  <a:srgbClr val="404040"/>
                </a:solidFill>
                <a:latin typeface="Segoe UI"/>
                <a:cs typeface="Segoe UI"/>
              </a:rPr>
              <a:t>Co-authors</a:t>
            </a:r>
            <a:r>
              <a:rPr sz="1900" spc="25" dirty="0">
                <a:solidFill>
                  <a:srgbClr val="404040"/>
                </a:solidFill>
                <a:latin typeface="Segoe UI"/>
                <a:cs typeface="Segoe UI"/>
              </a:rPr>
              <a:t> </a:t>
            </a:r>
            <a:r>
              <a:rPr sz="1900" spc="-5" dirty="0">
                <a:solidFill>
                  <a:srgbClr val="404040"/>
                </a:solidFill>
                <a:latin typeface="Segoe UI"/>
                <a:cs typeface="Segoe UI"/>
              </a:rPr>
              <a:t>can</a:t>
            </a:r>
            <a:r>
              <a:rPr sz="1900" spc="10" dirty="0">
                <a:solidFill>
                  <a:srgbClr val="404040"/>
                </a:solidFill>
                <a:latin typeface="Segoe UI"/>
                <a:cs typeface="Segoe UI"/>
              </a:rPr>
              <a:t> </a:t>
            </a:r>
            <a:r>
              <a:rPr sz="1900" spc="-10" dirty="0">
                <a:solidFill>
                  <a:srgbClr val="404040"/>
                </a:solidFill>
                <a:latin typeface="Segoe UI"/>
                <a:cs typeface="Segoe UI"/>
              </a:rPr>
              <a:t>also</a:t>
            </a:r>
            <a:r>
              <a:rPr sz="1900" spc="10" dirty="0">
                <a:solidFill>
                  <a:srgbClr val="404040"/>
                </a:solidFill>
                <a:latin typeface="Segoe UI"/>
                <a:cs typeface="Segoe UI"/>
              </a:rPr>
              <a:t> </a:t>
            </a:r>
            <a:r>
              <a:rPr sz="1900" spc="-15" dirty="0">
                <a:solidFill>
                  <a:srgbClr val="404040"/>
                </a:solidFill>
                <a:latin typeface="Segoe UI"/>
                <a:cs typeface="Segoe UI"/>
              </a:rPr>
              <a:t>take</a:t>
            </a:r>
            <a:r>
              <a:rPr sz="1900" spc="15" dirty="0">
                <a:solidFill>
                  <a:srgbClr val="404040"/>
                </a:solidFill>
                <a:latin typeface="Segoe UI"/>
                <a:cs typeface="Segoe UI"/>
              </a:rPr>
              <a:t> </a:t>
            </a:r>
            <a:r>
              <a:rPr sz="1900" spc="-5" dirty="0">
                <a:solidFill>
                  <a:srgbClr val="404040"/>
                </a:solidFill>
                <a:latin typeface="Segoe UI"/>
                <a:cs typeface="Segoe UI"/>
              </a:rPr>
              <a:t>on</a:t>
            </a:r>
            <a:r>
              <a:rPr sz="1900" spc="10" dirty="0">
                <a:solidFill>
                  <a:srgbClr val="404040"/>
                </a:solidFill>
                <a:latin typeface="Segoe UI"/>
                <a:cs typeface="Segoe UI"/>
              </a:rPr>
              <a:t> </a:t>
            </a:r>
            <a:r>
              <a:rPr sz="1900" spc="-10" dirty="0">
                <a:solidFill>
                  <a:srgbClr val="404040"/>
                </a:solidFill>
                <a:latin typeface="Segoe UI"/>
                <a:cs typeface="Segoe UI"/>
              </a:rPr>
              <a:t>more</a:t>
            </a:r>
            <a:r>
              <a:rPr sz="1900" spc="5" dirty="0">
                <a:solidFill>
                  <a:srgbClr val="404040"/>
                </a:solidFill>
                <a:latin typeface="Segoe UI"/>
                <a:cs typeface="Segoe UI"/>
              </a:rPr>
              <a:t> </a:t>
            </a:r>
            <a:r>
              <a:rPr sz="1900" spc="10" dirty="0">
                <a:solidFill>
                  <a:srgbClr val="404040"/>
                </a:solidFill>
                <a:latin typeface="Segoe UI"/>
                <a:cs typeface="Segoe UI"/>
              </a:rPr>
              <a:t>“helper”</a:t>
            </a:r>
            <a:r>
              <a:rPr sz="1900" dirty="0">
                <a:solidFill>
                  <a:srgbClr val="404040"/>
                </a:solidFill>
                <a:latin typeface="Segoe UI"/>
                <a:cs typeface="Segoe UI"/>
              </a:rPr>
              <a:t> </a:t>
            </a:r>
            <a:r>
              <a:rPr sz="1900" spc="-10" dirty="0">
                <a:solidFill>
                  <a:srgbClr val="404040"/>
                </a:solidFill>
                <a:latin typeface="Segoe UI"/>
                <a:cs typeface="Segoe UI"/>
              </a:rPr>
              <a:t>roles</a:t>
            </a:r>
            <a:r>
              <a:rPr sz="1900" dirty="0">
                <a:solidFill>
                  <a:srgbClr val="404040"/>
                </a:solidFill>
                <a:latin typeface="Segoe UI"/>
                <a:cs typeface="Segoe UI"/>
              </a:rPr>
              <a:t> </a:t>
            </a:r>
            <a:r>
              <a:rPr sz="1900" spc="-10" dirty="0">
                <a:solidFill>
                  <a:srgbClr val="404040"/>
                </a:solidFill>
                <a:latin typeface="Segoe UI"/>
                <a:cs typeface="Segoe UI"/>
              </a:rPr>
              <a:t>through</a:t>
            </a:r>
            <a:r>
              <a:rPr sz="1900" spc="30" dirty="0">
                <a:solidFill>
                  <a:srgbClr val="404040"/>
                </a:solidFill>
                <a:latin typeface="Segoe UI"/>
                <a:cs typeface="Segoe UI"/>
              </a:rPr>
              <a:t> </a:t>
            </a:r>
            <a:r>
              <a:rPr sz="1900" spc="-5" dirty="0">
                <a:solidFill>
                  <a:srgbClr val="404040"/>
                </a:solidFill>
                <a:latin typeface="Segoe UI"/>
                <a:cs typeface="Segoe UI"/>
              </a:rPr>
              <a:t>the </a:t>
            </a:r>
            <a:r>
              <a:rPr sz="1900" spc="-505" dirty="0">
                <a:solidFill>
                  <a:srgbClr val="404040"/>
                </a:solidFill>
                <a:latin typeface="Segoe UI"/>
                <a:cs typeface="Segoe UI"/>
              </a:rPr>
              <a:t> </a:t>
            </a:r>
            <a:r>
              <a:rPr sz="1900" spc="-25" dirty="0">
                <a:solidFill>
                  <a:srgbClr val="404040"/>
                </a:solidFill>
                <a:latin typeface="Segoe UI"/>
                <a:cs typeface="Segoe UI"/>
              </a:rPr>
              <a:t>Ways</a:t>
            </a:r>
            <a:r>
              <a:rPr sz="1900" spc="15" dirty="0">
                <a:solidFill>
                  <a:srgbClr val="404040"/>
                </a:solidFill>
                <a:latin typeface="Segoe UI"/>
                <a:cs typeface="Segoe UI"/>
              </a:rPr>
              <a:t> </a:t>
            </a:r>
            <a:r>
              <a:rPr sz="1900" spc="-10" dirty="0">
                <a:solidFill>
                  <a:srgbClr val="404040"/>
                </a:solidFill>
                <a:latin typeface="Segoe UI"/>
                <a:cs typeface="Segoe UI"/>
              </a:rPr>
              <a:t>to</a:t>
            </a:r>
            <a:r>
              <a:rPr sz="1900" dirty="0">
                <a:solidFill>
                  <a:srgbClr val="404040"/>
                </a:solidFill>
                <a:latin typeface="Segoe UI"/>
                <a:cs typeface="Segoe UI"/>
              </a:rPr>
              <a:t> </a:t>
            </a:r>
            <a:r>
              <a:rPr sz="1900" spc="-5" dirty="0">
                <a:solidFill>
                  <a:srgbClr val="404040"/>
                </a:solidFill>
                <a:latin typeface="Segoe UI"/>
                <a:cs typeface="Segoe UI"/>
              </a:rPr>
              <a:t>Help</a:t>
            </a:r>
            <a:r>
              <a:rPr sz="1900" spc="10" dirty="0">
                <a:solidFill>
                  <a:srgbClr val="404040"/>
                </a:solidFill>
                <a:latin typeface="Segoe UI"/>
                <a:cs typeface="Segoe UI"/>
              </a:rPr>
              <a:t> </a:t>
            </a:r>
            <a:r>
              <a:rPr sz="1900" spc="-15" dirty="0">
                <a:solidFill>
                  <a:srgbClr val="404040"/>
                </a:solidFill>
                <a:latin typeface="Segoe UI"/>
                <a:cs typeface="Segoe UI"/>
              </a:rPr>
              <a:t>page</a:t>
            </a:r>
            <a:r>
              <a:rPr sz="1900" spc="15" dirty="0">
                <a:solidFill>
                  <a:srgbClr val="404040"/>
                </a:solidFill>
                <a:latin typeface="Segoe UI"/>
                <a:cs typeface="Segoe UI"/>
              </a:rPr>
              <a:t> </a:t>
            </a:r>
            <a:r>
              <a:rPr sz="1900" spc="-10" dirty="0">
                <a:solidFill>
                  <a:srgbClr val="404040"/>
                </a:solidFill>
                <a:latin typeface="Segoe UI"/>
                <a:cs typeface="Segoe UI"/>
              </a:rPr>
              <a:t>which</a:t>
            </a:r>
            <a:r>
              <a:rPr sz="1900" spc="20" dirty="0">
                <a:solidFill>
                  <a:srgbClr val="404040"/>
                </a:solidFill>
                <a:latin typeface="Segoe UI"/>
                <a:cs typeface="Segoe UI"/>
              </a:rPr>
              <a:t> </a:t>
            </a:r>
            <a:r>
              <a:rPr sz="1900" spc="-5" dirty="0">
                <a:solidFill>
                  <a:srgbClr val="404040"/>
                </a:solidFill>
                <a:latin typeface="Segoe UI"/>
                <a:cs typeface="Segoe UI"/>
              </a:rPr>
              <a:t>is </a:t>
            </a:r>
            <a:r>
              <a:rPr sz="1900" spc="-10" dirty="0">
                <a:solidFill>
                  <a:srgbClr val="404040"/>
                </a:solidFill>
                <a:latin typeface="Segoe UI"/>
                <a:cs typeface="Segoe UI"/>
              </a:rPr>
              <a:t>where</a:t>
            </a:r>
            <a:r>
              <a:rPr sz="1900" spc="10" dirty="0">
                <a:solidFill>
                  <a:srgbClr val="404040"/>
                </a:solidFill>
                <a:latin typeface="Segoe UI"/>
                <a:cs typeface="Segoe UI"/>
              </a:rPr>
              <a:t> </a:t>
            </a:r>
            <a:r>
              <a:rPr sz="1900" spc="-10" dirty="0">
                <a:solidFill>
                  <a:srgbClr val="404040"/>
                </a:solidFill>
                <a:latin typeface="Segoe UI"/>
                <a:cs typeface="Segoe UI"/>
              </a:rPr>
              <a:t>you</a:t>
            </a:r>
            <a:r>
              <a:rPr sz="1900" spc="20" dirty="0">
                <a:solidFill>
                  <a:srgbClr val="404040"/>
                </a:solidFill>
                <a:latin typeface="Segoe UI"/>
                <a:cs typeface="Segoe UI"/>
              </a:rPr>
              <a:t> </a:t>
            </a:r>
            <a:r>
              <a:rPr sz="1900" spc="-5" dirty="0">
                <a:solidFill>
                  <a:srgbClr val="404040"/>
                </a:solidFill>
                <a:latin typeface="Segoe UI"/>
                <a:cs typeface="Segoe UI"/>
              </a:rPr>
              <a:t>can</a:t>
            </a:r>
            <a:r>
              <a:rPr sz="1900" spc="5" dirty="0">
                <a:solidFill>
                  <a:srgbClr val="404040"/>
                </a:solidFill>
                <a:latin typeface="Segoe UI"/>
                <a:cs typeface="Segoe UI"/>
              </a:rPr>
              <a:t> </a:t>
            </a:r>
            <a:r>
              <a:rPr sz="1900" spc="-5" dirty="0">
                <a:solidFill>
                  <a:srgbClr val="404040"/>
                </a:solidFill>
                <a:latin typeface="Segoe UI"/>
                <a:cs typeface="Segoe UI"/>
              </a:rPr>
              <a:t>ask</a:t>
            </a:r>
            <a:r>
              <a:rPr sz="1900" spc="10" dirty="0">
                <a:solidFill>
                  <a:srgbClr val="404040"/>
                </a:solidFill>
                <a:latin typeface="Segoe UI"/>
                <a:cs typeface="Segoe UI"/>
              </a:rPr>
              <a:t> </a:t>
            </a:r>
            <a:r>
              <a:rPr sz="1900" spc="-10" dirty="0">
                <a:solidFill>
                  <a:srgbClr val="404040"/>
                </a:solidFill>
                <a:latin typeface="Segoe UI"/>
                <a:cs typeface="Segoe UI"/>
              </a:rPr>
              <a:t>your</a:t>
            </a:r>
            <a:r>
              <a:rPr sz="1900" spc="20" dirty="0">
                <a:solidFill>
                  <a:srgbClr val="404040"/>
                </a:solidFill>
                <a:latin typeface="Segoe UI"/>
                <a:cs typeface="Segoe UI"/>
              </a:rPr>
              <a:t> </a:t>
            </a:r>
            <a:r>
              <a:rPr sz="1900" spc="-5" dirty="0">
                <a:solidFill>
                  <a:srgbClr val="404040"/>
                </a:solidFill>
                <a:latin typeface="Segoe UI"/>
                <a:cs typeface="Segoe UI"/>
              </a:rPr>
              <a:t>visitors </a:t>
            </a:r>
            <a:r>
              <a:rPr sz="1900" dirty="0">
                <a:solidFill>
                  <a:srgbClr val="404040"/>
                </a:solidFill>
                <a:latin typeface="Segoe UI"/>
                <a:cs typeface="Segoe UI"/>
              </a:rPr>
              <a:t> </a:t>
            </a:r>
            <a:r>
              <a:rPr sz="1900" spc="-5" dirty="0">
                <a:solidFill>
                  <a:srgbClr val="404040"/>
                </a:solidFill>
                <a:latin typeface="Segoe UI"/>
                <a:cs typeface="Segoe UI"/>
              </a:rPr>
              <a:t>for</a:t>
            </a:r>
            <a:r>
              <a:rPr sz="1900" spc="10" dirty="0">
                <a:solidFill>
                  <a:srgbClr val="404040"/>
                </a:solidFill>
                <a:latin typeface="Segoe UI"/>
                <a:cs typeface="Segoe UI"/>
              </a:rPr>
              <a:t> </a:t>
            </a:r>
            <a:r>
              <a:rPr sz="1900" spc="-10" dirty="0">
                <a:solidFill>
                  <a:srgbClr val="404040"/>
                </a:solidFill>
                <a:latin typeface="Segoe UI"/>
                <a:cs typeface="Segoe UI"/>
              </a:rPr>
              <a:t>meals,</a:t>
            </a:r>
            <a:r>
              <a:rPr sz="1900" spc="-5" dirty="0">
                <a:solidFill>
                  <a:srgbClr val="404040"/>
                </a:solidFill>
                <a:latin typeface="Segoe UI"/>
                <a:cs typeface="Segoe UI"/>
              </a:rPr>
              <a:t> rides,</a:t>
            </a:r>
            <a:r>
              <a:rPr sz="1900" spc="15" dirty="0">
                <a:solidFill>
                  <a:srgbClr val="404040"/>
                </a:solidFill>
                <a:latin typeface="Segoe UI"/>
                <a:cs typeface="Segoe UI"/>
              </a:rPr>
              <a:t> </a:t>
            </a:r>
            <a:r>
              <a:rPr sz="1900" spc="-5" dirty="0">
                <a:solidFill>
                  <a:srgbClr val="404040"/>
                </a:solidFill>
                <a:latin typeface="Segoe UI"/>
                <a:cs typeface="Segoe UI"/>
              </a:rPr>
              <a:t>errands</a:t>
            </a:r>
            <a:r>
              <a:rPr sz="1900" spc="5" dirty="0">
                <a:solidFill>
                  <a:srgbClr val="404040"/>
                </a:solidFill>
                <a:latin typeface="Segoe UI"/>
                <a:cs typeface="Segoe UI"/>
              </a:rPr>
              <a:t> </a:t>
            </a:r>
            <a:r>
              <a:rPr sz="1900" spc="-10" dirty="0">
                <a:solidFill>
                  <a:srgbClr val="404040"/>
                </a:solidFill>
                <a:latin typeface="Segoe UI"/>
                <a:cs typeface="Segoe UI"/>
              </a:rPr>
              <a:t>and</a:t>
            </a:r>
            <a:r>
              <a:rPr sz="1900" spc="25" dirty="0">
                <a:solidFill>
                  <a:srgbClr val="404040"/>
                </a:solidFill>
                <a:latin typeface="Segoe UI"/>
                <a:cs typeface="Segoe UI"/>
              </a:rPr>
              <a:t> </a:t>
            </a:r>
            <a:r>
              <a:rPr sz="1900" spc="-10" dirty="0">
                <a:solidFill>
                  <a:srgbClr val="404040"/>
                </a:solidFill>
                <a:latin typeface="Segoe UI"/>
                <a:cs typeface="Segoe UI"/>
              </a:rPr>
              <a:t>more.</a:t>
            </a:r>
            <a:endParaRPr sz="1900">
              <a:latin typeface="Segoe UI"/>
              <a:cs typeface="Segoe UI"/>
            </a:endParaRPr>
          </a:p>
        </p:txBody>
      </p:sp>
      <p:sp>
        <p:nvSpPr>
          <p:cNvPr id="10" name="Footer Placeholder 9">
            <a:extLst>
              <a:ext uri="{FF2B5EF4-FFF2-40B4-BE49-F238E27FC236}">
                <a16:creationId xmlns:a16="http://schemas.microsoft.com/office/drawing/2014/main" id="{FDD2D9FB-9F2D-4E84-B7A2-7B7F28CA051E}"/>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2" name="Date Placeholder 11">
            <a:extLst>
              <a:ext uri="{FF2B5EF4-FFF2-40B4-BE49-F238E27FC236}">
                <a16:creationId xmlns:a16="http://schemas.microsoft.com/office/drawing/2014/main" id="{960CA8CB-6BA6-45D8-9267-7B49477D184A}"/>
              </a:ext>
            </a:extLst>
          </p:cNvPr>
          <p:cNvSpPr>
            <a:spLocks noGrp="1"/>
          </p:cNvSpPr>
          <p:nvPr>
            <p:ph type="dt" sz="half" idx="6"/>
          </p:nvPr>
        </p:nvSpPr>
        <p:spPr>
          <a:xfrm>
            <a:off x="7010400" y="6542423"/>
            <a:ext cx="3409949" cy="167004"/>
          </a:xfrm>
        </p:spPr>
        <p:txBody>
          <a:bodyPr/>
          <a:lstStyle/>
          <a:p>
            <a:pPr marL="12700">
              <a:lnSpc>
                <a:spcPct val="100000"/>
              </a:lnSpc>
            </a:pPr>
            <a:r>
              <a:rPr lang="en-US" dirty="0"/>
              <a:t>July 7, 2021</a:t>
            </a:r>
            <a:endParaRPr lang="en-US" spc="-5" dirty="0"/>
          </a:p>
        </p:txBody>
      </p:sp>
      <p:pic>
        <p:nvPicPr>
          <p:cNvPr id="6" name="object 6" descr="Picture of woman with two children smiling"/>
          <p:cNvPicPr/>
          <p:nvPr/>
        </p:nvPicPr>
        <p:blipFill>
          <a:blip r:embed="rId3" cstate="print"/>
          <a:stretch>
            <a:fillRect/>
          </a:stretch>
        </p:blipFill>
        <p:spPr>
          <a:xfrm>
            <a:off x="8163272" y="1597151"/>
            <a:ext cx="4094988" cy="52608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7075" y="431673"/>
            <a:ext cx="3660775" cy="635000"/>
          </a:xfrm>
          <a:prstGeom prst="rect">
            <a:avLst/>
          </a:prstGeom>
        </p:spPr>
        <p:txBody>
          <a:bodyPr vert="horz" wrap="square" lIns="0" tIns="12065" rIns="0" bIns="0" rtlCol="0">
            <a:spAutoFit/>
          </a:bodyPr>
          <a:lstStyle/>
          <a:p>
            <a:pPr marL="12700">
              <a:lnSpc>
                <a:spcPct val="100000"/>
              </a:lnSpc>
              <a:spcBef>
                <a:spcPts val="95"/>
              </a:spcBef>
            </a:pPr>
            <a:r>
              <a:rPr sz="4000" spc="-145" dirty="0">
                <a:solidFill>
                  <a:srgbClr val="FFFFFF"/>
                </a:solidFill>
              </a:rPr>
              <a:t>H</a:t>
            </a:r>
            <a:r>
              <a:rPr sz="4000" spc="-150" dirty="0">
                <a:solidFill>
                  <a:srgbClr val="FFFFFF"/>
                </a:solidFill>
              </a:rPr>
              <a:t>e</a:t>
            </a:r>
            <a:r>
              <a:rPr sz="4000" spc="-160" dirty="0">
                <a:solidFill>
                  <a:srgbClr val="FFFFFF"/>
                </a:solidFill>
              </a:rPr>
              <a:t>a</a:t>
            </a:r>
            <a:r>
              <a:rPr sz="4000" spc="-155" dirty="0">
                <a:solidFill>
                  <a:srgbClr val="FFFFFF"/>
                </a:solidFill>
              </a:rPr>
              <a:t>lt</a:t>
            </a:r>
            <a:r>
              <a:rPr sz="4000" spc="-5" dirty="0">
                <a:solidFill>
                  <a:srgbClr val="FFFFFF"/>
                </a:solidFill>
              </a:rPr>
              <a:t>h</a:t>
            </a:r>
            <a:r>
              <a:rPr sz="4000" spc="-475" dirty="0">
                <a:solidFill>
                  <a:srgbClr val="FFFFFF"/>
                </a:solidFill>
              </a:rPr>
              <a:t> </a:t>
            </a:r>
            <a:r>
              <a:rPr sz="4000" spc="-145" dirty="0">
                <a:solidFill>
                  <a:srgbClr val="FFFFFF"/>
                </a:solidFill>
              </a:rPr>
              <a:t>C</a:t>
            </a:r>
            <a:r>
              <a:rPr sz="4000" spc="-155" dirty="0">
                <a:solidFill>
                  <a:srgbClr val="FFFFFF"/>
                </a:solidFill>
              </a:rPr>
              <a:t>o</a:t>
            </a:r>
            <a:r>
              <a:rPr sz="4000" spc="-145" dirty="0">
                <a:solidFill>
                  <a:srgbClr val="FFFFFF"/>
                </a:solidFill>
              </a:rPr>
              <a:t>nd</a:t>
            </a:r>
            <a:r>
              <a:rPr sz="4000" spc="-150" dirty="0">
                <a:solidFill>
                  <a:srgbClr val="FFFFFF"/>
                </a:solidFill>
              </a:rPr>
              <a:t>i</a:t>
            </a:r>
            <a:r>
              <a:rPr sz="4000" spc="-155" dirty="0">
                <a:solidFill>
                  <a:srgbClr val="FFFFFF"/>
                </a:solidFill>
              </a:rPr>
              <a:t>t</a:t>
            </a:r>
            <a:r>
              <a:rPr sz="4000" spc="-150" dirty="0">
                <a:solidFill>
                  <a:srgbClr val="FFFFFF"/>
                </a:solidFill>
              </a:rPr>
              <a:t>i</a:t>
            </a:r>
            <a:r>
              <a:rPr sz="4000" spc="-155" dirty="0">
                <a:solidFill>
                  <a:srgbClr val="FFFFFF"/>
                </a:solidFill>
              </a:rPr>
              <a:t>o</a:t>
            </a:r>
            <a:r>
              <a:rPr sz="4000" spc="-145" dirty="0">
                <a:solidFill>
                  <a:srgbClr val="FFFFFF"/>
                </a:solidFill>
              </a:rPr>
              <a:t>n</a:t>
            </a:r>
            <a:r>
              <a:rPr sz="4000" spc="-5" dirty="0">
                <a:solidFill>
                  <a:srgbClr val="FFFFFF"/>
                </a:solidFill>
              </a:rPr>
              <a:t>s</a:t>
            </a:r>
            <a:endParaRPr sz="4000" dirty="0"/>
          </a:p>
        </p:txBody>
      </p:sp>
      <p:pic>
        <p:nvPicPr>
          <p:cNvPr id="4" name="object 4" descr="CWV logo"/>
          <p:cNvPicPr/>
          <p:nvPr/>
        </p:nvPicPr>
        <p:blipFill>
          <a:blip r:embed="rId2" cstate="print"/>
          <a:stretch>
            <a:fillRect/>
          </a:stretch>
        </p:blipFill>
        <p:spPr>
          <a:xfrm>
            <a:off x="9782555" y="-6753"/>
            <a:ext cx="1275587" cy="1301855"/>
          </a:xfrm>
          <a:prstGeom prst="rect">
            <a:avLst/>
          </a:prstGeom>
        </p:spPr>
      </p:pic>
      <p:sp>
        <p:nvSpPr>
          <p:cNvPr id="7" name="object 7"/>
          <p:cNvSpPr txBox="1"/>
          <p:nvPr/>
        </p:nvSpPr>
        <p:spPr>
          <a:xfrm>
            <a:off x="665784" y="1841754"/>
            <a:ext cx="4636770" cy="605155"/>
          </a:xfrm>
          <a:prstGeom prst="rect">
            <a:avLst/>
          </a:prstGeom>
        </p:spPr>
        <p:txBody>
          <a:bodyPr vert="horz" wrap="square" lIns="0" tIns="47625" rIns="0" bIns="0" rtlCol="0">
            <a:spAutoFit/>
          </a:bodyPr>
          <a:lstStyle/>
          <a:p>
            <a:pPr marL="12700" marR="5080">
              <a:lnSpc>
                <a:spcPts val="2160"/>
              </a:lnSpc>
              <a:spcBef>
                <a:spcPts val="375"/>
              </a:spcBef>
            </a:pPr>
            <a:r>
              <a:rPr sz="2000" spc="-5" dirty="0">
                <a:solidFill>
                  <a:srgbClr val="404040"/>
                </a:solidFill>
                <a:latin typeface="Segoe UI"/>
                <a:cs typeface="Segoe UI"/>
              </a:rPr>
              <a:t>Identified </a:t>
            </a:r>
            <a:r>
              <a:rPr sz="2000" dirty="0">
                <a:solidFill>
                  <a:srgbClr val="404040"/>
                </a:solidFill>
                <a:latin typeface="Segoe UI"/>
                <a:cs typeface="Segoe UI"/>
              </a:rPr>
              <a:t>health conditions self-reported </a:t>
            </a:r>
            <a:r>
              <a:rPr sz="2000" spc="-535" dirty="0">
                <a:solidFill>
                  <a:srgbClr val="404040"/>
                </a:solidFill>
                <a:latin typeface="Segoe UI"/>
                <a:cs typeface="Segoe UI"/>
              </a:rPr>
              <a:t> </a:t>
            </a:r>
            <a:r>
              <a:rPr sz="2000" dirty="0">
                <a:solidFill>
                  <a:srgbClr val="404040"/>
                </a:solidFill>
                <a:latin typeface="Segoe UI"/>
                <a:cs typeface="Segoe UI"/>
              </a:rPr>
              <a:t>by</a:t>
            </a:r>
            <a:r>
              <a:rPr sz="2000" spc="-15" dirty="0">
                <a:solidFill>
                  <a:srgbClr val="404040"/>
                </a:solidFill>
                <a:latin typeface="Segoe UI"/>
                <a:cs typeface="Segoe UI"/>
              </a:rPr>
              <a:t> </a:t>
            </a:r>
            <a:r>
              <a:rPr sz="2000" spc="-5" dirty="0">
                <a:solidFill>
                  <a:srgbClr val="404040"/>
                </a:solidFill>
                <a:latin typeface="Segoe UI"/>
                <a:cs typeface="Segoe UI"/>
              </a:rPr>
              <a:t>CaringBridge</a:t>
            </a:r>
            <a:r>
              <a:rPr sz="2000" spc="5" dirty="0">
                <a:solidFill>
                  <a:srgbClr val="404040"/>
                </a:solidFill>
                <a:latin typeface="Segoe UI"/>
                <a:cs typeface="Segoe UI"/>
              </a:rPr>
              <a:t> </a:t>
            </a:r>
            <a:r>
              <a:rPr sz="2000" dirty="0">
                <a:solidFill>
                  <a:srgbClr val="404040"/>
                </a:solidFill>
                <a:latin typeface="Segoe UI"/>
                <a:cs typeface="Segoe UI"/>
              </a:rPr>
              <a:t>users:</a:t>
            </a:r>
            <a:endParaRPr sz="2000" dirty="0">
              <a:latin typeface="Segoe UI"/>
              <a:cs typeface="Segoe UI"/>
            </a:endParaRPr>
          </a:p>
        </p:txBody>
      </p:sp>
      <p:sp>
        <p:nvSpPr>
          <p:cNvPr id="8" name="object 8" descr="Health conditions"/>
          <p:cNvSpPr txBox="1"/>
          <p:nvPr/>
        </p:nvSpPr>
        <p:spPr>
          <a:xfrm>
            <a:off x="1371600" y="2590800"/>
            <a:ext cx="4028440" cy="3404870"/>
          </a:xfrm>
          <a:prstGeom prst="rect">
            <a:avLst/>
          </a:prstGeom>
        </p:spPr>
        <p:txBody>
          <a:bodyPr vert="horz" wrap="square" lIns="0" tIns="45720" rIns="0" bIns="0" rtlCol="0">
            <a:spAutoFit/>
          </a:bodyPr>
          <a:lstStyle/>
          <a:p>
            <a:pPr marL="355600" indent="-342900">
              <a:lnSpc>
                <a:spcPct val="100000"/>
              </a:lnSpc>
              <a:spcBef>
                <a:spcPts val="360"/>
              </a:spcBef>
              <a:buFont typeface="Arial"/>
              <a:buChar char="•"/>
              <a:tabLst>
                <a:tab pos="354965" algn="l"/>
                <a:tab pos="355600" algn="l"/>
              </a:tabLst>
            </a:pPr>
            <a:r>
              <a:rPr sz="2000" spc="-5" dirty="0">
                <a:solidFill>
                  <a:srgbClr val="404040"/>
                </a:solidFill>
                <a:latin typeface="Segoe UI"/>
                <a:cs typeface="Segoe UI"/>
              </a:rPr>
              <a:t>Cancer</a:t>
            </a:r>
            <a:endParaRPr sz="2000" dirty="0">
              <a:latin typeface="Segoe UI"/>
              <a:cs typeface="Segoe UI"/>
            </a:endParaRPr>
          </a:p>
          <a:p>
            <a:pPr marL="355600" indent="-342900">
              <a:lnSpc>
                <a:spcPct val="100000"/>
              </a:lnSpc>
              <a:spcBef>
                <a:spcPts val="265"/>
              </a:spcBef>
              <a:buFont typeface="Arial"/>
              <a:buChar char="•"/>
              <a:tabLst>
                <a:tab pos="354965" algn="l"/>
                <a:tab pos="355600" algn="l"/>
              </a:tabLst>
            </a:pPr>
            <a:r>
              <a:rPr sz="2000" spc="-5" dirty="0">
                <a:solidFill>
                  <a:srgbClr val="404040"/>
                </a:solidFill>
                <a:latin typeface="Segoe UI"/>
                <a:cs typeface="Segoe UI"/>
              </a:rPr>
              <a:t>Surgery/Transplant/Amputations</a:t>
            </a:r>
            <a:endParaRPr sz="2000" dirty="0">
              <a:latin typeface="Segoe UI"/>
              <a:cs typeface="Segoe UI"/>
            </a:endParaRPr>
          </a:p>
          <a:p>
            <a:pPr marL="355600" indent="-342900">
              <a:lnSpc>
                <a:spcPct val="100000"/>
              </a:lnSpc>
              <a:spcBef>
                <a:spcPts val="250"/>
              </a:spcBef>
              <a:buFont typeface="Arial"/>
              <a:buChar char="•"/>
              <a:tabLst>
                <a:tab pos="354965" algn="l"/>
                <a:tab pos="355600" algn="l"/>
              </a:tabLst>
            </a:pPr>
            <a:r>
              <a:rPr sz="2000" spc="-10" dirty="0">
                <a:solidFill>
                  <a:srgbClr val="404040"/>
                </a:solidFill>
                <a:latin typeface="Segoe UI"/>
                <a:cs typeface="Segoe UI"/>
              </a:rPr>
              <a:t>Cardiovascular/Stroke</a:t>
            </a:r>
            <a:endParaRPr sz="2000" dirty="0">
              <a:latin typeface="Segoe UI"/>
              <a:cs typeface="Segoe UI"/>
            </a:endParaRPr>
          </a:p>
          <a:p>
            <a:pPr marL="355600" indent="-342900">
              <a:lnSpc>
                <a:spcPct val="100000"/>
              </a:lnSpc>
              <a:spcBef>
                <a:spcPts val="265"/>
              </a:spcBef>
              <a:buFont typeface="Arial"/>
              <a:buChar char="•"/>
              <a:tabLst>
                <a:tab pos="354965" algn="l"/>
                <a:tab pos="355600" algn="l"/>
              </a:tabLst>
            </a:pPr>
            <a:r>
              <a:rPr sz="2000" spc="10" dirty="0">
                <a:solidFill>
                  <a:srgbClr val="404040"/>
                </a:solidFill>
                <a:latin typeface="Segoe UI"/>
                <a:cs typeface="Segoe UI"/>
              </a:rPr>
              <a:t>Injury</a:t>
            </a:r>
            <a:endParaRPr sz="2000" dirty="0">
              <a:latin typeface="Segoe UI"/>
              <a:cs typeface="Segoe UI"/>
            </a:endParaRPr>
          </a:p>
          <a:p>
            <a:pPr marL="355600" indent="-342900">
              <a:lnSpc>
                <a:spcPct val="100000"/>
              </a:lnSpc>
              <a:spcBef>
                <a:spcPts val="265"/>
              </a:spcBef>
              <a:buFont typeface="Arial"/>
              <a:buChar char="•"/>
              <a:tabLst>
                <a:tab pos="354965" algn="l"/>
                <a:tab pos="355600" algn="l"/>
              </a:tabLst>
            </a:pPr>
            <a:r>
              <a:rPr sz="2000" spc="-5" dirty="0">
                <a:solidFill>
                  <a:srgbClr val="404040"/>
                </a:solidFill>
                <a:latin typeface="Segoe UI"/>
                <a:cs typeface="Segoe UI"/>
              </a:rPr>
              <a:t>PTSD</a:t>
            </a:r>
            <a:endParaRPr sz="2000" dirty="0">
              <a:latin typeface="Segoe UI"/>
              <a:cs typeface="Segoe UI"/>
            </a:endParaRPr>
          </a:p>
          <a:p>
            <a:pPr marL="355600" indent="-342900">
              <a:lnSpc>
                <a:spcPct val="100000"/>
              </a:lnSpc>
              <a:spcBef>
                <a:spcPts val="250"/>
              </a:spcBef>
              <a:buFont typeface="Arial"/>
              <a:buChar char="•"/>
              <a:tabLst>
                <a:tab pos="354965" algn="l"/>
                <a:tab pos="355600" algn="l"/>
              </a:tabLst>
            </a:pPr>
            <a:r>
              <a:rPr sz="2000" spc="-5" dirty="0">
                <a:solidFill>
                  <a:srgbClr val="404040"/>
                </a:solidFill>
                <a:latin typeface="Segoe UI"/>
                <a:cs typeface="Segoe UI"/>
              </a:rPr>
              <a:t>Neurological</a:t>
            </a:r>
            <a:endParaRPr sz="2000" dirty="0">
              <a:latin typeface="Segoe UI"/>
              <a:cs typeface="Segoe UI"/>
            </a:endParaRPr>
          </a:p>
          <a:p>
            <a:pPr marL="355600" indent="-342900">
              <a:lnSpc>
                <a:spcPct val="100000"/>
              </a:lnSpc>
              <a:spcBef>
                <a:spcPts val="270"/>
              </a:spcBef>
              <a:buFont typeface="Arial"/>
              <a:buChar char="•"/>
              <a:tabLst>
                <a:tab pos="354965" algn="l"/>
                <a:tab pos="355600" algn="l"/>
              </a:tabLst>
            </a:pPr>
            <a:r>
              <a:rPr sz="2000" dirty="0">
                <a:solidFill>
                  <a:srgbClr val="404040"/>
                </a:solidFill>
                <a:latin typeface="Segoe UI"/>
                <a:cs typeface="Segoe UI"/>
              </a:rPr>
              <a:t>Infant/Childbirth</a:t>
            </a:r>
            <a:endParaRPr sz="2000" dirty="0">
              <a:latin typeface="Segoe UI"/>
              <a:cs typeface="Segoe UI"/>
            </a:endParaRPr>
          </a:p>
          <a:p>
            <a:pPr marL="355600" indent="-342900">
              <a:lnSpc>
                <a:spcPct val="100000"/>
              </a:lnSpc>
              <a:spcBef>
                <a:spcPts val="260"/>
              </a:spcBef>
              <a:buFont typeface="Arial"/>
              <a:buChar char="•"/>
              <a:tabLst>
                <a:tab pos="354965" algn="l"/>
                <a:tab pos="355600" algn="l"/>
              </a:tabLst>
            </a:pPr>
            <a:r>
              <a:rPr sz="2000" spc="-5" dirty="0">
                <a:solidFill>
                  <a:srgbClr val="404040"/>
                </a:solidFill>
                <a:latin typeface="Segoe UI"/>
                <a:cs typeface="Segoe UI"/>
              </a:rPr>
              <a:t>Congenital/Immune</a:t>
            </a:r>
            <a:endParaRPr sz="2000" dirty="0">
              <a:latin typeface="Segoe UI"/>
              <a:cs typeface="Segoe UI"/>
            </a:endParaRPr>
          </a:p>
          <a:p>
            <a:pPr marL="355600" indent="-342900">
              <a:lnSpc>
                <a:spcPct val="100000"/>
              </a:lnSpc>
              <a:spcBef>
                <a:spcPts val="254"/>
              </a:spcBef>
              <a:buFont typeface="Arial"/>
              <a:buChar char="•"/>
              <a:tabLst>
                <a:tab pos="354965" algn="l"/>
                <a:tab pos="355600" algn="l"/>
              </a:tabLst>
            </a:pPr>
            <a:r>
              <a:rPr sz="2000" spc="-5" dirty="0">
                <a:solidFill>
                  <a:srgbClr val="404040"/>
                </a:solidFill>
                <a:latin typeface="Segoe UI"/>
                <a:cs typeface="Segoe UI"/>
              </a:rPr>
              <a:t>Loneliness </a:t>
            </a:r>
            <a:r>
              <a:rPr sz="2000" dirty="0">
                <a:solidFill>
                  <a:srgbClr val="404040"/>
                </a:solidFill>
                <a:latin typeface="Segoe UI"/>
                <a:cs typeface="Segoe UI"/>
              </a:rPr>
              <a:t>and</a:t>
            </a:r>
            <a:r>
              <a:rPr sz="2000" spc="-5" dirty="0">
                <a:solidFill>
                  <a:srgbClr val="404040"/>
                </a:solidFill>
                <a:latin typeface="Segoe UI"/>
                <a:cs typeface="Segoe UI"/>
              </a:rPr>
              <a:t> Isolation</a:t>
            </a:r>
            <a:endParaRPr sz="2000" dirty="0">
              <a:latin typeface="Segoe UI"/>
              <a:cs typeface="Segoe UI"/>
            </a:endParaRPr>
          </a:p>
          <a:p>
            <a:pPr marL="355600" indent="-342900">
              <a:lnSpc>
                <a:spcPct val="100000"/>
              </a:lnSpc>
              <a:spcBef>
                <a:spcPts val="265"/>
              </a:spcBef>
              <a:buFont typeface="Arial"/>
              <a:buChar char="•"/>
              <a:tabLst>
                <a:tab pos="354965" algn="l"/>
                <a:tab pos="355600" algn="l"/>
              </a:tabLst>
            </a:pPr>
            <a:r>
              <a:rPr sz="2000" spc="-5" dirty="0">
                <a:solidFill>
                  <a:srgbClr val="404040"/>
                </a:solidFill>
                <a:latin typeface="Segoe UI"/>
                <a:cs typeface="Segoe UI"/>
              </a:rPr>
              <a:t>Covid-19</a:t>
            </a:r>
            <a:endParaRPr sz="2000" dirty="0">
              <a:latin typeface="Segoe UI"/>
              <a:cs typeface="Segoe UI"/>
            </a:endParaRPr>
          </a:p>
        </p:txBody>
      </p:sp>
      <p:pic>
        <p:nvPicPr>
          <p:cNvPr id="5" name="object 5" descr="Family standing with their children"/>
          <p:cNvPicPr/>
          <p:nvPr/>
        </p:nvPicPr>
        <p:blipFill>
          <a:blip r:embed="rId3" cstate="print"/>
          <a:stretch>
            <a:fillRect/>
          </a:stretch>
        </p:blipFill>
        <p:spPr>
          <a:xfrm>
            <a:off x="7030211" y="1841754"/>
            <a:ext cx="4831715" cy="3475600"/>
          </a:xfrm>
          <a:prstGeom prst="rect">
            <a:avLst/>
          </a:prstGeom>
        </p:spPr>
      </p:pic>
      <p:sp>
        <p:nvSpPr>
          <p:cNvPr id="9" name="object 9" descr="Brian Muller, husband of Amie Muller, U.S. Airforce and National  Guard Veteran, diagnosed with Stage III pancreatic cancer. “When  Amie got sick, it was hard to have people around. But she did want  people to know what was going on.”&#10;"/>
          <p:cNvSpPr txBox="1"/>
          <p:nvPr/>
        </p:nvSpPr>
        <p:spPr>
          <a:xfrm>
            <a:off x="7233919" y="5432552"/>
            <a:ext cx="4831715" cy="879475"/>
          </a:xfrm>
          <a:prstGeom prst="rect">
            <a:avLst/>
          </a:prstGeom>
        </p:spPr>
        <p:txBody>
          <a:bodyPr vert="horz" wrap="square" lIns="0" tIns="12700" rIns="0" bIns="0" rtlCol="0">
            <a:spAutoFit/>
          </a:bodyPr>
          <a:lstStyle/>
          <a:p>
            <a:pPr marL="12065" marR="5080" indent="-1270" algn="ctr">
              <a:lnSpc>
                <a:spcPct val="100000"/>
              </a:lnSpc>
              <a:spcBef>
                <a:spcPts val="100"/>
              </a:spcBef>
            </a:pPr>
            <a:r>
              <a:rPr sz="1400" dirty="0">
                <a:latin typeface="Calibri"/>
                <a:cs typeface="Calibri"/>
              </a:rPr>
              <a:t>Brian</a:t>
            </a:r>
            <a:r>
              <a:rPr sz="1400" spc="-5" dirty="0">
                <a:latin typeface="Calibri"/>
                <a:cs typeface="Calibri"/>
              </a:rPr>
              <a:t> </a:t>
            </a:r>
            <a:r>
              <a:rPr sz="1400" spc="-20" dirty="0">
                <a:latin typeface="Calibri"/>
                <a:cs typeface="Calibri"/>
              </a:rPr>
              <a:t>Muller,</a:t>
            </a:r>
            <a:r>
              <a:rPr sz="1400" spc="5" dirty="0">
                <a:latin typeface="Calibri"/>
                <a:cs typeface="Calibri"/>
              </a:rPr>
              <a:t> </a:t>
            </a:r>
            <a:r>
              <a:rPr sz="1400" spc="-5" dirty="0">
                <a:latin typeface="Calibri"/>
                <a:cs typeface="Calibri"/>
              </a:rPr>
              <a:t>husband</a:t>
            </a:r>
            <a:r>
              <a:rPr sz="1400" spc="15" dirty="0">
                <a:latin typeface="Calibri"/>
                <a:cs typeface="Calibri"/>
              </a:rPr>
              <a:t> </a:t>
            </a:r>
            <a:r>
              <a:rPr sz="1400" spc="-5" dirty="0">
                <a:latin typeface="Calibri"/>
                <a:cs typeface="Calibri"/>
              </a:rPr>
              <a:t>of </a:t>
            </a:r>
            <a:r>
              <a:rPr sz="1400" dirty="0">
                <a:latin typeface="Calibri"/>
                <a:cs typeface="Calibri"/>
              </a:rPr>
              <a:t>Amie </a:t>
            </a:r>
            <a:r>
              <a:rPr sz="1400" spc="-20" dirty="0">
                <a:latin typeface="Calibri"/>
                <a:cs typeface="Calibri"/>
              </a:rPr>
              <a:t>Muller,</a:t>
            </a:r>
            <a:r>
              <a:rPr sz="1400" spc="5" dirty="0">
                <a:latin typeface="Calibri"/>
                <a:cs typeface="Calibri"/>
              </a:rPr>
              <a:t> </a:t>
            </a:r>
            <a:r>
              <a:rPr sz="1400" spc="-10" dirty="0">
                <a:latin typeface="Calibri"/>
                <a:cs typeface="Calibri"/>
              </a:rPr>
              <a:t>U.S.</a:t>
            </a:r>
            <a:r>
              <a:rPr sz="1400" spc="-30" dirty="0">
                <a:latin typeface="Calibri"/>
                <a:cs typeface="Calibri"/>
              </a:rPr>
              <a:t> </a:t>
            </a:r>
            <a:r>
              <a:rPr sz="1400" spc="-10" dirty="0">
                <a:latin typeface="Calibri"/>
                <a:cs typeface="Calibri"/>
              </a:rPr>
              <a:t>Airforce</a:t>
            </a:r>
            <a:r>
              <a:rPr sz="1400" spc="-30" dirty="0">
                <a:latin typeface="Calibri"/>
                <a:cs typeface="Calibri"/>
              </a:rPr>
              <a:t> </a:t>
            </a:r>
            <a:r>
              <a:rPr sz="1400" spc="-5" dirty="0">
                <a:latin typeface="Calibri"/>
                <a:cs typeface="Calibri"/>
              </a:rPr>
              <a:t>and</a:t>
            </a:r>
            <a:r>
              <a:rPr sz="1400" spc="5" dirty="0">
                <a:latin typeface="Calibri"/>
                <a:cs typeface="Calibri"/>
              </a:rPr>
              <a:t> </a:t>
            </a:r>
            <a:r>
              <a:rPr sz="1400" spc="-5" dirty="0">
                <a:latin typeface="Calibri"/>
                <a:cs typeface="Calibri"/>
              </a:rPr>
              <a:t>National </a:t>
            </a:r>
            <a:r>
              <a:rPr sz="1400" dirty="0">
                <a:latin typeface="Calibri"/>
                <a:cs typeface="Calibri"/>
              </a:rPr>
              <a:t> </a:t>
            </a:r>
            <a:r>
              <a:rPr sz="1400" spc="-5" dirty="0">
                <a:latin typeface="Calibri"/>
                <a:cs typeface="Calibri"/>
              </a:rPr>
              <a:t>Guard</a:t>
            </a:r>
            <a:r>
              <a:rPr sz="1400" dirty="0">
                <a:latin typeface="Calibri"/>
                <a:cs typeface="Calibri"/>
              </a:rPr>
              <a:t> </a:t>
            </a:r>
            <a:r>
              <a:rPr sz="1400" spc="-20" dirty="0">
                <a:latin typeface="Calibri"/>
                <a:cs typeface="Calibri"/>
              </a:rPr>
              <a:t>Veteran,</a:t>
            </a:r>
            <a:r>
              <a:rPr sz="1400" spc="30" dirty="0">
                <a:latin typeface="Calibri"/>
                <a:cs typeface="Calibri"/>
              </a:rPr>
              <a:t> </a:t>
            </a:r>
            <a:r>
              <a:rPr sz="1400" dirty="0">
                <a:latin typeface="Calibri"/>
                <a:cs typeface="Calibri"/>
              </a:rPr>
              <a:t>diagnosed with </a:t>
            </a:r>
            <a:r>
              <a:rPr sz="1400" spc="-10" dirty="0">
                <a:latin typeface="Calibri"/>
                <a:cs typeface="Calibri"/>
              </a:rPr>
              <a:t>Stage</a:t>
            </a:r>
            <a:r>
              <a:rPr sz="1400" spc="-5" dirty="0">
                <a:latin typeface="Calibri"/>
                <a:cs typeface="Calibri"/>
              </a:rPr>
              <a:t> </a:t>
            </a:r>
            <a:r>
              <a:rPr sz="1400" spc="-10" dirty="0">
                <a:latin typeface="Calibri"/>
                <a:cs typeface="Calibri"/>
              </a:rPr>
              <a:t>III</a:t>
            </a:r>
            <a:r>
              <a:rPr sz="1400" spc="-15" dirty="0">
                <a:latin typeface="Calibri"/>
                <a:cs typeface="Calibri"/>
              </a:rPr>
              <a:t> </a:t>
            </a:r>
            <a:r>
              <a:rPr sz="1400" spc="-10" dirty="0">
                <a:latin typeface="Calibri"/>
                <a:cs typeface="Calibri"/>
              </a:rPr>
              <a:t>pancreatic</a:t>
            </a:r>
            <a:r>
              <a:rPr sz="1400" spc="25" dirty="0">
                <a:latin typeface="Calibri"/>
                <a:cs typeface="Calibri"/>
              </a:rPr>
              <a:t> </a:t>
            </a:r>
            <a:r>
              <a:rPr sz="1400" spc="-25" dirty="0">
                <a:latin typeface="Calibri"/>
                <a:cs typeface="Calibri"/>
              </a:rPr>
              <a:t>cancer.</a:t>
            </a:r>
            <a:r>
              <a:rPr sz="1400" spc="10" dirty="0">
                <a:latin typeface="Calibri"/>
                <a:cs typeface="Calibri"/>
              </a:rPr>
              <a:t> </a:t>
            </a:r>
            <a:r>
              <a:rPr sz="1400" dirty="0">
                <a:latin typeface="Calibri"/>
                <a:cs typeface="Calibri"/>
              </a:rPr>
              <a:t>“When </a:t>
            </a:r>
            <a:r>
              <a:rPr sz="1400" spc="5" dirty="0">
                <a:latin typeface="Calibri"/>
                <a:cs typeface="Calibri"/>
              </a:rPr>
              <a:t> </a:t>
            </a:r>
            <a:r>
              <a:rPr sz="1400" dirty="0">
                <a:latin typeface="Calibri"/>
                <a:cs typeface="Calibri"/>
              </a:rPr>
              <a:t>Amie</a:t>
            </a:r>
            <a:r>
              <a:rPr sz="1400" spc="-5" dirty="0">
                <a:latin typeface="Calibri"/>
                <a:cs typeface="Calibri"/>
              </a:rPr>
              <a:t> got</a:t>
            </a:r>
            <a:r>
              <a:rPr sz="1400" dirty="0">
                <a:latin typeface="Calibri"/>
                <a:cs typeface="Calibri"/>
              </a:rPr>
              <a:t> </a:t>
            </a:r>
            <a:r>
              <a:rPr sz="1400" spc="-5" dirty="0">
                <a:latin typeface="Calibri"/>
                <a:cs typeface="Calibri"/>
              </a:rPr>
              <a:t>sick,</a:t>
            </a:r>
            <a:r>
              <a:rPr sz="1400" spc="5" dirty="0">
                <a:latin typeface="Calibri"/>
                <a:cs typeface="Calibri"/>
              </a:rPr>
              <a:t> </a:t>
            </a:r>
            <a:r>
              <a:rPr sz="1400" dirty="0">
                <a:latin typeface="Calibri"/>
                <a:cs typeface="Calibri"/>
              </a:rPr>
              <a:t>it </a:t>
            </a:r>
            <a:r>
              <a:rPr sz="1400" spc="-5" dirty="0">
                <a:latin typeface="Calibri"/>
                <a:cs typeface="Calibri"/>
              </a:rPr>
              <a:t>was</a:t>
            </a:r>
            <a:r>
              <a:rPr sz="1400" spc="-10" dirty="0">
                <a:latin typeface="Calibri"/>
                <a:cs typeface="Calibri"/>
              </a:rPr>
              <a:t> hard</a:t>
            </a:r>
            <a:r>
              <a:rPr sz="1400" spc="15" dirty="0">
                <a:latin typeface="Calibri"/>
                <a:cs typeface="Calibri"/>
              </a:rPr>
              <a:t> </a:t>
            </a:r>
            <a:r>
              <a:rPr sz="1400" spc="-10" dirty="0">
                <a:latin typeface="Calibri"/>
                <a:cs typeface="Calibri"/>
              </a:rPr>
              <a:t>to</a:t>
            </a:r>
            <a:r>
              <a:rPr sz="1400" dirty="0">
                <a:latin typeface="Calibri"/>
                <a:cs typeface="Calibri"/>
              </a:rPr>
              <a:t> </a:t>
            </a:r>
            <a:r>
              <a:rPr sz="1400" spc="-15" dirty="0">
                <a:latin typeface="Calibri"/>
                <a:cs typeface="Calibri"/>
              </a:rPr>
              <a:t>have</a:t>
            </a:r>
            <a:r>
              <a:rPr sz="1400" spc="5" dirty="0">
                <a:latin typeface="Calibri"/>
                <a:cs typeface="Calibri"/>
              </a:rPr>
              <a:t> </a:t>
            </a:r>
            <a:r>
              <a:rPr sz="1400" spc="-5" dirty="0">
                <a:latin typeface="Calibri"/>
                <a:cs typeface="Calibri"/>
              </a:rPr>
              <a:t>people</a:t>
            </a:r>
            <a:r>
              <a:rPr sz="1400" dirty="0">
                <a:latin typeface="Calibri"/>
                <a:cs typeface="Calibri"/>
              </a:rPr>
              <a:t> </a:t>
            </a:r>
            <a:r>
              <a:rPr sz="1400" spc="-10" dirty="0">
                <a:latin typeface="Calibri"/>
                <a:cs typeface="Calibri"/>
              </a:rPr>
              <a:t>around.</a:t>
            </a:r>
            <a:r>
              <a:rPr sz="1400" dirty="0">
                <a:latin typeface="Calibri"/>
                <a:cs typeface="Calibri"/>
              </a:rPr>
              <a:t> </a:t>
            </a:r>
            <a:r>
              <a:rPr sz="1400" spc="-5" dirty="0">
                <a:latin typeface="Calibri"/>
                <a:cs typeface="Calibri"/>
              </a:rPr>
              <a:t>But</a:t>
            </a:r>
            <a:r>
              <a:rPr sz="1400" spc="5" dirty="0">
                <a:latin typeface="Calibri"/>
                <a:cs typeface="Calibri"/>
              </a:rPr>
              <a:t> </a:t>
            </a:r>
            <a:r>
              <a:rPr sz="1400" spc="-5" dirty="0">
                <a:latin typeface="Calibri"/>
                <a:cs typeface="Calibri"/>
              </a:rPr>
              <a:t>she</a:t>
            </a:r>
            <a:r>
              <a:rPr sz="1400" spc="15" dirty="0">
                <a:latin typeface="Calibri"/>
                <a:cs typeface="Calibri"/>
              </a:rPr>
              <a:t> </a:t>
            </a:r>
            <a:r>
              <a:rPr sz="1400" i="1" spc="-5" dirty="0">
                <a:latin typeface="Calibri"/>
                <a:cs typeface="Calibri"/>
              </a:rPr>
              <a:t>did</a:t>
            </a:r>
            <a:r>
              <a:rPr sz="1400" i="1" spc="10" dirty="0">
                <a:latin typeface="Calibri"/>
                <a:cs typeface="Calibri"/>
              </a:rPr>
              <a:t> </a:t>
            </a:r>
            <a:r>
              <a:rPr sz="1400" spc="-10" dirty="0">
                <a:latin typeface="Calibri"/>
                <a:cs typeface="Calibri"/>
              </a:rPr>
              <a:t>want </a:t>
            </a:r>
            <a:r>
              <a:rPr sz="1400" spc="-300" dirty="0">
                <a:latin typeface="Calibri"/>
                <a:cs typeface="Calibri"/>
              </a:rPr>
              <a:t> </a:t>
            </a:r>
            <a:r>
              <a:rPr sz="1400" dirty="0">
                <a:latin typeface="Calibri"/>
                <a:cs typeface="Calibri"/>
              </a:rPr>
              <a:t>people</a:t>
            </a:r>
            <a:r>
              <a:rPr sz="1400" spc="-5" dirty="0">
                <a:latin typeface="Calibri"/>
                <a:cs typeface="Calibri"/>
              </a:rPr>
              <a:t> </a:t>
            </a:r>
            <a:r>
              <a:rPr sz="1400" spc="-10" dirty="0">
                <a:latin typeface="Calibri"/>
                <a:cs typeface="Calibri"/>
              </a:rPr>
              <a:t>to</a:t>
            </a:r>
            <a:r>
              <a:rPr sz="1400" spc="-5" dirty="0">
                <a:latin typeface="Calibri"/>
                <a:cs typeface="Calibri"/>
              </a:rPr>
              <a:t> know</a:t>
            </a:r>
            <a:r>
              <a:rPr sz="1400" spc="-10" dirty="0">
                <a:latin typeface="Calibri"/>
                <a:cs typeface="Calibri"/>
              </a:rPr>
              <a:t> </a:t>
            </a:r>
            <a:r>
              <a:rPr sz="1400" spc="-5" dirty="0">
                <a:latin typeface="Calibri"/>
                <a:cs typeface="Calibri"/>
              </a:rPr>
              <a:t>what</a:t>
            </a:r>
            <a:r>
              <a:rPr sz="1400" dirty="0">
                <a:latin typeface="Calibri"/>
                <a:cs typeface="Calibri"/>
              </a:rPr>
              <a:t> </a:t>
            </a:r>
            <a:r>
              <a:rPr sz="1400" spc="-5" dirty="0">
                <a:latin typeface="Calibri"/>
                <a:cs typeface="Calibri"/>
              </a:rPr>
              <a:t>was</a:t>
            </a:r>
            <a:r>
              <a:rPr sz="1400" spc="-15" dirty="0">
                <a:latin typeface="Calibri"/>
                <a:cs typeface="Calibri"/>
              </a:rPr>
              <a:t> </a:t>
            </a:r>
            <a:r>
              <a:rPr sz="1400" spc="-5" dirty="0">
                <a:latin typeface="Calibri"/>
                <a:cs typeface="Calibri"/>
              </a:rPr>
              <a:t>going</a:t>
            </a:r>
            <a:r>
              <a:rPr sz="1400" spc="5" dirty="0">
                <a:latin typeface="Calibri"/>
                <a:cs typeface="Calibri"/>
              </a:rPr>
              <a:t> </a:t>
            </a:r>
            <a:r>
              <a:rPr sz="1400" spc="-30" dirty="0">
                <a:latin typeface="Calibri"/>
                <a:cs typeface="Calibri"/>
              </a:rPr>
              <a:t>on.”</a:t>
            </a:r>
            <a:endParaRPr sz="1400" dirty="0">
              <a:latin typeface="Calibri"/>
              <a:cs typeface="Calibri"/>
            </a:endParaRPr>
          </a:p>
        </p:txBody>
      </p:sp>
      <p:sp>
        <p:nvSpPr>
          <p:cNvPr id="13" name="Footer Placeholder 12">
            <a:extLst>
              <a:ext uri="{FF2B5EF4-FFF2-40B4-BE49-F238E27FC236}">
                <a16:creationId xmlns:a16="http://schemas.microsoft.com/office/drawing/2014/main" id="{5A964AB1-28D7-42FC-A3E6-80DBF719F281}"/>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4" name="Date Placeholder 13">
            <a:extLst>
              <a:ext uri="{FF2B5EF4-FFF2-40B4-BE49-F238E27FC236}">
                <a16:creationId xmlns:a16="http://schemas.microsoft.com/office/drawing/2014/main" id="{05C9C2FF-05C4-439C-909C-1A24D06DFD35}"/>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1776" y="431673"/>
            <a:ext cx="5054600" cy="635000"/>
          </a:xfrm>
          <a:prstGeom prst="rect">
            <a:avLst/>
          </a:prstGeom>
        </p:spPr>
        <p:txBody>
          <a:bodyPr vert="horz" wrap="square" lIns="0" tIns="12065" rIns="0" bIns="0" rtlCol="0">
            <a:spAutoFit/>
          </a:bodyPr>
          <a:lstStyle/>
          <a:p>
            <a:pPr marL="12700">
              <a:lnSpc>
                <a:spcPct val="100000"/>
              </a:lnSpc>
              <a:spcBef>
                <a:spcPts val="95"/>
              </a:spcBef>
            </a:pPr>
            <a:r>
              <a:rPr sz="4000" spc="-145" dirty="0">
                <a:solidFill>
                  <a:srgbClr val="FFFFFF"/>
                </a:solidFill>
              </a:rPr>
              <a:t>H</a:t>
            </a:r>
            <a:r>
              <a:rPr sz="4000" spc="-155" dirty="0">
                <a:solidFill>
                  <a:srgbClr val="FFFFFF"/>
                </a:solidFill>
              </a:rPr>
              <a:t>o</a:t>
            </a:r>
            <a:r>
              <a:rPr sz="4000" spc="-5" dirty="0">
                <a:solidFill>
                  <a:srgbClr val="FFFFFF"/>
                </a:solidFill>
              </a:rPr>
              <a:t>w</a:t>
            </a:r>
            <a:r>
              <a:rPr sz="4000" spc="-470" dirty="0">
                <a:solidFill>
                  <a:srgbClr val="FFFFFF"/>
                </a:solidFill>
              </a:rPr>
              <a:t> </a:t>
            </a:r>
            <a:r>
              <a:rPr sz="4000" spc="-145" dirty="0">
                <a:solidFill>
                  <a:srgbClr val="FFFFFF"/>
                </a:solidFill>
              </a:rPr>
              <a:t>C</a:t>
            </a:r>
            <a:r>
              <a:rPr sz="4000" spc="-160" dirty="0">
                <a:solidFill>
                  <a:srgbClr val="FFFFFF"/>
                </a:solidFill>
              </a:rPr>
              <a:t>ar</a:t>
            </a:r>
            <a:r>
              <a:rPr sz="4000" spc="-150" dirty="0">
                <a:solidFill>
                  <a:srgbClr val="FFFFFF"/>
                </a:solidFill>
              </a:rPr>
              <a:t>i</a:t>
            </a:r>
            <a:r>
              <a:rPr sz="4000" spc="-145" dirty="0">
                <a:solidFill>
                  <a:srgbClr val="FFFFFF"/>
                </a:solidFill>
              </a:rPr>
              <a:t>n</a:t>
            </a:r>
            <a:r>
              <a:rPr sz="4000" spc="-150" dirty="0">
                <a:solidFill>
                  <a:srgbClr val="FFFFFF"/>
                </a:solidFill>
              </a:rPr>
              <a:t>g</a:t>
            </a:r>
            <a:r>
              <a:rPr sz="4000" spc="-155" dirty="0">
                <a:solidFill>
                  <a:srgbClr val="FFFFFF"/>
                </a:solidFill>
              </a:rPr>
              <a:t>B</a:t>
            </a:r>
            <a:r>
              <a:rPr sz="4000" spc="-160" dirty="0">
                <a:solidFill>
                  <a:srgbClr val="FFFFFF"/>
                </a:solidFill>
              </a:rPr>
              <a:t>r</a:t>
            </a:r>
            <a:r>
              <a:rPr sz="4000" spc="-150" dirty="0">
                <a:solidFill>
                  <a:srgbClr val="FFFFFF"/>
                </a:solidFill>
              </a:rPr>
              <a:t>i</a:t>
            </a:r>
            <a:r>
              <a:rPr sz="4000" spc="-145" dirty="0">
                <a:solidFill>
                  <a:srgbClr val="FFFFFF"/>
                </a:solidFill>
              </a:rPr>
              <a:t>d</a:t>
            </a:r>
            <a:r>
              <a:rPr sz="4000" spc="-150" dirty="0">
                <a:solidFill>
                  <a:srgbClr val="FFFFFF"/>
                </a:solidFill>
              </a:rPr>
              <a:t>g</a:t>
            </a:r>
            <a:r>
              <a:rPr sz="4000" spc="-5" dirty="0">
                <a:solidFill>
                  <a:srgbClr val="FFFFFF"/>
                </a:solidFill>
              </a:rPr>
              <a:t>e</a:t>
            </a:r>
            <a:r>
              <a:rPr sz="4000" spc="-540" dirty="0">
                <a:solidFill>
                  <a:srgbClr val="FFFFFF"/>
                </a:solidFill>
              </a:rPr>
              <a:t> </a:t>
            </a:r>
            <a:r>
              <a:rPr sz="4000" spc="-295" dirty="0">
                <a:solidFill>
                  <a:srgbClr val="FFFFFF"/>
                </a:solidFill>
              </a:rPr>
              <a:t>W</a:t>
            </a:r>
            <a:r>
              <a:rPr sz="4000" spc="-155" dirty="0">
                <a:solidFill>
                  <a:srgbClr val="FFFFFF"/>
                </a:solidFill>
              </a:rPr>
              <a:t>o</a:t>
            </a:r>
            <a:r>
              <a:rPr sz="4000" spc="-160" dirty="0">
                <a:solidFill>
                  <a:srgbClr val="FFFFFF"/>
                </a:solidFill>
              </a:rPr>
              <a:t>r</a:t>
            </a:r>
            <a:r>
              <a:rPr sz="4000" spc="-150" dirty="0">
                <a:solidFill>
                  <a:srgbClr val="FFFFFF"/>
                </a:solidFill>
              </a:rPr>
              <a:t>k</a:t>
            </a:r>
            <a:r>
              <a:rPr sz="4000" spc="-5" dirty="0">
                <a:solidFill>
                  <a:srgbClr val="FFFFFF"/>
                </a:solidFill>
              </a:rPr>
              <a:t>s</a:t>
            </a:r>
            <a:endParaRPr sz="4000" dirty="0"/>
          </a:p>
        </p:txBody>
      </p:sp>
      <p:pic>
        <p:nvPicPr>
          <p:cNvPr id="3" name="object 3" descr="CWV Logo"/>
          <p:cNvPicPr/>
          <p:nvPr/>
        </p:nvPicPr>
        <p:blipFill>
          <a:blip r:embed="rId2" cstate="print"/>
          <a:stretch>
            <a:fillRect/>
          </a:stretch>
        </p:blipFill>
        <p:spPr>
          <a:xfrm>
            <a:off x="9907523" y="260604"/>
            <a:ext cx="1275587" cy="1274064"/>
          </a:xfrm>
          <a:prstGeom prst="rect">
            <a:avLst/>
          </a:prstGeom>
        </p:spPr>
      </p:pic>
      <p:sp>
        <p:nvSpPr>
          <p:cNvPr id="5" name="object 5"/>
          <p:cNvSpPr txBox="1"/>
          <p:nvPr/>
        </p:nvSpPr>
        <p:spPr>
          <a:xfrm>
            <a:off x="918768" y="2126361"/>
            <a:ext cx="4084320" cy="3684904"/>
          </a:xfrm>
          <a:prstGeom prst="rect">
            <a:avLst/>
          </a:prstGeom>
        </p:spPr>
        <p:txBody>
          <a:bodyPr vert="horz" wrap="square" lIns="0" tIns="13335" rIns="0" bIns="0" rtlCol="0">
            <a:spAutoFit/>
          </a:bodyPr>
          <a:lstStyle/>
          <a:p>
            <a:pPr marL="279400" indent="-266700">
              <a:lnSpc>
                <a:spcPct val="100000"/>
              </a:lnSpc>
              <a:spcBef>
                <a:spcPts val="105"/>
              </a:spcBef>
              <a:buFont typeface="Arial"/>
              <a:buChar char="•"/>
              <a:tabLst>
                <a:tab pos="278765" algn="l"/>
                <a:tab pos="279400" algn="l"/>
              </a:tabLst>
            </a:pPr>
            <a:r>
              <a:rPr sz="2000" spc="-5" dirty="0">
                <a:solidFill>
                  <a:srgbClr val="404040"/>
                </a:solidFill>
                <a:latin typeface="Segoe UI"/>
                <a:cs typeface="Segoe UI"/>
              </a:rPr>
              <a:t>It </a:t>
            </a:r>
            <a:r>
              <a:rPr sz="2000" spc="-10" dirty="0">
                <a:solidFill>
                  <a:srgbClr val="404040"/>
                </a:solidFill>
                <a:latin typeface="Segoe UI"/>
                <a:cs typeface="Segoe UI"/>
              </a:rPr>
              <a:t>takes </a:t>
            </a:r>
            <a:r>
              <a:rPr sz="2000" dirty="0">
                <a:solidFill>
                  <a:srgbClr val="404040"/>
                </a:solidFill>
                <a:latin typeface="Segoe UI"/>
                <a:cs typeface="Segoe UI"/>
              </a:rPr>
              <a:t>about</a:t>
            </a:r>
            <a:r>
              <a:rPr sz="2000" spc="-15" dirty="0">
                <a:solidFill>
                  <a:srgbClr val="404040"/>
                </a:solidFill>
                <a:latin typeface="Segoe UI"/>
                <a:cs typeface="Segoe UI"/>
              </a:rPr>
              <a:t> </a:t>
            </a:r>
            <a:r>
              <a:rPr sz="2000" dirty="0">
                <a:solidFill>
                  <a:srgbClr val="404040"/>
                </a:solidFill>
                <a:latin typeface="Segoe UI"/>
                <a:cs typeface="Segoe UI"/>
              </a:rPr>
              <a:t>5</a:t>
            </a:r>
            <a:r>
              <a:rPr sz="2000" spc="-10" dirty="0">
                <a:solidFill>
                  <a:srgbClr val="404040"/>
                </a:solidFill>
                <a:latin typeface="Segoe UI"/>
                <a:cs typeface="Segoe UI"/>
              </a:rPr>
              <a:t> </a:t>
            </a:r>
            <a:r>
              <a:rPr sz="2000" spc="-5" dirty="0">
                <a:solidFill>
                  <a:srgbClr val="404040"/>
                </a:solidFill>
                <a:latin typeface="Segoe UI"/>
                <a:cs typeface="Segoe UI"/>
              </a:rPr>
              <a:t>minutes</a:t>
            </a:r>
            <a:r>
              <a:rPr sz="2000" spc="-15" dirty="0">
                <a:solidFill>
                  <a:srgbClr val="404040"/>
                </a:solidFill>
                <a:latin typeface="Segoe UI"/>
                <a:cs typeface="Segoe UI"/>
              </a:rPr>
              <a:t> </a:t>
            </a:r>
            <a:r>
              <a:rPr sz="2000" dirty="0">
                <a:solidFill>
                  <a:srgbClr val="404040"/>
                </a:solidFill>
                <a:latin typeface="Segoe UI"/>
                <a:cs typeface="Segoe UI"/>
              </a:rPr>
              <a:t>or </a:t>
            </a:r>
            <a:r>
              <a:rPr sz="2000" spc="-5" dirty="0">
                <a:solidFill>
                  <a:srgbClr val="404040"/>
                </a:solidFill>
                <a:latin typeface="Segoe UI"/>
                <a:cs typeface="Segoe UI"/>
              </a:rPr>
              <a:t>less</a:t>
            </a:r>
            <a:r>
              <a:rPr sz="2000" spc="10" dirty="0">
                <a:solidFill>
                  <a:srgbClr val="404040"/>
                </a:solidFill>
                <a:latin typeface="Segoe UI"/>
                <a:cs typeface="Segoe UI"/>
              </a:rPr>
              <a:t> </a:t>
            </a:r>
            <a:r>
              <a:rPr sz="2000" spc="-5" dirty="0">
                <a:solidFill>
                  <a:srgbClr val="404040"/>
                </a:solidFill>
                <a:latin typeface="Segoe UI"/>
                <a:cs typeface="Segoe UI"/>
              </a:rPr>
              <a:t>to</a:t>
            </a:r>
            <a:endParaRPr sz="2000">
              <a:latin typeface="Segoe UI"/>
              <a:cs typeface="Segoe UI"/>
            </a:endParaRPr>
          </a:p>
          <a:p>
            <a:pPr marL="279400">
              <a:lnSpc>
                <a:spcPct val="100000"/>
              </a:lnSpc>
            </a:pPr>
            <a:r>
              <a:rPr sz="2000" spc="-5" dirty="0">
                <a:solidFill>
                  <a:srgbClr val="404040"/>
                </a:solidFill>
                <a:latin typeface="Segoe UI"/>
                <a:cs typeface="Segoe UI"/>
              </a:rPr>
              <a:t>set</a:t>
            </a:r>
            <a:r>
              <a:rPr sz="2000" spc="-30" dirty="0">
                <a:solidFill>
                  <a:srgbClr val="404040"/>
                </a:solidFill>
                <a:latin typeface="Segoe UI"/>
                <a:cs typeface="Segoe UI"/>
              </a:rPr>
              <a:t> </a:t>
            </a:r>
            <a:r>
              <a:rPr sz="2000" dirty="0">
                <a:solidFill>
                  <a:srgbClr val="404040"/>
                </a:solidFill>
                <a:latin typeface="Segoe UI"/>
                <a:cs typeface="Segoe UI"/>
              </a:rPr>
              <a:t>up</a:t>
            </a:r>
            <a:r>
              <a:rPr sz="2000" spc="-15" dirty="0">
                <a:solidFill>
                  <a:srgbClr val="404040"/>
                </a:solidFill>
                <a:latin typeface="Segoe UI"/>
                <a:cs typeface="Segoe UI"/>
              </a:rPr>
              <a:t> </a:t>
            </a:r>
            <a:r>
              <a:rPr sz="2000" dirty="0">
                <a:solidFill>
                  <a:srgbClr val="404040"/>
                </a:solidFill>
                <a:latin typeface="Segoe UI"/>
                <a:cs typeface="Segoe UI"/>
              </a:rPr>
              <a:t>a</a:t>
            </a:r>
            <a:r>
              <a:rPr sz="2000" spc="-30" dirty="0">
                <a:solidFill>
                  <a:srgbClr val="404040"/>
                </a:solidFill>
                <a:latin typeface="Segoe UI"/>
                <a:cs typeface="Segoe UI"/>
              </a:rPr>
              <a:t> </a:t>
            </a:r>
            <a:r>
              <a:rPr sz="2000" spc="-5" dirty="0">
                <a:solidFill>
                  <a:srgbClr val="404040"/>
                </a:solidFill>
                <a:latin typeface="Segoe UI"/>
                <a:cs typeface="Segoe UI"/>
              </a:rPr>
              <a:t>site</a:t>
            </a:r>
            <a:endParaRPr sz="2000">
              <a:latin typeface="Segoe UI"/>
              <a:cs typeface="Segoe UI"/>
            </a:endParaRPr>
          </a:p>
          <a:p>
            <a:pPr>
              <a:lnSpc>
                <a:spcPct val="100000"/>
              </a:lnSpc>
              <a:spcBef>
                <a:spcPts val="5"/>
              </a:spcBef>
            </a:pPr>
            <a:endParaRPr sz="1800">
              <a:latin typeface="Segoe UI"/>
              <a:cs typeface="Segoe UI"/>
            </a:endParaRPr>
          </a:p>
          <a:p>
            <a:pPr marL="279400" marR="141605" indent="-266700">
              <a:lnSpc>
                <a:spcPct val="100000"/>
              </a:lnSpc>
              <a:buFont typeface="Arial"/>
              <a:buChar char="•"/>
              <a:tabLst>
                <a:tab pos="278765" algn="l"/>
                <a:tab pos="279400" algn="l"/>
              </a:tabLst>
            </a:pPr>
            <a:r>
              <a:rPr sz="2000" dirty="0">
                <a:solidFill>
                  <a:srgbClr val="404040"/>
                </a:solidFill>
                <a:latin typeface="Segoe UI"/>
                <a:cs typeface="Segoe UI"/>
              </a:rPr>
              <a:t>Users</a:t>
            </a:r>
            <a:r>
              <a:rPr sz="2000" spc="-5" dirty="0">
                <a:solidFill>
                  <a:srgbClr val="404040"/>
                </a:solidFill>
                <a:latin typeface="Segoe UI"/>
                <a:cs typeface="Segoe UI"/>
              </a:rPr>
              <a:t> </a:t>
            </a:r>
            <a:r>
              <a:rPr sz="2000" dirty="0">
                <a:solidFill>
                  <a:srgbClr val="404040"/>
                </a:solidFill>
                <a:latin typeface="Segoe UI"/>
                <a:cs typeface="Segoe UI"/>
              </a:rPr>
              <a:t>select</a:t>
            </a:r>
            <a:r>
              <a:rPr sz="2000" spc="5" dirty="0">
                <a:solidFill>
                  <a:srgbClr val="404040"/>
                </a:solidFill>
                <a:latin typeface="Segoe UI"/>
                <a:cs typeface="Segoe UI"/>
              </a:rPr>
              <a:t> </a:t>
            </a:r>
            <a:r>
              <a:rPr sz="2000" dirty="0">
                <a:solidFill>
                  <a:srgbClr val="404040"/>
                </a:solidFill>
                <a:latin typeface="Segoe UI"/>
                <a:cs typeface="Segoe UI"/>
              </a:rPr>
              <a:t>one </a:t>
            </a:r>
            <a:r>
              <a:rPr sz="2000" spc="-20" dirty="0">
                <a:solidFill>
                  <a:srgbClr val="404040"/>
                </a:solidFill>
                <a:latin typeface="Segoe UI"/>
                <a:cs typeface="Segoe UI"/>
              </a:rPr>
              <a:t>of</a:t>
            </a:r>
            <a:r>
              <a:rPr sz="2000" spc="-5" dirty="0">
                <a:solidFill>
                  <a:srgbClr val="404040"/>
                </a:solidFill>
                <a:latin typeface="Segoe UI"/>
                <a:cs typeface="Segoe UI"/>
              </a:rPr>
              <a:t> three </a:t>
            </a:r>
            <a:r>
              <a:rPr sz="2000" dirty="0">
                <a:solidFill>
                  <a:srgbClr val="404040"/>
                </a:solidFill>
                <a:latin typeface="Segoe UI"/>
                <a:cs typeface="Segoe UI"/>
              </a:rPr>
              <a:t> customizable </a:t>
            </a:r>
            <a:r>
              <a:rPr sz="2000" spc="-5" dirty="0">
                <a:solidFill>
                  <a:srgbClr val="404040"/>
                </a:solidFill>
                <a:latin typeface="Segoe UI"/>
                <a:cs typeface="Segoe UI"/>
              </a:rPr>
              <a:t>security </a:t>
            </a:r>
            <a:r>
              <a:rPr sz="2000" dirty="0">
                <a:solidFill>
                  <a:srgbClr val="404040"/>
                </a:solidFill>
                <a:latin typeface="Segoe UI"/>
                <a:cs typeface="Segoe UI"/>
              </a:rPr>
              <a:t>settings </a:t>
            </a:r>
            <a:r>
              <a:rPr sz="2000" spc="5" dirty="0">
                <a:solidFill>
                  <a:srgbClr val="404040"/>
                </a:solidFill>
                <a:latin typeface="Segoe UI"/>
                <a:cs typeface="Segoe UI"/>
              </a:rPr>
              <a:t> </a:t>
            </a:r>
            <a:r>
              <a:rPr sz="2000" spc="-5" dirty="0">
                <a:solidFill>
                  <a:srgbClr val="404040"/>
                </a:solidFill>
                <a:latin typeface="Segoe UI"/>
                <a:cs typeface="Segoe UI"/>
              </a:rPr>
              <a:t>(settings</a:t>
            </a:r>
            <a:r>
              <a:rPr sz="2000" spc="-15" dirty="0">
                <a:solidFill>
                  <a:srgbClr val="404040"/>
                </a:solidFill>
                <a:latin typeface="Segoe UI"/>
                <a:cs typeface="Segoe UI"/>
              </a:rPr>
              <a:t> </a:t>
            </a:r>
            <a:r>
              <a:rPr sz="2000" spc="-5" dirty="0">
                <a:solidFill>
                  <a:srgbClr val="404040"/>
                </a:solidFill>
                <a:latin typeface="Segoe UI"/>
                <a:cs typeface="Segoe UI"/>
              </a:rPr>
              <a:t>may</a:t>
            </a:r>
            <a:r>
              <a:rPr sz="2000" spc="-20" dirty="0">
                <a:solidFill>
                  <a:srgbClr val="404040"/>
                </a:solidFill>
                <a:latin typeface="Segoe UI"/>
                <a:cs typeface="Segoe UI"/>
              </a:rPr>
              <a:t> </a:t>
            </a:r>
            <a:r>
              <a:rPr sz="2000" dirty="0">
                <a:solidFill>
                  <a:srgbClr val="404040"/>
                </a:solidFill>
                <a:latin typeface="Segoe UI"/>
                <a:cs typeface="Segoe UI"/>
              </a:rPr>
              <a:t>be</a:t>
            </a:r>
            <a:r>
              <a:rPr sz="2000" spc="-10" dirty="0">
                <a:solidFill>
                  <a:srgbClr val="404040"/>
                </a:solidFill>
                <a:latin typeface="Segoe UI"/>
                <a:cs typeface="Segoe UI"/>
              </a:rPr>
              <a:t> </a:t>
            </a:r>
            <a:r>
              <a:rPr sz="2000" dirty="0">
                <a:solidFill>
                  <a:srgbClr val="404040"/>
                </a:solidFill>
                <a:latin typeface="Segoe UI"/>
                <a:cs typeface="Segoe UI"/>
              </a:rPr>
              <a:t>changed</a:t>
            </a:r>
            <a:r>
              <a:rPr sz="2000" spc="-25" dirty="0">
                <a:solidFill>
                  <a:srgbClr val="404040"/>
                </a:solidFill>
                <a:latin typeface="Segoe UI"/>
                <a:cs typeface="Segoe UI"/>
              </a:rPr>
              <a:t> </a:t>
            </a:r>
            <a:r>
              <a:rPr sz="2000" dirty="0">
                <a:solidFill>
                  <a:srgbClr val="404040"/>
                </a:solidFill>
                <a:latin typeface="Segoe UI"/>
                <a:cs typeface="Segoe UI"/>
              </a:rPr>
              <a:t>by</a:t>
            </a:r>
            <a:r>
              <a:rPr sz="2000" spc="-10" dirty="0">
                <a:solidFill>
                  <a:srgbClr val="404040"/>
                </a:solidFill>
                <a:latin typeface="Segoe UI"/>
                <a:cs typeface="Segoe UI"/>
              </a:rPr>
              <a:t> </a:t>
            </a:r>
            <a:r>
              <a:rPr sz="2000" dirty="0">
                <a:solidFill>
                  <a:srgbClr val="404040"/>
                </a:solidFill>
                <a:latin typeface="Segoe UI"/>
                <a:cs typeface="Segoe UI"/>
              </a:rPr>
              <a:t>the </a:t>
            </a:r>
            <a:r>
              <a:rPr sz="2000" spc="-535" dirty="0">
                <a:solidFill>
                  <a:srgbClr val="404040"/>
                </a:solidFill>
                <a:latin typeface="Segoe UI"/>
                <a:cs typeface="Segoe UI"/>
              </a:rPr>
              <a:t> </a:t>
            </a:r>
            <a:r>
              <a:rPr sz="2000" dirty="0">
                <a:solidFill>
                  <a:srgbClr val="404040"/>
                </a:solidFill>
                <a:latin typeface="Segoe UI"/>
                <a:cs typeface="Segoe UI"/>
              </a:rPr>
              <a:t>user</a:t>
            </a:r>
            <a:r>
              <a:rPr sz="2000" spc="-5" dirty="0">
                <a:solidFill>
                  <a:srgbClr val="404040"/>
                </a:solidFill>
                <a:latin typeface="Segoe UI"/>
                <a:cs typeface="Segoe UI"/>
              </a:rPr>
              <a:t> </a:t>
            </a:r>
            <a:r>
              <a:rPr sz="2000" dirty="0">
                <a:solidFill>
                  <a:srgbClr val="404040"/>
                </a:solidFill>
                <a:latin typeface="Segoe UI"/>
                <a:cs typeface="Segoe UI"/>
              </a:rPr>
              <a:t>throughout</a:t>
            </a:r>
            <a:r>
              <a:rPr sz="2000" spc="-25" dirty="0">
                <a:solidFill>
                  <a:srgbClr val="404040"/>
                </a:solidFill>
                <a:latin typeface="Segoe UI"/>
                <a:cs typeface="Segoe UI"/>
              </a:rPr>
              <a:t> </a:t>
            </a:r>
            <a:r>
              <a:rPr sz="2000" dirty="0">
                <a:solidFill>
                  <a:srgbClr val="404040"/>
                </a:solidFill>
                <a:latin typeface="Segoe UI"/>
                <a:cs typeface="Segoe UI"/>
              </a:rPr>
              <a:t>use)</a:t>
            </a:r>
            <a:endParaRPr sz="2000">
              <a:latin typeface="Segoe UI"/>
              <a:cs typeface="Segoe UI"/>
            </a:endParaRPr>
          </a:p>
          <a:p>
            <a:pPr>
              <a:lnSpc>
                <a:spcPct val="100000"/>
              </a:lnSpc>
              <a:spcBef>
                <a:spcPts val="10"/>
              </a:spcBef>
              <a:buClr>
                <a:srgbClr val="404040"/>
              </a:buClr>
              <a:buFont typeface="Arial"/>
              <a:buChar char="•"/>
            </a:pPr>
            <a:endParaRPr sz="1800">
              <a:latin typeface="Segoe UI"/>
              <a:cs typeface="Segoe UI"/>
            </a:endParaRPr>
          </a:p>
          <a:p>
            <a:pPr marL="279400" marR="542290" indent="-266700">
              <a:lnSpc>
                <a:spcPct val="100000"/>
              </a:lnSpc>
              <a:buFont typeface="Arial"/>
              <a:buChar char="•"/>
              <a:tabLst>
                <a:tab pos="278765" algn="l"/>
                <a:tab pos="279400" algn="l"/>
              </a:tabLst>
            </a:pPr>
            <a:r>
              <a:rPr sz="2000" spc="-5" dirty="0">
                <a:solidFill>
                  <a:srgbClr val="404040"/>
                </a:solidFill>
                <a:latin typeface="Segoe UI"/>
                <a:cs typeface="Segoe UI"/>
              </a:rPr>
              <a:t>Data is </a:t>
            </a:r>
            <a:r>
              <a:rPr sz="2000" spc="-10" dirty="0">
                <a:solidFill>
                  <a:srgbClr val="404040"/>
                </a:solidFill>
                <a:latin typeface="Segoe UI"/>
                <a:cs typeface="Segoe UI"/>
              </a:rPr>
              <a:t>secure </a:t>
            </a:r>
            <a:r>
              <a:rPr sz="2000" dirty="0">
                <a:solidFill>
                  <a:srgbClr val="404040"/>
                </a:solidFill>
                <a:latin typeface="Segoe UI"/>
                <a:cs typeface="Segoe UI"/>
              </a:rPr>
              <a:t>and </a:t>
            </a:r>
            <a:r>
              <a:rPr sz="2000" spc="-5" dirty="0">
                <a:solidFill>
                  <a:srgbClr val="404040"/>
                </a:solidFill>
                <a:latin typeface="Segoe UI"/>
                <a:cs typeface="Segoe UI"/>
              </a:rPr>
              <a:t>protected, </a:t>
            </a:r>
            <a:r>
              <a:rPr sz="2000" spc="-535" dirty="0">
                <a:solidFill>
                  <a:srgbClr val="404040"/>
                </a:solidFill>
                <a:latin typeface="Segoe UI"/>
                <a:cs typeface="Segoe UI"/>
              </a:rPr>
              <a:t> </a:t>
            </a:r>
            <a:r>
              <a:rPr sz="2000" dirty="0">
                <a:solidFill>
                  <a:srgbClr val="404040"/>
                </a:solidFill>
                <a:latin typeface="Segoe UI"/>
                <a:cs typeface="Segoe UI"/>
              </a:rPr>
              <a:t>never </a:t>
            </a:r>
            <a:r>
              <a:rPr sz="2000" spc="-5" dirty="0">
                <a:solidFill>
                  <a:srgbClr val="404040"/>
                </a:solidFill>
                <a:latin typeface="Segoe UI"/>
                <a:cs typeface="Segoe UI"/>
              </a:rPr>
              <a:t>sold</a:t>
            </a:r>
            <a:endParaRPr sz="2000">
              <a:latin typeface="Segoe UI"/>
              <a:cs typeface="Segoe UI"/>
            </a:endParaRPr>
          </a:p>
          <a:p>
            <a:pPr>
              <a:lnSpc>
                <a:spcPct val="100000"/>
              </a:lnSpc>
              <a:spcBef>
                <a:spcPts val="5"/>
              </a:spcBef>
              <a:buClr>
                <a:srgbClr val="404040"/>
              </a:buClr>
              <a:buFont typeface="Arial"/>
              <a:buChar char="•"/>
            </a:pPr>
            <a:endParaRPr sz="1800">
              <a:latin typeface="Segoe UI"/>
              <a:cs typeface="Segoe UI"/>
            </a:endParaRPr>
          </a:p>
          <a:p>
            <a:pPr marL="279400" indent="-266700">
              <a:lnSpc>
                <a:spcPct val="100000"/>
              </a:lnSpc>
              <a:buFont typeface="Arial"/>
              <a:buChar char="•"/>
              <a:tabLst>
                <a:tab pos="278765" algn="l"/>
                <a:tab pos="279400" algn="l"/>
              </a:tabLst>
            </a:pPr>
            <a:r>
              <a:rPr sz="2000" dirty="0">
                <a:solidFill>
                  <a:srgbClr val="404040"/>
                </a:solidFill>
                <a:latin typeface="Segoe UI"/>
                <a:cs typeface="Segoe UI"/>
              </a:rPr>
              <a:t>No</a:t>
            </a:r>
            <a:r>
              <a:rPr sz="2000" spc="-20" dirty="0">
                <a:solidFill>
                  <a:srgbClr val="404040"/>
                </a:solidFill>
                <a:latin typeface="Segoe UI"/>
                <a:cs typeface="Segoe UI"/>
              </a:rPr>
              <a:t> </a:t>
            </a:r>
            <a:r>
              <a:rPr sz="2000" spc="5" dirty="0">
                <a:solidFill>
                  <a:srgbClr val="404040"/>
                </a:solidFill>
                <a:latin typeface="Segoe UI"/>
                <a:cs typeface="Segoe UI"/>
              </a:rPr>
              <a:t>advertising</a:t>
            </a:r>
            <a:r>
              <a:rPr sz="2000" spc="-15" dirty="0">
                <a:solidFill>
                  <a:srgbClr val="404040"/>
                </a:solidFill>
                <a:latin typeface="Segoe UI"/>
                <a:cs typeface="Segoe UI"/>
              </a:rPr>
              <a:t> </a:t>
            </a:r>
            <a:r>
              <a:rPr sz="2000" dirty="0">
                <a:solidFill>
                  <a:srgbClr val="404040"/>
                </a:solidFill>
                <a:latin typeface="Segoe UI"/>
                <a:cs typeface="Segoe UI"/>
              </a:rPr>
              <a:t>within</a:t>
            </a:r>
            <a:r>
              <a:rPr sz="2000" spc="-15" dirty="0">
                <a:solidFill>
                  <a:srgbClr val="404040"/>
                </a:solidFill>
                <a:latin typeface="Segoe UI"/>
                <a:cs typeface="Segoe UI"/>
              </a:rPr>
              <a:t> </a:t>
            </a:r>
            <a:r>
              <a:rPr sz="2000" dirty="0">
                <a:solidFill>
                  <a:srgbClr val="404040"/>
                </a:solidFill>
                <a:latin typeface="Segoe UI"/>
                <a:cs typeface="Segoe UI"/>
              </a:rPr>
              <a:t>platform</a:t>
            </a:r>
            <a:endParaRPr sz="2000">
              <a:latin typeface="Segoe UI"/>
              <a:cs typeface="Segoe UI"/>
            </a:endParaRPr>
          </a:p>
        </p:txBody>
      </p:sp>
      <p:grpSp>
        <p:nvGrpSpPr>
          <p:cNvPr id="6" name="object 6" descr="How to start a site"/>
          <p:cNvGrpSpPr/>
          <p:nvPr/>
        </p:nvGrpSpPr>
        <p:grpSpPr>
          <a:xfrm>
            <a:off x="5510466" y="2509647"/>
            <a:ext cx="6381750" cy="3437890"/>
            <a:chOff x="5510466" y="2509647"/>
            <a:chExt cx="6381750" cy="3437890"/>
          </a:xfrm>
        </p:grpSpPr>
        <p:pic>
          <p:nvPicPr>
            <p:cNvPr id="7" name="object 7"/>
            <p:cNvPicPr/>
            <p:nvPr/>
          </p:nvPicPr>
          <p:blipFill>
            <a:blip r:embed="rId3" cstate="print"/>
            <a:stretch>
              <a:fillRect/>
            </a:stretch>
          </p:blipFill>
          <p:spPr>
            <a:xfrm>
              <a:off x="5519927" y="2519172"/>
              <a:ext cx="6362700" cy="3418332"/>
            </a:xfrm>
            <a:prstGeom prst="rect">
              <a:avLst/>
            </a:prstGeom>
          </p:spPr>
        </p:pic>
        <p:sp>
          <p:nvSpPr>
            <p:cNvPr id="8" name="object 8"/>
            <p:cNvSpPr/>
            <p:nvPr/>
          </p:nvSpPr>
          <p:spPr>
            <a:xfrm>
              <a:off x="5515228" y="2514409"/>
              <a:ext cx="6372225" cy="3428365"/>
            </a:xfrm>
            <a:custGeom>
              <a:avLst/>
              <a:gdLst/>
              <a:ahLst/>
              <a:cxnLst/>
              <a:rect l="l" t="t" r="r" b="b"/>
              <a:pathLst>
                <a:path w="6372225" h="3428365">
                  <a:moveTo>
                    <a:pt x="0" y="3427857"/>
                  </a:moveTo>
                  <a:lnTo>
                    <a:pt x="6372225" y="3427857"/>
                  </a:lnTo>
                  <a:lnTo>
                    <a:pt x="6372225" y="0"/>
                  </a:lnTo>
                  <a:lnTo>
                    <a:pt x="0" y="0"/>
                  </a:lnTo>
                  <a:lnTo>
                    <a:pt x="0" y="3427857"/>
                  </a:lnTo>
                  <a:close/>
                </a:path>
              </a:pathLst>
            </a:custGeom>
            <a:ln w="9525">
              <a:solidFill>
                <a:srgbClr val="24C5E2"/>
              </a:solidFill>
            </a:ln>
          </p:spPr>
          <p:txBody>
            <a:bodyPr wrap="square" lIns="0" tIns="0" rIns="0" bIns="0" rtlCol="0"/>
            <a:lstStyle/>
            <a:p>
              <a:endParaRPr/>
            </a:p>
          </p:txBody>
        </p:sp>
      </p:grpSp>
      <p:sp>
        <p:nvSpPr>
          <p:cNvPr id="12" name="Footer Placeholder 11">
            <a:extLst>
              <a:ext uri="{FF2B5EF4-FFF2-40B4-BE49-F238E27FC236}">
                <a16:creationId xmlns:a16="http://schemas.microsoft.com/office/drawing/2014/main" id="{CDE02741-21EF-4DC3-BA62-7FB604EB7A5D}"/>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3" name="Date Placeholder 12">
            <a:extLst>
              <a:ext uri="{FF2B5EF4-FFF2-40B4-BE49-F238E27FC236}">
                <a16:creationId xmlns:a16="http://schemas.microsoft.com/office/drawing/2014/main" id="{59F43744-6BF0-4AAE-B07A-4D5DAC00C8A5}"/>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17016" y="227457"/>
            <a:ext cx="8310245" cy="1068070"/>
          </a:xfrm>
          <a:prstGeom prst="rect">
            <a:avLst/>
          </a:prstGeom>
        </p:spPr>
        <p:txBody>
          <a:bodyPr vert="horz" wrap="square" lIns="0" tIns="74295" rIns="0" bIns="0" rtlCol="0">
            <a:spAutoFit/>
          </a:bodyPr>
          <a:lstStyle/>
          <a:p>
            <a:pPr marL="12700" marR="5080">
              <a:lnSpc>
                <a:spcPts val="3890"/>
              </a:lnSpc>
              <a:spcBef>
                <a:spcPts val="585"/>
              </a:spcBef>
            </a:pPr>
            <a:r>
              <a:rPr sz="3600" spc="-5" dirty="0">
                <a:solidFill>
                  <a:srgbClr val="FFFFFF"/>
                </a:solidFill>
              </a:rPr>
              <a:t>Communication</a:t>
            </a:r>
            <a:r>
              <a:rPr sz="3600" spc="-25" dirty="0">
                <a:solidFill>
                  <a:srgbClr val="FFFFFF"/>
                </a:solidFill>
              </a:rPr>
              <a:t> </a:t>
            </a:r>
            <a:r>
              <a:rPr sz="3600" dirty="0">
                <a:solidFill>
                  <a:srgbClr val="FFFFFF"/>
                </a:solidFill>
              </a:rPr>
              <a:t>and</a:t>
            </a:r>
            <a:r>
              <a:rPr sz="3600" spc="-145" dirty="0">
                <a:solidFill>
                  <a:srgbClr val="FFFFFF"/>
                </a:solidFill>
              </a:rPr>
              <a:t> </a:t>
            </a:r>
            <a:r>
              <a:rPr sz="3600" spc="-5" dirty="0">
                <a:solidFill>
                  <a:srgbClr val="FFFFFF"/>
                </a:solidFill>
              </a:rPr>
              <a:t>Connection</a:t>
            </a:r>
            <a:r>
              <a:rPr sz="3600" spc="-155" dirty="0">
                <a:solidFill>
                  <a:srgbClr val="FFFFFF"/>
                </a:solidFill>
              </a:rPr>
              <a:t> </a:t>
            </a:r>
            <a:r>
              <a:rPr sz="3600" spc="-5" dirty="0">
                <a:solidFill>
                  <a:srgbClr val="FFFFFF"/>
                </a:solidFill>
              </a:rPr>
              <a:t>All</a:t>
            </a:r>
            <a:r>
              <a:rPr sz="3600" dirty="0">
                <a:solidFill>
                  <a:srgbClr val="FFFFFF"/>
                </a:solidFill>
              </a:rPr>
              <a:t> in</a:t>
            </a:r>
            <a:r>
              <a:rPr sz="3600" spc="-145" dirty="0">
                <a:solidFill>
                  <a:srgbClr val="FFFFFF"/>
                </a:solidFill>
              </a:rPr>
              <a:t> </a:t>
            </a:r>
            <a:r>
              <a:rPr sz="3600" spc="-5" dirty="0">
                <a:solidFill>
                  <a:srgbClr val="FFFFFF"/>
                </a:solidFill>
              </a:rPr>
              <a:t>One </a:t>
            </a:r>
            <a:r>
              <a:rPr sz="3600" spc="-730" dirty="0">
                <a:solidFill>
                  <a:srgbClr val="FFFFFF"/>
                </a:solidFill>
              </a:rPr>
              <a:t> </a:t>
            </a:r>
            <a:r>
              <a:rPr sz="3600" dirty="0">
                <a:solidFill>
                  <a:srgbClr val="FFFFFF"/>
                </a:solidFill>
              </a:rPr>
              <a:t>Platform</a:t>
            </a:r>
            <a:endParaRPr sz="3600" dirty="0"/>
          </a:p>
        </p:txBody>
      </p:sp>
      <p:pic>
        <p:nvPicPr>
          <p:cNvPr id="2" name="object 2" descr="CWV Logo"/>
          <p:cNvPicPr/>
          <p:nvPr/>
        </p:nvPicPr>
        <p:blipFill>
          <a:blip r:embed="rId2" cstate="print"/>
          <a:stretch>
            <a:fillRect/>
          </a:stretch>
        </p:blipFill>
        <p:spPr>
          <a:xfrm>
            <a:off x="9907523" y="260604"/>
            <a:ext cx="1275587" cy="1274064"/>
          </a:xfrm>
          <a:prstGeom prst="rect">
            <a:avLst/>
          </a:prstGeom>
        </p:spPr>
      </p:pic>
      <p:sp>
        <p:nvSpPr>
          <p:cNvPr id="7" name="object 7"/>
          <p:cNvSpPr txBox="1"/>
          <p:nvPr/>
        </p:nvSpPr>
        <p:spPr>
          <a:xfrm>
            <a:off x="916939" y="2062988"/>
            <a:ext cx="4842510" cy="3647440"/>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 pos="299720" algn="l"/>
              </a:tabLst>
            </a:pPr>
            <a:r>
              <a:rPr sz="1800" dirty="0">
                <a:latin typeface="Segoe UI"/>
                <a:cs typeface="Segoe UI"/>
              </a:rPr>
              <a:t>The home </a:t>
            </a:r>
            <a:r>
              <a:rPr sz="1800" spc="-10" dirty="0">
                <a:latin typeface="Segoe UI"/>
                <a:cs typeface="Segoe UI"/>
              </a:rPr>
              <a:t>page </a:t>
            </a:r>
            <a:r>
              <a:rPr sz="1800" spc="-5" dirty="0">
                <a:latin typeface="Segoe UI"/>
                <a:cs typeface="Segoe UI"/>
              </a:rPr>
              <a:t>can </a:t>
            </a:r>
            <a:r>
              <a:rPr sz="1800" dirty="0">
                <a:latin typeface="Segoe UI"/>
                <a:cs typeface="Segoe UI"/>
              </a:rPr>
              <a:t>be </a:t>
            </a:r>
            <a:r>
              <a:rPr sz="1800" spc="-5" dirty="0">
                <a:latin typeface="Segoe UI"/>
                <a:cs typeface="Segoe UI"/>
              </a:rPr>
              <a:t>customized with </a:t>
            </a:r>
            <a:r>
              <a:rPr sz="1800" dirty="0">
                <a:latin typeface="Segoe UI"/>
                <a:cs typeface="Segoe UI"/>
              </a:rPr>
              <a:t> </a:t>
            </a:r>
            <a:r>
              <a:rPr sz="1800" spc="-5" dirty="0">
                <a:latin typeface="Segoe UI"/>
                <a:cs typeface="Segoe UI"/>
              </a:rPr>
              <a:t>personal</a:t>
            </a:r>
            <a:r>
              <a:rPr sz="1800" spc="-25" dirty="0">
                <a:latin typeface="Segoe UI"/>
                <a:cs typeface="Segoe UI"/>
              </a:rPr>
              <a:t> </a:t>
            </a:r>
            <a:r>
              <a:rPr sz="1800" spc="-5" dirty="0">
                <a:latin typeface="Segoe UI"/>
                <a:cs typeface="Segoe UI"/>
              </a:rPr>
              <a:t>photos</a:t>
            </a:r>
            <a:r>
              <a:rPr sz="1800" spc="-25" dirty="0">
                <a:latin typeface="Segoe UI"/>
                <a:cs typeface="Segoe UI"/>
              </a:rPr>
              <a:t> </a:t>
            </a:r>
            <a:r>
              <a:rPr sz="1800" spc="-5" dirty="0">
                <a:latin typeface="Segoe UI"/>
                <a:cs typeface="Segoe UI"/>
              </a:rPr>
              <a:t>and/or meaningful</a:t>
            </a:r>
            <a:r>
              <a:rPr sz="1800" spc="-20" dirty="0">
                <a:latin typeface="Segoe UI"/>
                <a:cs typeface="Segoe UI"/>
              </a:rPr>
              <a:t> </a:t>
            </a:r>
            <a:r>
              <a:rPr sz="1800" spc="-5" dirty="0">
                <a:latin typeface="Segoe UI"/>
                <a:cs typeface="Segoe UI"/>
              </a:rPr>
              <a:t>graphics.</a:t>
            </a:r>
            <a:endParaRPr sz="1800">
              <a:latin typeface="Segoe UI"/>
              <a:cs typeface="Segoe UI"/>
            </a:endParaRPr>
          </a:p>
          <a:p>
            <a:pPr>
              <a:lnSpc>
                <a:spcPct val="100000"/>
              </a:lnSpc>
              <a:spcBef>
                <a:spcPts val="30"/>
              </a:spcBef>
              <a:buFont typeface="Arial"/>
              <a:buChar char="•"/>
            </a:pPr>
            <a:endParaRPr sz="2250">
              <a:latin typeface="Segoe UI"/>
              <a:cs typeface="Segoe UI"/>
            </a:endParaRPr>
          </a:p>
          <a:p>
            <a:pPr marL="299085" marR="204470" indent="-287020">
              <a:lnSpc>
                <a:spcPct val="100000"/>
              </a:lnSpc>
              <a:buFont typeface="Arial"/>
              <a:buChar char="•"/>
              <a:tabLst>
                <a:tab pos="299085" algn="l"/>
                <a:tab pos="299720" algn="l"/>
              </a:tabLst>
            </a:pPr>
            <a:r>
              <a:rPr sz="1800" spc="-5" dirty="0">
                <a:latin typeface="Segoe UI"/>
                <a:cs typeface="Segoe UI"/>
              </a:rPr>
              <a:t>Visitors can follow </a:t>
            </a:r>
            <a:r>
              <a:rPr sz="1800" dirty="0">
                <a:latin typeface="Segoe UI"/>
                <a:cs typeface="Segoe UI"/>
              </a:rPr>
              <a:t>and </a:t>
            </a:r>
            <a:r>
              <a:rPr sz="1800" spc="-10" dirty="0">
                <a:latin typeface="Segoe UI"/>
                <a:cs typeface="Segoe UI"/>
              </a:rPr>
              <a:t>receive </a:t>
            </a:r>
            <a:r>
              <a:rPr sz="1800" spc="-5" dirty="0">
                <a:latin typeface="Segoe UI"/>
                <a:cs typeface="Segoe UI"/>
              </a:rPr>
              <a:t>notifications </a:t>
            </a:r>
            <a:r>
              <a:rPr sz="1800" spc="-480" dirty="0">
                <a:latin typeface="Segoe UI"/>
                <a:cs typeface="Segoe UI"/>
              </a:rPr>
              <a:t> </a:t>
            </a:r>
            <a:r>
              <a:rPr sz="1800" dirty="0">
                <a:latin typeface="Segoe UI"/>
                <a:cs typeface="Segoe UI"/>
              </a:rPr>
              <a:t>that</a:t>
            </a:r>
            <a:r>
              <a:rPr sz="1800" spc="-20" dirty="0">
                <a:latin typeface="Segoe UI"/>
                <a:cs typeface="Segoe UI"/>
              </a:rPr>
              <a:t> </a:t>
            </a:r>
            <a:r>
              <a:rPr sz="1800" dirty="0">
                <a:latin typeface="Segoe UI"/>
                <a:cs typeface="Segoe UI"/>
              </a:rPr>
              <a:t>an</a:t>
            </a:r>
            <a:r>
              <a:rPr sz="1800" spc="-25" dirty="0">
                <a:latin typeface="Segoe UI"/>
                <a:cs typeface="Segoe UI"/>
              </a:rPr>
              <a:t> </a:t>
            </a:r>
            <a:r>
              <a:rPr sz="1800" spc="-5" dirty="0">
                <a:latin typeface="Segoe UI"/>
                <a:cs typeface="Segoe UI"/>
              </a:rPr>
              <a:t>update</a:t>
            </a:r>
            <a:r>
              <a:rPr sz="1800" spc="-15" dirty="0">
                <a:latin typeface="Segoe UI"/>
                <a:cs typeface="Segoe UI"/>
              </a:rPr>
              <a:t> </a:t>
            </a:r>
            <a:r>
              <a:rPr sz="1800" dirty="0">
                <a:latin typeface="Segoe UI"/>
                <a:cs typeface="Segoe UI"/>
              </a:rPr>
              <a:t>has</a:t>
            </a:r>
            <a:r>
              <a:rPr sz="1800" spc="-15" dirty="0">
                <a:latin typeface="Segoe UI"/>
                <a:cs typeface="Segoe UI"/>
              </a:rPr>
              <a:t> </a:t>
            </a:r>
            <a:r>
              <a:rPr sz="1800" spc="-5" dirty="0">
                <a:latin typeface="Segoe UI"/>
                <a:cs typeface="Segoe UI"/>
              </a:rPr>
              <a:t>been posted.</a:t>
            </a:r>
            <a:endParaRPr sz="1800">
              <a:latin typeface="Segoe UI"/>
              <a:cs typeface="Segoe UI"/>
            </a:endParaRPr>
          </a:p>
          <a:p>
            <a:pPr>
              <a:lnSpc>
                <a:spcPct val="100000"/>
              </a:lnSpc>
              <a:spcBef>
                <a:spcPts val="30"/>
              </a:spcBef>
              <a:buFont typeface="Arial"/>
              <a:buChar char="•"/>
            </a:pPr>
            <a:endParaRPr sz="2250">
              <a:latin typeface="Segoe UI"/>
              <a:cs typeface="Segoe UI"/>
            </a:endParaRPr>
          </a:p>
          <a:p>
            <a:pPr marL="299085" indent="-287020">
              <a:lnSpc>
                <a:spcPct val="100000"/>
              </a:lnSpc>
              <a:spcBef>
                <a:spcPts val="5"/>
              </a:spcBef>
              <a:buFont typeface="Arial"/>
              <a:buChar char="•"/>
              <a:tabLst>
                <a:tab pos="299085" algn="l"/>
                <a:tab pos="299720" algn="l"/>
              </a:tabLst>
            </a:pPr>
            <a:r>
              <a:rPr sz="1800" dirty="0">
                <a:latin typeface="Segoe UI"/>
                <a:cs typeface="Segoe UI"/>
              </a:rPr>
              <a:t>The</a:t>
            </a:r>
            <a:r>
              <a:rPr sz="1800" spc="-45" dirty="0">
                <a:latin typeface="Segoe UI"/>
                <a:cs typeface="Segoe UI"/>
              </a:rPr>
              <a:t> </a:t>
            </a:r>
            <a:r>
              <a:rPr sz="1800" spc="-5" dirty="0">
                <a:latin typeface="Segoe UI"/>
                <a:cs typeface="Segoe UI"/>
              </a:rPr>
              <a:t>navigation </a:t>
            </a:r>
            <a:r>
              <a:rPr sz="1800" spc="-10" dirty="0">
                <a:latin typeface="Segoe UI"/>
                <a:cs typeface="Segoe UI"/>
              </a:rPr>
              <a:t>bar</a:t>
            </a:r>
            <a:r>
              <a:rPr sz="1800" spc="-15" dirty="0">
                <a:latin typeface="Segoe UI"/>
                <a:cs typeface="Segoe UI"/>
              </a:rPr>
              <a:t> </a:t>
            </a:r>
            <a:r>
              <a:rPr sz="1800" spc="-5" dirty="0">
                <a:latin typeface="Segoe UI"/>
                <a:cs typeface="Segoe UI"/>
              </a:rPr>
              <a:t>guides</a:t>
            </a:r>
            <a:r>
              <a:rPr sz="1800" spc="-10" dirty="0">
                <a:latin typeface="Segoe UI"/>
                <a:cs typeface="Segoe UI"/>
              </a:rPr>
              <a:t> </a:t>
            </a:r>
            <a:r>
              <a:rPr sz="1800" dirty="0">
                <a:latin typeface="Segoe UI"/>
                <a:cs typeface="Segoe UI"/>
              </a:rPr>
              <a:t>users</a:t>
            </a:r>
            <a:r>
              <a:rPr sz="1800" spc="-30" dirty="0">
                <a:latin typeface="Segoe UI"/>
                <a:cs typeface="Segoe UI"/>
              </a:rPr>
              <a:t> </a:t>
            </a:r>
            <a:r>
              <a:rPr sz="1800" spc="-5" dirty="0">
                <a:latin typeface="Segoe UI"/>
                <a:cs typeface="Segoe UI"/>
              </a:rPr>
              <a:t>through</a:t>
            </a:r>
            <a:r>
              <a:rPr sz="1800" spc="-30" dirty="0">
                <a:latin typeface="Segoe UI"/>
                <a:cs typeface="Segoe UI"/>
              </a:rPr>
              <a:t> </a:t>
            </a:r>
            <a:r>
              <a:rPr sz="1800" dirty="0">
                <a:latin typeface="Segoe UI"/>
                <a:cs typeface="Segoe UI"/>
              </a:rPr>
              <a:t>the</a:t>
            </a:r>
            <a:endParaRPr sz="1800">
              <a:latin typeface="Segoe UI"/>
              <a:cs typeface="Segoe UI"/>
            </a:endParaRPr>
          </a:p>
          <a:p>
            <a:pPr marL="299085">
              <a:lnSpc>
                <a:spcPct val="100000"/>
              </a:lnSpc>
            </a:pPr>
            <a:r>
              <a:rPr sz="1800" spc="-10" dirty="0">
                <a:latin typeface="Segoe UI"/>
                <a:cs typeface="Segoe UI"/>
              </a:rPr>
              <a:t>various</a:t>
            </a:r>
            <a:r>
              <a:rPr sz="1800" spc="-15" dirty="0">
                <a:latin typeface="Segoe UI"/>
                <a:cs typeface="Segoe UI"/>
              </a:rPr>
              <a:t> </a:t>
            </a:r>
            <a:r>
              <a:rPr sz="1800" spc="-10" dirty="0">
                <a:latin typeface="Segoe UI"/>
                <a:cs typeface="Segoe UI"/>
              </a:rPr>
              <a:t>features</a:t>
            </a:r>
            <a:r>
              <a:rPr sz="1800" spc="-20" dirty="0">
                <a:latin typeface="Segoe UI"/>
                <a:cs typeface="Segoe UI"/>
              </a:rPr>
              <a:t> of </a:t>
            </a:r>
            <a:r>
              <a:rPr sz="1800" dirty="0">
                <a:latin typeface="Segoe UI"/>
                <a:cs typeface="Segoe UI"/>
              </a:rPr>
              <a:t>a</a:t>
            </a:r>
            <a:r>
              <a:rPr sz="1800" spc="-10" dirty="0">
                <a:latin typeface="Segoe UI"/>
                <a:cs typeface="Segoe UI"/>
              </a:rPr>
              <a:t> site.</a:t>
            </a:r>
            <a:endParaRPr sz="1800">
              <a:latin typeface="Segoe UI"/>
              <a:cs typeface="Segoe UI"/>
            </a:endParaRPr>
          </a:p>
          <a:p>
            <a:pPr>
              <a:lnSpc>
                <a:spcPct val="100000"/>
              </a:lnSpc>
              <a:spcBef>
                <a:spcPts val="30"/>
              </a:spcBef>
            </a:pPr>
            <a:endParaRPr sz="2250">
              <a:latin typeface="Segoe UI"/>
              <a:cs typeface="Segoe UI"/>
            </a:endParaRPr>
          </a:p>
          <a:p>
            <a:pPr marL="299085" marR="124460" indent="-287020">
              <a:lnSpc>
                <a:spcPct val="100000"/>
              </a:lnSpc>
              <a:buFont typeface="Arial"/>
              <a:buChar char="•"/>
              <a:tabLst>
                <a:tab pos="299085" algn="l"/>
                <a:tab pos="299720" algn="l"/>
              </a:tabLst>
            </a:pPr>
            <a:r>
              <a:rPr sz="1800" spc="-10" dirty="0">
                <a:latin typeface="Segoe UI"/>
                <a:cs typeface="Segoe UI"/>
              </a:rPr>
              <a:t>Share</a:t>
            </a:r>
            <a:r>
              <a:rPr sz="1800" spc="-25" dirty="0">
                <a:latin typeface="Segoe UI"/>
                <a:cs typeface="Segoe UI"/>
              </a:rPr>
              <a:t> </a:t>
            </a:r>
            <a:r>
              <a:rPr sz="1800" dirty="0">
                <a:latin typeface="Segoe UI"/>
                <a:cs typeface="Segoe UI"/>
              </a:rPr>
              <a:t>the</a:t>
            </a:r>
            <a:r>
              <a:rPr sz="1800" spc="-5" dirty="0">
                <a:latin typeface="Segoe UI"/>
                <a:cs typeface="Segoe UI"/>
              </a:rPr>
              <a:t> </a:t>
            </a:r>
            <a:r>
              <a:rPr sz="1800" spc="-10" dirty="0">
                <a:latin typeface="Segoe UI"/>
                <a:cs typeface="Segoe UI"/>
              </a:rPr>
              <a:t>reason</a:t>
            </a:r>
            <a:r>
              <a:rPr sz="1800" spc="-25" dirty="0">
                <a:latin typeface="Segoe UI"/>
                <a:cs typeface="Segoe UI"/>
              </a:rPr>
              <a:t> </a:t>
            </a:r>
            <a:r>
              <a:rPr sz="1800" dirty="0">
                <a:latin typeface="Segoe UI"/>
                <a:cs typeface="Segoe UI"/>
              </a:rPr>
              <a:t>for</a:t>
            </a:r>
            <a:r>
              <a:rPr sz="1800" spc="-20" dirty="0">
                <a:latin typeface="Segoe UI"/>
                <a:cs typeface="Segoe UI"/>
              </a:rPr>
              <a:t> </a:t>
            </a:r>
            <a:r>
              <a:rPr sz="1800" dirty="0">
                <a:latin typeface="Segoe UI"/>
                <a:cs typeface="Segoe UI"/>
              </a:rPr>
              <a:t>starting</a:t>
            </a:r>
            <a:r>
              <a:rPr sz="1800" spc="-10" dirty="0">
                <a:latin typeface="Segoe UI"/>
                <a:cs typeface="Segoe UI"/>
              </a:rPr>
              <a:t> </a:t>
            </a:r>
            <a:r>
              <a:rPr sz="1800" dirty="0">
                <a:latin typeface="Segoe UI"/>
                <a:cs typeface="Segoe UI"/>
              </a:rPr>
              <a:t>a</a:t>
            </a:r>
            <a:r>
              <a:rPr sz="1800" spc="-5" dirty="0">
                <a:latin typeface="Segoe UI"/>
                <a:cs typeface="Segoe UI"/>
              </a:rPr>
              <a:t> CaringBridge </a:t>
            </a:r>
            <a:r>
              <a:rPr sz="1800" spc="-480" dirty="0">
                <a:latin typeface="Segoe UI"/>
                <a:cs typeface="Segoe UI"/>
              </a:rPr>
              <a:t> </a:t>
            </a:r>
            <a:r>
              <a:rPr sz="1800" spc="-5" dirty="0">
                <a:latin typeface="Segoe UI"/>
                <a:cs typeface="Segoe UI"/>
              </a:rPr>
              <a:t>site in </a:t>
            </a:r>
            <a:r>
              <a:rPr sz="1800" dirty="0">
                <a:latin typeface="Segoe UI"/>
                <a:cs typeface="Segoe UI"/>
              </a:rPr>
              <a:t>the </a:t>
            </a:r>
            <a:r>
              <a:rPr sz="1800" spc="-5" dirty="0">
                <a:latin typeface="Segoe UI"/>
                <a:cs typeface="Segoe UI"/>
              </a:rPr>
              <a:t>“Story” section (always visible </a:t>
            </a:r>
            <a:r>
              <a:rPr sz="1800" dirty="0">
                <a:latin typeface="Segoe UI"/>
                <a:cs typeface="Segoe UI"/>
              </a:rPr>
              <a:t>on </a:t>
            </a:r>
            <a:r>
              <a:rPr sz="1800" spc="5" dirty="0">
                <a:latin typeface="Segoe UI"/>
                <a:cs typeface="Segoe UI"/>
              </a:rPr>
              <a:t> </a:t>
            </a:r>
            <a:r>
              <a:rPr sz="1800" spc="-5" dirty="0">
                <a:latin typeface="Segoe UI"/>
                <a:cs typeface="Segoe UI"/>
              </a:rPr>
              <a:t>your</a:t>
            </a:r>
            <a:r>
              <a:rPr sz="1800" spc="-20" dirty="0">
                <a:latin typeface="Segoe UI"/>
                <a:cs typeface="Segoe UI"/>
              </a:rPr>
              <a:t> </a:t>
            </a:r>
            <a:r>
              <a:rPr sz="1800" dirty="0">
                <a:latin typeface="Segoe UI"/>
                <a:cs typeface="Segoe UI"/>
              </a:rPr>
              <a:t>home</a:t>
            </a:r>
            <a:r>
              <a:rPr sz="1800" spc="-20" dirty="0">
                <a:latin typeface="Segoe UI"/>
                <a:cs typeface="Segoe UI"/>
              </a:rPr>
              <a:t> </a:t>
            </a:r>
            <a:r>
              <a:rPr sz="1800" spc="-10" dirty="0">
                <a:latin typeface="Segoe UI"/>
                <a:cs typeface="Segoe UI"/>
              </a:rPr>
              <a:t>page).</a:t>
            </a:r>
            <a:endParaRPr sz="1800">
              <a:latin typeface="Segoe UI"/>
              <a:cs typeface="Segoe UI"/>
            </a:endParaRPr>
          </a:p>
        </p:txBody>
      </p:sp>
      <p:pic>
        <p:nvPicPr>
          <p:cNvPr id="6" name="object 6" descr="How to see support"/>
          <p:cNvPicPr/>
          <p:nvPr/>
        </p:nvPicPr>
        <p:blipFill>
          <a:blip r:embed="rId3" cstate="print"/>
          <a:stretch>
            <a:fillRect/>
          </a:stretch>
        </p:blipFill>
        <p:spPr>
          <a:xfrm>
            <a:off x="5963411" y="1876044"/>
            <a:ext cx="6010655" cy="2908617"/>
          </a:xfrm>
          <a:prstGeom prst="rect">
            <a:avLst/>
          </a:prstGeom>
        </p:spPr>
      </p:pic>
      <p:pic>
        <p:nvPicPr>
          <p:cNvPr id="5" name="object 5" descr="James' story"/>
          <p:cNvPicPr/>
          <p:nvPr/>
        </p:nvPicPr>
        <p:blipFill>
          <a:blip r:embed="rId4" cstate="print"/>
          <a:stretch>
            <a:fillRect/>
          </a:stretch>
        </p:blipFill>
        <p:spPr>
          <a:xfrm>
            <a:off x="6620919" y="4886471"/>
            <a:ext cx="4607616" cy="985522"/>
          </a:xfrm>
          <a:prstGeom prst="rect">
            <a:avLst/>
          </a:prstGeom>
        </p:spPr>
      </p:pic>
      <p:sp>
        <p:nvSpPr>
          <p:cNvPr id="11" name="Footer Placeholder 10">
            <a:extLst>
              <a:ext uri="{FF2B5EF4-FFF2-40B4-BE49-F238E27FC236}">
                <a16:creationId xmlns:a16="http://schemas.microsoft.com/office/drawing/2014/main" id="{90DF53E0-EFD7-4721-A44E-0278DA305A33}"/>
              </a:ext>
            </a:extLst>
          </p:cNvPr>
          <p:cNvSpPr>
            <a:spLocks noGrp="1"/>
          </p:cNvSpPr>
          <p:nvPr>
            <p:ph type="ftr" sz="quarter" idx="5"/>
          </p:nvPr>
        </p:nvSpPr>
        <p:spPr/>
        <p:txBody>
          <a:bodyPr/>
          <a:lstStyle/>
          <a:p>
            <a:pPr marL="12700">
              <a:lnSpc>
                <a:spcPct val="100000"/>
              </a:lnSpc>
            </a:pPr>
            <a:r>
              <a:rPr lang="en-US" spc="-5"/>
              <a:t>Center for Women</a:t>
            </a:r>
            <a:r>
              <a:rPr lang="en-US"/>
              <a:t> </a:t>
            </a:r>
            <a:r>
              <a:rPr lang="en-US" spc="-5"/>
              <a:t>Veterans </a:t>
            </a:r>
            <a:r>
              <a:rPr lang="en-US"/>
              <a:t>Monthly</a:t>
            </a:r>
            <a:r>
              <a:rPr lang="en-US" spc="-20"/>
              <a:t> </a:t>
            </a:r>
            <a:r>
              <a:rPr lang="en-US" spc="-5"/>
              <a:t>Partners Meeting</a:t>
            </a:r>
            <a:endParaRPr lang="en-US" spc="-5" dirty="0"/>
          </a:p>
        </p:txBody>
      </p:sp>
      <p:sp>
        <p:nvSpPr>
          <p:cNvPr id="12" name="Date Placeholder 11">
            <a:extLst>
              <a:ext uri="{FF2B5EF4-FFF2-40B4-BE49-F238E27FC236}">
                <a16:creationId xmlns:a16="http://schemas.microsoft.com/office/drawing/2014/main" id="{ACEAA5D0-7C54-4C93-8520-E611E31B5EBA}"/>
              </a:ext>
            </a:extLst>
          </p:cNvPr>
          <p:cNvSpPr>
            <a:spLocks noGrp="1"/>
          </p:cNvSpPr>
          <p:nvPr>
            <p:ph type="dt" sz="half" idx="6"/>
          </p:nvPr>
        </p:nvSpPr>
        <p:spPr/>
        <p:txBody>
          <a:bodyPr/>
          <a:lstStyle/>
          <a:p>
            <a:pPr marL="12700">
              <a:lnSpc>
                <a:spcPct val="100000"/>
              </a:lnSpc>
            </a:pPr>
            <a:r>
              <a:rPr lang="en-US"/>
              <a:t>July 7, 2021</a:t>
            </a:r>
            <a:endParaRPr lang="en-US" spc="-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TotalTime>
  <Words>1162</Words>
  <Application>Microsoft Office PowerPoint</Application>
  <PresentationFormat>Widescreen</PresentationFormat>
  <Paragraphs>143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Rounded MT Bold</vt:lpstr>
      <vt:lpstr>Calibri</vt:lpstr>
      <vt:lpstr>Candara</vt:lpstr>
      <vt:lpstr>Corbel</vt:lpstr>
      <vt:lpstr>Segoe UI</vt:lpstr>
      <vt:lpstr>Office Theme</vt:lpstr>
      <vt:lpstr>Mobilizing Social Support  for Veterans</vt:lpstr>
      <vt:lpstr>Agenda</vt:lpstr>
      <vt:lpstr>CaringBridge –A Communications Platform</vt:lpstr>
      <vt:lpstr>Why CaringBridge?</vt:lpstr>
      <vt:lpstr>ItsValue is in the Numbers</vt:lpstr>
      <vt:lpstr>CaringBridge Users</vt:lpstr>
      <vt:lpstr>Health Conditions</vt:lpstr>
      <vt:lpstr>How CaringBridge Works</vt:lpstr>
      <vt:lpstr>Communication and Connection All in One  Platform</vt:lpstr>
      <vt:lpstr>Journaling for Communication, Connection  and Healing</vt:lpstr>
      <vt:lpstr>Ways to Help Page – Mobilizing Support in One  Place</vt:lpstr>
      <vt:lpstr>The Planner - Digital Care Coordination</vt:lpstr>
      <vt:lpstr>Advice and Inspiration</vt:lpstr>
      <vt:lpstr>Please Share CaringBridge</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Terry, Michelle</dc:creator>
  <cp:lastModifiedBy>Ranes, Michelle M.</cp:lastModifiedBy>
  <cp:revision>8</cp:revision>
  <dcterms:created xsi:type="dcterms:W3CDTF">2021-09-24T18:44:53Z</dcterms:created>
  <dcterms:modified xsi:type="dcterms:W3CDTF">2021-09-28T12:17:35Z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2021-06-28T00:00:00Z</vt:filetime>
  </property>
  <property fmtid="{D5CDD505-2E9C-101B-9397-08002B2CF9AE}" pid="3" name="Creator">
    <vt:lpwstr>Microsoft® PowerPoint® for Microsoft 365</vt:lpwstr>
  </property>
  <property fmtid="{D5CDD505-2E9C-101B-9397-08002B2CF9AE}" pid="4" name="LastSaved">
    <vt:filetime>2021-09-24T00:00:00Z</vt:filetime>
  </property>
</Properties>
</file>