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41" autoAdjust="0"/>
  </p:normalViewPr>
  <p:slideViewPr>
    <p:cSldViewPr>
      <p:cViewPr varScale="1">
        <p:scale>
          <a:sx n="45" d="100"/>
          <a:sy n="45" d="100"/>
        </p:scale>
        <p:origin x="54" y="12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80100" y="6371351"/>
            <a:ext cx="1979930" cy="432434"/>
          </a:xfrm>
          <a:custGeom>
            <a:avLst/>
            <a:gdLst/>
            <a:ahLst/>
            <a:cxnLst/>
            <a:rect l="l" t="t" r="r" b="b"/>
            <a:pathLst>
              <a:path w="1979929" h="432434">
                <a:moveTo>
                  <a:pt x="1979896" y="0"/>
                </a:moveTo>
                <a:lnTo>
                  <a:pt x="0" y="0"/>
                </a:lnTo>
                <a:lnTo>
                  <a:pt x="0" y="431993"/>
                </a:lnTo>
                <a:lnTo>
                  <a:pt x="1979896" y="431993"/>
                </a:lnTo>
                <a:lnTo>
                  <a:pt x="1979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80103" y="6803350"/>
            <a:ext cx="1979930" cy="55244"/>
          </a:xfrm>
          <a:custGeom>
            <a:avLst/>
            <a:gdLst/>
            <a:ahLst/>
            <a:cxnLst/>
            <a:rect l="l" t="t" r="r" b="b"/>
            <a:pathLst>
              <a:path w="1979929" h="55245">
                <a:moveTo>
                  <a:pt x="1979896" y="0"/>
                </a:moveTo>
                <a:lnTo>
                  <a:pt x="0" y="0"/>
                </a:lnTo>
                <a:lnTo>
                  <a:pt x="0" y="54650"/>
                </a:lnTo>
                <a:lnTo>
                  <a:pt x="1979896" y="54650"/>
                </a:lnTo>
                <a:lnTo>
                  <a:pt x="197989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7" cy="15907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9350" y="0"/>
            <a:ext cx="11732646" cy="1597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4619" y="457832"/>
            <a:ext cx="93827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71001" y="6516202"/>
            <a:ext cx="184784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llengeamerica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ggie@challengeamerica.com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hallengeameric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9780103" y="6803350"/>
              <a:ext cx="1979930" cy="55244"/>
            </a:xfrm>
            <a:custGeom>
              <a:avLst/>
              <a:gdLst/>
              <a:ahLst/>
              <a:cxnLst/>
              <a:rect l="l" t="t" r="r" b="b"/>
              <a:pathLst>
                <a:path w="1979929" h="55245">
                  <a:moveTo>
                    <a:pt x="1979896" y="0"/>
                  </a:moveTo>
                  <a:lnTo>
                    <a:pt x="0" y="0"/>
                  </a:lnTo>
                  <a:lnTo>
                    <a:pt x="0" y="54650"/>
                  </a:lnTo>
                  <a:lnTo>
                    <a:pt x="1979896" y="54650"/>
                  </a:lnTo>
                  <a:lnTo>
                    <a:pt x="19798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03350"/>
              <a:ext cx="9780270" cy="55244"/>
            </a:xfrm>
            <a:custGeom>
              <a:avLst/>
              <a:gdLst/>
              <a:ahLst/>
              <a:cxnLst/>
              <a:rect l="l" t="t" r="r" b="b"/>
              <a:pathLst>
                <a:path w="9780270" h="55245">
                  <a:moveTo>
                    <a:pt x="9780103" y="0"/>
                  </a:moveTo>
                  <a:lnTo>
                    <a:pt x="0" y="0"/>
                  </a:lnTo>
                  <a:lnTo>
                    <a:pt x="0" y="54650"/>
                  </a:lnTo>
                  <a:lnTo>
                    <a:pt x="9780103" y="54650"/>
                  </a:lnTo>
                  <a:lnTo>
                    <a:pt x="9780103" y="0"/>
                  </a:lnTo>
                  <a:close/>
                </a:path>
              </a:pathLst>
            </a:custGeom>
            <a:solidFill>
              <a:srgbClr val="E80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60000" y="6803350"/>
              <a:ext cx="432434" cy="55244"/>
            </a:xfrm>
            <a:custGeom>
              <a:avLst/>
              <a:gdLst/>
              <a:ahLst/>
              <a:cxnLst/>
              <a:rect l="l" t="t" r="r" b="b"/>
              <a:pathLst>
                <a:path w="432434" h="55245">
                  <a:moveTo>
                    <a:pt x="432000" y="0"/>
                  </a:moveTo>
                  <a:lnTo>
                    <a:pt x="0" y="0"/>
                  </a:lnTo>
                  <a:lnTo>
                    <a:pt x="0" y="54650"/>
                  </a:lnTo>
                  <a:lnTo>
                    <a:pt x="432000" y="5465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25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00224" cy="67738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46955" y="1964333"/>
              <a:ext cx="10245090" cy="1261745"/>
            </a:xfrm>
            <a:custGeom>
              <a:avLst/>
              <a:gdLst/>
              <a:ahLst/>
              <a:cxnLst/>
              <a:rect l="l" t="t" r="r" b="b"/>
              <a:pathLst>
                <a:path w="10245090" h="1261745">
                  <a:moveTo>
                    <a:pt x="10244757" y="0"/>
                  </a:moveTo>
                  <a:lnTo>
                    <a:pt x="0" y="0"/>
                  </a:lnTo>
                  <a:lnTo>
                    <a:pt x="0" y="1261295"/>
                  </a:lnTo>
                  <a:lnTo>
                    <a:pt x="10244757" y="1261295"/>
                  </a:lnTo>
                  <a:lnTo>
                    <a:pt x="1024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46954" y="1964333"/>
            <a:ext cx="10245090" cy="1174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224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120"/>
              </a:spcBef>
            </a:pPr>
            <a:r>
              <a:rPr sz="5750" spc="-285" dirty="0">
                <a:solidFill>
                  <a:srgbClr val="404040"/>
                </a:solidFill>
              </a:rPr>
              <a:t>T</a:t>
            </a:r>
            <a:r>
              <a:rPr sz="5750" spc="-290" dirty="0">
                <a:solidFill>
                  <a:srgbClr val="404040"/>
                </a:solidFill>
              </a:rPr>
              <a:t>h</a:t>
            </a:r>
            <a:r>
              <a:rPr sz="5750" spc="5" dirty="0">
                <a:solidFill>
                  <a:srgbClr val="404040"/>
                </a:solidFill>
              </a:rPr>
              <a:t>e</a:t>
            </a:r>
            <a:r>
              <a:rPr sz="5750" spc="-575" dirty="0">
                <a:solidFill>
                  <a:srgbClr val="404040"/>
                </a:solidFill>
              </a:rPr>
              <a:t> </a:t>
            </a:r>
            <a:r>
              <a:rPr sz="5750" spc="-285" dirty="0">
                <a:solidFill>
                  <a:srgbClr val="404040"/>
                </a:solidFill>
              </a:rPr>
              <a:t>M</a:t>
            </a:r>
            <a:r>
              <a:rPr sz="5750" spc="-295" dirty="0">
                <a:solidFill>
                  <a:srgbClr val="404040"/>
                </a:solidFill>
              </a:rPr>
              <a:t>i</a:t>
            </a:r>
            <a:r>
              <a:rPr sz="5750" spc="-290" dirty="0">
                <a:solidFill>
                  <a:srgbClr val="404040"/>
                </a:solidFill>
              </a:rPr>
              <a:t>l</a:t>
            </a:r>
            <a:r>
              <a:rPr sz="5750" spc="-295" dirty="0">
                <a:solidFill>
                  <a:srgbClr val="404040"/>
                </a:solidFill>
              </a:rPr>
              <a:t>i</a:t>
            </a:r>
            <a:r>
              <a:rPr sz="5750" spc="-290" dirty="0">
                <a:solidFill>
                  <a:srgbClr val="404040"/>
                </a:solidFill>
              </a:rPr>
              <a:t>tar</a:t>
            </a:r>
            <a:r>
              <a:rPr sz="5750" spc="5" dirty="0">
                <a:solidFill>
                  <a:srgbClr val="404040"/>
                </a:solidFill>
              </a:rPr>
              <a:t>y</a:t>
            </a:r>
            <a:r>
              <a:rPr sz="5750" spc="-720" dirty="0">
                <a:solidFill>
                  <a:srgbClr val="404040"/>
                </a:solidFill>
              </a:rPr>
              <a:t> </a:t>
            </a:r>
            <a:r>
              <a:rPr sz="5750" spc="-285" dirty="0">
                <a:solidFill>
                  <a:srgbClr val="404040"/>
                </a:solidFill>
              </a:rPr>
              <a:t>S</a:t>
            </a:r>
            <a:r>
              <a:rPr sz="5750" spc="-295" dirty="0">
                <a:solidFill>
                  <a:srgbClr val="404040"/>
                </a:solidFill>
              </a:rPr>
              <a:t>is</a:t>
            </a:r>
            <a:r>
              <a:rPr sz="5750" spc="-290" dirty="0">
                <a:solidFill>
                  <a:srgbClr val="404040"/>
                </a:solidFill>
              </a:rPr>
              <a:t>terhoo</a:t>
            </a:r>
            <a:r>
              <a:rPr sz="5750" spc="5" dirty="0">
                <a:solidFill>
                  <a:srgbClr val="404040"/>
                </a:solidFill>
              </a:rPr>
              <a:t>d</a:t>
            </a:r>
            <a:r>
              <a:rPr sz="5750" spc="-575" dirty="0">
                <a:solidFill>
                  <a:srgbClr val="404040"/>
                </a:solidFill>
              </a:rPr>
              <a:t> </a:t>
            </a:r>
            <a:r>
              <a:rPr sz="5750" spc="-290" dirty="0">
                <a:solidFill>
                  <a:srgbClr val="404040"/>
                </a:solidFill>
              </a:rPr>
              <a:t>Init</a:t>
            </a:r>
            <a:r>
              <a:rPr sz="5750" spc="-295" dirty="0">
                <a:solidFill>
                  <a:srgbClr val="404040"/>
                </a:solidFill>
              </a:rPr>
              <a:t>i</a:t>
            </a:r>
            <a:r>
              <a:rPr sz="5750" spc="-290" dirty="0">
                <a:solidFill>
                  <a:srgbClr val="404040"/>
                </a:solidFill>
              </a:rPr>
              <a:t>at</a:t>
            </a:r>
            <a:r>
              <a:rPr sz="5750" spc="-295" dirty="0">
                <a:solidFill>
                  <a:srgbClr val="404040"/>
                </a:solidFill>
              </a:rPr>
              <a:t>i</a:t>
            </a:r>
            <a:r>
              <a:rPr sz="5750" spc="-285" dirty="0">
                <a:solidFill>
                  <a:srgbClr val="404040"/>
                </a:solidFill>
              </a:rPr>
              <a:t>ve</a:t>
            </a:r>
            <a:endParaRPr sz="5750" dirty="0"/>
          </a:p>
        </p:txBody>
      </p:sp>
      <p:sp>
        <p:nvSpPr>
          <p:cNvPr id="11" name="object 11"/>
          <p:cNvSpPr txBox="1"/>
          <p:nvPr/>
        </p:nvSpPr>
        <p:spPr>
          <a:xfrm>
            <a:off x="1946954" y="3225628"/>
            <a:ext cx="7766684" cy="49403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national peer</a:t>
            </a:r>
            <a:r>
              <a:rPr sz="1400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support network of</a:t>
            </a:r>
            <a:r>
              <a:rPr sz="1400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and for</a:t>
            </a:r>
            <a:r>
              <a:rPr sz="1400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women of the</a:t>
            </a:r>
            <a:r>
              <a:rPr sz="1400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military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13" name="object 13" descr="CWV Logo"/>
          <p:cNvGrpSpPr/>
          <p:nvPr/>
        </p:nvGrpSpPr>
        <p:grpSpPr>
          <a:xfrm>
            <a:off x="10207265" y="197562"/>
            <a:ext cx="1513205" cy="4831715"/>
            <a:chOff x="10207265" y="197562"/>
            <a:chExt cx="1513205" cy="483171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7265" y="197562"/>
              <a:ext cx="1512746" cy="15127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0957" y="4512189"/>
              <a:ext cx="526878" cy="5165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1421" y="4516244"/>
              <a:ext cx="517237" cy="51249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111911" y="5205903"/>
            <a:ext cx="1699895" cy="10998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220"/>
              </a:spcBef>
            </a:pPr>
            <a:r>
              <a:rPr sz="1800" spc="105" dirty="0">
                <a:latin typeface="Arial Rounded MT Bold"/>
                <a:cs typeface="Arial Rounded MT Bold"/>
              </a:rPr>
              <a:t>Maggie</a:t>
            </a:r>
            <a:r>
              <a:rPr sz="1800" spc="190" dirty="0">
                <a:latin typeface="Arial Rounded MT Bold"/>
                <a:cs typeface="Arial Rounded MT Bold"/>
              </a:rPr>
              <a:t> </a:t>
            </a:r>
            <a:r>
              <a:rPr sz="1800" spc="114" dirty="0">
                <a:latin typeface="Arial Rounded MT Bold"/>
                <a:cs typeface="Arial Rounded MT Bold"/>
              </a:rPr>
              <a:t>Tolan </a:t>
            </a:r>
            <a:r>
              <a:rPr sz="1800" spc="-440" dirty="0">
                <a:latin typeface="Arial Rounded MT Bold"/>
                <a:cs typeface="Arial Rounded MT Bold"/>
              </a:rPr>
              <a:t> </a:t>
            </a:r>
            <a:r>
              <a:rPr sz="1800" spc="130" dirty="0">
                <a:latin typeface="Arial Rounded MT Bold"/>
                <a:cs typeface="Arial Rounded MT Bold"/>
              </a:rPr>
              <a:t>Director</a:t>
            </a:r>
            <a:endParaRPr sz="1800">
              <a:latin typeface="Arial Rounded MT Bold"/>
              <a:cs typeface="Arial Rounded MT Bold"/>
            </a:endParaRPr>
          </a:p>
          <a:p>
            <a:pPr marL="212090" marR="222885" algn="ctr">
              <a:lnSpc>
                <a:spcPts val="2100"/>
              </a:lnSpc>
            </a:pPr>
            <a:r>
              <a:rPr sz="1800" spc="140" dirty="0">
                <a:latin typeface="Arial Rounded MT Bold"/>
                <a:cs typeface="Arial Rounded MT Bold"/>
              </a:rPr>
              <a:t>Challen</a:t>
            </a:r>
            <a:r>
              <a:rPr sz="1800" spc="95" dirty="0">
                <a:latin typeface="Arial Rounded MT Bold"/>
                <a:cs typeface="Arial Rounded MT Bold"/>
              </a:rPr>
              <a:t>g</a:t>
            </a:r>
            <a:r>
              <a:rPr sz="1800" dirty="0">
                <a:latin typeface="Arial Rounded MT Bold"/>
                <a:cs typeface="Arial Rounded MT Bold"/>
              </a:rPr>
              <a:t>e  </a:t>
            </a:r>
            <a:r>
              <a:rPr sz="1800" spc="135" dirty="0">
                <a:latin typeface="Arial Rounded MT Bold"/>
                <a:cs typeface="Arial Rounded MT Bold"/>
              </a:rPr>
              <a:t>America</a:t>
            </a: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597660"/>
            <a:chOff x="0" y="0"/>
            <a:chExt cx="12192000" cy="1597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7" cy="1590742"/>
            </a:xfrm>
            <a:prstGeom prst="rect">
              <a:avLst/>
            </a:prstGeom>
          </p:spPr>
        </p:pic>
        <p:pic>
          <p:nvPicPr>
            <p:cNvPr id="4" name="object 4" descr="About Challenge America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350" y="0"/>
              <a:ext cx="11732646" cy="15974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4618" y="457832"/>
            <a:ext cx="4983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Abo</a:t>
            </a:r>
            <a:r>
              <a:rPr spc="-200" dirty="0"/>
              <a:t>u</a:t>
            </a:r>
            <a:r>
              <a:rPr dirty="0"/>
              <a:t>t</a:t>
            </a:r>
            <a:r>
              <a:rPr spc="-555" dirty="0"/>
              <a:t> </a:t>
            </a:r>
            <a:r>
              <a:rPr spc="-204" dirty="0"/>
              <a:t>C</a:t>
            </a:r>
            <a:r>
              <a:rPr spc="-210" dirty="0"/>
              <a:t>h</a:t>
            </a:r>
            <a:r>
              <a:rPr spc="-204" dirty="0"/>
              <a:t>allen</a:t>
            </a:r>
            <a:r>
              <a:rPr spc="-200" dirty="0"/>
              <a:t>g</a:t>
            </a:r>
            <a:r>
              <a:rPr dirty="0"/>
              <a:t>e</a:t>
            </a:r>
            <a:r>
              <a:rPr spc="-580" dirty="0"/>
              <a:t> </a:t>
            </a:r>
            <a:r>
              <a:rPr spc="-204" dirty="0"/>
              <a:t>Ameri</a:t>
            </a:r>
            <a:r>
              <a:rPr spc="-200" dirty="0"/>
              <a:t>ca</a:t>
            </a:r>
          </a:p>
        </p:txBody>
      </p:sp>
      <p:grpSp>
        <p:nvGrpSpPr>
          <p:cNvPr id="8" name="object 8" descr="Logos"/>
          <p:cNvGrpSpPr/>
          <p:nvPr/>
        </p:nvGrpSpPr>
        <p:grpSpPr>
          <a:xfrm>
            <a:off x="9275113" y="328598"/>
            <a:ext cx="1792605" cy="791845"/>
            <a:chOff x="9275113" y="328598"/>
            <a:chExt cx="1792605" cy="7918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5113" y="328598"/>
              <a:ext cx="791371" cy="7913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9922" y="350644"/>
              <a:ext cx="717642" cy="711057"/>
            </a:xfrm>
            <a:prstGeom prst="rect">
              <a:avLst/>
            </a:prstGeom>
          </p:spPr>
        </p:pic>
      </p:grpSp>
      <p:sp>
        <p:nvSpPr>
          <p:cNvPr id="11" name="object 11" descr="Challenge America is a national Veteran non-profit that leverages technology and the creative arts to improve the  lives of Veterans and their families.&#10;"/>
          <p:cNvSpPr txBox="1"/>
          <p:nvPr/>
        </p:nvSpPr>
        <p:spPr>
          <a:xfrm>
            <a:off x="416527" y="1752597"/>
            <a:ext cx="1142555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945890" marR="5080" indent="-3933190">
              <a:lnSpc>
                <a:spcPct val="101899"/>
              </a:lnSpc>
              <a:spcBef>
                <a:spcPts val="55"/>
              </a:spcBef>
            </a:pPr>
            <a:r>
              <a:rPr sz="1800" dirty="0">
                <a:latin typeface="Arial"/>
                <a:cs typeface="Arial"/>
              </a:rPr>
              <a:t>Challenge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America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national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Veteran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non-profit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leverages </a:t>
            </a:r>
            <a:r>
              <a:rPr sz="1800" spc="-5" dirty="0">
                <a:latin typeface="Arial"/>
                <a:cs typeface="Arial"/>
              </a:rPr>
              <a:t>technology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creative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improve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Veterans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their families.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2366832"/>
            <a:ext cx="12192000" cy="612775"/>
          </a:xfrm>
          <a:custGeom>
            <a:avLst/>
            <a:gdLst/>
            <a:ahLst/>
            <a:cxnLst/>
            <a:rect l="l" t="t" r="r" b="b"/>
            <a:pathLst>
              <a:path w="12192000" h="612775">
                <a:moveTo>
                  <a:pt x="12192002" y="0"/>
                </a:moveTo>
                <a:lnTo>
                  <a:pt x="0" y="0"/>
                </a:lnTo>
                <a:lnTo>
                  <a:pt x="0" y="612516"/>
                </a:lnTo>
                <a:lnTo>
                  <a:pt x="12192002" y="612516"/>
                </a:lnTo>
                <a:lnTo>
                  <a:pt x="12192002" y="0"/>
                </a:lnTo>
                <a:close/>
              </a:path>
            </a:pathLst>
          </a:custGeom>
          <a:solidFill>
            <a:srgbClr val="179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www.challengeamerica.com"/>
          <p:cNvSpPr txBox="1"/>
          <p:nvPr/>
        </p:nvSpPr>
        <p:spPr>
          <a:xfrm>
            <a:off x="3259790" y="2388429"/>
            <a:ext cx="5093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www.challengeamerica.com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16" name="object 16" descr="Cavarts logo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2939" y="3031239"/>
            <a:ext cx="1060395" cy="1268688"/>
          </a:xfrm>
          <a:prstGeom prst="rect">
            <a:avLst/>
          </a:prstGeom>
        </p:spPr>
      </p:pic>
      <p:pic>
        <p:nvPicPr>
          <p:cNvPr id="18" name="object 18" descr="Camvets logo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52568" y="3132081"/>
            <a:ext cx="1067005" cy="1067005"/>
          </a:xfrm>
          <a:prstGeom prst="rect">
            <a:avLst/>
          </a:prstGeom>
        </p:spPr>
      </p:pic>
      <p:pic>
        <p:nvPicPr>
          <p:cNvPr id="13" name="object 13" descr="MSI logo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87702" y="3124188"/>
            <a:ext cx="1065414" cy="1044524"/>
          </a:xfrm>
          <a:prstGeom prst="rect">
            <a:avLst/>
          </a:prstGeom>
        </p:spPr>
      </p:pic>
      <p:sp>
        <p:nvSpPr>
          <p:cNvPr id="15" name="object 15" descr="Challenge America Veteran Arts  Community (CAVARTS): your  Veteran community for  connecting, learning, and  growing through the creative  arts&#10;"/>
          <p:cNvSpPr txBox="1"/>
          <p:nvPr/>
        </p:nvSpPr>
        <p:spPr>
          <a:xfrm>
            <a:off x="329580" y="4275841"/>
            <a:ext cx="3581400" cy="199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970">
              <a:lnSpc>
                <a:spcPts val="2935"/>
              </a:lnSpc>
              <a:spcBef>
                <a:spcPts val="100"/>
              </a:spcBef>
            </a:pPr>
            <a:r>
              <a:rPr sz="2500" b="1" spc="-55" dirty="0">
                <a:solidFill>
                  <a:srgbClr val="00B0F0"/>
                </a:solidFill>
                <a:latin typeface="Arial"/>
                <a:cs typeface="Arial"/>
              </a:rPr>
              <a:t>CAVARTS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55"/>
              </a:spcBef>
            </a:pPr>
            <a:r>
              <a:rPr sz="1800" spc="130" dirty="0">
                <a:latin typeface="Times New Roman"/>
                <a:cs typeface="Times New Roman"/>
              </a:rPr>
              <a:t>Challenge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135" dirty="0">
                <a:latin typeface="Times New Roman"/>
                <a:cs typeface="Times New Roman"/>
              </a:rPr>
              <a:t>America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165" dirty="0">
                <a:latin typeface="Times New Roman"/>
                <a:cs typeface="Times New Roman"/>
              </a:rPr>
              <a:t>Veteran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45" dirty="0">
                <a:latin typeface="Times New Roman"/>
                <a:cs typeface="Times New Roman"/>
              </a:rPr>
              <a:t>Arts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Community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(CAVARTS):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150" dirty="0">
                <a:latin typeface="Times New Roman"/>
                <a:cs typeface="Times New Roman"/>
              </a:rPr>
              <a:t>your 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165" dirty="0">
                <a:latin typeface="Times New Roman"/>
                <a:cs typeface="Times New Roman"/>
              </a:rPr>
              <a:t>Veteran </a:t>
            </a:r>
            <a:r>
              <a:rPr sz="1800" spc="125" dirty="0">
                <a:latin typeface="Times New Roman"/>
                <a:cs typeface="Times New Roman"/>
              </a:rPr>
              <a:t>community </a:t>
            </a:r>
            <a:r>
              <a:rPr sz="1800" spc="130" dirty="0">
                <a:latin typeface="Times New Roman"/>
                <a:cs typeface="Times New Roman"/>
              </a:rPr>
              <a:t>for </a:t>
            </a:r>
            <a:r>
              <a:rPr sz="1800" spc="135" dirty="0">
                <a:latin typeface="Times New Roman"/>
                <a:cs typeface="Times New Roman"/>
              </a:rPr>
              <a:t> connecting,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learning,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145" dirty="0">
                <a:latin typeface="Times New Roman"/>
                <a:cs typeface="Times New Roman"/>
              </a:rPr>
              <a:t>and 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130" dirty="0">
                <a:latin typeface="Times New Roman"/>
                <a:cs typeface="Times New Roman"/>
              </a:rPr>
              <a:t>growing </a:t>
            </a:r>
            <a:r>
              <a:rPr sz="1800" spc="145" dirty="0">
                <a:latin typeface="Times New Roman"/>
                <a:cs typeface="Times New Roman"/>
              </a:rPr>
              <a:t>through </a:t>
            </a:r>
            <a:r>
              <a:rPr sz="1800" spc="170" dirty="0">
                <a:latin typeface="Times New Roman"/>
                <a:cs typeface="Times New Roman"/>
              </a:rPr>
              <a:t>the </a:t>
            </a:r>
            <a:r>
              <a:rPr sz="1800" spc="160" dirty="0">
                <a:latin typeface="Times New Roman"/>
                <a:cs typeface="Times New Roman"/>
              </a:rPr>
              <a:t>creative 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185" dirty="0">
                <a:latin typeface="Times New Roman"/>
                <a:cs typeface="Times New Roman"/>
              </a:rPr>
              <a:t>arts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 descr="Challenge America Makers for  Veterans (CAMVETS): a  program that develops  innovative solutions to the  unmet needs of injured Veterans&#10;"/>
          <p:cNvSpPr txBox="1"/>
          <p:nvPr/>
        </p:nvSpPr>
        <p:spPr>
          <a:xfrm>
            <a:off x="4122759" y="4275841"/>
            <a:ext cx="3605529" cy="1731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215">
              <a:lnSpc>
                <a:spcPts val="2935"/>
              </a:lnSpc>
              <a:spcBef>
                <a:spcPts val="100"/>
              </a:spcBef>
            </a:pPr>
            <a:r>
              <a:rPr sz="2500" b="1" spc="-5" dirty="0">
                <a:solidFill>
                  <a:srgbClr val="00B0F0"/>
                </a:solidFill>
                <a:latin typeface="Arial"/>
                <a:cs typeface="Arial"/>
              </a:rPr>
              <a:t>CAMVETS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55"/>
              </a:spcBef>
            </a:pPr>
            <a:r>
              <a:rPr sz="1800" spc="130" dirty="0">
                <a:latin typeface="Times New Roman"/>
                <a:cs typeface="Times New Roman"/>
              </a:rPr>
              <a:t>Challenge </a:t>
            </a:r>
            <a:r>
              <a:rPr sz="1800" spc="135" dirty="0">
                <a:latin typeface="Times New Roman"/>
                <a:cs typeface="Times New Roman"/>
              </a:rPr>
              <a:t>America </a:t>
            </a:r>
            <a:r>
              <a:rPr sz="1800" spc="160" dirty="0">
                <a:latin typeface="Times New Roman"/>
                <a:cs typeface="Times New Roman"/>
              </a:rPr>
              <a:t>Makers </a:t>
            </a:r>
            <a:r>
              <a:rPr sz="1800" spc="130" dirty="0">
                <a:latin typeface="Times New Roman"/>
                <a:cs typeface="Times New Roman"/>
              </a:rPr>
              <a:t>for 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75" dirty="0">
                <a:latin typeface="Times New Roman"/>
                <a:cs typeface="Times New Roman"/>
              </a:rPr>
              <a:t>Veterans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(CAMVETS):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175" dirty="0">
                <a:latin typeface="Times New Roman"/>
                <a:cs typeface="Times New Roman"/>
              </a:rPr>
              <a:t>a 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155" dirty="0">
                <a:latin typeface="Times New Roman"/>
                <a:cs typeface="Times New Roman"/>
              </a:rPr>
              <a:t>program </a:t>
            </a:r>
            <a:r>
              <a:rPr sz="1800" spc="150" dirty="0">
                <a:latin typeface="Times New Roman"/>
                <a:cs typeface="Times New Roman"/>
              </a:rPr>
              <a:t>that</a:t>
            </a:r>
            <a:r>
              <a:rPr sz="1800" spc="160" dirty="0">
                <a:latin typeface="Times New Roman"/>
                <a:cs typeface="Times New Roman"/>
              </a:rPr>
              <a:t> develops 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innovative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130" dirty="0">
                <a:latin typeface="Times New Roman"/>
                <a:cs typeface="Times New Roman"/>
              </a:rPr>
              <a:t>solutions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145" dirty="0">
                <a:latin typeface="Times New Roman"/>
                <a:cs typeface="Times New Roman"/>
              </a:rPr>
              <a:t>to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170" dirty="0">
                <a:latin typeface="Times New Roman"/>
                <a:cs typeface="Times New Roman"/>
              </a:rPr>
              <a:t>the 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150" dirty="0">
                <a:latin typeface="Times New Roman"/>
                <a:cs typeface="Times New Roman"/>
              </a:rPr>
              <a:t>unmet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needs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of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20" dirty="0">
                <a:latin typeface="Times New Roman"/>
                <a:cs typeface="Times New Roman"/>
              </a:rPr>
              <a:t>injured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75" dirty="0">
                <a:latin typeface="Times New Roman"/>
                <a:cs typeface="Times New Roman"/>
              </a:rPr>
              <a:t>Veterans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 descr="Military Sisterhood Initiative  (MSI): a national peer support  community of women Veterans  and service members.&#10;"/>
          <p:cNvSpPr txBox="1"/>
          <p:nvPr/>
        </p:nvSpPr>
        <p:spPr>
          <a:xfrm>
            <a:off x="8060508" y="4275841"/>
            <a:ext cx="3421379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algn="ctr">
              <a:lnSpc>
                <a:spcPts val="2935"/>
              </a:lnSpc>
              <a:spcBef>
                <a:spcPts val="100"/>
              </a:spcBef>
            </a:pPr>
            <a:r>
              <a:rPr sz="2500" b="1" dirty="0">
                <a:solidFill>
                  <a:srgbClr val="00B0F0"/>
                </a:solidFill>
                <a:latin typeface="Arial"/>
                <a:cs typeface="Arial"/>
              </a:rPr>
              <a:t>MSI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55"/>
              </a:spcBef>
            </a:pPr>
            <a:r>
              <a:rPr sz="1800" spc="90" dirty="0">
                <a:latin typeface="Times New Roman"/>
                <a:cs typeface="Times New Roman"/>
              </a:rPr>
              <a:t>Military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50" dirty="0">
                <a:latin typeface="Times New Roman"/>
                <a:cs typeface="Times New Roman"/>
              </a:rPr>
              <a:t>Sisterhood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Initiative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(MSI):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75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national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200" dirty="0">
                <a:latin typeface="Times New Roman"/>
                <a:cs typeface="Times New Roman"/>
              </a:rPr>
              <a:t>peer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155" dirty="0">
                <a:latin typeface="Times New Roman"/>
                <a:cs typeface="Times New Roman"/>
              </a:rPr>
              <a:t>support 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community </a:t>
            </a:r>
            <a:r>
              <a:rPr sz="1800" spc="100" dirty="0">
                <a:latin typeface="Times New Roman"/>
                <a:cs typeface="Times New Roman"/>
              </a:rPr>
              <a:t>of </a:t>
            </a:r>
            <a:r>
              <a:rPr sz="1800" spc="155" dirty="0">
                <a:latin typeface="Times New Roman"/>
                <a:cs typeface="Times New Roman"/>
              </a:rPr>
              <a:t>women </a:t>
            </a:r>
            <a:r>
              <a:rPr sz="1800" spc="175" dirty="0">
                <a:latin typeface="Times New Roman"/>
                <a:cs typeface="Times New Roman"/>
              </a:rPr>
              <a:t>Veterans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145" dirty="0">
                <a:latin typeface="Times New Roman"/>
                <a:cs typeface="Times New Roman"/>
              </a:rPr>
              <a:t>and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170" dirty="0">
                <a:latin typeface="Times New Roman"/>
                <a:cs typeface="Times New Roman"/>
              </a:rPr>
              <a:t>service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165" dirty="0">
                <a:latin typeface="Times New Roman"/>
                <a:cs typeface="Times New Roman"/>
              </a:rPr>
              <a:t>members.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704319" y="6516201"/>
            <a:ext cx="451466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Military Sisterhood Initiative"/>
          <p:cNvSpPr txBox="1">
            <a:spLocks noGrp="1"/>
          </p:cNvSpPr>
          <p:nvPr>
            <p:ph type="title"/>
          </p:nvPr>
        </p:nvSpPr>
        <p:spPr>
          <a:xfrm>
            <a:off x="1404618" y="457832"/>
            <a:ext cx="5513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M</a:t>
            </a:r>
            <a:r>
              <a:rPr spc="-204" dirty="0"/>
              <a:t>ilitar</a:t>
            </a:r>
            <a:r>
              <a:rPr dirty="0"/>
              <a:t>y</a:t>
            </a:r>
            <a:r>
              <a:rPr spc="-505" dirty="0"/>
              <a:t> </a:t>
            </a:r>
            <a:r>
              <a:rPr spc="-200" dirty="0"/>
              <a:t>S</a:t>
            </a:r>
            <a:r>
              <a:rPr spc="-204" dirty="0"/>
              <a:t>i</a:t>
            </a:r>
            <a:r>
              <a:rPr spc="-200" dirty="0"/>
              <a:t>st</a:t>
            </a:r>
            <a:r>
              <a:rPr spc="-204" dirty="0"/>
              <a:t>erhoo</a:t>
            </a:r>
            <a:r>
              <a:rPr dirty="0"/>
              <a:t>d</a:t>
            </a:r>
            <a:r>
              <a:rPr spc="-405" dirty="0"/>
              <a:t> </a:t>
            </a:r>
            <a:r>
              <a:rPr spc="-200" dirty="0"/>
              <a:t>I</a:t>
            </a:r>
            <a:r>
              <a:rPr spc="-204" dirty="0"/>
              <a:t>nitiati</a:t>
            </a:r>
            <a:r>
              <a:rPr spc="-200" dirty="0"/>
              <a:t>ve</a:t>
            </a:r>
          </a:p>
        </p:txBody>
      </p:sp>
      <p:grpSp>
        <p:nvGrpSpPr>
          <p:cNvPr id="4" name="object 4" descr="Logos"/>
          <p:cNvGrpSpPr/>
          <p:nvPr/>
        </p:nvGrpSpPr>
        <p:grpSpPr>
          <a:xfrm>
            <a:off x="0" y="317518"/>
            <a:ext cx="12192000" cy="6540500"/>
            <a:chOff x="0" y="317518"/>
            <a:chExt cx="12192000" cy="6540500"/>
          </a:xfrm>
        </p:grpSpPr>
        <p:pic>
          <p:nvPicPr>
            <p:cNvPr id="5" name="object 5" descr="CWV Logo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5113" y="328598"/>
              <a:ext cx="791371" cy="791371"/>
            </a:xfrm>
            <a:prstGeom prst="rect">
              <a:avLst/>
            </a:prstGeom>
          </p:spPr>
        </p:pic>
        <p:pic>
          <p:nvPicPr>
            <p:cNvPr id="6" name="object 6" descr="Robin message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6003" y="4181834"/>
              <a:ext cx="9085996" cy="2676165"/>
            </a:xfrm>
            <a:prstGeom prst="rect">
              <a:avLst/>
            </a:prstGeom>
          </p:spPr>
        </p:pic>
        <p:pic>
          <p:nvPicPr>
            <p:cNvPr id="7" name="object 7" descr="Jeanette message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42999"/>
              <a:ext cx="9812215" cy="3679581"/>
            </a:xfrm>
            <a:prstGeom prst="rect">
              <a:avLst/>
            </a:prstGeom>
          </p:spPr>
        </p:pic>
        <p:pic>
          <p:nvPicPr>
            <p:cNvPr id="8" name="object 8" descr="MSI Logo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25955" y="317518"/>
              <a:ext cx="800340" cy="784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Topics, post and discussions"/>
          <p:cNvSpPr txBox="1">
            <a:spLocks noGrp="1"/>
          </p:cNvSpPr>
          <p:nvPr>
            <p:ph type="title"/>
          </p:nvPr>
        </p:nvSpPr>
        <p:spPr>
          <a:xfrm>
            <a:off x="1404618" y="457832"/>
            <a:ext cx="5425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5" dirty="0"/>
              <a:t>T</a:t>
            </a:r>
            <a:r>
              <a:rPr spc="-204" dirty="0"/>
              <a:t>o</a:t>
            </a:r>
            <a:r>
              <a:rPr spc="-200" dirty="0"/>
              <a:t>pi</a:t>
            </a:r>
            <a:r>
              <a:rPr spc="-204" dirty="0"/>
              <a:t>cs</a:t>
            </a:r>
            <a:r>
              <a:rPr dirty="0"/>
              <a:t>,</a:t>
            </a:r>
            <a:r>
              <a:rPr spc="-405" dirty="0"/>
              <a:t> </a:t>
            </a:r>
            <a:r>
              <a:rPr spc="-380" dirty="0"/>
              <a:t>P</a:t>
            </a:r>
            <a:r>
              <a:rPr spc="-200" dirty="0"/>
              <a:t>o</a:t>
            </a:r>
            <a:r>
              <a:rPr spc="-204" dirty="0"/>
              <a:t>s</a:t>
            </a:r>
            <a:r>
              <a:rPr spc="-200" dirty="0"/>
              <a:t>t</a:t>
            </a:r>
            <a:r>
              <a:rPr spc="-204" dirty="0"/>
              <a:t>s</a:t>
            </a:r>
            <a:r>
              <a:rPr dirty="0"/>
              <a:t>,</a:t>
            </a:r>
            <a:r>
              <a:rPr spc="-405" dirty="0"/>
              <a:t> </a:t>
            </a:r>
            <a:r>
              <a:rPr dirty="0"/>
              <a:t>&amp;</a:t>
            </a:r>
            <a:r>
              <a:rPr spc="-405" dirty="0"/>
              <a:t> </a:t>
            </a:r>
            <a:r>
              <a:rPr spc="-204" dirty="0"/>
              <a:t>D</a:t>
            </a:r>
            <a:r>
              <a:rPr spc="-200" dirty="0"/>
              <a:t>i</a:t>
            </a:r>
            <a:r>
              <a:rPr spc="-204" dirty="0"/>
              <a:t>scuss</a:t>
            </a:r>
            <a:r>
              <a:rPr spc="-200" dirty="0"/>
              <a:t>ion</a:t>
            </a:r>
            <a:r>
              <a:rPr dirty="0"/>
              <a:t>s</a:t>
            </a:r>
          </a:p>
        </p:txBody>
      </p:sp>
      <p:grpSp>
        <p:nvGrpSpPr>
          <p:cNvPr id="4" name="object 4" descr="logos"/>
          <p:cNvGrpSpPr/>
          <p:nvPr/>
        </p:nvGrpSpPr>
        <p:grpSpPr>
          <a:xfrm>
            <a:off x="9275113" y="317518"/>
            <a:ext cx="1951355" cy="802640"/>
            <a:chOff x="9275113" y="317518"/>
            <a:chExt cx="1951355" cy="802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5113" y="328598"/>
              <a:ext cx="791371" cy="7913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5955" y="317518"/>
              <a:ext cx="800340" cy="784647"/>
            </a:xfrm>
            <a:prstGeom prst="rect">
              <a:avLst/>
            </a:prstGeom>
          </p:spPr>
        </p:pic>
      </p:grpSp>
      <p:grpSp>
        <p:nvGrpSpPr>
          <p:cNvPr id="7" name="object 7" descr="Military sisterhood"/>
          <p:cNvGrpSpPr/>
          <p:nvPr/>
        </p:nvGrpSpPr>
        <p:grpSpPr>
          <a:xfrm>
            <a:off x="106033" y="1644981"/>
            <a:ext cx="11920855" cy="4907280"/>
            <a:chOff x="106033" y="1644981"/>
            <a:chExt cx="11920855" cy="49072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33" y="1644981"/>
              <a:ext cx="7957112" cy="4907240"/>
            </a:xfrm>
            <a:prstGeom prst="rect">
              <a:avLst/>
            </a:prstGeom>
          </p:spPr>
        </p:pic>
        <p:pic>
          <p:nvPicPr>
            <p:cNvPr id="9" name="object 9" descr="Military Sisterhood Initiative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943" y="1687890"/>
              <a:ext cx="7817412" cy="47675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8943" y="1687891"/>
              <a:ext cx="7817484" cy="4767580"/>
            </a:xfrm>
            <a:custGeom>
              <a:avLst/>
              <a:gdLst/>
              <a:ahLst/>
              <a:cxnLst/>
              <a:rect l="l" t="t" r="r" b="b"/>
              <a:pathLst>
                <a:path w="7817484" h="4767580">
                  <a:moveTo>
                    <a:pt x="0" y="0"/>
                  </a:moveTo>
                  <a:lnTo>
                    <a:pt x="7817412" y="0"/>
                  </a:lnTo>
                  <a:lnTo>
                    <a:pt x="7817412" y="4767540"/>
                  </a:lnTo>
                  <a:lnTo>
                    <a:pt x="0" y="476754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7741" y="2302726"/>
              <a:ext cx="5208656" cy="3519003"/>
            </a:xfrm>
            <a:prstGeom prst="rect">
              <a:avLst/>
            </a:prstGeom>
          </p:spPr>
        </p:pic>
        <p:pic>
          <p:nvPicPr>
            <p:cNvPr id="12" name="object 12" descr="Sisters Diaries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0651" y="2345635"/>
              <a:ext cx="5068956" cy="33793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60651" y="2345635"/>
              <a:ext cx="5069205" cy="3379470"/>
            </a:xfrm>
            <a:custGeom>
              <a:avLst/>
              <a:gdLst/>
              <a:ahLst/>
              <a:cxnLst/>
              <a:rect l="l" t="t" r="r" b="b"/>
              <a:pathLst>
                <a:path w="5069205" h="3379470">
                  <a:moveTo>
                    <a:pt x="0" y="0"/>
                  </a:moveTo>
                  <a:lnTo>
                    <a:pt x="5068956" y="0"/>
                  </a:lnTo>
                  <a:lnTo>
                    <a:pt x="5068956" y="3379303"/>
                  </a:lnTo>
                  <a:lnTo>
                    <a:pt x="0" y="337930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Events Calendar"/>
          <p:cNvSpPr txBox="1">
            <a:spLocks noGrp="1"/>
          </p:cNvSpPr>
          <p:nvPr>
            <p:ph type="title"/>
          </p:nvPr>
        </p:nvSpPr>
        <p:spPr>
          <a:xfrm>
            <a:off x="1404619" y="457832"/>
            <a:ext cx="31838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Event</a:t>
            </a:r>
            <a:r>
              <a:rPr dirty="0"/>
              <a:t>s</a:t>
            </a:r>
            <a:r>
              <a:rPr spc="-560" dirty="0"/>
              <a:t> </a:t>
            </a:r>
            <a:r>
              <a:rPr spc="-200" dirty="0"/>
              <a:t>Ca</a:t>
            </a:r>
            <a:r>
              <a:rPr spc="-195" dirty="0"/>
              <a:t>l</a:t>
            </a:r>
            <a:r>
              <a:rPr spc="-200" dirty="0"/>
              <a:t>endar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353" y="304800"/>
            <a:ext cx="12038330" cy="6487178"/>
            <a:chOff x="112353" y="317518"/>
            <a:chExt cx="12038330" cy="6474460"/>
          </a:xfrm>
        </p:grpSpPr>
        <p:pic>
          <p:nvPicPr>
            <p:cNvPr id="4" name="object 4" descr="CWV logo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5113" y="328598"/>
              <a:ext cx="791371" cy="7913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53" y="1622362"/>
              <a:ext cx="7960517" cy="4909317"/>
            </a:xfrm>
            <a:prstGeom prst="rect">
              <a:avLst/>
            </a:prstGeom>
          </p:spPr>
        </p:pic>
        <p:pic>
          <p:nvPicPr>
            <p:cNvPr id="6" name="object 6" descr="List of events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262" y="1665271"/>
              <a:ext cx="7820817" cy="47696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262" y="1665272"/>
              <a:ext cx="7821295" cy="4770120"/>
            </a:xfrm>
            <a:custGeom>
              <a:avLst/>
              <a:gdLst/>
              <a:ahLst/>
              <a:cxnLst/>
              <a:rect l="l" t="t" r="r" b="b"/>
              <a:pathLst>
                <a:path w="7821295" h="4770120">
                  <a:moveTo>
                    <a:pt x="0" y="0"/>
                  </a:moveTo>
                  <a:lnTo>
                    <a:pt x="7820817" y="0"/>
                  </a:lnTo>
                  <a:lnTo>
                    <a:pt x="7820817" y="4769617"/>
                  </a:lnTo>
                  <a:lnTo>
                    <a:pt x="0" y="476961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04319" y="6484323"/>
              <a:ext cx="446405" cy="307340"/>
            </a:xfrm>
            <a:custGeom>
              <a:avLst/>
              <a:gdLst/>
              <a:ahLst/>
              <a:cxnLst/>
              <a:rect l="l" t="t" r="r" b="b"/>
              <a:pathLst>
                <a:path w="446404" h="307340">
                  <a:moveTo>
                    <a:pt x="445913" y="0"/>
                  </a:moveTo>
                  <a:lnTo>
                    <a:pt x="0" y="0"/>
                  </a:lnTo>
                  <a:lnTo>
                    <a:pt x="0" y="307340"/>
                  </a:lnTo>
                  <a:lnTo>
                    <a:pt x="445913" y="307340"/>
                  </a:lnTo>
                  <a:lnTo>
                    <a:pt x="44591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5902" y="1667317"/>
              <a:ext cx="3608163" cy="2407133"/>
            </a:xfrm>
            <a:prstGeom prst="rect">
              <a:avLst/>
            </a:prstGeom>
          </p:spPr>
        </p:pic>
        <p:pic>
          <p:nvPicPr>
            <p:cNvPr id="10" name="object 10" descr="EFT and Artistic Creativity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8811" y="1710226"/>
              <a:ext cx="3468463" cy="22674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58811" y="1710226"/>
              <a:ext cx="3469004" cy="2267585"/>
            </a:xfrm>
            <a:custGeom>
              <a:avLst/>
              <a:gdLst/>
              <a:ahLst/>
              <a:cxnLst/>
              <a:rect l="l" t="t" r="r" b="b"/>
              <a:pathLst>
                <a:path w="3469004" h="2267585">
                  <a:moveTo>
                    <a:pt x="0" y="0"/>
                  </a:moveTo>
                  <a:lnTo>
                    <a:pt x="3468463" y="0"/>
                  </a:lnTo>
                  <a:lnTo>
                    <a:pt x="3468463" y="2267433"/>
                  </a:lnTo>
                  <a:lnTo>
                    <a:pt x="0" y="226743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2978" y="4047544"/>
              <a:ext cx="3534011" cy="2505213"/>
            </a:xfrm>
            <a:prstGeom prst="rect">
              <a:avLst/>
            </a:prstGeom>
          </p:spPr>
        </p:pic>
        <p:pic>
          <p:nvPicPr>
            <p:cNvPr id="13" name="object 13" descr="Calendar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5887" y="4090453"/>
              <a:ext cx="3394311" cy="23655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95887" y="4090454"/>
              <a:ext cx="3394710" cy="2366010"/>
            </a:xfrm>
            <a:custGeom>
              <a:avLst/>
              <a:gdLst/>
              <a:ahLst/>
              <a:cxnLst/>
              <a:rect l="l" t="t" r="r" b="b"/>
              <a:pathLst>
                <a:path w="3394709" h="2366010">
                  <a:moveTo>
                    <a:pt x="0" y="0"/>
                  </a:moveTo>
                  <a:lnTo>
                    <a:pt x="3394311" y="0"/>
                  </a:lnTo>
                  <a:lnTo>
                    <a:pt x="3394311" y="2365513"/>
                  </a:lnTo>
                  <a:lnTo>
                    <a:pt x="0" y="23655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 descr="MSI logo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25956" y="317518"/>
              <a:ext cx="800340" cy="78464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Resource Library header"/>
          <p:cNvSpPr txBox="1">
            <a:spLocks noGrp="1"/>
          </p:cNvSpPr>
          <p:nvPr>
            <p:ph type="title"/>
          </p:nvPr>
        </p:nvSpPr>
        <p:spPr>
          <a:xfrm>
            <a:off x="1404619" y="457832"/>
            <a:ext cx="33127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R</a:t>
            </a:r>
            <a:r>
              <a:rPr spc="-204" dirty="0"/>
              <a:t>esourc</a:t>
            </a:r>
            <a:r>
              <a:rPr dirty="0"/>
              <a:t>e</a:t>
            </a:r>
            <a:r>
              <a:rPr spc="-400" dirty="0"/>
              <a:t> </a:t>
            </a:r>
            <a:r>
              <a:rPr spc="-204" dirty="0"/>
              <a:t>Li</a:t>
            </a:r>
            <a:r>
              <a:rPr spc="-200" dirty="0"/>
              <a:t>b</a:t>
            </a:r>
            <a:r>
              <a:rPr spc="-204" dirty="0"/>
              <a:t>rar</a:t>
            </a:r>
            <a:r>
              <a:rPr dirty="0"/>
              <a:t>y</a:t>
            </a:r>
          </a:p>
        </p:txBody>
      </p:sp>
      <p:grpSp>
        <p:nvGrpSpPr>
          <p:cNvPr id="4" name="object 4" descr="logos"/>
          <p:cNvGrpSpPr/>
          <p:nvPr/>
        </p:nvGrpSpPr>
        <p:grpSpPr>
          <a:xfrm>
            <a:off x="9275113" y="317518"/>
            <a:ext cx="1951355" cy="802640"/>
            <a:chOff x="9275113" y="317518"/>
            <a:chExt cx="1951355" cy="802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5113" y="328598"/>
              <a:ext cx="791371" cy="7913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5955" y="317518"/>
              <a:ext cx="800340" cy="784647"/>
            </a:xfrm>
            <a:prstGeom prst="rect">
              <a:avLst/>
            </a:prstGeom>
          </p:spPr>
        </p:pic>
      </p:grpSp>
      <p:grpSp>
        <p:nvGrpSpPr>
          <p:cNvPr id="7" name="object 7" descr="MSI Resource Library"/>
          <p:cNvGrpSpPr/>
          <p:nvPr/>
        </p:nvGrpSpPr>
        <p:grpSpPr>
          <a:xfrm>
            <a:off x="2209800" y="1709943"/>
            <a:ext cx="7948930" cy="4606290"/>
            <a:chOff x="2209800" y="1709943"/>
            <a:chExt cx="7948930" cy="46062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1714500"/>
              <a:ext cx="7937500" cy="4597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15596" y="1714705"/>
              <a:ext cx="7938134" cy="4596765"/>
            </a:xfrm>
            <a:custGeom>
              <a:avLst/>
              <a:gdLst/>
              <a:ahLst/>
              <a:cxnLst/>
              <a:rect l="l" t="t" r="r" b="b"/>
              <a:pathLst>
                <a:path w="7938134" h="4596765">
                  <a:moveTo>
                    <a:pt x="0" y="0"/>
                  </a:moveTo>
                  <a:lnTo>
                    <a:pt x="7938052" y="0"/>
                  </a:lnTo>
                  <a:lnTo>
                    <a:pt x="7938052" y="4596217"/>
                  </a:lnTo>
                  <a:lnTo>
                    <a:pt x="0" y="45962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E159318D-D9AD-4B4B-9740-9AD503341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1404619" y="412113"/>
            <a:ext cx="347981" cy="45719"/>
          </a:xfrm>
        </p:spPr>
        <p:txBody>
          <a:bodyPr/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Thank you</a:t>
            </a:r>
          </a:p>
        </p:txBody>
      </p:sp>
      <p:grpSp>
        <p:nvGrpSpPr>
          <p:cNvPr id="7" name="object 7" descr="MSI thank you"/>
          <p:cNvGrpSpPr/>
          <p:nvPr/>
        </p:nvGrpSpPr>
        <p:grpSpPr>
          <a:xfrm>
            <a:off x="0" y="0"/>
            <a:ext cx="12192000" cy="6773896"/>
            <a:chOff x="0" y="0"/>
            <a:chExt cx="12192000" cy="6773896"/>
          </a:xfrm>
        </p:grpSpPr>
        <p:sp>
          <p:nvSpPr>
            <p:cNvPr id="8" name="object 8"/>
            <p:cNvSpPr/>
            <p:nvPr/>
          </p:nvSpPr>
          <p:spPr>
            <a:xfrm>
              <a:off x="8458200" y="2685912"/>
              <a:ext cx="3733800" cy="114935"/>
            </a:xfrm>
            <a:custGeom>
              <a:avLst/>
              <a:gdLst/>
              <a:ahLst/>
              <a:cxnLst/>
              <a:rect l="l" t="t" r="r" b="b"/>
              <a:pathLst>
                <a:path w="3733800" h="114935">
                  <a:moveTo>
                    <a:pt x="3733800" y="0"/>
                  </a:moveTo>
                  <a:lnTo>
                    <a:pt x="0" y="0"/>
                  </a:lnTo>
                  <a:lnTo>
                    <a:pt x="0" y="114824"/>
                  </a:lnTo>
                  <a:lnTo>
                    <a:pt x="3733800" y="114824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25C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8873" cy="67738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70075" y="3050123"/>
              <a:ext cx="3733800" cy="3114675"/>
            </a:xfrm>
            <a:custGeom>
              <a:avLst/>
              <a:gdLst/>
              <a:ahLst/>
              <a:cxnLst/>
              <a:rect l="l" t="t" r="r" b="b"/>
              <a:pathLst>
                <a:path w="3733800" h="3114675">
                  <a:moveTo>
                    <a:pt x="3733799" y="0"/>
                  </a:moveTo>
                  <a:lnTo>
                    <a:pt x="0" y="0"/>
                  </a:lnTo>
                  <a:lnTo>
                    <a:pt x="0" y="3114089"/>
                  </a:lnTo>
                  <a:lnTo>
                    <a:pt x="3733799" y="3114089"/>
                  </a:lnTo>
                  <a:lnTo>
                    <a:pt x="3733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thank you"/>
          <p:cNvSpPr txBox="1"/>
          <p:nvPr/>
        </p:nvSpPr>
        <p:spPr>
          <a:xfrm>
            <a:off x="4070075" y="1808030"/>
            <a:ext cx="3733800" cy="237949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450" dirty="0">
              <a:latin typeface="Times New Roman"/>
              <a:cs typeface="Times New Roman"/>
            </a:endParaRPr>
          </a:p>
          <a:p>
            <a:pPr marL="349885" algn="ctr">
              <a:lnSpc>
                <a:spcPct val="100000"/>
              </a:lnSpc>
              <a:spcBef>
                <a:spcPts val="5"/>
              </a:spcBef>
            </a:pPr>
            <a:r>
              <a:rPr sz="6000" b="1" spc="-295" dirty="0" err="1">
                <a:solidFill>
                  <a:srgbClr val="404040"/>
                </a:solidFill>
                <a:latin typeface="Corbel"/>
                <a:cs typeface="Corbel"/>
              </a:rPr>
              <a:t>ThankY</a:t>
            </a:r>
            <a:r>
              <a:rPr lang="en-US" sz="6000" b="1" spc="-295" dirty="0" err="1">
                <a:solidFill>
                  <a:srgbClr val="404040"/>
                </a:solidFill>
                <a:latin typeface="Corbel"/>
                <a:cs typeface="Corbel"/>
              </a:rPr>
              <a:t>o</a:t>
            </a:r>
            <a:r>
              <a:rPr sz="6000" b="1" spc="-295" dirty="0" err="1">
                <a:solidFill>
                  <a:srgbClr val="404040"/>
                </a:solidFill>
                <a:latin typeface="Corbel"/>
                <a:cs typeface="Corbel"/>
              </a:rPr>
              <a:t>u</a:t>
            </a:r>
            <a:endParaRPr sz="6000" dirty="0">
              <a:latin typeface="Corbel"/>
              <a:cs typeface="Corbel"/>
            </a:endParaRPr>
          </a:p>
        </p:txBody>
      </p:sp>
      <p:sp>
        <p:nvSpPr>
          <p:cNvPr id="12" name="object 12" descr="Maggie Tolan&#10;"/>
          <p:cNvSpPr txBox="1"/>
          <p:nvPr/>
        </p:nvSpPr>
        <p:spPr>
          <a:xfrm>
            <a:off x="4229100" y="4217779"/>
            <a:ext cx="2910840" cy="316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1905" rIns="0" bIns="0" rtlCol="0">
            <a:spAutoFit/>
          </a:bodyPr>
          <a:lstStyle/>
          <a:p>
            <a:pPr marL="162052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Maggie</a:t>
            </a:r>
            <a:r>
              <a:rPr sz="1800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ndara"/>
                <a:cs typeface="Candara"/>
              </a:rPr>
              <a:t>Tolan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2" name="object 22" descr="970-279-1661&#10;"/>
          <p:cNvSpPr txBox="1"/>
          <p:nvPr/>
        </p:nvSpPr>
        <p:spPr>
          <a:xfrm>
            <a:off x="4229100" y="4688550"/>
            <a:ext cx="2910840" cy="316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1905" rIns="0" bIns="0" rtlCol="0">
            <a:spAutoFit/>
          </a:bodyPr>
          <a:lstStyle/>
          <a:p>
            <a:pPr marL="1684655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</a:rPr>
              <a:t>9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70-</a:t>
            </a: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7</a:t>
            </a: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</a:rPr>
              <a:t>9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</a:rPr>
              <a:t>1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661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3" name="object 23" descr="Maggie@challengeamerica.com&#10;"/>
          <p:cNvSpPr txBox="1"/>
          <p:nvPr/>
        </p:nvSpPr>
        <p:spPr>
          <a:xfrm>
            <a:off x="4229100" y="5159323"/>
            <a:ext cx="2923540" cy="316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2159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70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  <a:hlinkClick r:id="rId3"/>
              </a:rPr>
              <a:t>Maggie@challengeamerica.com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24" name="object 24" descr="Thank youwww.challengeamerica.com&#10;"/>
          <p:cNvSpPr txBox="1"/>
          <p:nvPr/>
        </p:nvSpPr>
        <p:spPr>
          <a:xfrm>
            <a:off x="4229100" y="5661767"/>
            <a:ext cx="2910840" cy="278923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190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  <a:hlinkClick r:id="rId4"/>
              </a:rPr>
              <a:t>www.challengeamerica.com</a:t>
            </a:r>
            <a:endParaRPr sz="18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152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Calibri</vt:lpstr>
      <vt:lpstr>Candara</vt:lpstr>
      <vt:lpstr>Corbel</vt:lpstr>
      <vt:lpstr>Times New Roman</vt:lpstr>
      <vt:lpstr>Office Theme</vt:lpstr>
      <vt:lpstr>The Military Sisterhood Initiative</vt:lpstr>
      <vt:lpstr>About Challenge America</vt:lpstr>
      <vt:lpstr>Military Sisterhood Initiative</vt:lpstr>
      <vt:lpstr>Topics, Posts, &amp; Discussions</vt:lpstr>
      <vt:lpstr>Events Calendar</vt:lpstr>
      <vt:lpstr>Resource Library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CWV MSI Presentation 6.28.21</dc:title>
  <dc:creator>Ranes, Michelle M.</dc:creator>
  <cp:lastModifiedBy>Ranes, Michelle M.</cp:lastModifiedBy>
  <cp:revision>7</cp:revision>
  <dcterms:created xsi:type="dcterms:W3CDTF">2021-09-24T21:27:10Z</dcterms:created>
  <dcterms:modified xsi:type="dcterms:W3CDTF">2021-09-28T12:16:07Z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2021-06-29T00:00:00Z</vt:filetime>
  </property>
  <property fmtid="{D5CDD505-2E9C-101B-9397-08002B2CF9AE}" pid="3" name="Creator">
    <vt:lpwstr>Keynote</vt:lpwstr>
  </property>
  <property fmtid="{D5CDD505-2E9C-101B-9397-08002B2CF9AE}" pid="4" name="LastSaved">
    <vt:filetime>2021-09-24T00:00:00Z</vt:filetime>
  </property>
</Properties>
</file>