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3" autoAdjust="0"/>
    <p:restoredTop sz="86388" autoAdjust="0"/>
  </p:normalViewPr>
  <p:slideViewPr>
    <p:cSldViewPr>
      <p:cViewPr varScale="1">
        <p:scale>
          <a:sx n="57" d="100"/>
          <a:sy n="57" d="100"/>
        </p:scale>
        <p:origin x="260" y="4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109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3145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2021-02-01 13:21:11</a:t>
            </a:r>
          </a:p>
          <a:p>
            <a:r>
              <a:t>--------------------------------------------</a:t>
            </a:r>
          </a:p>
          <a:p>
            <a:r>
              <a:t>Michigan is the only state depicted  on this slide that does not have  an active duty military  installation.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2021-02-01 13:21:11</a:t>
            </a:r>
          </a:p>
          <a:p>
            <a:r>
              <a:t>--------------------------------------------</a:t>
            </a:r>
          </a:p>
          <a:p>
            <a:r>
              <a:t>No single federal or state definition  of “veteran” covers all the types  of military service nor the variety  of benefits eligibility. State  government has 14 different  departments and agencies that  do something for vets</a:t>
            </a:r>
          </a:p>
          <a:p>
            <a:r>
              <a:t>Over 600 local community organizations  that work for vets and several  other philanthropic supporters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2021-02-01 13:21:11</a:t>
            </a:r>
          </a:p>
          <a:p>
            <a:r>
              <a:t>--------------------------------------------</a:t>
            </a:r>
          </a:p>
          <a:p>
            <a:r>
              <a:t>Most times, the challenge isn’t that  a solution does not exist, it’s a  matter of finding it and properly  connecting the veteran and the  service provider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2021-02-01 13:21:11</a:t>
            </a:r>
          </a:p>
          <a:p>
            <a:r>
              <a:t>--------------------------------------------</a:t>
            </a:r>
          </a:p>
          <a:p>
            <a:r>
              <a:t>Michigan Veteran Resource Service  Center 800-MICH-VET</a:t>
            </a:r>
          </a:p>
          <a:p>
            <a:r>
              <a:t>24-7-365 Call Center</a:t>
            </a:r>
          </a:p>
          <a:p>
            <a:r>
              <a:t>Over 93,000 cases completed since  Sept. 2014</a:t>
            </a:r>
          </a:p>
          <a:p>
            <a:r>
              <a:t>Resource Center offers the fastest  turnaround for DD214 retrievals.  Staffed by veterans, veteran  family members &amp; veteran  resource experts Partnered with  Michigan 211 (Nights,  Weekends, Holidays)</a:t>
            </a:r>
          </a:p>
          <a:p>
            <a:r>
              <a:t>Crisis-trained</a:t>
            </a:r>
          </a:p>
          <a:p>
            <a:r>
              <a:t>Coordinates with VCATs, County  Veteran Service Offices and C.O.R.E.  members Interfaces with VSOs  for Federal Benefits</a:t>
            </a:r>
          </a:p>
          <a:p>
            <a:r>
              <a:t>Resource center maintains a Critical  resources list for veterans from  the Federal, State and Local  levels.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3/16/2021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224270"/>
                </a:solidFill>
                <a:latin typeface="Tw Cen MT"/>
                <a:cs typeface="Tw Cen MT"/>
              </a:defRPr>
            </a:lvl1pPr>
          </a:lstStyle>
          <a:p>
            <a:endParaRPr/>
          </a:p>
        </p:txBody>
      </p:sp>
      <p:sp>
        <p:nvSpPr>
          <p:cNvPr id="3" name="Holder 3"/>
          <p:cNvSpPr>
            <a:spLocks noGrp="1"/>
          </p:cNvSpPr>
          <p:nvPr>
            <p:ph type="body" idx="1"/>
          </p:nvPr>
        </p:nvSpPr>
        <p:spPr/>
        <p:txBody>
          <a:bodyPr lIns="0" tIns="0" rIns="0" bIns="0"/>
          <a:lstStyle>
            <a:lvl1pPr>
              <a:defRPr sz="1700" b="0" i="0">
                <a:solidFill>
                  <a:schemeClr val="tx1"/>
                </a:solidFill>
                <a:latin typeface="Arial Unicode MS"/>
                <a:cs typeface="Arial Unicode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3/16/2021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224270"/>
                </a:solidFill>
                <a:latin typeface="Tw Cen MT"/>
                <a:cs typeface="Tw Cen MT"/>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3/16/2021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224270"/>
                </a:solidFill>
                <a:latin typeface="Tw Cen MT"/>
                <a:cs typeface="Tw Cen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3/16/2021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3/16/2021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280160"/>
            <a:ext cx="533400" cy="228600"/>
          </a:xfrm>
          <a:custGeom>
            <a:avLst/>
            <a:gdLst/>
            <a:ahLst/>
            <a:cxnLst/>
            <a:rect l="l" t="t" r="r" b="b"/>
            <a:pathLst>
              <a:path w="533400" h="228600">
                <a:moveTo>
                  <a:pt x="533400" y="0"/>
                </a:moveTo>
                <a:lnTo>
                  <a:pt x="0" y="0"/>
                </a:lnTo>
                <a:lnTo>
                  <a:pt x="0" y="228600"/>
                </a:lnTo>
                <a:lnTo>
                  <a:pt x="533400" y="228600"/>
                </a:lnTo>
                <a:lnTo>
                  <a:pt x="533400" y="0"/>
                </a:lnTo>
                <a:close/>
              </a:path>
            </a:pathLst>
          </a:custGeom>
          <a:solidFill>
            <a:srgbClr val="AE2525"/>
          </a:solidFill>
        </p:spPr>
        <p:txBody>
          <a:bodyPr wrap="square" lIns="0" tIns="0" rIns="0" bIns="0" rtlCol="0"/>
          <a:lstStyle/>
          <a:p>
            <a:endParaRPr/>
          </a:p>
        </p:txBody>
      </p:sp>
      <p:sp>
        <p:nvSpPr>
          <p:cNvPr id="17" name="bg object 17"/>
          <p:cNvSpPr/>
          <p:nvPr/>
        </p:nvSpPr>
        <p:spPr>
          <a:xfrm>
            <a:off x="591312" y="1280160"/>
            <a:ext cx="8552815" cy="228600"/>
          </a:xfrm>
          <a:custGeom>
            <a:avLst/>
            <a:gdLst/>
            <a:ahLst/>
            <a:cxnLst/>
            <a:rect l="l" t="t" r="r" b="b"/>
            <a:pathLst>
              <a:path w="8552815" h="228600">
                <a:moveTo>
                  <a:pt x="8552688" y="0"/>
                </a:moveTo>
                <a:lnTo>
                  <a:pt x="0" y="0"/>
                </a:lnTo>
                <a:lnTo>
                  <a:pt x="0" y="228600"/>
                </a:lnTo>
                <a:lnTo>
                  <a:pt x="8552688" y="228600"/>
                </a:lnTo>
                <a:lnTo>
                  <a:pt x="8552688" y="0"/>
                </a:lnTo>
                <a:close/>
              </a:path>
            </a:pathLst>
          </a:custGeom>
          <a:solidFill>
            <a:srgbClr val="008ED5"/>
          </a:solidFill>
        </p:spPr>
        <p:txBody>
          <a:bodyPr wrap="square" lIns="0" tIns="0" rIns="0" bIns="0" rtlCol="0"/>
          <a:lstStyle/>
          <a:p>
            <a:endParaRPr/>
          </a:p>
        </p:txBody>
      </p:sp>
      <p:sp>
        <p:nvSpPr>
          <p:cNvPr id="18" name="bg object 18"/>
          <p:cNvSpPr/>
          <p:nvPr/>
        </p:nvSpPr>
        <p:spPr>
          <a:xfrm>
            <a:off x="149352" y="150876"/>
            <a:ext cx="1069847" cy="1068323"/>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374139" y="72643"/>
            <a:ext cx="7127875" cy="1243965"/>
          </a:xfrm>
          <a:prstGeom prst="rect">
            <a:avLst/>
          </a:prstGeom>
        </p:spPr>
        <p:txBody>
          <a:bodyPr wrap="square" lIns="0" tIns="0" rIns="0" bIns="0">
            <a:spAutoFit/>
          </a:bodyPr>
          <a:lstStyle>
            <a:lvl1pPr>
              <a:defRPr sz="4000" b="0" i="0">
                <a:solidFill>
                  <a:srgbClr val="224270"/>
                </a:solidFill>
                <a:latin typeface="Tw Cen MT"/>
                <a:cs typeface="Tw Cen MT"/>
              </a:defRPr>
            </a:lvl1pPr>
          </a:lstStyle>
          <a:p>
            <a:endParaRPr/>
          </a:p>
        </p:txBody>
      </p:sp>
      <p:sp>
        <p:nvSpPr>
          <p:cNvPr id="3" name="Holder 3"/>
          <p:cNvSpPr>
            <a:spLocks noGrp="1"/>
          </p:cNvSpPr>
          <p:nvPr>
            <p:ph type="body" idx="1"/>
          </p:nvPr>
        </p:nvSpPr>
        <p:spPr>
          <a:xfrm>
            <a:off x="588672" y="1754720"/>
            <a:ext cx="7966655" cy="4346575"/>
          </a:xfrm>
          <a:prstGeom prst="rect">
            <a:avLst/>
          </a:prstGeom>
        </p:spPr>
        <p:txBody>
          <a:bodyPr wrap="square" lIns="0" tIns="0" rIns="0" bIns="0">
            <a:spAutoFit/>
          </a:bodyPr>
          <a:lstStyle>
            <a:lvl1pPr>
              <a:defRPr sz="1700" b="0" i="0">
                <a:solidFill>
                  <a:schemeClr val="tx1"/>
                </a:solidFill>
                <a:latin typeface="Arial Unicode MS"/>
                <a:cs typeface="Arial Unicode MS"/>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3/16/2021</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hyperlink" Target="http://www.michiganveteran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cc02.safelinks.protection.outlook.com/?url=https%3A%2F%2Fwww.va.gov%2Fvetdata%2FVeteran_Population.asp&amp;data=04%7C01%7CStoverE%40michigan.gov%7C1c7d31a2ff884f4057ff08d8c466687a%7Cd5fb7087377742ad966a892ef47225d1%7C0%7C0%7C637475291412892964%7CUnknown%7CTWFpbGZsb3d8eyJWIjoiMC4wLjAwMDAiLCJQIjoiV2luMzIiLCJBTiI6Ik1haWwiLCJXVCI6Mn0%3D%7C1000&amp;sdata=%2FQcQ6AdH443FcCChmQW4BsdSmf8NikyULIM80YoY9As%3D&amp;reserved=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dav.org/veterans/resources/military-sexual-trauma-mst/#%3A%7E%3Atext%3DHow%20common%20is%20MST%3F%2CMST%20to%20VA%20are%20men"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9144000" cy="5971540"/>
          </a:xfrm>
          <a:custGeom>
            <a:avLst/>
            <a:gdLst/>
            <a:ahLst/>
            <a:cxnLst/>
            <a:rect l="l" t="t" r="r" b="b"/>
            <a:pathLst>
              <a:path w="9144000" h="5971540">
                <a:moveTo>
                  <a:pt x="0" y="5971032"/>
                </a:moveTo>
                <a:lnTo>
                  <a:pt x="9144000" y="5971032"/>
                </a:lnTo>
                <a:lnTo>
                  <a:pt x="9144000" y="0"/>
                </a:lnTo>
                <a:lnTo>
                  <a:pt x="0" y="0"/>
                </a:lnTo>
                <a:lnTo>
                  <a:pt x="0" y="5971032"/>
                </a:lnTo>
                <a:close/>
              </a:path>
            </a:pathLst>
          </a:custGeom>
          <a:solidFill>
            <a:srgbClr val="00386B"/>
          </a:solidFill>
        </p:spPr>
        <p:txBody>
          <a:bodyPr wrap="square" lIns="0" tIns="0" rIns="0" bIns="0" rtlCol="0"/>
          <a:lstStyle/>
          <a:p>
            <a:endParaRPr dirty="0"/>
          </a:p>
        </p:txBody>
      </p:sp>
      <p:sp>
        <p:nvSpPr>
          <p:cNvPr id="10" name="Title 9">
            <a:extLst>
              <a:ext uri="{FF2B5EF4-FFF2-40B4-BE49-F238E27FC236}">
                <a16:creationId xmlns:a16="http://schemas.microsoft.com/office/drawing/2014/main" id="{7A0E800D-B0AA-488D-8B00-A0CFBD1A0DEB}"/>
              </a:ext>
            </a:extLst>
          </p:cNvPr>
          <p:cNvSpPr>
            <a:spLocks noGrp="1"/>
          </p:cNvSpPr>
          <p:nvPr>
            <p:ph type="title" idx="4294967295"/>
          </p:nvPr>
        </p:nvSpPr>
        <p:spPr>
          <a:xfrm>
            <a:off x="2971800" y="5291467"/>
            <a:ext cx="7127875" cy="994157"/>
          </a:xfrm>
        </p:spPr>
        <p:txBody>
          <a:bodyPr/>
          <a:lstStyle/>
          <a:p>
            <a:pPr rtl="0" eaLnBrk="1" latinLnBrk="0" hangingPunct="1"/>
            <a:r>
              <a:rPr lang="en-US" sz="3600" kern="1200" spc="-100" dirty="0">
                <a:solidFill>
                  <a:srgbClr val="E3E9EE"/>
                </a:solidFill>
                <a:effectLst/>
                <a:latin typeface="Tw Cen MT" panose="020B0602020104020603" pitchFamily="34" charset="0"/>
                <a:ea typeface="+mn-ea"/>
                <a:cs typeface="Tw Cen MT" panose="020B0602020104020603" pitchFamily="34" charset="0"/>
              </a:rPr>
              <a:t>MVAA’S </a:t>
            </a:r>
            <a:r>
              <a:rPr lang="en-US" sz="3600" kern="1200" spc="-15" dirty="0">
                <a:solidFill>
                  <a:srgbClr val="E3E9EE"/>
                </a:solidFill>
                <a:effectLst/>
                <a:latin typeface="Tw Cen MT" panose="020B0602020104020603" pitchFamily="34" charset="0"/>
                <a:ea typeface="+mn-ea"/>
                <a:cs typeface="Tw Cen MT" panose="020B0602020104020603" pitchFamily="34" charset="0"/>
              </a:rPr>
              <a:t>SERVICE </a:t>
            </a:r>
            <a:r>
              <a:rPr lang="en-US" sz="3600" kern="1200" spc="-40" dirty="0">
                <a:solidFill>
                  <a:srgbClr val="E3E9EE"/>
                </a:solidFill>
                <a:effectLst/>
                <a:latin typeface="Tw Cen MT" panose="020B0602020104020603" pitchFamily="34" charset="0"/>
                <a:ea typeface="+mn-ea"/>
                <a:cs typeface="Tw Cen MT" panose="020B0602020104020603" pitchFamily="34" charset="0"/>
              </a:rPr>
              <a:t>TO</a:t>
            </a:r>
            <a:r>
              <a:rPr lang="en-US" sz="3600" kern="1200" spc="45" dirty="0">
                <a:solidFill>
                  <a:srgbClr val="E3E9EE"/>
                </a:solidFill>
                <a:effectLst/>
                <a:latin typeface="Tw Cen MT" panose="020B0602020104020603" pitchFamily="34" charset="0"/>
                <a:ea typeface="+mn-ea"/>
                <a:cs typeface="Tw Cen MT" panose="020B0602020104020603" pitchFamily="34" charset="0"/>
              </a:rPr>
              <a:t> </a:t>
            </a:r>
            <a:r>
              <a:rPr lang="en-US" sz="3600" kern="1200" spc="-5" dirty="0">
                <a:solidFill>
                  <a:srgbClr val="E3E9EE"/>
                </a:solidFill>
                <a:effectLst/>
                <a:latin typeface="Tw Cen MT" panose="020B0602020104020603" pitchFamily="34" charset="0"/>
                <a:ea typeface="+mn-ea"/>
                <a:cs typeface="Tw Cen MT" panose="020B0602020104020603" pitchFamily="34" charset="0"/>
              </a:rPr>
              <a:t>VETERANS</a:t>
            </a:r>
            <a:endParaRPr lang="en-US" dirty="0">
              <a:effectLst/>
            </a:endParaRPr>
          </a:p>
        </p:txBody>
      </p:sp>
      <p:grpSp>
        <p:nvGrpSpPr>
          <p:cNvPr id="3" name="object 3" descr="Slide 2"/>
          <p:cNvGrpSpPr/>
          <p:nvPr/>
        </p:nvGrpSpPr>
        <p:grpSpPr>
          <a:xfrm>
            <a:off x="0" y="5971032"/>
            <a:ext cx="9144000" cy="887094"/>
            <a:chOff x="0" y="5971032"/>
            <a:chExt cx="9144000" cy="887094"/>
          </a:xfrm>
        </p:grpSpPr>
        <p:sp>
          <p:nvSpPr>
            <p:cNvPr id="4" name="object 4"/>
            <p:cNvSpPr/>
            <p:nvPr/>
          </p:nvSpPr>
          <p:spPr>
            <a:xfrm>
              <a:off x="0" y="5971032"/>
              <a:ext cx="9144000" cy="887094"/>
            </a:xfrm>
            <a:custGeom>
              <a:avLst/>
              <a:gdLst/>
              <a:ahLst/>
              <a:cxnLst/>
              <a:rect l="l" t="t" r="r" b="b"/>
              <a:pathLst>
                <a:path w="9144000" h="887095">
                  <a:moveTo>
                    <a:pt x="9144000" y="0"/>
                  </a:moveTo>
                  <a:lnTo>
                    <a:pt x="0" y="0"/>
                  </a:lnTo>
                  <a:lnTo>
                    <a:pt x="0" y="886968"/>
                  </a:lnTo>
                  <a:lnTo>
                    <a:pt x="9144000" y="886968"/>
                  </a:lnTo>
                  <a:lnTo>
                    <a:pt x="9144000" y="0"/>
                  </a:lnTo>
                  <a:close/>
                </a:path>
              </a:pathLst>
            </a:custGeom>
            <a:solidFill>
              <a:srgbClr val="FFFFFF"/>
            </a:solidFill>
          </p:spPr>
          <p:txBody>
            <a:bodyPr wrap="square" lIns="0" tIns="0" rIns="0" bIns="0" rtlCol="0"/>
            <a:lstStyle/>
            <a:p>
              <a:endParaRPr/>
            </a:p>
          </p:txBody>
        </p:sp>
        <p:sp>
          <p:nvSpPr>
            <p:cNvPr id="5" name="object 5"/>
            <p:cNvSpPr/>
            <p:nvPr/>
          </p:nvSpPr>
          <p:spPr>
            <a:xfrm>
              <a:off x="0" y="6068568"/>
              <a:ext cx="2240280" cy="713740"/>
            </a:xfrm>
            <a:custGeom>
              <a:avLst/>
              <a:gdLst/>
              <a:ahLst/>
              <a:cxnLst/>
              <a:rect l="l" t="t" r="r" b="b"/>
              <a:pathLst>
                <a:path w="2240280" h="713740">
                  <a:moveTo>
                    <a:pt x="2240280" y="0"/>
                  </a:moveTo>
                  <a:lnTo>
                    <a:pt x="0" y="0"/>
                  </a:lnTo>
                  <a:lnTo>
                    <a:pt x="0" y="713231"/>
                  </a:lnTo>
                  <a:lnTo>
                    <a:pt x="2240280" y="713231"/>
                  </a:lnTo>
                  <a:lnTo>
                    <a:pt x="2240280" y="0"/>
                  </a:lnTo>
                  <a:close/>
                </a:path>
              </a:pathLst>
            </a:custGeom>
            <a:solidFill>
              <a:srgbClr val="AE2525"/>
            </a:solidFill>
          </p:spPr>
          <p:txBody>
            <a:bodyPr wrap="square" lIns="0" tIns="0" rIns="0" bIns="0" rtlCol="0"/>
            <a:lstStyle/>
            <a:p>
              <a:endParaRPr/>
            </a:p>
          </p:txBody>
        </p:sp>
        <p:sp>
          <p:nvSpPr>
            <p:cNvPr id="6" name="object 6"/>
            <p:cNvSpPr/>
            <p:nvPr/>
          </p:nvSpPr>
          <p:spPr>
            <a:xfrm>
              <a:off x="2359151" y="6068568"/>
              <a:ext cx="6784975" cy="713740"/>
            </a:xfrm>
            <a:custGeom>
              <a:avLst/>
              <a:gdLst/>
              <a:ahLst/>
              <a:cxnLst/>
              <a:rect l="l" t="t" r="r" b="b"/>
              <a:pathLst>
                <a:path w="6784975" h="713740">
                  <a:moveTo>
                    <a:pt x="6784848" y="0"/>
                  </a:moveTo>
                  <a:lnTo>
                    <a:pt x="0" y="0"/>
                  </a:lnTo>
                  <a:lnTo>
                    <a:pt x="0" y="713231"/>
                  </a:lnTo>
                  <a:lnTo>
                    <a:pt x="6784848" y="713231"/>
                  </a:lnTo>
                  <a:lnTo>
                    <a:pt x="6784848" y="0"/>
                  </a:lnTo>
                  <a:close/>
                </a:path>
              </a:pathLst>
            </a:custGeom>
            <a:solidFill>
              <a:srgbClr val="008ED5"/>
            </a:solidFill>
          </p:spPr>
          <p:txBody>
            <a:bodyPr wrap="square" lIns="0" tIns="0" rIns="0" bIns="0" rtlCol="0"/>
            <a:lstStyle/>
            <a:p>
              <a:endParaRPr/>
            </a:p>
          </p:txBody>
        </p:sp>
      </p:grpSp>
      <p:sp>
        <p:nvSpPr>
          <p:cNvPr id="7" name="object 7">
            <a:extLst>
              <a:ext uri="{C183D7F6-B498-43B3-948B-1728B52AA6E4}">
                <adec:decorative xmlns:adec="http://schemas.microsoft.com/office/drawing/2017/decorative" val="1"/>
              </a:ext>
            </a:extLst>
          </p:cNvPr>
          <p:cNvSpPr/>
          <p:nvPr/>
        </p:nvSpPr>
        <p:spPr>
          <a:xfrm>
            <a:off x="408432" y="249936"/>
            <a:ext cx="2753867" cy="2749295"/>
          </a:xfrm>
          <a:prstGeom prst="rect">
            <a:avLst/>
          </a:prstGeom>
          <a:blipFill>
            <a:blip r:embed="rId3" cstate="print"/>
            <a:stretch>
              <a:fillRect/>
            </a:stretch>
          </a:blipFill>
        </p:spPr>
        <p:txBody>
          <a:bodyPr wrap="square" lIns="0" tIns="0" rIns="0" bIns="0" rtlCol="0"/>
          <a:lstStyle/>
          <a:p>
            <a:endParaRPr/>
          </a:p>
        </p:txBody>
      </p:sp>
      <p:sp>
        <p:nvSpPr>
          <p:cNvPr id="8" name="object 8" descr="MVAA Director Zaneta Adams, J.D."/>
          <p:cNvSpPr txBox="1"/>
          <p:nvPr/>
        </p:nvSpPr>
        <p:spPr>
          <a:xfrm>
            <a:off x="2590800" y="6140972"/>
            <a:ext cx="5796280" cy="443711"/>
          </a:xfrm>
          <a:prstGeom prst="rect">
            <a:avLst/>
          </a:prstGeom>
        </p:spPr>
        <p:txBody>
          <a:bodyPr vert="horz" wrap="square" lIns="0" tIns="12700" rIns="0" bIns="0" rtlCol="0">
            <a:spAutoFit/>
          </a:bodyPr>
          <a:lstStyle/>
          <a:p>
            <a:pPr marL="228600" algn="ctr">
              <a:lnSpc>
                <a:spcPct val="100000"/>
              </a:lnSpc>
              <a:spcBef>
                <a:spcPts val="2860"/>
              </a:spcBef>
            </a:pPr>
            <a:r>
              <a:rPr sz="2800" spc="-5" dirty="0">
                <a:solidFill>
                  <a:srgbClr val="FFFFFF"/>
                </a:solidFill>
                <a:latin typeface="Tw Cen MT"/>
                <a:cs typeface="Tw Cen MT"/>
              </a:rPr>
              <a:t>Director </a:t>
            </a:r>
            <a:r>
              <a:rPr sz="2800" spc="-5" dirty="0" err="1">
                <a:solidFill>
                  <a:srgbClr val="FFFFFF"/>
                </a:solidFill>
                <a:latin typeface="Tw Cen MT"/>
                <a:cs typeface="Tw Cen MT"/>
              </a:rPr>
              <a:t>Zaneta</a:t>
            </a:r>
            <a:r>
              <a:rPr sz="2800" spc="-5" dirty="0">
                <a:solidFill>
                  <a:srgbClr val="FFFFFF"/>
                </a:solidFill>
                <a:latin typeface="Tw Cen MT"/>
                <a:cs typeface="Tw Cen MT"/>
              </a:rPr>
              <a:t> </a:t>
            </a:r>
            <a:r>
              <a:rPr sz="2800" spc="-15" dirty="0">
                <a:solidFill>
                  <a:srgbClr val="FFFFFF"/>
                </a:solidFill>
                <a:latin typeface="Tw Cen MT"/>
                <a:cs typeface="Tw Cen MT"/>
              </a:rPr>
              <a:t>Adams,</a:t>
            </a:r>
            <a:r>
              <a:rPr sz="2800" spc="20" dirty="0">
                <a:solidFill>
                  <a:srgbClr val="FFFFFF"/>
                </a:solidFill>
                <a:latin typeface="Tw Cen MT"/>
                <a:cs typeface="Tw Cen MT"/>
              </a:rPr>
              <a:t> </a:t>
            </a:r>
            <a:r>
              <a:rPr sz="2800" spc="-60" dirty="0">
                <a:solidFill>
                  <a:srgbClr val="FFFFFF"/>
                </a:solidFill>
                <a:latin typeface="Tw Cen MT"/>
                <a:cs typeface="Tw Cen MT"/>
              </a:rPr>
              <a:t>J.D.</a:t>
            </a:r>
            <a:endParaRPr sz="2800" dirty="0">
              <a:latin typeface="Tw Cen MT"/>
              <a:cs typeface="Tw Cen M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descr="Military Sisterhood Initiative"/>
          <p:cNvSpPr txBox="1">
            <a:spLocks noGrp="1"/>
          </p:cNvSpPr>
          <p:nvPr>
            <p:ph type="title"/>
          </p:nvPr>
        </p:nvSpPr>
        <p:spPr>
          <a:xfrm>
            <a:off x="1374139" y="377443"/>
            <a:ext cx="5666105" cy="635000"/>
          </a:xfrm>
          <a:prstGeom prst="rect">
            <a:avLst/>
          </a:prstGeom>
        </p:spPr>
        <p:txBody>
          <a:bodyPr vert="horz" wrap="square" lIns="0" tIns="12065" rIns="0" bIns="0" rtlCol="0">
            <a:spAutoFit/>
          </a:bodyPr>
          <a:lstStyle/>
          <a:p>
            <a:pPr marL="12700">
              <a:lnSpc>
                <a:spcPct val="100000"/>
              </a:lnSpc>
              <a:spcBef>
                <a:spcPts val="95"/>
              </a:spcBef>
            </a:pPr>
            <a:r>
              <a:rPr spc="-5" dirty="0"/>
              <a:t>Military Sisterhood</a:t>
            </a:r>
            <a:r>
              <a:rPr spc="-20" dirty="0"/>
              <a:t> </a:t>
            </a:r>
            <a:r>
              <a:rPr spc="-15" dirty="0"/>
              <a:t>Initiative</a:t>
            </a:r>
          </a:p>
        </p:txBody>
      </p:sp>
      <p:sp>
        <p:nvSpPr>
          <p:cNvPr id="4" name="object 4">
            <a:extLst>
              <a:ext uri="{C183D7F6-B498-43B3-948B-1728B52AA6E4}">
                <adec:decorative xmlns:adec="http://schemas.microsoft.com/office/drawing/2017/decorative" val="1"/>
              </a:ext>
            </a:extLst>
          </p:cNvPr>
          <p:cNvSpPr/>
          <p:nvPr/>
        </p:nvSpPr>
        <p:spPr>
          <a:xfrm>
            <a:off x="3387852" y="1751076"/>
            <a:ext cx="2558795" cy="4553711"/>
          </a:xfrm>
          <a:prstGeom prst="rect">
            <a:avLst/>
          </a:prstGeom>
          <a:blipFill>
            <a:blip r:embed="rId3" cstate="print"/>
            <a:stretch>
              <a:fillRect/>
            </a:stretch>
          </a:blipFill>
        </p:spPr>
        <p:txBody>
          <a:bodyPr wrap="square" lIns="0" tIns="0" rIns="0" bIns="0" rtlCol="0"/>
          <a:lstStyle/>
          <a:p>
            <a:endParaRPr/>
          </a:p>
        </p:txBody>
      </p:sp>
      <p:sp>
        <p:nvSpPr>
          <p:cNvPr id="2" name="object 2"/>
          <p:cNvSpPr txBox="1"/>
          <p:nvPr/>
        </p:nvSpPr>
        <p:spPr>
          <a:xfrm>
            <a:off x="172338" y="1264665"/>
            <a:ext cx="187325" cy="208279"/>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FFFFFF"/>
                </a:solidFill>
                <a:latin typeface="Tw Cen MT"/>
                <a:cs typeface="Tw Cen MT"/>
              </a:rPr>
              <a:t>10</a:t>
            </a:r>
            <a:endParaRPr sz="1200">
              <a:latin typeface="Tw Cen MT"/>
              <a:cs typeface="Tw Cen M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45F28D-B899-4C7D-BE81-59D9E42F5F4F}"/>
              </a:ext>
            </a:extLst>
          </p:cNvPr>
          <p:cNvSpPr>
            <a:spLocks noGrp="1"/>
          </p:cNvSpPr>
          <p:nvPr>
            <p:ph type="title" idx="4294967295"/>
          </p:nvPr>
        </p:nvSpPr>
        <p:spPr>
          <a:xfrm>
            <a:off x="1433080" y="4217313"/>
            <a:ext cx="6629400" cy="430887"/>
          </a:xfrm>
        </p:spPr>
        <p:txBody>
          <a:bodyPr/>
          <a:lstStyle/>
          <a:p>
            <a:pPr algn="ctr"/>
            <a:r>
              <a:rPr lang="en-US" sz="2800" dirty="0"/>
              <a:t>Contact Info</a:t>
            </a:r>
          </a:p>
        </p:txBody>
      </p:sp>
      <p:sp>
        <p:nvSpPr>
          <p:cNvPr id="2" name="object 2" descr="MVAA Logo"/>
          <p:cNvSpPr/>
          <p:nvPr/>
        </p:nvSpPr>
        <p:spPr>
          <a:xfrm>
            <a:off x="2699004" y="323088"/>
            <a:ext cx="3733799" cy="3724643"/>
          </a:xfrm>
          <a:prstGeom prst="rect">
            <a:avLst/>
          </a:prstGeom>
          <a:blipFill>
            <a:blip r:embed="rId3" cstate="print"/>
            <a:stretch>
              <a:fillRect/>
            </a:stretch>
          </a:blipFill>
        </p:spPr>
        <p:txBody>
          <a:bodyPr wrap="square" lIns="0" tIns="0" rIns="0" bIns="0" rtlCol="0"/>
          <a:lstStyle/>
          <a:p>
            <a:endParaRPr/>
          </a:p>
        </p:txBody>
      </p:sp>
      <p:sp>
        <p:nvSpPr>
          <p:cNvPr id="3" name="object 3" descr="How to reach us"/>
          <p:cNvSpPr txBox="1"/>
          <p:nvPr/>
        </p:nvSpPr>
        <p:spPr>
          <a:xfrm>
            <a:off x="2095285" y="4718838"/>
            <a:ext cx="5987248" cy="1816074"/>
          </a:xfrm>
          <a:prstGeom prst="rect">
            <a:avLst/>
          </a:prstGeom>
        </p:spPr>
        <p:txBody>
          <a:bodyPr vert="horz" wrap="square" lIns="0" tIns="55244" rIns="0" bIns="0" rtlCol="0">
            <a:spAutoFit/>
          </a:bodyPr>
          <a:lstStyle/>
          <a:p>
            <a:pPr marL="12700" algn="ctr">
              <a:lnSpc>
                <a:spcPct val="100000"/>
              </a:lnSpc>
              <a:spcBef>
                <a:spcPts val="434"/>
              </a:spcBef>
            </a:pPr>
            <a:r>
              <a:rPr sz="2400" b="1" spc="-5" dirty="0">
                <a:latin typeface="Tw Cen MT"/>
                <a:cs typeface="Tw Cen MT"/>
              </a:rPr>
              <a:t>1-800-MICH-VET</a:t>
            </a:r>
            <a:r>
              <a:rPr sz="2400" b="1" spc="-45" dirty="0">
                <a:latin typeface="Tw Cen MT"/>
                <a:cs typeface="Tw Cen MT"/>
              </a:rPr>
              <a:t> </a:t>
            </a:r>
            <a:r>
              <a:rPr sz="2400" spc="-5" dirty="0">
                <a:latin typeface="Tw Cen MT"/>
                <a:cs typeface="Tw Cen MT"/>
              </a:rPr>
              <a:t>(1-800-642-4838)</a:t>
            </a:r>
            <a:endParaRPr sz="2400" dirty="0">
              <a:latin typeface="Tw Cen MT"/>
              <a:cs typeface="Tw Cen MT"/>
            </a:endParaRPr>
          </a:p>
          <a:p>
            <a:pPr marL="1477010" marR="1030605" indent="-437515" algn="ctr">
              <a:lnSpc>
                <a:spcPct val="109100"/>
              </a:lnSpc>
              <a:spcBef>
                <a:spcPts val="10"/>
              </a:spcBef>
            </a:pPr>
            <a:r>
              <a:rPr sz="2400" b="1" u="heavy" dirty="0">
                <a:solidFill>
                  <a:srgbClr val="42558D"/>
                </a:solidFill>
                <a:uFill>
                  <a:solidFill>
                    <a:srgbClr val="42558D"/>
                  </a:solidFill>
                </a:uFill>
                <a:latin typeface="Tw Cen MT"/>
                <a:cs typeface="Tw Cen MT"/>
                <a:hlinkClick r:id="rId4"/>
              </a:rPr>
              <a:t>Michi</a:t>
            </a:r>
            <a:r>
              <a:rPr sz="2400" b="1" u="heavy" spc="-5" dirty="0">
                <a:solidFill>
                  <a:srgbClr val="42558D"/>
                </a:solidFill>
                <a:uFill>
                  <a:solidFill>
                    <a:srgbClr val="42558D"/>
                  </a:solidFill>
                </a:uFill>
                <a:latin typeface="Tw Cen MT"/>
                <a:cs typeface="Tw Cen MT"/>
                <a:hlinkClick r:id="rId4"/>
              </a:rPr>
              <a:t>g</a:t>
            </a:r>
            <a:r>
              <a:rPr sz="2400" b="1" u="heavy" dirty="0">
                <a:solidFill>
                  <a:srgbClr val="42558D"/>
                </a:solidFill>
                <a:uFill>
                  <a:solidFill>
                    <a:srgbClr val="42558D"/>
                  </a:solidFill>
                </a:uFill>
                <a:latin typeface="Tw Cen MT"/>
                <a:cs typeface="Tw Cen MT"/>
                <a:hlinkClick r:id="rId4"/>
              </a:rPr>
              <a:t>an</a:t>
            </a:r>
            <a:r>
              <a:rPr sz="2400" b="1" u="heavy" spc="-180" dirty="0">
                <a:solidFill>
                  <a:srgbClr val="42558D"/>
                </a:solidFill>
                <a:uFill>
                  <a:solidFill>
                    <a:srgbClr val="42558D"/>
                  </a:solidFill>
                </a:uFill>
                <a:latin typeface="Tw Cen MT"/>
                <a:cs typeface="Tw Cen MT"/>
                <a:hlinkClick r:id="rId4"/>
              </a:rPr>
              <a:t>V</a:t>
            </a:r>
            <a:r>
              <a:rPr sz="2400" b="1" u="heavy" dirty="0">
                <a:solidFill>
                  <a:srgbClr val="42558D"/>
                </a:solidFill>
                <a:uFill>
                  <a:solidFill>
                    <a:srgbClr val="42558D"/>
                  </a:solidFill>
                </a:uFill>
                <a:latin typeface="Tw Cen MT"/>
                <a:cs typeface="Tw Cen MT"/>
                <a:hlinkClick r:id="rId4"/>
              </a:rPr>
              <a:t>ete</a:t>
            </a:r>
            <a:r>
              <a:rPr sz="2400" b="1" u="heavy" spc="20" dirty="0">
                <a:solidFill>
                  <a:srgbClr val="42558D"/>
                </a:solidFill>
                <a:uFill>
                  <a:solidFill>
                    <a:srgbClr val="42558D"/>
                  </a:solidFill>
                </a:uFill>
                <a:latin typeface="Tw Cen MT"/>
                <a:cs typeface="Tw Cen MT"/>
                <a:hlinkClick r:id="rId4"/>
              </a:rPr>
              <a:t>r</a:t>
            </a:r>
            <a:r>
              <a:rPr sz="2400" b="1" u="heavy" dirty="0">
                <a:solidFill>
                  <a:srgbClr val="42558D"/>
                </a:solidFill>
                <a:uFill>
                  <a:solidFill>
                    <a:srgbClr val="42558D"/>
                  </a:solidFill>
                </a:uFill>
                <a:latin typeface="Tw Cen MT"/>
                <a:cs typeface="Tw Cen MT"/>
                <a:hlinkClick r:id="rId4"/>
              </a:rPr>
              <a:t>an</a:t>
            </a:r>
            <a:r>
              <a:rPr sz="2400" b="1" u="heavy" spc="-70" dirty="0">
                <a:solidFill>
                  <a:srgbClr val="42558D"/>
                </a:solidFill>
                <a:uFill>
                  <a:solidFill>
                    <a:srgbClr val="42558D"/>
                  </a:solidFill>
                </a:uFill>
                <a:latin typeface="Tw Cen MT"/>
                <a:cs typeface="Tw Cen MT"/>
                <a:hlinkClick r:id="rId4"/>
              </a:rPr>
              <a:t>s</a:t>
            </a:r>
            <a:r>
              <a:rPr sz="2400" b="1" u="heavy" dirty="0">
                <a:solidFill>
                  <a:srgbClr val="42558D"/>
                </a:solidFill>
                <a:uFill>
                  <a:solidFill>
                    <a:srgbClr val="42558D"/>
                  </a:solidFill>
                </a:uFill>
                <a:latin typeface="Tw Cen MT"/>
                <a:cs typeface="Tw Cen MT"/>
                <a:hlinkClick r:id="rId4"/>
              </a:rPr>
              <a:t>.c</a:t>
            </a:r>
            <a:r>
              <a:rPr sz="2400" b="1" u="heavy" spc="-10" dirty="0">
                <a:solidFill>
                  <a:srgbClr val="42558D"/>
                </a:solidFill>
                <a:uFill>
                  <a:solidFill>
                    <a:srgbClr val="42558D"/>
                  </a:solidFill>
                </a:uFill>
                <a:latin typeface="Tw Cen MT"/>
                <a:cs typeface="Tw Cen MT"/>
                <a:hlinkClick r:id="rId4"/>
              </a:rPr>
              <a:t>o</a:t>
            </a:r>
            <a:r>
              <a:rPr sz="2400" b="1" u="heavy" dirty="0">
                <a:solidFill>
                  <a:srgbClr val="42558D"/>
                </a:solidFill>
                <a:uFill>
                  <a:solidFill>
                    <a:srgbClr val="42558D"/>
                  </a:solidFill>
                </a:uFill>
                <a:latin typeface="Tw Cen MT"/>
                <a:cs typeface="Tw Cen MT"/>
                <a:hlinkClick r:id="rId4"/>
              </a:rPr>
              <a:t>m </a:t>
            </a:r>
            <a:r>
              <a:rPr sz="2400" b="1" dirty="0">
                <a:solidFill>
                  <a:srgbClr val="42558D"/>
                </a:solidFill>
                <a:latin typeface="Tw Cen MT"/>
                <a:cs typeface="Tw Cen MT"/>
              </a:rPr>
              <a:t> </a:t>
            </a:r>
            <a:r>
              <a:rPr sz="2000" spc="-10" dirty="0">
                <a:latin typeface="Tw Cen MT"/>
                <a:cs typeface="Tw Cen MT"/>
              </a:rPr>
              <a:t>Facebook: </a:t>
            </a:r>
            <a:r>
              <a:rPr sz="2000" spc="-15" dirty="0">
                <a:latin typeface="Tw Cen MT"/>
                <a:cs typeface="Tw Cen MT"/>
              </a:rPr>
              <a:t>/</a:t>
            </a:r>
            <a:r>
              <a:rPr sz="2000" spc="-15" dirty="0" err="1">
                <a:latin typeface="Tw Cen MT"/>
                <a:cs typeface="Tw Cen MT"/>
              </a:rPr>
              <a:t>MIVeterans</a:t>
            </a:r>
            <a:r>
              <a:rPr sz="2000" spc="-15" dirty="0">
                <a:latin typeface="Tw Cen MT"/>
                <a:cs typeface="Tw Cen MT"/>
              </a:rPr>
              <a:t>  </a:t>
            </a:r>
            <a:br>
              <a:rPr lang="en-US" sz="2000" spc="-15" dirty="0">
                <a:latin typeface="Tw Cen MT"/>
                <a:cs typeface="Tw Cen MT"/>
              </a:rPr>
            </a:br>
            <a:r>
              <a:rPr sz="2000" spc="-15" dirty="0">
                <a:latin typeface="Tw Cen MT"/>
                <a:cs typeface="Tw Cen MT"/>
              </a:rPr>
              <a:t>Twitter: </a:t>
            </a:r>
            <a:r>
              <a:rPr sz="2000" spc="-20" dirty="0">
                <a:latin typeface="Tw Cen MT"/>
                <a:cs typeface="Tw Cen MT"/>
              </a:rPr>
              <a:t>@</a:t>
            </a:r>
            <a:r>
              <a:rPr sz="2000" spc="-20" dirty="0" err="1">
                <a:latin typeface="Tw Cen MT"/>
                <a:cs typeface="Tw Cen MT"/>
              </a:rPr>
              <a:t>MIVeteran</a:t>
            </a:r>
            <a:r>
              <a:rPr sz="2000" spc="-20" dirty="0">
                <a:latin typeface="Tw Cen MT"/>
                <a:cs typeface="Tw Cen MT"/>
              </a:rPr>
              <a:t>  </a:t>
            </a:r>
            <a:br>
              <a:rPr lang="en-US" sz="2000" spc="-20" dirty="0">
                <a:latin typeface="Tw Cen MT"/>
                <a:cs typeface="Tw Cen MT"/>
              </a:rPr>
            </a:br>
            <a:r>
              <a:rPr sz="2000" spc="-10" dirty="0">
                <a:latin typeface="Tw Cen MT"/>
                <a:cs typeface="Tw Cen MT"/>
              </a:rPr>
              <a:t>LinkedIn:</a:t>
            </a:r>
            <a:r>
              <a:rPr sz="2000" spc="-30" dirty="0">
                <a:latin typeface="Tw Cen MT"/>
                <a:cs typeface="Tw Cen MT"/>
              </a:rPr>
              <a:t> </a:t>
            </a:r>
            <a:r>
              <a:rPr sz="2000" spc="-20" dirty="0">
                <a:latin typeface="Tw Cen MT"/>
                <a:cs typeface="Tw Cen MT"/>
              </a:rPr>
              <a:t>/MIVeteran</a:t>
            </a:r>
            <a:endParaRPr sz="2000" dirty="0">
              <a:latin typeface="Tw Cen MT"/>
              <a:cs typeface="Tw Cen M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74139" y="377443"/>
            <a:ext cx="7058659" cy="635000"/>
          </a:xfrm>
          <a:prstGeom prst="rect">
            <a:avLst/>
          </a:prstGeom>
        </p:spPr>
        <p:txBody>
          <a:bodyPr vert="horz" wrap="square" lIns="0" tIns="12065" rIns="0" bIns="0" rtlCol="0">
            <a:spAutoFit/>
          </a:bodyPr>
          <a:lstStyle/>
          <a:p>
            <a:pPr marL="12700">
              <a:lnSpc>
                <a:spcPct val="100000"/>
              </a:lnSpc>
              <a:spcBef>
                <a:spcPts val="95"/>
              </a:spcBef>
            </a:pPr>
            <a:r>
              <a:rPr spc="5" dirty="0">
                <a:solidFill>
                  <a:srgbClr val="2E5796"/>
                </a:solidFill>
              </a:rPr>
              <a:t>Michigan </a:t>
            </a:r>
            <a:r>
              <a:rPr spc="-40" dirty="0">
                <a:solidFill>
                  <a:srgbClr val="2E5796"/>
                </a:solidFill>
              </a:rPr>
              <a:t>Veterans </a:t>
            </a:r>
            <a:r>
              <a:rPr spc="-5" dirty="0">
                <a:solidFill>
                  <a:srgbClr val="2E5796"/>
                </a:solidFill>
              </a:rPr>
              <a:t>-</a:t>
            </a:r>
            <a:r>
              <a:rPr spc="15" dirty="0">
                <a:solidFill>
                  <a:srgbClr val="2E5796"/>
                </a:solidFill>
              </a:rPr>
              <a:t> </a:t>
            </a:r>
            <a:r>
              <a:rPr spc="-5" dirty="0">
                <a:solidFill>
                  <a:srgbClr val="2E5796"/>
                </a:solidFill>
              </a:rPr>
              <a:t>Demographics</a:t>
            </a:r>
          </a:p>
        </p:txBody>
      </p:sp>
      <p:sp>
        <p:nvSpPr>
          <p:cNvPr id="3" name="object 3"/>
          <p:cNvSpPr txBox="1"/>
          <p:nvPr/>
        </p:nvSpPr>
        <p:spPr>
          <a:xfrm>
            <a:off x="213518" y="1264665"/>
            <a:ext cx="10668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FFFFFF"/>
                </a:solidFill>
                <a:latin typeface="Tw Cen MT"/>
                <a:cs typeface="Tw Cen MT"/>
              </a:rPr>
              <a:t>2</a:t>
            </a:r>
            <a:endParaRPr sz="1200">
              <a:latin typeface="Tw Cen MT"/>
              <a:cs typeface="Tw Cen MT"/>
            </a:endParaRPr>
          </a:p>
        </p:txBody>
      </p:sp>
      <p:sp>
        <p:nvSpPr>
          <p:cNvPr id="4" name="object 4"/>
          <p:cNvSpPr txBox="1"/>
          <p:nvPr/>
        </p:nvSpPr>
        <p:spPr>
          <a:xfrm>
            <a:off x="123516" y="6625812"/>
            <a:ext cx="1551305" cy="147955"/>
          </a:xfrm>
          <a:prstGeom prst="rect">
            <a:avLst/>
          </a:prstGeom>
        </p:spPr>
        <p:txBody>
          <a:bodyPr vert="horz" wrap="square" lIns="0" tIns="12700" rIns="0" bIns="0" rtlCol="0">
            <a:spAutoFit/>
          </a:bodyPr>
          <a:lstStyle/>
          <a:p>
            <a:pPr marL="12700">
              <a:lnSpc>
                <a:spcPct val="100000"/>
              </a:lnSpc>
              <a:spcBef>
                <a:spcPts val="100"/>
              </a:spcBef>
            </a:pPr>
            <a:r>
              <a:rPr sz="800" dirty="0">
                <a:latin typeface="Tw Cen MT"/>
                <a:cs typeface="Tw Cen MT"/>
              </a:rPr>
              <a:t>Source: U.S. </a:t>
            </a:r>
            <a:r>
              <a:rPr sz="800" spc="-5" dirty="0">
                <a:latin typeface="Tw Cen MT"/>
                <a:cs typeface="Tw Cen MT"/>
              </a:rPr>
              <a:t>Dept. </a:t>
            </a:r>
            <a:r>
              <a:rPr sz="800" dirty="0">
                <a:latin typeface="Tw Cen MT"/>
                <a:cs typeface="Tw Cen MT"/>
              </a:rPr>
              <a:t>of </a:t>
            </a:r>
            <a:r>
              <a:rPr sz="800" spc="-5" dirty="0">
                <a:latin typeface="Tw Cen MT"/>
                <a:cs typeface="Tw Cen MT"/>
              </a:rPr>
              <a:t>Veterans</a:t>
            </a:r>
            <a:r>
              <a:rPr sz="800" spc="-65" dirty="0">
                <a:latin typeface="Tw Cen MT"/>
                <a:cs typeface="Tw Cen MT"/>
              </a:rPr>
              <a:t> </a:t>
            </a:r>
            <a:r>
              <a:rPr sz="800" spc="-5" dirty="0">
                <a:latin typeface="Tw Cen MT"/>
                <a:cs typeface="Tw Cen MT"/>
              </a:rPr>
              <a:t>Affairs</a:t>
            </a:r>
            <a:endParaRPr sz="800">
              <a:latin typeface="Tw Cen MT"/>
              <a:cs typeface="Tw Cen MT"/>
            </a:endParaRPr>
          </a:p>
        </p:txBody>
      </p:sp>
      <p:sp>
        <p:nvSpPr>
          <p:cNvPr id="5" name="object 5"/>
          <p:cNvSpPr txBox="1"/>
          <p:nvPr/>
        </p:nvSpPr>
        <p:spPr>
          <a:xfrm>
            <a:off x="4244340" y="3494940"/>
            <a:ext cx="4344035" cy="941069"/>
          </a:xfrm>
          <a:prstGeom prst="rect">
            <a:avLst/>
          </a:prstGeom>
        </p:spPr>
        <p:txBody>
          <a:bodyPr vert="horz" wrap="square" lIns="0" tIns="13335" rIns="0" bIns="0" rtlCol="0">
            <a:spAutoFit/>
          </a:bodyPr>
          <a:lstStyle/>
          <a:p>
            <a:pPr marL="38100" marR="30480" algn="just">
              <a:lnSpc>
                <a:spcPct val="100000"/>
              </a:lnSpc>
              <a:spcBef>
                <a:spcPts val="105"/>
              </a:spcBef>
            </a:pPr>
            <a:r>
              <a:rPr sz="2000" b="1" spc="-30" dirty="0">
                <a:solidFill>
                  <a:srgbClr val="0F2C52"/>
                </a:solidFill>
                <a:latin typeface="Tw Cen MT"/>
                <a:cs typeface="Tw Cen MT"/>
              </a:rPr>
              <a:t>Michigan’s </a:t>
            </a:r>
            <a:r>
              <a:rPr sz="2000" b="1" dirty="0">
                <a:solidFill>
                  <a:srgbClr val="0F2C52"/>
                </a:solidFill>
                <a:latin typeface="Tw Cen MT"/>
                <a:cs typeface="Tw Cen MT"/>
              </a:rPr>
              <a:t>veteran population </a:t>
            </a:r>
            <a:r>
              <a:rPr sz="2000" b="1" spc="-5" dirty="0">
                <a:solidFill>
                  <a:srgbClr val="0F2C52"/>
                </a:solidFill>
                <a:latin typeface="Tw Cen MT"/>
                <a:cs typeface="Tw Cen MT"/>
              </a:rPr>
              <a:t>is </a:t>
            </a:r>
            <a:r>
              <a:rPr sz="2000" b="1" dirty="0">
                <a:solidFill>
                  <a:srgbClr val="0F2C52"/>
                </a:solidFill>
                <a:latin typeface="Tw Cen MT"/>
                <a:cs typeface="Tw Cen MT"/>
              </a:rPr>
              <a:t>one of  the largest </a:t>
            </a:r>
            <a:r>
              <a:rPr sz="2000" b="1" spc="-5" dirty="0">
                <a:solidFill>
                  <a:srgbClr val="0F2C52"/>
                </a:solidFill>
                <a:latin typeface="Tw Cen MT"/>
                <a:cs typeface="Tw Cen MT"/>
              </a:rPr>
              <a:t>in </a:t>
            </a:r>
            <a:r>
              <a:rPr sz="2000" b="1" dirty="0">
                <a:solidFill>
                  <a:srgbClr val="0F2C52"/>
                </a:solidFill>
                <a:latin typeface="Tw Cen MT"/>
                <a:cs typeface="Tw Cen MT"/>
              </a:rPr>
              <a:t>the United </a:t>
            </a:r>
            <a:r>
              <a:rPr sz="2000" b="1" spc="-5" dirty="0">
                <a:solidFill>
                  <a:srgbClr val="0F2C52"/>
                </a:solidFill>
                <a:latin typeface="Tw Cen MT"/>
                <a:cs typeface="Tw Cen MT"/>
              </a:rPr>
              <a:t>States, </a:t>
            </a:r>
            <a:r>
              <a:rPr sz="2000" b="1" dirty="0">
                <a:solidFill>
                  <a:srgbClr val="0F2C52"/>
                </a:solidFill>
                <a:latin typeface="Tw Cen MT"/>
                <a:cs typeface="Tw Cen MT"/>
              </a:rPr>
              <a:t>ranking  </a:t>
            </a:r>
            <a:r>
              <a:rPr sz="2000" b="1" spc="5" dirty="0">
                <a:solidFill>
                  <a:srgbClr val="0F2C52"/>
                </a:solidFill>
                <a:latin typeface="Tw Cen MT"/>
                <a:cs typeface="Tw Cen MT"/>
              </a:rPr>
              <a:t>11</a:t>
            </a:r>
            <a:r>
              <a:rPr sz="1950" b="1" spc="7" baseline="25641" dirty="0">
                <a:solidFill>
                  <a:srgbClr val="0F2C52"/>
                </a:solidFill>
                <a:latin typeface="Tw Cen MT"/>
                <a:cs typeface="Tw Cen MT"/>
              </a:rPr>
              <a:t>th </a:t>
            </a:r>
            <a:r>
              <a:rPr sz="2000" b="1" spc="-5" dirty="0">
                <a:solidFill>
                  <a:srgbClr val="0F2C52"/>
                </a:solidFill>
                <a:latin typeface="Tw Cen MT"/>
                <a:cs typeface="Tw Cen MT"/>
              </a:rPr>
              <a:t>in </a:t>
            </a:r>
            <a:r>
              <a:rPr sz="2000" b="1" spc="5" dirty="0">
                <a:solidFill>
                  <a:srgbClr val="0F2C52"/>
                </a:solidFill>
                <a:latin typeface="Tw Cen MT"/>
                <a:cs typeface="Tw Cen MT"/>
              </a:rPr>
              <a:t>2019 </a:t>
            </a:r>
            <a:r>
              <a:rPr sz="2000" b="1" spc="-5" dirty="0">
                <a:solidFill>
                  <a:srgbClr val="0F2C52"/>
                </a:solidFill>
                <a:latin typeface="Tw Cen MT"/>
                <a:cs typeface="Tw Cen MT"/>
              </a:rPr>
              <a:t>with </a:t>
            </a:r>
            <a:r>
              <a:rPr sz="2000" b="1" spc="-20" dirty="0">
                <a:solidFill>
                  <a:srgbClr val="0F2C52"/>
                </a:solidFill>
                <a:latin typeface="Tw Cen MT"/>
                <a:cs typeface="Tw Cen MT"/>
              </a:rPr>
              <a:t>over </a:t>
            </a:r>
            <a:r>
              <a:rPr sz="2000" b="1" dirty="0">
                <a:solidFill>
                  <a:srgbClr val="0F2C52"/>
                </a:solidFill>
                <a:latin typeface="Tw Cen MT"/>
                <a:cs typeface="Tw Cen MT"/>
              </a:rPr>
              <a:t>550,000</a:t>
            </a:r>
            <a:r>
              <a:rPr sz="2000" b="1" spc="-185" dirty="0">
                <a:solidFill>
                  <a:srgbClr val="0F2C52"/>
                </a:solidFill>
                <a:latin typeface="Tw Cen MT"/>
                <a:cs typeface="Tw Cen MT"/>
              </a:rPr>
              <a:t> </a:t>
            </a:r>
            <a:r>
              <a:rPr sz="2000" b="1" dirty="0">
                <a:solidFill>
                  <a:srgbClr val="0F2C52"/>
                </a:solidFill>
                <a:latin typeface="Tw Cen MT"/>
                <a:cs typeface="Tw Cen MT"/>
              </a:rPr>
              <a:t>veterans</a:t>
            </a:r>
            <a:endParaRPr sz="2000">
              <a:latin typeface="Tw Cen MT"/>
              <a:cs typeface="Tw Cen MT"/>
            </a:endParaRPr>
          </a:p>
        </p:txBody>
      </p:sp>
      <p:grpSp>
        <p:nvGrpSpPr>
          <p:cNvPr id="6" name="object 6" descr="Illinois and Washington Box"/>
          <p:cNvGrpSpPr/>
          <p:nvPr/>
        </p:nvGrpSpPr>
        <p:grpSpPr>
          <a:xfrm>
            <a:off x="802005" y="4663821"/>
            <a:ext cx="2448560" cy="834769"/>
            <a:chOff x="802005" y="4663821"/>
            <a:chExt cx="2448560" cy="805815"/>
          </a:xfrm>
        </p:grpSpPr>
        <p:sp>
          <p:nvSpPr>
            <p:cNvPr id="7" name="object 7"/>
            <p:cNvSpPr/>
            <p:nvPr/>
          </p:nvSpPr>
          <p:spPr>
            <a:xfrm>
              <a:off x="849630" y="5305806"/>
              <a:ext cx="2164715" cy="116205"/>
            </a:xfrm>
            <a:custGeom>
              <a:avLst/>
              <a:gdLst/>
              <a:ahLst/>
              <a:cxnLst/>
              <a:rect l="l" t="t" r="r" b="b"/>
              <a:pathLst>
                <a:path w="2164715" h="116204">
                  <a:moveTo>
                    <a:pt x="2164092" y="0"/>
                  </a:moveTo>
                  <a:lnTo>
                    <a:pt x="0" y="0"/>
                  </a:lnTo>
                  <a:lnTo>
                    <a:pt x="0" y="115824"/>
                  </a:lnTo>
                  <a:lnTo>
                    <a:pt x="2164092" y="115824"/>
                  </a:lnTo>
                  <a:lnTo>
                    <a:pt x="2164092" y="0"/>
                  </a:lnTo>
                  <a:close/>
                </a:path>
              </a:pathLst>
            </a:custGeom>
            <a:solidFill>
              <a:srgbClr val="5F76B4"/>
            </a:solidFill>
          </p:spPr>
          <p:txBody>
            <a:bodyPr wrap="square" lIns="0" tIns="0" rIns="0" bIns="0" rtlCol="0"/>
            <a:lstStyle/>
            <a:p>
              <a:endParaRPr/>
            </a:p>
          </p:txBody>
        </p:sp>
        <p:sp>
          <p:nvSpPr>
            <p:cNvPr id="8" name="object 8"/>
            <p:cNvSpPr/>
            <p:nvPr/>
          </p:nvSpPr>
          <p:spPr>
            <a:xfrm>
              <a:off x="849630" y="5305806"/>
              <a:ext cx="2164080" cy="116205"/>
            </a:xfrm>
            <a:custGeom>
              <a:avLst/>
              <a:gdLst/>
              <a:ahLst/>
              <a:cxnLst/>
              <a:rect l="l" t="t" r="r" b="b"/>
              <a:pathLst>
                <a:path w="2164080" h="116204">
                  <a:moveTo>
                    <a:pt x="2164080" y="115824"/>
                  </a:moveTo>
                  <a:lnTo>
                    <a:pt x="0" y="115824"/>
                  </a:lnTo>
                  <a:lnTo>
                    <a:pt x="0" y="0"/>
                  </a:lnTo>
                  <a:lnTo>
                    <a:pt x="2164080" y="0"/>
                  </a:lnTo>
                  <a:lnTo>
                    <a:pt x="2164080" y="115824"/>
                  </a:lnTo>
                  <a:close/>
                </a:path>
              </a:pathLst>
            </a:custGeom>
            <a:ln w="95250">
              <a:solidFill>
                <a:srgbClr val="5F76B4"/>
              </a:solidFill>
            </a:ln>
          </p:spPr>
          <p:txBody>
            <a:bodyPr wrap="square" lIns="0" tIns="0" rIns="0" bIns="0" rtlCol="0"/>
            <a:lstStyle/>
            <a:p>
              <a:endParaRPr/>
            </a:p>
          </p:txBody>
        </p:sp>
        <p:sp>
          <p:nvSpPr>
            <p:cNvPr id="9" name="object 9"/>
            <p:cNvSpPr/>
            <p:nvPr/>
          </p:nvSpPr>
          <p:spPr>
            <a:xfrm>
              <a:off x="849630" y="5008626"/>
              <a:ext cx="2196465" cy="116205"/>
            </a:xfrm>
            <a:custGeom>
              <a:avLst/>
              <a:gdLst/>
              <a:ahLst/>
              <a:cxnLst/>
              <a:rect l="l" t="t" r="r" b="b"/>
              <a:pathLst>
                <a:path w="2196465" h="116204">
                  <a:moveTo>
                    <a:pt x="2196096" y="0"/>
                  </a:moveTo>
                  <a:lnTo>
                    <a:pt x="0" y="0"/>
                  </a:lnTo>
                  <a:lnTo>
                    <a:pt x="0" y="115824"/>
                  </a:lnTo>
                  <a:lnTo>
                    <a:pt x="2196096" y="115824"/>
                  </a:lnTo>
                  <a:lnTo>
                    <a:pt x="2196096" y="0"/>
                  </a:lnTo>
                  <a:close/>
                </a:path>
              </a:pathLst>
            </a:custGeom>
            <a:solidFill>
              <a:srgbClr val="C00000"/>
            </a:solidFill>
          </p:spPr>
          <p:txBody>
            <a:bodyPr wrap="square" lIns="0" tIns="0" rIns="0" bIns="0" rtlCol="0"/>
            <a:lstStyle/>
            <a:p>
              <a:endParaRPr/>
            </a:p>
          </p:txBody>
        </p:sp>
        <p:sp>
          <p:nvSpPr>
            <p:cNvPr id="10" name="object 10"/>
            <p:cNvSpPr/>
            <p:nvPr/>
          </p:nvSpPr>
          <p:spPr>
            <a:xfrm>
              <a:off x="849630" y="5008626"/>
              <a:ext cx="2196465" cy="116205"/>
            </a:xfrm>
            <a:custGeom>
              <a:avLst/>
              <a:gdLst/>
              <a:ahLst/>
              <a:cxnLst/>
              <a:rect l="l" t="t" r="r" b="b"/>
              <a:pathLst>
                <a:path w="2196465" h="116204">
                  <a:moveTo>
                    <a:pt x="2196084" y="115824"/>
                  </a:moveTo>
                  <a:lnTo>
                    <a:pt x="0" y="115824"/>
                  </a:lnTo>
                  <a:lnTo>
                    <a:pt x="0" y="0"/>
                  </a:lnTo>
                  <a:lnTo>
                    <a:pt x="2196084" y="0"/>
                  </a:lnTo>
                  <a:lnTo>
                    <a:pt x="2196084" y="115824"/>
                  </a:lnTo>
                  <a:close/>
                </a:path>
              </a:pathLst>
            </a:custGeom>
            <a:ln w="95250">
              <a:solidFill>
                <a:srgbClr val="AE2525"/>
              </a:solidFill>
            </a:ln>
          </p:spPr>
          <p:txBody>
            <a:bodyPr wrap="square" lIns="0" tIns="0" rIns="0" bIns="0" rtlCol="0"/>
            <a:lstStyle/>
            <a:p>
              <a:endParaRPr/>
            </a:p>
          </p:txBody>
        </p:sp>
        <p:sp>
          <p:nvSpPr>
            <p:cNvPr id="11" name="object 11"/>
            <p:cNvSpPr/>
            <p:nvPr/>
          </p:nvSpPr>
          <p:spPr>
            <a:xfrm>
              <a:off x="849630" y="4711446"/>
              <a:ext cx="2353310" cy="116205"/>
            </a:xfrm>
            <a:custGeom>
              <a:avLst/>
              <a:gdLst/>
              <a:ahLst/>
              <a:cxnLst/>
              <a:rect l="l" t="t" r="r" b="b"/>
              <a:pathLst>
                <a:path w="2353310" h="116204">
                  <a:moveTo>
                    <a:pt x="2353056" y="0"/>
                  </a:moveTo>
                  <a:lnTo>
                    <a:pt x="0" y="0"/>
                  </a:lnTo>
                  <a:lnTo>
                    <a:pt x="0" y="115823"/>
                  </a:lnTo>
                  <a:lnTo>
                    <a:pt x="2353056" y="115823"/>
                  </a:lnTo>
                  <a:lnTo>
                    <a:pt x="2353056" y="0"/>
                  </a:lnTo>
                  <a:close/>
                </a:path>
              </a:pathLst>
            </a:custGeom>
            <a:solidFill>
              <a:srgbClr val="0F2C52"/>
            </a:solidFill>
          </p:spPr>
          <p:txBody>
            <a:bodyPr wrap="square" lIns="0" tIns="0" rIns="0" bIns="0" rtlCol="0"/>
            <a:lstStyle/>
            <a:p>
              <a:endParaRPr/>
            </a:p>
          </p:txBody>
        </p:sp>
        <p:sp>
          <p:nvSpPr>
            <p:cNvPr id="12" name="object 12"/>
            <p:cNvSpPr/>
            <p:nvPr/>
          </p:nvSpPr>
          <p:spPr>
            <a:xfrm>
              <a:off x="849630" y="4711446"/>
              <a:ext cx="2353310" cy="116205"/>
            </a:xfrm>
            <a:custGeom>
              <a:avLst/>
              <a:gdLst/>
              <a:ahLst/>
              <a:cxnLst/>
              <a:rect l="l" t="t" r="r" b="b"/>
              <a:pathLst>
                <a:path w="2353310" h="116204">
                  <a:moveTo>
                    <a:pt x="2353056" y="115823"/>
                  </a:moveTo>
                  <a:lnTo>
                    <a:pt x="0" y="115823"/>
                  </a:lnTo>
                  <a:lnTo>
                    <a:pt x="0" y="0"/>
                  </a:lnTo>
                  <a:lnTo>
                    <a:pt x="2353056" y="0"/>
                  </a:lnTo>
                  <a:lnTo>
                    <a:pt x="2353056" y="115823"/>
                  </a:lnTo>
                  <a:close/>
                </a:path>
              </a:pathLst>
            </a:custGeom>
            <a:ln w="95249">
              <a:solidFill>
                <a:srgbClr val="0F2C52"/>
              </a:solidFill>
            </a:ln>
          </p:spPr>
          <p:txBody>
            <a:bodyPr wrap="square" lIns="0" tIns="0" rIns="0" bIns="0" rtlCol="0"/>
            <a:lstStyle/>
            <a:p>
              <a:endParaRPr dirty="0"/>
            </a:p>
          </p:txBody>
        </p:sp>
      </p:grpSp>
      <p:sp>
        <p:nvSpPr>
          <p:cNvPr id="13" name="object 13" descr="South Carolina"/>
          <p:cNvSpPr txBox="1"/>
          <p:nvPr/>
        </p:nvSpPr>
        <p:spPr>
          <a:xfrm>
            <a:off x="802004" y="6148196"/>
            <a:ext cx="1927223" cy="180755"/>
          </a:xfrm>
          <a:prstGeom prst="rect">
            <a:avLst/>
          </a:prstGeom>
          <a:solidFill>
            <a:srgbClr val="0F2C52"/>
          </a:solidFill>
        </p:spPr>
        <p:txBody>
          <a:bodyPr vert="horz" wrap="square" lIns="0" tIns="0" rIns="0" bIns="0" rtlCol="0">
            <a:spAutoFit/>
          </a:bodyPr>
          <a:lstStyle/>
          <a:p>
            <a:pPr marL="666750">
              <a:lnSpc>
                <a:spcPts val="1435"/>
              </a:lnSpc>
            </a:pPr>
            <a:r>
              <a:rPr sz="1400" b="1" spc="-5" dirty="0">
                <a:solidFill>
                  <a:srgbClr val="FFFFFF"/>
                </a:solidFill>
                <a:latin typeface="Tw Cen MT"/>
                <a:cs typeface="Tw Cen MT"/>
              </a:rPr>
              <a:t>South</a:t>
            </a:r>
            <a:r>
              <a:rPr sz="1400" b="1" spc="-20" dirty="0">
                <a:solidFill>
                  <a:srgbClr val="FFFFFF"/>
                </a:solidFill>
                <a:latin typeface="Tw Cen MT"/>
                <a:cs typeface="Tw Cen MT"/>
              </a:rPr>
              <a:t> </a:t>
            </a:r>
            <a:r>
              <a:rPr sz="1400" b="1" spc="-5" dirty="0">
                <a:solidFill>
                  <a:srgbClr val="FFFFFF"/>
                </a:solidFill>
                <a:latin typeface="Tw Cen MT"/>
                <a:cs typeface="Tw Cen MT"/>
              </a:rPr>
              <a:t>Carolina</a:t>
            </a:r>
            <a:endParaRPr sz="1400" b="1" dirty="0">
              <a:latin typeface="Tw Cen MT"/>
              <a:cs typeface="Tw Cen MT"/>
            </a:endParaRPr>
          </a:p>
        </p:txBody>
      </p:sp>
      <p:sp>
        <p:nvSpPr>
          <p:cNvPr id="14" name="object 14" descr="Missouri text"/>
          <p:cNvSpPr txBox="1"/>
          <p:nvPr/>
        </p:nvSpPr>
        <p:spPr>
          <a:xfrm>
            <a:off x="802005" y="5851016"/>
            <a:ext cx="1927224" cy="215444"/>
          </a:xfrm>
          <a:prstGeom prst="rect">
            <a:avLst/>
          </a:prstGeom>
          <a:solidFill>
            <a:srgbClr val="5F76B4"/>
          </a:solidFill>
        </p:spPr>
        <p:txBody>
          <a:bodyPr vert="horz" wrap="square" lIns="0" tIns="0" rIns="0" bIns="0" rtlCol="0">
            <a:spAutoFit/>
          </a:bodyPr>
          <a:lstStyle/>
          <a:p>
            <a:pPr marL="1186815">
              <a:lnSpc>
                <a:spcPct val="100000"/>
              </a:lnSpc>
            </a:pPr>
            <a:r>
              <a:rPr sz="1400" b="1" spc="-5" dirty="0">
                <a:solidFill>
                  <a:srgbClr val="FFFFFF"/>
                </a:solidFill>
                <a:latin typeface="Tw Cen MT"/>
                <a:cs typeface="Tw Cen MT"/>
              </a:rPr>
              <a:t>Missouri</a:t>
            </a:r>
            <a:endParaRPr sz="1400" b="1" dirty="0">
              <a:latin typeface="Tw Cen MT"/>
              <a:cs typeface="Tw Cen MT"/>
            </a:endParaRPr>
          </a:p>
        </p:txBody>
      </p:sp>
      <p:sp>
        <p:nvSpPr>
          <p:cNvPr id="15" name="object 15" descr="Tennessee"/>
          <p:cNvSpPr txBox="1"/>
          <p:nvPr/>
        </p:nvSpPr>
        <p:spPr>
          <a:xfrm>
            <a:off x="802005" y="5555360"/>
            <a:ext cx="1999106" cy="180755"/>
          </a:xfrm>
          <a:prstGeom prst="rect">
            <a:avLst/>
          </a:prstGeom>
          <a:solidFill>
            <a:srgbClr val="0F2C52"/>
          </a:solidFill>
        </p:spPr>
        <p:txBody>
          <a:bodyPr vert="horz" wrap="square" lIns="0" tIns="0" rIns="0" bIns="0" rtlCol="0">
            <a:spAutoFit/>
          </a:bodyPr>
          <a:lstStyle/>
          <a:p>
            <a:pPr marL="1196340">
              <a:lnSpc>
                <a:spcPts val="1435"/>
              </a:lnSpc>
            </a:pPr>
            <a:r>
              <a:rPr sz="1400" b="1" spc="-5" dirty="0">
                <a:solidFill>
                  <a:srgbClr val="FFFFFF"/>
                </a:solidFill>
                <a:latin typeface="Tw Cen MT"/>
                <a:cs typeface="Tw Cen MT"/>
              </a:rPr>
              <a:t>Tennessee</a:t>
            </a:r>
            <a:endParaRPr sz="1400" b="1" dirty="0">
              <a:latin typeface="Tw Cen MT"/>
              <a:cs typeface="Tw Cen MT"/>
            </a:endParaRPr>
          </a:p>
        </p:txBody>
      </p:sp>
      <p:sp>
        <p:nvSpPr>
          <p:cNvPr id="16" name="object 16" descr="Washington"/>
          <p:cNvSpPr txBox="1"/>
          <p:nvPr/>
        </p:nvSpPr>
        <p:spPr>
          <a:xfrm>
            <a:off x="2057400" y="5244993"/>
            <a:ext cx="893340" cy="228268"/>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Tw Cen MT"/>
                <a:cs typeface="Tw Cen MT"/>
              </a:rPr>
              <a:t>Washington</a:t>
            </a:r>
            <a:endParaRPr sz="1400" b="1" dirty="0">
              <a:latin typeface="Tw Cen MT"/>
              <a:cs typeface="Tw Cen MT"/>
            </a:endParaRPr>
          </a:p>
        </p:txBody>
      </p:sp>
      <p:sp>
        <p:nvSpPr>
          <p:cNvPr id="17" name="object 17" descr="Illinois"/>
          <p:cNvSpPr txBox="1"/>
          <p:nvPr/>
        </p:nvSpPr>
        <p:spPr>
          <a:xfrm>
            <a:off x="802005" y="4651556"/>
            <a:ext cx="2448560" cy="228268"/>
          </a:xfrm>
          <a:prstGeom prst="rect">
            <a:avLst/>
          </a:prstGeom>
        </p:spPr>
        <p:txBody>
          <a:bodyPr vert="horz" wrap="square" lIns="0" tIns="12700" rIns="0" bIns="0" rtlCol="0">
            <a:spAutoFit/>
          </a:bodyPr>
          <a:lstStyle/>
          <a:p>
            <a:pPr marR="115570" algn="r">
              <a:lnSpc>
                <a:spcPct val="100000"/>
              </a:lnSpc>
              <a:spcBef>
                <a:spcPts val="100"/>
              </a:spcBef>
            </a:pPr>
            <a:r>
              <a:rPr sz="1400" b="1" dirty="0">
                <a:solidFill>
                  <a:srgbClr val="FFFFFF"/>
                </a:solidFill>
                <a:latin typeface="Tw Cen MT"/>
                <a:cs typeface="Tw Cen MT"/>
              </a:rPr>
              <a:t>Illinois</a:t>
            </a:r>
            <a:endParaRPr sz="1400" b="1" dirty="0">
              <a:latin typeface="Tw Cen MT"/>
              <a:cs typeface="Tw Cen MT"/>
            </a:endParaRPr>
          </a:p>
        </p:txBody>
      </p:sp>
      <p:sp>
        <p:nvSpPr>
          <p:cNvPr id="18" name="object 18" descr="Georgia"/>
          <p:cNvSpPr txBox="1"/>
          <p:nvPr/>
        </p:nvSpPr>
        <p:spPr>
          <a:xfrm>
            <a:off x="802005" y="4368165"/>
            <a:ext cx="2841625" cy="179536"/>
          </a:xfrm>
          <a:prstGeom prst="rect">
            <a:avLst/>
          </a:prstGeom>
          <a:solidFill>
            <a:srgbClr val="5F76B4"/>
          </a:solidFill>
        </p:spPr>
        <p:txBody>
          <a:bodyPr vert="horz" wrap="square" lIns="0" tIns="0" rIns="0" bIns="0" rtlCol="0">
            <a:spAutoFit/>
          </a:bodyPr>
          <a:lstStyle/>
          <a:p>
            <a:pPr marR="116205" algn="r">
              <a:lnSpc>
                <a:spcPts val="1435"/>
              </a:lnSpc>
            </a:pPr>
            <a:r>
              <a:rPr sz="1400" b="1" spc="-5" dirty="0">
                <a:solidFill>
                  <a:srgbClr val="FFFFFF"/>
                </a:solidFill>
                <a:latin typeface="Tw Cen MT"/>
                <a:cs typeface="Tw Cen MT"/>
              </a:rPr>
              <a:t>G</a:t>
            </a:r>
            <a:r>
              <a:rPr sz="1400" b="1" dirty="0">
                <a:solidFill>
                  <a:srgbClr val="FFFFFF"/>
                </a:solidFill>
                <a:latin typeface="Tw Cen MT"/>
                <a:cs typeface="Tw Cen MT"/>
              </a:rPr>
              <a:t>eo</a:t>
            </a:r>
            <a:r>
              <a:rPr sz="1400" b="1" spc="-5" dirty="0">
                <a:solidFill>
                  <a:srgbClr val="FFFFFF"/>
                </a:solidFill>
                <a:latin typeface="Tw Cen MT"/>
                <a:cs typeface="Tw Cen MT"/>
              </a:rPr>
              <a:t>rg</a:t>
            </a:r>
            <a:r>
              <a:rPr sz="1400" b="1" dirty="0">
                <a:solidFill>
                  <a:srgbClr val="FFFFFF"/>
                </a:solidFill>
                <a:latin typeface="Tw Cen MT"/>
                <a:cs typeface="Tw Cen MT"/>
              </a:rPr>
              <a:t>ia</a:t>
            </a:r>
            <a:endParaRPr sz="1400" b="1" dirty="0">
              <a:latin typeface="Tw Cen MT"/>
              <a:cs typeface="Tw Cen MT"/>
            </a:endParaRPr>
          </a:p>
        </p:txBody>
      </p:sp>
      <p:sp>
        <p:nvSpPr>
          <p:cNvPr id="19" name="object 19" descr="Virginia"/>
          <p:cNvSpPr txBox="1"/>
          <p:nvPr/>
        </p:nvSpPr>
        <p:spPr>
          <a:xfrm>
            <a:off x="802005" y="4070984"/>
            <a:ext cx="2934970" cy="179536"/>
          </a:xfrm>
          <a:prstGeom prst="rect">
            <a:avLst/>
          </a:prstGeom>
          <a:solidFill>
            <a:srgbClr val="0F2C52"/>
          </a:solidFill>
        </p:spPr>
        <p:txBody>
          <a:bodyPr vert="horz" wrap="square" lIns="0" tIns="0" rIns="0" bIns="0" rtlCol="0">
            <a:spAutoFit/>
          </a:bodyPr>
          <a:lstStyle/>
          <a:p>
            <a:pPr marR="115570" algn="r">
              <a:lnSpc>
                <a:spcPts val="1440"/>
              </a:lnSpc>
            </a:pPr>
            <a:r>
              <a:rPr sz="1400" b="1" spc="-5" dirty="0">
                <a:solidFill>
                  <a:srgbClr val="FFFFFF"/>
                </a:solidFill>
                <a:latin typeface="Tw Cen MT"/>
                <a:cs typeface="Tw Cen MT"/>
              </a:rPr>
              <a:t>V</a:t>
            </a:r>
            <a:r>
              <a:rPr sz="1400" b="1" dirty="0">
                <a:solidFill>
                  <a:srgbClr val="FFFFFF"/>
                </a:solidFill>
                <a:latin typeface="Tw Cen MT"/>
                <a:cs typeface="Tw Cen MT"/>
              </a:rPr>
              <a:t>i</a:t>
            </a:r>
            <a:r>
              <a:rPr sz="1400" b="1" spc="-5" dirty="0">
                <a:solidFill>
                  <a:srgbClr val="FFFFFF"/>
                </a:solidFill>
                <a:latin typeface="Tw Cen MT"/>
                <a:cs typeface="Tw Cen MT"/>
              </a:rPr>
              <a:t>rg</a:t>
            </a:r>
            <a:r>
              <a:rPr sz="1400" b="1" dirty="0">
                <a:solidFill>
                  <a:srgbClr val="FFFFFF"/>
                </a:solidFill>
                <a:latin typeface="Tw Cen MT"/>
                <a:cs typeface="Tw Cen MT"/>
              </a:rPr>
              <a:t>inia</a:t>
            </a:r>
            <a:endParaRPr sz="1400" b="1" dirty="0">
              <a:latin typeface="Tw Cen MT"/>
              <a:cs typeface="Tw Cen MT"/>
            </a:endParaRPr>
          </a:p>
        </p:txBody>
      </p:sp>
      <p:sp>
        <p:nvSpPr>
          <p:cNvPr id="20" name="object 20" descr="New York"/>
          <p:cNvSpPr txBox="1"/>
          <p:nvPr/>
        </p:nvSpPr>
        <p:spPr>
          <a:xfrm>
            <a:off x="802005" y="3773804"/>
            <a:ext cx="2952750" cy="215444"/>
          </a:xfrm>
          <a:prstGeom prst="rect">
            <a:avLst/>
          </a:prstGeom>
          <a:solidFill>
            <a:srgbClr val="5F76B4"/>
          </a:solidFill>
        </p:spPr>
        <p:txBody>
          <a:bodyPr vert="horz" wrap="square" lIns="0" tIns="0" rIns="0" bIns="0" rtlCol="0">
            <a:spAutoFit/>
          </a:bodyPr>
          <a:lstStyle/>
          <a:p>
            <a:pPr marR="116205" algn="r">
              <a:lnSpc>
                <a:spcPct val="100000"/>
              </a:lnSpc>
            </a:pPr>
            <a:r>
              <a:rPr sz="1400" b="1" dirty="0">
                <a:solidFill>
                  <a:srgbClr val="FFFFFF"/>
                </a:solidFill>
                <a:latin typeface="Tw Cen MT"/>
                <a:cs typeface="Tw Cen MT"/>
              </a:rPr>
              <a:t>New</a:t>
            </a:r>
            <a:r>
              <a:rPr sz="1400" b="1" spc="-110" dirty="0">
                <a:solidFill>
                  <a:srgbClr val="FFFFFF"/>
                </a:solidFill>
                <a:latin typeface="Tw Cen MT"/>
                <a:cs typeface="Tw Cen MT"/>
              </a:rPr>
              <a:t> </a:t>
            </a:r>
            <a:r>
              <a:rPr sz="1400" b="1" spc="-5" dirty="0">
                <a:solidFill>
                  <a:srgbClr val="FFFFFF"/>
                </a:solidFill>
                <a:latin typeface="Tw Cen MT"/>
                <a:cs typeface="Tw Cen MT"/>
              </a:rPr>
              <a:t>York</a:t>
            </a:r>
            <a:endParaRPr sz="1400" b="1" dirty="0">
              <a:latin typeface="Tw Cen MT"/>
              <a:cs typeface="Tw Cen MT"/>
            </a:endParaRPr>
          </a:p>
        </p:txBody>
      </p:sp>
      <p:sp>
        <p:nvSpPr>
          <p:cNvPr id="21" name="object 21" descr="North Carolina"/>
          <p:cNvSpPr txBox="1"/>
          <p:nvPr/>
        </p:nvSpPr>
        <p:spPr>
          <a:xfrm>
            <a:off x="802005" y="3478148"/>
            <a:ext cx="3148330" cy="180755"/>
          </a:xfrm>
          <a:prstGeom prst="rect">
            <a:avLst/>
          </a:prstGeom>
          <a:solidFill>
            <a:srgbClr val="0F2C52"/>
          </a:solidFill>
        </p:spPr>
        <p:txBody>
          <a:bodyPr vert="horz" wrap="square" lIns="0" tIns="0" rIns="0" bIns="0" rtlCol="0">
            <a:spAutoFit/>
          </a:bodyPr>
          <a:lstStyle/>
          <a:p>
            <a:pPr marL="1955800">
              <a:lnSpc>
                <a:spcPts val="1435"/>
              </a:lnSpc>
            </a:pPr>
            <a:r>
              <a:rPr sz="1400" b="1" spc="-5" dirty="0">
                <a:solidFill>
                  <a:srgbClr val="FFFFFF"/>
                </a:solidFill>
                <a:latin typeface="Tw Cen MT"/>
                <a:cs typeface="Tw Cen MT"/>
              </a:rPr>
              <a:t>North</a:t>
            </a:r>
            <a:r>
              <a:rPr sz="1400" b="1" spc="-20" dirty="0">
                <a:solidFill>
                  <a:srgbClr val="FFFFFF"/>
                </a:solidFill>
                <a:latin typeface="Tw Cen MT"/>
                <a:cs typeface="Tw Cen MT"/>
              </a:rPr>
              <a:t> </a:t>
            </a:r>
            <a:r>
              <a:rPr sz="1400" b="1" spc="-5" dirty="0">
                <a:solidFill>
                  <a:srgbClr val="FFFFFF"/>
                </a:solidFill>
                <a:latin typeface="Tw Cen MT"/>
                <a:cs typeface="Tw Cen MT"/>
              </a:rPr>
              <a:t>Carolina</a:t>
            </a:r>
            <a:endParaRPr sz="1400" b="1" dirty="0">
              <a:latin typeface="Tw Cen MT"/>
              <a:cs typeface="Tw Cen MT"/>
            </a:endParaRPr>
          </a:p>
        </p:txBody>
      </p:sp>
      <p:sp>
        <p:nvSpPr>
          <p:cNvPr id="22" name="object 22" descr="Ohio"/>
          <p:cNvSpPr txBox="1"/>
          <p:nvPr/>
        </p:nvSpPr>
        <p:spPr>
          <a:xfrm>
            <a:off x="802005" y="3180969"/>
            <a:ext cx="3009265" cy="179536"/>
          </a:xfrm>
          <a:prstGeom prst="rect">
            <a:avLst/>
          </a:prstGeom>
          <a:solidFill>
            <a:srgbClr val="5F76B4"/>
          </a:solidFill>
        </p:spPr>
        <p:txBody>
          <a:bodyPr vert="horz" wrap="square" lIns="0" tIns="0" rIns="0" bIns="0" rtlCol="0">
            <a:spAutoFit/>
          </a:bodyPr>
          <a:lstStyle/>
          <a:p>
            <a:pPr marR="116205" algn="r">
              <a:lnSpc>
                <a:spcPts val="1440"/>
              </a:lnSpc>
            </a:pPr>
            <a:r>
              <a:rPr sz="1400" b="1" spc="-5" dirty="0">
                <a:solidFill>
                  <a:srgbClr val="FFFFFF"/>
                </a:solidFill>
                <a:latin typeface="Tw Cen MT"/>
                <a:cs typeface="Tw Cen MT"/>
              </a:rPr>
              <a:t>O</a:t>
            </a:r>
            <a:r>
              <a:rPr sz="1400" b="1" dirty="0">
                <a:solidFill>
                  <a:srgbClr val="FFFFFF"/>
                </a:solidFill>
                <a:latin typeface="Tw Cen MT"/>
                <a:cs typeface="Tw Cen MT"/>
              </a:rPr>
              <a:t>hio</a:t>
            </a:r>
            <a:endParaRPr sz="1400" b="1" dirty="0">
              <a:latin typeface="Tw Cen MT"/>
              <a:cs typeface="Tw Cen MT"/>
            </a:endParaRPr>
          </a:p>
        </p:txBody>
      </p:sp>
      <p:sp>
        <p:nvSpPr>
          <p:cNvPr id="23" name="object 23"/>
          <p:cNvSpPr txBox="1"/>
          <p:nvPr/>
        </p:nvSpPr>
        <p:spPr>
          <a:xfrm>
            <a:off x="802005" y="2883789"/>
            <a:ext cx="3148330" cy="215444"/>
          </a:xfrm>
          <a:prstGeom prst="rect">
            <a:avLst/>
          </a:prstGeom>
          <a:solidFill>
            <a:srgbClr val="5F76B4"/>
          </a:solidFill>
        </p:spPr>
        <p:txBody>
          <a:bodyPr vert="horz" wrap="square" lIns="0" tIns="0" rIns="0" bIns="0" rtlCol="0">
            <a:spAutoFit/>
          </a:bodyPr>
          <a:lstStyle/>
          <a:p>
            <a:pPr marR="114935" algn="r">
              <a:lnSpc>
                <a:spcPct val="100000"/>
              </a:lnSpc>
            </a:pPr>
            <a:r>
              <a:rPr sz="1400" b="1" dirty="0">
                <a:solidFill>
                  <a:srgbClr val="FFFFFF"/>
                </a:solidFill>
                <a:latin typeface="Tw Cen MT"/>
                <a:cs typeface="Tw Cen MT"/>
              </a:rPr>
              <a:t>Penn</a:t>
            </a:r>
            <a:r>
              <a:rPr sz="1400" b="1" spc="-5" dirty="0">
                <a:solidFill>
                  <a:srgbClr val="FFFFFF"/>
                </a:solidFill>
                <a:latin typeface="Tw Cen MT"/>
                <a:cs typeface="Tw Cen MT"/>
              </a:rPr>
              <a:t>s</a:t>
            </a:r>
            <a:r>
              <a:rPr sz="1400" b="1" dirty="0">
                <a:solidFill>
                  <a:srgbClr val="FFFFFF"/>
                </a:solidFill>
                <a:latin typeface="Tw Cen MT"/>
                <a:cs typeface="Tw Cen MT"/>
              </a:rPr>
              <a:t>ylv</a:t>
            </a:r>
            <a:r>
              <a:rPr sz="1400" b="1" spc="-5" dirty="0">
                <a:solidFill>
                  <a:srgbClr val="FFFFFF"/>
                </a:solidFill>
                <a:latin typeface="Tw Cen MT"/>
                <a:cs typeface="Tw Cen MT"/>
              </a:rPr>
              <a:t>a</a:t>
            </a:r>
            <a:r>
              <a:rPr sz="1400" b="1" dirty="0">
                <a:solidFill>
                  <a:srgbClr val="FFFFFF"/>
                </a:solidFill>
                <a:latin typeface="Tw Cen MT"/>
                <a:cs typeface="Tw Cen MT"/>
              </a:rPr>
              <a:t>nia</a:t>
            </a:r>
            <a:endParaRPr sz="1400" b="1" dirty="0">
              <a:latin typeface="Tw Cen MT"/>
              <a:cs typeface="Tw Cen MT"/>
            </a:endParaRPr>
          </a:p>
        </p:txBody>
      </p:sp>
      <p:sp>
        <p:nvSpPr>
          <p:cNvPr id="24" name="object 24" descr="Florida"/>
          <p:cNvSpPr txBox="1"/>
          <p:nvPr/>
        </p:nvSpPr>
        <p:spPr>
          <a:xfrm>
            <a:off x="802005" y="2588132"/>
            <a:ext cx="5888355" cy="179536"/>
          </a:xfrm>
          <a:prstGeom prst="rect">
            <a:avLst/>
          </a:prstGeom>
          <a:solidFill>
            <a:srgbClr val="0F2C52"/>
          </a:solidFill>
        </p:spPr>
        <p:txBody>
          <a:bodyPr vert="horz" wrap="square" lIns="0" tIns="0" rIns="0" bIns="0" rtlCol="0">
            <a:spAutoFit/>
          </a:bodyPr>
          <a:lstStyle/>
          <a:p>
            <a:pPr marR="116839" algn="r">
              <a:lnSpc>
                <a:spcPts val="1435"/>
              </a:lnSpc>
            </a:pPr>
            <a:r>
              <a:rPr sz="1400" b="1" dirty="0">
                <a:solidFill>
                  <a:srgbClr val="FFFFFF"/>
                </a:solidFill>
                <a:latin typeface="Tw Cen MT"/>
                <a:cs typeface="Tw Cen MT"/>
              </a:rPr>
              <a:t>Flo</a:t>
            </a:r>
            <a:r>
              <a:rPr sz="1400" b="1" spc="-5" dirty="0">
                <a:solidFill>
                  <a:srgbClr val="FFFFFF"/>
                </a:solidFill>
                <a:latin typeface="Tw Cen MT"/>
                <a:cs typeface="Tw Cen MT"/>
              </a:rPr>
              <a:t>r</a:t>
            </a:r>
            <a:r>
              <a:rPr sz="1400" b="1" dirty="0">
                <a:solidFill>
                  <a:srgbClr val="FFFFFF"/>
                </a:solidFill>
                <a:latin typeface="Tw Cen MT"/>
                <a:cs typeface="Tw Cen MT"/>
              </a:rPr>
              <a:t>i</a:t>
            </a:r>
            <a:r>
              <a:rPr sz="1400" b="1" spc="-5" dirty="0">
                <a:solidFill>
                  <a:srgbClr val="FFFFFF"/>
                </a:solidFill>
                <a:latin typeface="Tw Cen MT"/>
                <a:cs typeface="Tw Cen MT"/>
              </a:rPr>
              <a:t>da</a:t>
            </a:r>
            <a:endParaRPr sz="1400" b="1" dirty="0">
              <a:latin typeface="Tw Cen MT"/>
              <a:cs typeface="Tw Cen MT"/>
            </a:endParaRPr>
          </a:p>
        </p:txBody>
      </p:sp>
      <p:sp>
        <p:nvSpPr>
          <p:cNvPr id="25" name="object 25" descr="Texas"/>
          <p:cNvSpPr txBox="1"/>
          <p:nvPr/>
        </p:nvSpPr>
        <p:spPr>
          <a:xfrm>
            <a:off x="802005" y="2290952"/>
            <a:ext cx="6307455" cy="179536"/>
          </a:xfrm>
          <a:prstGeom prst="rect">
            <a:avLst/>
          </a:prstGeom>
          <a:solidFill>
            <a:srgbClr val="5F76B4"/>
          </a:solidFill>
        </p:spPr>
        <p:txBody>
          <a:bodyPr vert="horz" wrap="square" lIns="0" tIns="0" rIns="0" bIns="0" rtlCol="0">
            <a:spAutoFit/>
          </a:bodyPr>
          <a:lstStyle/>
          <a:p>
            <a:pPr marR="115570" algn="r">
              <a:lnSpc>
                <a:spcPts val="1435"/>
              </a:lnSpc>
            </a:pPr>
            <a:r>
              <a:rPr sz="1400" b="1" dirty="0">
                <a:solidFill>
                  <a:srgbClr val="FFFFFF"/>
                </a:solidFill>
                <a:latin typeface="Tw Cen MT"/>
                <a:cs typeface="Tw Cen MT"/>
              </a:rPr>
              <a:t>Tex</a:t>
            </a:r>
            <a:r>
              <a:rPr sz="1400" b="1" spc="-5" dirty="0">
                <a:solidFill>
                  <a:srgbClr val="FFFFFF"/>
                </a:solidFill>
                <a:latin typeface="Tw Cen MT"/>
                <a:cs typeface="Tw Cen MT"/>
              </a:rPr>
              <a:t>a</a:t>
            </a:r>
            <a:r>
              <a:rPr sz="1400" b="1" dirty="0">
                <a:solidFill>
                  <a:srgbClr val="FFFFFF"/>
                </a:solidFill>
                <a:latin typeface="Tw Cen MT"/>
                <a:cs typeface="Tw Cen MT"/>
              </a:rPr>
              <a:t>s</a:t>
            </a:r>
            <a:endParaRPr sz="1400" b="1" dirty="0">
              <a:latin typeface="Tw Cen MT"/>
              <a:cs typeface="Tw Cen MT"/>
            </a:endParaRPr>
          </a:p>
        </p:txBody>
      </p:sp>
      <p:sp>
        <p:nvSpPr>
          <p:cNvPr id="26" name="object 26" descr="California"/>
          <p:cNvSpPr txBox="1"/>
          <p:nvPr/>
        </p:nvSpPr>
        <p:spPr>
          <a:xfrm>
            <a:off x="802005" y="1993773"/>
            <a:ext cx="6369685" cy="215444"/>
          </a:xfrm>
          <a:prstGeom prst="rect">
            <a:avLst/>
          </a:prstGeom>
          <a:solidFill>
            <a:srgbClr val="0F2C52"/>
          </a:solidFill>
        </p:spPr>
        <p:txBody>
          <a:bodyPr vert="horz" wrap="square" lIns="0" tIns="0" rIns="0" bIns="0" rtlCol="0">
            <a:spAutoFit/>
          </a:bodyPr>
          <a:lstStyle/>
          <a:p>
            <a:pPr marR="572770" algn="r">
              <a:lnSpc>
                <a:spcPct val="100000"/>
              </a:lnSpc>
            </a:pPr>
            <a:r>
              <a:rPr sz="1400" b="1" spc="-5" dirty="0">
                <a:solidFill>
                  <a:srgbClr val="FFFFFF"/>
                </a:solidFill>
                <a:latin typeface="Tw Cen MT"/>
                <a:cs typeface="Tw Cen MT"/>
              </a:rPr>
              <a:t>Ca</a:t>
            </a:r>
            <a:r>
              <a:rPr sz="1400" b="1" dirty="0">
                <a:solidFill>
                  <a:srgbClr val="FFFFFF"/>
                </a:solidFill>
                <a:latin typeface="Tw Cen MT"/>
                <a:cs typeface="Tw Cen MT"/>
              </a:rPr>
              <a:t>li</a:t>
            </a:r>
            <a:r>
              <a:rPr sz="1400" b="1" spc="-5" dirty="0">
                <a:solidFill>
                  <a:srgbClr val="FFFFFF"/>
                </a:solidFill>
                <a:latin typeface="Tw Cen MT"/>
                <a:cs typeface="Tw Cen MT"/>
              </a:rPr>
              <a:t>f</a:t>
            </a:r>
            <a:r>
              <a:rPr sz="1400" b="1" dirty="0">
                <a:solidFill>
                  <a:srgbClr val="FFFFFF"/>
                </a:solidFill>
                <a:latin typeface="Tw Cen MT"/>
                <a:cs typeface="Tw Cen MT"/>
              </a:rPr>
              <a:t>o</a:t>
            </a:r>
            <a:r>
              <a:rPr sz="1400" b="1" spc="-5" dirty="0">
                <a:solidFill>
                  <a:srgbClr val="FFFFFF"/>
                </a:solidFill>
                <a:latin typeface="Tw Cen MT"/>
                <a:cs typeface="Tw Cen MT"/>
              </a:rPr>
              <a:t>r</a:t>
            </a:r>
            <a:r>
              <a:rPr sz="1400" b="1" dirty="0">
                <a:solidFill>
                  <a:srgbClr val="FFFFFF"/>
                </a:solidFill>
                <a:latin typeface="Tw Cen MT"/>
                <a:cs typeface="Tw Cen MT"/>
              </a:rPr>
              <a:t>nia</a:t>
            </a:r>
            <a:endParaRPr sz="1400" b="1" dirty="0">
              <a:latin typeface="Tw Cen MT"/>
              <a:cs typeface="Tw Cen MT"/>
            </a:endParaRPr>
          </a:p>
        </p:txBody>
      </p:sp>
      <p:grpSp>
        <p:nvGrpSpPr>
          <p:cNvPr id="27" name="object 27" descr="Red dot with Michigan written over it">
            <a:extLst>
              <a:ext uri="{C183D7F6-B498-43B3-948B-1728B52AA6E4}">
                <adec:decorative xmlns:adec="http://schemas.microsoft.com/office/drawing/2017/decorative" val="0"/>
              </a:ext>
            </a:extLst>
          </p:cNvPr>
          <p:cNvGrpSpPr/>
          <p:nvPr/>
        </p:nvGrpSpPr>
        <p:grpSpPr>
          <a:xfrm>
            <a:off x="2801111" y="4715636"/>
            <a:ext cx="1501140" cy="1009650"/>
            <a:chOff x="2801111" y="4715636"/>
            <a:chExt cx="1501140" cy="1009650"/>
          </a:xfrm>
        </p:grpSpPr>
        <p:sp>
          <p:nvSpPr>
            <p:cNvPr id="28" name="object 28"/>
            <p:cNvSpPr/>
            <p:nvPr/>
          </p:nvSpPr>
          <p:spPr>
            <a:xfrm>
              <a:off x="2972561" y="4725161"/>
              <a:ext cx="1143000" cy="990600"/>
            </a:xfrm>
            <a:custGeom>
              <a:avLst/>
              <a:gdLst/>
              <a:ahLst/>
              <a:cxnLst/>
              <a:rect l="l" t="t" r="r" b="b"/>
              <a:pathLst>
                <a:path w="1143000" h="990600">
                  <a:moveTo>
                    <a:pt x="571500" y="0"/>
                  </a:moveTo>
                  <a:lnTo>
                    <a:pt x="519481" y="2024"/>
                  </a:lnTo>
                  <a:lnTo>
                    <a:pt x="468771" y="7979"/>
                  </a:lnTo>
                  <a:lnTo>
                    <a:pt x="419571" y="17692"/>
                  </a:lnTo>
                  <a:lnTo>
                    <a:pt x="372084" y="30987"/>
                  </a:lnTo>
                  <a:lnTo>
                    <a:pt x="326510" y="47689"/>
                  </a:lnTo>
                  <a:lnTo>
                    <a:pt x="283051" y="67623"/>
                  </a:lnTo>
                  <a:lnTo>
                    <a:pt x="241910" y="90614"/>
                  </a:lnTo>
                  <a:lnTo>
                    <a:pt x="203288" y="116488"/>
                  </a:lnTo>
                  <a:lnTo>
                    <a:pt x="167387" y="145070"/>
                  </a:lnTo>
                  <a:lnTo>
                    <a:pt x="134408" y="176185"/>
                  </a:lnTo>
                  <a:lnTo>
                    <a:pt x="104554" y="209657"/>
                  </a:lnTo>
                  <a:lnTo>
                    <a:pt x="78025" y="245313"/>
                  </a:lnTo>
                  <a:lnTo>
                    <a:pt x="55025" y="282977"/>
                  </a:lnTo>
                  <a:lnTo>
                    <a:pt x="35754" y="322474"/>
                  </a:lnTo>
                  <a:lnTo>
                    <a:pt x="20414" y="363630"/>
                  </a:lnTo>
                  <a:lnTo>
                    <a:pt x="9207" y="406269"/>
                  </a:lnTo>
                  <a:lnTo>
                    <a:pt x="2335" y="450217"/>
                  </a:lnTo>
                  <a:lnTo>
                    <a:pt x="0" y="495300"/>
                  </a:lnTo>
                  <a:lnTo>
                    <a:pt x="2335" y="540382"/>
                  </a:lnTo>
                  <a:lnTo>
                    <a:pt x="9207" y="584330"/>
                  </a:lnTo>
                  <a:lnTo>
                    <a:pt x="20414" y="626969"/>
                  </a:lnTo>
                  <a:lnTo>
                    <a:pt x="35754" y="668125"/>
                  </a:lnTo>
                  <a:lnTo>
                    <a:pt x="55025" y="707622"/>
                  </a:lnTo>
                  <a:lnTo>
                    <a:pt x="78025" y="745286"/>
                  </a:lnTo>
                  <a:lnTo>
                    <a:pt x="104554" y="780942"/>
                  </a:lnTo>
                  <a:lnTo>
                    <a:pt x="134408" y="814414"/>
                  </a:lnTo>
                  <a:lnTo>
                    <a:pt x="167387" y="845529"/>
                  </a:lnTo>
                  <a:lnTo>
                    <a:pt x="203288" y="874111"/>
                  </a:lnTo>
                  <a:lnTo>
                    <a:pt x="241910" y="899985"/>
                  </a:lnTo>
                  <a:lnTo>
                    <a:pt x="283051" y="922976"/>
                  </a:lnTo>
                  <a:lnTo>
                    <a:pt x="326510" y="942910"/>
                  </a:lnTo>
                  <a:lnTo>
                    <a:pt x="372084" y="959612"/>
                  </a:lnTo>
                  <a:lnTo>
                    <a:pt x="419571" y="972907"/>
                  </a:lnTo>
                  <a:lnTo>
                    <a:pt x="468771" y="982620"/>
                  </a:lnTo>
                  <a:lnTo>
                    <a:pt x="519481" y="988575"/>
                  </a:lnTo>
                  <a:lnTo>
                    <a:pt x="571500" y="990600"/>
                  </a:lnTo>
                  <a:lnTo>
                    <a:pt x="623518" y="988575"/>
                  </a:lnTo>
                  <a:lnTo>
                    <a:pt x="674228" y="982620"/>
                  </a:lnTo>
                  <a:lnTo>
                    <a:pt x="723428" y="972907"/>
                  </a:lnTo>
                  <a:lnTo>
                    <a:pt x="770915" y="959612"/>
                  </a:lnTo>
                  <a:lnTo>
                    <a:pt x="816489" y="942910"/>
                  </a:lnTo>
                  <a:lnTo>
                    <a:pt x="859948" y="922976"/>
                  </a:lnTo>
                  <a:lnTo>
                    <a:pt x="901089" y="899985"/>
                  </a:lnTo>
                  <a:lnTo>
                    <a:pt x="939711" y="874111"/>
                  </a:lnTo>
                  <a:lnTo>
                    <a:pt x="975612" y="845529"/>
                  </a:lnTo>
                  <a:lnTo>
                    <a:pt x="1008591" y="814414"/>
                  </a:lnTo>
                  <a:lnTo>
                    <a:pt x="1038445" y="780942"/>
                  </a:lnTo>
                  <a:lnTo>
                    <a:pt x="1064974" y="745286"/>
                  </a:lnTo>
                  <a:lnTo>
                    <a:pt x="1087974" y="707622"/>
                  </a:lnTo>
                  <a:lnTo>
                    <a:pt x="1107245" y="668125"/>
                  </a:lnTo>
                  <a:lnTo>
                    <a:pt x="1122585" y="626969"/>
                  </a:lnTo>
                  <a:lnTo>
                    <a:pt x="1133792" y="584330"/>
                  </a:lnTo>
                  <a:lnTo>
                    <a:pt x="1140664" y="540382"/>
                  </a:lnTo>
                  <a:lnTo>
                    <a:pt x="1143000" y="495300"/>
                  </a:lnTo>
                  <a:lnTo>
                    <a:pt x="1140664" y="450217"/>
                  </a:lnTo>
                  <a:lnTo>
                    <a:pt x="1133792" y="406269"/>
                  </a:lnTo>
                  <a:lnTo>
                    <a:pt x="1122585" y="363630"/>
                  </a:lnTo>
                  <a:lnTo>
                    <a:pt x="1107245" y="322474"/>
                  </a:lnTo>
                  <a:lnTo>
                    <a:pt x="1087974" y="282977"/>
                  </a:lnTo>
                  <a:lnTo>
                    <a:pt x="1064974" y="245313"/>
                  </a:lnTo>
                  <a:lnTo>
                    <a:pt x="1038445" y="209657"/>
                  </a:lnTo>
                  <a:lnTo>
                    <a:pt x="1008591" y="176185"/>
                  </a:lnTo>
                  <a:lnTo>
                    <a:pt x="975612" y="145070"/>
                  </a:lnTo>
                  <a:lnTo>
                    <a:pt x="939711" y="116488"/>
                  </a:lnTo>
                  <a:lnTo>
                    <a:pt x="901089" y="90614"/>
                  </a:lnTo>
                  <a:lnTo>
                    <a:pt x="859948" y="67623"/>
                  </a:lnTo>
                  <a:lnTo>
                    <a:pt x="816489" y="47689"/>
                  </a:lnTo>
                  <a:lnTo>
                    <a:pt x="770915" y="30987"/>
                  </a:lnTo>
                  <a:lnTo>
                    <a:pt x="723428" y="17692"/>
                  </a:lnTo>
                  <a:lnTo>
                    <a:pt x="674228" y="7979"/>
                  </a:lnTo>
                  <a:lnTo>
                    <a:pt x="623518" y="2024"/>
                  </a:lnTo>
                  <a:lnTo>
                    <a:pt x="571500" y="0"/>
                  </a:lnTo>
                  <a:close/>
                </a:path>
              </a:pathLst>
            </a:custGeom>
            <a:solidFill>
              <a:srgbClr val="AE2525"/>
            </a:solidFill>
          </p:spPr>
          <p:txBody>
            <a:bodyPr wrap="square" lIns="0" tIns="0" rIns="0" bIns="0" rtlCol="0"/>
            <a:lstStyle/>
            <a:p>
              <a:endParaRPr/>
            </a:p>
          </p:txBody>
        </p:sp>
        <p:sp>
          <p:nvSpPr>
            <p:cNvPr id="29" name="object 29"/>
            <p:cNvSpPr/>
            <p:nvPr/>
          </p:nvSpPr>
          <p:spPr>
            <a:xfrm>
              <a:off x="2972561" y="4725161"/>
              <a:ext cx="1143000" cy="990600"/>
            </a:xfrm>
            <a:custGeom>
              <a:avLst/>
              <a:gdLst/>
              <a:ahLst/>
              <a:cxnLst/>
              <a:rect l="l" t="t" r="r" b="b"/>
              <a:pathLst>
                <a:path w="1143000" h="990600">
                  <a:moveTo>
                    <a:pt x="0" y="495300"/>
                  </a:moveTo>
                  <a:lnTo>
                    <a:pt x="2335" y="450217"/>
                  </a:lnTo>
                  <a:lnTo>
                    <a:pt x="9207" y="406269"/>
                  </a:lnTo>
                  <a:lnTo>
                    <a:pt x="20414" y="363630"/>
                  </a:lnTo>
                  <a:lnTo>
                    <a:pt x="35754" y="322474"/>
                  </a:lnTo>
                  <a:lnTo>
                    <a:pt x="55025" y="282977"/>
                  </a:lnTo>
                  <a:lnTo>
                    <a:pt x="78025" y="245313"/>
                  </a:lnTo>
                  <a:lnTo>
                    <a:pt x="104554" y="209657"/>
                  </a:lnTo>
                  <a:lnTo>
                    <a:pt x="134408" y="176185"/>
                  </a:lnTo>
                  <a:lnTo>
                    <a:pt x="167387" y="145070"/>
                  </a:lnTo>
                  <a:lnTo>
                    <a:pt x="203288" y="116488"/>
                  </a:lnTo>
                  <a:lnTo>
                    <a:pt x="241910" y="90614"/>
                  </a:lnTo>
                  <a:lnTo>
                    <a:pt x="283051" y="67623"/>
                  </a:lnTo>
                  <a:lnTo>
                    <a:pt x="326510" y="47689"/>
                  </a:lnTo>
                  <a:lnTo>
                    <a:pt x="372084" y="30987"/>
                  </a:lnTo>
                  <a:lnTo>
                    <a:pt x="419571" y="17692"/>
                  </a:lnTo>
                  <a:lnTo>
                    <a:pt x="468771" y="7979"/>
                  </a:lnTo>
                  <a:lnTo>
                    <a:pt x="519481" y="2024"/>
                  </a:lnTo>
                  <a:lnTo>
                    <a:pt x="571500" y="0"/>
                  </a:lnTo>
                  <a:lnTo>
                    <a:pt x="623518" y="2024"/>
                  </a:lnTo>
                  <a:lnTo>
                    <a:pt x="674228" y="7979"/>
                  </a:lnTo>
                  <a:lnTo>
                    <a:pt x="723428" y="17692"/>
                  </a:lnTo>
                  <a:lnTo>
                    <a:pt x="770915" y="30987"/>
                  </a:lnTo>
                  <a:lnTo>
                    <a:pt x="816489" y="47689"/>
                  </a:lnTo>
                  <a:lnTo>
                    <a:pt x="859948" y="67623"/>
                  </a:lnTo>
                  <a:lnTo>
                    <a:pt x="901089" y="90614"/>
                  </a:lnTo>
                  <a:lnTo>
                    <a:pt x="939711" y="116488"/>
                  </a:lnTo>
                  <a:lnTo>
                    <a:pt x="975612" y="145070"/>
                  </a:lnTo>
                  <a:lnTo>
                    <a:pt x="1008591" y="176185"/>
                  </a:lnTo>
                  <a:lnTo>
                    <a:pt x="1038445" y="209657"/>
                  </a:lnTo>
                  <a:lnTo>
                    <a:pt x="1064974" y="245313"/>
                  </a:lnTo>
                  <a:lnTo>
                    <a:pt x="1087974" y="282977"/>
                  </a:lnTo>
                  <a:lnTo>
                    <a:pt x="1107245" y="322474"/>
                  </a:lnTo>
                  <a:lnTo>
                    <a:pt x="1122585" y="363630"/>
                  </a:lnTo>
                  <a:lnTo>
                    <a:pt x="1133792" y="406269"/>
                  </a:lnTo>
                  <a:lnTo>
                    <a:pt x="1140664" y="450217"/>
                  </a:lnTo>
                  <a:lnTo>
                    <a:pt x="1143000" y="495300"/>
                  </a:lnTo>
                  <a:lnTo>
                    <a:pt x="1140664" y="540382"/>
                  </a:lnTo>
                  <a:lnTo>
                    <a:pt x="1133792" y="584330"/>
                  </a:lnTo>
                  <a:lnTo>
                    <a:pt x="1122585" y="626969"/>
                  </a:lnTo>
                  <a:lnTo>
                    <a:pt x="1107245" y="668125"/>
                  </a:lnTo>
                  <a:lnTo>
                    <a:pt x="1087974" y="707622"/>
                  </a:lnTo>
                  <a:lnTo>
                    <a:pt x="1064974" y="745286"/>
                  </a:lnTo>
                  <a:lnTo>
                    <a:pt x="1038445" y="780942"/>
                  </a:lnTo>
                  <a:lnTo>
                    <a:pt x="1008591" y="814414"/>
                  </a:lnTo>
                  <a:lnTo>
                    <a:pt x="975612" y="845529"/>
                  </a:lnTo>
                  <a:lnTo>
                    <a:pt x="939711" y="874111"/>
                  </a:lnTo>
                  <a:lnTo>
                    <a:pt x="901089" y="899985"/>
                  </a:lnTo>
                  <a:lnTo>
                    <a:pt x="859948" y="922976"/>
                  </a:lnTo>
                  <a:lnTo>
                    <a:pt x="816489" y="942910"/>
                  </a:lnTo>
                  <a:lnTo>
                    <a:pt x="770915" y="959612"/>
                  </a:lnTo>
                  <a:lnTo>
                    <a:pt x="723428" y="972907"/>
                  </a:lnTo>
                  <a:lnTo>
                    <a:pt x="674228" y="982620"/>
                  </a:lnTo>
                  <a:lnTo>
                    <a:pt x="623518" y="988575"/>
                  </a:lnTo>
                  <a:lnTo>
                    <a:pt x="571500" y="990600"/>
                  </a:lnTo>
                  <a:lnTo>
                    <a:pt x="519481" y="988575"/>
                  </a:lnTo>
                  <a:lnTo>
                    <a:pt x="468771" y="982620"/>
                  </a:lnTo>
                  <a:lnTo>
                    <a:pt x="419571" y="972907"/>
                  </a:lnTo>
                  <a:lnTo>
                    <a:pt x="372084" y="959612"/>
                  </a:lnTo>
                  <a:lnTo>
                    <a:pt x="326510" y="942910"/>
                  </a:lnTo>
                  <a:lnTo>
                    <a:pt x="283051" y="922976"/>
                  </a:lnTo>
                  <a:lnTo>
                    <a:pt x="241910" y="899985"/>
                  </a:lnTo>
                  <a:lnTo>
                    <a:pt x="203288" y="874111"/>
                  </a:lnTo>
                  <a:lnTo>
                    <a:pt x="167387" y="845529"/>
                  </a:lnTo>
                  <a:lnTo>
                    <a:pt x="134408" y="814414"/>
                  </a:lnTo>
                  <a:lnTo>
                    <a:pt x="104554" y="780942"/>
                  </a:lnTo>
                  <a:lnTo>
                    <a:pt x="78025" y="745286"/>
                  </a:lnTo>
                  <a:lnTo>
                    <a:pt x="55025" y="707622"/>
                  </a:lnTo>
                  <a:lnTo>
                    <a:pt x="35754" y="668125"/>
                  </a:lnTo>
                  <a:lnTo>
                    <a:pt x="20414" y="626969"/>
                  </a:lnTo>
                  <a:lnTo>
                    <a:pt x="9207" y="584330"/>
                  </a:lnTo>
                  <a:lnTo>
                    <a:pt x="2335" y="540382"/>
                  </a:lnTo>
                  <a:lnTo>
                    <a:pt x="0" y="495300"/>
                  </a:lnTo>
                  <a:close/>
                </a:path>
              </a:pathLst>
            </a:custGeom>
            <a:ln w="19050">
              <a:solidFill>
                <a:srgbClr val="AE2525"/>
              </a:solidFill>
            </a:ln>
          </p:spPr>
          <p:txBody>
            <a:bodyPr wrap="square" lIns="0" tIns="0" rIns="0" bIns="0" rtlCol="0"/>
            <a:lstStyle/>
            <a:p>
              <a:endParaRPr/>
            </a:p>
          </p:txBody>
        </p:sp>
        <p:sp>
          <p:nvSpPr>
            <p:cNvPr id="30" name="object 30"/>
            <p:cNvSpPr/>
            <p:nvPr/>
          </p:nvSpPr>
          <p:spPr>
            <a:xfrm>
              <a:off x="2801111" y="4818887"/>
              <a:ext cx="1501139" cy="679703"/>
            </a:xfrm>
            <a:prstGeom prst="rect">
              <a:avLst/>
            </a:prstGeom>
            <a:blipFill>
              <a:blip r:embed="rId3" cstate="print"/>
              <a:stretch>
                <a:fillRect/>
              </a:stretch>
            </a:blipFill>
          </p:spPr>
          <p:txBody>
            <a:bodyPr wrap="square" lIns="0" tIns="0" rIns="0" bIns="0" rtlCol="0"/>
            <a:lstStyle/>
            <a:p>
              <a:endParaRPr/>
            </a:p>
          </p:txBody>
        </p:sp>
      </p:grpSp>
      <p:sp>
        <p:nvSpPr>
          <p:cNvPr id="31" name="object 31" descr="Michigan"/>
          <p:cNvSpPr txBox="1"/>
          <p:nvPr/>
        </p:nvSpPr>
        <p:spPr>
          <a:xfrm>
            <a:off x="3046073" y="5029949"/>
            <a:ext cx="1091309" cy="320601"/>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FFFFFF"/>
                </a:solidFill>
                <a:latin typeface="Tw Cen MT"/>
                <a:cs typeface="Tw Cen MT"/>
              </a:rPr>
              <a:t>Michigan</a:t>
            </a:r>
            <a:endParaRPr sz="2000" dirty="0">
              <a:latin typeface="Tw Cen MT"/>
              <a:cs typeface="Tw Cen M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marR="5080">
              <a:lnSpc>
                <a:spcPct val="100000"/>
              </a:lnSpc>
              <a:spcBef>
                <a:spcPts val="95"/>
              </a:spcBef>
            </a:pPr>
            <a:r>
              <a:rPr spc="-15" dirty="0">
                <a:solidFill>
                  <a:srgbClr val="2E5796"/>
                </a:solidFill>
              </a:rPr>
              <a:t>Challenge: </a:t>
            </a:r>
            <a:r>
              <a:rPr spc="-5" dirty="0">
                <a:solidFill>
                  <a:srgbClr val="2E5796"/>
                </a:solidFill>
              </a:rPr>
              <a:t>Where do </a:t>
            </a:r>
            <a:r>
              <a:rPr spc="-20" dirty="0">
                <a:solidFill>
                  <a:srgbClr val="2E5796"/>
                </a:solidFill>
              </a:rPr>
              <a:t>veterans </a:t>
            </a:r>
            <a:r>
              <a:rPr spc="15" dirty="0">
                <a:solidFill>
                  <a:srgbClr val="2E5796"/>
                </a:solidFill>
              </a:rPr>
              <a:t>turn  </a:t>
            </a:r>
            <a:r>
              <a:rPr spc="-30" dirty="0">
                <a:solidFill>
                  <a:srgbClr val="2E5796"/>
                </a:solidFill>
              </a:rPr>
              <a:t>for</a:t>
            </a:r>
            <a:r>
              <a:rPr spc="5" dirty="0">
                <a:solidFill>
                  <a:srgbClr val="2E5796"/>
                </a:solidFill>
              </a:rPr>
              <a:t> </a:t>
            </a:r>
            <a:r>
              <a:rPr spc="-5" dirty="0">
                <a:solidFill>
                  <a:srgbClr val="2E5796"/>
                </a:solidFill>
              </a:rPr>
              <a:t>assistance?</a:t>
            </a:r>
          </a:p>
        </p:txBody>
      </p:sp>
      <p:sp>
        <p:nvSpPr>
          <p:cNvPr id="4" name="object 4" descr="Graph with where to get assistance"/>
          <p:cNvSpPr/>
          <p:nvPr/>
        </p:nvSpPr>
        <p:spPr>
          <a:xfrm>
            <a:off x="857437" y="1637594"/>
            <a:ext cx="7323968" cy="5063054"/>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213518" y="1264665"/>
            <a:ext cx="10668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FFFFFF"/>
                </a:solidFill>
                <a:latin typeface="Tw Cen MT"/>
                <a:cs typeface="Tw Cen MT"/>
              </a:rPr>
              <a:t>3</a:t>
            </a:r>
            <a:endParaRPr sz="1200">
              <a:latin typeface="Tw Cen MT"/>
              <a:cs typeface="Tw Cen M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Solution MVAA"/>
          <p:cNvSpPr txBox="1">
            <a:spLocks noGrp="1"/>
          </p:cNvSpPr>
          <p:nvPr>
            <p:ph type="title"/>
          </p:nvPr>
        </p:nvSpPr>
        <p:spPr>
          <a:xfrm>
            <a:off x="1374139" y="343915"/>
            <a:ext cx="3430270" cy="696595"/>
          </a:xfrm>
          <a:prstGeom prst="rect">
            <a:avLst/>
          </a:prstGeom>
        </p:spPr>
        <p:txBody>
          <a:bodyPr vert="horz" wrap="square" lIns="0" tIns="12700" rIns="0" bIns="0" rtlCol="0">
            <a:spAutoFit/>
          </a:bodyPr>
          <a:lstStyle/>
          <a:p>
            <a:pPr marL="12700">
              <a:lnSpc>
                <a:spcPct val="100000"/>
              </a:lnSpc>
              <a:spcBef>
                <a:spcPts val="100"/>
              </a:spcBef>
            </a:pPr>
            <a:r>
              <a:rPr sz="4400" spc="-5" dirty="0">
                <a:solidFill>
                  <a:srgbClr val="2E5796"/>
                </a:solidFill>
              </a:rPr>
              <a:t>Solution:</a:t>
            </a:r>
            <a:r>
              <a:rPr sz="4400" spc="-105" dirty="0">
                <a:solidFill>
                  <a:srgbClr val="2E5796"/>
                </a:solidFill>
              </a:rPr>
              <a:t> </a:t>
            </a:r>
            <a:r>
              <a:rPr sz="4400" spc="-75" dirty="0">
                <a:solidFill>
                  <a:srgbClr val="2E5796"/>
                </a:solidFill>
              </a:rPr>
              <a:t>MVAA</a:t>
            </a:r>
            <a:endParaRPr sz="4400" dirty="0"/>
          </a:p>
        </p:txBody>
      </p:sp>
      <p:grpSp>
        <p:nvGrpSpPr>
          <p:cNvPr id="4" name="object 4" descr="Federal state and local graph"/>
          <p:cNvGrpSpPr/>
          <p:nvPr/>
        </p:nvGrpSpPr>
        <p:grpSpPr>
          <a:xfrm>
            <a:off x="5071872" y="2767964"/>
            <a:ext cx="3355975" cy="2032635"/>
            <a:chOff x="5071872" y="2767964"/>
            <a:chExt cx="3355975" cy="2032635"/>
          </a:xfrm>
        </p:grpSpPr>
        <p:sp>
          <p:nvSpPr>
            <p:cNvPr id="5" name="object 5"/>
            <p:cNvSpPr/>
            <p:nvPr/>
          </p:nvSpPr>
          <p:spPr>
            <a:xfrm>
              <a:off x="5071872" y="3241547"/>
              <a:ext cx="1562099" cy="1559051"/>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198614" y="2777489"/>
              <a:ext cx="1219200" cy="845819"/>
            </a:xfrm>
            <a:custGeom>
              <a:avLst/>
              <a:gdLst/>
              <a:ahLst/>
              <a:cxnLst/>
              <a:rect l="l" t="t" r="r" b="b"/>
              <a:pathLst>
                <a:path w="1219200" h="845820">
                  <a:moveTo>
                    <a:pt x="609600" y="0"/>
                  </a:moveTo>
                  <a:lnTo>
                    <a:pt x="554113" y="1728"/>
                  </a:lnTo>
                  <a:lnTo>
                    <a:pt x="500022" y="6813"/>
                  </a:lnTo>
                  <a:lnTo>
                    <a:pt x="447542" y="15106"/>
                  </a:lnTo>
                  <a:lnTo>
                    <a:pt x="396889" y="26458"/>
                  </a:lnTo>
                  <a:lnTo>
                    <a:pt x="348276" y="40719"/>
                  </a:lnTo>
                  <a:lnTo>
                    <a:pt x="301921" y="57739"/>
                  </a:lnTo>
                  <a:lnTo>
                    <a:pt x="258037" y="77371"/>
                  </a:lnTo>
                  <a:lnTo>
                    <a:pt x="216840" y="99463"/>
                  </a:lnTo>
                  <a:lnTo>
                    <a:pt x="178546" y="123867"/>
                  </a:lnTo>
                  <a:lnTo>
                    <a:pt x="143368" y="150434"/>
                  </a:lnTo>
                  <a:lnTo>
                    <a:pt x="111524" y="179015"/>
                  </a:lnTo>
                  <a:lnTo>
                    <a:pt x="83227" y="209459"/>
                  </a:lnTo>
                  <a:lnTo>
                    <a:pt x="58693" y="241618"/>
                  </a:lnTo>
                  <a:lnTo>
                    <a:pt x="38137" y="275343"/>
                  </a:lnTo>
                  <a:lnTo>
                    <a:pt x="21775" y="310484"/>
                  </a:lnTo>
                  <a:lnTo>
                    <a:pt x="9821" y="346891"/>
                  </a:lnTo>
                  <a:lnTo>
                    <a:pt x="2491" y="384416"/>
                  </a:lnTo>
                  <a:lnTo>
                    <a:pt x="0" y="422910"/>
                  </a:lnTo>
                  <a:lnTo>
                    <a:pt x="2491" y="461403"/>
                  </a:lnTo>
                  <a:lnTo>
                    <a:pt x="9821" y="498928"/>
                  </a:lnTo>
                  <a:lnTo>
                    <a:pt x="21775" y="535335"/>
                  </a:lnTo>
                  <a:lnTo>
                    <a:pt x="38137" y="570476"/>
                  </a:lnTo>
                  <a:lnTo>
                    <a:pt x="58693" y="604201"/>
                  </a:lnTo>
                  <a:lnTo>
                    <a:pt x="83227" y="636360"/>
                  </a:lnTo>
                  <a:lnTo>
                    <a:pt x="111524" y="666804"/>
                  </a:lnTo>
                  <a:lnTo>
                    <a:pt x="143368" y="695385"/>
                  </a:lnTo>
                  <a:lnTo>
                    <a:pt x="178546" y="721952"/>
                  </a:lnTo>
                  <a:lnTo>
                    <a:pt x="216840" y="746356"/>
                  </a:lnTo>
                  <a:lnTo>
                    <a:pt x="258037" y="768448"/>
                  </a:lnTo>
                  <a:lnTo>
                    <a:pt x="301921" y="788080"/>
                  </a:lnTo>
                  <a:lnTo>
                    <a:pt x="348276" y="805100"/>
                  </a:lnTo>
                  <a:lnTo>
                    <a:pt x="396889" y="819361"/>
                  </a:lnTo>
                  <a:lnTo>
                    <a:pt x="447542" y="830713"/>
                  </a:lnTo>
                  <a:lnTo>
                    <a:pt x="500022" y="839006"/>
                  </a:lnTo>
                  <a:lnTo>
                    <a:pt x="554113" y="844091"/>
                  </a:lnTo>
                  <a:lnTo>
                    <a:pt x="609600" y="845820"/>
                  </a:lnTo>
                  <a:lnTo>
                    <a:pt x="665086" y="844091"/>
                  </a:lnTo>
                  <a:lnTo>
                    <a:pt x="719177" y="839006"/>
                  </a:lnTo>
                  <a:lnTo>
                    <a:pt x="771657" y="830713"/>
                  </a:lnTo>
                  <a:lnTo>
                    <a:pt x="822310" y="819361"/>
                  </a:lnTo>
                  <a:lnTo>
                    <a:pt x="870923" y="805100"/>
                  </a:lnTo>
                  <a:lnTo>
                    <a:pt x="917278" y="788080"/>
                  </a:lnTo>
                  <a:lnTo>
                    <a:pt x="961162" y="768448"/>
                  </a:lnTo>
                  <a:lnTo>
                    <a:pt x="1002359" y="746356"/>
                  </a:lnTo>
                  <a:lnTo>
                    <a:pt x="1040653" y="721952"/>
                  </a:lnTo>
                  <a:lnTo>
                    <a:pt x="1075831" y="695385"/>
                  </a:lnTo>
                  <a:lnTo>
                    <a:pt x="1107675" y="666804"/>
                  </a:lnTo>
                  <a:lnTo>
                    <a:pt x="1135972" y="636360"/>
                  </a:lnTo>
                  <a:lnTo>
                    <a:pt x="1160506" y="604201"/>
                  </a:lnTo>
                  <a:lnTo>
                    <a:pt x="1181062" y="570476"/>
                  </a:lnTo>
                  <a:lnTo>
                    <a:pt x="1197424" y="535335"/>
                  </a:lnTo>
                  <a:lnTo>
                    <a:pt x="1209378" y="498928"/>
                  </a:lnTo>
                  <a:lnTo>
                    <a:pt x="1216708" y="461403"/>
                  </a:lnTo>
                  <a:lnTo>
                    <a:pt x="1219200" y="422910"/>
                  </a:lnTo>
                  <a:lnTo>
                    <a:pt x="1216708" y="384416"/>
                  </a:lnTo>
                  <a:lnTo>
                    <a:pt x="1209378" y="346891"/>
                  </a:lnTo>
                  <a:lnTo>
                    <a:pt x="1197424" y="310484"/>
                  </a:lnTo>
                  <a:lnTo>
                    <a:pt x="1181062" y="275343"/>
                  </a:lnTo>
                  <a:lnTo>
                    <a:pt x="1160506" y="241618"/>
                  </a:lnTo>
                  <a:lnTo>
                    <a:pt x="1135972" y="209459"/>
                  </a:lnTo>
                  <a:lnTo>
                    <a:pt x="1107675" y="179015"/>
                  </a:lnTo>
                  <a:lnTo>
                    <a:pt x="1075831" y="150434"/>
                  </a:lnTo>
                  <a:lnTo>
                    <a:pt x="1040653" y="123867"/>
                  </a:lnTo>
                  <a:lnTo>
                    <a:pt x="1002359" y="99463"/>
                  </a:lnTo>
                  <a:lnTo>
                    <a:pt x="961162" y="77371"/>
                  </a:lnTo>
                  <a:lnTo>
                    <a:pt x="917278" y="57739"/>
                  </a:lnTo>
                  <a:lnTo>
                    <a:pt x="870923" y="40719"/>
                  </a:lnTo>
                  <a:lnTo>
                    <a:pt x="822310" y="26458"/>
                  </a:lnTo>
                  <a:lnTo>
                    <a:pt x="771657" y="15106"/>
                  </a:lnTo>
                  <a:lnTo>
                    <a:pt x="719177" y="6813"/>
                  </a:lnTo>
                  <a:lnTo>
                    <a:pt x="665086" y="1728"/>
                  </a:lnTo>
                  <a:lnTo>
                    <a:pt x="609600" y="0"/>
                  </a:lnTo>
                  <a:close/>
                </a:path>
              </a:pathLst>
            </a:custGeom>
            <a:solidFill>
              <a:srgbClr val="C6D1DE"/>
            </a:solidFill>
          </p:spPr>
          <p:txBody>
            <a:bodyPr wrap="square" lIns="0" tIns="0" rIns="0" bIns="0" rtlCol="0"/>
            <a:lstStyle/>
            <a:p>
              <a:endParaRPr/>
            </a:p>
          </p:txBody>
        </p:sp>
        <p:sp>
          <p:nvSpPr>
            <p:cNvPr id="7" name="object 7"/>
            <p:cNvSpPr/>
            <p:nvPr/>
          </p:nvSpPr>
          <p:spPr>
            <a:xfrm>
              <a:off x="7198614" y="2777489"/>
              <a:ext cx="1219200" cy="845819"/>
            </a:xfrm>
            <a:custGeom>
              <a:avLst/>
              <a:gdLst/>
              <a:ahLst/>
              <a:cxnLst/>
              <a:rect l="l" t="t" r="r" b="b"/>
              <a:pathLst>
                <a:path w="1219200" h="845820">
                  <a:moveTo>
                    <a:pt x="0" y="422910"/>
                  </a:moveTo>
                  <a:lnTo>
                    <a:pt x="2491" y="384416"/>
                  </a:lnTo>
                  <a:lnTo>
                    <a:pt x="9821" y="346891"/>
                  </a:lnTo>
                  <a:lnTo>
                    <a:pt x="21775" y="310484"/>
                  </a:lnTo>
                  <a:lnTo>
                    <a:pt x="38137" y="275343"/>
                  </a:lnTo>
                  <a:lnTo>
                    <a:pt x="58693" y="241618"/>
                  </a:lnTo>
                  <a:lnTo>
                    <a:pt x="83227" y="209459"/>
                  </a:lnTo>
                  <a:lnTo>
                    <a:pt x="111524" y="179015"/>
                  </a:lnTo>
                  <a:lnTo>
                    <a:pt x="143368" y="150434"/>
                  </a:lnTo>
                  <a:lnTo>
                    <a:pt x="178546" y="123867"/>
                  </a:lnTo>
                  <a:lnTo>
                    <a:pt x="216840" y="99463"/>
                  </a:lnTo>
                  <a:lnTo>
                    <a:pt x="258037" y="77371"/>
                  </a:lnTo>
                  <a:lnTo>
                    <a:pt x="301921" y="57739"/>
                  </a:lnTo>
                  <a:lnTo>
                    <a:pt x="348276" y="40719"/>
                  </a:lnTo>
                  <a:lnTo>
                    <a:pt x="396889" y="26458"/>
                  </a:lnTo>
                  <a:lnTo>
                    <a:pt x="447542" y="15106"/>
                  </a:lnTo>
                  <a:lnTo>
                    <a:pt x="500022" y="6813"/>
                  </a:lnTo>
                  <a:lnTo>
                    <a:pt x="554113" y="1728"/>
                  </a:lnTo>
                  <a:lnTo>
                    <a:pt x="609600" y="0"/>
                  </a:lnTo>
                  <a:lnTo>
                    <a:pt x="665086" y="1728"/>
                  </a:lnTo>
                  <a:lnTo>
                    <a:pt x="719177" y="6813"/>
                  </a:lnTo>
                  <a:lnTo>
                    <a:pt x="771657" y="15106"/>
                  </a:lnTo>
                  <a:lnTo>
                    <a:pt x="822310" y="26458"/>
                  </a:lnTo>
                  <a:lnTo>
                    <a:pt x="870923" y="40719"/>
                  </a:lnTo>
                  <a:lnTo>
                    <a:pt x="917278" y="57739"/>
                  </a:lnTo>
                  <a:lnTo>
                    <a:pt x="961162" y="77371"/>
                  </a:lnTo>
                  <a:lnTo>
                    <a:pt x="1002359" y="99463"/>
                  </a:lnTo>
                  <a:lnTo>
                    <a:pt x="1040653" y="123867"/>
                  </a:lnTo>
                  <a:lnTo>
                    <a:pt x="1075831" y="150434"/>
                  </a:lnTo>
                  <a:lnTo>
                    <a:pt x="1107675" y="179015"/>
                  </a:lnTo>
                  <a:lnTo>
                    <a:pt x="1135972" y="209459"/>
                  </a:lnTo>
                  <a:lnTo>
                    <a:pt x="1160506" y="241618"/>
                  </a:lnTo>
                  <a:lnTo>
                    <a:pt x="1181062" y="275343"/>
                  </a:lnTo>
                  <a:lnTo>
                    <a:pt x="1197424" y="310484"/>
                  </a:lnTo>
                  <a:lnTo>
                    <a:pt x="1209378" y="346891"/>
                  </a:lnTo>
                  <a:lnTo>
                    <a:pt x="1216708" y="384416"/>
                  </a:lnTo>
                  <a:lnTo>
                    <a:pt x="1219200" y="422910"/>
                  </a:lnTo>
                  <a:lnTo>
                    <a:pt x="1216708" y="461403"/>
                  </a:lnTo>
                  <a:lnTo>
                    <a:pt x="1209378" y="498928"/>
                  </a:lnTo>
                  <a:lnTo>
                    <a:pt x="1197424" y="535335"/>
                  </a:lnTo>
                  <a:lnTo>
                    <a:pt x="1181062" y="570476"/>
                  </a:lnTo>
                  <a:lnTo>
                    <a:pt x="1160506" y="604201"/>
                  </a:lnTo>
                  <a:lnTo>
                    <a:pt x="1135972" y="636360"/>
                  </a:lnTo>
                  <a:lnTo>
                    <a:pt x="1107675" y="666804"/>
                  </a:lnTo>
                  <a:lnTo>
                    <a:pt x="1075831" y="695385"/>
                  </a:lnTo>
                  <a:lnTo>
                    <a:pt x="1040653" y="721952"/>
                  </a:lnTo>
                  <a:lnTo>
                    <a:pt x="1002359" y="746356"/>
                  </a:lnTo>
                  <a:lnTo>
                    <a:pt x="961162" y="768448"/>
                  </a:lnTo>
                  <a:lnTo>
                    <a:pt x="917278" y="788080"/>
                  </a:lnTo>
                  <a:lnTo>
                    <a:pt x="870923" y="805100"/>
                  </a:lnTo>
                  <a:lnTo>
                    <a:pt x="822310" y="819361"/>
                  </a:lnTo>
                  <a:lnTo>
                    <a:pt x="771657" y="830713"/>
                  </a:lnTo>
                  <a:lnTo>
                    <a:pt x="719177" y="839006"/>
                  </a:lnTo>
                  <a:lnTo>
                    <a:pt x="665086" y="844091"/>
                  </a:lnTo>
                  <a:lnTo>
                    <a:pt x="609600" y="845820"/>
                  </a:lnTo>
                  <a:lnTo>
                    <a:pt x="554113" y="844091"/>
                  </a:lnTo>
                  <a:lnTo>
                    <a:pt x="500022" y="839006"/>
                  </a:lnTo>
                  <a:lnTo>
                    <a:pt x="447542" y="830713"/>
                  </a:lnTo>
                  <a:lnTo>
                    <a:pt x="396889" y="819361"/>
                  </a:lnTo>
                  <a:lnTo>
                    <a:pt x="348276" y="805100"/>
                  </a:lnTo>
                  <a:lnTo>
                    <a:pt x="301921" y="788080"/>
                  </a:lnTo>
                  <a:lnTo>
                    <a:pt x="258037" y="768448"/>
                  </a:lnTo>
                  <a:lnTo>
                    <a:pt x="216840" y="746356"/>
                  </a:lnTo>
                  <a:lnTo>
                    <a:pt x="178546" y="721952"/>
                  </a:lnTo>
                  <a:lnTo>
                    <a:pt x="143368" y="695385"/>
                  </a:lnTo>
                  <a:lnTo>
                    <a:pt x="111524" y="666804"/>
                  </a:lnTo>
                  <a:lnTo>
                    <a:pt x="83227" y="636360"/>
                  </a:lnTo>
                  <a:lnTo>
                    <a:pt x="58693" y="604201"/>
                  </a:lnTo>
                  <a:lnTo>
                    <a:pt x="38137" y="570476"/>
                  </a:lnTo>
                  <a:lnTo>
                    <a:pt x="21775" y="535335"/>
                  </a:lnTo>
                  <a:lnTo>
                    <a:pt x="9821" y="498928"/>
                  </a:lnTo>
                  <a:lnTo>
                    <a:pt x="2491" y="461403"/>
                  </a:lnTo>
                  <a:lnTo>
                    <a:pt x="0" y="422910"/>
                  </a:lnTo>
                  <a:close/>
                </a:path>
              </a:pathLst>
            </a:custGeom>
            <a:ln w="19050">
              <a:solidFill>
                <a:srgbClr val="445483"/>
              </a:solidFill>
            </a:ln>
          </p:spPr>
          <p:txBody>
            <a:bodyPr wrap="square" lIns="0" tIns="0" rIns="0" bIns="0" rtlCol="0"/>
            <a:lstStyle/>
            <a:p>
              <a:endParaRPr/>
            </a:p>
          </p:txBody>
        </p:sp>
      </p:grpSp>
      <p:sp>
        <p:nvSpPr>
          <p:cNvPr id="8" name="object 8"/>
          <p:cNvSpPr txBox="1"/>
          <p:nvPr/>
        </p:nvSpPr>
        <p:spPr>
          <a:xfrm>
            <a:off x="7460509" y="3045150"/>
            <a:ext cx="693420" cy="285115"/>
          </a:xfrm>
          <a:prstGeom prst="rect">
            <a:avLst/>
          </a:prstGeom>
        </p:spPr>
        <p:txBody>
          <a:bodyPr vert="horz" wrap="square" lIns="0" tIns="13335" rIns="0" bIns="0" rtlCol="0">
            <a:spAutoFit/>
          </a:bodyPr>
          <a:lstStyle/>
          <a:p>
            <a:pPr marL="12700">
              <a:lnSpc>
                <a:spcPct val="100000"/>
              </a:lnSpc>
              <a:spcBef>
                <a:spcPts val="105"/>
              </a:spcBef>
            </a:pPr>
            <a:r>
              <a:rPr sz="1700" spc="5" dirty="0">
                <a:solidFill>
                  <a:srgbClr val="224270"/>
                </a:solidFill>
                <a:latin typeface="Tw Cen MT"/>
                <a:cs typeface="Tw Cen MT"/>
              </a:rPr>
              <a:t>F</a:t>
            </a:r>
            <a:r>
              <a:rPr sz="1700" dirty="0">
                <a:solidFill>
                  <a:srgbClr val="224270"/>
                </a:solidFill>
                <a:latin typeface="Tw Cen MT"/>
                <a:cs typeface="Tw Cen MT"/>
              </a:rPr>
              <a:t>e</a:t>
            </a:r>
            <a:r>
              <a:rPr sz="1700" spc="-5" dirty="0">
                <a:solidFill>
                  <a:srgbClr val="224270"/>
                </a:solidFill>
                <a:latin typeface="Tw Cen MT"/>
                <a:cs typeface="Tw Cen MT"/>
              </a:rPr>
              <a:t>d</a:t>
            </a:r>
            <a:r>
              <a:rPr sz="1700" dirty="0">
                <a:solidFill>
                  <a:srgbClr val="224270"/>
                </a:solidFill>
                <a:latin typeface="Tw Cen MT"/>
                <a:cs typeface="Tw Cen MT"/>
              </a:rPr>
              <a:t>e</a:t>
            </a:r>
            <a:r>
              <a:rPr sz="1700" spc="-20" dirty="0">
                <a:solidFill>
                  <a:srgbClr val="224270"/>
                </a:solidFill>
                <a:latin typeface="Tw Cen MT"/>
                <a:cs typeface="Tw Cen MT"/>
              </a:rPr>
              <a:t>r</a:t>
            </a:r>
            <a:r>
              <a:rPr sz="1700" spc="-5" dirty="0">
                <a:solidFill>
                  <a:srgbClr val="224270"/>
                </a:solidFill>
                <a:latin typeface="Tw Cen MT"/>
                <a:cs typeface="Tw Cen MT"/>
              </a:rPr>
              <a:t>a</a:t>
            </a:r>
            <a:r>
              <a:rPr sz="1700" dirty="0">
                <a:solidFill>
                  <a:srgbClr val="224270"/>
                </a:solidFill>
                <a:latin typeface="Tw Cen MT"/>
                <a:cs typeface="Tw Cen MT"/>
              </a:rPr>
              <a:t>l</a:t>
            </a:r>
            <a:endParaRPr sz="1700">
              <a:latin typeface="Tw Cen MT"/>
              <a:cs typeface="Tw Cen MT"/>
            </a:endParaRPr>
          </a:p>
        </p:txBody>
      </p:sp>
      <p:grpSp>
        <p:nvGrpSpPr>
          <p:cNvPr id="9" name="object 9" descr="State box"/>
          <p:cNvGrpSpPr/>
          <p:nvPr/>
        </p:nvGrpSpPr>
        <p:grpSpPr>
          <a:xfrm>
            <a:off x="7288148" y="3715892"/>
            <a:ext cx="1238250" cy="866775"/>
            <a:chOff x="7288148" y="3715892"/>
            <a:chExt cx="1238250" cy="866775"/>
          </a:xfrm>
        </p:grpSpPr>
        <p:sp>
          <p:nvSpPr>
            <p:cNvPr id="10" name="object 10"/>
            <p:cNvSpPr/>
            <p:nvPr/>
          </p:nvSpPr>
          <p:spPr>
            <a:xfrm>
              <a:off x="7297673" y="3725417"/>
              <a:ext cx="1219200" cy="847725"/>
            </a:xfrm>
            <a:custGeom>
              <a:avLst/>
              <a:gdLst/>
              <a:ahLst/>
              <a:cxnLst/>
              <a:rect l="l" t="t" r="r" b="b"/>
              <a:pathLst>
                <a:path w="1219200" h="847725">
                  <a:moveTo>
                    <a:pt x="609600" y="0"/>
                  </a:moveTo>
                  <a:lnTo>
                    <a:pt x="554113" y="1731"/>
                  </a:lnTo>
                  <a:lnTo>
                    <a:pt x="500022" y="6826"/>
                  </a:lnTo>
                  <a:lnTo>
                    <a:pt x="447542" y="15134"/>
                  </a:lnTo>
                  <a:lnTo>
                    <a:pt x="396889" y="26506"/>
                  </a:lnTo>
                  <a:lnTo>
                    <a:pt x="348276" y="40792"/>
                  </a:lnTo>
                  <a:lnTo>
                    <a:pt x="301921" y="57844"/>
                  </a:lnTo>
                  <a:lnTo>
                    <a:pt x="258037" y="77510"/>
                  </a:lnTo>
                  <a:lnTo>
                    <a:pt x="216840" y="99643"/>
                  </a:lnTo>
                  <a:lnTo>
                    <a:pt x="178546" y="124091"/>
                  </a:lnTo>
                  <a:lnTo>
                    <a:pt x="143368" y="150706"/>
                  </a:lnTo>
                  <a:lnTo>
                    <a:pt x="111524" y="179338"/>
                  </a:lnTo>
                  <a:lnTo>
                    <a:pt x="83227" y="209837"/>
                  </a:lnTo>
                  <a:lnTo>
                    <a:pt x="58693" y="242054"/>
                  </a:lnTo>
                  <a:lnTo>
                    <a:pt x="38137" y="275840"/>
                  </a:lnTo>
                  <a:lnTo>
                    <a:pt x="21775" y="311044"/>
                  </a:lnTo>
                  <a:lnTo>
                    <a:pt x="9821" y="347517"/>
                  </a:lnTo>
                  <a:lnTo>
                    <a:pt x="2491" y="385109"/>
                  </a:lnTo>
                  <a:lnTo>
                    <a:pt x="0" y="423672"/>
                  </a:lnTo>
                  <a:lnTo>
                    <a:pt x="2491" y="462234"/>
                  </a:lnTo>
                  <a:lnTo>
                    <a:pt x="9821" y="499826"/>
                  </a:lnTo>
                  <a:lnTo>
                    <a:pt x="21775" y="536299"/>
                  </a:lnTo>
                  <a:lnTo>
                    <a:pt x="38137" y="571503"/>
                  </a:lnTo>
                  <a:lnTo>
                    <a:pt x="58693" y="605289"/>
                  </a:lnTo>
                  <a:lnTo>
                    <a:pt x="83227" y="637506"/>
                  </a:lnTo>
                  <a:lnTo>
                    <a:pt x="111524" y="668005"/>
                  </a:lnTo>
                  <a:lnTo>
                    <a:pt x="143368" y="696637"/>
                  </a:lnTo>
                  <a:lnTo>
                    <a:pt x="178546" y="723252"/>
                  </a:lnTo>
                  <a:lnTo>
                    <a:pt x="216840" y="747700"/>
                  </a:lnTo>
                  <a:lnTo>
                    <a:pt x="258037" y="769833"/>
                  </a:lnTo>
                  <a:lnTo>
                    <a:pt x="301921" y="789499"/>
                  </a:lnTo>
                  <a:lnTo>
                    <a:pt x="348276" y="806551"/>
                  </a:lnTo>
                  <a:lnTo>
                    <a:pt x="396889" y="820837"/>
                  </a:lnTo>
                  <a:lnTo>
                    <a:pt x="447542" y="832209"/>
                  </a:lnTo>
                  <a:lnTo>
                    <a:pt x="500022" y="840517"/>
                  </a:lnTo>
                  <a:lnTo>
                    <a:pt x="554113" y="845612"/>
                  </a:lnTo>
                  <a:lnTo>
                    <a:pt x="609600" y="847344"/>
                  </a:lnTo>
                  <a:lnTo>
                    <a:pt x="665086" y="845612"/>
                  </a:lnTo>
                  <a:lnTo>
                    <a:pt x="719177" y="840517"/>
                  </a:lnTo>
                  <a:lnTo>
                    <a:pt x="771657" y="832209"/>
                  </a:lnTo>
                  <a:lnTo>
                    <a:pt x="822310" y="820837"/>
                  </a:lnTo>
                  <a:lnTo>
                    <a:pt x="870923" y="806551"/>
                  </a:lnTo>
                  <a:lnTo>
                    <a:pt x="917278" y="789499"/>
                  </a:lnTo>
                  <a:lnTo>
                    <a:pt x="961162" y="769833"/>
                  </a:lnTo>
                  <a:lnTo>
                    <a:pt x="1002359" y="747700"/>
                  </a:lnTo>
                  <a:lnTo>
                    <a:pt x="1040653" y="723252"/>
                  </a:lnTo>
                  <a:lnTo>
                    <a:pt x="1075831" y="696637"/>
                  </a:lnTo>
                  <a:lnTo>
                    <a:pt x="1107675" y="668005"/>
                  </a:lnTo>
                  <a:lnTo>
                    <a:pt x="1135972" y="637506"/>
                  </a:lnTo>
                  <a:lnTo>
                    <a:pt x="1160506" y="605289"/>
                  </a:lnTo>
                  <a:lnTo>
                    <a:pt x="1181062" y="571503"/>
                  </a:lnTo>
                  <a:lnTo>
                    <a:pt x="1197424" y="536299"/>
                  </a:lnTo>
                  <a:lnTo>
                    <a:pt x="1209378" y="499826"/>
                  </a:lnTo>
                  <a:lnTo>
                    <a:pt x="1216708" y="462234"/>
                  </a:lnTo>
                  <a:lnTo>
                    <a:pt x="1219200" y="423672"/>
                  </a:lnTo>
                  <a:lnTo>
                    <a:pt x="1216708" y="385109"/>
                  </a:lnTo>
                  <a:lnTo>
                    <a:pt x="1209378" y="347517"/>
                  </a:lnTo>
                  <a:lnTo>
                    <a:pt x="1197424" y="311044"/>
                  </a:lnTo>
                  <a:lnTo>
                    <a:pt x="1181062" y="275840"/>
                  </a:lnTo>
                  <a:lnTo>
                    <a:pt x="1160506" y="242054"/>
                  </a:lnTo>
                  <a:lnTo>
                    <a:pt x="1135972" y="209837"/>
                  </a:lnTo>
                  <a:lnTo>
                    <a:pt x="1107675" y="179338"/>
                  </a:lnTo>
                  <a:lnTo>
                    <a:pt x="1075831" y="150706"/>
                  </a:lnTo>
                  <a:lnTo>
                    <a:pt x="1040653" y="124091"/>
                  </a:lnTo>
                  <a:lnTo>
                    <a:pt x="1002359" y="99643"/>
                  </a:lnTo>
                  <a:lnTo>
                    <a:pt x="961162" y="77510"/>
                  </a:lnTo>
                  <a:lnTo>
                    <a:pt x="917278" y="57844"/>
                  </a:lnTo>
                  <a:lnTo>
                    <a:pt x="870923" y="40792"/>
                  </a:lnTo>
                  <a:lnTo>
                    <a:pt x="822310" y="26506"/>
                  </a:lnTo>
                  <a:lnTo>
                    <a:pt x="771657" y="15134"/>
                  </a:lnTo>
                  <a:lnTo>
                    <a:pt x="719177" y="6826"/>
                  </a:lnTo>
                  <a:lnTo>
                    <a:pt x="665086" y="1731"/>
                  </a:lnTo>
                  <a:lnTo>
                    <a:pt x="609600" y="0"/>
                  </a:lnTo>
                  <a:close/>
                </a:path>
              </a:pathLst>
            </a:custGeom>
            <a:solidFill>
              <a:srgbClr val="C6D1DE"/>
            </a:solidFill>
          </p:spPr>
          <p:txBody>
            <a:bodyPr wrap="square" lIns="0" tIns="0" rIns="0" bIns="0" rtlCol="0"/>
            <a:lstStyle/>
            <a:p>
              <a:endParaRPr/>
            </a:p>
          </p:txBody>
        </p:sp>
        <p:sp>
          <p:nvSpPr>
            <p:cNvPr id="11" name="object 11"/>
            <p:cNvSpPr/>
            <p:nvPr/>
          </p:nvSpPr>
          <p:spPr>
            <a:xfrm>
              <a:off x="7297673" y="3725417"/>
              <a:ext cx="1219200" cy="847725"/>
            </a:xfrm>
            <a:custGeom>
              <a:avLst/>
              <a:gdLst/>
              <a:ahLst/>
              <a:cxnLst/>
              <a:rect l="l" t="t" r="r" b="b"/>
              <a:pathLst>
                <a:path w="1219200" h="847725">
                  <a:moveTo>
                    <a:pt x="0" y="423672"/>
                  </a:moveTo>
                  <a:lnTo>
                    <a:pt x="2491" y="385109"/>
                  </a:lnTo>
                  <a:lnTo>
                    <a:pt x="9821" y="347517"/>
                  </a:lnTo>
                  <a:lnTo>
                    <a:pt x="21775" y="311044"/>
                  </a:lnTo>
                  <a:lnTo>
                    <a:pt x="38137" y="275840"/>
                  </a:lnTo>
                  <a:lnTo>
                    <a:pt x="58693" y="242054"/>
                  </a:lnTo>
                  <a:lnTo>
                    <a:pt x="83227" y="209837"/>
                  </a:lnTo>
                  <a:lnTo>
                    <a:pt x="111524" y="179338"/>
                  </a:lnTo>
                  <a:lnTo>
                    <a:pt x="143368" y="150706"/>
                  </a:lnTo>
                  <a:lnTo>
                    <a:pt x="178546" y="124091"/>
                  </a:lnTo>
                  <a:lnTo>
                    <a:pt x="216840" y="99643"/>
                  </a:lnTo>
                  <a:lnTo>
                    <a:pt x="258037" y="77510"/>
                  </a:lnTo>
                  <a:lnTo>
                    <a:pt x="301921" y="57844"/>
                  </a:lnTo>
                  <a:lnTo>
                    <a:pt x="348276" y="40792"/>
                  </a:lnTo>
                  <a:lnTo>
                    <a:pt x="396889" y="26506"/>
                  </a:lnTo>
                  <a:lnTo>
                    <a:pt x="447542" y="15134"/>
                  </a:lnTo>
                  <a:lnTo>
                    <a:pt x="500022" y="6826"/>
                  </a:lnTo>
                  <a:lnTo>
                    <a:pt x="554113" y="1731"/>
                  </a:lnTo>
                  <a:lnTo>
                    <a:pt x="609600" y="0"/>
                  </a:lnTo>
                  <a:lnTo>
                    <a:pt x="665086" y="1731"/>
                  </a:lnTo>
                  <a:lnTo>
                    <a:pt x="719177" y="6826"/>
                  </a:lnTo>
                  <a:lnTo>
                    <a:pt x="771657" y="15134"/>
                  </a:lnTo>
                  <a:lnTo>
                    <a:pt x="822310" y="26506"/>
                  </a:lnTo>
                  <a:lnTo>
                    <a:pt x="870923" y="40792"/>
                  </a:lnTo>
                  <a:lnTo>
                    <a:pt x="917278" y="57844"/>
                  </a:lnTo>
                  <a:lnTo>
                    <a:pt x="961162" y="77510"/>
                  </a:lnTo>
                  <a:lnTo>
                    <a:pt x="1002359" y="99643"/>
                  </a:lnTo>
                  <a:lnTo>
                    <a:pt x="1040653" y="124091"/>
                  </a:lnTo>
                  <a:lnTo>
                    <a:pt x="1075831" y="150706"/>
                  </a:lnTo>
                  <a:lnTo>
                    <a:pt x="1107675" y="179338"/>
                  </a:lnTo>
                  <a:lnTo>
                    <a:pt x="1135972" y="209837"/>
                  </a:lnTo>
                  <a:lnTo>
                    <a:pt x="1160506" y="242054"/>
                  </a:lnTo>
                  <a:lnTo>
                    <a:pt x="1181062" y="275840"/>
                  </a:lnTo>
                  <a:lnTo>
                    <a:pt x="1197424" y="311044"/>
                  </a:lnTo>
                  <a:lnTo>
                    <a:pt x="1209378" y="347517"/>
                  </a:lnTo>
                  <a:lnTo>
                    <a:pt x="1216708" y="385109"/>
                  </a:lnTo>
                  <a:lnTo>
                    <a:pt x="1219200" y="423672"/>
                  </a:lnTo>
                  <a:lnTo>
                    <a:pt x="1216708" y="462234"/>
                  </a:lnTo>
                  <a:lnTo>
                    <a:pt x="1209378" y="499826"/>
                  </a:lnTo>
                  <a:lnTo>
                    <a:pt x="1197424" y="536299"/>
                  </a:lnTo>
                  <a:lnTo>
                    <a:pt x="1181062" y="571503"/>
                  </a:lnTo>
                  <a:lnTo>
                    <a:pt x="1160506" y="605289"/>
                  </a:lnTo>
                  <a:lnTo>
                    <a:pt x="1135972" y="637506"/>
                  </a:lnTo>
                  <a:lnTo>
                    <a:pt x="1107675" y="668005"/>
                  </a:lnTo>
                  <a:lnTo>
                    <a:pt x="1075831" y="696637"/>
                  </a:lnTo>
                  <a:lnTo>
                    <a:pt x="1040653" y="723252"/>
                  </a:lnTo>
                  <a:lnTo>
                    <a:pt x="1002359" y="747700"/>
                  </a:lnTo>
                  <a:lnTo>
                    <a:pt x="961162" y="769833"/>
                  </a:lnTo>
                  <a:lnTo>
                    <a:pt x="917278" y="789499"/>
                  </a:lnTo>
                  <a:lnTo>
                    <a:pt x="870923" y="806551"/>
                  </a:lnTo>
                  <a:lnTo>
                    <a:pt x="822310" y="820837"/>
                  </a:lnTo>
                  <a:lnTo>
                    <a:pt x="771657" y="832209"/>
                  </a:lnTo>
                  <a:lnTo>
                    <a:pt x="719177" y="840517"/>
                  </a:lnTo>
                  <a:lnTo>
                    <a:pt x="665086" y="845612"/>
                  </a:lnTo>
                  <a:lnTo>
                    <a:pt x="609600" y="847344"/>
                  </a:lnTo>
                  <a:lnTo>
                    <a:pt x="554113" y="845612"/>
                  </a:lnTo>
                  <a:lnTo>
                    <a:pt x="500022" y="840517"/>
                  </a:lnTo>
                  <a:lnTo>
                    <a:pt x="447542" y="832209"/>
                  </a:lnTo>
                  <a:lnTo>
                    <a:pt x="396889" y="820837"/>
                  </a:lnTo>
                  <a:lnTo>
                    <a:pt x="348276" y="806551"/>
                  </a:lnTo>
                  <a:lnTo>
                    <a:pt x="301921" y="789499"/>
                  </a:lnTo>
                  <a:lnTo>
                    <a:pt x="258037" y="769833"/>
                  </a:lnTo>
                  <a:lnTo>
                    <a:pt x="216840" y="747700"/>
                  </a:lnTo>
                  <a:lnTo>
                    <a:pt x="178546" y="723252"/>
                  </a:lnTo>
                  <a:lnTo>
                    <a:pt x="143368" y="696637"/>
                  </a:lnTo>
                  <a:lnTo>
                    <a:pt x="111524" y="668005"/>
                  </a:lnTo>
                  <a:lnTo>
                    <a:pt x="83227" y="637506"/>
                  </a:lnTo>
                  <a:lnTo>
                    <a:pt x="58693" y="605289"/>
                  </a:lnTo>
                  <a:lnTo>
                    <a:pt x="38137" y="571503"/>
                  </a:lnTo>
                  <a:lnTo>
                    <a:pt x="21775" y="536299"/>
                  </a:lnTo>
                  <a:lnTo>
                    <a:pt x="9821" y="499826"/>
                  </a:lnTo>
                  <a:lnTo>
                    <a:pt x="2491" y="462234"/>
                  </a:lnTo>
                  <a:lnTo>
                    <a:pt x="0" y="423672"/>
                  </a:lnTo>
                  <a:close/>
                </a:path>
              </a:pathLst>
            </a:custGeom>
            <a:ln w="19050">
              <a:solidFill>
                <a:srgbClr val="445483"/>
              </a:solidFill>
            </a:ln>
          </p:spPr>
          <p:txBody>
            <a:bodyPr wrap="square" lIns="0" tIns="0" rIns="0" bIns="0" rtlCol="0"/>
            <a:lstStyle/>
            <a:p>
              <a:endParaRPr/>
            </a:p>
          </p:txBody>
        </p:sp>
      </p:grpSp>
      <p:sp>
        <p:nvSpPr>
          <p:cNvPr id="12" name="object 12"/>
          <p:cNvSpPr txBox="1"/>
          <p:nvPr/>
        </p:nvSpPr>
        <p:spPr>
          <a:xfrm>
            <a:off x="7654642" y="3986554"/>
            <a:ext cx="506095"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224270"/>
                </a:solidFill>
                <a:latin typeface="Tw Cen MT"/>
                <a:cs typeface="Tw Cen MT"/>
              </a:rPr>
              <a:t>State</a:t>
            </a:r>
            <a:endParaRPr sz="1800">
              <a:latin typeface="Tw Cen MT"/>
              <a:cs typeface="Tw Cen MT"/>
            </a:endParaRPr>
          </a:p>
        </p:txBody>
      </p:sp>
      <p:grpSp>
        <p:nvGrpSpPr>
          <p:cNvPr id="13" name="object 13" descr="Local Box"/>
          <p:cNvGrpSpPr/>
          <p:nvPr/>
        </p:nvGrpSpPr>
        <p:grpSpPr>
          <a:xfrm>
            <a:off x="7189089" y="4650104"/>
            <a:ext cx="1238250" cy="864869"/>
            <a:chOff x="7189089" y="4650104"/>
            <a:chExt cx="1238250" cy="864869"/>
          </a:xfrm>
        </p:grpSpPr>
        <p:sp>
          <p:nvSpPr>
            <p:cNvPr id="14" name="object 14"/>
            <p:cNvSpPr/>
            <p:nvPr/>
          </p:nvSpPr>
          <p:spPr>
            <a:xfrm>
              <a:off x="7198614" y="4659629"/>
              <a:ext cx="1219200" cy="845819"/>
            </a:xfrm>
            <a:custGeom>
              <a:avLst/>
              <a:gdLst/>
              <a:ahLst/>
              <a:cxnLst/>
              <a:rect l="l" t="t" r="r" b="b"/>
              <a:pathLst>
                <a:path w="1219200" h="845820">
                  <a:moveTo>
                    <a:pt x="609600" y="0"/>
                  </a:moveTo>
                  <a:lnTo>
                    <a:pt x="554113" y="1728"/>
                  </a:lnTo>
                  <a:lnTo>
                    <a:pt x="500022" y="6813"/>
                  </a:lnTo>
                  <a:lnTo>
                    <a:pt x="447542" y="15106"/>
                  </a:lnTo>
                  <a:lnTo>
                    <a:pt x="396889" y="26458"/>
                  </a:lnTo>
                  <a:lnTo>
                    <a:pt x="348276" y="40719"/>
                  </a:lnTo>
                  <a:lnTo>
                    <a:pt x="301921" y="57739"/>
                  </a:lnTo>
                  <a:lnTo>
                    <a:pt x="258037" y="77371"/>
                  </a:lnTo>
                  <a:lnTo>
                    <a:pt x="216840" y="99463"/>
                  </a:lnTo>
                  <a:lnTo>
                    <a:pt x="178546" y="123867"/>
                  </a:lnTo>
                  <a:lnTo>
                    <a:pt x="143368" y="150434"/>
                  </a:lnTo>
                  <a:lnTo>
                    <a:pt x="111524" y="179015"/>
                  </a:lnTo>
                  <a:lnTo>
                    <a:pt x="83227" y="209459"/>
                  </a:lnTo>
                  <a:lnTo>
                    <a:pt x="58693" y="241618"/>
                  </a:lnTo>
                  <a:lnTo>
                    <a:pt x="38137" y="275343"/>
                  </a:lnTo>
                  <a:lnTo>
                    <a:pt x="21775" y="310484"/>
                  </a:lnTo>
                  <a:lnTo>
                    <a:pt x="9821" y="346891"/>
                  </a:lnTo>
                  <a:lnTo>
                    <a:pt x="2491" y="384416"/>
                  </a:lnTo>
                  <a:lnTo>
                    <a:pt x="0" y="422910"/>
                  </a:lnTo>
                  <a:lnTo>
                    <a:pt x="2491" y="461403"/>
                  </a:lnTo>
                  <a:lnTo>
                    <a:pt x="9821" y="498928"/>
                  </a:lnTo>
                  <a:lnTo>
                    <a:pt x="21775" y="535335"/>
                  </a:lnTo>
                  <a:lnTo>
                    <a:pt x="38137" y="570476"/>
                  </a:lnTo>
                  <a:lnTo>
                    <a:pt x="58693" y="604201"/>
                  </a:lnTo>
                  <a:lnTo>
                    <a:pt x="83227" y="636360"/>
                  </a:lnTo>
                  <a:lnTo>
                    <a:pt x="111524" y="666804"/>
                  </a:lnTo>
                  <a:lnTo>
                    <a:pt x="143368" y="695385"/>
                  </a:lnTo>
                  <a:lnTo>
                    <a:pt x="178546" y="721952"/>
                  </a:lnTo>
                  <a:lnTo>
                    <a:pt x="216840" y="746356"/>
                  </a:lnTo>
                  <a:lnTo>
                    <a:pt x="258037" y="768448"/>
                  </a:lnTo>
                  <a:lnTo>
                    <a:pt x="301921" y="788080"/>
                  </a:lnTo>
                  <a:lnTo>
                    <a:pt x="348276" y="805100"/>
                  </a:lnTo>
                  <a:lnTo>
                    <a:pt x="396889" y="819361"/>
                  </a:lnTo>
                  <a:lnTo>
                    <a:pt x="447542" y="830713"/>
                  </a:lnTo>
                  <a:lnTo>
                    <a:pt x="500022" y="839006"/>
                  </a:lnTo>
                  <a:lnTo>
                    <a:pt x="554113" y="844091"/>
                  </a:lnTo>
                  <a:lnTo>
                    <a:pt x="609600" y="845820"/>
                  </a:lnTo>
                  <a:lnTo>
                    <a:pt x="665086" y="844091"/>
                  </a:lnTo>
                  <a:lnTo>
                    <a:pt x="719177" y="839006"/>
                  </a:lnTo>
                  <a:lnTo>
                    <a:pt x="771657" y="830713"/>
                  </a:lnTo>
                  <a:lnTo>
                    <a:pt x="822310" y="819361"/>
                  </a:lnTo>
                  <a:lnTo>
                    <a:pt x="870923" y="805100"/>
                  </a:lnTo>
                  <a:lnTo>
                    <a:pt x="917278" y="788080"/>
                  </a:lnTo>
                  <a:lnTo>
                    <a:pt x="961162" y="768448"/>
                  </a:lnTo>
                  <a:lnTo>
                    <a:pt x="1002359" y="746356"/>
                  </a:lnTo>
                  <a:lnTo>
                    <a:pt x="1040653" y="721952"/>
                  </a:lnTo>
                  <a:lnTo>
                    <a:pt x="1075831" y="695385"/>
                  </a:lnTo>
                  <a:lnTo>
                    <a:pt x="1107675" y="666804"/>
                  </a:lnTo>
                  <a:lnTo>
                    <a:pt x="1135972" y="636360"/>
                  </a:lnTo>
                  <a:lnTo>
                    <a:pt x="1160506" y="604201"/>
                  </a:lnTo>
                  <a:lnTo>
                    <a:pt x="1181062" y="570476"/>
                  </a:lnTo>
                  <a:lnTo>
                    <a:pt x="1197424" y="535335"/>
                  </a:lnTo>
                  <a:lnTo>
                    <a:pt x="1209378" y="498928"/>
                  </a:lnTo>
                  <a:lnTo>
                    <a:pt x="1216708" y="461403"/>
                  </a:lnTo>
                  <a:lnTo>
                    <a:pt x="1219200" y="422910"/>
                  </a:lnTo>
                  <a:lnTo>
                    <a:pt x="1216708" y="384416"/>
                  </a:lnTo>
                  <a:lnTo>
                    <a:pt x="1209378" y="346891"/>
                  </a:lnTo>
                  <a:lnTo>
                    <a:pt x="1197424" y="310484"/>
                  </a:lnTo>
                  <a:lnTo>
                    <a:pt x="1181062" y="275343"/>
                  </a:lnTo>
                  <a:lnTo>
                    <a:pt x="1160506" y="241618"/>
                  </a:lnTo>
                  <a:lnTo>
                    <a:pt x="1135972" y="209459"/>
                  </a:lnTo>
                  <a:lnTo>
                    <a:pt x="1107675" y="179015"/>
                  </a:lnTo>
                  <a:lnTo>
                    <a:pt x="1075831" y="150434"/>
                  </a:lnTo>
                  <a:lnTo>
                    <a:pt x="1040653" y="123867"/>
                  </a:lnTo>
                  <a:lnTo>
                    <a:pt x="1002359" y="99463"/>
                  </a:lnTo>
                  <a:lnTo>
                    <a:pt x="961162" y="77371"/>
                  </a:lnTo>
                  <a:lnTo>
                    <a:pt x="917278" y="57739"/>
                  </a:lnTo>
                  <a:lnTo>
                    <a:pt x="870923" y="40719"/>
                  </a:lnTo>
                  <a:lnTo>
                    <a:pt x="822310" y="26458"/>
                  </a:lnTo>
                  <a:lnTo>
                    <a:pt x="771657" y="15106"/>
                  </a:lnTo>
                  <a:lnTo>
                    <a:pt x="719177" y="6813"/>
                  </a:lnTo>
                  <a:lnTo>
                    <a:pt x="665086" y="1728"/>
                  </a:lnTo>
                  <a:lnTo>
                    <a:pt x="609600" y="0"/>
                  </a:lnTo>
                  <a:close/>
                </a:path>
              </a:pathLst>
            </a:custGeom>
            <a:solidFill>
              <a:srgbClr val="C6D1DE"/>
            </a:solidFill>
          </p:spPr>
          <p:txBody>
            <a:bodyPr wrap="square" lIns="0" tIns="0" rIns="0" bIns="0" rtlCol="0"/>
            <a:lstStyle/>
            <a:p>
              <a:endParaRPr/>
            </a:p>
          </p:txBody>
        </p:sp>
        <p:sp>
          <p:nvSpPr>
            <p:cNvPr id="15" name="object 15"/>
            <p:cNvSpPr/>
            <p:nvPr/>
          </p:nvSpPr>
          <p:spPr>
            <a:xfrm>
              <a:off x="7198614" y="4659629"/>
              <a:ext cx="1219200" cy="845819"/>
            </a:xfrm>
            <a:custGeom>
              <a:avLst/>
              <a:gdLst/>
              <a:ahLst/>
              <a:cxnLst/>
              <a:rect l="l" t="t" r="r" b="b"/>
              <a:pathLst>
                <a:path w="1219200" h="845820">
                  <a:moveTo>
                    <a:pt x="0" y="422910"/>
                  </a:moveTo>
                  <a:lnTo>
                    <a:pt x="2491" y="384416"/>
                  </a:lnTo>
                  <a:lnTo>
                    <a:pt x="9821" y="346891"/>
                  </a:lnTo>
                  <a:lnTo>
                    <a:pt x="21775" y="310484"/>
                  </a:lnTo>
                  <a:lnTo>
                    <a:pt x="38137" y="275343"/>
                  </a:lnTo>
                  <a:lnTo>
                    <a:pt x="58693" y="241618"/>
                  </a:lnTo>
                  <a:lnTo>
                    <a:pt x="83227" y="209459"/>
                  </a:lnTo>
                  <a:lnTo>
                    <a:pt x="111524" y="179015"/>
                  </a:lnTo>
                  <a:lnTo>
                    <a:pt x="143368" y="150434"/>
                  </a:lnTo>
                  <a:lnTo>
                    <a:pt x="178546" y="123867"/>
                  </a:lnTo>
                  <a:lnTo>
                    <a:pt x="216840" y="99463"/>
                  </a:lnTo>
                  <a:lnTo>
                    <a:pt x="258037" y="77371"/>
                  </a:lnTo>
                  <a:lnTo>
                    <a:pt x="301921" y="57739"/>
                  </a:lnTo>
                  <a:lnTo>
                    <a:pt x="348276" y="40719"/>
                  </a:lnTo>
                  <a:lnTo>
                    <a:pt x="396889" y="26458"/>
                  </a:lnTo>
                  <a:lnTo>
                    <a:pt x="447542" y="15106"/>
                  </a:lnTo>
                  <a:lnTo>
                    <a:pt x="500022" y="6813"/>
                  </a:lnTo>
                  <a:lnTo>
                    <a:pt x="554113" y="1728"/>
                  </a:lnTo>
                  <a:lnTo>
                    <a:pt x="609600" y="0"/>
                  </a:lnTo>
                  <a:lnTo>
                    <a:pt x="665086" y="1728"/>
                  </a:lnTo>
                  <a:lnTo>
                    <a:pt x="719177" y="6813"/>
                  </a:lnTo>
                  <a:lnTo>
                    <a:pt x="771657" y="15106"/>
                  </a:lnTo>
                  <a:lnTo>
                    <a:pt x="822310" y="26458"/>
                  </a:lnTo>
                  <a:lnTo>
                    <a:pt x="870923" y="40719"/>
                  </a:lnTo>
                  <a:lnTo>
                    <a:pt x="917278" y="57739"/>
                  </a:lnTo>
                  <a:lnTo>
                    <a:pt x="961162" y="77371"/>
                  </a:lnTo>
                  <a:lnTo>
                    <a:pt x="1002359" y="99463"/>
                  </a:lnTo>
                  <a:lnTo>
                    <a:pt x="1040653" y="123867"/>
                  </a:lnTo>
                  <a:lnTo>
                    <a:pt x="1075831" y="150434"/>
                  </a:lnTo>
                  <a:lnTo>
                    <a:pt x="1107675" y="179015"/>
                  </a:lnTo>
                  <a:lnTo>
                    <a:pt x="1135972" y="209459"/>
                  </a:lnTo>
                  <a:lnTo>
                    <a:pt x="1160506" y="241618"/>
                  </a:lnTo>
                  <a:lnTo>
                    <a:pt x="1181062" y="275343"/>
                  </a:lnTo>
                  <a:lnTo>
                    <a:pt x="1197424" y="310484"/>
                  </a:lnTo>
                  <a:lnTo>
                    <a:pt x="1209378" y="346891"/>
                  </a:lnTo>
                  <a:lnTo>
                    <a:pt x="1216708" y="384416"/>
                  </a:lnTo>
                  <a:lnTo>
                    <a:pt x="1219200" y="422910"/>
                  </a:lnTo>
                  <a:lnTo>
                    <a:pt x="1216708" y="461403"/>
                  </a:lnTo>
                  <a:lnTo>
                    <a:pt x="1209378" y="498928"/>
                  </a:lnTo>
                  <a:lnTo>
                    <a:pt x="1197424" y="535335"/>
                  </a:lnTo>
                  <a:lnTo>
                    <a:pt x="1181062" y="570476"/>
                  </a:lnTo>
                  <a:lnTo>
                    <a:pt x="1160506" y="604201"/>
                  </a:lnTo>
                  <a:lnTo>
                    <a:pt x="1135972" y="636360"/>
                  </a:lnTo>
                  <a:lnTo>
                    <a:pt x="1107675" y="666804"/>
                  </a:lnTo>
                  <a:lnTo>
                    <a:pt x="1075831" y="695385"/>
                  </a:lnTo>
                  <a:lnTo>
                    <a:pt x="1040653" y="721952"/>
                  </a:lnTo>
                  <a:lnTo>
                    <a:pt x="1002359" y="746356"/>
                  </a:lnTo>
                  <a:lnTo>
                    <a:pt x="961162" y="768448"/>
                  </a:lnTo>
                  <a:lnTo>
                    <a:pt x="917278" y="788080"/>
                  </a:lnTo>
                  <a:lnTo>
                    <a:pt x="870923" y="805100"/>
                  </a:lnTo>
                  <a:lnTo>
                    <a:pt x="822310" y="819361"/>
                  </a:lnTo>
                  <a:lnTo>
                    <a:pt x="771657" y="830713"/>
                  </a:lnTo>
                  <a:lnTo>
                    <a:pt x="719177" y="839006"/>
                  </a:lnTo>
                  <a:lnTo>
                    <a:pt x="665086" y="844091"/>
                  </a:lnTo>
                  <a:lnTo>
                    <a:pt x="609600" y="845820"/>
                  </a:lnTo>
                  <a:lnTo>
                    <a:pt x="554113" y="844091"/>
                  </a:lnTo>
                  <a:lnTo>
                    <a:pt x="500022" y="839006"/>
                  </a:lnTo>
                  <a:lnTo>
                    <a:pt x="447542" y="830713"/>
                  </a:lnTo>
                  <a:lnTo>
                    <a:pt x="396889" y="819361"/>
                  </a:lnTo>
                  <a:lnTo>
                    <a:pt x="348276" y="805100"/>
                  </a:lnTo>
                  <a:lnTo>
                    <a:pt x="301921" y="788080"/>
                  </a:lnTo>
                  <a:lnTo>
                    <a:pt x="258037" y="768448"/>
                  </a:lnTo>
                  <a:lnTo>
                    <a:pt x="216840" y="746356"/>
                  </a:lnTo>
                  <a:lnTo>
                    <a:pt x="178546" y="721952"/>
                  </a:lnTo>
                  <a:lnTo>
                    <a:pt x="143368" y="695385"/>
                  </a:lnTo>
                  <a:lnTo>
                    <a:pt x="111524" y="666804"/>
                  </a:lnTo>
                  <a:lnTo>
                    <a:pt x="83227" y="636360"/>
                  </a:lnTo>
                  <a:lnTo>
                    <a:pt x="58693" y="604201"/>
                  </a:lnTo>
                  <a:lnTo>
                    <a:pt x="38137" y="570476"/>
                  </a:lnTo>
                  <a:lnTo>
                    <a:pt x="21775" y="535335"/>
                  </a:lnTo>
                  <a:lnTo>
                    <a:pt x="9821" y="498928"/>
                  </a:lnTo>
                  <a:lnTo>
                    <a:pt x="2491" y="461403"/>
                  </a:lnTo>
                  <a:lnTo>
                    <a:pt x="0" y="422910"/>
                  </a:lnTo>
                  <a:close/>
                </a:path>
              </a:pathLst>
            </a:custGeom>
            <a:ln w="19050">
              <a:solidFill>
                <a:srgbClr val="445483"/>
              </a:solidFill>
            </a:ln>
          </p:spPr>
          <p:txBody>
            <a:bodyPr wrap="square" lIns="0" tIns="0" rIns="0" bIns="0" rtlCol="0"/>
            <a:lstStyle/>
            <a:p>
              <a:endParaRPr/>
            </a:p>
          </p:txBody>
        </p:sp>
      </p:grpSp>
      <p:sp>
        <p:nvSpPr>
          <p:cNvPr id="16" name="object 16"/>
          <p:cNvSpPr txBox="1"/>
          <p:nvPr/>
        </p:nvSpPr>
        <p:spPr>
          <a:xfrm>
            <a:off x="7561093" y="4919474"/>
            <a:ext cx="493395"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224270"/>
                </a:solidFill>
                <a:latin typeface="Tw Cen MT"/>
                <a:cs typeface="Tw Cen MT"/>
              </a:rPr>
              <a:t>Local</a:t>
            </a:r>
            <a:endParaRPr sz="1800">
              <a:latin typeface="Tw Cen MT"/>
              <a:cs typeface="Tw Cen MT"/>
            </a:endParaRPr>
          </a:p>
        </p:txBody>
      </p:sp>
      <p:grpSp>
        <p:nvGrpSpPr>
          <p:cNvPr id="17" name="object 17" descr="Am I eligible for benefits"/>
          <p:cNvGrpSpPr/>
          <p:nvPr/>
        </p:nvGrpSpPr>
        <p:grpSpPr>
          <a:xfrm>
            <a:off x="600837" y="1771269"/>
            <a:ext cx="1238250" cy="866775"/>
            <a:chOff x="600837" y="1771269"/>
            <a:chExt cx="1238250" cy="866775"/>
          </a:xfrm>
        </p:grpSpPr>
        <p:sp>
          <p:nvSpPr>
            <p:cNvPr id="18" name="object 18"/>
            <p:cNvSpPr/>
            <p:nvPr/>
          </p:nvSpPr>
          <p:spPr>
            <a:xfrm>
              <a:off x="610362" y="1780794"/>
              <a:ext cx="1219200" cy="847725"/>
            </a:xfrm>
            <a:custGeom>
              <a:avLst/>
              <a:gdLst/>
              <a:ahLst/>
              <a:cxnLst/>
              <a:rect l="l" t="t" r="r" b="b"/>
              <a:pathLst>
                <a:path w="1219200" h="847725">
                  <a:moveTo>
                    <a:pt x="609600" y="0"/>
                  </a:moveTo>
                  <a:lnTo>
                    <a:pt x="554113" y="1731"/>
                  </a:lnTo>
                  <a:lnTo>
                    <a:pt x="500022" y="6826"/>
                  </a:lnTo>
                  <a:lnTo>
                    <a:pt x="447542" y="15134"/>
                  </a:lnTo>
                  <a:lnTo>
                    <a:pt x="396889" y="26506"/>
                  </a:lnTo>
                  <a:lnTo>
                    <a:pt x="348276" y="40792"/>
                  </a:lnTo>
                  <a:lnTo>
                    <a:pt x="301921" y="57844"/>
                  </a:lnTo>
                  <a:lnTo>
                    <a:pt x="258037" y="77510"/>
                  </a:lnTo>
                  <a:lnTo>
                    <a:pt x="216840" y="99643"/>
                  </a:lnTo>
                  <a:lnTo>
                    <a:pt x="178546" y="124091"/>
                  </a:lnTo>
                  <a:lnTo>
                    <a:pt x="143368" y="150706"/>
                  </a:lnTo>
                  <a:lnTo>
                    <a:pt x="111524" y="179338"/>
                  </a:lnTo>
                  <a:lnTo>
                    <a:pt x="83227" y="209837"/>
                  </a:lnTo>
                  <a:lnTo>
                    <a:pt x="58693" y="242054"/>
                  </a:lnTo>
                  <a:lnTo>
                    <a:pt x="38137" y="275840"/>
                  </a:lnTo>
                  <a:lnTo>
                    <a:pt x="21775" y="311044"/>
                  </a:lnTo>
                  <a:lnTo>
                    <a:pt x="9821" y="347517"/>
                  </a:lnTo>
                  <a:lnTo>
                    <a:pt x="2491" y="385109"/>
                  </a:lnTo>
                  <a:lnTo>
                    <a:pt x="0" y="423672"/>
                  </a:lnTo>
                  <a:lnTo>
                    <a:pt x="2491" y="462234"/>
                  </a:lnTo>
                  <a:lnTo>
                    <a:pt x="9821" y="499826"/>
                  </a:lnTo>
                  <a:lnTo>
                    <a:pt x="21775" y="536299"/>
                  </a:lnTo>
                  <a:lnTo>
                    <a:pt x="38137" y="571503"/>
                  </a:lnTo>
                  <a:lnTo>
                    <a:pt x="58693" y="605289"/>
                  </a:lnTo>
                  <a:lnTo>
                    <a:pt x="83227" y="637506"/>
                  </a:lnTo>
                  <a:lnTo>
                    <a:pt x="111524" y="668005"/>
                  </a:lnTo>
                  <a:lnTo>
                    <a:pt x="143368" y="696637"/>
                  </a:lnTo>
                  <a:lnTo>
                    <a:pt x="178546" y="723252"/>
                  </a:lnTo>
                  <a:lnTo>
                    <a:pt x="216840" y="747700"/>
                  </a:lnTo>
                  <a:lnTo>
                    <a:pt x="258037" y="769833"/>
                  </a:lnTo>
                  <a:lnTo>
                    <a:pt x="301921" y="789499"/>
                  </a:lnTo>
                  <a:lnTo>
                    <a:pt x="348276" y="806551"/>
                  </a:lnTo>
                  <a:lnTo>
                    <a:pt x="396889" y="820837"/>
                  </a:lnTo>
                  <a:lnTo>
                    <a:pt x="447542" y="832209"/>
                  </a:lnTo>
                  <a:lnTo>
                    <a:pt x="500022" y="840517"/>
                  </a:lnTo>
                  <a:lnTo>
                    <a:pt x="554113" y="845612"/>
                  </a:lnTo>
                  <a:lnTo>
                    <a:pt x="609600" y="847344"/>
                  </a:lnTo>
                  <a:lnTo>
                    <a:pt x="665086" y="845612"/>
                  </a:lnTo>
                  <a:lnTo>
                    <a:pt x="719177" y="840517"/>
                  </a:lnTo>
                  <a:lnTo>
                    <a:pt x="771657" y="832209"/>
                  </a:lnTo>
                  <a:lnTo>
                    <a:pt x="822310" y="820837"/>
                  </a:lnTo>
                  <a:lnTo>
                    <a:pt x="870923" y="806551"/>
                  </a:lnTo>
                  <a:lnTo>
                    <a:pt x="917278" y="789499"/>
                  </a:lnTo>
                  <a:lnTo>
                    <a:pt x="961162" y="769833"/>
                  </a:lnTo>
                  <a:lnTo>
                    <a:pt x="1002359" y="747700"/>
                  </a:lnTo>
                  <a:lnTo>
                    <a:pt x="1040653" y="723252"/>
                  </a:lnTo>
                  <a:lnTo>
                    <a:pt x="1075831" y="696637"/>
                  </a:lnTo>
                  <a:lnTo>
                    <a:pt x="1107675" y="668005"/>
                  </a:lnTo>
                  <a:lnTo>
                    <a:pt x="1135972" y="637506"/>
                  </a:lnTo>
                  <a:lnTo>
                    <a:pt x="1160506" y="605289"/>
                  </a:lnTo>
                  <a:lnTo>
                    <a:pt x="1181062" y="571503"/>
                  </a:lnTo>
                  <a:lnTo>
                    <a:pt x="1197424" y="536299"/>
                  </a:lnTo>
                  <a:lnTo>
                    <a:pt x="1209378" y="499826"/>
                  </a:lnTo>
                  <a:lnTo>
                    <a:pt x="1216708" y="462234"/>
                  </a:lnTo>
                  <a:lnTo>
                    <a:pt x="1219200" y="423672"/>
                  </a:lnTo>
                  <a:lnTo>
                    <a:pt x="1216708" y="385109"/>
                  </a:lnTo>
                  <a:lnTo>
                    <a:pt x="1209378" y="347517"/>
                  </a:lnTo>
                  <a:lnTo>
                    <a:pt x="1197424" y="311044"/>
                  </a:lnTo>
                  <a:lnTo>
                    <a:pt x="1181062" y="275840"/>
                  </a:lnTo>
                  <a:lnTo>
                    <a:pt x="1160506" y="242054"/>
                  </a:lnTo>
                  <a:lnTo>
                    <a:pt x="1135972" y="209837"/>
                  </a:lnTo>
                  <a:lnTo>
                    <a:pt x="1107675" y="179338"/>
                  </a:lnTo>
                  <a:lnTo>
                    <a:pt x="1075831" y="150706"/>
                  </a:lnTo>
                  <a:lnTo>
                    <a:pt x="1040653" y="124091"/>
                  </a:lnTo>
                  <a:lnTo>
                    <a:pt x="1002359" y="99643"/>
                  </a:lnTo>
                  <a:lnTo>
                    <a:pt x="961162" y="77510"/>
                  </a:lnTo>
                  <a:lnTo>
                    <a:pt x="917278" y="57844"/>
                  </a:lnTo>
                  <a:lnTo>
                    <a:pt x="870923" y="40792"/>
                  </a:lnTo>
                  <a:lnTo>
                    <a:pt x="822310" y="26506"/>
                  </a:lnTo>
                  <a:lnTo>
                    <a:pt x="771657" y="15134"/>
                  </a:lnTo>
                  <a:lnTo>
                    <a:pt x="719177" y="6826"/>
                  </a:lnTo>
                  <a:lnTo>
                    <a:pt x="665086" y="1731"/>
                  </a:lnTo>
                  <a:lnTo>
                    <a:pt x="609600" y="0"/>
                  </a:lnTo>
                  <a:close/>
                </a:path>
              </a:pathLst>
            </a:custGeom>
            <a:solidFill>
              <a:srgbClr val="C6D1DE"/>
            </a:solidFill>
          </p:spPr>
          <p:txBody>
            <a:bodyPr wrap="square" lIns="0" tIns="0" rIns="0" bIns="0" rtlCol="0"/>
            <a:lstStyle/>
            <a:p>
              <a:endParaRPr/>
            </a:p>
          </p:txBody>
        </p:sp>
        <p:sp>
          <p:nvSpPr>
            <p:cNvPr id="19" name="object 19"/>
            <p:cNvSpPr/>
            <p:nvPr/>
          </p:nvSpPr>
          <p:spPr>
            <a:xfrm>
              <a:off x="610362" y="1780794"/>
              <a:ext cx="1219200" cy="847725"/>
            </a:xfrm>
            <a:custGeom>
              <a:avLst/>
              <a:gdLst/>
              <a:ahLst/>
              <a:cxnLst/>
              <a:rect l="l" t="t" r="r" b="b"/>
              <a:pathLst>
                <a:path w="1219200" h="847725">
                  <a:moveTo>
                    <a:pt x="0" y="423672"/>
                  </a:moveTo>
                  <a:lnTo>
                    <a:pt x="2491" y="385109"/>
                  </a:lnTo>
                  <a:lnTo>
                    <a:pt x="9821" y="347517"/>
                  </a:lnTo>
                  <a:lnTo>
                    <a:pt x="21775" y="311044"/>
                  </a:lnTo>
                  <a:lnTo>
                    <a:pt x="38137" y="275840"/>
                  </a:lnTo>
                  <a:lnTo>
                    <a:pt x="58693" y="242054"/>
                  </a:lnTo>
                  <a:lnTo>
                    <a:pt x="83227" y="209837"/>
                  </a:lnTo>
                  <a:lnTo>
                    <a:pt x="111524" y="179338"/>
                  </a:lnTo>
                  <a:lnTo>
                    <a:pt x="143368" y="150706"/>
                  </a:lnTo>
                  <a:lnTo>
                    <a:pt x="178546" y="124091"/>
                  </a:lnTo>
                  <a:lnTo>
                    <a:pt x="216840" y="99643"/>
                  </a:lnTo>
                  <a:lnTo>
                    <a:pt x="258037" y="77510"/>
                  </a:lnTo>
                  <a:lnTo>
                    <a:pt x="301921" y="57844"/>
                  </a:lnTo>
                  <a:lnTo>
                    <a:pt x="348276" y="40792"/>
                  </a:lnTo>
                  <a:lnTo>
                    <a:pt x="396889" y="26506"/>
                  </a:lnTo>
                  <a:lnTo>
                    <a:pt x="447542" y="15134"/>
                  </a:lnTo>
                  <a:lnTo>
                    <a:pt x="500022" y="6826"/>
                  </a:lnTo>
                  <a:lnTo>
                    <a:pt x="554113" y="1731"/>
                  </a:lnTo>
                  <a:lnTo>
                    <a:pt x="609600" y="0"/>
                  </a:lnTo>
                  <a:lnTo>
                    <a:pt x="665086" y="1731"/>
                  </a:lnTo>
                  <a:lnTo>
                    <a:pt x="719177" y="6826"/>
                  </a:lnTo>
                  <a:lnTo>
                    <a:pt x="771657" y="15134"/>
                  </a:lnTo>
                  <a:lnTo>
                    <a:pt x="822310" y="26506"/>
                  </a:lnTo>
                  <a:lnTo>
                    <a:pt x="870923" y="40792"/>
                  </a:lnTo>
                  <a:lnTo>
                    <a:pt x="917278" y="57844"/>
                  </a:lnTo>
                  <a:lnTo>
                    <a:pt x="961162" y="77510"/>
                  </a:lnTo>
                  <a:lnTo>
                    <a:pt x="1002359" y="99643"/>
                  </a:lnTo>
                  <a:lnTo>
                    <a:pt x="1040653" y="124091"/>
                  </a:lnTo>
                  <a:lnTo>
                    <a:pt x="1075831" y="150706"/>
                  </a:lnTo>
                  <a:lnTo>
                    <a:pt x="1107675" y="179338"/>
                  </a:lnTo>
                  <a:lnTo>
                    <a:pt x="1135972" y="209837"/>
                  </a:lnTo>
                  <a:lnTo>
                    <a:pt x="1160506" y="242054"/>
                  </a:lnTo>
                  <a:lnTo>
                    <a:pt x="1181062" y="275840"/>
                  </a:lnTo>
                  <a:lnTo>
                    <a:pt x="1197424" y="311044"/>
                  </a:lnTo>
                  <a:lnTo>
                    <a:pt x="1209378" y="347517"/>
                  </a:lnTo>
                  <a:lnTo>
                    <a:pt x="1216708" y="385109"/>
                  </a:lnTo>
                  <a:lnTo>
                    <a:pt x="1219200" y="423672"/>
                  </a:lnTo>
                  <a:lnTo>
                    <a:pt x="1216708" y="462234"/>
                  </a:lnTo>
                  <a:lnTo>
                    <a:pt x="1209378" y="499826"/>
                  </a:lnTo>
                  <a:lnTo>
                    <a:pt x="1197424" y="536299"/>
                  </a:lnTo>
                  <a:lnTo>
                    <a:pt x="1181062" y="571503"/>
                  </a:lnTo>
                  <a:lnTo>
                    <a:pt x="1160506" y="605289"/>
                  </a:lnTo>
                  <a:lnTo>
                    <a:pt x="1135972" y="637506"/>
                  </a:lnTo>
                  <a:lnTo>
                    <a:pt x="1107675" y="668005"/>
                  </a:lnTo>
                  <a:lnTo>
                    <a:pt x="1075831" y="696637"/>
                  </a:lnTo>
                  <a:lnTo>
                    <a:pt x="1040653" y="723252"/>
                  </a:lnTo>
                  <a:lnTo>
                    <a:pt x="1002359" y="747700"/>
                  </a:lnTo>
                  <a:lnTo>
                    <a:pt x="961162" y="769833"/>
                  </a:lnTo>
                  <a:lnTo>
                    <a:pt x="917278" y="789499"/>
                  </a:lnTo>
                  <a:lnTo>
                    <a:pt x="870923" y="806551"/>
                  </a:lnTo>
                  <a:lnTo>
                    <a:pt x="822310" y="820837"/>
                  </a:lnTo>
                  <a:lnTo>
                    <a:pt x="771657" y="832209"/>
                  </a:lnTo>
                  <a:lnTo>
                    <a:pt x="719177" y="840517"/>
                  </a:lnTo>
                  <a:lnTo>
                    <a:pt x="665086" y="845612"/>
                  </a:lnTo>
                  <a:lnTo>
                    <a:pt x="609600" y="847344"/>
                  </a:lnTo>
                  <a:lnTo>
                    <a:pt x="554113" y="845612"/>
                  </a:lnTo>
                  <a:lnTo>
                    <a:pt x="500022" y="840517"/>
                  </a:lnTo>
                  <a:lnTo>
                    <a:pt x="447542" y="832209"/>
                  </a:lnTo>
                  <a:lnTo>
                    <a:pt x="396889" y="820837"/>
                  </a:lnTo>
                  <a:lnTo>
                    <a:pt x="348276" y="806551"/>
                  </a:lnTo>
                  <a:lnTo>
                    <a:pt x="301921" y="789499"/>
                  </a:lnTo>
                  <a:lnTo>
                    <a:pt x="258037" y="769833"/>
                  </a:lnTo>
                  <a:lnTo>
                    <a:pt x="216840" y="747700"/>
                  </a:lnTo>
                  <a:lnTo>
                    <a:pt x="178546" y="723252"/>
                  </a:lnTo>
                  <a:lnTo>
                    <a:pt x="143368" y="696637"/>
                  </a:lnTo>
                  <a:lnTo>
                    <a:pt x="111524" y="668005"/>
                  </a:lnTo>
                  <a:lnTo>
                    <a:pt x="83227" y="637506"/>
                  </a:lnTo>
                  <a:lnTo>
                    <a:pt x="58693" y="605289"/>
                  </a:lnTo>
                  <a:lnTo>
                    <a:pt x="38137" y="571503"/>
                  </a:lnTo>
                  <a:lnTo>
                    <a:pt x="21775" y="536299"/>
                  </a:lnTo>
                  <a:lnTo>
                    <a:pt x="9821" y="499826"/>
                  </a:lnTo>
                  <a:lnTo>
                    <a:pt x="2491" y="462234"/>
                  </a:lnTo>
                  <a:lnTo>
                    <a:pt x="0" y="423672"/>
                  </a:lnTo>
                  <a:close/>
                </a:path>
              </a:pathLst>
            </a:custGeom>
            <a:ln w="19050">
              <a:solidFill>
                <a:srgbClr val="445483"/>
              </a:solidFill>
            </a:ln>
          </p:spPr>
          <p:txBody>
            <a:bodyPr wrap="square" lIns="0" tIns="0" rIns="0" bIns="0" rtlCol="0"/>
            <a:lstStyle/>
            <a:p>
              <a:endParaRPr/>
            </a:p>
          </p:txBody>
        </p:sp>
      </p:grpSp>
      <p:sp>
        <p:nvSpPr>
          <p:cNvPr id="20" name="object 20"/>
          <p:cNvSpPr txBox="1"/>
          <p:nvPr/>
        </p:nvSpPr>
        <p:spPr>
          <a:xfrm>
            <a:off x="914948" y="1785853"/>
            <a:ext cx="607060" cy="817880"/>
          </a:xfrm>
          <a:prstGeom prst="rect">
            <a:avLst/>
          </a:prstGeom>
        </p:spPr>
        <p:txBody>
          <a:bodyPr vert="horz" wrap="square" lIns="0" tIns="12065" rIns="0" bIns="0" rtlCol="0">
            <a:spAutoFit/>
          </a:bodyPr>
          <a:lstStyle/>
          <a:p>
            <a:pPr marL="12700" marR="5080" algn="ctr">
              <a:lnSpc>
                <a:spcPct val="100000"/>
              </a:lnSpc>
              <a:spcBef>
                <a:spcPts val="95"/>
              </a:spcBef>
            </a:pPr>
            <a:r>
              <a:rPr sz="1300" spc="-5" dirty="0">
                <a:solidFill>
                  <a:srgbClr val="224270"/>
                </a:solidFill>
                <a:latin typeface="Tw Cen MT"/>
                <a:cs typeface="Tw Cen MT"/>
              </a:rPr>
              <a:t>Am I  eligible  </a:t>
            </a:r>
            <a:r>
              <a:rPr sz="1300" spc="-10" dirty="0">
                <a:solidFill>
                  <a:srgbClr val="224270"/>
                </a:solidFill>
                <a:latin typeface="Tw Cen MT"/>
                <a:cs typeface="Tw Cen MT"/>
              </a:rPr>
              <a:t>for  </a:t>
            </a:r>
            <a:r>
              <a:rPr sz="1300" dirty="0">
                <a:solidFill>
                  <a:srgbClr val="224270"/>
                </a:solidFill>
                <a:latin typeface="Tw Cen MT"/>
                <a:cs typeface="Tw Cen MT"/>
              </a:rPr>
              <a:t>b</a:t>
            </a:r>
            <a:r>
              <a:rPr sz="1300" spc="-5" dirty="0">
                <a:solidFill>
                  <a:srgbClr val="224270"/>
                </a:solidFill>
                <a:latin typeface="Tw Cen MT"/>
                <a:cs typeface="Tw Cen MT"/>
              </a:rPr>
              <a:t>e</a:t>
            </a:r>
            <a:r>
              <a:rPr sz="1300" spc="-10" dirty="0">
                <a:solidFill>
                  <a:srgbClr val="224270"/>
                </a:solidFill>
                <a:latin typeface="Tw Cen MT"/>
                <a:cs typeface="Tw Cen MT"/>
              </a:rPr>
              <a:t>n</a:t>
            </a:r>
            <a:r>
              <a:rPr sz="1300" spc="-5" dirty="0">
                <a:solidFill>
                  <a:srgbClr val="224270"/>
                </a:solidFill>
                <a:latin typeface="Tw Cen MT"/>
                <a:cs typeface="Tw Cen MT"/>
              </a:rPr>
              <a:t>efi</a:t>
            </a:r>
            <a:r>
              <a:rPr sz="1300" spc="-10" dirty="0">
                <a:solidFill>
                  <a:srgbClr val="224270"/>
                </a:solidFill>
                <a:latin typeface="Tw Cen MT"/>
                <a:cs typeface="Tw Cen MT"/>
              </a:rPr>
              <a:t>t</a:t>
            </a:r>
            <a:r>
              <a:rPr sz="1300" spc="-5" dirty="0">
                <a:solidFill>
                  <a:srgbClr val="224270"/>
                </a:solidFill>
                <a:latin typeface="Tw Cen MT"/>
                <a:cs typeface="Tw Cen MT"/>
              </a:rPr>
              <a:t>s?</a:t>
            </a:r>
            <a:endParaRPr sz="1300" dirty="0">
              <a:latin typeface="Tw Cen MT"/>
              <a:cs typeface="Tw Cen MT"/>
            </a:endParaRPr>
          </a:p>
        </p:txBody>
      </p:sp>
      <p:grpSp>
        <p:nvGrpSpPr>
          <p:cNvPr id="21" name="object 21" descr="Where is my claim"/>
          <p:cNvGrpSpPr/>
          <p:nvPr/>
        </p:nvGrpSpPr>
        <p:grpSpPr>
          <a:xfrm>
            <a:off x="296036" y="2726817"/>
            <a:ext cx="1238250" cy="866775"/>
            <a:chOff x="296036" y="2726817"/>
            <a:chExt cx="1238250" cy="866775"/>
          </a:xfrm>
        </p:grpSpPr>
        <p:sp>
          <p:nvSpPr>
            <p:cNvPr id="22" name="object 22"/>
            <p:cNvSpPr/>
            <p:nvPr/>
          </p:nvSpPr>
          <p:spPr>
            <a:xfrm>
              <a:off x="305561" y="2736342"/>
              <a:ext cx="1219200" cy="847725"/>
            </a:xfrm>
            <a:custGeom>
              <a:avLst/>
              <a:gdLst/>
              <a:ahLst/>
              <a:cxnLst/>
              <a:rect l="l" t="t" r="r" b="b"/>
              <a:pathLst>
                <a:path w="1219200" h="847725">
                  <a:moveTo>
                    <a:pt x="609600" y="0"/>
                  </a:moveTo>
                  <a:lnTo>
                    <a:pt x="554113" y="1731"/>
                  </a:lnTo>
                  <a:lnTo>
                    <a:pt x="500022" y="6826"/>
                  </a:lnTo>
                  <a:lnTo>
                    <a:pt x="447542" y="15134"/>
                  </a:lnTo>
                  <a:lnTo>
                    <a:pt x="396889" y="26506"/>
                  </a:lnTo>
                  <a:lnTo>
                    <a:pt x="348276" y="40792"/>
                  </a:lnTo>
                  <a:lnTo>
                    <a:pt x="301921" y="57844"/>
                  </a:lnTo>
                  <a:lnTo>
                    <a:pt x="258037" y="77510"/>
                  </a:lnTo>
                  <a:lnTo>
                    <a:pt x="216840" y="99643"/>
                  </a:lnTo>
                  <a:lnTo>
                    <a:pt x="178546" y="124091"/>
                  </a:lnTo>
                  <a:lnTo>
                    <a:pt x="143368" y="150706"/>
                  </a:lnTo>
                  <a:lnTo>
                    <a:pt x="111524" y="179338"/>
                  </a:lnTo>
                  <a:lnTo>
                    <a:pt x="83227" y="209837"/>
                  </a:lnTo>
                  <a:lnTo>
                    <a:pt x="58693" y="242054"/>
                  </a:lnTo>
                  <a:lnTo>
                    <a:pt x="38137" y="275840"/>
                  </a:lnTo>
                  <a:lnTo>
                    <a:pt x="21775" y="311044"/>
                  </a:lnTo>
                  <a:lnTo>
                    <a:pt x="9821" y="347517"/>
                  </a:lnTo>
                  <a:lnTo>
                    <a:pt x="2491" y="385109"/>
                  </a:lnTo>
                  <a:lnTo>
                    <a:pt x="0" y="423672"/>
                  </a:lnTo>
                  <a:lnTo>
                    <a:pt x="2491" y="462234"/>
                  </a:lnTo>
                  <a:lnTo>
                    <a:pt x="9821" y="499826"/>
                  </a:lnTo>
                  <a:lnTo>
                    <a:pt x="21775" y="536299"/>
                  </a:lnTo>
                  <a:lnTo>
                    <a:pt x="38137" y="571503"/>
                  </a:lnTo>
                  <a:lnTo>
                    <a:pt x="58693" y="605289"/>
                  </a:lnTo>
                  <a:lnTo>
                    <a:pt x="83227" y="637506"/>
                  </a:lnTo>
                  <a:lnTo>
                    <a:pt x="111524" y="668005"/>
                  </a:lnTo>
                  <a:lnTo>
                    <a:pt x="143368" y="696637"/>
                  </a:lnTo>
                  <a:lnTo>
                    <a:pt x="178546" y="723252"/>
                  </a:lnTo>
                  <a:lnTo>
                    <a:pt x="216840" y="747700"/>
                  </a:lnTo>
                  <a:lnTo>
                    <a:pt x="258037" y="769833"/>
                  </a:lnTo>
                  <a:lnTo>
                    <a:pt x="301921" y="789499"/>
                  </a:lnTo>
                  <a:lnTo>
                    <a:pt x="348276" y="806551"/>
                  </a:lnTo>
                  <a:lnTo>
                    <a:pt x="396889" y="820837"/>
                  </a:lnTo>
                  <a:lnTo>
                    <a:pt x="447542" y="832209"/>
                  </a:lnTo>
                  <a:lnTo>
                    <a:pt x="500022" y="840517"/>
                  </a:lnTo>
                  <a:lnTo>
                    <a:pt x="554113" y="845612"/>
                  </a:lnTo>
                  <a:lnTo>
                    <a:pt x="609600" y="847344"/>
                  </a:lnTo>
                  <a:lnTo>
                    <a:pt x="665086" y="845612"/>
                  </a:lnTo>
                  <a:lnTo>
                    <a:pt x="719177" y="840517"/>
                  </a:lnTo>
                  <a:lnTo>
                    <a:pt x="771657" y="832209"/>
                  </a:lnTo>
                  <a:lnTo>
                    <a:pt x="822310" y="820837"/>
                  </a:lnTo>
                  <a:lnTo>
                    <a:pt x="870923" y="806551"/>
                  </a:lnTo>
                  <a:lnTo>
                    <a:pt x="917278" y="789499"/>
                  </a:lnTo>
                  <a:lnTo>
                    <a:pt x="961162" y="769833"/>
                  </a:lnTo>
                  <a:lnTo>
                    <a:pt x="1002359" y="747700"/>
                  </a:lnTo>
                  <a:lnTo>
                    <a:pt x="1040653" y="723252"/>
                  </a:lnTo>
                  <a:lnTo>
                    <a:pt x="1075831" y="696637"/>
                  </a:lnTo>
                  <a:lnTo>
                    <a:pt x="1107675" y="668005"/>
                  </a:lnTo>
                  <a:lnTo>
                    <a:pt x="1135972" y="637506"/>
                  </a:lnTo>
                  <a:lnTo>
                    <a:pt x="1160506" y="605289"/>
                  </a:lnTo>
                  <a:lnTo>
                    <a:pt x="1181062" y="571503"/>
                  </a:lnTo>
                  <a:lnTo>
                    <a:pt x="1197424" y="536299"/>
                  </a:lnTo>
                  <a:lnTo>
                    <a:pt x="1209378" y="499826"/>
                  </a:lnTo>
                  <a:lnTo>
                    <a:pt x="1216708" y="462234"/>
                  </a:lnTo>
                  <a:lnTo>
                    <a:pt x="1219200" y="423672"/>
                  </a:lnTo>
                  <a:lnTo>
                    <a:pt x="1216708" y="385109"/>
                  </a:lnTo>
                  <a:lnTo>
                    <a:pt x="1209378" y="347517"/>
                  </a:lnTo>
                  <a:lnTo>
                    <a:pt x="1197424" y="311044"/>
                  </a:lnTo>
                  <a:lnTo>
                    <a:pt x="1181062" y="275840"/>
                  </a:lnTo>
                  <a:lnTo>
                    <a:pt x="1160506" y="242054"/>
                  </a:lnTo>
                  <a:lnTo>
                    <a:pt x="1135972" y="209837"/>
                  </a:lnTo>
                  <a:lnTo>
                    <a:pt x="1107675" y="179338"/>
                  </a:lnTo>
                  <a:lnTo>
                    <a:pt x="1075831" y="150706"/>
                  </a:lnTo>
                  <a:lnTo>
                    <a:pt x="1040653" y="124091"/>
                  </a:lnTo>
                  <a:lnTo>
                    <a:pt x="1002359" y="99643"/>
                  </a:lnTo>
                  <a:lnTo>
                    <a:pt x="961162" y="77510"/>
                  </a:lnTo>
                  <a:lnTo>
                    <a:pt x="917278" y="57844"/>
                  </a:lnTo>
                  <a:lnTo>
                    <a:pt x="870923" y="40792"/>
                  </a:lnTo>
                  <a:lnTo>
                    <a:pt x="822310" y="26506"/>
                  </a:lnTo>
                  <a:lnTo>
                    <a:pt x="771657" y="15134"/>
                  </a:lnTo>
                  <a:lnTo>
                    <a:pt x="719177" y="6826"/>
                  </a:lnTo>
                  <a:lnTo>
                    <a:pt x="665086" y="1731"/>
                  </a:lnTo>
                  <a:lnTo>
                    <a:pt x="609600" y="0"/>
                  </a:lnTo>
                  <a:close/>
                </a:path>
              </a:pathLst>
            </a:custGeom>
            <a:solidFill>
              <a:srgbClr val="C6D1DE"/>
            </a:solidFill>
          </p:spPr>
          <p:txBody>
            <a:bodyPr wrap="square" lIns="0" tIns="0" rIns="0" bIns="0" rtlCol="0"/>
            <a:lstStyle/>
            <a:p>
              <a:endParaRPr/>
            </a:p>
          </p:txBody>
        </p:sp>
        <p:sp>
          <p:nvSpPr>
            <p:cNvPr id="23" name="object 23"/>
            <p:cNvSpPr/>
            <p:nvPr/>
          </p:nvSpPr>
          <p:spPr>
            <a:xfrm>
              <a:off x="305561" y="2736342"/>
              <a:ext cx="1219200" cy="847725"/>
            </a:xfrm>
            <a:custGeom>
              <a:avLst/>
              <a:gdLst/>
              <a:ahLst/>
              <a:cxnLst/>
              <a:rect l="l" t="t" r="r" b="b"/>
              <a:pathLst>
                <a:path w="1219200" h="847725">
                  <a:moveTo>
                    <a:pt x="0" y="423672"/>
                  </a:moveTo>
                  <a:lnTo>
                    <a:pt x="2491" y="385109"/>
                  </a:lnTo>
                  <a:lnTo>
                    <a:pt x="9821" y="347517"/>
                  </a:lnTo>
                  <a:lnTo>
                    <a:pt x="21775" y="311044"/>
                  </a:lnTo>
                  <a:lnTo>
                    <a:pt x="38137" y="275840"/>
                  </a:lnTo>
                  <a:lnTo>
                    <a:pt x="58693" y="242054"/>
                  </a:lnTo>
                  <a:lnTo>
                    <a:pt x="83227" y="209837"/>
                  </a:lnTo>
                  <a:lnTo>
                    <a:pt x="111524" y="179338"/>
                  </a:lnTo>
                  <a:lnTo>
                    <a:pt x="143368" y="150706"/>
                  </a:lnTo>
                  <a:lnTo>
                    <a:pt x="178546" y="124091"/>
                  </a:lnTo>
                  <a:lnTo>
                    <a:pt x="216840" y="99643"/>
                  </a:lnTo>
                  <a:lnTo>
                    <a:pt x="258037" y="77510"/>
                  </a:lnTo>
                  <a:lnTo>
                    <a:pt x="301921" y="57844"/>
                  </a:lnTo>
                  <a:lnTo>
                    <a:pt x="348276" y="40792"/>
                  </a:lnTo>
                  <a:lnTo>
                    <a:pt x="396889" y="26506"/>
                  </a:lnTo>
                  <a:lnTo>
                    <a:pt x="447542" y="15134"/>
                  </a:lnTo>
                  <a:lnTo>
                    <a:pt x="500022" y="6826"/>
                  </a:lnTo>
                  <a:lnTo>
                    <a:pt x="554113" y="1731"/>
                  </a:lnTo>
                  <a:lnTo>
                    <a:pt x="609600" y="0"/>
                  </a:lnTo>
                  <a:lnTo>
                    <a:pt x="665086" y="1731"/>
                  </a:lnTo>
                  <a:lnTo>
                    <a:pt x="719177" y="6826"/>
                  </a:lnTo>
                  <a:lnTo>
                    <a:pt x="771657" y="15134"/>
                  </a:lnTo>
                  <a:lnTo>
                    <a:pt x="822310" y="26506"/>
                  </a:lnTo>
                  <a:lnTo>
                    <a:pt x="870923" y="40792"/>
                  </a:lnTo>
                  <a:lnTo>
                    <a:pt x="917278" y="57844"/>
                  </a:lnTo>
                  <a:lnTo>
                    <a:pt x="961162" y="77510"/>
                  </a:lnTo>
                  <a:lnTo>
                    <a:pt x="1002359" y="99643"/>
                  </a:lnTo>
                  <a:lnTo>
                    <a:pt x="1040653" y="124091"/>
                  </a:lnTo>
                  <a:lnTo>
                    <a:pt x="1075831" y="150706"/>
                  </a:lnTo>
                  <a:lnTo>
                    <a:pt x="1107675" y="179338"/>
                  </a:lnTo>
                  <a:lnTo>
                    <a:pt x="1135972" y="209837"/>
                  </a:lnTo>
                  <a:lnTo>
                    <a:pt x="1160506" y="242054"/>
                  </a:lnTo>
                  <a:lnTo>
                    <a:pt x="1181062" y="275840"/>
                  </a:lnTo>
                  <a:lnTo>
                    <a:pt x="1197424" y="311044"/>
                  </a:lnTo>
                  <a:lnTo>
                    <a:pt x="1209378" y="347517"/>
                  </a:lnTo>
                  <a:lnTo>
                    <a:pt x="1216708" y="385109"/>
                  </a:lnTo>
                  <a:lnTo>
                    <a:pt x="1219200" y="423672"/>
                  </a:lnTo>
                  <a:lnTo>
                    <a:pt x="1216708" y="462234"/>
                  </a:lnTo>
                  <a:lnTo>
                    <a:pt x="1209378" y="499826"/>
                  </a:lnTo>
                  <a:lnTo>
                    <a:pt x="1197424" y="536299"/>
                  </a:lnTo>
                  <a:lnTo>
                    <a:pt x="1181062" y="571503"/>
                  </a:lnTo>
                  <a:lnTo>
                    <a:pt x="1160506" y="605289"/>
                  </a:lnTo>
                  <a:lnTo>
                    <a:pt x="1135972" y="637506"/>
                  </a:lnTo>
                  <a:lnTo>
                    <a:pt x="1107675" y="668005"/>
                  </a:lnTo>
                  <a:lnTo>
                    <a:pt x="1075831" y="696637"/>
                  </a:lnTo>
                  <a:lnTo>
                    <a:pt x="1040653" y="723252"/>
                  </a:lnTo>
                  <a:lnTo>
                    <a:pt x="1002359" y="747700"/>
                  </a:lnTo>
                  <a:lnTo>
                    <a:pt x="961162" y="769833"/>
                  </a:lnTo>
                  <a:lnTo>
                    <a:pt x="917278" y="789499"/>
                  </a:lnTo>
                  <a:lnTo>
                    <a:pt x="870923" y="806551"/>
                  </a:lnTo>
                  <a:lnTo>
                    <a:pt x="822310" y="820837"/>
                  </a:lnTo>
                  <a:lnTo>
                    <a:pt x="771657" y="832209"/>
                  </a:lnTo>
                  <a:lnTo>
                    <a:pt x="719177" y="840517"/>
                  </a:lnTo>
                  <a:lnTo>
                    <a:pt x="665086" y="845612"/>
                  </a:lnTo>
                  <a:lnTo>
                    <a:pt x="609600" y="847344"/>
                  </a:lnTo>
                  <a:lnTo>
                    <a:pt x="554113" y="845612"/>
                  </a:lnTo>
                  <a:lnTo>
                    <a:pt x="500022" y="840517"/>
                  </a:lnTo>
                  <a:lnTo>
                    <a:pt x="447542" y="832209"/>
                  </a:lnTo>
                  <a:lnTo>
                    <a:pt x="396889" y="820837"/>
                  </a:lnTo>
                  <a:lnTo>
                    <a:pt x="348276" y="806551"/>
                  </a:lnTo>
                  <a:lnTo>
                    <a:pt x="301921" y="789499"/>
                  </a:lnTo>
                  <a:lnTo>
                    <a:pt x="258037" y="769833"/>
                  </a:lnTo>
                  <a:lnTo>
                    <a:pt x="216840" y="747700"/>
                  </a:lnTo>
                  <a:lnTo>
                    <a:pt x="178546" y="723252"/>
                  </a:lnTo>
                  <a:lnTo>
                    <a:pt x="143368" y="696637"/>
                  </a:lnTo>
                  <a:lnTo>
                    <a:pt x="111524" y="668005"/>
                  </a:lnTo>
                  <a:lnTo>
                    <a:pt x="83227" y="637506"/>
                  </a:lnTo>
                  <a:lnTo>
                    <a:pt x="58693" y="605289"/>
                  </a:lnTo>
                  <a:lnTo>
                    <a:pt x="38137" y="571503"/>
                  </a:lnTo>
                  <a:lnTo>
                    <a:pt x="21775" y="536299"/>
                  </a:lnTo>
                  <a:lnTo>
                    <a:pt x="9821" y="499826"/>
                  </a:lnTo>
                  <a:lnTo>
                    <a:pt x="2491" y="462234"/>
                  </a:lnTo>
                  <a:lnTo>
                    <a:pt x="0" y="423672"/>
                  </a:lnTo>
                  <a:close/>
                </a:path>
              </a:pathLst>
            </a:custGeom>
            <a:ln w="19050">
              <a:solidFill>
                <a:srgbClr val="445483"/>
              </a:solidFill>
            </a:ln>
          </p:spPr>
          <p:txBody>
            <a:bodyPr wrap="square" lIns="0" tIns="0" rIns="0" bIns="0" rtlCol="0"/>
            <a:lstStyle/>
            <a:p>
              <a:endParaRPr/>
            </a:p>
          </p:txBody>
        </p:sp>
      </p:grpSp>
      <p:sp>
        <p:nvSpPr>
          <p:cNvPr id="24" name="object 24" descr="Where is my claim"/>
          <p:cNvSpPr txBox="1"/>
          <p:nvPr/>
        </p:nvSpPr>
        <p:spPr>
          <a:xfrm>
            <a:off x="581056" y="2815551"/>
            <a:ext cx="665480" cy="666750"/>
          </a:xfrm>
          <a:prstGeom prst="rect">
            <a:avLst/>
          </a:prstGeom>
        </p:spPr>
        <p:txBody>
          <a:bodyPr vert="horz" wrap="square" lIns="0" tIns="13335" rIns="0" bIns="0" rtlCol="0">
            <a:spAutoFit/>
          </a:bodyPr>
          <a:lstStyle/>
          <a:p>
            <a:pPr marL="12700" marR="5080" algn="ctr">
              <a:lnSpc>
                <a:spcPct val="100000"/>
              </a:lnSpc>
              <a:spcBef>
                <a:spcPts val="105"/>
              </a:spcBef>
            </a:pPr>
            <a:r>
              <a:rPr sz="1400" dirty="0">
                <a:solidFill>
                  <a:srgbClr val="224270"/>
                </a:solidFill>
                <a:latin typeface="Tw Cen MT"/>
                <a:cs typeface="Tw Cen MT"/>
              </a:rPr>
              <a:t>Where</a:t>
            </a:r>
            <a:r>
              <a:rPr sz="1400" spc="-110" dirty="0">
                <a:solidFill>
                  <a:srgbClr val="224270"/>
                </a:solidFill>
                <a:latin typeface="Tw Cen MT"/>
                <a:cs typeface="Tw Cen MT"/>
              </a:rPr>
              <a:t> </a:t>
            </a:r>
            <a:r>
              <a:rPr sz="1400" dirty="0">
                <a:solidFill>
                  <a:srgbClr val="224270"/>
                </a:solidFill>
                <a:latin typeface="Tw Cen MT"/>
                <a:cs typeface="Tw Cen MT"/>
              </a:rPr>
              <a:t>is  </a:t>
            </a:r>
            <a:r>
              <a:rPr sz="1400" spc="-25" dirty="0">
                <a:solidFill>
                  <a:srgbClr val="224270"/>
                </a:solidFill>
                <a:latin typeface="Tw Cen MT"/>
                <a:cs typeface="Tw Cen MT"/>
              </a:rPr>
              <a:t>my  </a:t>
            </a:r>
            <a:r>
              <a:rPr sz="1400" dirty="0">
                <a:solidFill>
                  <a:srgbClr val="224270"/>
                </a:solidFill>
                <a:latin typeface="Tw Cen MT"/>
                <a:cs typeface="Tw Cen MT"/>
              </a:rPr>
              <a:t>claim?</a:t>
            </a:r>
            <a:endParaRPr sz="1400" dirty="0">
              <a:latin typeface="Tw Cen MT"/>
              <a:cs typeface="Tw Cen MT"/>
            </a:endParaRPr>
          </a:p>
        </p:txBody>
      </p:sp>
      <p:grpSp>
        <p:nvGrpSpPr>
          <p:cNvPr id="25" name="object 25" descr="I cant pay my bills"/>
          <p:cNvGrpSpPr/>
          <p:nvPr/>
        </p:nvGrpSpPr>
        <p:grpSpPr>
          <a:xfrm>
            <a:off x="14097" y="3715892"/>
            <a:ext cx="1238250" cy="866775"/>
            <a:chOff x="14097" y="3715892"/>
            <a:chExt cx="1238250" cy="866775"/>
          </a:xfrm>
        </p:grpSpPr>
        <p:sp>
          <p:nvSpPr>
            <p:cNvPr id="26" name="object 26"/>
            <p:cNvSpPr/>
            <p:nvPr/>
          </p:nvSpPr>
          <p:spPr>
            <a:xfrm>
              <a:off x="23622" y="3725417"/>
              <a:ext cx="1219200" cy="847725"/>
            </a:xfrm>
            <a:custGeom>
              <a:avLst/>
              <a:gdLst/>
              <a:ahLst/>
              <a:cxnLst/>
              <a:rect l="l" t="t" r="r" b="b"/>
              <a:pathLst>
                <a:path w="1219200" h="847725">
                  <a:moveTo>
                    <a:pt x="609600" y="0"/>
                  </a:moveTo>
                  <a:lnTo>
                    <a:pt x="554113" y="1731"/>
                  </a:lnTo>
                  <a:lnTo>
                    <a:pt x="500022" y="6826"/>
                  </a:lnTo>
                  <a:lnTo>
                    <a:pt x="447542" y="15134"/>
                  </a:lnTo>
                  <a:lnTo>
                    <a:pt x="396889" y="26506"/>
                  </a:lnTo>
                  <a:lnTo>
                    <a:pt x="348276" y="40792"/>
                  </a:lnTo>
                  <a:lnTo>
                    <a:pt x="301921" y="57844"/>
                  </a:lnTo>
                  <a:lnTo>
                    <a:pt x="258037" y="77510"/>
                  </a:lnTo>
                  <a:lnTo>
                    <a:pt x="216840" y="99643"/>
                  </a:lnTo>
                  <a:lnTo>
                    <a:pt x="178546" y="124091"/>
                  </a:lnTo>
                  <a:lnTo>
                    <a:pt x="143368" y="150706"/>
                  </a:lnTo>
                  <a:lnTo>
                    <a:pt x="111524" y="179338"/>
                  </a:lnTo>
                  <a:lnTo>
                    <a:pt x="83227" y="209837"/>
                  </a:lnTo>
                  <a:lnTo>
                    <a:pt x="58693" y="242054"/>
                  </a:lnTo>
                  <a:lnTo>
                    <a:pt x="38137" y="275840"/>
                  </a:lnTo>
                  <a:lnTo>
                    <a:pt x="21775" y="311044"/>
                  </a:lnTo>
                  <a:lnTo>
                    <a:pt x="9821" y="347517"/>
                  </a:lnTo>
                  <a:lnTo>
                    <a:pt x="2491" y="385109"/>
                  </a:lnTo>
                  <a:lnTo>
                    <a:pt x="0" y="423672"/>
                  </a:lnTo>
                  <a:lnTo>
                    <a:pt x="2491" y="462234"/>
                  </a:lnTo>
                  <a:lnTo>
                    <a:pt x="9821" y="499826"/>
                  </a:lnTo>
                  <a:lnTo>
                    <a:pt x="21775" y="536299"/>
                  </a:lnTo>
                  <a:lnTo>
                    <a:pt x="38137" y="571503"/>
                  </a:lnTo>
                  <a:lnTo>
                    <a:pt x="58693" y="605289"/>
                  </a:lnTo>
                  <a:lnTo>
                    <a:pt x="83227" y="637506"/>
                  </a:lnTo>
                  <a:lnTo>
                    <a:pt x="111524" y="668005"/>
                  </a:lnTo>
                  <a:lnTo>
                    <a:pt x="143368" y="696637"/>
                  </a:lnTo>
                  <a:lnTo>
                    <a:pt x="178546" y="723252"/>
                  </a:lnTo>
                  <a:lnTo>
                    <a:pt x="216840" y="747700"/>
                  </a:lnTo>
                  <a:lnTo>
                    <a:pt x="258037" y="769833"/>
                  </a:lnTo>
                  <a:lnTo>
                    <a:pt x="301921" y="789499"/>
                  </a:lnTo>
                  <a:lnTo>
                    <a:pt x="348276" y="806551"/>
                  </a:lnTo>
                  <a:lnTo>
                    <a:pt x="396889" y="820837"/>
                  </a:lnTo>
                  <a:lnTo>
                    <a:pt x="447542" y="832209"/>
                  </a:lnTo>
                  <a:lnTo>
                    <a:pt x="500022" y="840517"/>
                  </a:lnTo>
                  <a:lnTo>
                    <a:pt x="554113" y="845612"/>
                  </a:lnTo>
                  <a:lnTo>
                    <a:pt x="609600" y="847344"/>
                  </a:lnTo>
                  <a:lnTo>
                    <a:pt x="665086" y="845612"/>
                  </a:lnTo>
                  <a:lnTo>
                    <a:pt x="719177" y="840517"/>
                  </a:lnTo>
                  <a:lnTo>
                    <a:pt x="771657" y="832209"/>
                  </a:lnTo>
                  <a:lnTo>
                    <a:pt x="822310" y="820837"/>
                  </a:lnTo>
                  <a:lnTo>
                    <a:pt x="870923" y="806551"/>
                  </a:lnTo>
                  <a:lnTo>
                    <a:pt x="917278" y="789499"/>
                  </a:lnTo>
                  <a:lnTo>
                    <a:pt x="961162" y="769833"/>
                  </a:lnTo>
                  <a:lnTo>
                    <a:pt x="1002359" y="747700"/>
                  </a:lnTo>
                  <a:lnTo>
                    <a:pt x="1040653" y="723252"/>
                  </a:lnTo>
                  <a:lnTo>
                    <a:pt x="1075831" y="696637"/>
                  </a:lnTo>
                  <a:lnTo>
                    <a:pt x="1107675" y="668005"/>
                  </a:lnTo>
                  <a:lnTo>
                    <a:pt x="1135972" y="637506"/>
                  </a:lnTo>
                  <a:lnTo>
                    <a:pt x="1160506" y="605289"/>
                  </a:lnTo>
                  <a:lnTo>
                    <a:pt x="1181062" y="571503"/>
                  </a:lnTo>
                  <a:lnTo>
                    <a:pt x="1197424" y="536299"/>
                  </a:lnTo>
                  <a:lnTo>
                    <a:pt x="1209378" y="499826"/>
                  </a:lnTo>
                  <a:lnTo>
                    <a:pt x="1216708" y="462234"/>
                  </a:lnTo>
                  <a:lnTo>
                    <a:pt x="1219200" y="423672"/>
                  </a:lnTo>
                  <a:lnTo>
                    <a:pt x="1216708" y="385109"/>
                  </a:lnTo>
                  <a:lnTo>
                    <a:pt x="1209378" y="347517"/>
                  </a:lnTo>
                  <a:lnTo>
                    <a:pt x="1197424" y="311044"/>
                  </a:lnTo>
                  <a:lnTo>
                    <a:pt x="1181062" y="275840"/>
                  </a:lnTo>
                  <a:lnTo>
                    <a:pt x="1160506" y="242054"/>
                  </a:lnTo>
                  <a:lnTo>
                    <a:pt x="1135972" y="209837"/>
                  </a:lnTo>
                  <a:lnTo>
                    <a:pt x="1107675" y="179338"/>
                  </a:lnTo>
                  <a:lnTo>
                    <a:pt x="1075831" y="150706"/>
                  </a:lnTo>
                  <a:lnTo>
                    <a:pt x="1040653" y="124091"/>
                  </a:lnTo>
                  <a:lnTo>
                    <a:pt x="1002359" y="99643"/>
                  </a:lnTo>
                  <a:lnTo>
                    <a:pt x="961162" y="77510"/>
                  </a:lnTo>
                  <a:lnTo>
                    <a:pt x="917278" y="57844"/>
                  </a:lnTo>
                  <a:lnTo>
                    <a:pt x="870923" y="40792"/>
                  </a:lnTo>
                  <a:lnTo>
                    <a:pt x="822310" y="26506"/>
                  </a:lnTo>
                  <a:lnTo>
                    <a:pt x="771657" y="15134"/>
                  </a:lnTo>
                  <a:lnTo>
                    <a:pt x="719177" y="6826"/>
                  </a:lnTo>
                  <a:lnTo>
                    <a:pt x="665086" y="1731"/>
                  </a:lnTo>
                  <a:lnTo>
                    <a:pt x="609600" y="0"/>
                  </a:lnTo>
                  <a:close/>
                </a:path>
              </a:pathLst>
            </a:custGeom>
            <a:solidFill>
              <a:srgbClr val="C6D1DE"/>
            </a:solidFill>
          </p:spPr>
          <p:txBody>
            <a:bodyPr wrap="square" lIns="0" tIns="0" rIns="0" bIns="0" rtlCol="0"/>
            <a:lstStyle/>
            <a:p>
              <a:endParaRPr/>
            </a:p>
          </p:txBody>
        </p:sp>
        <p:sp>
          <p:nvSpPr>
            <p:cNvPr id="27" name="object 27"/>
            <p:cNvSpPr/>
            <p:nvPr/>
          </p:nvSpPr>
          <p:spPr>
            <a:xfrm>
              <a:off x="23622" y="3725417"/>
              <a:ext cx="1219200" cy="847725"/>
            </a:xfrm>
            <a:custGeom>
              <a:avLst/>
              <a:gdLst/>
              <a:ahLst/>
              <a:cxnLst/>
              <a:rect l="l" t="t" r="r" b="b"/>
              <a:pathLst>
                <a:path w="1219200" h="847725">
                  <a:moveTo>
                    <a:pt x="0" y="423672"/>
                  </a:moveTo>
                  <a:lnTo>
                    <a:pt x="2491" y="385109"/>
                  </a:lnTo>
                  <a:lnTo>
                    <a:pt x="9821" y="347517"/>
                  </a:lnTo>
                  <a:lnTo>
                    <a:pt x="21775" y="311044"/>
                  </a:lnTo>
                  <a:lnTo>
                    <a:pt x="38137" y="275840"/>
                  </a:lnTo>
                  <a:lnTo>
                    <a:pt x="58693" y="242054"/>
                  </a:lnTo>
                  <a:lnTo>
                    <a:pt x="83227" y="209837"/>
                  </a:lnTo>
                  <a:lnTo>
                    <a:pt x="111524" y="179338"/>
                  </a:lnTo>
                  <a:lnTo>
                    <a:pt x="143368" y="150706"/>
                  </a:lnTo>
                  <a:lnTo>
                    <a:pt x="178546" y="124091"/>
                  </a:lnTo>
                  <a:lnTo>
                    <a:pt x="216840" y="99643"/>
                  </a:lnTo>
                  <a:lnTo>
                    <a:pt x="258037" y="77510"/>
                  </a:lnTo>
                  <a:lnTo>
                    <a:pt x="301921" y="57844"/>
                  </a:lnTo>
                  <a:lnTo>
                    <a:pt x="348276" y="40792"/>
                  </a:lnTo>
                  <a:lnTo>
                    <a:pt x="396889" y="26506"/>
                  </a:lnTo>
                  <a:lnTo>
                    <a:pt x="447542" y="15134"/>
                  </a:lnTo>
                  <a:lnTo>
                    <a:pt x="500022" y="6826"/>
                  </a:lnTo>
                  <a:lnTo>
                    <a:pt x="554113" y="1731"/>
                  </a:lnTo>
                  <a:lnTo>
                    <a:pt x="609600" y="0"/>
                  </a:lnTo>
                  <a:lnTo>
                    <a:pt x="665086" y="1731"/>
                  </a:lnTo>
                  <a:lnTo>
                    <a:pt x="719177" y="6826"/>
                  </a:lnTo>
                  <a:lnTo>
                    <a:pt x="771657" y="15134"/>
                  </a:lnTo>
                  <a:lnTo>
                    <a:pt x="822310" y="26506"/>
                  </a:lnTo>
                  <a:lnTo>
                    <a:pt x="870923" y="40792"/>
                  </a:lnTo>
                  <a:lnTo>
                    <a:pt x="917278" y="57844"/>
                  </a:lnTo>
                  <a:lnTo>
                    <a:pt x="961162" y="77510"/>
                  </a:lnTo>
                  <a:lnTo>
                    <a:pt x="1002359" y="99643"/>
                  </a:lnTo>
                  <a:lnTo>
                    <a:pt x="1040653" y="124091"/>
                  </a:lnTo>
                  <a:lnTo>
                    <a:pt x="1075831" y="150706"/>
                  </a:lnTo>
                  <a:lnTo>
                    <a:pt x="1107675" y="179338"/>
                  </a:lnTo>
                  <a:lnTo>
                    <a:pt x="1135972" y="209837"/>
                  </a:lnTo>
                  <a:lnTo>
                    <a:pt x="1160506" y="242054"/>
                  </a:lnTo>
                  <a:lnTo>
                    <a:pt x="1181062" y="275840"/>
                  </a:lnTo>
                  <a:lnTo>
                    <a:pt x="1197424" y="311044"/>
                  </a:lnTo>
                  <a:lnTo>
                    <a:pt x="1209378" y="347517"/>
                  </a:lnTo>
                  <a:lnTo>
                    <a:pt x="1216708" y="385109"/>
                  </a:lnTo>
                  <a:lnTo>
                    <a:pt x="1219200" y="423672"/>
                  </a:lnTo>
                  <a:lnTo>
                    <a:pt x="1216708" y="462234"/>
                  </a:lnTo>
                  <a:lnTo>
                    <a:pt x="1209378" y="499826"/>
                  </a:lnTo>
                  <a:lnTo>
                    <a:pt x="1197424" y="536299"/>
                  </a:lnTo>
                  <a:lnTo>
                    <a:pt x="1181062" y="571503"/>
                  </a:lnTo>
                  <a:lnTo>
                    <a:pt x="1160506" y="605289"/>
                  </a:lnTo>
                  <a:lnTo>
                    <a:pt x="1135972" y="637506"/>
                  </a:lnTo>
                  <a:lnTo>
                    <a:pt x="1107675" y="668005"/>
                  </a:lnTo>
                  <a:lnTo>
                    <a:pt x="1075831" y="696637"/>
                  </a:lnTo>
                  <a:lnTo>
                    <a:pt x="1040653" y="723252"/>
                  </a:lnTo>
                  <a:lnTo>
                    <a:pt x="1002359" y="747700"/>
                  </a:lnTo>
                  <a:lnTo>
                    <a:pt x="961162" y="769833"/>
                  </a:lnTo>
                  <a:lnTo>
                    <a:pt x="917278" y="789499"/>
                  </a:lnTo>
                  <a:lnTo>
                    <a:pt x="870923" y="806551"/>
                  </a:lnTo>
                  <a:lnTo>
                    <a:pt x="822310" y="820837"/>
                  </a:lnTo>
                  <a:lnTo>
                    <a:pt x="771657" y="832209"/>
                  </a:lnTo>
                  <a:lnTo>
                    <a:pt x="719177" y="840517"/>
                  </a:lnTo>
                  <a:lnTo>
                    <a:pt x="665086" y="845612"/>
                  </a:lnTo>
                  <a:lnTo>
                    <a:pt x="609600" y="847344"/>
                  </a:lnTo>
                  <a:lnTo>
                    <a:pt x="554113" y="845612"/>
                  </a:lnTo>
                  <a:lnTo>
                    <a:pt x="500022" y="840517"/>
                  </a:lnTo>
                  <a:lnTo>
                    <a:pt x="447542" y="832209"/>
                  </a:lnTo>
                  <a:lnTo>
                    <a:pt x="396889" y="820837"/>
                  </a:lnTo>
                  <a:lnTo>
                    <a:pt x="348276" y="806551"/>
                  </a:lnTo>
                  <a:lnTo>
                    <a:pt x="301921" y="789499"/>
                  </a:lnTo>
                  <a:lnTo>
                    <a:pt x="258037" y="769833"/>
                  </a:lnTo>
                  <a:lnTo>
                    <a:pt x="216840" y="747700"/>
                  </a:lnTo>
                  <a:lnTo>
                    <a:pt x="178546" y="723252"/>
                  </a:lnTo>
                  <a:lnTo>
                    <a:pt x="143368" y="696637"/>
                  </a:lnTo>
                  <a:lnTo>
                    <a:pt x="111524" y="668005"/>
                  </a:lnTo>
                  <a:lnTo>
                    <a:pt x="83227" y="637506"/>
                  </a:lnTo>
                  <a:lnTo>
                    <a:pt x="58693" y="605289"/>
                  </a:lnTo>
                  <a:lnTo>
                    <a:pt x="38137" y="571503"/>
                  </a:lnTo>
                  <a:lnTo>
                    <a:pt x="21775" y="536299"/>
                  </a:lnTo>
                  <a:lnTo>
                    <a:pt x="9821" y="499826"/>
                  </a:lnTo>
                  <a:lnTo>
                    <a:pt x="2491" y="462234"/>
                  </a:lnTo>
                  <a:lnTo>
                    <a:pt x="0" y="423672"/>
                  </a:lnTo>
                  <a:close/>
                </a:path>
              </a:pathLst>
            </a:custGeom>
            <a:ln w="19050">
              <a:solidFill>
                <a:srgbClr val="445483"/>
              </a:solidFill>
            </a:ln>
          </p:spPr>
          <p:txBody>
            <a:bodyPr wrap="square" lIns="0" tIns="0" rIns="0" bIns="0" rtlCol="0"/>
            <a:lstStyle/>
            <a:p>
              <a:endParaRPr/>
            </a:p>
          </p:txBody>
        </p:sp>
      </p:grpSp>
      <p:sp>
        <p:nvSpPr>
          <p:cNvPr id="28" name="object 28" descr="I can't pay my bills"/>
          <p:cNvSpPr txBox="1"/>
          <p:nvPr/>
        </p:nvSpPr>
        <p:spPr>
          <a:xfrm>
            <a:off x="351609" y="3805197"/>
            <a:ext cx="561340" cy="666750"/>
          </a:xfrm>
          <a:prstGeom prst="rect">
            <a:avLst/>
          </a:prstGeom>
        </p:spPr>
        <p:txBody>
          <a:bodyPr vert="horz" wrap="square" lIns="0" tIns="12700" rIns="0" bIns="0" rtlCol="0">
            <a:spAutoFit/>
          </a:bodyPr>
          <a:lstStyle/>
          <a:p>
            <a:pPr marL="12700" marR="5080" indent="1905" algn="ctr">
              <a:lnSpc>
                <a:spcPct val="100000"/>
              </a:lnSpc>
              <a:spcBef>
                <a:spcPts val="100"/>
              </a:spcBef>
            </a:pPr>
            <a:r>
              <a:rPr sz="1400" dirty="0">
                <a:solidFill>
                  <a:srgbClr val="224270"/>
                </a:solidFill>
                <a:latin typeface="Tw Cen MT"/>
                <a:cs typeface="Tw Cen MT"/>
              </a:rPr>
              <a:t>I </a:t>
            </a:r>
            <a:r>
              <a:rPr sz="1400" spc="-5" dirty="0">
                <a:solidFill>
                  <a:srgbClr val="224270"/>
                </a:solidFill>
                <a:latin typeface="Tw Cen MT"/>
                <a:cs typeface="Tw Cen MT"/>
              </a:rPr>
              <a:t>can’t  pay</a:t>
            </a:r>
            <a:r>
              <a:rPr sz="1400" spc="-110" dirty="0">
                <a:solidFill>
                  <a:srgbClr val="224270"/>
                </a:solidFill>
                <a:latin typeface="Tw Cen MT"/>
                <a:cs typeface="Tw Cen MT"/>
              </a:rPr>
              <a:t> </a:t>
            </a:r>
            <a:r>
              <a:rPr sz="1400" spc="-15" dirty="0">
                <a:solidFill>
                  <a:srgbClr val="224270"/>
                </a:solidFill>
                <a:latin typeface="Tw Cen MT"/>
                <a:cs typeface="Tw Cen MT"/>
              </a:rPr>
              <a:t>my </a:t>
            </a:r>
            <a:r>
              <a:rPr sz="1400" dirty="0">
                <a:solidFill>
                  <a:srgbClr val="224270"/>
                </a:solidFill>
                <a:latin typeface="Tw Cen MT"/>
                <a:cs typeface="Tw Cen MT"/>
              </a:rPr>
              <a:t> bills!</a:t>
            </a:r>
            <a:endParaRPr sz="1400" dirty="0">
              <a:latin typeface="Tw Cen MT"/>
              <a:cs typeface="Tw Cen MT"/>
            </a:endParaRPr>
          </a:p>
        </p:txBody>
      </p:sp>
      <p:grpSp>
        <p:nvGrpSpPr>
          <p:cNvPr id="29" name="object 29" descr="We want to hire vets"/>
          <p:cNvGrpSpPr/>
          <p:nvPr/>
        </p:nvGrpSpPr>
        <p:grpSpPr>
          <a:xfrm>
            <a:off x="296036" y="4677536"/>
            <a:ext cx="1238250" cy="866775"/>
            <a:chOff x="296036" y="4677536"/>
            <a:chExt cx="1238250" cy="866775"/>
          </a:xfrm>
        </p:grpSpPr>
        <p:sp>
          <p:nvSpPr>
            <p:cNvPr id="30" name="object 30"/>
            <p:cNvSpPr/>
            <p:nvPr/>
          </p:nvSpPr>
          <p:spPr>
            <a:xfrm>
              <a:off x="305561" y="4687061"/>
              <a:ext cx="1219200" cy="847725"/>
            </a:xfrm>
            <a:custGeom>
              <a:avLst/>
              <a:gdLst/>
              <a:ahLst/>
              <a:cxnLst/>
              <a:rect l="l" t="t" r="r" b="b"/>
              <a:pathLst>
                <a:path w="1219200" h="847725">
                  <a:moveTo>
                    <a:pt x="609600" y="0"/>
                  </a:moveTo>
                  <a:lnTo>
                    <a:pt x="554113" y="1731"/>
                  </a:lnTo>
                  <a:lnTo>
                    <a:pt x="500022" y="6826"/>
                  </a:lnTo>
                  <a:lnTo>
                    <a:pt x="447542" y="15134"/>
                  </a:lnTo>
                  <a:lnTo>
                    <a:pt x="396889" y="26506"/>
                  </a:lnTo>
                  <a:lnTo>
                    <a:pt x="348276" y="40792"/>
                  </a:lnTo>
                  <a:lnTo>
                    <a:pt x="301921" y="57844"/>
                  </a:lnTo>
                  <a:lnTo>
                    <a:pt x="258037" y="77510"/>
                  </a:lnTo>
                  <a:lnTo>
                    <a:pt x="216840" y="99643"/>
                  </a:lnTo>
                  <a:lnTo>
                    <a:pt x="178546" y="124091"/>
                  </a:lnTo>
                  <a:lnTo>
                    <a:pt x="143368" y="150706"/>
                  </a:lnTo>
                  <a:lnTo>
                    <a:pt x="111524" y="179338"/>
                  </a:lnTo>
                  <a:lnTo>
                    <a:pt x="83227" y="209837"/>
                  </a:lnTo>
                  <a:lnTo>
                    <a:pt x="58693" y="242054"/>
                  </a:lnTo>
                  <a:lnTo>
                    <a:pt x="38137" y="275840"/>
                  </a:lnTo>
                  <a:lnTo>
                    <a:pt x="21775" y="311044"/>
                  </a:lnTo>
                  <a:lnTo>
                    <a:pt x="9821" y="347517"/>
                  </a:lnTo>
                  <a:lnTo>
                    <a:pt x="2491" y="385109"/>
                  </a:lnTo>
                  <a:lnTo>
                    <a:pt x="0" y="423671"/>
                  </a:lnTo>
                  <a:lnTo>
                    <a:pt x="2491" y="462234"/>
                  </a:lnTo>
                  <a:lnTo>
                    <a:pt x="9821" y="499826"/>
                  </a:lnTo>
                  <a:lnTo>
                    <a:pt x="21775" y="536299"/>
                  </a:lnTo>
                  <a:lnTo>
                    <a:pt x="38137" y="571503"/>
                  </a:lnTo>
                  <a:lnTo>
                    <a:pt x="58693" y="605289"/>
                  </a:lnTo>
                  <a:lnTo>
                    <a:pt x="83227" y="637506"/>
                  </a:lnTo>
                  <a:lnTo>
                    <a:pt x="111524" y="668005"/>
                  </a:lnTo>
                  <a:lnTo>
                    <a:pt x="143368" y="696637"/>
                  </a:lnTo>
                  <a:lnTo>
                    <a:pt x="178546" y="723252"/>
                  </a:lnTo>
                  <a:lnTo>
                    <a:pt x="216840" y="747700"/>
                  </a:lnTo>
                  <a:lnTo>
                    <a:pt x="258037" y="769833"/>
                  </a:lnTo>
                  <a:lnTo>
                    <a:pt x="301921" y="789499"/>
                  </a:lnTo>
                  <a:lnTo>
                    <a:pt x="348276" y="806551"/>
                  </a:lnTo>
                  <a:lnTo>
                    <a:pt x="396889" y="820837"/>
                  </a:lnTo>
                  <a:lnTo>
                    <a:pt x="447542" y="832209"/>
                  </a:lnTo>
                  <a:lnTo>
                    <a:pt x="500022" y="840517"/>
                  </a:lnTo>
                  <a:lnTo>
                    <a:pt x="554113" y="845612"/>
                  </a:lnTo>
                  <a:lnTo>
                    <a:pt x="609600" y="847343"/>
                  </a:lnTo>
                  <a:lnTo>
                    <a:pt x="665086" y="845612"/>
                  </a:lnTo>
                  <a:lnTo>
                    <a:pt x="719177" y="840517"/>
                  </a:lnTo>
                  <a:lnTo>
                    <a:pt x="771657" y="832209"/>
                  </a:lnTo>
                  <a:lnTo>
                    <a:pt x="822310" y="820837"/>
                  </a:lnTo>
                  <a:lnTo>
                    <a:pt x="870923" y="806551"/>
                  </a:lnTo>
                  <a:lnTo>
                    <a:pt x="917278" y="789499"/>
                  </a:lnTo>
                  <a:lnTo>
                    <a:pt x="961162" y="769833"/>
                  </a:lnTo>
                  <a:lnTo>
                    <a:pt x="1002359" y="747700"/>
                  </a:lnTo>
                  <a:lnTo>
                    <a:pt x="1040653" y="723252"/>
                  </a:lnTo>
                  <a:lnTo>
                    <a:pt x="1075831" y="696637"/>
                  </a:lnTo>
                  <a:lnTo>
                    <a:pt x="1107675" y="668005"/>
                  </a:lnTo>
                  <a:lnTo>
                    <a:pt x="1135972" y="637506"/>
                  </a:lnTo>
                  <a:lnTo>
                    <a:pt x="1160506" y="605289"/>
                  </a:lnTo>
                  <a:lnTo>
                    <a:pt x="1181062" y="571503"/>
                  </a:lnTo>
                  <a:lnTo>
                    <a:pt x="1197424" y="536299"/>
                  </a:lnTo>
                  <a:lnTo>
                    <a:pt x="1209378" y="499826"/>
                  </a:lnTo>
                  <a:lnTo>
                    <a:pt x="1216708" y="462234"/>
                  </a:lnTo>
                  <a:lnTo>
                    <a:pt x="1219200" y="423671"/>
                  </a:lnTo>
                  <a:lnTo>
                    <a:pt x="1216708" y="385109"/>
                  </a:lnTo>
                  <a:lnTo>
                    <a:pt x="1209378" y="347517"/>
                  </a:lnTo>
                  <a:lnTo>
                    <a:pt x="1197424" y="311044"/>
                  </a:lnTo>
                  <a:lnTo>
                    <a:pt x="1181062" y="275840"/>
                  </a:lnTo>
                  <a:lnTo>
                    <a:pt x="1160506" y="242054"/>
                  </a:lnTo>
                  <a:lnTo>
                    <a:pt x="1135972" y="209837"/>
                  </a:lnTo>
                  <a:lnTo>
                    <a:pt x="1107675" y="179338"/>
                  </a:lnTo>
                  <a:lnTo>
                    <a:pt x="1075831" y="150706"/>
                  </a:lnTo>
                  <a:lnTo>
                    <a:pt x="1040653" y="124091"/>
                  </a:lnTo>
                  <a:lnTo>
                    <a:pt x="1002359" y="99643"/>
                  </a:lnTo>
                  <a:lnTo>
                    <a:pt x="961162" y="77510"/>
                  </a:lnTo>
                  <a:lnTo>
                    <a:pt x="917278" y="57844"/>
                  </a:lnTo>
                  <a:lnTo>
                    <a:pt x="870923" y="40792"/>
                  </a:lnTo>
                  <a:lnTo>
                    <a:pt x="822310" y="26506"/>
                  </a:lnTo>
                  <a:lnTo>
                    <a:pt x="771657" y="15134"/>
                  </a:lnTo>
                  <a:lnTo>
                    <a:pt x="719177" y="6826"/>
                  </a:lnTo>
                  <a:lnTo>
                    <a:pt x="665086" y="1731"/>
                  </a:lnTo>
                  <a:lnTo>
                    <a:pt x="609600" y="0"/>
                  </a:lnTo>
                  <a:close/>
                </a:path>
              </a:pathLst>
            </a:custGeom>
            <a:solidFill>
              <a:srgbClr val="C6D1DE"/>
            </a:solidFill>
          </p:spPr>
          <p:txBody>
            <a:bodyPr wrap="square" lIns="0" tIns="0" rIns="0" bIns="0" rtlCol="0"/>
            <a:lstStyle/>
            <a:p>
              <a:endParaRPr/>
            </a:p>
          </p:txBody>
        </p:sp>
        <p:sp>
          <p:nvSpPr>
            <p:cNvPr id="31" name="object 31"/>
            <p:cNvSpPr/>
            <p:nvPr/>
          </p:nvSpPr>
          <p:spPr>
            <a:xfrm>
              <a:off x="305561" y="4687061"/>
              <a:ext cx="1219200" cy="847725"/>
            </a:xfrm>
            <a:custGeom>
              <a:avLst/>
              <a:gdLst/>
              <a:ahLst/>
              <a:cxnLst/>
              <a:rect l="l" t="t" r="r" b="b"/>
              <a:pathLst>
                <a:path w="1219200" h="847725">
                  <a:moveTo>
                    <a:pt x="0" y="423671"/>
                  </a:moveTo>
                  <a:lnTo>
                    <a:pt x="2491" y="385109"/>
                  </a:lnTo>
                  <a:lnTo>
                    <a:pt x="9821" y="347517"/>
                  </a:lnTo>
                  <a:lnTo>
                    <a:pt x="21775" y="311044"/>
                  </a:lnTo>
                  <a:lnTo>
                    <a:pt x="38137" y="275840"/>
                  </a:lnTo>
                  <a:lnTo>
                    <a:pt x="58693" y="242054"/>
                  </a:lnTo>
                  <a:lnTo>
                    <a:pt x="83227" y="209837"/>
                  </a:lnTo>
                  <a:lnTo>
                    <a:pt x="111524" y="179338"/>
                  </a:lnTo>
                  <a:lnTo>
                    <a:pt x="143368" y="150706"/>
                  </a:lnTo>
                  <a:lnTo>
                    <a:pt x="178546" y="124091"/>
                  </a:lnTo>
                  <a:lnTo>
                    <a:pt x="216840" y="99643"/>
                  </a:lnTo>
                  <a:lnTo>
                    <a:pt x="258037" y="77510"/>
                  </a:lnTo>
                  <a:lnTo>
                    <a:pt x="301921" y="57844"/>
                  </a:lnTo>
                  <a:lnTo>
                    <a:pt x="348276" y="40792"/>
                  </a:lnTo>
                  <a:lnTo>
                    <a:pt x="396889" y="26506"/>
                  </a:lnTo>
                  <a:lnTo>
                    <a:pt x="447542" y="15134"/>
                  </a:lnTo>
                  <a:lnTo>
                    <a:pt x="500022" y="6826"/>
                  </a:lnTo>
                  <a:lnTo>
                    <a:pt x="554113" y="1731"/>
                  </a:lnTo>
                  <a:lnTo>
                    <a:pt x="609600" y="0"/>
                  </a:lnTo>
                  <a:lnTo>
                    <a:pt x="665086" y="1731"/>
                  </a:lnTo>
                  <a:lnTo>
                    <a:pt x="719177" y="6826"/>
                  </a:lnTo>
                  <a:lnTo>
                    <a:pt x="771657" y="15134"/>
                  </a:lnTo>
                  <a:lnTo>
                    <a:pt x="822310" y="26506"/>
                  </a:lnTo>
                  <a:lnTo>
                    <a:pt x="870923" y="40792"/>
                  </a:lnTo>
                  <a:lnTo>
                    <a:pt x="917278" y="57844"/>
                  </a:lnTo>
                  <a:lnTo>
                    <a:pt x="961162" y="77510"/>
                  </a:lnTo>
                  <a:lnTo>
                    <a:pt x="1002359" y="99643"/>
                  </a:lnTo>
                  <a:lnTo>
                    <a:pt x="1040653" y="124091"/>
                  </a:lnTo>
                  <a:lnTo>
                    <a:pt x="1075831" y="150706"/>
                  </a:lnTo>
                  <a:lnTo>
                    <a:pt x="1107675" y="179338"/>
                  </a:lnTo>
                  <a:lnTo>
                    <a:pt x="1135972" y="209837"/>
                  </a:lnTo>
                  <a:lnTo>
                    <a:pt x="1160506" y="242054"/>
                  </a:lnTo>
                  <a:lnTo>
                    <a:pt x="1181062" y="275840"/>
                  </a:lnTo>
                  <a:lnTo>
                    <a:pt x="1197424" y="311044"/>
                  </a:lnTo>
                  <a:lnTo>
                    <a:pt x="1209378" y="347517"/>
                  </a:lnTo>
                  <a:lnTo>
                    <a:pt x="1216708" y="385109"/>
                  </a:lnTo>
                  <a:lnTo>
                    <a:pt x="1219200" y="423671"/>
                  </a:lnTo>
                  <a:lnTo>
                    <a:pt x="1216708" y="462234"/>
                  </a:lnTo>
                  <a:lnTo>
                    <a:pt x="1209378" y="499826"/>
                  </a:lnTo>
                  <a:lnTo>
                    <a:pt x="1197424" y="536299"/>
                  </a:lnTo>
                  <a:lnTo>
                    <a:pt x="1181062" y="571503"/>
                  </a:lnTo>
                  <a:lnTo>
                    <a:pt x="1160506" y="605289"/>
                  </a:lnTo>
                  <a:lnTo>
                    <a:pt x="1135972" y="637506"/>
                  </a:lnTo>
                  <a:lnTo>
                    <a:pt x="1107675" y="668005"/>
                  </a:lnTo>
                  <a:lnTo>
                    <a:pt x="1075831" y="696637"/>
                  </a:lnTo>
                  <a:lnTo>
                    <a:pt x="1040653" y="723252"/>
                  </a:lnTo>
                  <a:lnTo>
                    <a:pt x="1002359" y="747700"/>
                  </a:lnTo>
                  <a:lnTo>
                    <a:pt x="961162" y="769833"/>
                  </a:lnTo>
                  <a:lnTo>
                    <a:pt x="917278" y="789499"/>
                  </a:lnTo>
                  <a:lnTo>
                    <a:pt x="870923" y="806551"/>
                  </a:lnTo>
                  <a:lnTo>
                    <a:pt x="822310" y="820837"/>
                  </a:lnTo>
                  <a:lnTo>
                    <a:pt x="771657" y="832209"/>
                  </a:lnTo>
                  <a:lnTo>
                    <a:pt x="719177" y="840517"/>
                  </a:lnTo>
                  <a:lnTo>
                    <a:pt x="665086" y="845612"/>
                  </a:lnTo>
                  <a:lnTo>
                    <a:pt x="609600" y="847343"/>
                  </a:lnTo>
                  <a:lnTo>
                    <a:pt x="554113" y="845612"/>
                  </a:lnTo>
                  <a:lnTo>
                    <a:pt x="500022" y="840517"/>
                  </a:lnTo>
                  <a:lnTo>
                    <a:pt x="447542" y="832209"/>
                  </a:lnTo>
                  <a:lnTo>
                    <a:pt x="396889" y="820837"/>
                  </a:lnTo>
                  <a:lnTo>
                    <a:pt x="348276" y="806551"/>
                  </a:lnTo>
                  <a:lnTo>
                    <a:pt x="301921" y="789499"/>
                  </a:lnTo>
                  <a:lnTo>
                    <a:pt x="258037" y="769833"/>
                  </a:lnTo>
                  <a:lnTo>
                    <a:pt x="216840" y="747700"/>
                  </a:lnTo>
                  <a:lnTo>
                    <a:pt x="178546" y="723252"/>
                  </a:lnTo>
                  <a:lnTo>
                    <a:pt x="143368" y="696637"/>
                  </a:lnTo>
                  <a:lnTo>
                    <a:pt x="111524" y="668005"/>
                  </a:lnTo>
                  <a:lnTo>
                    <a:pt x="83227" y="637506"/>
                  </a:lnTo>
                  <a:lnTo>
                    <a:pt x="58693" y="605289"/>
                  </a:lnTo>
                  <a:lnTo>
                    <a:pt x="38137" y="571503"/>
                  </a:lnTo>
                  <a:lnTo>
                    <a:pt x="21775" y="536299"/>
                  </a:lnTo>
                  <a:lnTo>
                    <a:pt x="9821" y="499826"/>
                  </a:lnTo>
                  <a:lnTo>
                    <a:pt x="2491" y="462234"/>
                  </a:lnTo>
                  <a:lnTo>
                    <a:pt x="0" y="423671"/>
                  </a:lnTo>
                  <a:close/>
                </a:path>
              </a:pathLst>
            </a:custGeom>
            <a:ln w="19050">
              <a:solidFill>
                <a:srgbClr val="445483"/>
              </a:solidFill>
            </a:ln>
          </p:spPr>
          <p:txBody>
            <a:bodyPr wrap="square" lIns="0" tIns="0" rIns="0" bIns="0" rtlCol="0"/>
            <a:lstStyle/>
            <a:p>
              <a:endParaRPr/>
            </a:p>
          </p:txBody>
        </p:sp>
      </p:grpSp>
      <p:sp>
        <p:nvSpPr>
          <p:cNvPr id="32" name="object 32" descr="We want to hire vets"/>
          <p:cNvSpPr txBox="1"/>
          <p:nvPr/>
        </p:nvSpPr>
        <p:spPr>
          <a:xfrm>
            <a:off x="582580" y="4766998"/>
            <a:ext cx="664210" cy="666750"/>
          </a:xfrm>
          <a:prstGeom prst="rect">
            <a:avLst/>
          </a:prstGeom>
        </p:spPr>
        <p:txBody>
          <a:bodyPr vert="horz" wrap="square" lIns="0" tIns="12700" rIns="0" bIns="0" rtlCol="0">
            <a:spAutoFit/>
          </a:bodyPr>
          <a:lstStyle/>
          <a:p>
            <a:pPr marL="12700" marR="5080" algn="ctr">
              <a:lnSpc>
                <a:spcPct val="100000"/>
              </a:lnSpc>
              <a:spcBef>
                <a:spcPts val="100"/>
              </a:spcBef>
            </a:pPr>
            <a:r>
              <a:rPr sz="1400" spc="-55" dirty="0">
                <a:solidFill>
                  <a:srgbClr val="224270"/>
                </a:solidFill>
                <a:latin typeface="Tw Cen MT"/>
                <a:cs typeface="Tw Cen MT"/>
              </a:rPr>
              <a:t>We</a:t>
            </a:r>
            <a:r>
              <a:rPr sz="1400" spc="-100" dirty="0">
                <a:solidFill>
                  <a:srgbClr val="224270"/>
                </a:solidFill>
                <a:latin typeface="Tw Cen MT"/>
                <a:cs typeface="Tw Cen MT"/>
              </a:rPr>
              <a:t> </a:t>
            </a:r>
            <a:r>
              <a:rPr sz="1400" spc="-15" dirty="0">
                <a:solidFill>
                  <a:srgbClr val="224270"/>
                </a:solidFill>
                <a:latin typeface="Tw Cen MT"/>
                <a:cs typeface="Tw Cen MT"/>
              </a:rPr>
              <a:t>want  </a:t>
            </a:r>
            <a:r>
              <a:rPr sz="1400" dirty="0">
                <a:solidFill>
                  <a:srgbClr val="224270"/>
                </a:solidFill>
                <a:latin typeface="Tw Cen MT"/>
                <a:cs typeface="Tw Cen MT"/>
              </a:rPr>
              <a:t>to hire  </a:t>
            </a:r>
            <a:r>
              <a:rPr sz="1400" spc="-10" dirty="0">
                <a:solidFill>
                  <a:srgbClr val="224270"/>
                </a:solidFill>
                <a:latin typeface="Tw Cen MT"/>
                <a:cs typeface="Tw Cen MT"/>
              </a:rPr>
              <a:t>vets.</a:t>
            </a:r>
            <a:endParaRPr sz="1400" dirty="0">
              <a:latin typeface="Tw Cen MT"/>
              <a:cs typeface="Tw Cen MT"/>
            </a:endParaRPr>
          </a:p>
        </p:txBody>
      </p:sp>
      <p:grpSp>
        <p:nvGrpSpPr>
          <p:cNvPr id="33" name="object 33" descr="How can I get a job with my skills"/>
          <p:cNvGrpSpPr/>
          <p:nvPr/>
        </p:nvGrpSpPr>
        <p:grpSpPr>
          <a:xfrm>
            <a:off x="600837" y="5654421"/>
            <a:ext cx="1238250" cy="866775"/>
            <a:chOff x="600837" y="5654421"/>
            <a:chExt cx="1238250" cy="866775"/>
          </a:xfrm>
        </p:grpSpPr>
        <p:sp>
          <p:nvSpPr>
            <p:cNvPr id="34" name="object 34"/>
            <p:cNvSpPr/>
            <p:nvPr/>
          </p:nvSpPr>
          <p:spPr>
            <a:xfrm>
              <a:off x="610362" y="5663946"/>
              <a:ext cx="1219200" cy="847725"/>
            </a:xfrm>
            <a:custGeom>
              <a:avLst/>
              <a:gdLst/>
              <a:ahLst/>
              <a:cxnLst/>
              <a:rect l="l" t="t" r="r" b="b"/>
              <a:pathLst>
                <a:path w="1219200" h="847725">
                  <a:moveTo>
                    <a:pt x="609600" y="0"/>
                  </a:moveTo>
                  <a:lnTo>
                    <a:pt x="554113" y="1731"/>
                  </a:lnTo>
                  <a:lnTo>
                    <a:pt x="500022" y="6826"/>
                  </a:lnTo>
                  <a:lnTo>
                    <a:pt x="447542" y="15134"/>
                  </a:lnTo>
                  <a:lnTo>
                    <a:pt x="396889" y="26506"/>
                  </a:lnTo>
                  <a:lnTo>
                    <a:pt x="348276" y="40792"/>
                  </a:lnTo>
                  <a:lnTo>
                    <a:pt x="301921" y="57844"/>
                  </a:lnTo>
                  <a:lnTo>
                    <a:pt x="258037" y="77510"/>
                  </a:lnTo>
                  <a:lnTo>
                    <a:pt x="216840" y="99643"/>
                  </a:lnTo>
                  <a:lnTo>
                    <a:pt x="178546" y="124091"/>
                  </a:lnTo>
                  <a:lnTo>
                    <a:pt x="143368" y="150706"/>
                  </a:lnTo>
                  <a:lnTo>
                    <a:pt x="111524" y="179338"/>
                  </a:lnTo>
                  <a:lnTo>
                    <a:pt x="83227" y="209837"/>
                  </a:lnTo>
                  <a:lnTo>
                    <a:pt x="58693" y="242054"/>
                  </a:lnTo>
                  <a:lnTo>
                    <a:pt x="38137" y="275840"/>
                  </a:lnTo>
                  <a:lnTo>
                    <a:pt x="21775" y="311044"/>
                  </a:lnTo>
                  <a:lnTo>
                    <a:pt x="9821" y="347517"/>
                  </a:lnTo>
                  <a:lnTo>
                    <a:pt x="2491" y="385109"/>
                  </a:lnTo>
                  <a:lnTo>
                    <a:pt x="0" y="423671"/>
                  </a:lnTo>
                  <a:lnTo>
                    <a:pt x="2491" y="462234"/>
                  </a:lnTo>
                  <a:lnTo>
                    <a:pt x="9821" y="499826"/>
                  </a:lnTo>
                  <a:lnTo>
                    <a:pt x="21775" y="536299"/>
                  </a:lnTo>
                  <a:lnTo>
                    <a:pt x="38137" y="571503"/>
                  </a:lnTo>
                  <a:lnTo>
                    <a:pt x="58693" y="605289"/>
                  </a:lnTo>
                  <a:lnTo>
                    <a:pt x="83227" y="637506"/>
                  </a:lnTo>
                  <a:lnTo>
                    <a:pt x="111524" y="668005"/>
                  </a:lnTo>
                  <a:lnTo>
                    <a:pt x="143368" y="696637"/>
                  </a:lnTo>
                  <a:lnTo>
                    <a:pt x="178546" y="723252"/>
                  </a:lnTo>
                  <a:lnTo>
                    <a:pt x="216840" y="747700"/>
                  </a:lnTo>
                  <a:lnTo>
                    <a:pt x="258037" y="769833"/>
                  </a:lnTo>
                  <a:lnTo>
                    <a:pt x="301921" y="789499"/>
                  </a:lnTo>
                  <a:lnTo>
                    <a:pt x="348276" y="806551"/>
                  </a:lnTo>
                  <a:lnTo>
                    <a:pt x="396889" y="820837"/>
                  </a:lnTo>
                  <a:lnTo>
                    <a:pt x="447542" y="832209"/>
                  </a:lnTo>
                  <a:lnTo>
                    <a:pt x="500022" y="840517"/>
                  </a:lnTo>
                  <a:lnTo>
                    <a:pt x="554113" y="845612"/>
                  </a:lnTo>
                  <a:lnTo>
                    <a:pt x="609600" y="847343"/>
                  </a:lnTo>
                  <a:lnTo>
                    <a:pt x="665086" y="845612"/>
                  </a:lnTo>
                  <a:lnTo>
                    <a:pt x="719177" y="840517"/>
                  </a:lnTo>
                  <a:lnTo>
                    <a:pt x="771657" y="832209"/>
                  </a:lnTo>
                  <a:lnTo>
                    <a:pt x="822310" y="820837"/>
                  </a:lnTo>
                  <a:lnTo>
                    <a:pt x="870923" y="806551"/>
                  </a:lnTo>
                  <a:lnTo>
                    <a:pt x="917278" y="789499"/>
                  </a:lnTo>
                  <a:lnTo>
                    <a:pt x="961162" y="769833"/>
                  </a:lnTo>
                  <a:lnTo>
                    <a:pt x="1002359" y="747700"/>
                  </a:lnTo>
                  <a:lnTo>
                    <a:pt x="1040653" y="723252"/>
                  </a:lnTo>
                  <a:lnTo>
                    <a:pt x="1075831" y="696637"/>
                  </a:lnTo>
                  <a:lnTo>
                    <a:pt x="1107675" y="668005"/>
                  </a:lnTo>
                  <a:lnTo>
                    <a:pt x="1135972" y="637506"/>
                  </a:lnTo>
                  <a:lnTo>
                    <a:pt x="1160506" y="605289"/>
                  </a:lnTo>
                  <a:lnTo>
                    <a:pt x="1181062" y="571503"/>
                  </a:lnTo>
                  <a:lnTo>
                    <a:pt x="1197424" y="536299"/>
                  </a:lnTo>
                  <a:lnTo>
                    <a:pt x="1209378" y="499826"/>
                  </a:lnTo>
                  <a:lnTo>
                    <a:pt x="1216708" y="462234"/>
                  </a:lnTo>
                  <a:lnTo>
                    <a:pt x="1219200" y="423671"/>
                  </a:lnTo>
                  <a:lnTo>
                    <a:pt x="1216708" y="385109"/>
                  </a:lnTo>
                  <a:lnTo>
                    <a:pt x="1209378" y="347517"/>
                  </a:lnTo>
                  <a:lnTo>
                    <a:pt x="1197424" y="311044"/>
                  </a:lnTo>
                  <a:lnTo>
                    <a:pt x="1181062" y="275840"/>
                  </a:lnTo>
                  <a:lnTo>
                    <a:pt x="1160506" y="242054"/>
                  </a:lnTo>
                  <a:lnTo>
                    <a:pt x="1135972" y="209837"/>
                  </a:lnTo>
                  <a:lnTo>
                    <a:pt x="1107675" y="179338"/>
                  </a:lnTo>
                  <a:lnTo>
                    <a:pt x="1075831" y="150706"/>
                  </a:lnTo>
                  <a:lnTo>
                    <a:pt x="1040653" y="124091"/>
                  </a:lnTo>
                  <a:lnTo>
                    <a:pt x="1002359" y="99643"/>
                  </a:lnTo>
                  <a:lnTo>
                    <a:pt x="961162" y="77510"/>
                  </a:lnTo>
                  <a:lnTo>
                    <a:pt x="917278" y="57844"/>
                  </a:lnTo>
                  <a:lnTo>
                    <a:pt x="870923" y="40792"/>
                  </a:lnTo>
                  <a:lnTo>
                    <a:pt x="822310" y="26506"/>
                  </a:lnTo>
                  <a:lnTo>
                    <a:pt x="771657" y="15134"/>
                  </a:lnTo>
                  <a:lnTo>
                    <a:pt x="719177" y="6826"/>
                  </a:lnTo>
                  <a:lnTo>
                    <a:pt x="665086" y="1731"/>
                  </a:lnTo>
                  <a:lnTo>
                    <a:pt x="609600" y="0"/>
                  </a:lnTo>
                  <a:close/>
                </a:path>
              </a:pathLst>
            </a:custGeom>
            <a:solidFill>
              <a:srgbClr val="C6D1DE"/>
            </a:solidFill>
          </p:spPr>
          <p:txBody>
            <a:bodyPr wrap="square" lIns="0" tIns="0" rIns="0" bIns="0" rtlCol="0"/>
            <a:lstStyle/>
            <a:p>
              <a:endParaRPr/>
            </a:p>
          </p:txBody>
        </p:sp>
        <p:sp>
          <p:nvSpPr>
            <p:cNvPr id="35" name="object 35"/>
            <p:cNvSpPr/>
            <p:nvPr/>
          </p:nvSpPr>
          <p:spPr>
            <a:xfrm>
              <a:off x="610362" y="5663946"/>
              <a:ext cx="1219200" cy="847725"/>
            </a:xfrm>
            <a:custGeom>
              <a:avLst/>
              <a:gdLst/>
              <a:ahLst/>
              <a:cxnLst/>
              <a:rect l="l" t="t" r="r" b="b"/>
              <a:pathLst>
                <a:path w="1219200" h="847725">
                  <a:moveTo>
                    <a:pt x="0" y="423671"/>
                  </a:moveTo>
                  <a:lnTo>
                    <a:pt x="2491" y="385109"/>
                  </a:lnTo>
                  <a:lnTo>
                    <a:pt x="9821" y="347517"/>
                  </a:lnTo>
                  <a:lnTo>
                    <a:pt x="21775" y="311044"/>
                  </a:lnTo>
                  <a:lnTo>
                    <a:pt x="38137" y="275840"/>
                  </a:lnTo>
                  <a:lnTo>
                    <a:pt x="58693" y="242054"/>
                  </a:lnTo>
                  <a:lnTo>
                    <a:pt x="83227" y="209837"/>
                  </a:lnTo>
                  <a:lnTo>
                    <a:pt x="111524" y="179338"/>
                  </a:lnTo>
                  <a:lnTo>
                    <a:pt x="143368" y="150706"/>
                  </a:lnTo>
                  <a:lnTo>
                    <a:pt x="178546" y="124091"/>
                  </a:lnTo>
                  <a:lnTo>
                    <a:pt x="216840" y="99643"/>
                  </a:lnTo>
                  <a:lnTo>
                    <a:pt x="258037" y="77510"/>
                  </a:lnTo>
                  <a:lnTo>
                    <a:pt x="301921" y="57844"/>
                  </a:lnTo>
                  <a:lnTo>
                    <a:pt x="348276" y="40792"/>
                  </a:lnTo>
                  <a:lnTo>
                    <a:pt x="396889" y="26506"/>
                  </a:lnTo>
                  <a:lnTo>
                    <a:pt x="447542" y="15134"/>
                  </a:lnTo>
                  <a:lnTo>
                    <a:pt x="500022" y="6826"/>
                  </a:lnTo>
                  <a:lnTo>
                    <a:pt x="554113" y="1731"/>
                  </a:lnTo>
                  <a:lnTo>
                    <a:pt x="609600" y="0"/>
                  </a:lnTo>
                  <a:lnTo>
                    <a:pt x="665086" y="1731"/>
                  </a:lnTo>
                  <a:lnTo>
                    <a:pt x="719177" y="6826"/>
                  </a:lnTo>
                  <a:lnTo>
                    <a:pt x="771657" y="15134"/>
                  </a:lnTo>
                  <a:lnTo>
                    <a:pt x="822310" y="26506"/>
                  </a:lnTo>
                  <a:lnTo>
                    <a:pt x="870923" y="40792"/>
                  </a:lnTo>
                  <a:lnTo>
                    <a:pt x="917278" y="57844"/>
                  </a:lnTo>
                  <a:lnTo>
                    <a:pt x="961162" y="77510"/>
                  </a:lnTo>
                  <a:lnTo>
                    <a:pt x="1002359" y="99643"/>
                  </a:lnTo>
                  <a:lnTo>
                    <a:pt x="1040653" y="124091"/>
                  </a:lnTo>
                  <a:lnTo>
                    <a:pt x="1075831" y="150706"/>
                  </a:lnTo>
                  <a:lnTo>
                    <a:pt x="1107675" y="179338"/>
                  </a:lnTo>
                  <a:lnTo>
                    <a:pt x="1135972" y="209837"/>
                  </a:lnTo>
                  <a:lnTo>
                    <a:pt x="1160506" y="242054"/>
                  </a:lnTo>
                  <a:lnTo>
                    <a:pt x="1181062" y="275840"/>
                  </a:lnTo>
                  <a:lnTo>
                    <a:pt x="1197424" y="311044"/>
                  </a:lnTo>
                  <a:lnTo>
                    <a:pt x="1209378" y="347517"/>
                  </a:lnTo>
                  <a:lnTo>
                    <a:pt x="1216708" y="385109"/>
                  </a:lnTo>
                  <a:lnTo>
                    <a:pt x="1219200" y="423671"/>
                  </a:lnTo>
                  <a:lnTo>
                    <a:pt x="1216708" y="462234"/>
                  </a:lnTo>
                  <a:lnTo>
                    <a:pt x="1209378" y="499826"/>
                  </a:lnTo>
                  <a:lnTo>
                    <a:pt x="1197424" y="536299"/>
                  </a:lnTo>
                  <a:lnTo>
                    <a:pt x="1181062" y="571503"/>
                  </a:lnTo>
                  <a:lnTo>
                    <a:pt x="1160506" y="605289"/>
                  </a:lnTo>
                  <a:lnTo>
                    <a:pt x="1135972" y="637506"/>
                  </a:lnTo>
                  <a:lnTo>
                    <a:pt x="1107675" y="668005"/>
                  </a:lnTo>
                  <a:lnTo>
                    <a:pt x="1075831" y="696637"/>
                  </a:lnTo>
                  <a:lnTo>
                    <a:pt x="1040653" y="723252"/>
                  </a:lnTo>
                  <a:lnTo>
                    <a:pt x="1002359" y="747700"/>
                  </a:lnTo>
                  <a:lnTo>
                    <a:pt x="961162" y="769833"/>
                  </a:lnTo>
                  <a:lnTo>
                    <a:pt x="917278" y="789499"/>
                  </a:lnTo>
                  <a:lnTo>
                    <a:pt x="870923" y="806551"/>
                  </a:lnTo>
                  <a:lnTo>
                    <a:pt x="822310" y="820837"/>
                  </a:lnTo>
                  <a:lnTo>
                    <a:pt x="771657" y="832209"/>
                  </a:lnTo>
                  <a:lnTo>
                    <a:pt x="719177" y="840517"/>
                  </a:lnTo>
                  <a:lnTo>
                    <a:pt x="665086" y="845612"/>
                  </a:lnTo>
                  <a:lnTo>
                    <a:pt x="609600" y="847343"/>
                  </a:lnTo>
                  <a:lnTo>
                    <a:pt x="554113" y="845612"/>
                  </a:lnTo>
                  <a:lnTo>
                    <a:pt x="500022" y="840517"/>
                  </a:lnTo>
                  <a:lnTo>
                    <a:pt x="447542" y="832209"/>
                  </a:lnTo>
                  <a:lnTo>
                    <a:pt x="396889" y="820837"/>
                  </a:lnTo>
                  <a:lnTo>
                    <a:pt x="348276" y="806551"/>
                  </a:lnTo>
                  <a:lnTo>
                    <a:pt x="301921" y="789499"/>
                  </a:lnTo>
                  <a:lnTo>
                    <a:pt x="258037" y="769833"/>
                  </a:lnTo>
                  <a:lnTo>
                    <a:pt x="216840" y="747700"/>
                  </a:lnTo>
                  <a:lnTo>
                    <a:pt x="178546" y="723252"/>
                  </a:lnTo>
                  <a:lnTo>
                    <a:pt x="143368" y="696637"/>
                  </a:lnTo>
                  <a:lnTo>
                    <a:pt x="111524" y="668005"/>
                  </a:lnTo>
                  <a:lnTo>
                    <a:pt x="83227" y="637506"/>
                  </a:lnTo>
                  <a:lnTo>
                    <a:pt x="58693" y="605289"/>
                  </a:lnTo>
                  <a:lnTo>
                    <a:pt x="38137" y="571503"/>
                  </a:lnTo>
                  <a:lnTo>
                    <a:pt x="21775" y="536299"/>
                  </a:lnTo>
                  <a:lnTo>
                    <a:pt x="9821" y="499826"/>
                  </a:lnTo>
                  <a:lnTo>
                    <a:pt x="2491" y="462234"/>
                  </a:lnTo>
                  <a:lnTo>
                    <a:pt x="0" y="423671"/>
                  </a:lnTo>
                  <a:close/>
                </a:path>
              </a:pathLst>
            </a:custGeom>
            <a:ln w="19050">
              <a:solidFill>
                <a:srgbClr val="445483"/>
              </a:solidFill>
            </a:ln>
          </p:spPr>
          <p:txBody>
            <a:bodyPr wrap="square" lIns="0" tIns="0" rIns="0" bIns="0" rtlCol="0"/>
            <a:lstStyle/>
            <a:p>
              <a:endParaRPr/>
            </a:p>
          </p:txBody>
        </p:sp>
      </p:grpSp>
      <p:sp>
        <p:nvSpPr>
          <p:cNvPr id="36" name="object 36" descr="How can I get a job with my skills"/>
          <p:cNvSpPr txBox="1"/>
          <p:nvPr/>
        </p:nvSpPr>
        <p:spPr>
          <a:xfrm>
            <a:off x="884332" y="5668919"/>
            <a:ext cx="668655" cy="817880"/>
          </a:xfrm>
          <a:prstGeom prst="rect">
            <a:avLst/>
          </a:prstGeom>
        </p:spPr>
        <p:txBody>
          <a:bodyPr vert="horz" wrap="square" lIns="0" tIns="12065" rIns="0" bIns="0" rtlCol="0">
            <a:spAutoFit/>
          </a:bodyPr>
          <a:lstStyle/>
          <a:p>
            <a:pPr marL="12700" marR="5080" algn="ctr">
              <a:lnSpc>
                <a:spcPct val="100000"/>
              </a:lnSpc>
              <a:spcBef>
                <a:spcPts val="95"/>
              </a:spcBef>
            </a:pPr>
            <a:r>
              <a:rPr sz="1300" spc="-20" dirty="0">
                <a:solidFill>
                  <a:srgbClr val="224270"/>
                </a:solidFill>
                <a:latin typeface="Tw Cen MT"/>
                <a:cs typeface="Tw Cen MT"/>
              </a:rPr>
              <a:t>How </a:t>
            </a:r>
            <a:r>
              <a:rPr sz="1300" spc="-5" dirty="0">
                <a:solidFill>
                  <a:srgbClr val="224270"/>
                </a:solidFill>
                <a:latin typeface="Tw Cen MT"/>
                <a:cs typeface="Tw Cen MT"/>
              </a:rPr>
              <a:t>can</a:t>
            </a:r>
            <a:r>
              <a:rPr sz="1300" spc="-50" dirty="0">
                <a:solidFill>
                  <a:srgbClr val="224270"/>
                </a:solidFill>
                <a:latin typeface="Tw Cen MT"/>
                <a:cs typeface="Tw Cen MT"/>
              </a:rPr>
              <a:t> </a:t>
            </a:r>
            <a:r>
              <a:rPr sz="1300" spc="-5" dirty="0">
                <a:solidFill>
                  <a:srgbClr val="224270"/>
                </a:solidFill>
                <a:latin typeface="Tw Cen MT"/>
                <a:cs typeface="Tw Cen MT"/>
              </a:rPr>
              <a:t>I  </a:t>
            </a:r>
            <a:r>
              <a:rPr sz="1300" spc="-10" dirty="0">
                <a:solidFill>
                  <a:srgbClr val="224270"/>
                </a:solidFill>
                <a:latin typeface="Tw Cen MT"/>
                <a:cs typeface="Tw Cen MT"/>
              </a:rPr>
              <a:t>get </a:t>
            </a:r>
            <a:r>
              <a:rPr sz="1300" spc="-5" dirty="0">
                <a:solidFill>
                  <a:srgbClr val="224270"/>
                </a:solidFill>
                <a:latin typeface="Tw Cen MT"/>
                <a:cs typeface="Tw Cen MT"/>
              </a:rPr>
              <a:t>a job  with </a:t>
            </a:r>
            <a:r>
              <a:rPr sz="1300" spc="-15" dirty="0">
                <a:solidFill>
                  <a:srgbClr val="224270"/>
                </a:solidFill>
                <a:latin typeface="Tw Cen MT"/>
                <a:cs typeface="Tw Cen MT"/>
              </a:rPr>
              <a:t>my  </a:t>
            </a:r>
            <a:r>
              <a:rPr sz="1300" spc="-5" dirty="0">
                <a:solidFill>
                  <a:srgbClr val="224270"/>
                </a:solidFill>
                <a:latin typeface="Tw Cen MT"/>
                <a:cs typeface="Tw Cen MT"/>
              </a:rPr>
              <a:t>skills?</a:t>
            </a:r>
            <a:endParaRPr sz="1300" dirty="0">
              <a:latin typeface="Tw Cen MT"/>
              <a:cs typeface="Tw Cen MT"/>
            </a:endParaRPr>
          </a:p>
        </p:txBody>
      </p:sp>
      <p:grpSp>
        <p:nvGrpSpPr>
          <p:cNvPr id="37" name="object 37" descr="Where is my DD214"/>
          <p:cNvGrpSpPr/>
          <p:nvPr/>
        </p:nvGrpSpPr>
        <p:grpSpPr>
          <a:xfrm>
            <a:off x="1972436" y="1591436"/>
            <a:ext cx="1238250" cy="866775"/>
            <a:chOff x="1972436" y="1591436"/>
            <a:chExt cx="1238250" cy="866775"/>
          </a:xfrm>
        </p:grpSpPr>
        <p:sp>
          <p:nvSpPr>
            <p:cNvPr id="38" name="object 38"/>
            <p:cNvSpPr/>
            <p:nvPr/>
          </p:nvSpPr>
          <p:spPr>
            <a:xfrm>
              <a:off x="1981961" y="1600961"/>
              <a:ext cx="1219200" cy="847725"/>
            </a:xfrm>
            <a:custGeom>
              <a:avLst/>
              <a:gdLst/>
              <a:ahLst/>
              <a:cxnLst/>
              <a:rect l="l" t="t" r="r" b="b"/>
              <a:pathLst>
                <a:path w="1219200" h="847725">
                  <a:moveTo>
                    <a:pt x="609600" y="0"/>
                  </a:moveTo>
                  <a:lnTo>
                    <a:pt x="554113" y="1731"/>
                  </a:lnTo>
                  <a:lnTo>
                    <a:pt x="500022" y="6826"/>
                  </a:lnTo>
                  <a:lnTo>
                    <a:pt x="447542" y="15134"/>
                  </a:lnTo>
                  <a:lnTo>
                    <a:pt x="396889" y="26506"/>
                  </a:lnTo>
                  <a:lnTo>
                    <a:pt x="348276" y="40792"/>
                  </a:lnTo>
                  <a:lnTo>
                    <a:pt x="301921" y="57844"/>
                  </a:lnTo>
                  <a:lnTo>
                    <a:pt x="258037" y="77510"/>
                  </a:lnTo>
                  <a:lnTo>
                    <a:pt x="216840" y="99643"/>
                  </a:lnTo>
                  <a:lnTo>
                    <a:pt x="178546" y="124091"/>
                  </a:lnTo>
                  <a:lnTo>
                    <a:pt x="143368" y="150706"/>
                  </a:lnTo>
                  <a:lnTo>
                    <a:pt x="111524" y="179338"/>
                  </a:lnTo>
                  <a:lnTo>
                    <a:pt x="83227" y="209837"/>
                  </a:lnTo>
                  <a:lnTo>
                    <a:pt x="58693" y="242054"/>
                  </a:lnTo>
                  <a:lnTo>
                    <a:pt x="38137" y="275840"/>
                  </a:lnTo>
                  <a:lnTo>
                    <a:pt x="21775" y="311044"/>
                  </a:lnTo>
                  <a:lnTo>
                    <a:pt x="9821" y="347517"/>
                  </a:lnTo>
                  <a:lnTo>
                    <a:pt x="2491" y="385109"/>
                  </a:lnTo>
                  <a:lnTo>
                    <a:pt x="0" y="423672"/>
                  </a:lnTo>
                  <a:lnTo>
                    <a:pt x="2491" y="462234"/>
                  </a:lnTo>
                  <a:lnTo>
                    <a:pt x="9821" y="499826"/>
                  </a:lnTo>
                  <a:lnTo>
                    <a:pt x="21775" y="536299"/>
                  </a:lnTo>
                  <a:lnTo>
                    <a:pt x="38137" y="571503"/>
                  </a:lnTo>
                  <a:lnTo>
                    <a:pt x="58693" y="605289"/>
                  </a:lnTo>
                  <a:lnTo>
                    <a:pt x="83227" y="637506"/>
                  </a:lnTo>
                  <a:lnTo>
                    <a:pt x="111524" y="668005"/>
                  </a:lnTo>
                  <a:lnTo>
                    <a:pt x="143368" y="696637"/>
                  </a:lnTo>
                  <a:lnTo>
                    <a:pt x="178546" y="723252"/>
                  </a:lnTo>
                  <a:lnTo>
                    <a:pt x="216840" y="747700"/>
                  </a:lnTo>
                  <a:lnTo>
                    <a:pt x="258037" y="769833"/>
                  </a:lnTo>
                  <a:lnTo>
                    <a:pt x="301921" y="789499"/>
                  </a:lnTo>
                  <a:lnTo>
                    <a:pt x="348276" y="806551"/>
                  </a:lnTo>
                  <a:lnTo>
                    <a:pt x="396889" y="820837"/>
                  </a:lnTo>
                  <a:lnTo>
                    <a:pt x="447542" y="832209"/>
                  </a:lnTo>
                  <a:lnTo>
                    <a:pt x="500022" y="840517"/>
                  </a:lnTo>
                  <a:lnTo>
                    <a:pt x="554113" y="845612"/>
                  </a:lnTo>
                  <a:lnTo>
                    <a:pt x="609600" y="847344"/>
                  </a:lnTo>
                  <a:lnTo>
                    <a:pt x="665086" y="845612"/>
                  </a:lnTo>
                  <a:lnTo>
                    <a:pt x="719177" y="840517"/>
                  </a:lnTo>
                  <a:lnTo>
                    <a:pt x="771657" y="832209"/>
                  </a:lnTo>
                  <a:lnTo>
                    <a:pt x="822310" y="820837"/>
                  </a:lnTo>
                  <a:lnTo>
                    <a:pt x="870923" y="806551"/>
                  </a:lnTo>
                  <a:lnTo>
                    <a:pt x="917278" y="789499"/>
                  </a:lnTo>
                  <a:lnTo>
                    <a:pt x="961162" y="769833"/>
                  </a:lnTo>
                  <a:lnTo>
                    <a:pt x="1002359" y="747700"/>
                  </a:lnTo>
                  <a:lnTo>
                    <a:pt x="1040653" y="723252"/>
                  </a:lnTo>
                  <a:lnTo>
                    <a:pt x="1075831" y="696637"/>
                  </a:lnTo>
                  <a:lnTo>
                    <a:pt x="1107675" y="668005"/>
                  </a:lnTo>
                  <a:lnTo>
                    <a:pt x="1135972" y="637506"/>
                  </a:lnTo>
                  <a:lnTo>
                    <a:pt x="1160506" y="605289"/>
                  </a:lnTo>
                  <a:lnTo>
                    <a:pt x="1181062" y="571503"/>
                  </a:lnTo>
                  <a:lnTo>
                    <a:pt x="1197424" y="536299"/>
                  </a:lnTo>
                  <a:lnTo>
                    <a:pt x="1209378" y="499826"/>
                  </a:lnTo>
                  <a:lnTo>
                    <a:pt x="1216708" y="462234"/>
                  </a:lnTo>
                  <a:lnTo>
                    <a:pt x="1219200" y="423672"/>
                  </a:lnTo>
                  <a:lnTo>
                    <a:pt x="1216708" y="385109"/>
                  </a:lnTo>
                  <a:lnTo>
                    <a:pt x="1209378" y="347517"/>
                  </a:lnTo>
                  <a:lnTo>
                    <a:pt x="1197424" y="311044"/>
                  </a:lnTo>
                  <a:lnTo>
                    <a:pt x="1181062" y="275840"/>
                  </a:lnTo>
                  <a:lnTo>
                    <a:pt x="1160506" y="242054"/>
                  </a:lnTo>
                  <a:lnTo>
                    <a:pt x="1135972" y="209837"/>
                  </a:lnTo>
                  <a:lnTo>
                    <a:pt x="1107675" y="179338"/>
                  </a:lnTo>
                  <a:lnTo>
                    <a:pt x="1075831" y="150706"/>
                  </a:lnTo>
                  <a:lnTo>
                    <a:pt x="1040653" y="124091"/>
                  </a:lnTo>
                  <a:lnTo>
                    <a:pt x="1002359" y="99643"/>
                  </a:lnTo>
                  <a:lnTo>
                    <a:pt x="961162" y="77510"/>
                  </a:lnTo>
                  <a:lnTo>
                    <a:pt x="917278" y="57844"/>
                  </a:lnTo>
                  <a:lnTo>
                    <a:pt x="870923" y="40792"/>
                  </a:lnTo>
                  <a:lnTo>
                    <a:pt x="822310" y="26506"/>
                  </a:lnTo>
                  <a:lnTo>
                    <a:pt x="771657" y="15134"/>
                  </a:lnTo>
                  <a:lnTo>
                    <a:pt x="719177" y="6826"/>
                  </a:lnTo>
                  <a:lnTo>
                    <a:pt x="665086" y="1731"/>
                  </a:lnTo>
                  <a:lnTo>
                    <a:pt x="609600" y="0"/>
                  </a:lnTo>
                  <a:close/>
                </a:path>
              </a:pathLst>
            </a:custGeom>
            <a:solidFill>
              <a:srgbClr val="C6D1DE"/>
            </a:solidFill>
          </p:spPr>
          <p:txBody>
            <a:bodyPr wrap="square" lIns="0" tIns="0" rIns="0" bIns="0" rtlCol="0"/>
            <a:lstStyle/>
            <a:p>
              <a:endParaRPr/>
            </a:p>
          </p:txBody>
        </p:sp>
        <p:sp>
          <p:nvSpPr>
            <p:cNvPr id="39" name="object 39"/>
            <p:cNvSpPr/>
            <p:nvPr/>
          </p:nvSpPr>
          <p:spPr>
            <a:xfrm>
              <a:off x="1981961" y="1600961"/>
              <a:ext cx="1219200" cy="847725"/>
            </a:xfrm>
            <a:custGeom>
              <a:avLst/>
              <a:gdLst/>
              <a:ahLst/>
              <a:cxnLst/>
              <a:rect l="l" t="t" r="r" b="b"/>
              <a:pathLst>
                <a:path w="1219200" h="847725">
                  <a:moveTo>
                    <a:pt x="0" y="423672"/>
                  </a:moveTo>
                  <a:lnTo>
                    <a:pt x="2491" y="385109"/>
                  </a:lnTo>
                  <a:lnTo>
                    <a:pt x="9821" y="347517"/>
                  </a:lnTo>
                  <a:lnTo>
                    <a:pt x="21775" y="311044"/>
                  </a:lnTo>
                  <a:lnTo>
                    <a:pt x="38137" y="275840"/>
                  </a:lnTo>
                  <a:lnTo>
                    <a:pt x="58693" y="242054"/>
                  </a:lnTo>
                  <a:lnTo>
                    <a:pt x="83227" y="209837"/>
                  </a:lnTo>
                  <a:lnTo>
                    <a:pt x="111524" y="179338"/>
                  </a:lnTo>
                  <a:lnTo>
                    <a:pt x="143368" y="150706"/>
                  </a:lnTo>
                  <a:lnTo>
                    <a:pt x="178546" y="124091"/>
                  </a:lnTo>
                  <a:lnTo>
                    <a:pt x="216840" y="99643"/>
                  </a:lnTo>
                  <a:lnTo>
                    <a:pt x="258037" y="77510"/>
                  </a:lnTo>
                  <a:lnTo>
                    <a:pt x="301921" y="57844"/>
                  </a:lnTo>
                  <a:lnTo>
                    <a:pt x="348276" y="40792"/>
                  </a:lnTo>
                  <a:lnTo>
                    <a:pt x="396889" y="26506"/>
                  </a:lnTo>
                  <a:lnTo>
                    <a:pt x="447542" y="15134"/>
                  </a:lnTo>
                  <a:lnTo>
                    <a:pt x="500022" y="6826"/>
                  </a:lnTo>
                  <a:lnTo>
                    <a:pt x="554113" y="1731"/>
                  </a:lnTo>
                  <a:lnTo>
                    <a:pt x="609600" y="0"/>
                  </a:lnTo>
                  <a:lnTo>
                    <a:pt x="665086" y="1731"/>
                  </a:lnTo>
                  <a:lnTo>
                    <a:pt x="719177" y="6826"/>
                  </a:lnTo>
                  <a:lnTo>
                    <a:pt x="771657" y="15134"/>
                  </a:lnTo>
                  <a:lnTo>
                    <a:pt x="822310" y="26506"/>
                  </a:lnTo>
                  <a:lnTo>
                    <a:pt x="870923" y="40792"/>
                  </a:lnTo>
                  <a:lnTo>
                    <a:pt x="917278" y="57844"/>
                  </a:lnTo>
                  <a:lnTo>
                    <a:pt x="961162" y="77510"/>
                  </a:lnTo>
                  <a:lnTo>
                    <a:pt x="1002359" y="99643"/>
                  </a:lnTo>
                  <a:lnTo>
                    <a:pt x="1040653" y="124091"/>
                  </a:lnTo>
                  <a:lnTo>
                    <a:pt x="1075831" y="150706"/>
                  </a:lnTo>
                  <a:lnTo>
                    <a:pt x="1107675" y="179338"/>
                  </a:lnTo>
                  <a:lnTo>
                    <a:pt x="1135972" y="209837"/>
                  </a:lnTo>
                  <a:lnTo>
                    <a:pt x="1160506" y="242054"/>
                  </a:lnTo>
                  <a:lnTo>
                    <a:pt x="1181062" y="275840"/>
                  </a:lnTo>
                  <a:lnTo>
                    <a:pt x="1197424" y="311044"/>
                  </a:lnTo>
                  <a:lnTo>
                    <a:pt x="1209378" y="347517"/>
                  </a:lnTo>
                  <a:lnTo>
                    <a:pt x="1216708" y="385109"/>
                  </a:lnTo>
                  <a:lnTo>
                    <a:pt x="1219200" y="423672"/>
                  </a:lnTo>
                  <a:lnTo>
                    <a:pt x="1216708" y="462234"/>
                  </a:lnTo>
                  <a:lnTo>
                    <a:pt x="1209378" y="499826"/>
                  </a:lnTo>
                  <a:lnTo>
                    <a:pt x="1197424" y="536299"/>
                  </a:lnTo>
                  <a:lnTo>
                    <a:pt x="1181062" y="571503"/>
                  </a:lnTo>
                  <a:lnTo>
                    <a:pt x="1160506" y="605289"/>
                  </a:lnTo>
                  <a:lnTo>
                    <a:pt x="1135972" y="637506"/>
                  </a:lnTo>
                  <a:lnTo>
                    <a:pt x="1107675" y="668005"/>
                  </a:lnTo>
                  <a:lnTo>
                    <a:pt x="1075831" y="696637"/>
                  </a:lnTo>
                  <a:lnTo>
                    <a:pt x="1040653" y="723252"/>
                  </a:lnTo>
                  <a:lnTo>
                    <a:pt x="1002359" y="747700"/>
                  </a:lnTo>
                  <a:lnTo>
                    <a:pt x="961162" y="769833"/>
                  </a:lnTo>
                  <a:lnTo>
                    <a:pt x="917278" y="789499"/>
                  </a:lnTo>
                  <a:lnTo>
                    <a:pt x="870923" y="806551"/>
                  </a:lnTo>
                  <a:lnTo>
                    <a:pt x="822310" y="820837"/>
                  </a:lnTo>
                  <a:lnTo>
                    <a:pt x="771657" y="832209"/>
                  </a:lnTo>
                  <a:lnTo>
                    <a:pt x="719177" y="840517"/>
                  </a:lnTo>
                  <a:lnTo>
                    <a:pt x="665086" y="845612"/>
                  </a:lnTo>
                  <a:lnTo>
                    <a:pt x="609600" y="847344"/>
                  </a:lnTo>
                  <a:lnTo>
                    <a:pt x="554113" y="845612"/>
                  </a:lnTo>
                  <a:lnTo>
                    <a:pt x="500022" y="840517"/>
                  </a:lnTo>
                  <a:lnTo>
                    <a:pt x="447542" y="832209"/>
                  </a:lnTo>
                  <a:lnTo>
                    <a:pt x="396889" y="820837"/>
                  </a:lnTo>
                  <a:lnTo>
                    <a:pt x="348276" y="806551"/>
                  </a:lnTo>
                  <a:lnTo>
                    <a:pt x="301921" y="789499"/>
                  </a:lnTo>
                  <a:lnTo>
                    <a:pt x="258037" y="769833"/>
                  </a:lnTo>
                  <a:lnTo>
                    <a:pt x="216840" y="747700"/>
                  </a:lnTo>
                  <a:lnTo>
                    <a:pt x="178546" y="723252"/>
                  </a:lnTo>
                  <a:lnTo>
                    <a:pt x="143368" y="696637"/>
                  </a:lnTo>
                  <a:lnTo>
                    <a:pt x="111524" y="668005"/>
                  </a:lnTo>
                  <a:lnTo>
                    <a:pt x="83227" y="637506"/>
                  </a:lnTo>
                  <a:lnTo>
                    <a:pt x="58693" y="605289"/>
                  </a:lnTo>
                  <a:lnTo>
                    <a:pt x="38137" y="571503"/>
                  </a:lnTo>
                  <a:lnTo>
                    <a:pt x="21775" y="536299"/>
                  </a:lnTo>
                  <a:lnTo>
                    <a:pt x="9821" y="499826"/>
                  </a:lnTo>
                  <a:lnTo>
                    <a:pt x="2491" y="462234"/>
                  </a:lnTo>
                  <a:lnTo>
                    <a:pt x="0" y="423672"/>
                  </a:lnTo>
                  <a:close/>
                </a:path>
              </a:pathLst>
            </a:custGeom>
            <a:ln w="19050">
              <a:solidFill>
                <a:srgbClr val="445483"/>
              </a:solidFill>
            </a:ln>
          </p:spPr>
          <p:txBody>
            <a:bodyPr wrap="square" lIns="0" tIns="0" rIns="0" bIns="0" rtlCol="0"/>
            <a:lstStyle/>
            <a:p>
              <a:endParaRPr/>
            </a:p>
          </p:txBody>
        </p:sp>
      </p:grpSp>
      <p:sp>
        <p:nvSpPr>
          <p:cNvPr id="40" name="object 40" descr="Where do I get my DD214"/>
          <p:cNvSpPr txBox="1"/>
          <p:nvPr/>
        </p:nvSpPr>
        <p:spPr>
          <a:xfrm>
            <a:off x="2257456" y="1680186"/>
            <a:ext cx="665480" cy="666750"/>
          </a:xfrm>
          <a:prstGeom prst="rect">
            <a:avLst/>
          </a:prstGeom>
        </p:spPr>
        <p:txBody>
          <a:bodyPr vert="horz" wrap="square" lIns="0" tIns="13335" rIns="0" bIns="0" rtlCol="0">
            <a:spAutoFit/>
          </a:bodyPr>
          <a:lstStyle/>
          <a:p>
            <a:pPr marL="12700" marR="5080" algn="ctr">
              <a:lnSpc>
                <a:spcPct val="100000"/>
              </a:lnSpc>
              <a:spcBef>
                <a:spcPts val="105"/>
              </a:spcBef>
            </a:pPr>
            <a:r>
              <a:rPr sz="1400" dirty="0">
                <a:solidFill>
                  <a:srgbClr val="224270"/>
                </a:solidFill>
                <a:latin typeface="Tw Cen MT"/>
                <a:cs typeface="Tw Cen MT"/>
              </a:rPr>
              <a:t>Where</a:t>
            </a:r>
            <a:r>
              <a:rPr sz="1400" spc="-110" dirty="0">
                <a:solidFill>
                  <a:srgbClr val="224270"/>
                </a:solidFill>
                <a:latin typeface="Tw Cen MT"/>
                <a:cs typeface="Tw Cen MT"/>
              </a:rPr>
              <a:t> </a:t>
            </a:r>
            <a:r>
              <a:rPr sz="1400" dirty="0">
                <a:solidFill>
                  <a:srgbClr val="224270"/>
                </a:solidFill>
                <a:latin typeface="Tw Cen MT"/>
                <a:cs typeface="Tw Cen MT"/>
              </a:rPr>
              <a:t>is  </a:t>
            </a:r>
            <a:r>
              <a:rPr sz="1400" spc="-15" dirty="0">
                <a:solidFill>
                  <a:srgbClr val="224270"/>
                </a:solidFill>
                <a:latin typeface="Tw Cen MT"/>
                <a:cs typeface="Tw Cen MT"/>
              </a:rPr>
              <a:t>my </a:t>
            </a:r>
            <a:r>
              <a:rPr sz="1400" dirty="0">
                <a:solidFill>
                  <a:srgbClr val="224270"/>
                </a:solidFill>
                <a:latin typeface="Tw Cen MT"/>
                <a:cs typeface="Tw Cen MT"/>
              </a:rPr>
              <a:t>DD-  </a:t>
            </a:r>
            <a:r>
              <a:rPr sz="1400" spc="5" dirty="0">
                <a:solidFill>
                  <a:srgbClr val="224270"/>
                </a:solidFill>
                <a:latin typeface="Tw Cen MT"/>
                <a:cs typeface="Tw Cen MT"/>
              </a:rPr>
              <a:t>214?</a:t>
            </a:r>
            <a:endParaRPr sz="1400" dirty="0">
              <a:latin typeface="Tw Cen MT"/>
              <a:cs typeface="Tw Cen MT"/>
            </a:endParaRPr>
          </a:p>
        </p:txBody>
      </p:sp>
      <p:grpSp>
        <p:nvGrpSpPr>
          <p:cNvPr id="41" name="object 41" descr="How can I use my GI Bill"/>
          <p:cNvGrpSpPr/>
          <p:nvPr/>
        </p:nvGrpSpPr>
        <p:grpSpPr>
          <a:xfrm>
            <a:off x="1972436" y="5858636"/>
            <a:ext cx="1238250" cy="866775"/>
            <a:chOff x="1972436" y="5858636"/>
            <a:chExt cx="1238250" cy="866775"/>
          </a:xfrm>
        </p:grpSpPr>
        <p:sp>
          <p:nvSpPr>
            <p:cNvPr id="42" name="object 42"/>
            <p:cNvSpPr/>
            <p:nvPr/>
          </p:nvSpPr>
          <p:spPr>
            <a:xfrm>
              <a:off x="1981961" y="5868161"/>
              <a:ext cx="1219200" cy="847725"/>
            </a:xfrm>
            <a:custGeom>
              <a:avLst/>
              <a:gdLst/>
              <a:ahLst/>
              <a:cxnLst/>
              <a:rect l="l" t="t" r="r" b="b"/>
              <a:pathLst>
                <a:path w="1219200" h="847725">
                  <a:moveTo>
                    <a:pt x="609600" y="0"/>
                  </a:moveTo>
                  <a:lnTo>
                    <a:pt x="554113" y="1731"/>
                  </a:lnTo>
                  <a:lnTo>
                    <a:pt x="500022" y="6826"/>
                  </a:lnTo>
                  <a:lnTo>
                    <a:pt x="447542" y="15134"/>
                  </a:lnTo>
                  <a:lnTo>
                    <a:pt x="396889" y="26506"/>
                  </a:lnTo>
                  <a:lnTo>
                    <a:pt x="348276" y="40792"/>
                  </a:lnTo>
                  <a:lnTo>
                    <a:pt x="301921" y="57844"/>
                  </a:lnTo>
                  <a:lnTo>
                    <a:pt x="258037" y="77510"/>
                  </a:lnTo>
                  <a:lnTo>
                    <a:pt x="216840" y="99643"/>
                  </a:lnTo>
                  <a:lnTo>
                    <a:pt x="178546" y="124091"/>
                  </a:lnTo>
                  <a:lnTo>
                    <a:pt x="143368" y="150706"/>
                  </a:lnTo>
                  <a:lnTo>
                    <a:pt x="111524" y="179338"/>
                  </a:lnTo>
                  <a:lnTo>
                    <a:pt x="83227" y="209837"/>
                  </a:lnTo>
                  <a:lnTo>
                    <a:pt x="58693" y="242054"/>
                  </a:lnTo>
                  <a:lnTo>
                    <a:pt x="38137" y="275840"/>
                  </a:lnTo>
                  <a:lnTo>
                    <a:pt x="21775" y="311044"/>
                  </a:lnTo>
                  <a:lnTo>
                    <a:pt x="9821" y="347517"/>
                  </a:lnTo>
                  <a:lnTo>
                    <a:pt x="2491" y="385109"/>
                  </a:lnTo>
                  <a:lnTo>
                    <a:pt x="0" y="423672"/>
                  </a:lnTo>
                  <a:lnTo>
                    <a:pt x="2491" y="462234"/>
                  </a:lnTo>
                  <a:lnTo>
                    <a:pt x="9821" y="499826"/>
                  </a:lnTo>
                  <a:lnTo>
                    <a:pt x="21775" y="536299"/>
                  </a:lnTo>
                  <a:lnTo>
                    <a:pt x="38137" y="571503"/>
                  </a:lnTo>
                  <a:lnTo>
                    <a:pt x="58693" y="605289"/>
                  </a:lnTo>
                  <a:lnTo>
                    <a:pt x="83227" y="637506"/>
                  </a:lnTo>
                  <a:lnTo>
                    <a:pt x="111524" y="668005"/>
                  </a:lnTo>
                  <a:lnTo>
                    <a:pt x="143368" y="696637"/>
                  </a:lnTo>
                  <a:lnTo>
                    <a:pt x="178546" y="723252"/>
                  </a:lnTo>
                  <a:lnTo>
                    <a:pt x="216840" y="747700"/>
                  </a:lnTo>
                  <a:lnTo>
                    <a:pt x="258037" y="769833"/>
                  </a:lnTo>
                  <a:lnTo>
                    <a:pt x="301921" y="789499"/>
                  </a:lnTo>
                  <a:lnTo>
                    <a:pt x="348276" y="806551"/>
                  </a:lnTo>
                  <a:lnTo>
                    <a:pt x="396889" y="820837"/>
                  </a:lnTo>
                  <a:lnTo>
                    <a:pt x="447542" y="832209"/>
                  </a:lnTo>
                  <a:lnTo>
                    <a:pt x="500022" y="840517"/>
                  </a:lnTo>
                  <a:lnTo>
                    <a:pt x="554113" y="845612"/>
                  </a:lnTo>
                  <a:lnTo>
                    <a:pt x="609600" y="847344"/>
                  </a:lnTo>
                  <a:lnTo>
                    <a:pt x="665086" y="845612"/>
                  </a:lnTo>
                  <a:lnTo>
                    <a:pt x="719177" y="840517"/>
                  </a:lnTo>
                  <a:lnTo>
                    <a:pt x="771657" y="832209"/>
                  </a:lnTo>
                  <a:lnTo>
                    <a:pt x="822310" y="820837"/>
                  </a:lnTo>
                  <a:lnTo>
                    <a:pt x="870923" y="806551"/>
                  </a:lnTo>
                  <a:lnTo>
                    <a:pt x="917278" y="789499"/>
                  </a:lnTo>
                  <a:lnTo>
                    <a:pt x="961162" y="769833"/>
                  </a:lnTo>
                  <a:lnTo>
                    <a:pt x="1002359" y="747700"/>
                  </a:lnTo>
                  <a:lnTo>
                    <a:pt x="1040653" y="723252"/>
                  </a:lnTo>
                  <a:lnTo>
                    <a:pt x="1075831" y="696637"/>
                  </a:lnTo>
                  <a:lnTo>
                    <a:pt x="1107675" y="668005"/>
                  </a:lnTo>
                  <a:lnTo>
                    <a:pt x="1135972" y="637506"/>
                  </a:lnTo>
                  <a:lnTo>
                    <a:pt x="1160506" y="605289"/>
                  </a:lnTo>
                  <a:lnTo>
                    <a:pt x="1181062" y="571503"/>
                  </a:lnTo>
                  <a:lnTo>
                    <a:pt x="1197424" y="536299"/>
                  </a:lnTo>
                  <a:lnTo>
                    <a:pt x="1209378" y="499826"/>
                  </a:lnTo>
                  <a:lnTo>
                    <a:pt x="1216708" y="462234"/>
                  </a:lnTo>
                  <a:lnTo>
                    <a:pt x="1219200" y="423672"/>
                  </a:lnTo>
                  <a:lnTo>
                    <a:pt x="1216708" y="385109"/>
                  </a:lnTo>
                  <a:lnTo>
                    <a:pt x="1209378" y="347517"/>
                  </a:lnTo>
                  <a:lnTo>
                    <a:pt x="1197424" y="311044"/>
                  </a:lnTo>
                  <a:lnTo>
                    <a:pt x="1181062" y="275840"/>
                  </a:lnTo>
                  <a:lnTo>
                    <a:pt x="1160506" y="242054"/>
                  </a:lnTo>
                  <a:lnTo>
                    <a:pt x="1135972" y="209837"/>
                  </a:lnTo>
                  <a:lnTo>
                    <a:pt x="1107675" y="179338"/>
                  </a:lnTo>
                  <a:lnTo>
                    <a:pt x="1075831" y="150706"/>
                  </a:lnTo>
                  <a:lnTo>
                    <a:pt x="1040653" y="124091"/>
                  </a:lnTo>
                  <a:lnTo>
                    <a:pt x="1002359" y="99643"/>
                  </a:lnTo>
                  <a:lnTo>
                    <a:pt x="961162" y="77510"/>
                  </a:lnTo>
                  <a:lnTo>
                    <a:pt x="917278" y="57844"/>
                  </a:lnTo>
                  <a:lnTo>
                    <a:pt x="870923" y="40792"/>
                  </a:lnTo>
                  <a:lnTo>
                    <a:pt x="822310" y="26506"/>
                  </a:lnTo>
                  <a:lnTo>
                    <a:pt x="771657" y="15134"/>
                  </a:lnTo>
                  <a:lnTo>
                    <a:pt x="719177" y="6826"/>
                  </a:lnTo>
                  <a:lnTo>
                    <a:pt x="665086" y="1731"/>
                  </a:lnTo>
                  <a:lnTo>
                    <a:pt x="609600" y="0"/>
                  </a:lnTo>
                  <a:close/>
                </a:path>
              </a:pathLst>
            </a:custGeom>
            <a:solidFill>
              <a:srgbClr val="C6D1DE"/>
            </a:solidFill>
          </p:spPr>
          <p:txBody>
            <a:bodyPr wrap="square" lIns="0" tIns="0" rIns="0" bIns="0" rtlCol="0"/>
            <a:lstStyle/>
            <a:p>
              <a:endParaRPr/>
            </a:p>
          </p:txBody>
        </p:sp>
        <p:sp>
          <p:nvSpPr>
            <p:cNvPr id="43" name="object 43"/>
            <p:cNvSpPr/>
            <p:nvPr/>
          </p:nvSpPr>
          <p:spPr>
            <a:xfrm>
              <a:off x="1981961" y="5868161"/>
              <a:ext cx="1219200" cy="847725"/>
            </a:xfrm>
            <a:custGeom>
              <a:avLst/>
              <a:gdLst/>
              <a:ahLst/>
              <a:cxnLst/>
              <a:rect l="l" t="t" r="r" b="b"/>
              <a:pathLst>
                <a:path w="1219200" h="847725">
                  <a:moveTo>
                    <a:pt x="0" y="423672"/>
                  </a:moveTo>
                  <a:lnTo>
                    <a:pt x="2491" y="385109"/>
                  </a:lnTo>
                  <a:lnTo>
                    <a:pt x="9821" y="347517"/>
                  </a:lnTo>
                  <a:lnTo>
                    <a:pt x="21775" y="311044"/>
                  </a:lnTo>
                  <a:lnTo>
                    <a:pt x="38137" y="275840"/>
                  </a:lnTo>
                  <a:lnTo>
                    <a:pt x="58693" y="242054"/>
                  </a:lnTo>
                  <a:lnTo>
                    <a:pt x="83227" y="209837"/>
                  </a:lnTo>
                  <a:lnTo>
                    <a:pt x="111524" y="179338"/>
                  </a:lnTo>
                  <a:lnTo>
                    <a:pt x="143368" y="150706"/>
                  </a:lnTo>
                  <a:lnTo>
                    <a:pt x="178546" y="124091"/>
                  </a:lnTo>
                  <a:lnTo>
                    <a:pt x="216840" y="99643"/>
                  </a:lnTo>
                  <a:lnTo>
                    <a:pt x="258037" y="77510"/>
                  </a:lnTo>
                  <a:lnTo>
                    <a:pt x="301921" y="57844"/>
                  </a:lnTo>
                  <a:lnTo>
                    <a:pt x="348276" y="40792"/>
                  </a:lnTo>
                  <a:lnTo>
                    <a:pt x="396889" y="26506"/>
                  </a:lnTo>
                  <a:lnTo>
                    <a:pt x="447542" y="15134"/>
                  </a:lnTo>
                  <a:lnTo>
                    <a:pt x="500022" y="6826"/>
                  </a:lnTo>
                  <a:lnTo>
                    <a:pt x="554113" y="1731"/>
                  </a:lnTo>
                  <a:lnTo>
                    <a:pt x="609600" y="0"/>
                  </a:lnTo>
                  <a:lnTo>
                    <a:pt x="665086" y="1731"/>
                  </a:lnTo>
                  <a:lnTo>
                    <a:pt x="719177" y="6826"/>
                  </a:lnTo>
                  <a:lnTo>
                    <a:pt x="771657" y="15134"/>
                  </a:lnTo>
                  <a:lnTo>
                    <a:pt x="822310" y="26506"/>
                  </a:lnTo>
                  <a:lnTo>
                    <a:pt x="870923" y="40792"/>
                  </a:lnTo>
                  <a:lnTo>
                    <a:pt x="917278" y="57844"/>
                  </a:lnTo>
                  <a:lnTo>
                    <a:pt x="961162" y="77510"/>
                  </a:lnTo>
                  <a:lnTo>
                    <a:pt x="1002359" y="99643"/>
                  </a:lnTo>
                  <a:lnTo>
                    <a:pt x="1040653" y="124091"/>
                  </a:lnTo>
                  <a:lnTo>
                    <a:pt x="1075831" y="150706"/>
                  </a:lnTo>
                  <a:lnTo>
                    <a:pt x="1107675" y="179338"/>
                  </a:lnTo>
                  <a:lnTo>
                    <a:pt x="1135972" y="209837"/>
                  </a:lnTo>
                  <a:lnTo>
                    <a:pt x="1160506" y="242054"/>
                  </a:lnTo>
                  <a:lnTo>
                    <a:pt x="1181062" y="275840"/>
                  </a:lnTo>
                  <a:lnTo>
                    <a:pt x="1197424" y="311044"/>
                  </a:lnTo>
                  <a:lnTo>
                    <a:pt x="1209378" y="347517"/>
                  </a:lnTo>
                  <a:lnTo>
                    <a:pt x="1216708" y="385109"/>
                  </a:lnTo>
                  <a:lnTo>
                    <a:pt x="1219200" y="423672"/>
                  </a:lnTo>
                  <a:lnTo>
                    <a:pt x="1216708" y="462234"/>
                  </a:lnTo>
                  <a:lnTo>
                    <a:pt x="1209378" y="499826"/>
                  </a:lnTo>
                  <a:lnTo>
                    <a:pt x="1197424" y="536299"/>
                  </a:lnTo>
                  <a:lnTo>
                    <a:pt x="1181062" y="571503"/>
                  </a:lnTo>
                  <a:lnTo>
                    <a:pt x="1160506" y="605289"/>
                  </a:lnTo>
                  <a:lnTo>
                    <a:pt x="1135972" y="637506"/>
                  </a:lnTo>
                  <a:lnTo>
                    <a:pt x="1107675" y="668005"/>
                  </a:lnTo>
                  <a:lnTo>
                    <a:pt x="1075831" y="696637"/>
                  </a:lnTo>
                  <a:lnTo>
                    <a:pt x="1040653" y="723252"/>
                  </a:lnTo>
                  <a:lnTo>
                    <a:pt x="1002359" y="747700"/>
                  </a:lnTo>
                  <a:lnTo>
                    <a:pt x="961162" y="769833"/>
                  </a:lnTo>
                  <a:lnTo>
                    <a:pt x="917278" y="789499"/>
                  </a:lnTo>
                  <a:lnTo>
                    <a:pt x="870923" y="806551"/>
                  </a:lnTo>
                  <a:lnTo>
                    <a:pt x="822310" y="820837"/>
                  </a:lnTo>
                  <a:lnTo>
                    <a:pt x="771657" y="832209"/>
                  </a:lnTo>
                  <a:lnTo>
                    <a:pt x="719177" y="840517"/>
                  </a:lnTo>
                  <a:lnTo>
                    <a:pt x="665086" y="845612"/>
                  </a:lnTo>
                  <a:lnTo>
                    <a:pt x="609600" y="847344"/>
                  </a:lnTo>
                  <a:lnTo>
                    <a:pt x="554113" y="845612"/>
                  </a:lnTo>
                  <a:lnTo>
                    <a:pt x="500022" y="840517"/>
                  </a:lnTo>
                  <a:lnTo>
                    <a:pt x="447542" y="832209"/>
                  </a:lnTo>
                  <a:lnTo>
                    <a:pt x="396889" y="820837"/>
                  </a:lnTo>
                  <a:lnTo>
                    <a:pt x="348276" y="806551"/>
                  </a:lnTo>
                  <a:lnTo>
                    <a:pt x="301921" y="789499"/>
                  </a:lnTo>
                  <a:lnTo>
                    <a:pt x="258037" y="769833"/>
                  </a:lnTo>
                  <a:lnTo>
                    <a:pt x="216840" y="747700"/>
                  </a:lnTo>
                  <a:lnTo>
                    <a:pt x="178546" y="723252"/>
                  </a:lnTo>
                  <a:lnTo>
                    <a:pt x="143368" y="696637"/>
                  </a:lnTo>
                  <a:lnTo>
                    <a:pt x="111524" y="668005"/>
                  </a:lnTo>
                  <a:lnTo>
                    <a:pt x="83227" y="637506"/>
                  </a:lnTo>
                  <a:lnTo>
                    <a:pt x="58693" y="605289"/>
                  </a:lnTo>
                  <a:lnTo>
                    <a:pt x="38137" y="571503"/>
                  </a:lnTo>
                  <a:lnTo>
                    <a:pt x="21775" y="536299"/>
                  </a:lnTo>
                  <a:lnTo>
                    <a:pt x="9821" y="499826"/>
                  </a:lnTo>
                  <a:lnTo>
                    <a:pt x="2491" y="462234"/>
                  </a:lnTo>
                  <a:lnTo>
                    <a:pt x="0" y="423672"/>
                  </a:lnTo>
                  <a:close/>
                </a:path>
              </a:pathLst>
            </a:custGeom>
            <a:ln w="19050">
              <a:solidFill>
                <a:srgbClr val="445483"/>
              </a:solidFill>
            </a:ln>
          </p:spPr>
          <p:txBody>
            <a:bodyPr wrap="square" lIns="0" tIns="0" rIns="0" bIns="0" rtlCol="0"/>
            <a:lstStyle/>
            <a:p>
              <a:endParaRPr/>
            </a:p>
          </p:txBody>
        </p:sp>
      </p:grpSp>
      <p:sp>
        <p:nvSpPr>
          <p:cNvPr id="44" name="object 44" descr="How can I use my GI Bill"/>
          <p:cNvSpPr txBox="1"/>
          <p:nvPr/>
        </p:nvSpPr>
        <p:spPr>
          <a:xfrm>
            <a:off x="2250344" y="5947385"/>
            <a:ext cx="681990" cy="666750"/>
          </a:xfrm>
          <a:prstGeom prst="rect">
            <a:avLst/>
          </a:prstGeom>
        </p:spPr>
        <p:txBody>
          <a:bodyPr vert="horz" wrap="square" lIns="0" tIns="12700" rIns="0" bIns="0" rtlCol="0">
            <a:spAutoFit/>
          </a:bodyPr>
          <a:lstStyle/>
          <a:p>
            <a:pPr marL="54610" marR="30480" indent="-17145" algn="just">
              <a:lnSpc>
                <a:spcPct val="100000"/>
              </a:lnSpc>
              <a:spcBef>
                <a:spcPts val="100"/>
              </a:spcBef>
            </a:pPr>
            <a:r>
              <a:rPr sz="1400" spc="-10" dirty="0">
                <a:solidFill>
                  <a:srgbClr val="224270"/>
                </a:solidFill>
                <a:latin typeface="Tw Cen MT"/>
                <a:cs typeface="Tw Cen MT"/>
              </a:rPr>
              <a:t>How</a:t>
            </a:r>
            <a:r>
              <a:rPr sz="1400" spc="-95" dirty="0">
                <a:solidFill>
                  <a:srgbClr val="224270"/>
                </a:solidFill>
                <a:latin typeface="Tw Cen MT"/>
                <a:cs typeface="Tw Cen MT"/>
              </a:rPr>
              <a:t> </a:t>
            </a:r>
            <a:r>
              <a:rPr sz="1400" dirty="0">
                <a:solidFill>
                  <a:srgbClr val="224270"/>
                </a:solidFill>
                <a:latin typeface="Tw Cen MT"/>
                <a:cs typeface="Tw Cen MT"/>
              </a:rPr>
              <a:t>can  I use </a:t>
            </a:r>
            <a:r>
              <a:rPr sz="1400" spc="-15" dirty="0">
                <a:solidFill>
                  <a:srgbClr val="224270"/>
                </a:solidFill>
                <a:latin typeface="Tw Cen MT"/>
                <a:cs typeface="Tw Cen MT"/>
              </a:rPr>
              <a:t>my  </a:t>
            </a:r>
            <a:r>
              <a:rPr sz="1400" spc="-5" dirty="0">
                <a:solidFill>
                  <a:srgbClr val="224270"/>
                </a:solidFill>
                <a:latin typeface="Tw Cen MT"/>
                <a:cs typeface="Tw Cen MT"/>
              </a:rPr>
              <a:t>G</a:t>
            </a:r>
            <a:r>
              <a:rPr sz="1400" dirty="0">
                <a:solidFill>
                  <a:srgbClr val="224270"/>
                </a:solidFill>
                <a:latin typeface="Tw Cen MT"/>
                <a:cs typeface="Tw Cen MT"/>
              </a:rPr>
              <a:t>I </a:t>
            </a:r>
            <a:r>
              <a:rPr sz="1400" spc="5" dirty="0">
                <a:solidFill>
                  <a:srgbClr val="224270"/>
                </a:solidFill>
                <a:latin typeface="Tw Cen MT"/>
                <a:cs typeface="Tw Cen MT"/>
              </a:rPr>
              <a:t>B</a:t>
            </a:r>
            <a:r>
              <a:rPr sz="1400" dirty="0">
                <a:solidFill>
                  <a:srgbClr val="224270"/>
                </a:solidFill>
                <a:latin typeface="Tw Cen MT"/>
                <a:cs typeface="Tw Cen MT"/>
              </a:rPr>
              <a:t>il</a:t>
            </a:r>
            <a:r>
              <a:rPr sz="1400" spc="5" dirty="0">
                <a:solidFill>
                  <a:srgbClr val="224270"/>
                </a:solidFill>
                <a:latin typeface="Tw Cen MT"/>
                <a:cs typeface="Tw Cen MT"/>
              </a:rPr>
              <a:t>l</a:t>
            </a:r>
            <a:r>
              <a:rPr sz="750" spc="15" baseline="27777" dirty="0">
                <a:solidFill>
                  <a:srgbClr val="224270"/>
                </a:solidFill>
                <a:latin typeface="Tw Cen MT"/>
                <a:cs typeface="Tw Cen MT"/>
              </a:rPr>
              <a:t>®</a:t>
            </a:r>
            <a:r>
              <a:rPr sz="1400" dirty="0">
                <a:solidFill>
                  <a:srgbClr val="224270"/>
                </a:solidFill>
                <a:latin typeface="Tw Cen MT"/>
                <a:cs typeface="Tw Cen MT"/>
              </a:rPr>
              <a:t>?</a:t>
            </a:r>
            <a:endParaRPr sz="1400" dirty="0">
              <a:latin typeface="Tw Cen MT"/>
              <a:cs typeface="Tw Cen MT"/>
            </a:endParaRPr>
          </a:p>
        </p:txBody>
      </p:sp>
      <p:grpSp>
        <p:nvGrpSpPr>
          <p:cNvPr id="45" name="object 45">
            <a:extLst>
              <a:ext uri="{C183D7F6-B498-43B3-948B-1728B52AA6E4}">
                <adec:decorative xmlns:adec="http://schemas.microsoft.com/office/drawing/2017/decorative" val="1"/>
              </a:ext>
            </a:extLst>
          </p:cNvPr>
          <p:cNvGrpSpPr/>
          <p:nvPr/>
        </p:nvGrpSpPr>
        <p:grpSpPr>
          <a:xfrm>
            <a:off x="1242822" y="2318343"/>
            <a:ext cx="6139815" cy="3630929"/>
            <a:chOff x="1242822" y="2318343"/>
            <a:chExt cx="6139815" cy="3630929"/>
          </a:xfrm>
        </p:grpSpPr>
        <p:sp>
          <p:nvSpPr>
            <p:cNvPr id="46" name="object 46"/>
            <p:cNvSpPr/>
            <p:nvPr/>
          </p:nvSpPr>
          <p:spPr>
            <a:xfrm>
              <a:off x="3022854" y="2323340"/>
              <a:ext cx="2050414" cy="1825625"/>
            </a:xfrm>
            <a:custGeom>
              <a:avLst/>
              <a:gdLst/>
              <a:ahLst/>
              <a:cxnLst/>
              <a:rect l="l" t="t" r="r" b="b"/>
              <a:pathLst>
                <a:path w="2050414" h="1825625">
                  <a:moveTo>
                    <a:pt x="2049843" y="1825625"/>
                  </a:moveTo>
                  <a:lnTo>
                    <a:pt x="0" y="0"/>
                  </a:lnTo>
                </a:path>
              </a:pathLst>
            </a:custGeom>
            <a:ln w="9994">
              <a:solidFill>
                <a:srgbClr val="5F76B4"/>
              </a:solidFill>
            </a:ln>
          </p:spPr>
          <p:txBody>
            <a:bodyPr wrap="square" lIns="0" tIns="0" rIns="0" bIns="0" rtlCol="0"/>
            <a:lstStyle/>
            <a:p>
              <a:endParaRPr/>
            </a:p>
          </p:txBody>
        </p:sp>
        <p:sp>
          <p:nvSpPr>
            <p:cNvPr id="47" name="object 47"/>
            <p:cNvSpPr/>
            <p:nvPr/>
          </p:nvSpPr>
          <p:spPr>
            <a:xfrm>
              <a:off x="1651254" y="2504691"/>
              <a:ext cx="3422015" cy="1645285"/>
            </a:xfrm>
            <a:custGeom>
              <a:avLst/>
              <a:gdLst/>
              <a:ahLst/>
              <a:cxnLst/>
              <a:rect l="l" t="t" r="r" b="b"/>
              <a:pathLst>
                <a:path w="3422015" h="1645285">
                  <a:moveTo>
                    <a:pt x="3421443" y="1645285"/>
                  </a:moveTo>
                  <a:lnTo>
                    <a:pt x="0" y="0"/>
                  </a:lnTo>
                </a:path>
              </a:pathLst>
            </a:custGeom>
            <a:ln w="9994">
              <a:solidFill>
                <a:srgbClr val="5F76B4"/>
              </a:solidFill>
            </a:ln>
          </p:spPr>
          <p:txBody>
            <a:bodyPr wrap="square" lIns="0" tIns="0" rIns="0" bIns="0" rtlCol="0"/>
            <a:lstStyle/>
            <a:p>
              <a:endParaRPr/>
            </a:p>
          </p:txBody>
        </p:sp>
        <p:sp>
          <p:nvSpPr>
            <p:cNvPr id="48" name="object 48"/>
            <p:cNvSpPr/>
            <p:nvPr/>
          </p:nvSpPr>
          <p:spPr>
            <a:xfrm>
              <a:off x="1524763" y="3326130"/>
              <a:ext cx="3547745" cy="822960"/>
            </a:xfrm>
            <a:custGeom>
              <a:avLst/>
              <a:gdLst/>
              <a:ahLst/>
              <a:cxnLst/>
              <a:rect l="l" t="t" r="r" b="b"/>
              <a:pathLst>
                <a:path w="3547745" h="822960">
                  <a:moveTo>
                    <a:pt x="3547694" y="822642"/>
                  </a:moveTo>
                  <a:lnTo>
                    <a:pt x="0" y="0"/>
                  </a:lnTo>
                </a:path>
              </a:pathLst>
            </a:custGeom>
            <a:ln w="9994">
              <a:solidFill>
                <a:srgbClr val="5F76B4"/>
              </a:solidFill>
            </a:ln>
          </p:spPr>
          <p:txBody>
            <a:bodyPr wrap="square" lIns="0" tIns="0" rIns="0" bIns="0" rtlCol="0"/>
            <a:lstStyle/>
            <a:p>
              <a:endParaRPr/>
            </a:p>
          </p:txBody>
        </p:sp>
        <p:sp>
          <p:nvSpPr>
            <p:cNvPr id="49" name="object 49"/>
            <p:cNvSpPr/>
            <p:nvPr/>
          </p:nvSpPr>
          <p:spPr>
            <a:xfrm>
              <a:off x="1242822" y="4149090"/>
              <a:ext cx="3829050" cy="0"/>
            </a:xfrm>
            <a:custGeom>
              <a:avLst/>
              <a:gdLst/>
              <a:ahLst/>
              <a:cxnLst/>
              <a:rect l="l" t="t" r="r" b="b"/>
              <a:pathLst>
                <a:path w="3829050">
                  <a:moveTo>
                    <a:pt x="3829050" y="0"/>
                  </a:moveTo>
                  <a:lnTo>
                    <a:pt x="0" y="0"/>
                  </a:lnTo>
                </a:path>
              </a:pathLst>
            </a:custGeom>
            <a:ln w="9994">
              <a:solidFill>
                <a:srgbClr val="5F76B4"/>
              </a:solidFill>
            </a:ln>
          </p:spPr>
          <p:txBody>
            <a:bodyPr wrap="square" lIns="0" tIns="0" rIns="0" bIns="0" rtlCol="0"/>
            <a:lstStyle/>
            <a:p>
              <a:endParaRPr/>
            </a:p>
          </p:txBody>
        </p:sp>
        <p:sp>
          <p:nvSpPr>
            <p:cNvPr id="50" name="object 50"/>
            <p:cNvSpPr/>
            <p:nvPr/>
          </p:nvSpPr>
          <p:spPr>
            <a:xfrm>
              <a:off x="1524763" y="4149090"/>
              <a:ext cx="3547745" cy="962025"/>
            </a:xfrm>
            <a:custGeom>
              <a:avLst/>
              <a:gdLst/>
              <a:ahLst/>
              <a:cxnLst/>
              <a:rect l="l" t="t" r="r" b="b"/>
              <a:pathLst>
                <a:path w="3547745" h="962025">
                  <a:moveTo>
                    <a:pt x="3547694" y="0"/>
                  </a:moveTo>
                  <a:lnTo>
                    <a:pt x="0" y="961796"/>
                  </a:lnTo>
                </a:path>
              </a:pathLst>
            </a:custGeom>
            <a:ln w="9994">
              <a:solidFill>
                <a:srgbClr val="5F76B4"/>
              </a:solidFill>
            </a:ln>
          </p:spPr>
          <p:txBody>
            <a:bodyPr wrap="square" lIns="0" tIns="0" rIns="0" bIns="0" rtlCol="0"/>
            <a:lstStyle/>
            <a:p>
              <a:endParaRPr/>
            </a:p>
          </p:txBody>
        </p:sp>
        <p:sp>
          <p:nvSpPr>
            <p:cNvPr id="51" name="object 51"/>
            <p:cNvSpPr/>
            <p:nvPr/>
          </p:nvSpPr>
          <p:spPr>
            <a:xfrm>
              <a:off x="1651254" y="4149090"/>
              <a:ext cx="3422015" cy="1639570"/>
            </a:xfrm>
            <a:custGeom>
              <a:avLst/>
              <a:gdLst/>
              <a:ahLst/>
              <a:cxnLst/>
              <a:rect l="l" t="t" r="r" b="b"/>
              <a:pathLst>
                <a:path w="3422015" h="1639570">
                  <a:moveTo>
                    <a:pt x="3421443" y="0"/>
                  </a:moveTo>
                  <a:lnTo>
                    <a:pt x="0" y="1639011"/>
                  </a:lnTo>
                </a:path>
              </a:pathLst>
            </a:custGeom>
            <a:ln w="9994">
              <a:solidFill>
                <a:srgbClr val="5F76B4"/>
              </a:solidFill>
            </a:ln>
          </p:spPr>
          <p:txBody>
            <a:bodyPr wrap="square" lIns="0" tIns="0" rIns="0" bIns="0" rtlCol="0"/>
            <a:lstStyle/>
            <a:p>
              <a:endParaRPr/>
            </a:p>
          </p:txBody>
        </p:sp>
        <p:sp>
          <p:nvSpPr>
            <p:cNvPr id="52" name="object 52"/>
            <p:cNvSpPr/>
            <p:nvPr/>
          </p:nvSpPr>
          <p:spPr>
            <a:xfrm>
              <a:off x="2896363" y="4149090"/>
              <a:ext cx="2176145" cy="1795145"/>
            </a:xfrm>
            <a:custGeom>
              <a:avLst/>
              <a:gdLst/>
              <a:ahLst/>
              <a:cxnLst/>
              <a:rect l="l" t="t" r="r" b="b"/>
              <a:pathLst>
                <a:path w="2176145" h="1795145">
                  <a:moveTo>
                    <a:pt x="2176094" y="0"/>
                  </a:moveTo>
                  <a:lnTo>
                    <a:pt x="0" y="1794992"/>
                  </a:lnTo>
                </a:path>
              </a:pathLst>
            </a:custGeom>
            <a:ln w="9994">
              <a:solidFill>
                <a:srgbClr val="5F76B4"/>
              </a:solidFill>
            </a:ln>
          </p:spPr>
          <p:txBody>
            <a:bodyPr wrap="square" lIns="0" tIns="0" rIns="0" bIns="0" rtlCol="0"/>
            <a:lstStyle/>
            <a:p>
              <a:endParaRPr/>
            </a:p>
          </p:txBody>
        </p:sp>
        <p:sp>
          <p:nvSpPr>
            <p:cNvPr id="53" name="object 53"/>
            <p:cNvSpPr/>
            <p:nvPr/>
          </p:nvSpPr>
          <p:spPr>
            <a:xfrm>
              <a:off x="6634733" y="4149090"/>
              <a:ext cx="742950" cy="633730"/>
            </a:xfrm>
            <a:custGeom>
              <a:avLst/>
              <a:gdLst/>
              <a:ahLst/>
              <a:cxnLst/>
              <a:rect l="l" t="t" r="r" b="b"/>
              <a:pathLst>
                <a:path w="742950" h="633729">
                  <a:moveTo>
                    <a:pt x="0" y="0"/>
                  </a:moveTo>
                  <a:lnTo>
                    <a:pt x="663816" y="0"/>
                  </a:lnTo>
                </a:path>
                <a:path w="742950" h="633729">
                  <a:moveTo>
                    <a:pt x="0" y="0"/>
                  </a:moveTo>
                  <a:lnTo>
                    <a:pt x="742721" y="633539"/>
                  </a:lnTo>
                </a:path>
              </a:pathLst>
            </a:custGeom>
            <a:ln w="9994">
              <a:solidFill>
                <a:srgbClr val="5F76B4"/>
              </a:solidFill>
            </a:ln>
          </p:spPr>
          <p:txBody>
            <a:bodyPr wrap="square" lIns="0" tIns="0" rIns="0" bIns="0" rtlCol="0"/>
            <a:lstStyle/>
            <a:p>
              <a:endParaRPr/>
            </a:p>
          </p:txBody>
        </p:sp>
        <p:sp>
          <p:nvSpPr>
            <p:cNvPr id="54" name="object 54"/>
            <p:cNvSpPr/>
            <p:nvPr/>
          </p:nvSpPr>
          <p:spPr>
            <a:xfrm>
              <a:off x="6634733" y="3499862"/>
              <a:ext cx="742950" cy="650240"/>
            </a:xfrm>
            <a:custGeom>
              <a:avLst/>
              <a:gdLst/>
              <a:ahLst/>
              <a:cxnLst/>
              <a:rect l="l" t="t" r="r" b="b"/>
              <a:pathLst>
                <a:path w="742950" h="650239">
                  <a:moveTo>
                    <a:pt x="0" y="649643"/>
                  </a:moveTo>
                  <a:lnTo>
                    <a:pt x="742721" y="0"/>
                  </a:lnTo>
                </a:path>
              </a:pathLst>
            </a:custGeom>
            <a:ln w="9994">
              <a:solidFill>
                <a:srgbClr val="5F76B4"/>
              </a:solidFill>
            </a:ln>
          </p:spPr>
          <p:txBody>
            <a:bodyPr wrap="square" lIns="0" tIns="0" rIns="0" bIns="0" rtlCol="0"/>
            <a:lstStyle/>
            <a:p>
              <a:endParaRPr/>
            </a:p>
          </p:txBody>
        </p:sp>
      </p:grpSp>
      <p:sp>
        <p:nvSpPr>
          <p:cNvPr id="3" name="object 3"/>
          <p:cNvSpPr txBox="1"/>
          <p:nvPr/>
        </p:nvSpPr>
        <p:spPr>
          <a:xfrm>
            <a:off x="213518" y="1264665"/>
            <a:ext cx="10668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FFFFFF"/>
                </a:solidFill>
                <a:latin typeface="Tw Cen MT"/>
                <a:cs typeface="Tw Cen MT"/>
              </a:rPr>
              <a:t>6</a:t>
            </a:r>
            <a:endParaRPr sz="1200">
              <a:latin typeface="Tw Cen MT"/>
              <a:cs typeface="Tw Cen M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descr="How Veterans connect to benefits"/>
          <p:cNvSpPr txBox="1">
            <a:spLocks noGrp="1"/>
          </p:cNvSpPr>
          <p:nvPr>
            <p:ph type="title"/>
          </p:nvPr>
        </p:nvSpPr>
        <p:spPr>
          <a:xfrm>
            <a:off x="1374139" y="377443"/>
            <a:ext cx="6783705" cy="635000"/>
          </a:xfrm>
          <a:prstGeom prst="rect">
            <a:avLst/>
          </a:prstGeom>
        </p:spPr>
        <p:txBody>
          <a:bodyPr vert="horz" wrap="square" lIns="0" tIns="12065" rIns="0" bIns="0" rtlCol="0">
            <a:spAutoFit/>
          </a:bodyPr>
          <a:lstStyle/>
          <a:p>
            <a:pPr marL="12700">
              <a:lnSpc>
                <a:spcPct val="100000"/>
              </a:lnSpc>
              <a:spcBef>
                <a:spcPts val="95"/>
              </a:spcBef>
            </a:pPr>
            <a:r>
              <a:rPr spc="-45" dirty="0">
                <a:solidFill>
                  <a:srgbClr val="2E5796"/>
                </a:solidFill>
              </a:rPr>
              <a:t>How </a:t>
            </a:r>
            <a:r>
              <a:rPr spc="-40" dirty="0">
                <a:solidFill>
                  <a:srgbClr val="2E5796"/>
                </a:solidFill>
              </a:rPr>
              <a:t>Veterans </a:t>
            </a:r>
            <a:r>
              <a:rPr spc="-5" dirty="0">
                <a:solidFill>
                  <a:srgbClr val="2E5796"/>
                </a:solidFill>
              </a:rPr>
              <a:t>Connect to</a:t>
            </a:r>
            <a:r>
              <a:rPr spc="80" dirty="0">
                <a:solidFill>
                  <a:srgbClr val="2E5796"/>
                </a:solidFill>
              </a:rPr>
              <a:t> </a:t>
            </a:r>
            <a:r>
              <a:rPr spc="-5" dirty="0">
                <a:solidFill>
                  <a:srgbClr val="2E5796"/>
                </a:solidFill>
              </a:rPr>
              <a:t>Benefits</a:t>
            </a:r>
          </a:p>
        </p:txBody>
      </p:sp>
      <p:sp>
        <p:nvSpPr>
          <p:cNvPr id="3" name="object 3" descr="Resource Center"/>
          <p:cNvSpPr txBox="1"/>
          <p:nvPr/>
        </p:nvSpPr>
        <p:spPr>
          <a:xfrm>
            <a:off x="688340" y="1515250"/>
            <a:ext cx="6654165" cy="2029460"/>
          </a:xfrm>
          <a:prstGeom prst="rect">
            <a:avLst/>
          </a:prstGeom>
        </p:spPr>
        <p:txBody>
          <a:bodyPr vert="horz" wrap="square" lIns="0" tIns="99060" rIns="0" bIns="0" rtlCol="0">
            <a:spAutoFit/>
          </a:bodyPr>
          <a:lstStyle/>
          <a:p>
            <a:pPr marL="332740" indent="-320040">
              <a:lnSpc>
                <a:spcPct val="100000"/>
              </a:lnSpc>
              <a:spcBef>
                <a:spcPts val="780"/>
              </a:spcBef>
              <a:buClr>
                <a:srgbClr val="9C5252"/>
              </a:buClr>
              <a:buSzPct val="60344"/>
              <a:buFont typeface="Wingdings"/>
              <a:buChar char=""/>
              <a:tabLst>
                <a:tab pos="332740" algn="l"/>
              </a:tabLst>
            </a:pPr>
            <a:r>
              <a:rPr sz="2900" spc="5" dirty="0">
                <a:latin typeface="Tw Cen MT"/>
                <a:cs typeface="Tw Cen MT"/>
              </a:rPr>
              <a:t>Michigan </a:t>
            </a:r>
            <a:r>
              <a:rPr sz="2900" spc="-25" dirty="0">
                <a:latin typeface="Tw Cen MT"/>
                <a:cs typeface="Tw Cen MT"/>
              </a:rPr>
              <a:t>Veteran </a:t>
            </a:r>
            <a:r>
              <a:rPr sz="2900" spc="-10" dirty="0">
                <a:latin typeface="Tw Cen MT"/>
                <a:cs typeface="Tw Cen MT"/>
              </a:rPr>
              <a:t>Resource </a:t>
            </a:r>
            <a:r>
              <a:rPr sz="2900" spc="15" dirty="0">
                <a:latin typeface="Tw Cen MT"/>
                <a:cs typeface="Tw Cen MT"/>
              </a:rPr>
              <a:t>Service</a:t>
            </a:r>
            <a:r>
              <a:rPr sz="2900" spc="-110" dirty="0">
                <a:latin typeface="Tw Cen MT"/>
                <a:cs typeface="Tw Cen MT"/>
              </a:rPr>
              <a:t> </a:t>
            </a:r>
            <a:r>
              <a:rPr sz="2900" dirty="0">
                <a:latin typeface="Tw Cen MT"/>
                <a:cs typeface="Tw Cen MT"/>
              </a:rPr>
              <a:t>Center</a:t>
            </a:r>
          </a:p>
          <a:p>
            <a:pPr marL="377825">
              <a:lnSpc>
                <a:spcPct val="100000"/>
              </a:lnSpc>
              <a:spcBef>
                <a:spcPts val="610"/>
              </a:spcBef>
            </a:pPr>
            <a:r>
              <a:rPr sz="1800" spc="1450" dirty="0">
                <a:solidFill>
                  <a:srgbClr val="5F76B4"/>
                </a:solidFill>
                <a:latin typeface="Wingdings 2"/>
                <a:cs typeface="Wingdings 2"/>
              </a:rPr>
              <a:t>□</a:t>
            </a:r>
            <a:r>
              <a:rPr sz="1800" spc="45" dirty="0">
                <a:solidFill>
                  <a:srgbClr val="5F76B4"/>
                </a:solidFill>
                <a:latin typeface="Times New Roman"/>
                <a:cs typeface="Times New Roman"/>
              </a:rPr>
              <a:t> </a:t>
            </a:r>
            <a:r>
              <a:rPr sz="2600" dirty="0">
                <a:latin typeface="Tw Cen MT"/>
                <a:cs typeface="Tw Cen MT"/>
              </a:rPr>
              <a:t>800-MICH-VET (800-642-4838)</a:t>
            </a:r>
          </a:p>
          <a:p>
            <a:pPr marL="377825">
              <a:lnSpc>
                <a:spcPct val="100000"/>
              </a:lnSpc>
              <a:spcBef>
                <a:spcPts val="600"/>
              </a:spcBef>
            </a:pPr>
            <a:r>
              <a:rPr sz="1800" spc="1450" dirty="0">
                <a:solidFill>
                  <a:srgbClr val="5F76B4"/>
                </a:solidFill>
                <a:latin typeface="Wingdings 2"/>
                <a:cs typeface="Wingdings 2"/>
              </a:rPr>
              <a:t>□</a:t>
            </a:r>
            <a:r>
              <a:rPr sz="1800" spc="75" dirty="0">
                <a:solidFill>
                  <a:srgbClr val="5F76B4"/>
                </a:solidFill>
                <a:latin typeface="Times New Roman"/>
                <a:cs typeface="Times New Roman"/>
              </a:rPr>
              <a:t> </a:t>
            </a:r>
            <a:r>
              <a:rPr sz="2600" spc="-10" dirty="0">
                <a:latin typeface="Tw Cen MT"/>
                <a:cs typeface="Tw Cen MT"/>
              </a:rPr>
              <a:t>MichiganVeterans.com</a:t>
            </a:r>
            <a:endParaRPr sz="2600" dirty="0">
              <a:latin typeface="Tw Cen MT"/>
              <a:cs typeface="Tw Cen MT"/>
            </a:endParaRPr>
          </a:p>
          <a:p>
            <a:pPr marL="332740" indent="-320040">
              <a:lnSpc>
                <a:spcPct val="100000"/>
              </a:lnSpc>
              <a:spcBef>
                <a:spcPts val="685"/>
              </a:spcBef>
              <a:buClr>
                <a:srgbClr val="9C5252"/>
              </a:buClr>
              <a:buSzPct val="60344"/>
              <a:buFont typeface="Wingdings"/>
              <a:buChar char=""/>
              <a:tabLst>
                <a:tab pos="332740" algn="l"/>
              </a:tabLst>
            </a:pPr>
            <a:r>
              <a:rPr sz="2900" dirty="0">
                <a:latin typeface="Tw Cen MT"/>
                <a:cs typeface="Tw Cen MT"/>
              </a:rPr>
              <a:t>24/7 access </a:t>
            </a:r>
            <a:r>
              <a:rPr sz="2900" spc="-20" dirty="0">
                <a:latin typeface="Tw Cen MT"/>
                <a:cs typeface="Tw Cen MT"/>
              </a:rPr>
              <a:t>for </a:t>
            </a:r>
            <a:r>
              <a:rPr sz="2900" spc="-10" dirty="0">
                <a:latin typeface="Tw Cen MT"/>
                <a:cs typeface="Tw Cen MT"/>
              </a:rPr>
              <a:t>veterans </a:t>
            </a:r>
            <a:r>
              <a:rPr sz="2900" dirty="0">
                <a:latin typeface="Tw Cen MT"/>
                <a:cs typeface="Tw Cen MT"/>
              </a:rPr>
              <a:t>and their</a:t>
            </a:r>
            <a:r>
              <a:rPr sz="2900" spc="-95" dirty="0">
                <a:latin typeface="Tw Cen MT"/>
                <a:cs typeface="Tw Cen MT"/>
              </a:rPr>
              <a:t> </a:t>
            </a:r>
            <a:r>
              <a:rPr sz="2900" spc="-5" dirty="0">
                <a:latin typeface="Tw Cen MT"/>
                <a:cs typeface="Tw Cen MT"/>
              </a:rPr>
              <a:t>families</a:t>
            </a:r>
            <a:endParaRPr sz="2900" dirty="0">
              <a:latin typeface="Tw Cen MT"/>
              <a:cs typeface="Tw Cen MT"/>
            </a:endParaRPr>
          </a:p>
        </p:txBody>
      </p:sp>
      <p:sp>
        <p:nvSpPr>
          <p:cNvPr id="5" name="object 5" descr="Picture of woman on phone"/>
          <p:cNvSpPr/>
          <p:nvPr/>
        </p:nvSpPr>
        <p:spPr>
          <a:xfrm>
            <a:off x="699516" y="3874008"/>
            <a:ext cx="3340595" cy="2561843"/>
          </a:xfrm>
          <a:prstGeom prst="rect">
            <a:avLst/>
          </a:prstGeom>
          <a:blipFill>
            <a:blip r:embed="rId3" cstate="print"/>
            <a:stretch>
              <a:fillRect/>
            </a:stretch>
          </a:blipFill>
        </p:spPr>
        <p:txBody>
          <a:bodyPr wrap="square" lIns="0" tIns="0" rIns="0" bIns="0" rtlCol="0"/>
          <a:lstStyle/>
          <a:p>
            <a:endParaRPr/>
          </a:p>
        </p:txBody>
      </p:sp>
      <p:sp>
        <p:nvSpPr>
          <p:cNvPr id="2" name="object 2"/>
          <p:cNvSpPr txBox="1"/>
          <p:nvPr/>
        </p:nvSpPr>
        <p:spPr>
          <a:xfrm>
            <a:off x="213518" y="1264665"/>
            <a:ext cx="10668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FFFFFF"/>
                </a:solidFill>
                <a:latin typeface="Tw Cen MT"/>
                <a:cs typeface="Tw Cen MT"/>
              </a:rPr>
              <a:t>5</a:t>
            </a:r>
            <a:endParaRPr sz="1200">
              <a:latin typeface="Tw Cen MT"/>
              <a:cs typeface="Tw Cen M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descr="COVID 19 Protect Michigan Commision"/>
          <p:cNvSpPr txBox="1">
            <a:spLocks noGrp="1"/>
          </p:cNvSpPr>
          <p:nvPr>
            <p:ph type="title"/>
          </p:nvPr>
        </p:nvSpPr>
        <p:spPr>
          <a:prstGeom prst="rect">
            <a:avLst/>
          </a:prstGeom>
        </p:spPr>
        <p:txBody>
          <a:bodyPr vert="horz" wrap="square" lIns="0" tIns="12065" rIns="0" bIns="0" rtlCol="0">
            <a:spAutoFit/>
          </a:bodyPr>
          <a:lstStyle/>
          <a:p>
            <a:pPr marL="12700" marR="5080">
              <a:lnSpc>
                <a:spcPct val="100000"/>
              </a:lnSpc>
              <a:spcBef>
                <a:spcPts val="95"/>
              </a:spcBef>
            </a:pPr>
            <a:r>
              <a:rPr spc="-15" dirty="0"/>
              <a:t>COVID-19 </a:t>
            </a:r>
            <a:r>
              <a:rPr spc="-5" dirty="0"/>
              <a:t>– </a:t>
            </a:r>
            <a:r>
              <a:rPr spc="-15" dirty="0"/>
              <a:t>Protect </a:t>
            </a:r>
            <a:r>
              <a:rPr spc="5" dirty="0"/>
              <a:t>Michigan  </a:t>
            </a:r>
            <a:r>
              <a:rPr spc="-5" dirty="0"/>
              <a:t>Commission</a:t>
            </a:r>
          </a:p>
        </p:txBody>
      </p:sp>
      <p:sp>
        <p:nvSpPr>
          <p:cNvPr id="3" name="object 3" descr="COVID Info"/>
          <p:cNvSpPr txBox="1"/>
          <p:nvPr/>
        </p:nvSpPr>
        <p:spPr>
          <a:xfrm>
            <a:off x="688340" y="2300732"/>
            <a:ext cx="7397115" cy="3681729"/>
          </a:xfrm>
          <a:prstGeom prst="rect">
            <a:avLst/>
          </a:prstGeom>
        </p:spPr>
        <p:txBody>
          <a:bodyPr vert="horz" wrap="square" lIns="0" tIns="12700" rIns="0" bIns="0" rtlCol="0">
            <a:spAutoFit/>
          </a:bodyPr>
          <a:lstStyle/>
          <a:p>
            <a:pPr marL="332740" marR="121920" indent="-320040">
              <a:lnSpc>
                <a:spcPct val="100000"/>
              </a:lnSpc>
              <a:spcBef>
                <a:spcPts val="100"/>
              </a:spcBef>
              <a:buClr>
                <a:srgbClr val="9C5252"/>
              </a:buClr>
              <a:buSzPct val="60416"/>
              <a:buFont typeface="Wingdings"/>
              <a:buChar char=""/>
              <a:tabLst>
                <a:tab pos="332105" algn="l"/>
                <a:tab pos="332740" algn="l"/>
              </a:tabLst>
            </a:pPr>
            <a:r>
              <a:rPr sz="2400" dirty="0">
                <a:latin typeface="Arial Unicode MS"/>
                <a:cs typeface="Arial Unicode MS"/>
              </a:rPr>
              <a:t>The </a:t>
            </a:r>
            <a:r>
              <a:rPr sz="2400" spc="-40" dirty="0">
                <a:latin typeface="Arial Unicode MS"/>
                <a:cs typeface="Arial Unicode MS"/>
              </a:rPr>
              <a:t>MVAA </a:t>
            </a:r>
            <a:r>
              <a:rPr sz="2400" spc="25" dirty="0">
                <a:latin typeface="Arial Unicode MS"/>
                <a:cs typeface="Arial Unicode MS"/>
              </a:rPr>
              <a:t>has </a:t>
            </a:r>
            <a:r>
              <a:rPr sz="2400" spc="70" dirty="0">
                <a:latin typeface="Arial Unicode MS"/>
                <a:cs typeface="Arial Unicode MS"/>
              </a:rPr>
              <a:t>been </a:t>
            </a:r>
            <a:r>
              <a:rPr sz="2400" spc="25" dirty="0">
                <a:latin typeface="Arial Unicode MS"/>
                <a:cs typeface="Arial Unicode MS"/>
              </a:rPr>
              <a:t>asked </a:t>
            </a:r>
            <a:r>
              <a:rPr sz="2400" spc="145" dirty="0">
                <a:latin typeface="Arial Unicode MS"/>
                <a:cs typeface="Arial Unicode MS"/>
              </a:rPr>
              <a:t>to </a:t>
            </a:r>
            <a:r>
              <a:rPr sz="2400" spc="50" dirty="0">
                <a:latin typeface="Arial Unicode MS"/>
                <a:cs typeface="Arial Unicode MS"/>
              </a:rPr>
              <a:t>lead </a:t>
            </a:r>
            <a:r>
              <a:rPr sz="2400" dirty="0">
                <a:latin typeface="Arial Unicode MS"/>
                <a:cs typeface="Arial Unicode MS"/>
              </a:rPr>
              <a:t>a </a:t>
            </a:r>
            <a:r>
              <a:rPr sz="2400" spc="75" dirty="0">
                <a:latin typeface="Arial Unicode MS"/>
                <a:cs typeface="Arial Unicode MS"/>
              </a:rPr>
              <a:t>stakeholder  </a:t>
            </a:r>
            <a:r>
              <a:rPr sz="2400" spc="110" dirty="0">
                <a:latin typeface="Arial Unicode MS"/>
                <a:cs typeface="Arial Unicode MS"/>
              </a:rPr>
              <a:t>group </a:t>
            </a:r>
            <a:r>
              <a:rPr sz="2400" spc="130" dirty="0">
                <a:latin typeface="Arial Unicode MS"/>
                <a:cs typeface="Arial Unicode MS"/>
              </a:rPr>
              <a:t>of </a:t>
            </a:r>
            <a:r>
              <a:rPr sz="2400" spc="55" dirty="0">
                <a:latin typeface="Arial Unicode MS"/>
                <a:cs typeface="Arial Unicode MS"/>
              </a:rPr>
              <a:t>veterans </a:t>
            </a:r>
            <a:r>
              <a:rPr sz="2400" spc="85" dirty="0">
                <a:latin typeface="Arial Unicode MS"/>
                <a:cs typeface="Arial Unicode MS"/>
              </a:rPr>
              <a:t>and </a:t>
            </a:r>
            <a:r>
              <a:rPr sz="2400" spc="65" dirty="0">
                <a:latin typeface="Arial Unicode MS"/>
                <a:cs typeface="Arial Unicode MS"/>
              </a:rPr>
              <a:t>organizations </a:t>
            </a:r>
            <a:r>
              <a:rPr sz="2400" spc="15" dirty="0">
                <a:latin typeface="Arial Unicode MS"/>
                <a:cs typeface="Arial Unicode MS"/>
              </a:rPr>
              <a:t>across  </a:t>
            </a:r>
            <a:r>
              <a:rPr sz="2400" spc="65" dirty="0">
                <a:latin typeface="Arial Unicode MS"/>
                <a:cs typeface="Arial Unicode MS"/>
              </a:rPr>
              <a:t>Michigan </a:t>
            </a:r>
            <a:r>
              <a:rPr sz="2400" spc="145" dirty="0">
                <a:latin typeface="Arial Unicode MS"/>
                <a:cs typeface="Arial Unicode MS"/>
              </a:rPr>
              <a:t>to </a:t>
            </a:r>
            <a:r>
              <a:rPr sz="2400" spc="95" dirty="0">
                <a:latin typeface="Arial Unicode MS"/>
                <a:cs typeface="Arial Unicode MS"/>
              </a:rPr>
              <a:t>identify </a:t>
            </a:r>
            <a:r>
              <a:rPr sz="2400" spc="85" dirty="0">
                <a:latin typeface="Arial Unicode MS"/>
                <a:cs typeface="Arial Unicode MS"/>
              </a:rPr>
              <a:t>barriers and </a:t>
            </a:r>
            <a:r>
              <a:rPr sz="2400" spc="50" dirty="0">
                <a:latin typeface="Arial Unicode MS"/>
                <a:cs typeface="Arial Unicode MS"/>
              </a:rPr>
              <a:t>resources  </a:t>
            </a:r>
            <a:r>
              <a:rPr sz="2400" spc="125" dirty="0">
                <a:latin typeface="Arial Unicode MS"/>
                <a:cs typeface="Arial Unicode MS"/>
              </a:rPr>
              <a:t>within</a:t>
            </a:r>
            <a:r>
              <a:rPr sz="2400" spc="-60" dirty="0">
                <a:latin typeface="Arial Unicode MS"/>
                <a:cs typeface="Arial Unicode MS"/>
              </a:rPr>
              <a:t> </a:t>
            </a:r>
            <a:r>
              <a:rPr sz="2400" spc="110" dirty="0">
                <a:latin typeface="Arial Unicode MS"/>
                <a:cs typeface="Arial Unicode MS"/>
              </a:rPr>
              <a:t>the</a:t>
            </a:r>
            <a:r>
              <a:rPr sz="2400" spc="-50" dirty="0">
                <a:latin typeface="Arial Unicode MS"/>
                <a:cs typeface="Arial Unicode MS"/>
              </a:rPr>
              <a:t> </a:t>
            </a:r>
            <a:r>
              <a:rPr sz="2400" spc="70" dirty="0">
                <a:latin typeface="Arial Unicode MS"/>
                <a:cs typeface="Arial Unicode MS"/>
              </a:rPr>
              <a:t>veteran</a:t>
            </a:r>
            <a:r>
              <a:rPr sz="2400" spc="-30" dirty="0">
                <a:latin typeface="Arial Unicode MS"/>
                <a:cs typeface="Arial Unicode MS"/>
              </a:rPr>
              <a:t> </a:t>
            </a:r>
            <a:r>
              <a:rPr sz="2400" spc="114" dirty="0">
                <a:latin typeface="Arial Unicode MS"/>
                <a:cs typeface="Arial Unicode MS"/>
              </a:rPr>
              <a:t>community</a:t>
            </a:r>
            <a:r>
              <a:rPr sz="2400" spc="-45" dirty="0">
                <a:latin typeface="Arial Unicode MS"/>
                <a:cs typeface="Arial Unicode MS"/>
              </a:rPr>
              <a:t> </a:t>
            </a:r>
            <a:r>
              <a:rPr sz="2400" spc="105" dirty="0">
                <a:latin typeface="Arial Unicode MS"/>
                <a:cs typeface="Arial Unicode MS"/>
              </a:rPr>
              <a:t>in</a:t>
            </a:r>
            <a:r>
              <a:rPr sz="2400" spc="-45" dirty="0">
                <a:latin typeface="Arial Unicode MS"/>
                <a:cs typeface="Arial Unicode MS"/>
              </a:rPr>
              <a:t> </a:t>
            </a:r>
            <a:r>
              <a:rPr sz="2400" spc="55" dirty="0">
                <a:latin typeface="Arial Unicode MS"/>
                <a:cs typeface="Arial Unicode MS"/>
              </a:rPr>
              <a:t>response</a:t>
            </a:r>
            <a:r>
              <a:rPr sz="2400" spc="-30" dirty="0">
                <a:latin typeface="Arial Unicode MS"/>
                <a:cs typeface="Arial Unicode MS"/>
              </a:rPr>
              <a:t> </a:t>
            </a:r>
            <a:r>
              <a:rPr sz="2400" spc="145" dirty="0">
                <a:latin typeface="Arial Unicode MS"/>
                <a:cs typeface="Arial Unicode MS"/>
              </a:rPr>
              <a:t>to</a:t>
            </a:r>
            <a:r>
              <a:rPr sz="2400" spc="-45" dirty="0">
                <a:latin typeface="Arial Unicode MS"/>
                <a:cs typeface="Arial Unicode MS"/>
              </a:rPr>
              <a:t> </a:t>
            </a:r>
            <a:r>
              <a:rPr sz="2400" spc="110" dirty="0">
                <a:latin typeface="Arial Unicode MS"/>
                <a:cs typeface="Arial Unicode MS"/>
              </a:rPr>
              <a:t>the  </a:t>
            </a:r>
            <a:r>
              <a:rPr sz="2400" spc="-45" dirty="0">
                <a:latin typeface="Arial Unicode MS"/>
                <a:cs typeface="Arial Unicode MS"/>
              </a:rPr>
              <a:t>COVID-19</a:t>
            </a:r>
            <a:r>
              <a:rPr sz="2400" spc="-30" dirty="0">
                <a:latin typeface="Arial Unicode MS"/>
                <a:cs typeface="Arial Unicode MS"/>
              </a:rPr>
              <a:t> </a:t>
            </a:r>
            <a:r>
              <a:rPr sz="2400" spc="45" dirty="0">
                <a:latin typeface="Arial Unicode MS"/>
                <a:cs typeface="Arial Unicode MS"/>
              </a:rPr>
              <a:t>vaccination.</a:t>
            </a:r>
            <a:endParaRPr sz="2400" dirty="0">
              <a:latin typeface="Arial Unicode MS"/>
              <a:cs typeface="Arial Unicode MS"/>
            </a:endParaRPr>
          </a:p>
          <a:p>
            <a:pPr marL="332740" marR="5080" indent="-320040">
              <a:lnSpc>
                <a:spcPct val="99900"/>
              </a:lnSpc>
              <a:buClr>
                <a:srgbClr val="9C5252"/>
              </a:buClr>
              <a:buSzPct val="60416"/>
              <a:buFont typeface="Wingdings"/>
              <a:buChar char=""/>
              <a:tabLst>
                <a:tab pos="332105" algn="l"/>
                <a:tab pos="332740" algn="l"/>
              </a:tabLst>
            </a:pPr>
            <a:r>
              <a:rPr sz="2400" dirty="0">
                <a:latin typeface="Arial Unicode MS"/>
                <a:cs typeface="Arial Unicode MS"/>
              </a:rPr>
              <a:t>The </a:t>
            </a:r>
            <a:r>
              <a:rPr sz="2400" spc="110" dirty="0">
                <a:latin typeface="Arial Unicode MS"/>
                <a:cs typeface="Arial Unicode MS"/>
              </a:rPr>
              <a:t>group</a:t>
            </a:r>
            <a:r>
              <a:rPr sz="2400" spc="-480" dirty="0">
                <a:latin typeface="Arial Unicode MS"/>
                <a:cs typeface="Arial Unicode MS"/>
              </a:rPr>
              <a:t> </a:t>
            </a:r>
            <a:r>
              <a:rPr sz="2400" spc="90" dirty="0">
                <a:latin typeface="Arial Unicode MS"/>
                <a:cs typeface="Arial Unicode MS"/>
              </a:rPr>
              <a:t>will </a:t>
            </a:r>
            <a:r>
              <a:rPr sz="2400" spc="65" dirty="0">
                <a:latin typeface="Arial Unicode MS"/>
                <a:cs typeface="Arial Unicode MS"/>
              </a:rPr>
              <a:t>disseminate </a:t>
            </a:r>
            <a:r>
              <a:rPr sz="2400" spc="45" dirty="0">
                <a:latin typeface="Arial Unicode MS"/>
                <a:cs typeface="Arial Unicode MS"/>
              </a:rPr>
              <a:t>accurate research </a:t>
            </a:r>
            <a:r>
              <a:rPr sz="2400" spc="85" dirty="0">
                <a:latin typeface="Arial Unicode MS"/>
                <a:cs typeface="Arial Unicode MS"/>
              </a:rPr>
              <a:t>and  </a:t>
            </a:r>
            <a:r>
              <a:rPr sz="2400" spc="125" dirty="0">
                <a:latin typeface="Arial Unicode MS"/>
                <a:cs typeface="Arial Unicode MS"/>
              </a:rPr>
              <a:t>information </a:t>
            </a:r>
            <a:r>
              <a:rPr sz="2400" spc="145" dirty="0">
                <a:latin typeface="Arial Unicode MS"/>
                <a:cs typeface="Arial Unicode MS"/>
              </a:rPr>
              <a:t>to </a:t>
            </a:r>
            <a:r>
              <a:rPr sz="2400" spc="70" dirty="0">
                <a:latin typeface="Arial Unicode MS"/>
                <a:cs typeface="Arial Unicode MS"/>
              </a:rPr>
              <a:t>veteran </a:t>
            </a:r>
            <a:r>
              <a:rPr sz="2400" spc="65" dirty="0">
                <a:latin typeface="Arial Unicode MS"/>
                <a:cs typeface="Arial Unicode MS"/>
              </a:rPr>
              <a:t>stakeholders </a:t>
            </a:r>
            <a:r>
              <a:rPr sz="2400" spc="85" dirty="0">
                <a:latin typeface="Arial Unicode MS"/>
                <a:cs typeface="Arial Unicode MS"/>
              </a:rPr>
              <a:t>and </a:t>
            </a:r>
            <a:r>
              <a:rPr sz="2400" spc="95" dirty="0">
                <a:latin typeface="Arial Unicode MS"/>
                <a:cs typeface="Arial Unicode MS"/>
              </a:rPr>
              <a:t>provide  </a:t>
            </a:r>
            <a:r>
              <a:rPr sz="2400" spc="50" dirty="0">
                <a:latin typeface="Arial Unicode MS"/>
                <a:cs typeface="Arial Unicode MS"/>
              </a:rPr>
              <a:t>feedback</a:t>
            </a:r>
            <a:r>
              <a:rPr sz="2400" spc="-35" dirty="0">
                <a:latin typeface="Arial Unicode MS"/>
                <a:cs typeface="Arial Unicode MS"/>
              </a:rPr>
              <a:t> </a:t>
            </a:r>
            <a:r>
              <a:rPr sz="2400" spc="165" dirty="0">
                <a:latin typeface="Arial Unicode MS"/>
                <a:cs typeface="Arial Unicode MS"/>
              </a:rPr>
              <a:t>from</a:t>
            </a:r>
            <a:r>
              <a:rPr sz="2400" spc="-60" dirty="0">
                <a:latin typeface="Arial Unicode MS"/>
                <a:cs typeface="Arial Unicode MS"/>
              </a:rPr>
              <a:t> </a:t>
            </a:r>
            <a:r>
              <a:rPr sz="2400" spc="55" dirty="0">
                <a:latin typeface="Arial Unicode MS"/>
                <a:cs typeface="Arial Unicode MS"/>
              </a:rPr>
              <a:t>these</a:t>
            </a:r>
            <a:r>
              <a:rPr sz="2400" spc="-20" dirty="0">
                <a:latin typeface="Arial Unicode MS"/>
                <a:cs typeface="Arial Unicode MS"/>
              </a:rPr>
              <a:t> </a:t>
            </a:r>
            <a:r>
              <a:rPr sz="2400" spc="80" dirty="0">
                <a:latin typeface="Arial Unicode MS"/>
                <a:cs typeface="Arial Unicode MS"/>
              </a:rPr>
              <a:t>groups</a:t>
            </a:r>
            <a:r>
              <a:rPr sz="2400" spc="-60" dirty="0">
                <a:latin typeface="Arial Unicode MS"/>
                <a:cs typeface="Arial Unicode MS"/>
              </a:rPr>
              <a:t> </a:t>
            </a:r>
            <a:r>
              <a:rPr sz="2400" spc="145" dirty="0">
                <a:latin typeface="Arial Unicode MS"/>
                <a:cs typeface="Arial Unicode MS"/>
              </a:rPr>
              <a:t>to</a:t>
            </a:r>
            <a:r>
              <a:rPr sz="2400" spc="-45" dirty="0">
                <a:latin typeface="Arial Unicode MS"/>
                <a:cs typeface="Arial Unicode MS"/>
              </a:rPr>
              <a:t> </a:t>
            </a:r>
            <a:r>
              <a:rPr sz="2400" spc="110" dirty="0">
                <a:latin typeface="Arial Unicode MS"/>
                <a:cs typeface="Arial Unicode MS"/>
              </a:rPr>
              <a:t>the</a:t>
            </a:r>
            <a:r>
              <a:rPr sz="2400" spc="-40" dirty="0">
                <a:latin typeface="Arial Unicode MS"/>
                <a:cs typeface="Arial Unicode MS"/>
              </a:rPr>
              <a:t> </a:t>
            </a:r>
            <a:r>
              <a:rPr sz="2400" spc="75" dirty="0">
                <a:latin typeface="Arial Unicode MS"/>
                <a:cs typeface="Arial Unicode MS"/>
              </a:rPr>
              <a:t>Governor</a:t>
            </a:r>
            <a:r>
              <a:rPr sz="2400" spc="-55" dirty="0">
                <a:latin typeface="Arial Unicode MS"/>
                <a:cs typeface="Arial Unicode MS"/>
              </a:rPr>
              <a:t> </a:t>
            </a:r>
            <a:r>
              <a:rPr sz="2400" spc="85" dirty="0">
                <a:latin typeface="Arial Unicode MS"/>
                <a:cs typeface="Arial Unicode MS"/>
              </a:rPr>
              <a:t>and  </a:t>
            </a:r>
            <a:r>
              <a:rPr sz="2400" spc="110" dirty="0">
                <a:latin typeface="Arial Unicode MS"/>
                <a:cs typeface="Arial Unicode MS"/>
              </a:rPr>
              <a:t>the </a:t>
            </a:r>
            <a:r>
              <a:rPr sz="2400" spc="65" dirty="0">
                <a:latin typeface="Arial Unicode MS"/>
                <a:cs typeface="Arial Unicode MS"/>
              </a:rPr>
              <a:t>Michigan </a:t>
            </a:r>
            <a:r>
              <a:rPr sz="2400" spc="105" dirty="0">
                <a:latin typeface="Arial Unicode MS"/>
                <a:cs typeface="Arial Unicode MS"/>
              </a:rPr>
              <a:t>Department </a:t>
            </a:r>
            <a:r>
              <a:rPr sz="2400" spc="130" dirty="0">
                <a:latin typeface="Arial Unicode MS"/>
                <a:cs typeface="Arial Unicode MS"/>
              </a:rPr>
              <a:t>of </a:t>
            </a:r>
            <a:r>
              <a:rPr sz="2400" spc="70" dirty="0">
                <a:latin typeface="Arial Unicode MS"/>
                <a:cs typeface="Arial Unicode MS"/>
              </a:rPr>
              <a:t>Health </a:t>
            </a:r>
            <a:r>
              <a:rPr sz="2400" spc="85" dirty="0">
                <a:latin typeface="Arial Unicode MS"/>
                <a:cs typeface="Arial Unicode MS"/>
              </a:rPr>
              <a:t>and </a:t>
            </a:r>
            <a:r>
              <a:rPr sz="2400" spc="105" dirty="0">
                <a:latin typeface="Arial Unicode MS"/>
                <a:cs typeface="Arial Unicode MS"/>
              </a:rPr>
              <a:t>Human  </a:t>
            </a:r>
            <a:r>
              <a:rPr sz="2400" spc="-20" dirty="0">
                <a:latin typeface="Arial Unicode MS"/>
                <a:cs typeface="Arial Unicode MS"/>
              </a:rPr>
              <a:t>Services.</a:t>
            </a:r>
            <a:endParaRPr sz="2400" dirty="0">
              <a:latin typeface="Arial Unicode MS"/>
              <a:cs typeface="Arial Unicode MS"/>
            </a:endParaRPr>
          </a:p>
        </p:txBody>
      </p:sp>
      <p:sp>
        <p:nvSpPr>
          <p:cNvPr id="2" name="object 2"/>
          <p:cNvSpPr txBox="1"/>
          <p:nvPr/>
        </p:nvSpPr>
        <p:spPr>
          <a:xfrm>
            <a:off x="213518" y="1264665"/>
            <a:ext cx="10668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FFFFFF"/>
                </a:solidFill>
                <a:latin typeface="Tw Cen MT"/>
                <a:cs typeface="Tw Cen MT"/>
              </a:rPr>
              <a:t>6</a:t>
            </a:r>
            <a:endParaRPr sz="1200">
              <a:latin typeface="Tw Cen MT"/>
              <a:cs typeface="Tw Cen M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descr="She is a Veteran"/>
          <p:cNvSpPr txBox="1">
            <a:spLocks noGrp="1"/>
          </p:cNvSpPr>
          <p:nvPr>
            <p:ph type="title"/>
          </p:nvPr>
        </p:nvSpPr>
        <p:spPr>
          <a:xfrm>
            <a:off x="1374139" y="377443"/>
            <a:ext cx="7207884" cy="635000"/>
          </a:xfrm>
          <a:prstGeom prst="rect">
            <a:avLst/>
          </a:prstGeom>
        </p:spPr>
        <p:txBody>
          <a:bodyPr vert="horz" wrap="square" lIns="0" tIns="12065" rIns="0" bIns="0" rtlCol="0">
            <a:spAutoFit/>
          </a:bodyPr>
          <a:lstStyle/>
          <a:p>
            <a:pPr marL="12700">
              <a:lnSpc>
                <a:spcPct val="100000"/>
              </a:lnSpc>
              <a:spcBef>
                <a:spcPts val="95"/>
              </a:spcBef>
            </a:pPr>
            <a:r>
              <a:rPr spc="-125" dirty="0"/>
              <a:t>MVAA’s </a:t>
            </a:r>
            <a:r>
              <a:rPr spc="-5" dirty="0"/>
              <a:t>“She Is A </a:t>
            </a:r>
            <a:r>
              <a:rPr spc="-40" dirty="0"/>
              <a:t>Veteran”</a:t>
            </a:r>
            <a:r>
              <a:rPr spc="85" dirty="0"/>
              <a:t> </a:t>
            </a:r>
            <a:r>
              <a:rPr spc="-15" dirty="0"/>
              <a:t>Initiative</a:t>
            </a:r>
          </a:p>
        </p:txBody>
      </p:sp>
      <p:sp>
        <p:nvSpPr>
          <p:cNvPr id="3" name="object 3" descr="Statistics"/>
          <p:cNvSpPr txBox="1"/>
          <p:nvPr/>
        </p:nvSpPr>
        <p:spPr>
          <a:xfrm>
            <a:off x="688340" y="2300732"/>
            <a:ext cx="7360920" cy="3549015"/>
          </a:xfrm>
          <a:prstGeom prst="rect">
            <a:avLst/>
          </a:prstGeom>
        </p:spPr>
        <p:txBody>
          <a:bodyPr vert="horz" wrap="square" lIns="0" tIns="12700" rIns="0" bIns="0" rtlCol="0">
            <a:spAutoFit/>
          </a:bodyPr>
          <a:lstStyle/>
          <a:p>
            <a:pPr marL="332740" marR="5080" indent="-320040">
              <a:lnSpc>
                <a:spcPct val="100000"/>
              </a:lnSpc>
              <a:spcBef>
                <a:spcPts val="100"/>
              </a:spcBef>
              <a:buClr>
                <a:srgbClr val="9C5252"/>
              </a:buClr>
              <a:buSzPct val="60416"/>
              <a:buFont typeface="Wingdings"/>
              <a:buChar char=""/>
              <a:tabLst>
                <a:tab pos="332105" algn="l"/>
                <a:tab pos="332740" algn="l"/>
              </a:tabLst>
            </a:pPr>
            <a:r>
              <a:rPr sz="2400" spc="85" dirty="0">
                <a:latin typeface="Arial Unicode MS"/>
                <a:cs typeface="Arial Unicode MS"/>
              </a:rPr>
              <a:t>Women </a:t>
            </a:r>
            <a:r>
              <a:rPr sz="2400" spc="55" dirty="0">
                <a:latin typeface="Arial Unicode MS"/>
                <a:cs typeface="Arial Unicode MS"/>
              </a:rPr>
              <a:t>veterans </a:t>
            </a:r>
            <a:r>
              <a:rPr sz="2400" spc="70" dirty="0">
                <a:latin typeface="Arial Unicode MS"/>
                <a:cs typeface="Arial Unicode MS"/>
              </a:rPr>
              <a:t>make </a:t>
            </a:r>
            <a:r>
              <a:rPr sz="2400" spc="135" dirty="0">
                <a:latin typeface="Arial Unicode MS"/>
                <a:cs typeface="Arial Unicode MS"/>
              </a:rPr>
              <a:t>up </a:t>
            </a:r>
            <a:r>
              <a:rPr sz="2400" spc="65" dirty="0">
                <a:latin typeface="Arial Unicode MS"/>
                <a:cs typeface="Arial Unicode MS"/>
              </a:rPr>
              <a:t>nearly </a:t>
            </a:r>
            <a:r>
              <a:rPr sz="2400" spc="35" dirty="0">
                <a:latin typeface="Arial Unicode MS"/>
                <a:cs typeface="Arial Unicode MS"/>
              </a:rPr>
              <a:t>10 </a:t>
            </a:r>
            <a:r>
              <a:rPr sz="2400" spc="80" dirty="0">
                <a:latin typeface="Arial Unicode MS"/>
                <a:cs typeface="Arial Unicode MS"/>
              </a:rPr>
              <a:t>percent </a:t>
            </a:r>
            <a:r>
              <a:rPr sz="2400" spc="130" dirty="0">
                <a:latin typeface="Arial Unicode MS"/>
                <a:cs typeface="Arial Unicode MS"/>
              </a:rPr>
              <a:t>of  </a:t>
            </a:r>
            <a:r>
              <a:rPr sz="2400" spc="110" dirty="0">
                <a:latin typeface="Arial Unicode MS"/>
                <a:cs typeface="Arial Unicode MS"/>
              </a:rPr>
              <a:t>the </a:t>
            </a:r>
            <a:r>
              <a:rPr sz="2400" spc="70" dirty="0">
                <a:latin typeface="Arial Unicode MS"/>
                <a:cs typeface="Arial Unicode MS"/>
              </a:rPr>
              <a:t>veteran </a:t>
            </a:r>
            <a:r>
              <a:rPr sz="2400" spc="110" dirty="0">
                <a:latin typeface="Arial Unicode MS"/>
                <a:cs typeface="Arial Unicode MS"/>
              </a:rPr>
              <a:t>population </a:t>
            </a:r>
            <a:r>
              <a:rPr sz="2400" spc="105" dirty="0">
                <a:latin typeface="Arial Unicode MS"/>
                <a:cs typeface="Arial Unicode MS"/>
              </a:rPr>
              <a:t>in </a:t>
            </a:r>
            <a:r>
              <a:rPr sz="2400" spc="110" dirty="0">
                <a:latin typeface="Arial Unicode MS"/>
                <a:cs typeface="Arial Unicode MS"/>
              </a:rPr>
              <a:t>the </a:t>
            </a:r>
            <a:r>
              <a:rPr sz="2400" spc="90" dirty="0">
                <a:latin typeface="Arial Unicode MS"/>
                <a:cs typeface="Arial Unicode MS"/>
              </a:rPr>
              <a:t>United </a:t>
            </a:r>
            <a:r>
              <a:rPr sz="2400" dirty="0">
                <a:latin typeface="Arial Unicode MS"/>
                <a:cs typeface="Arial Unicode MS"/>
              </a:rPr>
              <a:t>States </a:t>
            </a:r>
            <a:r>
              <a:rPr sz="2400" spc="85" dirty="0">
                <a:latin typeface="Arial Unicode MS"/>
                <a:cs typeface="Arial Unicode MS"/>
              </a:rPr>
              <a:t>and  </a:t>
            </a:r>
            <a:r>
              <a:rPr sz="2400" spc="60" dirty="0">
                <a:latin typeface="Arial Unicode MS"/>
                <a:cs typeface="Arial Unicode MS"/>
              </a:rPr>
              <a:t>are</a:t>
            </a:r>
            <a:r>
              <a:rPr sz="2400" spc="-55" dirty="0">
                <a:latin typeface="Arial Unicode MS"/>
                <a:cs typeface="Arial Unicode MS"/>
              </a:rPr>
              <a:t> </a:t>
            </a:r>
            <a:r>
              <a:rPr sz="2400" spc="110" dirty="0">
                <a:latin typeface="Arial Unicode MS"/>
                <a:cs typeface="Arial Unicode MS"/>
              </a:rPr>
              <a:t>the</a:t>
            </a:r>
            <a:r>
              <a:rPr sz="2400" spc="-35" dirty="0">
                <a:latin typeface="Arial Unicode MS"/>
                <a:cs typeface="Arial Unicode MS"/>
              </a:rPr>
              <a:t> </a:t>
            </a:r>
            <a:r>
              <a:rPr sz="2400" spc="55" dirty="0">
                <a:latin typeface="Arial Unicode MS"/>
                <a:cs typeface="Arial Unicode MS"/>
              </a:rPr>
              <a:t>fastest</a:t>
            </a:r>
            <a:r>
              <a:rPr sz="2400" spc="-15" dirty="0">
                <a:latin typeface="Arial Unicode MS"/>
                <a:cs typeface="Arial Unicode MS"/>
              </a:rPr>
              <a:t> </a:t>
            </a:r>
            <a:r>
              <a:rPr sz="2400" spc="85" dirty="0">
                <a:latin typeface="Arial Unicode MS"/>
                <a:cs typeface="Arial Unicode MS"/>
              </a:rPr>
              <a:t>growing</a:t>
            </a:r>
            <a:r>
              <a:rPr sz="2400" spc="-75" dirty="0">
                <a:latin typeface="Arial Unicode MS"/>
                <a:cs typeface="Arial Unicode MS"/>
              </a:rPr>
              <a:t> </a:t>
            </a:r>
            <a:r>
              <a:rPr sz="2400" spc="70" dirty="0">
                <a:latin typeface="Arial Unicode MS"/>
                <a:cs typeface="Arial Unicode MS"/>
              </a:rPr>
              <a:t>veteran</a:t>
            </a:r>
            <a:r>
              <a:rPr sz="2400" spc="-40" dirty="0">
                <a:latin typeface="Arial Unicode MS"/>
                <a:cs typeface="Arial Unicode MS"/>
              </a:rPr>
              <a:t> </a:t>
            </a:r>
            <a:r>
              <a:rPr sz="2400" spc="110" dirty="0">
                <a:latin typeface="Arial Unicode MS"/>
                <a:cs typeface="Arial Unicode MS"/>
              </a:rPr>
              <a:t>group</a:t>
            </a:r>
            <a:r>
              <a:rPr sz="2400" spc="-50" dirty="0">
                <a:latin typeface="Arial Unicode MS"/>
                <a:cs typeface="Arial Unicode MS"/>
              </a:rPr>
              <a:t> </a:t>
            </a:r>
            <a:r>
              <a:rPr sz="2400" spc="85" dirty="0">
                <a:latin typeface="Arial Unicode MS"/>
                <a:cs typeface="Arial Unicode MS"/>
              </a:rPr>
              <a:t>at</a:t>
            </a:r>
            <a:r>
              <a:rPr sz="2400" spc="-40" dirty="0">
                <a:latin typeface="Arial Unicode MS"/>
                <a:cs typeface="Arial Unicode MS"/>
              </a:rPr>
              <a:t> </a:t>
            </a:r>
            <a:r>
              <a:rPr sz="2400" spc="35" dirty="0">
                <a:latin typeface="Arial Unicode MS"/>
                <a:cs typeface="Arial Unicode MS"/>
              </a:rPr>
              <a:t>2</a:t>
            </a:r>
            <a:r>
              <a:rPr sz="2400" spc="-40" dirty="0">
                <a:latin typeface="Arial Unicode MS"/>
                <a:cs typeface="Arial Unicode MS"/>
              </a:rPr>
              <a:t> </a:t>
            </a:r>
            <a:r>
              <a:rPr sz="2400" spc="110" dirty="0">
                <a:latin typeface="Arial Unicode MS"/>
                <a:cs typeface="Arial Unicode MS"/>
              </a:rPr>
              <a:t>million  </a:t>
            </a:r>
            <a:r>
              <a:rPr sz="2400" spc="85" dirty="0">
                <a:latin typeface="Arial Unicode MS"/>
                <a:cs typeface="Arial Unicode MS"/>
              </a:rPr>
              <a:t>and</a:t>
            </a:r>
            <a:r>
              <a:rPr sz="2400" spc="-45" dirty="0">
                <a:latin typeface="Arial Unicode MS"/>
                <a:cs typeface="Arial Unicode MS"/>
              </a:rPr>
              <a:t> </a:t>
            </a:r>
            <a:r>
              <a:rPr sz="2400" spc="50" dirty="0">
                <a:latin typeface="Arial Unicode MS"/>
                <a:cs typeface="Arial Unicode MS"/>
              </a:rPr>
              <a:t>rising.</a:t>
            </a:r>
            <a:endParaRPr sz="2400" dirty="0">
              <a:latin typeface="Arial Unicode MS"/>
              <a:cs typeface="Arial Unicode MS"/>
            </a:endParaRPr>
          </a:p>
          <a:p>
            <a:pPr marL="332105" marR="835660" indent="-320040">
              <a:lnSpc>
                <a:spcPct val="100000"/>
              </a:lnSpc>
              <a:buClr>
                <a:srgbClr val="9C5252"/>
              </a:buClr>
              <a:buSzPct val="60416"/>
              <a:buFont typeface="Wingdings"/>
              <a:buChar char=""/>
              <a:tabLst>
                <a:tab pos="332105" algn="l"/>
                <a:tab pos="332740" algn="l"/>
              </a:tabLst>
            </a:pPr>
            <a:r>
              <a:rPr sz="2400" spc="70" dirty="0">
                <a:latin typeface="Arial Unicode MS"/>
                <a:cs typeface="Arial Unicode MS"/>
              </a:rPr>
              <a:t>In</a:t>
            </a:r>
            <a:r>
              <a:rPr sz="2400" spc="-40" dirty="0">
                <a:latin typeface="Arial Unicode MS"/>
                <a:cs typeface="Arial Unicode MS"/>
              </a:rPr>
              <a:t> </a:t>
            </a:r>
            <a:r>
              <a:rPr sz="2400" spc="45" dirty="0">
                <a:latin typeface="Arial Unicode MS"/>
                <a:cs typeface="Arial Unicode MS"/>
              </a:rPr>
              <a:t>Michigan,</a:t>
            </a:r>
            <a:r>
              <a:rPr sz="2400" spc="-55" dirty="0">
                <a:latin typeface="Arial Unicode MS"/>
                <a:cs typeface="Arial Unicode MS"/>
              </a:rPr>
              <a:t> </a:t>
            </a:r>
            <a:r>
              <a:rPr sz="2400" spc="100" dirty="0">
                <a:latin typeface="Arial Unicode MS"/>
                <a:cs typeface="Arial Unicode MS"/>
              </a:rPr>
              <a:t>there</a:t>
            </a:r>
            <a:r>
              <a:rPr sz="2400" spc="-45" dirty="0">
                <a:latin typeface="Arial Unicode MS"/>
                <a:cs typeface="Arial Unicode MS"/>
              </a:rPr>
              <a:t> </a:t>
            </a:r>
            <a:r>
              <a:rPr sz="2400" spc="60" dirty="0">
                <a:latin typeface="Arial Unicode MS"/>
                <a:cs typeface="Arial Unicode MS"/>
              </a:rPr>
              <a:t>are</a:t>
            </a:r>
            <a:r>
              <a:rPr sz="2400" spc="-50" dirty="0">
                <a:latin typeface="Arial Unicode MS"/>
                <a:cs typeface="Arial Unicode MS"/>
              </a:rPr>
              <a:t> </a:t>
            </a:r>
            <a:r>
              <a:rPr sz="2400" spc="110" dirty="0">
                <a:latin typeface="Arial Unicode MS"/>
                <a:cs typeface="Arial Unicode MS"/>
              </a:rPr>
              <a:t>about</a:t>
            </a:r>
            <a:r>
              <a:rPr sz="2400" spc="-35" dirty="0">
                <a:latin typeface="Arial Unicode MS"/>
                <a:cs typeface="Arial Unicode MS"/>
              </a:rPr>
              <a:t> </a:t>
            </a:r>
            <a:r>
              <a:rPr sz="2400" spc="10" dirty="0">
                <a:latin typeface="Arial Unicode MS"/>
                <a:cs typeface="Arial Unicode MS"/>
              </a:rPr>
              <a:t>47,717</a:t>
            </a:r>
            <a:r>
              <a:rPr sz="2400" spc="-10" dirty="0">
                <a:latin typeface="Arial Unicode MS"/>
                <a:cs typeface="Arial Unicode MS"/>
              </a:rPr>
              <a:t> </a:t>
            </a:r>
            <a:r>
              <a:rPr sz="2400" spc="125" dirty="0">
                <a:latin typeface="Arial Unicode MS"/>
                <a:cs typeface="Arial Unicode MS"/>
              </a:rPr>
              <a:t>women  </a:t>
            </a:r>
            <a:r>
              <a:rPr sz="2400" spc="45" dirty="0">
                <a:latin typeface="Arial Unicode MS"/>
                <a:cs typeface="Arial Unicode MS"/>
              </a:rPr>
              <a:t>veterans.</a:t>
            </a:r>
            <a:endParaRPr sz="2400" dirty="0">
              <a:latin typeface="Arial Unicode MS"/>
              <a:cs typeface="Arial Unicode MS"/>
            </a:endParaRPr>
          </a:p>
          <a:p>
            <a:pPr marL="332740" indent="-320040">
              <a:lnSpc>
                <a:spcPct val="100000"/>
              </a:lnSpc>
              <a:buClr>
                <a:srgbClr val="9C5252"/>
              </a:buClr>
              <a:buSzPct val="60416"/>
              <a:buFont typeface="Wingdings"/>
              <a:buChar char=""/>
              <a:tabLst>
                <a:tab pos="332105" algn="l"/>
                <a:tab pos="332740" algn="l"/>
              </a:tabLst>
            </a:pPr>
            <a:r>
              <a:rPr sz="2400" spc="-10" dirty="0">
                <a:latin typeface="Arial Unicode MS"/>
                <a:cs typeface="Arial Unicode MS"/>
              </a:rPr>
              <a:t>These </a:t>
            </a:r>
            <a:r>
              <a:rPr sz="2400" spc="100" dirty="0">
                <a:latin typeface="Arial Unicode MS"/>
                <a:cs typeface="Arial Unicode MS"/>
              </a:rPr>
              <a:t>patriots </a:t>
            </a:r>
            <a:r>
              <a:rPr sz="2400" spc="20" dirty="0">
                <a:latin typeface="Arial Unicode MS"/>
                <a:cs typeface="Arial Unicode MS"/>
              </a:rPr>
              <a:t>face </a:t>
            </a:r>
            <a:r>
              <a:rPr sz="2400" spc="90" dirty="0">
                <a:latin typeface="Arial Unicode MS"/>
                <a:cs typeface="Arial Unicode MS"/>
              </a:rPr>
              <a:t>many </a:t>
            </a:r>
            <a:r>
              <a:rPr sz="2400" spc="30" dirty="0">
                <a:latin typeface="Arial Unicode MS"/>
                <a:cs typeface="Arial Unicode MS"/>
              </a:rPr>
              <a:t>challenges</a:t>
            </a:r>
            <a:r>
              <a:rPr sz="2400" spc="-395" dirty="0">
                <a:latin typeface="Arial Unicode MS"/>
                <a:cs typeface="Arial Unicode MS"/>
              </a:rPr>
              <a:t> </a:t>
            </a:r>
            <a:r>
              <a:rPr sz="2400" spc="65" dirty="0">
                <a:latin typeface="Arial Unicode MS"/>
                <a:cs typeface="Arial Unicode MS"/>
              </a:rPr>
              <a:t>including:</a:t>
            </a:r>
            <a:endParaRPr sz="2400" dirty="0">
              <a:latin typeface="Arial Unicode MS"/>
              <a:cs typeface="Arial Unicode MS"/>
            </a:endParaRPr>
          </a:p>
          <a:p>
            <a:pPr marL="652780" lvl="1" indent="-274955">
              <a:lnSpc>
                <a:spcPct val="100000"/>
              </a:lnSpc>
              <a:spcBef>
                <a:spcPts val="20"/>
              </a:spcBef>
              <a:buClr>
                <a:srgbClr val="5F76B4"/>
              </a:buClr>
              <a:buSzPct val="69047"/>
              <a:buFont typeface="Wingdings 2"/>
              <a:buChar char="□"/>
              <a:tabLst>
                <a:tab pos="652780" algn="l"/>
              </a:tabLst>
            </a:pPr>
            <a:r>
              <a:rPr sz="2100" spc="45" dirty="0">
                <a:latin typeface="Arial Unicode MS"/>
                <a:cs typeface="Arial Unicode MS"/>
              </a:rPr>
              <a:t>High </a:t>
            </a:r>
            <a:r>
              <a:rPr sz="2100" spc="75" dirty="0">
                <a:latin typeface="Arial Unicode MS"/>
                <a:cs typeface="Arial Unicode MS"/>
              </a:rPr>
              <a:t>rate </a:t>
            </a:r>
            <a:r>
              <a:rPr sz="2100" spc="110" dirty="0">
                <a:latin typeface="Arial Unicode MS"/>
                <a:cs typeface="Arial Unicode MS"/>
              </a:rPr>
              <a:t>of </a:t>
            </a:r>
            <a:r>
              <a:rPr sz="2100" spc="20" dirty="0">
                <a:latin typeface="Arial Unicode MS"/>
                <a:cs typeface="Arial Unicode MS"/>
              </a:rPr>
              <a:t>homelessness, </a:t>
            </a:r>
            <a:r>
              <a:rPr sz="2100" spc="-130" dirty="0">
                <a:latin typeface="Arial Unicode MS"/>
                <a:cs typeface="Arial Unicode MS"/>
              </a:rPr>
              <a:t>PTSD </a:t>
            </a:r>
            <a:r>
              <a:rPr sz="2100" spc="75" dirty="0">
                <a:latin typeface="Arial Unicode MS"/>
                <a:cs typeface="Arial Unicode MS"/>
              </a:rPr>
              <a:t>and</a:t>
            </a:r>
            <a:r>
              <a:rPr sz="2100" spc="-350" dirty="0">
                <a:latin typeface="Arial Unicode MS"/>
                <a:cs typeface="Arial Unicode MS"/>
              </a:rPr>
              <a:t> </a:t>
            </a:r>
            <a:r>
              <a:rPr sz="2100" spc="25" dirty="0">
                <a:latin typeface="Arial Unicode MS"/>
                <a:cs typeface="Arial Unicode MS"/>
              </a:rPr>
              <a:t>suicide;</a:t>
            </a:r>
            <a:endParaRPr sz="2100" dirty="0">
              <a:latin typeface="Arial Unicode MS"/>
              <a:cs typeface="Arial Unicode MS"/>
            </a:endParaRPr>
          </a:p>
          <a:p>
            <a:pPr marL="652780" lvl="1" indent="-274955">
              <a:lnSpc>
                <a:spcPct val="100000"/>
              </a:lnSpc>
              <a:buClr>
                <a:srgbClr val="5F76B4"/>
              </a:buClr>
              <a:buSzPct val="69047"/>
              <a:buFont typeface="Wingdings 2"/>
              <a:buChar char="□"/>
              <a:tabLst>
                <a:tab pos="652780" algn="l"/>
              </a:tabLst>
            </a:pPr>
            <a:r>
              <a:rPr sz="2100" spc="75" dirty="0">
                <a:latin typeface="Arial Unicode MS"/>
                <a:cs typeface="Arial Unicode MS"/>
              </a:rPr>
              <a:t>Military </a:t>
            </a:r>
            <a:r>
              <a:rPr sz="2100" spc="25" dirty="0">
                <a:latin typeface="Arial Unicode MS"/>
                <a:cs typeface="Arial Unicode MS"/>
              </a:rPr>
              <a:t>sexual </a:t>
            </a:r>
            <a:r>
              <a:rPr sz="2100" spc="80" dirty="0">
                <a:latin typeface="Arial Unicode MS"/>
                <a:cs typeface="Arial Unicode MS"/>
              </a:rPr>
              <a:t>trauma;</a:t>
            </a:r>
            <a:r>
              <a:rPr sz="2100" spc="-220" dirty="0">
                <a:latin typeface="Arial Unicode MS"/>
                <a:cs typeface="Arial Unicode MS"/>
              </a:rPr>
              <a:t> </a:t>
            </a:r>
            <a:r>
              <a:rPr sz="2100" spc="75" dirty="0">
                <a:latin typeface="Arial Unicode MS"/>
                <a:cs typeface="Arial Unicode MS"/>
              </a:rPr>
              <a:t>and</a:t>
            </a:r>
            <a:endParaRPr sz="2100" dirty="0">
              <a:latin typeface="Arial Unicode MS"/>
              <a:cs typeface="Arial Unicode MS"/>
            </a:endParaRPr>
          </a:p>
          <a:p>
            <a:pPr marL="652780" lvl="1" indent="-274955">
              <a:lnSpc>
                <a:spcPct val="100000"/>
              </a:lnSpc>
              <a:buClr>
                <a:srgbClr val="5F76B4"/>
              </a:buClr>
              <a:buSzPct val="69047"/>
              <a:buFont typeface="Wingdings 2"/>
              <a:buChar char="□"/>
              <a:tabLst>
                <a:tab pos="652780" algn="l"/>
              </a:tabLst>
            </a:pPr>
            <a:r>
              <a:rPr sz="2100" spc="20" dirty="0">
                <a:latin typeface="Arial Unicode MS"/>
                <a:cs typeface="Arial Unicode MS"/>
              </a:rPr>
              <a:t>Being </a:t>
            </a:r>
            <a:r>
              <a:rPr sz="2100" spc="65" dirty="0">
                <a:latin typeface="Arial Unicode MS"/>
                <a:cs typeface="Arial Unicode MS"/>
              </a:rPr>
              <a:t>overlooked </a:t>
            </a:r>
            <a:r>
              <a:rPr sz="2100" spc="-30" dirty="0">
                <a:latin typeface="Arial Unicode MS"/>
                <a:cs typeface="Arial Unicode MS"/>
              </a:rPr>
              <a:t>as</a:t>
            </a:r>
            <a:r>
              <a:rPr sz="2100" spc="-220" dirty="0">
                <a:latin typeface="Arial Unicode MS"/>
                <a:cs typeface="Arial Unicode MS"/>
              </a:rPr>
              <a:t> </a:t>
            </a:r>
            <a:r>
              <a:rPr sz="2100" spc="45" dirty="0">
                <a:latin typeface="Arial Unicode MS"/>
                <a:cs typeface="Arial Unicode MS"/>
              </a:rPr>
              <a:t>veterans</a:t>
            </a:r>
            <a:endParaRPr sz="2100" dirty="0">
              <a:latin typeface="Arial Unicode MS"/>
              <a:cs typeface="Arial Unicode MS"/>
            </a:endParaRPr>
          </a:p>
        </p:txBody>
      </p:sp>
      <p:sp>
        <p:nvSpPr>
          <p:cNvPr id="2" name="object 2"/>
          <p:cNvSpPr txBox="1"/>
          <p:nvPr/>
        </p:nvSpPr>
        <p:spPr>
          <a:xfrm>
            <a:off x="213518" y="1264665"/>
            <a:ext cx="10668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FFFFFF"/>
                </a:solidFill>
                <a:latin typeface="Tw Cen MT"/>
                <a:cs typeface="Tw Cen MT"/>
              </a:rPr>
              <a:t>7</a:t>
            </a:r>
            <a:endParaRPr sz="1200">
              <a:latin typeface="Tw Cen MT"/>
              <a:cs typeface="Tw Cen M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descr="MVAA's SIAVI"/>
          <p:cNvSpPr txBox="1">
            <a:spLocks noGrp="1"/>
          </p:cNvSpPr>
          <p:nvPr>
            <p:ph type="title"/>
          </p:nvPr>
        </p:nvSpPr>
        <p:spPr>
          <a:xfrm>
            <a:off x="1374139" y="377443"/>
            <a:ext cx="7207884" cy="750847"/>
          </a:xfrm>
          <a:prstGeom prst="rect">
            <a:avLst/>
          </a:prstGeom>
        </p:spPr>
        <p:txBody>
          <a:bodyPr vert="horz" wrap="square" lIns="0" tIns="12065" rIns="0" bIns="0" rtlCol="0">
            <a:spAutoFit/>
          </a:bodyPr>
          <a:lstStyle/>
          <a:p>
            <a:pPr marL="12700">
              <a:lnSpc>
                <a:spcPct val="100000"/>
              </a:lnSpc>
              <a:spcBef>
                <a:spcPts val="95"/>
              </a:spcBef>
            </a:pPr>
            <a:r>
              <a:rPr spc="-125" dirty="0"/>
              <a:t>MVAA’s </a:t>
            </a:r>
            <a:r>
              <a:rPr spc="-5" dirty="0"/>
              <a:t>“She Is A </a:t>
            </a:r>
            <a:r>
              <a:rPr spc="-40" dirty="0"/>
              <a:t>Veteran”</a:t>
            </a:r>
            <a:r>
              <a:rPr spc="85" dirty="0"/>
              <a:t> </a:t>
            </a:r>
            <a:r>
              <a:rPr spc="-15" dirty="0"/>
              <a:t>Initiative</a:t>
            </a:r>
            <a:r>
              <a:rPr lang="en-US" spc="-15" dirty="0"/>
              <a:t> </a:t>
            </a:r>
            <a:r>
              <a:rPr lang="en-US" sz="800" spc="-15" dirty="0">
                <a:solidFill>
                  <a:schemeClr val="bg1"/>
                </a:solidFill>
              </a:rPr>
              <a:t>2</a:t>
            </a:r>
            <a:endParaRPr sz="800" spc="-15" dirty="0">
              <a:solidFill>
                <a:schemeClr val="bg1"/>
              </a:solidFill>
            </a:endParaRPr>
          </a:p>
        </p:txBody>
      </p:sp>
      <p:sp>
        <p:nvSpPr>
          <p:cNvPr id="3" name="object 3" descr="She is a veteran"/>
          <p:cNvSpPr txBox="1"/>
          <p:nvPr/>
        </p:nvSpPr>
        <p:spPr>
          <a:xfrm>
            <a:off x="869314" y="1763835"/>
            <a:ext cx="7374255" cy="2585720"/>
          </a:xfrm>
          <a:prstGeom prst="rect">
            <a:avLst/>
          </a:prstGeom>
        </p:spPr>
        <p:txBody>
          <a:bodyPr vert="horz" wrap="square" lIns="0" tIns="12700" rIns="0" bIns="0" rtlCol="0">
            <a:spAutoFit/>
          </a:bodyPr>
          <a:lstStyle/>
          <a:p>
            <a:pPr marL="332105" marR="5080" indent="-320040">
              <a:lnSpc>
                <a:spcPct val="100000"/>
              </a:lnSpc>
              <a:spcBef>
                <a:spcPts val="100"/>
              </a:spcBef>
              <a:buClr>
                <a:srgbClr val="9C5252"/>
              </a:buClr>
              <a:buSzPct val="60416"/>
              <a:buFont typeface="Wingdings"/>
              <a:buChar char=""/>
              <a:tabLst>
                <a:tab pos="332105" algn="l"/>
                <a:tab pos="332740" algn="l"/>
                <a:tab pos="1017905" algn="l"/>
              </a:tabLst>
            </a:pPr>
            <a:r>
              <a:rPr sz="2400" dirty="0">
                <a:latin typeface="Arial Unicode MS"/>
                <a:cs typeface="Arial Unicode MS"/>
              </a:rPr>
              <a:t>The	</a:t>
            </a:r>
            <a:r>
              <a:rPr sz="2400" b="1" spc="-20" dirty="0">
                <a:latin typeface="Lucida Sans"/>
                <a:cs typeface="Lucida Sans"/>
              </a:rPr>
              <a:t>“She </a:t>
            </a:r>
            <a:r>
              <a:rPr sz="2400" b="1" spc="-90" dirty="0">
                <a:latin typeface="Lucida Sans"/>
                <a:cs typeface="Lucida Sans"/>
              </a:rPr>
              <a:t>Is </a:t>
            </a:r>
            <a:r>
              <a:rPr sz="2400" b="1" spc="35" dirty="0">
                <a:latin typeface="Lucida Sans"/>
                <a:cs typeface="Lucida Sans"/>
              </a:rPr>
              <a:t>a </a:t>
            </a:r>
            <a:r>
              <a:rPr sz="2400" b="1" spc="-5" dirty="0">
                <a:latin typeface="Lucida Sans"/>
                <a:cs typeface="Lucida Sans"/>
              </a:rPr>
              <a:t>Veteran” </a:t>
            </a:r>
            <a:r>
              <a:rPr sz="2400" spc="80" dirty="0">
                <a:latin typeface="Arial Unicode MS"/>
                <a:cs typeface="Arial Unicode MS"/>
              </a:rPr>
              <a:t>initiative </a:t>
            </a:r>
            <a:r>
              <a:rPr sz="2400" spc="10" dirty="0">
                <a:latin typeface="Arial Unicode MS"/>
                <a:cs typeface="Arial Unicode MS"/>
              </a:rPr>
              <a:t>is </a:t>
            </a:r>
            <a:r>
              <a:rPr sz="2400" dirty="0">
                <a:latin typeface="Arial Unicode MS"/>
                <a:cs typeface="Arial Unicode MS"/>
              </a:rPr>
              <a:t>a </a:t>
            </a:r>
            <a:r>
              <a:rPr sz="2400" spc="65" dirty="0">
                <a:latin typeface="Arial Unicode MS"/>
                <a:cs typeface="Arial Unicode MS"/>
              </a:rPr>
              <a:t>three-year  </a:t>
            </a:r>
            <a:r>
              <a:rPr sz="2400" spc="60" dirty="0">
                <a:latin typeface="Arial Unicode MS"/>
                <a:cs typeface="Arial Unicode MS"/>
              </a:rPr>
              <a:t>campaign</a:t>
            </a:r>
            <a:r>
              <a:rPr sz="2400" spc="-50" dirty="0">
                <a:latin typeface="Arial Unicode MS"/>
                <a:cs typeface="Arial Unicode MS"/>
              </a:rPr>
              <a:t> </a:t>
            </a:r>
            <a:r>
              <a:rPr sz="2400" spc="120" dirty="0">
                <a:latin typeface="Arial Unicode MS"/>
                <a:cs typeface="Arial Unicode MS"/>
              </a:rPr>
              <a:t>that</a:t>
            </a:r>
            <a:r>
              <a:rPr sz="2400" spc="-35" dirty="0">
                <a:latin typeface="Arial Unicode MS"/>
                <a:cs typeface="Arial Unicode MS"/>
              </a:rPr>
              <a:t> </a:t>
            </a:r>
            <a:r>
              <a:rPr sz="2400" spc="10" dirty="0">
                <a:latin typeface="Arial Unicode MS"/>
                <a:cs typeface="Arial Unicode MS"/>
              </a:rPr>
              <a:t>serves</a:t>
            </a:r>
            <a:r>
              <a:rPr sz="2400" spc="-25" dirty="0">
                <a:latin typeface="Arial Unicode MS"/>
                <a:cs typeface="Arial Unicode MS"/>
              </a:rPr>
              <a:t> </a:t>
            </a:r>
            <a:r>
              <a:rPr sz="2400" spc="-30" dirty="0">
                <a:latin typeface="Arial Unicode MS"/>
                <a:cs typeface="Arial Unicode MS"/>
              </a:rPr>
              <a:t>as</a:t>
            </a:r>
            <a:r>
              <a:rPr sz="2400" spc="-45" dirty="0">
                <a:latin typeface="Arial Unicode MS"/>
                <a:cs typeface="Arial Unicode MS"/>
              </a:rPr>
              <a:t> </a:t>
            </a:r>
            <a:r>
              <a:rPr sz="2400" spc="110" dirty="0">
                <a:latin typeface="Arial Unicode MS"/>
                <a:cs typeface="Arial Unicode MS"/>
              </a:rPr>
              <a:t>the</a:t>
            </a:r>
            <a:r>
              <a:rPr sz="2400" spc="-50" dirty="0">
                <a:latin typeface="Arial Unicode MS"/>
                <a:cs typeface="Arial Unicode MS"/>
              </a:rPr>
              <a:t> </a:t>
            </a:r>
            <a:r>
              <a:rPr sz="2400" spc="95" dirty="0">
                <a:latin typeface="Arial Unicode MS"/>
                <a:cs typeface="Arial Unicode MS"/>
              </a:rPr>
              <a:t>building</a:t>
            </a:r>
            <a:r>
              <a:rPr sz="2400" spc="-45" dirty="0">
                <a:latin typeface="Arial Unicode MS"/>
                <a:cs typeface="Arial Unicode MS"/>
              </a:rPr>
              <a:t> </a:t>
            </a:r>
            <a:r>
              <a:rPr sz="2400" spc="45" dirty="0">
                <a:latin typeface="Arial Unicode MS"/>
                <a:cs typeface="Arial Unicode MS"/>
              </a:rPr>
              <a:t>blocks</a:t>
            </a:r>
            <a:r>
              <a:rPr sz="2400" spc="-50" dirty="0">
                <a:latin typeface="Arial Unicode MS"/>
                <a:cs typeface="Arial Unicode MS"/>
              </a:rPr>
              <a:t> </a:t>
            </a:r>
            <a:r>
              <a:rPr sz="2400" spc="130" dirty="0">
                <a:latin typeface="Arial Unicode MS"/>
                <a:cs typeface="Arial Unicode MS"/>
              </a:rPr>
              <a:t>of</a:t>
            </a:r>
            <a:r>
              <a:rPr sz="2400" spc="-50" dirty="0">
                <a:latin typeface="Arial Unicode MS"/>
                <a:cs typeface="Arial Unicode MS"/>
              </a:rPr>
              <a:t> </a:t>
            </a:r>
            <a:r>
              <a:rPr sz="2400" spc="65" dirty="0">
                <a:latin typeface="Arial Unicode MS"/>
                <a:cs typeface="Arial Unicode MS"/>
              </a:rPr>
              <a:t>an  </a:t>
            </a:r>
            <a:r>
              <a:rPr sz="2400" spc="95" dirty="0">
                <a:latin typeface="Arial Unicode MS"/>
                <a:cs typeface="Arial Unicode MS"/>
              </a:rPr>
              <a:t>enduring</a:t>
            </a:r>
            <a:r>
              <a:rPr sz="2400" spc="-50" dirty="0">
                <a:latin typeface="Arial Unicode MS"/>
                <a:cs typeface="Arial Unicode MS"/>
              </a:rPr>
              <a:t> </a:t>
            </a:r>
            <a:r>
              <a:rPr sz="2400" spc="70" dirty="0">
                <a:latin typeface="Arial Unicode MS"/>
                <a:cs typeface="Arial Unicode MS"/>
              </a:rPr>
              <a:t>statewide</a:t>
            </a:r>
            <a:r>
              <a:rPr sz="2400" spc="-35" dirty="0">
                <a:latin typeface="Arial Unicode MS"/>
                <a:cs typeface="Arial Unicode MS"/>
              </a:rPr>
              <a:t> </a:t>
            </a:r>
            <a:r>
              <a:rPr sz="2400" spc="120" dirty="0">
                <a:latin typeface="Arial Unicode MS"/>
                <a:cs typeface="Arial Unicode MS"/>
              </a:rPr>
              <a:t>program</a:t>
            </a:r>
            <a:r>
              <a:rPr sz="2400" spc="-60" dirty="0">
                <a:latin typeface="Arial Unicode MS"/>
                <a:cs typeface="Arial Unicode MS"/>
              </a:rPr>
              <a:t> </a:t>
            </a:r>
            <a:r>
              <a:rPr sz="2400" spc="145" dirty="0">
                <a:latin typeface="Arial Unicode MS"/>
                <a:cs typeface="Arial Unicode MS"/>
              </a:rPr>
              <a:t>to</a:t>
            </a:r>
            <a:r>
              <a:rPr sz="2400" spc="-40" dirty="0">
                <a:latin typeface="Arial Unicode MS"/>
                <a:cs typeface="Arial Unicode MS"/>
              </a:rPr>
              <a:t> </a:t>
            </a:r>
            <a:r>
              <a:rPr sz="2400" spc="40" dirty="0">
                <a:latin typeface="Arial Unicode MS"/>
                <a:cs typeface="Arial Unicode MS"/>
              </a:rPr>
              <a:t>recognize</a:t>
            </a:r>
            <a:r>
              <a:rPr sz="2400" spc="-60" dirty="0">
                <a:latin typeface="Arial Unicode MS"/>
                <a:cs typeface="Arial Unicode MS"/>
              </a:rPr>
              <a:t> </a:t>
            </a:r>
            <a:r>
              <a:rPr sz="2400" spc="125" dirty="0">
                <a:latin typeface="Arial Unicode MS"/>
                <a:cs typeface="Arial Unicode MS"/>
              </a:rPr>
              <a:t>women  </a:t>
            </a:r>
            <a:r>
              <a:rPr sz="2400" spc="55" dirty="0">
                <a:latin typeface="Arial Unicode MS"/>
                <a:cs typeface="Arial Unicode MS"/>
              </a:rPr>
              <a:t>veterans </a:t>
            </a:r>
            <a:r>
              <a:rPr sz="2400" spc="145" dirty="0">
                <a:latin typeface="Arial Unicode MS"/>
                <a:cs typeface="Arial Unicode MS"/>
              </a:rPr>
              <a:t>for </a:t>
            </a:r>
            <a:r>
              <a:rPr sz="2400" spc="114" dirty="0">
                <a:latin typeface="Arial Unicode MS"/>
                <a:cs typeface="Arial Unicode MS"/>
              </a:rPr>
              <a:t>their </a:t>
            </a:r>
            <a:r>
              <a:rPr sz="2400" spc="5" dirty="0">
                <a:latin typeface="Arial Unicode MS"/>
                <a:cs typeface="Arial Unicode MS"/>
              </a:rPr>
              <a:t>service, </a:t>
            </a:r>
            <a:r>
              <a:rPr sz="2400" spc="85" dirty="0">
                <a:latin typeface="Arial Unicode MS"/>
                <a:cs typeface="Arial Unicode MS"/>
              </a:rPr>
              <a:t>help </a:t>
            </a:r>
            <a:r>
              <a:rPr sz="2400" spc="135" dirty="0">
                <a:latin typeface="Arial Unicode MS"/>
                <a:cs typeface="Arial Unicode MS"/>
              </a:rPr>
              <a:t>them </a:t>
            </a:r>
            <a:r>
              <a:rPr sz="2400" spc="85" dirty="0">
                <a:latin typeface="Arial Unicode MS"/>
                <a:cs typeface="Arial Unicode MS"/>
              </a:rPr>
              <a:t>tell </a:t>
            </a:r>
            <a:r>
              <a:rPr sz="2400" spc="114" dirty="0">
                <a:latin typeface="Arial Unicode MS"/>
                <a:cs typeface="Arial Unicode MS"/>
              </a:rPr>
              <a:t>their  </a:t>
            </a:r>
            <a:r>
              <a:rPr sz="2400" spc="105" dirty="0">
                <a:latin typeface="Arial Unicode MS"/>
                <a:cs typeface="Arial Unicode MS"/>
              </a:rPr>
              <a:t>unique </a:t>
            </a:r>
            <a:r>
              <a:rPr sz="2400" spc="60" dirty="0">
                <a:latin typeface="Arial Unicode MS"/>
                <a:cs typeface="Arial Unicode MS"/>
              </a:rPr>
              <a:t>stories </a:t>
            </a:r>
            <a:r>
              <a:rPr sz="2400" spc="85" dirty="0">
                <a:latin typeface="Arial Unicode MS"/>
                <a:cs typeface="Arial Unicode MS"/>
              </a:rPr>
              <a:t>and </a:t>
            </a:r>
            <a:r>
              <a:rPr sz="2400" spc="95" dirty="0">
                <a:latin typeface="Arial Unicode MS"/>
                <a:cs typeface="Arial Unicode MS"/>
              </a:rPr>
              <a:t>ultimately </a:t>
            </a:r>
            <a:r>
              <a:rPr sz="2400" spc="60" dirty="0">
                <a:latin typeface="Arial Unicode MS"/>
                <a:cs typeface="Arial Unicode MS"/>
              </a:rPr>
              <a:t>connect </a:t>
            </a:r>
            <a:r>
              <a:rPr sz="2400" spc="135" dirty="0">
                <a:latin typeface="Arial Unicode MS"/>
                <a:cs typeface="Arial Unicode MS"/>
              </a:rPr>
              <a:t>them </a:t>
            </a:r>
            <a:r>
              <a:rPr sz="2400" spc="145" dirty="0">
                <a:latin typeface="Arial Unicode MS"/>
                <a:cs typeface="Arial Unicode MS"/>
              </a:rPr>
              <a:t>to  </a:t>
            </a:r>
            <a:r>
              <a:rPr sz="2400" spc="110" dirty="0">
                <a:latin typeface="Arial Unicode MS"/>
                <a:cs typeface="Arial Unicode MS"/>
              </a:rPr>
              <a:t>the </a:t>
            </a:r>
            <a:r>
              <a:rPr sz="2400" spc="80" dirty="0">
                <a:latin typeface="Arial Unicode MS"/>
                <a:cs typeface="Arial Unicode MS"/>
              </a:rPr>
              <a:t>benefits </a:t>
            </a:r>
            <a:r>
              <a:rPr sz="2400" spc="85" dirty="0">
                <a:latin typeface="Arial Unicode MS"/>
                <a:cs typeface="Arial Unicode MS"/>
              </a:rPr>
              <a:t>and </a:t>
            </a:r>
            <a:r>
              <a:rPr sz="2400" spc="10" dirty="0">
                <a:latin typeface="Arial Unicode MS"/>
                <a:cs typeface="Arial Unicode MS"/>
              </a:rPr>
              <a:t>services </a:t>
            </a:r>
            <a:r>
              <a:rPr sz="2400" spc="80" dirty="0">
                <a:latin typeface="Arial Unicode MS"/>
                <a:cs typeface="Arial Unicode MS"/>
              </a:rPr>
              <a:t>they </a:t>
            </a:r>
            <a:r>
              <a:rPr sz="2400" spc="75" dirty="0">
                <a:latin typeface="Arial Unicode MS"/>
                <a:cs typeface="Arial Unicode MS"/>
              </a:rPr>
              <a:t>earned </a:t>
            </a:r>
            <a:r>
              <a:rPr sz="2400" spc="145" dirty="0">
                <a:latin typeface="Arial Unicode MS"/>
                <a:cs typeface="Arial Unicode MS"/>
              </a:rPr>
              <a:t>for </a:t>
            </a:r>
            <a:r>
              <a:rPr sz="2400" spc="45" dirty="0">
                <a:latin typeface="Arial Unicode MS"/>
                <a:cs typeface="Arial Unicode MS"/>
              </a:rPr>
              <a:t>serving  </a:t>
            </a:r>
            <a:r>
              <a:rPr sz="2400" spc="114" dirty="0">
                <a:latin typeface="Arial Unicode MS"/>
                <a:cs typeface="Arial Unicode MS"/>
              </a:rPr>
              <a:t>their</a:t>
            </a:r>
            <a:r>
              <a:rPr sz="2400" spc="-45" dirty="0">
                <a:latin typeface="Arial Unicode MS"/>
                <a:cs typeface="Arial Unicode MS"/>
              </a:rPr>
              <a:t> </a:t>
            </a:r>
            <a:r>
              <a:rPr sz="2400" spc="80" dirty="0">
                <a:latin typeface="Arial Unicode MS"/>
                <a:cs typeface="Arial Unicode MS"/>
              </a:rPr>
              <a:t>country.</a:t>
            </a:r>
            <a:endParaRPr sz="2400" dirty="0">
              <a:latin typeface="Arial Unicode MS"/>
              <a:cs typeface="Arial Unicode MS"/>
            </a:endParaRPr>
          </a:p>
        </p:txBody>
      </p:sp>
      <p:sp>
        <p:nvSpPr>
          <p:cNvPr id="5" name="object 5" descr="MVAA She is a Veteran Initiative woman looking out"/>
          <p:cNvSpPr/>
          <p:nvPr/>
        </p:nvSpPr>
        <p:spPr>
          <a:xfrm>
            <a:off x="2505456" y="4216908"/>
            <a:ext cx="3727703" cy="2353055"/>
          </a:xfrm>
          <a:prstGeom prst="rect">
            <a:avLst/>
          </a:prstGeom>
          <a:blipFill>
            <a:blip r:embed="rId3" cstate="print"/>
            <a:stretch>
              <a:fillRect/>
            </a:stretch>
          </a:blipFill>
        </p:spPr>
        <p:txBody>
          <a:bodyPr wrap="square" lIns="0" tIns="0" rIns="0" bIns="0" rtlCol="0"/>
          <a:lstStyle/>
          <a:p>
            <a:endParaRPr/>
          </a:p>
        </p:txBody>
      </p:sp>
      <p:sp>
        <p:nvSpPr>
          <p:cNvPr id="2" name="object 2"/>
          <p:cNvSpPr txBox="1"/>
          <p:nvPr/>
        </p:nvSpPr>
        <p:spPr>
          <a:xfrm>
            <a:off x="213518" y="1264665"/>
            <a:ext cx="10668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FFFFFF"/>
                </a:solidFill>
                <a:latin typeface="Tw Cen MT"/>
                <a:cs typeface="Tw Cen MT"/>
              </a:rPr>
              <a:t>8</a:t>
            </a:r>
            <a:endParaRPr sz="1200">
              <a:latin typeface="Tw Cen MT"/>
              <a:cs typeface="Tw Cen M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descr="MST Facility"/>
          <p:cNvSpPr txBox="1">
            <a:spLocks noGrp="1"/>
          </p:cNvSpPr>
          <p:nvPr>
            <p:ph type="title"/>
          </p:nvPr>
        </p:nvSpPr>
        <p:spPr>
          <a:xfrm>
            <a:off x="1374139" y="377443"/>
            <a:ext cx="2450465" cy="635000"/>
          </a:xfrm>
          <a:prstGeom prst="rect">
            <a:avLst/>
          </a:prstGeom>
        </p:spPr>
        <p:txBody>
          <a:bodyPr vert="horz" wrap="square" lIns="0" tIns="12065" rIns="0" bIns="0" rtlCol="0">
            <a:spAutoFit/>
          </a:bodyPr>
          <a:lstStyle/>
          <a:p>
            <a:pPr marL="12700">
              <a:lnSpc>
                <a:spcPct val="100000"/>
              </a:lnSpc>
              <a:spcBef>
                <a:spcPts val="95"/>
              </a:spcBef>
            </a:pPr>
            <a:r>
              <a:rPr spc="-5" dirty="0"/>
              <a:t>MST</a:t>
            </a:r>
            <a:r>
              <a:rPr spc="-85" dirty="0"/>
              <a:t> </a:t>
            </a:r>
            <a:r>
              <a:rPr spc="-10" dirty="0"/>
              <a:t>Facility</a:t>
            </a:r>
          </a:p>
        </p:txBody>
      </p:sp>
      <p:sp>
        <p:nvSpPr>
          <p:cNvPr id="3" name="object 3" descr="MST Resources"/>
          <p:cNvSpPr txBox="1">
            <a:spLocks noGrp="1"/>
          </p:cNvSpPr>
          <p:nvPr>
            <p:ph type="body" idx="1"/>
          </p:nvPr>
        </p:nvSpPr>
        <p:spPr>
          <a:prstGeom prst="rect">
            <a:avLst/>
          </a:prstGeom>
        </p:spPr>
        <p:txBody>
          <a:bodyPr vert="horz" wrap="square" lIns="0" tIns="63500" rIns="0" bIns="0" rtlCol="0">
            <a:spAutoFit/>
          </a:bodyPr>
          <a:lstStyle/>
          <a:p>
            <a:pPr marL="35560" marR="5080">
              <a:lnSpc>
                <a:spcPts val="1630"/>
              </a:lnSpc>
              <a:spcBef>
                <a:spcPts val="500"/>
              </a:spcBef>
              <a:buClr>
                <a:srgbClr val="9C5252"/>
              </a:buClr>
              <a:buSzPct val="58823"/>
              <a:buFont typeface="Wingdings"/>
              <a:buChar char=""/>
              <a:tabLst>
                <a:tab pos="355600" algn="l"/>
                <a:tab pos="356870" algn="l"/>
              </a:tabLst>
            </a:pPr>
            <a:r>
              <a:rPr spc="5" dirty="0"/>
              <a:t>The</a:t>
            </a:r>
            <a:r>
              <a:rPr spc="-60" dirty="0"/>
              <a:t> </a:t>
            </a:r>
            <a:r>
              <a:rPr spc="-30" dirty="0"/>
              <a:t>MVAA</a:t>
            </a:r>
            <a:r>
              <a:rPr spc="-55" dirty="0"/>
              <a:t> </a:t>
            </a:r>
            <a:r>
              <a:rPr spc="5" dirty="0"/>
              <a:t>is</a:t>
            </a:r>
            <a:r>
              <a:rPr spc="-35" dirty="0"/>
              <a:t> </a:t>
            </a:r>
            <a:r>
              <a:rPr spc="25" dirty="0"/>
              <a:t>actively</a:t>
            </a:r>
            <a:r>
              <a:rPr spc="-60" dirty="0"/>
              <a:t> </a:t>
            </a:r>
            <a:r>
              <a:rPr spc="40" dirty="0"/>
              <a:t>advocating</a:t>
            </a:r>
            <a:r>
              <a:rPr spc="-60" dirty="0"/>
              <a:t> </a:t>
            </a:r>
            <a:r>
              <a:rPr spc="100" dirty="0"/>
              <a:t>for</a:t>
            </a:r>
            <a:r>
              <a:rPr spc="-40" dirty="0"/>
              <a:t> </a:t>
            </a:r>
            <a:r>
              <a:rPr spc="80" dirty="0"/>
              <a:t>support</a:t>
            </a:r>
            <a:r>
              <a:rPr spc="-50" dirty="0"/>
              <a:t> </a:t>
            </a:r>
            <a:r>
              <a:rPr spc="65" dirty="0"/>
              <a:t>and</a:t>
            </a:r>
            <a:r>
              <a:rPr spc="-55" dirty="0"/>
              <a:t> </a:t>
            </a:r>
            <a:r>
              <a:rPr spc="40" dirty="0"/>
              <a:t>legislation</a:t>
            </a:r>
            <a:r>
              <a:rPr spc="-75" dirty="0"/>
              <a:t> </a:t>
            </a:r>
            <a:r>
              <a:rPr spc="100" dirty="0"/>
              <a:t>to</a:t>
            </a:r>
            <a:r>
              <a:rPr spc="-40" dirty="0"/>
              <a:t> </a:t>
            </a:r>
            <a:r>
              <a:rPr spc="75" dirty="0"/>
              <a:t>obtain</a:t>
            </a:r>
            <a:r>
              <a:rPr spc="-50" dirty="0"/>
              <a:t> </a:t>
            </a:r>
            <a:r>
              <a:rPr dirty="0"/>
              <a:t>a</a:t>
            </a:r>
            <a:r>
              <a:rPr spc="-40" dirty="0"/>
              <a:t> </a:t>
            </a:r>
            <a:r>
              <a:rPr spc="-60" dirty="0"/>
              <a:t>MST  </a:t>
            </a:r>
            <a:r>
              <a:rPr spc="40" dirty="0"/>
              <a:t>facility </a:t>
            </a:r>
            <a:r>
              <a:rPr spc="100" dirty="0"/>
              <a:t>for </a:t>
            </a:r>
            <a:r>
              <a:rPr spc="85" dirty="0"/>
              <a:t>women </a:t>
            </a:r>
            <a:r>
              <a:rPr spc="75" dirty="0"/>
              <a:t>in </a:t>
            </a:r>
            <a:r>
              <a:rPr spc="45" dirty="0"/>
              <a:t>Michigan </a:t>
            </a:r>
            <a:r>
              <a:rPr spc="65" dirty="0"/>
              <a:t>and </a:t>
            </a:r>
            <a:r>
              <a:rPr spc="70" dirty="0"/>
              <a:t>surrounding </a:t>
            </a:r>
            <a:r>
              <a:rPr spc="30" dirty="0"/>
              <a:t>states </a:t>
            </a:r>
            <a:r>
              <a:rPr spc="100" dirty="0"/>
              <a:t>to </a:t>
            </a:r>
            <a:r>
              <a:rPr spc="60" dirty="0"/>
              <a:t>attend. Women  </a:t>
            </a:r>
            <a:r>
              <a:rPr spc="40" dirty="0"/>
              <a:t>veterans</a:t>
            </a:r>
            <a:r>
              <a:rPr spc="-65" dirty="0"/>
              <a:t> </a:t>
            </a:r>
            <a:r>
              <a:rPr spc="55" dirty="0"/>
              <a:t>make</a:t>
            </a:r>
            <a:r>
              <a:rPr spc="-50" dirty="0"/>
              <a:t> </a:t>
            </a:r>
            <a:r>
              <a:rPr spc="95" dirty="0"/>
              <a:t>up</a:t>
            </a:r>
            <a:r>
              <a:rPr spc="-40" dirty="0"/>
              <a:t> </a:t>
            </a:r>
            <a:r>
              <a:rPr spc="65" dirty="0"/>
              <a:t>at</a:t>
            </a:r>
            <a:r>
              <a:rPr spc="-45" dirty="0"/>
              <a:t> </a:t>
            </a:r>
            <a:r>
              <a:rPr spc="30" dirty="0"/>
              <a:t>least</a:t>
            </a:r>
            <a:r>
              <a:rPr spc="-50" dirty="0"/>
              <a:t> </a:t>
            </a:r>
            <a:r>
              <a:rPr spc="-25" dirty="0"/>
              <a:t>60%</a:t>
            </a:r>
            <a:r>
              <a:rPr spc="-30" dirty="0"/>
              <a:t> </a:t>
            </a:r>
            <a:r>
              <a:rPr spc="90" dirty="0"/>
              <a:t>of</a:t>
            </a:r>
            <a:r>
              <a:rPr spc="-45" dirty="0"/>
              <a:t> </a:t>
            </a:r>
            <a:r>
              <a:rPr spc="-60" dirty="0"/>
              <a:t>MST</a:t>
            </a:r>
            <a:r>
              <a:rPr spc="-35" dirty="0"/>
              <a:t> </a:t>
            </a:r>
            <a:r>
              <a:rPr spc="30" dirty="0"/>
              <a:t>claims</a:t>
            </a:r>
            <a:r>
              <a:rPr spc="-50" dirty="0"/>
              <a:t> </a:t>
            </a:r>
            <a:r>
              <a:rPr spc="-60" dirty="0"/>
              <a:t>(DAV),</a:t>
            </a:r>
            <a:r>
              <a:rPr spc="-70" dirty="0"/>
              <a:t> </a:t>
            </a:r>
            <a:r>
              <a:rPr spc="65" dirty="0"/>
              <a:t>and</a:t>
            </a:r>
            <a:r>
              <a:rPr spc="-55" dirty="0"/>
              <a:t> </a:t>
            </a:r>
            <a:r>
              <a:rPr spc="25" dirty="0"/>
              <a:t>have</a:t>
            </a:r>
            <a:r>
              <a:rPr spc="-40" dirty="0"/>
              <a:t> </a:t>
            </a:r>
            <a:r>
              <a:rPr spc="35" dirty="0"/>
              <a:t>very</a:t>
            </a:r>
            <a:r>
              <a:rPr spc="-45" dirty="0"/>
              <a:t> </a:t>
            </a:r>
            <a:r>
              <a:rPr spc="65" dirty="0"/>
              <a:t>few</a:t>
            </a:r>
            <a:r>
              <a:rPr spc="-50" dirty="0"/>
              <a:t> </a:t>
            </a:r>
            <a:r>
              <a:rPr spc="70" dirty="0"/>
              <a:t>women-  </a:t>
            </a:r>
            <a:r>
              <a:rPr spc="60" dirty="0"/>
              <a:t>only</a:t>
            </a:r>
            <a:r>
              <a:rPr spc="-55" dirty="0"/>
              <a:t> </a:t>
            </a:r>
            <a:r>
              <a:rPr spc="35" dirty="0"/>
              <a:t>facilities</a:t>
            </a:r>
            <a:r>
              <a:rPr spc="-75" dirty="0"/>
              <a:t> </a:t>
            </a:r>
            <a:r>
              <a:rPr spc="100" dirty="0"/>
              <a:t>for</a:t>
            </a:r>
            <a:r>
              <a:rPr spc="-30" dirty="0"/>
              <a:t> </a:t>
            </a:r>
            <a:r>
              <a:rPr spc="70" dirty="0"/>
              <a:t>inpatient</a:t>
            </a:r>
            <a:r>
              <a:rPr spc="-70" dirty="0"/>
              <a:t> </a:t>
            </a:r>
            <a:r>
              <a:rPr spc="20" dirty="0"/>
              <a:t>care</a:t>
            </a:r>
            <a:r>
              <a:rPr spc="-50" dirty="0"/>
              <a:t> </a:t>
            </a:r>
            <a:r>
              <a:rPr spc="55" dirty="0"/>
              <a:t>programs.</a:t>
            </a:r>
          </a:p>
          <a:p>
            <a:pPr marL="35560" marR="58419">
              <a:lnSpc>
                <a:spcPts val="1630"/>
              </a:lnSpc>
              <a:spcBef>
                <a:spcPts val="5"/>
              </a:spcBef>
              <a:buClr>
                <a:srgbClr val="9C5252"/>
              </a:buClr>
              <a:buSzPct val="58823"/>
              <a:buFont typeface="Wingdings"/>
              <a:buChar char=""/>
              <a:tabLst>
                <a:tab pos="355600" algn="l"/>
                <a:tab pos="356870" algn="l"/>
              </a:tabLst>
            </a:pPr>
            <a:r>
              <a:rPr spc="45" dirty="0"/>
              <a:t>Michigan </a:t>
            </a:r>
            <a:r>
              <a:rPr spc="20" dirty="0"/>
              <a:t>has </a:t>
            </a:r>
            <a:r>
              <a:rPr spc="10" dirty="0"/>
              <a:t>47,717 </a:t>
            </a:r>
            <a:r>
              <a:rPr spc="65" dirty="0"/>
              <a:t>identified </a:t>
            </a:r>
            <a:r>
              <a:rPr spc="85" dirty="0"/>
              <a:t>women </a:t>
            </a:r>
            <a:r>
              <a:rPr spc="40" dirty="0"/>
              <a:t>veterans </a:t>
            </a:r>
            <a:r>
              <a:rPr spc="-5" dirty="0"/>
              <a:t>(14 </a:t>
            </a:r>
            <a:r>
              <a:rPr spc="75" dirty="0"/>
              <a:t>in the nation </a:t>
            </a:r>
            <a:r>
              <a:rPr spc="100" dirty="0"/>
              <a:t>for  </a:t>
            </a:r>
            <a:r>
              <a:rPr spc="75" dirty="0"/>
              <a:t>population</a:t>
            </a:r>
            <a:r>
              <a:rPr spc="-80" dirty="0"/>
              <a:t> </a:t>
            </a:r>
            <a:r>
              <a:rPr spc="90" dirty="0"/>
              <a:t>of</a:t>
            </a:r>
            <a:r>
              <a:rPr spc="-40" dirty="0"/>
              <a:t> </a:t>
            </a:r>
            <a:r>
              <a:rPr spc="85" dirty="0"/>
              <a:t>women</a:t>
            </a:r>
            <a:r>
              <a:rPr spc="-50" dirty="0"/>
              <a:t> </a:t>
            </a:r>
            <a:r>
              <a:rPr spc="30" dirty="0"/>
              <a:t>veterans)</a:t>
            </a:r>
            <a:r>
              <a:rPr spc="-60" dirty="0"/>
              <a:t> </a:t>
            </a:r>
            <a:r>
              <a:rPr spc="50" dirty="0"/>
              <a:t>yet</a:t>
            </a:r>
            <a:r>
              <a:rPr spc="-40" dirty="0"/>
              <a:t> </a:t>
            </a:r>
            <a:r>
              <a:rPr spc="20" dirty="0"/>
              <a:t>has</a:t>
            </a:r>
            <a:r>
              <a:rPr spc="-45" dirty="0"/>
              <a:t> </a:t>
            </a:r>
            <a:r>
              <a:rPr spc="85" dirty="0"/>
              <a:t>no</a:t>
            </a:r>
            <a:r>
              <a:rPr spc="-35" dirty="0"/>
              <a:t> </a:t>
            </a:r>
            <a:r>
              <a:rPr spc="65" dirty="0"/>
              <a:t>women-only</a:t>
            </a:r>
            <a:r>
              <a:rPr spc="-70" dirty="0"/>
              <a:t> </a:t>
            </a:r>
            <a:r>
              <a:rPr spc="25" dirty="0"/>
              <a:t>veterans’</a:t>
            </a:r>
            <a:r>
              <a:rPr spc="-65" dirty="0"/>
              <a:t> </a:t>
            </a:r>
            <a:r>
              <a:rPr spc="40" dirty="0"/>
              <a:t>facility</a:t>
            </a:r>
            <a:r>
              <a:rPr spc="-50" dirty="0"/>
              <a:t> </a:t>
            </a:r>
            <a:r>
              <a:rPr spc="75" dirty="0"/>
              <a:t>in</a:t>
            </a:r>
            <a:r>
              <a:rPr spc="-50" dirty="0"/>
              <a:t> </a:t>
            </a:r>
            <a:r>
              <a:rPr spc="30" dirty="0"/>
              <a:t>any  </a:t>
            </a:r>
            <a:r>
              <a:rPr spc="90" dirty="0"/>
              <a:t>of </a:t>
            </a:r>
            <a:r>
              <a:rPr spc="75" dirty="0"/>
              <a:t>the </a:t>
            </a:r>
            <a:r>
              <a:rPr spc="70" dirty="0"/>
              <a:t>surrounding</a:t>
            </a:r>
            <a:r>
              <a:rPr spc="-330" dirty="0"/>
              <a:t> </a:t>
            </a:r>
            <a:r>
              <a:rPr spc="20" dirty="0"/>
              <a:t>states.</a:t>
            </a:r>
          </a:p>
          <a:p>
            <a:pPr marL="35560" marR="71755">
              <a:lnSpc>
                <a:spcPts val="1630"/>
              </a:lnSpc>
              <a:spcBef>
                <a:spcPts val="5"/>
              </a:spcBef>
              <a:buClr>
                <a:srgbClr val="9C5252"/>
              </a:buClr>
              <a:buSzPct val="58823"/>
              <a:buFont typeface="Wingdings"/>
              <a:buChar char=""/>
              <a:tabLst>
                <a:tab pos="355600" algn="l"/>
                <a:tab pos="356870" algn="l"/>
              </a:tabLst>
            </a:pPr>
            <a:r>
              <a:rPr spc="40" dirty="0"/>
              <a:t>Providing</a:t>
            </a:r>
            <a:r>
              <a:rPr spc="-55" dirty="0"/>
              <a:t> </a:t>
            </a:r>
            <a:r>
              <a:rPr spc="50" dirty="0"/>
              <a:t>female-only</a:t>
            </a:r>
            <a:r>
              <a:rPr spc="-65" dirty="0"/>
              <a:t> </a:t>
            </a:r>
            <a:r>
              <a:rPr spc="60" dirty="0"/>
              <a:t>inpatient/residential</a:t>
            </a:r>
            <a:r>
              <a:rPr spc="-65" dirty="0"/>
              <a:t> </a:t>
            </a:r>
            <a:r>
              <a:rPr spc="65" dirty="0"/>
              <a:t>programs</a:t>
            </a:r>
            <a:r>
              <a:rPr spc="-30" dirty="0"/>
              <a:t> </a:t>
            </a:r>
            <a:r>
              <a:rPr spc="100" dirty="0"/>
              <a:t>for</a:t>
            </a:r>
            <a:r>
              <a:rPr spc="-25" dirty="0"/>
              <a:t> </a:t>
            </a:r>
            <a:r>
              <a:rPr spc="85" dirty="0"/>
              <a:t>women</a:t>
            </a:r>
            <a:r>
              <a:rPr spc="-45" dirty="0"/>
              <a:t> </a:t>
            </a:r>
            <a:r>
              <a:rPr spc="85" dirty="0"/>
              <a:t>who</a:t>
            </a:r>
            <a:r>
              <a:rPr spc="-25" dirty="0"/>
              <a:t> </a:t>
            </a:r>
            <a:r>
              <a:rPr spc="25" dirty="0"/>
              <a:t>have  </a:t>
            </a:r>
            <a:r>
              <a:rPr spc="35" dirty="0"/>
              <a:t>served</a:t>
            </a:r>
            <a:r>
              <a:rPr spc="-65" dirty="0"/>
              <a:t> </a:t>
            </a:r>
            <a:r>
              <a:rPr spc="75" dirty="0"/>
              <a:t>in</a:t>
            </a:r>
            <a:r>
              <a:rPr spc="-50" dirty="0"/>
              <a:t> </a:t>
            </a:r>
            <a:r>
              <a:rPr spc="75" dirty="0"/>
              <a:t>the</a:t>
            </a:r>
            <a:r>
              <a:rPr spc="-35" dirty="0"/>
              <a:t> </a:t>
            </a:r>
            <a:r>
              <a:rPr spc="70" dirty="0"/>
              <a:t>military</a:t>
            </a:r>
            <a:r>
              <a:rPr spc="-45" dirty="0"/>
              <a:t> </a:t>
            </a:r>
            <a:r>
              <a:rPr spc="65" dirty="0"/>
              <a:t>and</a:t>
            </a:r>
            <a:r>
              <a:rPr spc="-55" dirty="0"/>
              <a:t> </a:t>
            </a:r>
            <a:r>
              <a:rPr spc="45" dirty="0"/>
              <a:t>are</a:t>
            </a:r>
            <a:r>
              <a:rPr spc="-20" dirty="0"/>
              <a:t> </a:t>
            </a:r>
            <a:r>
              <a:rPr spc="45" dirty="0"/>
              <a:t>survivors</a:t>
            </a:r>
            <a:r>
              <a:rPr spc="-60" dirty="0"/>
              <a:t> </a:t>
            </a:r>
            <a:r>
              <a:rPr spc="90" dirty="0"/>
              <a:t>of</a:t>
            </a:r>
            <a:r>
              <a:rPr spc="-40" dirty="0"/>
              <a:t> </a:t>
            </a:r>
            <a:r>
              <a:rPr spc="-60" dirty="0"/>
              <a:t>MST,</a:t>
            </a:r>
            <a:r>
              <a:rPr spc="-50" dirty="0"/>
              <a:t> </a:t>
            </a:r>
            <a:r>
              <a:rPr spc="75" dirty="0"/>
              <a:t>intimate</a:t>
            </a:r>
            <a:r>
              <a:rPr spc="-65" dirty="0"/>
              <a:t> </a:t>
            </a:r>
            <a:r>
              <a:rPr spc="80" dirty="0"/>
              <a:t>partner</a:t>
            </a:r>
            <a:r>
              <a:rPr spc="-35" dirty="0"/>
              <a:t> </a:t>
            </a:r>
            <a:r>
              <a:rPr spc="30" dirty="0"/>
              <a:t>violence</a:t>
            </a:r>
            <a:r>
              <a:rPr spc="-70" dirty="0"/>
              <a:t> (IPV),  </a:t>
            </a:r>
            <a:r>
              <a:rPr spc="30" dirty="0"/>
              <a:t>Post-Traumatic </a:t>
            </a:r>
            <a:r>
              <a:rPr spc="-5" dirty="0"/>
              <a:t>Stress </a:t>
            </a:r>
            <a:r>
              <a:rPr spc="55" dirty="0"/>
              <a:t>Disorder </a:t>
            </a:r>
            <a:r>
              <a:rPr spc="-85" dirty="0"/>
              <a:t>(PTSD), </a:t>
            </a:r>
            <a:r>
              <a:rPr spc="65" dirty="0"/>
              <a:t>childhood </a:t>
            </a:r>
            <a:r>
              <a:rPr spc="60" dirty="0"/>
              <a:t>trauma, </a:t>
            </a:r>
            <a:r>
              <a:rPr spc="15" dirty="0"/>
              <a:t>Substance </a:t>
            </a:r>
            <a:r>
              <a:rPr spc="-10" dirty="0"/>
              <a:t>Use  </a:t>
            </a:r>
            <a:r>
              <a:rPr spc="60" dirty="0"/>
              <a:t>Disorder </a:t>
            </a:r>
            <a:r>
              <a:rPr spc="-60" dirty="0"/>
              <a:t>(SUD), </a:t>
            </a:r>
            <a:r>
              <a:rPr spc="105" dirty="0"/>
              <a:t>or </a:t>
            </a:r>
            <a:r>
              <a:rPr spc="25" dirty="0"/>
              <a:t>associated </a:t>
            </a:r>
            <a:r>
              <a:rPr spc="30" dirty="0"/>
              <a:t>experiences </a:t>
            </a:r>
            <a:r>
              <a:rPr spc="60" dirty="0"/>
              <a:t>will </a:t>
            </a:r>
            <a:r>
              <a:rPr spc="50" dirty="0"/>
              <a:t>ensure </a:t>
            </a:r>
            <a:r>
              <a:rPr dirty="0"/>
              <a:t>a </a:t>
            </a:r>
            <a:r>
              <a:rPr spc="75" dirty="0"/>
              <a:t>shorter </a:t>
            </a:r>
            <a:r>
              <a:rPr spc="65" dirty="0"/>
              <a:t>wait </a:t>
            </a:r>
            <a:r>
              <a:rPr spc="45" dirty="0"/>
              <a:t>list </a:t>
            </a:r>
            <a:r>
              <a:rPr spc="100" dirty="0"/>
              <a:t>for  </a:t>
            </a:r>
            <a:r>
              <a:rPr spc="45" dirty="0"/>
              <a:t>Michigan</a:t>
            </a:r>
            <a:r>
              <a:rPr spc="-65" dirty="0"/>
              <a:t> </a:t>
            </a:r>
            <a:r>
              <a:rPr spc="30" dirty="0"/>
              <a:t>veterans,</a:t>
            </a:r>
            <a:r>
              <a:rPr spc="-60" dirty="0"/>
              <a:t> </a:t>
            </a:r>
            <a:r>
              <a:rPr dirty="0"/>
              <a:t>a</a:t>
            </a:r>
            <a:r>
              <a:rPr spc="-25" dirty="0"/>
              <a:t> </a:t>
            </a:r>
            <a:r>
              <a:rPr spc="30" dirty="0"/>
              <a:t>closer</a:t>
            </a:r>
            <a:r>
              <a:rPr spc="-60" dirty="0"/>
              <a:t> </a:t>
            </a:r>
            <a:r>
              <a:rPr spc="20" dirty="0"/>
              <a:t>place</a:t>
            </a:r>
            <a:r>
              <a:rPr spc="-60" dirty="0"/>
              <a:t> </a:t>
            </a:r>
            <a:r>
              <a:rPr spc="100" dirty="0"/>
              <a:t>for</a:t>
            </a:r>
            <a:r>
              <a:rPr spc="-35" dirty="0"/>
              <a:t> </a:t>
            </a:r>
            <a:r>
              <a:rPr spc="85" dirty="0"/>
              <a:t>women</a:t>
            </a:r>
            <a:r>
              <a:rPr spc="-35" dirty="0"/>
              <a:t> </a:t>
            </a:r>
            <a:r>
              <a:rPr spc="90" dirty="0"/>
              <a:t>with</a:t>
            </a:r>
            <a:r>
              <a:rPr spc="-50" dirty="0"/>
              <a:t> </a:t>
            </a:r>
            <a:r>
              <a:rPr spc="60" dirty="0"/>
              <a:t>children</a:t>
            </a:r>
            <a:r>
              <a:rPr spc="-75" dirty="0"/>
              <a:t> </a:t>
            </a:r>
            <a:r>
              <a:rPr spc="100" dirty="0"/>
              <a:t>to</a:t>
            </a:r>
            <a:r>
              <a:rPr spc="-35" dirty="0"/>
              <a:t> </a:t>
            </a:r>
            <a:r>
              <a:rPr spc="40" dirty="0"/>
              <a:t>get</a:t>
            </a:r>
            <a:r>
              <a:rPr spc="-40" dirty="0"/>
              <a:t> </a:t>
            </a:r>
            <a:r>
              <a:rPr spc="75" dirty="0"/>
              <a:t>the</a:t>
            </a:r>
            <a:r>
              <a:rPr spc="-45" dirty="0"/>
              <a:t> </a:t>
            </a:r>
            <a:r>
              <a:rPr spc="60" dirty="0"/>
              <a:t>help</a:t>
            </a:r>
            <a:r>
              <a:rPr spc="-55" dirty="0"/>
              <a:t> </a:t>
            </a:r>
            <a:r>
              <a:rPr spc="55" dirty="0"/>
              <a:t>they  </a:t>
            </a:r>
            <a:r>
              <a:rPr spc="50" dirty="0"/>
              <a:t>need </a:t>
            </a:r>
            <a:r>
              <a:rPr spc="60" dirty="0"/>
              <a:t>while </a:t>
            </a:r>
            <a:r>
              <a:rPr spc="25" dirty="0"/>
              <a:t>also </a:t>
            </a:r>
            <a:r>
              <a:rPr spc="30" dirty="0"/>
              <a:t>staying </a:t>
            </a:r>
            <a:r>
              <a:rPr spc="10" dirty="0"/>
              <a:t>close </a:t>
            </a:r>
            <a:r>
              <a:rPr spc="100" dirty="0"/>
              <a:t>to </a:t>
            </a:r>
            <a:r>
              <a:rPr spc="60" dirty="0"/>
              <a:t>family </a:t>
            </a:r>
            <a:r>
              <a:rPr spc="65" dirty="0"/>
              <a:t>and </a:t>
            </a:r>
            <a:r>
              <a:rPr spc="25" dirty="0"/>
              <a:t>increase </a:t>
            </a:r>
            <a:r>
              <a:rPr spc="75" dirty="0"/>
              <a:t>the </a:t>
            </a:r>
            <a:r>
              <a:rPr spc="95" dirty="0"/>
              <a:t>amount </a:t>
            </a:r>
            <a:r>
              <a:rPr spc="90" dirty="0"/>
              <a:t>of </a:t>
            </a:r>
            <a:r>
              <a:rPr spc="55" dirty="0"/>
              <a:t>federal  </a:t>
            </a:r>
            <a:r>
              <a:rPr spc="60" dirty="0"/>
              <a:t>investment</a:t>
            </a:r>
            <a:r>
              <a:rPr spc="-70" dirty="0"/>
              <a:t> </a:t>
            </a:r>
            <a:r>
              <a:rPr spc="50" dirty="0"/>
              <a:t>dollars</a:t>
            </a:r>
            <a:r>
              <a:rPr spc="-65" dirty="0"/>
              <a:t> </a:t>
            </a:r>
            <a:r>
              <a:rPr spc="55" dirty="0"/>
              <a:t>spent</a:t>
            </a:r>
            <a:r>
              <a:rPr spc="-55" dirty="0"/>
              <a:t> </a:t>
            </a:r>
            <a:r>
              <a:rPr spc="75" dirty="0"/>
              <a:t>in</a:t>
            </a:r>
            <a:r>
              <a:rPr spc="-55" dirty="0"/>
              <a:t> </a:t>
            </a:r>
            <a:r>
              <a:rPr spc="100" dirty="0"/>
              <a:t>our</a:t>
            </a:r>
            <a:r>
              <a:rPr spc="-40" dirty="0"/>
              <a:t> </a:t>
            </a:r>
            <a:r>
              <a:rPr spc="30" dirty="0"/>
              <a:t>state.</a:t>
            </a:r>
          </a:p>
          <a:p>
            <a:pPr marL="22860">
              <a:lnSpc>
                <a:spcPct val="100000"/>
              </a:lnSpc>
              <a:spcBef>
                <a:spcPts val="40"/>
              </a:spcBef>
            </a:pPr>
            <a:endParaRPr sz="1350" dirty="0"/>
          </a:p>
          <a:p>
            <a:pPr marL="35560">
              <a:lnSpc>
                <a:spcPts val="1510"/>
              </a:lnSpc>
              <a:spcBef>
                <a:spcPts val="5"/>
              </a:spcBef>
            </a:pPr>
            <a:r>
              <a:rPr sz="1400" b="1" spc="-5" dirty="0">
                <a:latin typeface="Calibri"/>
                <a:cs typeface="Calibri"/>
              </a:rPr>
              <a:t>Sources</a:t>
            </a:r>
            <a:endParaRPr sz="1400" dirty="0">
              <a:latin typeface="Calibri"/>
              <a:cs typeface="Calibri"/>
            </a:endParaRPr>
          </a:p>
          <a:p>
            <a:pPr marL="35560" marR="2726055">
              <a:lnSpc>
                <a:spcPct val="80000"/>
              </a:lnSpc>
              <a:spcBef>
                <a:spcPts val="165"/>
              </a:spcBef>
            </a:pPr>
            <a:r>
              <a:rPr sz="1400" u="sng" spc="-20" dirty="0">
                <a:solidFill>
                  <a:srgbClr val="3399FF"/>
                </a:solidFill>
                <a:uFill>
                  <a:solidFill>
                    <a:srgbClr val="3399FF"/>
                  </a:solidFill>
                </a:uFill>
                <a:latin typeface="Calibri"/>
                <a:cs typeface="Calibri"/>
                <a:hlinkClick r:id="rId3"/>
              </a:rPr>
              <a:t>Veteran </a:t>
            </a:r>
            <a:r>
              <a:rPr sz="1400" u="sng" spc="-10" dirty="0">
                <a:solidFill>
                  <a:srgbClr val="3399FF"/>
                </a:solidFill>
                <a:uFill>
                  <a:solidFill>
                    <a:srgbClr val="3399FF"/>
                  </a:solidFill>
                </a:uFill>
                <a:latin typeface="Calibri"/>
                <a:cs typeface="Calibri"/>
                <a:hlinkClick r:id="rId3"/>
              </a:rPr>
              <a:t>Population </a:t>
            </a:r>
            <a:r>
              <a:rPr sz="1400" u="sng" dirty="0">
                <a:solidFill>
                  <a:srgbClr val="3399FF"/>
                </a:solidFill>
                <a:uFill>
                  <a:solidFill>
                    <a:srgbClr val="3399FF"/>
                  </a:solidFill>
                </a:uFill>
                <a:latin typeface="Calibri"/>
                <a:cs typeface="Calibri"/>
                <a:hlinkClick r:id="rId3"/>
              </a:rPr>
              <a:t>- </a:t>
            </a:r>
            <a:r>
              <a:rPr sz="1400" u="sng" spc="-5" dirty="0">
                <a:solidFill>
                  <a:srgbClr val="3399FF"/>
                </a:solidFill>
                <a:uFill>
                  <a:solidFill>
                    <a:srgbClr val="3399FF"/>
                  </a:solidFill>
                </a:uFill>
                <a:latin typeface="Calibri"/>
                <a:cs typeface="Calibri"/>
                <a:hlinkClick r:id="rId3"/>
              </a:rPr>
              <a:t>National </a:t>
            </a:r>
            <a:r>
              <a:rPr sz="1400" u="sng" spc="-10" dirty="0">
                <a:solidFill>
                  <a:srgbClr val="3399FF"/>
                </a:solidFill>
                <a:uFill>
                  <a:solidFill>
                    <a:srgbClr val="3399FF"/>
                  </a:solidFill>
                </a:uFill>
                <a:latin typeface="Calibri"/>
                <a:cs typeface="Calibri"/>
                <a:hlinkClick r:id="rId3"/>
              </a:rPr>
              <a:t>Center for </a:t>
            </a:r>
            <a:r>
              <a:rPr sz="1400" u="sng" spc="-20" dirty="0">
                <a:solidFill>
                  <a:srgbClr val="3399FF"/>
                </a:solidFill>
                <a:uFill>
                  <a:solidFill>
                    <a:srgbClr val="3399FF"/>
                  </a:solidFill>
                </a:uFill>
                <a:latin typeface="Calibri"/>
                <a:cs typeface="Calibri"/>
                <a:hlinkClick r:id="rId3"/>
              </a:rPr>
              <a:t>Veterans </a:t>
            </a:r>
            <a:r>
              <a:rPr sz="1400" u="sng" spc="-5" dirty="0">
                <a:solidFill>
                  <a:srgbClr val="3399FF"/>
                </a:solidFill>
                <a:uFill>
                  <a:solidFill>
                    <a:srgbClr val="3399FF"/>
                  </a:solidFill>
                </a:uFill>
                <a:latin typeface="Calibri"/>
                <a:cs typeface="Calibri"/>
                <a:hlinkClick r:id="rId3"/>
              </a:rPr>
              <a:t>Analysis and Statistics </a:t>
            </a:r>
            <a:r>
              <a:rPr sz="1400" spc="-5" dirty="0">
                <a:solidFill>
                  <a:srgbClr val="3399FF"/>
                </a:solidFill>
                <a:latin typeface="Calibri"/>
                <a:cs typeface="Calibri"/>
                <a:hlinkClick r:id="rId3"/>
              </a:rPr>
              <a:t> </a:t>
            </a:r>
            <a:r>
              <a:rPr sz="1400" u="sng" spc="-5" dirty="0">
                <a:solidFill>
                  <a:srgbClr val="3399FF"/>
                </a:solidFill>
                <a:uFill>
                  <a:solidFill>
                    <a:srgbClr val="3399FF"/>
                  </a:solidFill>
                </a:uFill>
                <a:latin typeface="Calibri"/>
                <a:cs typeface="Calibri"/>
                <a:hlinkClick r:id="rId3"/>
              </a:rPr>
              <a:t>(va.gov)</a:t>
            </a:r>
            <a:endParaRPr sz="1400" dirty="0">
              <a:latin typeface="Calibri"/>
              <a:cs typeface="Calibri"/>
            </a:endParaRPr>
          </a:p>
          <a:p>
            <a:pPr marL="22860">
              <a:lnSpc>
                <a:spcPct val="100000"/>
              </a:lnSpc>
            </a:pPr>
            <a:endParaRPr sz="1100" dirty="0">
              <a:latin typeface="Calibri"/>
              <a:cs typeface="Calibri"/>
            </a:endParaRPr>
          </a:p>
          <a:p>
            <a:pPr marL="35560" marR="1788795" indent="-635">
              <a:lnSpc>
                <a:spcPct val="80000"/>
              </a:lnSpc>
            </a:pPr>
            <a:r>
              <a:rPr sz="1400" u="sng" spc="-10" dirty="0">
                <a:solidFill>
                  <a:srgbClr val="3399FF"/>
                </a:solidFill>
                <a:uFill>
                  <a:solidFill>
                    <a:srgbClr val="3399FF"/>
                  </a:solidFill>
                </a:uFill>
                <a:latin typeface="Calibri"/>
                <a:cs typeface="Calibri"/>
                <a:hlinkClick r:id="rId4"/>
              </a:rPr>
              <a:t>https://www.dav.org/veterans/resources/military-sexual-trauma- </a:t>
            </a:r>
            <a:r>
              <a:rPr sz="1400" spc="-10" dirty="0">
                <a:solidFill>
                  <a:srgbClr val="3399FF"/>
                </a:solidFill>
                <a:latin typeface="Calibri"/>
                <a:cs typeface="Calibri"/>
                <a:hlinkClick r:id="rId4"/>
              </a:rPr>
              <a:t> </a:t>
            </a:r>
            <a:r>
              <a:rPr sz="1400" u="sng" spc="-10" dirty="0">
                <a:solidFill>
                  <a:srgbClr val="3399FF"/>
                </a:solidFill>
                <a:uFill>
                  <a:solidFill>
                    <a:srgbClr val="3399FF"/>
                  </a:solidFill>
                </a:uFill>
                <a:latin typeface="Calibri"/>
                <a:cs typeface="Calibri"/>
                <a:hlinkClick r:id="rId4"/>
              </a:rPr>
              <a:t>mst/#:~:text=How%20common%20is%20MST%3F,MST%20to%20VA%20are%20men</a:t>
            </a:r>
            <a:r>
              <a:rPr sz="1400" spc="-10" dirty="0">
                <a:latin typeface="Calibri"/>
                <a:cs typeface="Calibri"/>
              </a:rPr>
              <a:t>.</a:t>
            </a:r>
            <a:endParaRPr sz="1400" dirty="0">
              <a:latin typeface="Calibri"/>
              <a:cs typeface="Calibri"/>
            </a:endParaRPr>
          </a:p>
        </p:txBody>
      </p:sp>
      <p:sp>
        <p:nvSpPr>
          <p:cNvPr id="2" name="object 2"/>
          <p:cNvSpPr txBox="1"/>
          <p:nvPr/>
        </p:nvSpPr>
        <p:spPr>
          <a:xfrm>
            <a:off x="213518" y="1264665"/>
            <a:ext cx="10668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FFFFFF"/>
                </a:solidFill>
                <a:latin typeface="Tw Cen MT"/>
                <a:cs typeface="Tw Cen MT"/>
              </a:rPr>
              <a:t>9</a:t>
            </a:r>
            <a:endParaRPr sz="1200">
              <a:latin typeface="Tw Cen MT"/>
              <a:cs typeface="Tw Cen M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TotalTime>
  <Words>818</Words>
  <Application>Microsoft Office PowerPoint</Application>
  <PresentationFormat>On-screen Show (4:3)</PresentationFormat>
  <Paragraphs>94</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 Unicode MS</vt:lpstr>
      <vt:lpstr>Calibri</vt:lpstr>
      <vt:lpstr>Lucida Sans</vt:lpstr>
      <vt:lpstr>Times New Roman</vt:lpstr>
      <vt:lpstr>Tw Cen MT</vt:lpstr>
      <vt:lpstr>Wingdings</vt:lpstr>
      <vt:lpstr>Wingdings 2</vt:lpstr>
      <vt:lpstr>Office Theme</vt:lpstr>
      <vt:lpstr>MVAA’S SERVICE TO VETERANS</vt:lpstr>
      <vt:lpstr>Michigan Veterans - Demographics</vt:lpstr>
      <vt:lpstr>Challenge: Where do veterans turn  for assistance?</vt:lpstr>
      <vt:lpstr>Solution: MVAA</vt:lpstr>
      <vt:lpstr>How Veterans Connect to Benefits</vt:lpstr>
      <vt:lpstr>COVID-19 – Protect Michigan  Commission</vt:lpstr>
      <vt:lpstr>MVAA’s “She Is A Veteran” Initiative</vt:lpstr>
      <vt:lpstr>MVAA’s “She Is A Veteran” Initiative 2</vt:lpstr>
      <vt:lpstr>MST Facility</vt:lpstr>
      <vt:lpstr>Military Sisterhood Initiative</vt:lpstr>
      <vt:lpstr>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MVAA overview</dc:title>
  <dc:creator>Wilkinson, Jason (DMVA);Waun, Daniel (DMVA)</dc:creator>
  <cp:keywords>MVAA;MVHS;veterans</cp:keywords>
  <cp:lastModifiedBy>Terry, Michelle</cp:lastModifiedBy>
  <cp:revision>6</cp:revision>
  <dcterms:created xsi:type="dcterms:W3CDTF">2021-03-01T22:31:54Z</dcterms:created>
  <dcterms:modified xsi:type="dcterms:W3CDTF">2021-03-16T17:14:37Z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2021-02-01T00:00:00Z</vt:filetime>
  </property>
  <property fmtid="{D5CDD505-2E9C-101B-9397-08002B2CF9AE}" pid="3" name="Creator">
    <vt:lpwstr>Acrobat PDFMaker 20 for PowerPoint</vt:lpwstr>
  </property>
  <property fmtid="{D5CDD505-2E9C-101B-9397-08002B2CF9AE}" pid="4" name="LastSaved">
    <vt:filetime>2021-03-01T00:00:00Z</vt:filetime>
  </property>
</Properties>
</file>