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2" r:id="rId4"/>
    <p:sldId id="264"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A1FB00-6059-41E3-8E75-604A49BA15AE}" v="19" dt="2021-04-07T16:36:14.1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712" autoAdjust="0"/>
  </p:normalViewPr>
  <p:slideViewPr>
    <p:cSldViewPr snapToGrid="0">
      <p:cViewPr varScale="1">
        <p:scale>
          <a:sx n="89" d="100"/>
          <a:sy n="89" d="100"/>
        </p:scale>
        <p:origin x="10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5/11/2021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5/11/2021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5/11/2021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624E16E8-84BF-4D4C-A746-2537B1C15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37" name="Freeform 6">
              <a:extLst>
                <a:ext uri="{FF2B5EF4-FFF2-40B4-BE49-F238E27FC236}">
                  <a16:creationId xmlns:a16="http://schemas.microsoft.com/office/drawing/2014/main" id="{F890A3A2-97E0-41D2-BD93-30D3DFA73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38" name="Freeform 6">
              <a:extLst>
                <a:ext uri="{FF2B5EF4-FFF2-40B4-BE49-F238E27FC236}">
                  <a16:creationId xmlns:a16="http://schemas.microsoft.com/office/drawing/2014/main" id="{718CB90A-6005-4951-84F5-70B5863EF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40" name="Rectangle 39">
            <a:extLst>
              <a:ext uri="{FF2B5EF4-FFF2-40B4-BE49-F238E27FC236}">
                <a16:creationId xmlns:a16="http://schemas.microsoft.com/office/drawing/2014/main" id="{7BB74091-09FE-44AF-8325-7FE6E175F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DB9719C4-34F0-4AA4-ACD9-3FAA0CCCE099}"/>
              </a:ext>
            </a:extLst>
          </p:cNvPr>
          <p:cNvSpPr>
            <a:spLocks noGrp="1"/>
          </p:cNvSpPr>
          <p:nvPr>
            <p:ph type="title"/>
          </p:nvPr>
        </p:nvSpPr>
        <p:spPr>
          <a:xfrm>
            <a:off x="752858" y="4736961"/>
            <a:ext cx="10720685" cy="936769"/>
          </a:xfrm>
        </p:spPr>
        <p:txBody>
          <a:bodyPr vert="horz" lIns="91440" tIns="45720" rIns="91440" bIns="45720" rtlCol="0" anchor="b">
            <a:normAutofit/>
          </a:bodyPr>
          <a:lstStyle/>
          <a:p>
            <a:pPr algn="ctr"/>
            <a:r>
              <a:rPr lang="en-US" sz="3000"/>
              <a:t>National Association of state women veteran coordinators</a:t>
            </a:r>
          </a:p>
        </p:txBody>
      </p:sp>
      <p:sp>
        <p:nvSpPr>
          <p:cNvPr id="6" name="Text Placeholder 5">
            <a:extLst>
              <a:ext uri="{FF2B5EF4-FFF2-40B4-BE49-F238E27FC236}">
                <a16:creationId xmlns:a16="http://schemas.microsoft.com/office/drawing/2014/main" id="{D90CF4D5-CC0D-4167-B0EC-67014678A8ED}"/>
              </a:ext>
            </a:extLst>
          </p:cNvPr>
          <p:cNvSpPr>
            <a:spLocks noGrp="1"/>
          </p:cNvSpPr>
          <p:nvPr>
            <p:ph type="body" idx="1"/>
          </p:nvPr>
        </p:nvSpPr>
        <p:spPr>
          <a:xfrm>
            <a:off x="752857" y="5673730"/>
            <a:ext cx="10731565" cy="509351"/>
          </a:xfrm>
        </p:spPr>
        <p:txBody>
          <a:bodyPr vert="horz" lIns="91440" tIns="45720" rIns="91440" bIns="45720" rtlCol="0">
            <a:noAutofit/>
          </a:bodyPr>
          <a:lstStyle/>
          <a:p>
            <a:pPr algn="ctr">
              <a:lnSpc>
                <a:spcPct val="102000"/>
              </a:lnSpc>
              <a:spcAft>
                <a:spcPts val="600"/>
              </a:spcAft>
            </a:pPr>
            <a:r>
              <a:rPr lang="en-US" sz="1800" dirty="0">
                <a:solidFill>
                  <a:schemeClr val="tx1">
                    <a:alpha val="85000"/>
                  </a:schemeClr>
                </a:solidFill>
              </a:rPr>
              <a:t>Laura McKee, Senior Advisor</a:t>
            </a:r>
          </a:p>
          <a:p>
            <a:pPr algn="ctr">
              <a:lnSpc>
                <a:spcPct val="102000"/>
              </a:lnSpc>
              <a:spcAft>
                <a:spcPts val="600"/>
              </a:spcAft>
            </a:pPr>
            <a:endParaRPr lang="en-US" sz="1800" dirty="0">
              <a:solidFill>
                <a:schemeClr val="tx1">
                  <a:alpha val="85000"/>
                </a:schemeClr>
              </a:solidFill>
            </a:endParaRPr>
          </a:p>
          <a:p>
            <a:pPr algn="ctr">
              <a:lnSpc>
                <a:spcPct val="102000"/>
              </a:lnSpc>
              <a:spcAft>
                <a:spcPts val="600"/>
              </a:spcAft>
            </a:pPr>
            <a:r>
              <a:rPr lang="en-US" sz="1800" dirty="0">
                <a:solidFill>
                  <a:schemeClr val="tx1">
                    <a:alpha val="85000"/>
                  </a:schemeClr>
                </a:solidFill>
              </a:rPr>
              <a:t>April 7, 2021</a:t>
            </a:r>
          </a:p>
        </p:txBody>
      </p:sp>
      <p:pic>
        <p:nvPicPr>
          <p:cNvPr id="24" name="Picture 3" descr="WVC">
            <a:extLst>
              <a:ext uri="{FF2B5EF4-FFF2-40B4-BE49-F238E27FC236}">
                <a16:creationId xmlns:a16="http://schemas.microsoft.com/office/drawing/2014/main" id="{1DBA116F-8AE6-4E17-9C40-6C36478C12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185" b="25735"/>
          <a:stretch/>
        </p:blipFill>
        <p:spPr bwMode="auto">
          <a:xfrm>
            <a:off x="20" y="10"/>
            <a:ext cx="3979875" cy="41871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Placeholder 11" descr="Hands coming together in circle">
            <a:extLst>
              <a:ext uri="{FF2B5EF4-FFF2-40B4-BE49-F238E27FC236}">
                <a16:creationId xmlns:a16="http://schemas.microsoft.com/office/drawing/2014/main" id="{780C938B-CFF2-4C8E-A1EB-C2738BE1D5AF}"/>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l="17758" r="15415" b="3"/>
          <a:stretch/>
        </p:blipFill>
        <p:spPr>
          <a:xfrm>
            <a:off x="4094479" y="10"/>
            <a:ext cx="4026180" cy="4187119"/>
          </a:xfrm>
          <a:prstGeom prst="rect">
            <a:avLst/>
          </a:prstGeom>
        </p:spPr>
      </p:pic>
      <p:pic>
        <p:nvPicPr>
          <p:cNvPr id="4" name="Content Placeholder 6" descr="Center for Women Veterans Logo">
            <a:extLst>
              <a:ext uri="{FF2B5EF4-FFF2-40B4-BE49-F238E27FC236}">
                <a16:creationId xmlns:a16="http://schemas.microsoft.com/office/drawing/2014/main" id="{09C0DE38-3D8A-44DD-8769-CF7053FA05C4}"/>
              </a:ext>
            </a:extLst>
          </p:cNvPr>
          <p:cNvPicPr>
            <a:picLocks noChangeAspect="1"/>
          </p:cNvPicPr>
          <p:nvPr/>
        </p:nvPicPr>
        <p:blipFill rotWithShape="1">
          <a:blip r:embed="rId4"/>
          <a:srcRect l="4088" r="1417" b="4"/>
          <a:stretch/>
        </p:blipFill>
        <p:spPr>
          <a:xfrm>
            <a:off x="8235242" y="10"/>
            <a:ext cx="3956755" cy="4187119"/>
          </a:xfrm>
          <a:prstGeom prst="rect">
            <a:avLst/>
          </a:prstGeom>
        </p:spPr>
      </p:pic>
      <p:sp>
        <p:nvSpPr>
          <p:cNvPr id="42" name="Freeform: Shape 41">
            <a:extLst>
              <a:ext uri="{FF2B5EF4-FFF2-40B4-BE49-F238E27FC236}">
                <a16:creationId xmlns:a16="http://schemas.microsoft.com/office/drawing/2014/main" id="{0F30CCEB-94C4-4F72-BA5A-9CEA85302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34936" y="4446551"/>
            <a:ext cx="1957171" cy="1103687"/>
          </a:xfrm>
          <a:custGeom>
            <a:avLst/>
            <a:gdLst>
              <a:gd name="connsiteX0" fmla="*/ 2017702 w 2017702"/>
              <a:gd name="connsiteY0" fmla="*/ 1137821 h 1137821"/>
              <a:gd name="connsiteX1" fmla="*/ 404 w 2017702"/>
              <a:gd name="connsiteY1" fmla="*/ 1137821 h 1137821"/>
              <a:gd name="connsiteX2" fmla="*/ 0 w 2017702"/>
              <a:gd name="connsiteY2" fmla="*/ 900216 h 1137821"/>
              <a:gd name="connsiteX3" fmla="*/ 1767759 w 2017702"/>
              <a:gd name="connsiteY3" fmla="*/ 901031 h 1137821"/>
              <a:gd name="connsiteX4" fmla="*/ 1767759 w 2017702"/>
              <a:gd name="connsiteY4" fmla="*/ 0 h 1137821"/>
              <a:gd name="connsiteX5" fmla="*/ 2017702 w 2017702"/>
              <a:gd name="connsiteY5" fmla="*/ 0 h 113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7702" h="1137821">
                <a:moveTo>
                  <a:pt x="2017702" y="1137821"/>
                </a:moveTo>
                <a:lnTo>
                  <a:pt x="404" y="1137821"/>
                </a:lnTo>
                <a:cubicBezTo>
                  <a:pt x="-404" y="1055814"/>
                  <a:pt x="807" y="982224"/>
                  <a:pt x="0" y="900216"/>
                </a:cubicBezTo>
                <a:lnTo>
                  <a:pt x="1767759" y="901031"/>
                </a:lnTo>
                <a:lnTo>
                  <a:pt x="1767759" y="0"/>
                </a:lnTo>
                <a:lnTo>
                  <a:pt x="2017702" y="0"/>
                </a:lnTo>
                <a:close/>
              </a:path>
            </a:pathLst>
          </a:custGeom>
          <a:solidFill>
            <a:schemeClr val="tx2">
              <a:alpha val="80000"/>
            </a:schemeClr>
          </a:solidFill>
          <a:ln w="0">
            <a:noFill/>
            <a:prstDash val="solid"/>
            <a:round/>
            <a:headEnd/>
            <a:tailEnd/>
          </a:ln>
        </p:spPr>
      </p:sp>
      <p:sp>
        <p:nvSpPr>
          <p:cNvPr id="44" name="Freeform: Shape 43">
            <a:extLst>
              <a:ext uri="{FF2B5EF4-FFF2-40B4-BE49-F238E27FC236}">
                <a16:creationId xmlns:a16="http://schemas.microsoft.com/office/drawing/2014/main" id="{0DE1A94F-CC8B-4954-97A7-ADD4F300D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96837" y="5311230"/>
            <a:ext cx="2042265" cy="1213486"/>
          </a:xfrm>
          <a:custGeom>
            <a:avLst/>
            <a:gdLst>
              <a:gd name="connsiteX0" fmla="*/ 1844618 w 2105428"/>
              <a:gd name="connsiteY0" fmla="*/ 0 h 1251016"/>
              <a:gd name="connsiteX1" fmla="*/ 2105428 w 2105428"/>
              <a:gd name="connsiteY1" fmla="*/ 0 h 1251016"/>
              <a:gd name="connsiteX2" fmla="*/ 2105428 w 2105428"/>
              <a:gd name="connsiteY2" fmla="*/ 1251016 h 1251016"/>
              <a:gd name="connsiteX3" fmla="*/ 421 w 2105428"/>
              <a:gd name="connsiteY3" fmla="*/ 1251016 h 1251016"/>
              <a:gd name="connsiteX4" fmla="*/ 0 w 2105428"/>
              <a:gd name="connsiteY4" fmla="*/ 1003081 h 1251016"/>
              <a:gd name="connsiteX5" fmla="*/ 1844618 w 2105428"/>
              <a:gd name="connsiteY5" fmla="*/ 1003931 h 125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428" h="1251016">
                <a:moveTo>
                  <a:pt x="1844618" y="0"/>
                </a:moveTo>
                <a:lnTo>
                  <a:pt x="2105428" y="0"/>
                </a:lnTo>
                <a:lnTo>
                  <a:pt x="2105428" y="1251016"/>
                </a:lnTo>
                <a:lnTo>
                  <a:pt x="421" y="1251016"/>
                </a:lnTo>
                <a:cubicBezTo>
                  <a:pt x="-421" y="1165443"/>
                  <a:pt x="842" y="1088654"/>
                  <a:pt x="0" y="1003081"/>
                </a:cubicBezTo>
                <a:lnTo>
                  <a:pt x="1844618" y="1003931"/>
                </a:lnTo>
                <a:close/>
              </a:path>
            </a:pathLst>
          </a:custGeom>
          <a:solidFill>
            <a:schemeClr val="tx2">
              <a:alpha val="80000"/>
            </a:schemeClr>
          </a:solidFill>
          <a:ln w="0">
            <a:noFill/>
            <a:prstDash val="solid"/>
            <a:round/>
            <a:headEnd/>
            <a:tailEnd/>
          </a:ln>
        </p:spPr>
      </p:sp>
    </p:spTree>
    <p:extLst>
      <p:ext uri="{BB962C8B-B14F-4D97-AF65-F5344CB8AC3E}">
        <p14:creationId xmlns:p14="http://schemas.microsoft.com/office/powerpoint/2010/main" val="39614724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FF32F-8D27-4E9E-83BE-E0C32A72ACC2}"/>
              </a:ext>
            </a:extLst>
          </p:cNvPr>
          <p:cNvSpPr>
            <a:spLocks noGrp="1"/>
          </p:cNvSpPr>
          <p:nvPr>
            <p:ph type="ctrTitle"/>
          </p:nvPr>
        </p:nvSpPr>
        <p:spPr>
          <a:xfrm>
            <a:off x="1811456" y="1484573"/>
            <a:ext cx="7377728" cy="833419"/>
          </a:xfrm>
        </p:spPr>
        <p:txBody>
          <a:bodyPr/>
          <a:lstStyle/>
          <a:p>
            <a:r>
              <a:rPr lang="en-US" sz="4400" dirty="0"/>
              <a:t>About NASWVC</a:t>
            </a:r>
          </a:p>
        </p:txBody>
      </p:sp>
      <p:sp>
        <p:nvSpPr>
          <p:cNvPr id="3" name="Subtitle 2">
            <a:extLst>
              <a:ext uri="{FF2B5EF4-FFF2-40B4-BE49-F238E27FC236}">
                <a16:creationId xmlns:a16="http://schemas.microsoft.com/office/drawing/2014/main" id="{CE1EDE98-D758-4A8E-8016-46DCA8A9E14D}"/>
              </a:ext>
            </a:extLst>
          </p:cNvPr>
          <p:cNvSpPr>
            <a:spLocks noGrp="1"/>
          </p:cNvSpPr>
          <p:nvPr>
            <p:ph type="subTitle" idx="1"/>
          </p:nvPr>
        </p:nvSpPr>
        <p:spPr>
          <a:xfrm>
            <a:off x="3750900" y="1737076"/>
            <a:ext cx="6206075" cy="3861162"/>
          </a:xfrm>
        </p:spPr>
        <p:txBody>
          <a:bodyPr>
            <a:normAutofit/>
          </a:bodyPr>
          <a:lstStyle/>
          <a:p>
            <a:pPr algn="l"/>
            <a:endParaRPr lang="en-US" dirty="0"/>
          </a:p>
          <a:p>
            <a:pPr algn="l"/>
            <a:endParaRPr lang="en-US" dirty="0"/>
          </a:p>
          <a:p>
            <a:pPr marL="342900" indent="-342900" algn="l">
              <a:buFont typeface="Wingdings" panose="05000000000000000000" pitchFamily="2" charset="2"/>
              <a:buChar char="§"/>
            </a:pPr>
            <a:r>
              <a:rPr lang="en-US" sz="2800" dirty="0"/>
              <a:t>Non Profit	</a:t>
            </a:r>
          </a:p>
          <a:p>
            <a:pPr marL="342900" indent="-342900" algn="l">
              <a:buFont typeface="Wingdings" panose="05000000000000000000" pitchFamily="2" charset="2"/>
              <a:buChar char="§"/>
            </a:pPr>
            <a:r>
              <a:rPr lang="en-US" sz="2800" dirty="0"/>
              <a:t>State Government</a:t>
            </a:r>
          </a:p>
          <a:p>
            <a:pPr marL="342900" indent="-342900" algn="l">
              <a:buFont typeface="Wingdings" panose="05000000000000000000" pitchFamily="2" charset="2"/>
              <a:buChar char="§"/>
            </a:pPr>
            <a:r>
              <a:rPr lang="en-US" sz="2800" dirty="0"/>
              <a:t>Training Conferences for members throughout the U.S.</a:t>
            </a:r>
          </a:p>
          <a:p>
            <a:pPr marL="342900" indent="-342900" algn="l">
              <a:buFont typeface="Wingdings" panose="05000000000000000000" pitchFamily="2" charset="2"/>
              <a:buChar char="§"/>
            </a:pPr>
            <a:r>
              <a:rPr lang="en-US" sz="2800" dirty="0"/>
              <a:t>Members- approx. 72% of states have a woman veteran coordinator</a:t>
            </a:r>
          </a:p>
          <a:p>
            <a:pPr algn="l"/>
            <a:endParaRPr lang="en-US" sz="2800" dirty="0"/>
          </a:p>
          <a:p>
            <a:pPr algn="l"/>
            <a:endParaRPr lang="en-US" dirty="0"/>
          </a:p>
        </p:txBody>
      </p:sp>
      <p:pic>
        <p:nvPicPr>
          <p:cNvPr id="4" name="Picture 3" descr="NASWVC">
            <a:extLst>
              <a:ext uri="{FF2B5EF4-FFF2-40B4-BE49-F238E27FC236}">
                <a16:creationId xmlns:a16="http://schemas.microsoft.com/office/drawing/2014/main" id="{38837462-918E-4F66-8AD9-8F3B99259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252" y="1484573"/>
            <a:ext cx="1228782" cy="291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6" descr="Center for Women Veterans Logo">
            <a:extLst>
              <a:ext uri="{FF2B5EF4-FFF2-40B4-BE49-F238E27FC236}">
                <a16:creationId xmlns:a16="http://schemas.microsoft.com/office/drawing/2014/main" id="{A395F9F5-CB22-4623-A11A-A643BE884C1D}"/>
              </a:ext>
            </a:extLst>
          </p:cNvPr>
          <p:cNvPicPr>
            <a:picLocks noChangeAspect="1"/>
          </p:cNvPicPr>
          <p:nvPr/>
        </p:nvPicPr>
        <p:blipFill>
          <a:blip r:embed="rId3"/>
          <a:stretch>
            <a:fillRect/>
          </a:stretch>
        </p:blipFill>
        <p:spPr>
          <a:xfrm>
            <a:off x="9239397" y="343426"/>
            <a:ext cx="2282294" cy="2282294"/>
          </a:xfrm>
          <a:prstGeom prst="rect">
            <a:avLst/>
          </a:prstGeom>
          <a:ln>
            <a:noFill/>
          </a:ln>
          <a:effectLst/>
        </p:spPr>
      </p:pic>
    </p:spTree>
    <p:extLst>
      <p:ext uri="{BB962C8B-B14F-4D97-AF65-F5344CB8AC3E}">
        <p14:creationId xmlns:p14="http://schemas.microsoft.com/office/powerpoint/2010/main" val="271830887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ASWVC logo">
            <a:extLst>
              <a:ext uri="{FF2B5EF4-FFF2-40B4-BE49-F238E27FC236}">
                <a16:creationId xmlns:a16="http://schemas.microsoft.com/office/drawing/2014/main" id="{38837462-918E-4F66-8AD9-8F3B99259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252" y="1484573"/>
            <a:ext cx="1228782" cy="291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4DFF32F-8D27-4E9E-83BE-E0C32A72ACC2}"/>
              </a:ext>
            </a:extLst>
          </p:cNvPr>
          <p:cNvSpPr>
            <a:spLocks noGrp="1"/>
          </p:cNvSpPr>
          <p:nvPr>
            <p:ph type="ctrTitle"/>
          </p:nvPr>
        </p:nvSpPr>
        <p:spPr>
          <a:xfrm>
            <a:off x="1755594" y="1196145"/>
            <a:ext cx="7377728" cy="833419"/>
          </a:xfrm>
        </p:spPr>
        <p:txBody>
          <a:bodyPr/>
          <a:lstStyle/>
          <a:p>
            <a:r>
              <a:rPr lang="en-US" sz="4400" dirty="0"/>
              <a:t>About NASWVC </a:t>
            </a:r>
            <a:r>
              <a:rPr lang="en-US" sz="800" dirty="0">
                <a:solidFill>
                  <a:schemeClr val="bg2"/>
                </a:solidFill>
              </a:rPr>
              <a:t>1</a:t>
            </a:r>
          </a:p>
        </p:txBody>
      </p:sp>
      <p:pic>
        <p:nvPicPr>
          <p:cNvPr id="5" name="Content Placeholder 6" descr="Center for Women Veterans Logo">
            <a:extLst>
              <a:ext uri="{FF2B5EF4-FFF2-40B4-BE49-F238E27FC236}">
                <a16:creationId xmlns:a16="http://schemas.microsoft.com/office/drawing/2014/main" id="{A395F9F5-CB22-4623-A11A-A643BE884C1D}"/>
              </a:ext>
            </a:extLst>
          </p:cNvPr>
          <p:cNvPicPr>
            <a:picLocks noChangeAspect="1"/>
          </p:cNvPicPr>
          <p:nvPr/>
        </p:nvPicPr>
        <p:blipFill>
          <a:blip r:embed="rId3"/>
          <a:stretch>
            <a:fillRect/>
          </a:stretch>
        </p:blipFill>
        <p:spPr>
          <a:xfrm>
            <a:off x="9239397" y="343426"/>
            <a:ext cx="2282294" cy="2282294"/>
          </a:xfrm>
          <a:prstGeom prst="rect">
            <a:avLst/>
          </a:prstGeom>
          <a:ln>
            <a:noFill/>
          </a:ln>
          <a:effectLst/>
        </p:spPr>
      </p:pic>
      <p:sp>
        <p:nvSpPr>
          <p:cNvPr id="3" name="Subtitle 2">
            <a:extLst>
              <a:ext uri="{FF2B5EF4-FFF2-40B4-BE49-F238E27FC236}">
                <a16:creationId xmlns:a16="http://schemas.microsoft.com/office/drawing/2014/main" id="{CE1EDE98-D758-4A8E-8016-46DCA8A9E14D}"/>
              </a:ext>
            </a:extLst>
          </p:cNvPr>
          <p:cNvSpPr>
            <a:spLocks noGrp="1"/>
          </p:cNvSpPr>
          <p:nvPr>
            <p:ph type="subTitle" idx="1"/>
          </p:nvPr>
        </p:nvSpPr>
        <p:spPr>
          <a:xfrm>
            <a:off x="3340460" y="1314989"/>
            <a:ext cx="7227288" cy="4451111"/>
          </a:xfrm>
        </p:spPr>
        <p:txBody>
          <a:bodyPr>
            <a:normAutofit/>
          </a:bodyPr>
          <a:lstStyle/>
          <a:p>
            <a:pPr algn="l"/>
            <a:endParaRPr lang="en-US" u="sng" dirty="0"/>
          </a:p>
          <a:p>
            <a:pPr algn="l"/>
            <a:endParaRPr lang="en-US" u="sng" dirty="0"/>
          </a:p>
          <a:p>
            <a:pPr algn="l"/>
            <a:r>
              <a:rPr lang="en-US" u="sng" dirty="0"/>
              <a:t>Board of Directors</a:t>
            </a:r>
          </a:p>
          <a:p>
            <a:pPr marL="342900" indent="-342900" algn="l">
              <a:buFont typeface="Wingdings" panose="05000000000000000000" pitchFamily="2" charset="2"/>
              <a:buChar char="§"/>
            </a:pPr>
            <a:r>
              <a:rPr lang="en-US" dirty="0"/>
              <a:t>President Liza Narciso-WA</a:t>
            </a:r>
          </a:p>
          <a:p>
            <a:pPr algn="l"/>
            <a:endParaRPr lang="en-US" dirty="0"/>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First Vice President Kelly McCartney-ID</a:t>
            </a:r>
          </a:p>
          <a:p>
            <a:pPr algn="l"/>
            <a:endParaRPr lang="en-US" dirty="0"/>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Second Vice President Kristen Rouse-NY</a:t>
            </a:r>
          </a:p>
          <a:p>
            <a:pPr marL="342900" indent="-342900" algn="l">
              <a:buFont typeface="Wingdings" panose="05000000000000000000" pitchFamily="2" charset="2"/>
              <a:buChar char="§"/>
            </a:pPr>
            <a:endParaRPr lang="en-US" dirty="0"/>
          </a:p>
        </p:txBody>
      </p:sp>
      <p:pic>
        <p:nvPicPr>
          <p:cNvPr id="7" name="Picture 6" descr="Photo of Lisa Narcisco">
            <a:extLst>
              <a:ext uri="{FF2B5EF4-FFF2-40B4-BE49-F238E27FC236}">
                <a16:creationId xmlns:a16="http://schemas.microsoft.com/office/drawing/2014/main" id="{44ECF6F8-398F-4605-B4CA-F343E453F25A}"/>
              </a:ext>
            </a:extLst>
          </p:cNvPr>
          <p:cNvPicPr>
            <a:picLocks noChangeAspect="1"/>
          </p:cNvPicPr>
          <p:nvPr/>
        </p:nvPicPr>
        <p:blipFill>
          <a:blip r:embed="rId4"/>
          <a:stretch>
            <a:fillRect/>
          </a:stretch>
        </p:blipFill>
        <p:spPr>
          <a:xfrm>
            <a:off x="7339032" y="2283040"/>
            <a:ext cx="830956" cy="1145960"/>
          </a:xfrm>
          <a:prstGeom prst="rect">
            <a:avLst/>
          </a:prstGeom>
        </p:spPr>
      </p:pic>
      <p:pic>
        <p:nvPicPr>
          <p:cNvPr id="8" name="Picture 7" descr="Photo of Kelly McCartney">
            <a:extLst>
              <a:ext uri="{FF2B5EF4-FFF2-40B4-BE49-F238E27FC236}">
                <a16:creationId xmlns:a16="http://schemas.microsoft.com/office/drawing/2014/main" id="{8AD925F2-345B-4533-AB87-170E8E4BADE7}"/>
              </a:ext>
            </a:extLst>
          </p:cNvPr>
          <p:cNvPicPr>
            <a:picLocks noChangeAspect="1"/>
          </p:cNvPicPr>
          <p:nvPr/>
        </p:nvPicPr>
        <p:blipFill>
          <a:blip r:embed="rId5"/>
          <a:stretch>
            <a:fillRect/>
          </a:stretch>
        </p:blipFill>
        <p:spPr>
          <a:xfrm>
            <a:off x="8657414" y="2943219"/>
            <a:ext cx="951817" cy="1418013"/>
          </a:xfrm>
          <a:prstGeom prst="rect">
            <a:avLst/>
          </a:prstGeom>
        </p:spPr>
      </p:pic>
      <p:pic>
        <p:nvPicPr>
          <p:cNvPr id="9" name="Picture 8" descr="Photo of Kristen Rouse">
            <a:extLst>
              <a:ext uri="{FF2B5EF4-FFF2-40B4-BE49-F238E27FC236}">
                <a16:creationId xmlns:a16="http://schemas.microsoft.com/office/drawing/2014/main" id="{FBA51E88-6A4A-4639-B6FB-10192F7AE0F6}"/>
              </a:ext>
            </a:extLst>
          </p:cNvPr>
          <p:cNvPicPr>
            <a:picLocks noChangeAspect="1"/>
          </p:cNvPicPr>
          <p:nvPr/>
        </p:nvPicPr>
        <p:blipFill>
          <a:blip r:embed="rId6"/>
          <a:stretch>
            <a:fillRect/>
          </a:stretch>
        </p:blipFill>
        <p:spPr>
          <a:xfrm>
            <a:off x="9308706" y="4401865"/>
            <a:ext cx="1141146" cy="1141146"/>
          </a:xfrm>
          <a:prstGeom prst="rect">
            <a:avLst/>
          </a:prstGeom>
        </p:spPr>
      </p:pic>
    </p:spTree>
    <p:extLst>
      <p:ext uri="{BB962C8B-B14F-4D97-AF65-F5344CB8AC3E}">
        <p14:creationId xmlns:p14="http://schemas.microsoft.com/office/powerpoint/2010/main" val="308671393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ASWVC Logo">
            <a:extLst>
              <a:ext uri="{FF2B5EF4-FFF2-40B4-BE49-F238E27FC236}">
                <a16:creationId xmlns:a16="http://schemas.microsoft.com/office/drawing/2014/main" id="{38837462-918E-4F66-8AD9-8F3B99259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252" y="1484573"/>
            <a:ext cx="1228782" cy="291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4DFF32F-8D27-4E9E-83BE-E0C32A72ACC2}"/>
              </a:ext>
            </a:extLst>
          </p:cNvPr>
          <p:cNvSpPr>
            <a:spLocks noGrp="1"/>
          </p:cNvSpPr>
          <p:nvPr>
            <p:ph type="ctrTitle"/>
          </p:nvPr>
        </p:nvSpPr>
        <p:spPr>
          <a:xfrm>
            <a:off x="1861669" y="1176973"/>
            <a:ext cx="7377728" cy="833419"/>
          </a:xfrm>
        </p:spPr>
        <p:txBody>
          <a:bodyPr/>
          <a:lstStyle/>
          <a:p>
            <a:r>
              <a:rPr lang="en-US" sz="4400" dirty="0"/>
              <a:t>About NASWVC </a:t>
            </a:r>
            <a:r>
              <a:rPr lang="en-US" sz="800" dirty="0">
                <a:solidFill>
                  <a:schemeClr val="bg2"/>
                </a:solidFill>
              </a:rPr>
              <a:t>2</a:t>
            </a:r>
          </a:p>
        </p:txBody>
      </p:sp>
      <p:pic>
        <p:nvPicPr>
          <p:cNvPr id="5" name="Content Placeholder 6" descr="Center for Women Veterans Logo">
            <a:extLst>
              <a:ext uri="{FF2B5EF4-FFF2-40B4-BE49-F238E27FC236}">
                <a16:creationId xmlns:a16="http://schemas.microsoft.com/office/drawing/2014/main" id="{A395F9F5-CB22-4623-A11A-A643BE884C1D}"/>
              </a:ext>
            </a:extLst>
          </p:cNvPr>
          <p:cNvPicPr>
            <a:picLocks noChangeAspect="1"/>
          </p:cNvPicPr>
          <p:nvPr/>
        </p:nvPicPr>
        <p:blipFill>
          <a:blip r:embed="rId3"/>
          <a:stretch>
            <a:fillRect/>
          </a:stretch>
        </p:blipFill>
        <p:spPr>
          <a:xfrm>
            <a:off x="9239397" y="343426"/>
            <a:ext cx="2282294" cy="2282294"/>
          </a:xfrm>
          <a:prstGeom prst="rect">
            <a:avLst/>
          </a:prstGeom>
          <a:ln>
            <a:noFill/>
          </a:ln>
          <a:effectLst/>
        </p:spPr>
      </p:pic>
      <p:sp>
        <p:nvSpPr>
          <p:cNvPr id="3" name="Subtitle 2">
            <a:extLst>
              <a:ext uri="{FF2B5EF4-FFF2-40B4-BE49-F238E27FC236}">
                <a16:creationId xmlns:a16="http://schemas.microsoft.com/office/drawing/2014/main" id="{CE1EDE98-D758-4A8E-8016-46DCA8A9E14D}"/>
              </a:ext>
            </a:extLst>
          </p:cNvPr>
          <p:cNvSpPr>
            <a:spLocks noGrp="1"/>
          </p:cNvSpPr>
          <p:nvPr>
            <p:ph type="subTitle" idx="1"/>
          </p:nvPr>
        </p:nvSpPr>
        <p:spPr>
          <a:xfrm>
            <a:off x="3340460" y="1796527"/>
            <a:ext cx="7227288" cy="4324933"/>
          </a:xfrm>
        </p:spPr>
        <p:txBody>
          <a:bodyPr>
            <a:normAutofit/>
          </a:bodyPr>
          <a:lstStyle/>
          <a:p>
            <a:pPr algn="l"/>
            <a:r>
              <a:rPr lang="en-US" sz="800" dirty="0">
                <a:solidFill>
                  <a:schemeClr val="bg2"/>
                </a:solidFill>
              </a:rPr>
              <a:t>2</a:t>
            </a:r>
          </a:p>
          <a:p>
            <a:pPr algn="l"/>
            <a:endParaRPr lang="en-US" sz="2800" dirty="0"/>
          </a:p>
          <a:p>
            <a:pPr algn="l"/>
            <a:r>
              <a:rPr lang="en-US" u="sng" dirty="0"/>
              <a:t>Board of Directors</a:t>
            </a:r>
          </a:p>
          <a:p>
            <a:pPr marL="342900" indent="-342900" algn="l">
              <a:buFont typeface="Wingdings" panose="05000000000000000000" pitchFamily="2" charset="2"/>
              <a:buChar char="§"/>
            </a:pPr>
            <a:r>
              <a:rPr lang="en-US" dirty="0"/>
              <a:t>Secretary Pam Beale-AK</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Treasurer Elesha Grannis-AR</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Senior Advisor Laura McKee-IN</a:t>
            </a:r>
          </a:p>
          <a:p>
            <a:pPr marL="342900" indent="-342900" algn="l">
              <a:buFont typeface="Wingdings" panose="05000000000000000000" pitchFamily="2" charset="2"/>
              <a:buChar char="§"/>
            </a:pPr>
            <a:endParaRPr lang="en-US" dirty="0"/>
          </a:p>
        </p:txBody>
      </p:sp>
      <p:pic>
        <p:nvPicPr>
          <p:cNvPr id="8" name="Picture 7" descr="Secretary Pam Beale">
            <a:extLst>
              <a:ext uri="{FF2B5EF4-FFF2-40B4-BE49-F238E27FC236}">
                <a16:creationId xmlns:a16="http://schemas.microsoft.com/office/drawing/2014/main" id="{46C0D411-9DC9-4776-87A8-7C1D97EC3818}"/>
              </a:ext>
            </a:extLst>
          </p:cNvPr>
          <p:cNvPicPr>
            <a:picLocks noChangeAspect="1"/>
          </p:cNvPicPr>
          <p:nvPr/>
        </p:nvPicPr>
        <p:blipFill>
          <a:blip r:embed="rId4"/>
          <a:stretch>
            <a:fillRect/>
          </a:stretch>
        </p:blipFill>
        <p:spPr>
          <a:xfrm>
            <a:off x="6883703" y="2181756"/>
            <a:ext cx="805650" cy="1419225"/>
          </a:xfrm>
          <a:prstGeom prst="rect">
            <a:avLst/>
          </a:prstGeom>
        </p:spPr>
      </p:pic>
      <p:pic>
        <p:nvPicPr>
          <p:cNvPr id="9" name="Picture 8" descr="Treasurer Elesha Grannis">
            <a:extLst>
              <a:ext uri="{FF2B5EF4-FFF2-40B4-BE49-F238E27FC236}">
                <a16:creationId xmlns:a16="http://schemas.microsoft.com/office/drawing/2014/main" id="{26B1F6C4-66C0-4C78-A5C9-DA0480CCFFD3}"/>
              </a:ext>
            </a:extLst>
          </p:cNvPr>
          <p:cNvPicPr>
            <a:picLocks noChangeAspect="1"/>
          </p:cNvPicPr>
          <p:nvPr/>
        </p:nvPicPr>
        <p:blipFill>
          <a:blip r:embed="rId5"/>
          <a:stretch>
            <a:fillRect/>
          </a:stretch>
        </p:blipFill>
        <p:spPr>
          <a:xfrm>
            <a:off x="7878784" y="3150649"/>
            <a:ext cx="1249766" cy="1069077"/>
          </a:xfrm>
          <a:prstGeom prst="rect">
            <a:avLst/>
          </a:prstGeom>
        </p:spPr>
      </p:pic>
      <p:pic>
        <p:nvPicPr>
          <p:cNvPr id="10" name="Picture 9" descr="Senior Advisor Laura McKee">
            <a:extLst>
              <a:ext uri="{FF2B5EF4-FFF2-40B4-BE49-F238E27FC236}">
                <a16:creationId xmlns:a16="http://schemas.microsoft.com/office/drawing/2014/main" id="{A2D2C63E-1976-4445-9F79-973BB0BA047D}"/>
              </a:ext>
            </a:extLst>
          </p:cNvPr>
          <p:cNvPicPr>
            <a:picLocks noChangeAspect="1"/>
          </p:cNvPicPr>
          <p:nvPr/>
        </p:nvPicPr>
        <p:blipFill>
          <a:blip r:embed="rId6"/>
          <a:stretch>
            <a:fillRect/>
          </a:stretch>
        </p:blipFill>
        <p:spPr>
          <a:xfrm>
            <a:off x="8086948" y="4401865"/>
            <a:ext cx="833438" cy="1066800"/>
          </a:xfrm>
          <a:prstGeom prst="rect">
            <a:avLst/>
          </a:prstGeom>
        </p:spPr>
      </p:pic>
    </p:spTree>
    <p:extLst>
      <p:ext uri="{BB962C8B-B14F-4D97-AF65-F5344CB8AC3E}">
        <p14:creationId xmlns:p14="http://schemas.microsoft.com/office/powerpoint/2010/main" val="96809616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FF32F-8D27-4E9E-83BE-E0C32A72ACC2}"/>
              </a:ext>
            </a:extLst>
          </p:cNvPr>
          <p:cNvSpPr>
            <a:spLocks noGrp="1"/>
          </p:cNvSpPr>
          <p:nvPr>
            <p:ph type="ctrTitle"/>
          </p:nvPr>
        </p:nvSpPr>
        <p:spPr>
          <a:xfrm>
            <a:off x="2853034" y="1484573"/>
            <a:ext cx="5818020" cy="803956"/>
          </a:xfrm>
        </p:spPr>
        <p:txBody>
          <a:bodyPr/>
          <a:lstStyle/>
          <a:p>
            <a:r>
              <a:rPr lang="en-US" sz="4400" dirty="0"/>
              <a:t>Mission &amp; Vision</a:t>
            </a:r>
          </a:p>
        </p:txBody>
      </p:sp>
      <p:sp>
        <p:nvSpPr>
          <p:cNvPr id="3" name="Subtitle 2">
            <a:extLst>
              <a:ext uri="{FF2B5EF4-FFF2-40B4-BE49-F238E27FC236}">
                <a16:creationId xmlns:a16="http://schemas.microsoft.com/office/drawing/2014/main" id="{CE1EDE98-D758-4A8E-8016-46DCA8A9E14D}"/>
              </a:ext>
            </a:extLst>
          </p:cNvPr>
          <p:cNvSpPr>
            <a:spLocks noGrp="1"/>
          </p:cNvSpPr>
          <p:nvPr>
            <p:ph type="subTitle" idx="1"/>
          </p:nvPr>
        </p:nvSpPr>
        <p:spPr>
          <a:xfrm>
            <a:off x="3330426" y="1756917"/>
            <a:ext cx="6206075" cy="3616510"/>
          </a:xfrm>
        </p:spPr>
        <p:txBody>
          <a:bodyPr>
            <a:normAutofit fontScale="62500" lnSpcReduction="20000"/>
          </a:bodyPr>
          <a:lstStyle/>
          <a:p>
            <a:pPr algn="l"/>
            <a:endParaRPr lang="en-US" dirty="0"/>
          </a:p>
          <a:p>
            <a:pPr algn="l"/>
            <a:endParaRPr lang="en-US" dirty="0"/>
          </a:p>
          <a:p>
            <a:pPr algn="l"/>
            <a:endParaRPr lang="en-US" dirty="0"/>
          </a:p>
          <a:p>
            <a:pPr marL="342900" indent="-342900" algn="l">
              <a:buFont typeface="Wingdings" panose="05000000000000000000" pitchFamily="2" charset="2"/>
              <a:buChar char="§"/>
            </a:pPr>
            <a:r>
              <a:rPr lang="en-US" sz="3100" dirty="0"/>
              <a:t>To advocate for women veterans through partnerships, training, and the exchange of information, identify barriers to successful transition of women veterans and military women to the civilian community, and recommend solutions through legislative, programmatic and outreach activities.</a:t>
            </a:r>
          </a:p>
          <a:p>
            <a:pPr algn="l"/>
            <a:endParaRPr lang="en-US" sz="3100" dirty="0"/>
          </a:p>
          <a:p>
            <a:pPr marL="457200" indent="-457200" algn="l">
              <a:buFont typeface="Wingdings" panose="05000000000000000000" pitchFamily="2" charset="2"/>
              <a:buChar char="§"/>
            </a:pPr>
            <a:r>
              <a:rPr lang="en-US" sz="3100" dirty="0"/>
              <a:t>Women veterans receive equitable access to healthcare and services, are knowledgeable of the benefits earned through their military service and have an advocate to serve on their behalf.</a:t>
            </a:r>
          </a:p>
          <a:p>
            <a:pPr marL="342900" indent="-342900" algn="l">
              <a:buFont typeface="Wingdings" panose="05000000000000000000" pitchFamily="2" charset="2"/>
              <a:buChar char="§"/>
            </a:pPr>
            <a:endParaRPr lang="en-US" dirty="0"/>
          </a:p>
        </p:txBody>
      </p:sp>
      <p:pic>
        <p:nvPicPr>
          <p:cNvPr id="4" name="Picture 3" descr="NASWVC Logo">
            <a:extLst>
              <a:ext uri="{FF2B5EF4-FFF2-40B4-BE49-F238E27FC236}">
                <a16:creationId xmlns:a16="http://schemas.microsoft.com/office/drawing/2014/main" id="{38837462-918E-4F66-8AD9-8F3B99259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252" y="1484573"/>
            <a:ext cx="1228782" cy="291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6" descr="Center for Women Veterans Logo">
            <a:extLst>
              <a:ext uri="{FF2B5EF4-FFF2-40B4-BE49-F238E27FC236}">
                <a16:creationId xmlns:a16="http://schemas.microsoft.com/office/drawing/2014/main" id="{A395F9F5-CB22-4623-A11A-A643BE884C1D}"/>
              </a:ext>
            </a:extLst>
          </p:cNvPr>
          <p:cNvPicPr>
            <a:picLocks noChangeAspect="1"/>
          </p:cNvPicPr>
          <p:nvPr/>
        </p:nvPicPr>
        <p:blipFill>
          <a:blip r:embed="rId3"/>
          <a:stretch>
            <a:fillRect/>
          </a:stretch>
        </p:blipFill>
        <p:spPr>
          <a:xfrm>
            <a:off x="9239397" y="343426"/>
            <a:ext cx="2282294" cy="2282294"/>
          </a:xfrm>
          <a:prstGeom prst="rect">
            <a:avLst/>
          </a:prstGeom>
          <a:ln>
            <a:noFill/>
          </a:ln>
          <a:effectLst/>
        </p:spPr>
      </p:pic>
    </p:spTree>
    <p:extLst>
      <p:ext uri="{BB962C8B-B14F-4D97-AF65-F5344CB8AC3E}">
        <p14:creationId xmlns:p14="http://schemas.microsoft.com/office/powerpoint/2010/main" val="43807733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FF32F-8D27-4E9E-83BE-E0C32A72ACC2}"/>
              </a:ext>
            </a:extLst>
          </p:cNvPr>
          <p:cNvSpPr>
            <a:spLocks noGrp="1"/>
          </p:cNvSpPr>
          <p:nvPr>
            <p:ph type="ctrTitle"/>
          </p:nvPr>
        </p:nvSpPr>
        <p:spPr>
          <a:xfrm>
            <a:off x="2004398" y="1497185"/>
            <a:ext cx="7377728" cy="833419"/>
          </a:xfrm>
        </p:spPr>
        <p:txBody>
          <a:bodyPr/>
          <a:lstStyle/>
          <a:p>
            <a:r>
              <a:rPr lang="en-US" sz="4400" dirty="0"/>
              <a:t>NASWVC Pillars</a:t>
            </a:r>
          </a:p>
        </p:txBody>
      </p:sp>
      <p:sp>
        <p:nvSpPr>
          <p:cNvPr id="3" name="Subtitle 2">
            <a:extLst>
              <a:ext uri="{FF2B5EF4-FFF2-40B4-BE49-F238E27FC236}">
                <a16:creationId xmlns:a16="http://schemas.microsoft.com/office/drawing/2014/main" id="{CE1EDE98-D758-4A8E-8016-46DCA8A9E14D}"/>
              </a:ext>
            </a:extLst>
          </p:cNvPr>
          <p:cNvSpPr>
            <a:spLocks noGrp="1"/>
          </p:cNvSpPr>
          <p:nvPr>
            <p:ph type="subTitle" idx="1"/>
          </p:nvPr>
        </p:nvSpPr>
        <p:spPr>
          <a:xfrm>
            <a:off x="3420730" y="2043323"/>
            <a:ext cx="6206075" cy="3055434"/>
          </a:xfrm>
        </p:spPr>
        <p:txBody>
          <a:bodyPr>
            <a:normAutofit/>
          </a:bodyPr>
          <a:lstStyle/>
          <a:p>
            <a:pPr marL="457200" indent="-457200" algn="l">
              <a:buFont typeface="Wingdings" panose="05000000000000000000" pitchFamily="2" charset="2"/>
              <a:buChar char="§"/>
            </a:pPr>
            <a:endParaRPr lang="en-US" sz="2800" dirty="0"/>
          </a:p>
          <a:p>
            <a:pPr marL="457200" indent="-457200" algn="l">
              <a:buFont typeface="Wingdings" panose="05000000000000000000" pitchFamily="2" charset="2"/>
              <a:buChar char="§"/>
            </a:pPr>
            <a:r>
              <a:rPr lang="en-US" sz="2800" dirty="0"/>
              <a:t>Military Sexual Trauma (MST)</a:t>
            </a:r>
          </a:p>
          <a:p>
            <a:pPr marL="457200" indent="-457200" algn="l">
              <a:buFont typeface="Wingdings" panose="05000000000000000000" pitchFamily="2" charset="2"/>
              <a:buChar char="§"/>
            </a:pPr>
            <a:r>
              <a:rPr lang="en-US" sz="2800" dirty="0"/>
              <a:t>Homelessness</a:t>
            </a:r>
          </a:p>
          <a:p>
            <a:pPr marL="457200" indent="-457200" algn="l">
              <a:buFont typeface="Wingdings" panose="05000000000000000000" pitchFamily="2" charset="2"/>
              <a:buChar char="§"/>
            </a:pPr>
            <a:r>
              <a:rPr lang="en-US" sz="2800" dirty="0"/>
              <a:t>Suicide and Suicide Prevention</a:t>
            </a:r>
          </a:p>
          <a:p>
            <a:pPr marL="457200" indent="-457200" algn="l">
              <a:buFont typeface="Wingdings" panose="05000000000000000000" pitchFamily="2" charset="2"/>
              <a:buChar char="§"/>
            </a:pPr>
            <a:r>
              <a:rPr lang="en-US" sz="2800" dirty="0"/>
              <a:t>Access to VA Health Care</a:t>
            </a:r>
          </a:p>
          <a:p>
            <a:pPr marL="342900" indent="-342900" algn="l">
              <a:buFont typeface="Wingdings" panose="05000000000000000000" pitchFamily="2" charset="2"/>
              <a:buChar char="§"/>
            </a:pPr>
            <a:endParaRPr lang="en-US" dirty="0"/>
          </a:p>
        </p:txBody>
      </p:sp>
      <p:pic>
        <p:nvPicPr>
          <p:cNvPr id="4" name="Picture 3" descr="NASWVC Logo">
            <a:extLst>
              <a:ext uri="{FF2B5EF4-FFF2-40B4-BE49-F238E27FC236}">
                <a16:creationId xmlns:a16="http://schemas.microsoft.com/office/drawing/2014/main" id="{38837462-918E-4F66-8AD9-8F3B99259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252" y="1484573"/>
            <a:ext cx="1228782" cy="291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6" descr="Center for Women Veterans Logo">
            <a:extLst>
              <a:ext uri="{FF2B5EF4-FFF2-40B4-BE49-F238E27FC236}">
                <a16:creationId xmlns:a16="http://schemas.microsoft.com/office/drawing/2014/main" id="{A395F9F5-CB22-4623-A11A-A643BE884C1D}"/>
              </a:ext>
            </a:extLst>
          </p:cNvPr>
          <p:cNvPicPr>
            <a:picLocks noChangeAspect="1"/>
          </p:cNvPicPr>
          <p:nvPr/>
        </p:nvPicPr>
        <p:blipFill>
          <a:blip r:embed="rId3"/>
          <a:stretch>
            <a:fillRect/>
          </a:stretch>
        </p:blipFill>
        <p:spPr>
          <a:xfrm>
            <a:off x="9239397" y="343426"/>
            <a:ext cx="2282294" cy="2282294"/>
          </a:xfrm>
          <a:prstGeom prst="rect">
            <a:avLst/>
          </a:prstGeom>
          <a:ln>
            <a:noFill/>
          </a:ln>
          <a:effectLst/>
        </p:spPr>
      </p:pic>
    </p:spTree>
    <p:extLst>
      <p:ext uri="{BB962C8B-B14F-4D97-AF65-F5344CB8AC3E}">
        <p14:creationId xmlns:p14="http://schemas.microsoft.com/office/powerpoint/2010/main" val="264275822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FF32F-8D27-4E9E-83BE-E0C32A72ACC2}"/>
              </a:ext>
            </a:extLst>
          </p:cNvPr>
          <p:cNvSpPr>
            <a:spLocks noGrp="1"/>
          </p:cNvSpPr>
          <p:nvPr>
            <p:ph type="ctrTitle"/>
          </p:nvPr>
        </p:nvSpPr>
        <p:spPr>
          <a:xfrm>
            <a:off x="2106295" y="1484573"/>
            <a:ext cx="7377728" cy="833419"/>
          </a:xfrm>
        </p:spPr>
        <p:txBody>
          <a:bodyPr/>
          <a:lstStyle/>
          <a:p>
            <a:r>
              <a:rPr lang="en-US" sz="4400" dirty="0"/>
              <a:t>NASWVC Website</a:t>
            </a:r>
          </a:p>
        </p:txBody>
      </p:sp>
      <p:sp>
        <p:nvSpPr>
          <p:cNvPr id="3" name="Subtitle 2">
            <a:extLst>
              <a:ext uri="{FF2B5EF4-FFF2-40B4-BE49-F238E27FC236}">
                <a16:creationId xmlns:a16="http://schemas.microsoft.com/office/drawing/2014/main" id="{CE1EDE98-D758-4A8E-8016-46DCA8A9E14D}"/>
              </a:ext>
            </a:extLst>
          </p:cNvPr>
          <p:cNvSpPr>
            <a:spLocks noGrp="1"/>
          </p:cNvSpPr>
          <p:nvPr>
            <p:ph type="subTitle" idx="1"/>
          </p:nvPr>
        </p:nvSpPr>
        <p:spPr>
          <a:xfrm>
            <a:off x="3430069" y="1996655"/>
            <a:ext cx="7137679" cy="4471252"/>
          </a:xfrm>
        </p:spPr>
        <p:txBody>
          <a:bodyPr>
            <a:normAutofit/>
          </a:bodyPr>
          <a:lstStyle/>
          <a:p>
            <a:endParaRPr lang="en-US" sz="2800" dirty="0"/>
          </a:p>
          <a:p>
            <a:pPr marL="457200" indent="-457200" algn="l">
              <a:buFont typeface="Wingdings" panose="05000000000000000000" pitchFamily="2" charset="2"/>
              <a:buChar char="§"/>
            </a:pPr>
            <a:r>
              <a:rPr lang="en-US" sz="2800" dirty="0"/>
              <a:t>You can find your women veteran coordinator in your state at: </a:t>
            </a:r>
          </a:p>
          <a:p>
            <a:pPr algn="l"/>
            <a:r>
              <a:rPr lang="en-US" sz="2800" dirty="0"/>
              <a:t>     https://www.naswvc.org/state-coordinators</a:t>
            </a:r>
          </a:p>
          <a:p>
            <a:pPr algn="l"/>
            <a:r>
              <a:rPr lang="en-US" sz="2800" dirty="0"/>
              <a:t>  </a:t>
            </a:r>
          </a:p>
          <a:p>
            <a:pPr marL="457200" indent="-457200" algn="l">
              <a:buFont typeface="Wingdings" panose="05000000000000000000" pitchFamily="2" charset="2"/>
              <a:buChar char="§"/>
            </a:pPr>
            <a:r>
              <a:rPr lang="en-US" sz="2800" dirty="0"/>
              <a:t>NASWVC website is: </a:t>
            </a:r>
          </a:p>
          <a:p>
            <a:pPr algn="l"/>
            <a:r>
              <a:rPr lang="en-US" sz="2800" dirty="0"/>
              <a:t>     https://www.naswvc.org/ </a:t>
            </a:r>
          </a:p>
        </p:txBody>
      </p:sp>
      <p:pic>
        <p:nvPicPr>
          <p:cNvPr id="4" name="Picture 3" descr="NASWVC Logo">
            <a:extLst>
              <a:ext uri="{FF2B5EF4-FFF2-40B4-BE49-F238E27FC236}">
                <a16:creationId xmlns:a16="http://schemas.microsoft.com/office/drawing/2014/main" id="{38837462-918E-4F66-8AD9-8F3B99259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252" y="1484573"/>
            <a:ext cx="1228782" cy="291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6" descr="Center for Women Veterans Logo">
            <a:extLst>
              <a:ext uri="{FF2B5EF4-FFF2-40B4-BE49-F238E27FC236}">
                <a16:creationId xmlns:a16="http://schemas.microsoft.com/office/drawing/2014/main" id="{A395F9F5-CB22-4623-A11A-A643BE884C1D}"/>
              </a:ext>
            </a:extLst>
          </p:cNvPr>
          <p:cNvPicPr>
            <a:picLocks noChangeAspect="1"/>
          </p:cNvPicPr>
          <p:nvPr/>
        </p:nvPicPr>
        <p:blipFill>
          <a:blip r:embed="rId3"/>
          <a:stretch>
            <a:fillRect/>
          </a:stretch>
        </p:blipFill>
        <p:spPr>
          <a:xfrm>
            <a:off x="9239397" y="343426"/>
            <a:ext cx="2282294" cy="2282294"/>
          </a:xfrm>
          <a:prstGeom prst="rect">
            <a:avLst/>
          </a:prstGeom>
          <a:ln>
            <a:noFill/>
          </a:ln>
          <a:effectLst/>
        </p:spPr>
      </p:pic>
    </p:spTree>
    <p:extLst>
      <p:ext uri="{BB962C8B-B14F-4D97-AF65-F5344CB8AC3E}">
        <p14:creationId xmlns:p14="http://schemas.microsoft.com/office/powerpoint/2010/main" val="548446763"/>
      </p:ext>
    </p:extLst>
  </p:cSld>
  <p:clrMapOvr>
    <a:masterClrMapping/>
  </p:clrMapOvr>
  <p:transition spd="slow">
    <p:wipe/>
  </p:transition>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{25D18B7C-54E6-4E12-B133-ADE8D468E79F}tf10001105</Template>
  <TotalTime>325</TotalTime>
  <Words>213</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Franklin Gothic Book</vt:lpstr>
      <vt:lpstr>Wingdings</vt:lpstr>
      <vt:lpstr>Crop</vt:lpstr>
      <vt:lpstr>National Association of state women veteran coordinators</vt:lpstr>
      <vt:lpstr>About NASWVC</vt:lpstr>
      <vt:lpstr>About NASWVC 1</vt:lpstr>
      <vt:lpstr>About NASWVC 2</vt:lpstr>
      <vt:lpstr>Mission &amp; Vision</vt:lpstr>
      <vt:lpstr>NASWVC Pillars</vt:lpstr>
      <vt:lpstr>NASWVC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Association of state women veteran coordinators</dc:title>
  <dc:creator>Mckee, Laura</dc:creator>
  <cp:lastModifiedBy>Terry, Michelle</cp:lastModifiedBy>
  <cp:revision>11</cp:revision>
  <dcterms:created xsi:type="dcterms:W3CDTF">2021-04-06T17:00:48Z</dcterms:created>
  <dcterms:modified xsi:type="dcterms:W3CDTF">2021-05-11T17:26:51Z</dcterms:modified>
</cp:coreProperties>
</file>