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tags/tag1.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3.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6032" r:id="rId5"/>
    <p:sldMasterId id="2147486046" r:id="rId6"/>
    <p:sldMasterId id="2147486055" r:id="rId7"/>
    <p:sldMasterId id="2147486068" r:id="rId8"/>
    <p:sldMasterId id="2147486079" r:id="rId9"/>
    <p:sldMasterId id="2147486103" r:id="rId10"/>
    <p:sldMasterId id="2147486111" r:id="rId11"/>
  </p:sldMasterIdLst>
  <p:notesMasterIdLst>
    <p:notesMasterId r:id="rId44"/>
  </p:notesMasterIdLst>
  <p:handoutMasterIdLst>
    <p:handoutMasterId r:id="rId45"/>
  </p:handoutMasterIdLst>
  <p:sldIdLst>
    <p:sldId id="3052" r:id="rId12"/>
    <p:sldId id="374" r:id="rId13"/>
    <p:sldId id="3051" r:id="rId14"/>
    <p:sldId id="3099" r:id="rId15"/>
    <p:sldId id="4677" r:id="rId16"/>
    <p:sldId id="4678" r:id="rId17"/>
    <p:sldId id="3094" r:id="rId18"/>
    <p:sldId id="3004" r:id="rId19"/>
    <p:sldId id="3006" r:id="rId20"/>
    <p:sldId id="3116" r:id="rId21"/>
    <p:sldId id="591" r:id="rId22"/>
    <p:sldId id="4679" r:id="rId23"/>
    <p:sldId id="3053" r:id="rId24"/>
    <p:sldId id="3011" r:id="rId25"/>
    <p:sldId id="3012" r:id="rId26"/>
    <p:sldId id="3013" r:id="rId27"/>
    <p:sldId id="3025" r:id="rId28"/>
    <p:sldId id="4681" r:id="rId29"/>
    <p:sldId id="4691" r:id="rId30"/>
    <p:sldId id="639" r:id="rId31"/>
    <p:sldId id="4668" r:id="rId32"/>
    <p:sldId id="3097" r:id="rId33"/>
    <p:sldId id="647" r:id="rId34"/>
    <p:sldId id="4693" r:id="rId35"/>
    <p:sldId id="4676" r:id="rId36"/>
    <p:sldId id="4694" r:id="rId37"/>
    <p:sldId id="4695" r:id="rId38"/>
    <p:sldId id="4696" r:id="rId39"/>
    <p:sldId id="4697" r:id="rId40"/>
    <p:sldId id="4698" r:id="rId41"/>
    <p:sldId id="4699" r:id="rId42"/>
    <p:sldId id="4700" r:id="rId43"/>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046A0F-38EF-38F3-E386-75167AF1ACDA}" name="Low, Stephanie (she/her/hers)" initials="LS(" userId="S::Stephanie.Low@va.gov::806bef7a-685b-4534-833d-0fce893acc81" providerId="AD"/>
  <p188:author id="{5E8B9614-8036-EE90-5F21-425BE990DF71}" name="Iverson, Katherine M. (she/her/hers)" initials="IKM(" userId="S::Katherine.Iverson@va.gov::dcfe25f8-3787-40bf-827e-2818f5dcec52" providerId="AD"/>
  <p188:author id="{C3CCE91B-11CD-E024-7E05-9071FB1B6857}" name="Brunswick, Tara (she/her)" initials="BT(" userId="S::Tara.Brunswick@va.gov::1179fbc2-6f5e-4828-971c-59803cc4ea4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Unknown User4" initials="" lastIdx="3" clrIdx="8"/>
  <p:cmAuthor id="1" name="Iverson, Katherine M." initials="" lastIdx="2" clrIdx="9"/>
  <p:cmAuthor id="8" name="Shayani, Danielle" initials="" lastIdx="5" clrIdx="5"/>
  <p:cmAuthor id="2" name="Grillo, Alessandra" initials="" lastIdx="1" clrIdx="1"/>
  <p:cmAuthor id="9" name="Unknown User1" initials="Unknown User1" lastIdx="3" clrIdx="7"/>
  <p:cmAuthor id="3" name="Unknown User2" initials="Unknown User2" lastIdx="3" clrIdx="6"/>
  <p:cmAuthor id="10" name="Unknown User2" initials="" lastIdx="10" clrIdx="0"/>
  <p:cmAuthor id="4" name="Danitz, Sara B." initials="" lastIdx="8" clrIdx="3"/>
  <p:cmAuthor id="11" name="Iverson, Katherine M." initials="IKM" lastIdx="5" clrIdx="10">
    <p:extLst>
      <p:ext uri="{19B8F6BF-5375-455C-9EA6-DF929625EA0E}">
        <p15:presenceInfo xmlns:p15="http://schemas.microsoft.com/office/powerpoint/2012/main" userId="S::Katherine.Iverson@va.gov::dcfe25f8-3787-40bf-827e-2818f5dcec52" providerId="AD"/>
      </p:ext>
    </p:extLst>
  </p:cmAuthor>
  <p:cmAuthor id="5" name="Unknown User3" initials="" lastIdx="10" clrIdx="2"/>
  <p:cmAuthor id="12" name="Low, Stephanie" initials="LS" lastIdx="1" clrIdx="11">
    <p:extLst>
      <p:ext uri="{19B8F6BF-5375-455C-9EA6-DF929625EA0E}">
        <p15:presenceInfo xmlns:p15="http://schemas.microsoft.com/office/powerpoint/2012/main" userId="S::Stephanie.Low@va.gov::806bef7a-685b-4534-833d-0fce893acc81" providerId="AD"/>
      </p:ext>
    </p:extLst>
  </p:cmAuthor>
  <p:cmAuthor id="6" name="Unknown User1" initials="" lastIdx="8"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D4B"/>
    <a:srgbClr val="B5E264"/>
    <a:srgbClr val="00C0BB"/>
    <a:srgbClr val="80B7D6"/>
    <a:srgbClr val="F167D3"/>
    <a:srgbClr val="C4E884"/>
    <a:srgbClr val="00B0AC"/>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27" autoAdjust="0"/>
    <p:restoredTop sz="72285" autoAdjust="0"/>
  </p:normalViewPr>
  <p:slideViewPr>
    <p:cSldViewPr snapToGrid="0">
      <p:cViewPr varScale="1">
        <p:scale>
          <a:sx n="57" d="100"/>
          <a:sy n="57" d="100"/>
        </p:scale>
        <p:origin x="1024" y="48"/>
      </p:cViewPr>
      <p:guideLst>
        <p:guide orient="horz" pos="2160"/>
        <p:guide pos="3840"/>
      </p:guideLst>
    </p:cSldViewPr>
  </p:slideViewPr>
  <p:outlineViewPr>
    <p:cViewPr>
      <p:scale>
        <a:sx n="33" d="100"/>
        <a:sy n="33" d="100"/>
      </p:scale>
      <p:origin x="0" y="-1035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10" d="100"/>
          <a:sy n="110" d="100"/>
        </p:scale>
        <p:origin x="-2136" y="3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
          <c:y val="5.0314465408805097E-2"/>
          <c:w val="0.92666666666666597"/>
          <c:h val="0.80933467043034701"/>
        </c:manualLayout>
      </c:layout>
      <c:barChart>
        <c:barDir val="col"/>
        <c:grouping val="clustered"/>
        <c:varyColors val="0"/>
        <c:ser>
          <c:idx val="0"/>
          <c:order val="0"/>
          <c:tx>
            <c:strRef>
              <c:f>Sheet1!$B$1</c:f>
              <c:strCache>
                <c:ptCount val="1"/>
                <c:pt idx="0">
                  <c:v>Column1</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w="12700">
              <a:solidFill>
                <a:srgbClr val="0070C0"/>
              </a:solidFill>
            </a:ln>
            <a:effectLst>
              <a:outerShdw blurRad="40000" dist="23000" dir="5400000" rotWithShape="0">
                <a:srgbClr val="000000">
                  <a:alpha val="35000"/>
                </a:srgbClr>
              </a:outerShdw>
            </a:effectLst>
          </c:spPr>
          <c:invertIfNegative val="0"/>
          <c:dPt>
            <c:idx val="0"/>
            <c:invertIfNegative val="0"/>
            <c:bubble3D val="0"/>
            <c:spPr>
              <a:gradFill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8100000" scaled="1"/>
              </a:gradFill>
              <a:ln w="12700">
                <a:solidFill>
                  <a:srgbClr val="0070C0"/>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1-1638-4A2A-90D8-9462121C2C98}"/>
              </c:ext>
            </c:extLst>
          </c:dPt>
          <c:dPt>
            <c:idx val="1"/>
            <c:invertIfNegative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1638-4A2A-90D8-9462121C2C98}"/>
              </c:ext>
            </c:extLst>
          </c:dPt>
          <c:dLbls>
            <c:dLbl>
              <c:idx val="0"/>
              <c:spPr>
                <a:noFill/>
                <a:ln>
                  <a:noFill/>
                </a:ln>
                <a:effectLst/>
              </c:spPr>
              <c:txPr>
                <a:bodyPr rot="0" spcFirstLastPara="1" vertOverflow="ellipsis" vert="horz" wrap="square" anchor="ctr" anchorCtr="1"/>
                <a:lstStyle/>
                <a:p>
                  <a:pPr>
                    <a:defRPr sz="1796"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638-4A2A-90D8-9462121C2C98}"/>
                </c:ext>
              </c:extLst>
            </c:dLbl>
            <c:dLbl>
              <c:idx val="1"/>
              <c:spPr>
                <a:noFill/>
                <a:ln>
                  <a:noFill/>
                </a:ln>
                <a:effectLst/>
              </c:spPr>
              <c:txPr>
                <a:bodyPr rot="0" spcFirstLastPara="1" vertOverflow="ellipsis" vert="horz" wrap="square" anchor="ctr" anchorCtr="1"/>
                <a:lstStyle/>
                <a:p>
                  <a:pPr>
                    <a:defRPr sz="1796"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1638-4A2A-90D8-9462121C2C98}"/>
                </c:ext>
              </c:extLst>
            </c:dLbl>
            <c:spPr>
              <a:noFill/>
              <a:ln>
                <a:noFill/>
              </a:ln>
              <a:effectLst/>
            </c:spPr>
            <c:txPr>
              <a:bodyPr rot="0" spcFirstLastPara="1" vertOverflow="ellipsis" vert="horz" wrap="square" anchor="ctr" anchorCtr="1"/>
              <a:lstStyle/>
              <a:p>
                <a:pPr>
                  <a:defRPr sz="1796"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Veterans</c:v>
                </c:pt>
                <c:pt idx="1">
                  <c:v>Non-Veterans</c:v>
                </c:pt>
              </c:strCache>
            </c:strRef>
          </c:cat>
          <c:val>
            <c:numRef>
              <c:f>Sheet1!$B$2:$B$3</c:f>
              <c:numCache>
                <c:formatCode>0.0%</c:formatCode>
                <c:ptCount val="2"/>
                <c:pt idx="0">
                  <c:v>0.33</c:v>
                </c:pt>
                <c:pt idx="1">
                  <c:v>0.23799999999999999</c:v>
                </c:pt>
              </c:numCache>
            </c:numRef>
          </c:val>
          <c:extLst>
            <c:ext xmlns:c16="http://schemas.microsoft.com/office/drawing/2014/chart" uri="{C3380CC4-5D6E-409C-BE32-E72D297353CC}">
              <c16:uniqueId val="{00000004-1638-4A2A-90D8-9462121C2C98}"/>
            </c:ext>
          </c:extLst>
        </c:ser>
        <c:dLbls>
          <c:showLegendKey val="0"/>
          <c:showVal val="0"/>
          <c:showCatName val="0"/>
          <c:showSerName val="0"/>
          <c:showPercent val="0"/>
          <c:showBubbleSize val="0"/>
        </c:dLbls>
        <c:gapWidth val="150"/>
        <c:axId val="76136448"/>
        <c:axId val="76137984"/>
      </c:barChart>
      <c:catAx>
        <c:axId val="76136448"/>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796"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6137984"/>
        <c:crosses val="autoZero"/>
        <c:auto val="1"/>
        <c:lblAlgn val="ctr"/>
        <c:lblOffset val="100"/>
        <c:noMultiLvlLbl val="0"/>
      </c:catAx>
      <c:valAx>
        <c:axId val="76137984"/>
        <c:scaling>
          <c:orientation val="minMax"/>
        </c:scaling>
        <c:delete val="1"/>
        <c:axPos val="l"/>
        <c:numFmt formatCode="0.0%" sourceLinked="1"/>
        <c:majorTickMark val="out"/>
        <c:minorTickMark val="none"/>
        <c:tickLblPos val="nextTo"/>
        <c:crossAx val="76136448"/>
        <c:crosses val="autoZero"/>
        <c:crossBetween val="between"/>
      </c:valAx>
      <c:spPr>
        <a:noFill/>
        <a:ln w="25377">
          <a:noFill/>
        </a:ln>
        <a:effectLst/>
      </c:spPr>
    </c:plotArea>
    <c:plotVisOnly val="1"/>
    <c:dispBlanksAs val="gap"/>
    <c:showDLblsOverMax val="0"/>
  </c:chart>
  <c:spPr>
    <a:noFill/>
    <a:ln w="9525" cap="flat" cmpd="sng" algn="ctr">
      <a:noFill/>
      <a:prstDash val="solid"/>
    </a:ln>
    <a:effectLst/>
  </c:spPr>
  <c:txPr>
    <a:bodyPr/>
    <a:lstStyle/>
    <a:p>
      <a:pPr>
        <a:defRPr sz="1796">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8100000" scaled="1"/>
              <a:tileRect/>
            </a:gradFill>
            <a:ln>
              <a:solidFill>
                <a:srgbClr val="0066CC"/>
              </a:solidFill>
            </a:ln>
            <a:effectLst>
              <a:outerShdw blurRad="50800" dist="38100" dir="5400000" algn="t" rotWithShape="0">
                <a:prstClr val="black">
                  <a:alpha val="40000"/>
                </a:prstClr>
              </a:outerShdw>
            </a:effectLst>
          </c:spPr>
          <c:invertIfNegative val="0"/>
          <c:dLbls>
            <c:dLbl>
              <c:idx val="0"/>
              <c:tx>
                <c:rich>
                  <a:bodyPr/>
                  <a:lstStyle/>
                  <a:p>
                    <a:pPr>
                      <a:defRPr sz="2000" b="1"/>
                    </a:pPr>
                    <a:r>
                      <a:rPr lang="en-US" sz="2000" b="1" dirty="0"/>
                      <a:t>55%</a:t>
                    </a:r>
                  </a:p>
                </c:rich>
              </c:tx>
              <c:spPr/>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C2E-4390-80DD-023E659F19C2}"/>
                </c:ext>
              </c:extLst>
            </c:dLbl>
            <c:dLbl>
              <c:idx val="1"/>
              <c:tx>
                <c:rich>
                  <a:bodyPr/>
                  <a:lstStyle/>
                  <a:p>
                    <a:pPr>
                      <a:defRPr sz="2000" b="1"/>
                    </a:pPr>
                    <a:r>
                      <a:rPr lang="en-US" sz="2000" b="1" dirty="0"/>
                      <a:t>47%</a:t>
                    </a:r>
                  </a:p>
                </c:rich>
              </c:tx>
              <c:spPr/>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C2E-4390-80DD-023E659F19C2}"/>
                </c:ext>
              </c:extLst>
            </c:dLbl>
            <c:dLbl>
              <c:idx val="2"/>
              <c:tx>
                <c:rich>
                  <a:bodyPr/>
                  <a:lstStyle/>
                  <a:p>
                    <a:pPr>
                      <a:defRPr sz="2000" b="1"/>
                    </a:pPr>
                    <a:r>
                      <a:rPr lang="en-US" sz="2000" b="1" dirty="0"/>
                      <a:t>35%</a:t>
                    </a:r>
                  </a:p>
                </c:rich>
              </c:tx>
              <c:spPr/>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C2E-4390-80DD-023E659F19C2}"/>
                </c:ext>
              </c:extLst>
            </c:dLbl>
            <c:dLbl>
              <c:idx val="3"/>
              <c:tx>
                <c:rich>
                  <a:bodyPr/>
                  <a:lstStyle/>
                  <a:p>
                    <a:pPr>
                      <a:defRPr sz="2000" b="1"/>
                    </a:pPr>
                    <a:r>
                      <a:rPr lang="en-US" sz="2000" b="1" dirty="0"/>
                      <a:t>29%</a:t>
                    </a:r>
                  </a:p>
                </c:rich>
              </c:tx>
              <c:spPr/>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C2E-4390-80DD-023E659F19C2}"/>
                </c:ext>
              </c:extLst>
            </c:dLbl>
            <c:dLbl>
              <c:idx val="4"/>
              <c:tx>
                <c:rich>
                  <a:bodyPr/>
                  <a:lstStyle/>
                  <a:p>
                    <a:pPr>
                      <a:defRPr sz="2000" b="1"/>
                    </a:pPr>
                    <a:r>
                      <a:rPr lang="en-US" sz="2000" b="1" dirty="0"/>
                      <a:t>21%</a:t>
                    </a:r>
                  </a:p>
                </c:rich>
              </c:tx>
              <c:spPr/>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C2E-4390-80DD-023E659F19C2}"/>
                </c:ext>
              </c:extLst>
            </c:dLbl>
            <c:spPr>
              <a:noFill/>
              <a:ln w="21779">
                <a:noFill/>
              </a:ln>
            </c:spPr>
            <c:txPr>
              <a:bodyPr wrap="square" lIns="38100" tIns="19050" rIns="38100" bIns="19050" anchor="ctr">
                <a:spAutoFit/>
              </a:bodyPr>
              <a:lstStyle/>
              <a:p>
                <a:pPr>
                  <a:defRPr sz="20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Sheet1!$A$5:$A$9</c:f>
              <c:strCache>
                <c:ptCount val="5"/>
                <c:pt idx="0">
                  <c:v>Any IPV</c:v>
                </c:pt>
                <c:pt idx="1">
                  <c:v>Psych IPV</c:v>
                </c:pt>
                <c:pt idx="2">
                  <c:v>Stalking</c:v>
                </c:pt>
                <c:pt idx="3">
                  <c:v>Sexual IPV</c:v>
                </c:pt>
                <c:pt idx="4">
                  <c:v>Phys IPV</c:v>
                </c:pt>
              </c:strCache>
            </c:strRef>
          </c:cat>
          <c:val>
            <c:numRef>
              <c:f>Sheet1!$B$5:$B$9</c:f>
              <c:numCache>
                <c:formatCode>General</c:formatCode>
                <c:ptCount val="5"/>
                <c:pt idx="0">
                  <c:v>55</c:v>
                </c:pt>
                <c:pt idx="1">
                  <c:v>47</c:v>
                </c:pt>
                <c:pt idx="2">
                  <c:v>35</c:v>
                </c:pt>
                <c:pt idx="3">
                  <c:v>29</c:v>
                </c:pt>
                <c:pt idx="4">
                  <c:v>21</c:v>
                </c:pt>
              </c:numCache>
            </c:numRef>
          </c:val>
          <c:extLst>
            <c:ext xmlns:c16="http://schemas.microsoft.com/office/drawing/2014/chart" uri="{C3380CC4-5D6E-409C-BE32-E72D297353CC}">
              <c16:uniqueId val="{00000005-6C2E-4390-80DD-023E659F19C2}"/>
            </c:ext>
          </c:extLst>
        </c:ser>
        <c:dLbls>
          <c:showLegendKey val="0"/>
          <c:showVal val="0"/>
          <c:showCatName val="0"/>
          <c:showSerName val="0"/>
          <c:showPercent val="0"/>
          <c:showBubbleSize val="0"/>
        </c:dLbls>
        <c:gapWidth val="150"/>
        <c:axId val="250547056"/>
        <c:axId val="1"/>
      </c:barChart>
      <c:catAx>
        <c:axId val="250547056"/>
        <c:scaling>
          <c:orientation val="minMax"/>
        </c:scaling>
        <c:delete val="0"/>
        <c:axPos val="b"/>
        <c:numFmt formatCode="General" sourceLinked="1"/>
        <c:majorTickMark val="out"/>
        <c:minorTickMark val="none"/>
        <c:tickLblPos val="nextTo"/>
        <c:txPr>
          <a:bodyPr/>
          <a:lstStyle/>
          <a:p>
            <a:pPr>
              <a:defRPr sz="2000"/>
            </a:pPr>
            <a:endParaRPr lang="en-US"/>
          </a:p>
        </c:txPr>
        <c:crossAx val="1"/>
        <c:crosses val="autoZero"/>
        <c:auto val="1"/>
        <c:lblAlgn val="ctr"/>
        <c:lblOffset val="100"/>
        <c:noMultiLvlLbl val="0"/>
      </c:catAx>
      <c:valAx>
        <c:axId val="1"/>
        <c:scaling>
          <c:orientation val="minMax"/>
        </c:scaling>
        <c:delete val="0"/>
        <c:axPos val="l"/>
        <c:numFmt formatCode="General" sourceLinked="1"/>
        <c:majorTickMark val="out"/>
        <c:minorTickMark val="none"/>
        <c:tickLblPos val="nextTo"/>
        <c:crossAx val="250547056"/>
        <c:crosses val="autoZero"/>
        <c:crossBetween val="between"/>
      </c:valAx>
      <c:spPr>
        <a:noFill/>
        <a:ln w="21779">
          <a:noFill/>
        </a:ln>
      </c:spPr>
    </c:plotArea>
    <c:plotVisOnly val="1"/>
    <c:dispBlanksAs val="gap"/>
    <c:showDLblsOverMax val="0"/>
  </c:chart>
  <c:txPr>
    <a:bodyPr/>
    <a:lstStyle/>
    <a:p>
      <a:pPr>
        <a:defRPr sz="1543">
          <a:latin typeface="+mn-lt"/>
          <a:cs typeface="Times New Roman" panose="02020603050405020304"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AC0056"/>
            </a:solidFill>
            <a:ln>
              <a:solidFill>
                <a:srgbClr val="0070C0"/>
              </a:solidFill>
            </a:ln>
          </c:spPr>
          <c:invertIfNegative val="0"/>
          <c:dPt>
            <c:idx val="0"/>
            <c:invertIfNegative val="0"/>
            <c:bubble3D val="0"/>
            <c:spPr>
              <a:gradFill>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8100000" scaled="1"/>
              </a:gradFill>
              <a:ln>
                <a:solidFill>
                  <a:srgbClr val="0070C0"/>
                </a:solidFill>
              </a:ln>
            </c:spPr>
            <c:extLst>
              <c:ext xmlns:c16="http://schemas.microsoft.com/office/drawing/2014/chart" uri="{C3380CC4-5D6E-409C-BE32-E72D297353CC}">
                <c16:uniqueId val="{00000001-414B-44BC-B735-658D44C90507}"/>
              </c:ext>
            </c:extLst>
          </c:dPt>
          <c:dPt>
            <c:idx val="1"/>
            <c:invertIfNegative val="0"/>
            <c:bubble3D val="0"/>
            <c:spPr>
              <a:gradFill>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8100000" scaled="1"/>
              </a:gradFill>
              <a:ln>
                <a:solidFill>
                  <a:srgbClr val="0070C0"/>
                </a:solidFill>
              </a:ln>
            </c:spPr>
            <c:extLst>
              <c:ext xmlns:c16="http://schemas.microsoft.com/office/drawing/2014/chart" uri="{C3380CC4-5D6E-409C-BE32-E72D297353CC}">
                <c16:uniqueId val="{00000003-414B-44BC-B735-658D44C90507}"/>
              </c:ext>
            </c:extLst>
          </c:dPt>
          <c:dPt>
            <c:idx val="2"/>
            <c:invertIfNegative val="0"/>
            <c:bubble3D val="0"/>
            <c:spPr>
              <a:gradFill>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8100000" scaled="1"/>
              </a:gradFill>
              <a:ln>
                <a:solidFill>
                  <a:srgbClr val="0070C0"/>
                </a:solidFill>
              </a:ln>
            </c:spPr>
            <c:extLst>
              <c:ext xmlns:c16="http://schemas.microsoft.com/office/drawing/2014/chart" uri="{C3380CC4-5D6E-409C-BE32-E72D297353CC}">
                <c16:uniqueId val="{00000005-414B-44BC-B735-658D44C90507}"/>
              </c:ext>
            </c:extLst>
          </c:dPt>
          <c:dPt>
            <c:idx val="3"/>
            <c:invertIfNegative val="0"/>
            <c:bubble3D val="0"/>
            <c:spPr>
              <a:gradFill>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8100000" scaled="1"/>
              </a:gradFill>
              <a:ln>
                <a:solidFill>
                  <a:srgbClr val="0070C0"/>
                </a:solidFill>
              </a:ln>
            </c:spPr>
            <c:extLst>
              <c:ext xmlns:c16="http://schemas.microsoft.com/office/drawing/2014/chart" uri="{C3380CC4-5D6E-409C-BE32-E72D297353CC}">
                <c16:uniqueId val="{00000007-414B-44BC-B735-658D44C90507}"/>
              </c:ext>
            </c:extLst>
          </c:dPt>
          <c:dPt>
            <c:idx val="4"/>
            <c:invertIfNegative val="0"/>
            <c:bubble3D val="0"/>
            <c:spPr>
              <a:gradFill>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8100000" scaled="1"/>
              </a:gradFill>
              <a:ln>
                <a:solidFill>
                  <a:srgbClr val="0070C0"/>
                </a:solidFill>
              </a:ln>
            </c:spPr>
            <c:extLst>
              <c:ext xmlns:c16="http://schemas.microsoft.com/office/drawing/2014/chart" uri="{C3380CC4-5D6E-409C-BE32-E72D297353CC}">
                <c16:uniqueId val="{00000009-414B-44BC-B735-658D44C90507}"/>
              </c:ext>
            </c:extLst>
          </c:dPt>
          <c:dLbls>
            <c:numFmt formatCode="0.0%" sourceLinked="0"/>
            <c:spPr>
              <a:noFill/>
              <a:ln>
                <a:noFill/>
              </a:ln>
              <a:effectLst/>
            </c:spPr>
            <c:txPr>
              <a:bodyPr/>
              <a:lstStyle/>
              <a:p>
                <a:pPr>
                  <a:defRPr sz="2000" b="1"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&lt; 30</c:v>
                </c:pt>
                <c:pt idx="1">
                  <c:v>31 - 44</c:v>
                </c:pt>
                <c:pt idx="2">
                  <c:v>45 - 54</c:v>
                </c:pt>
                <c:pt idx="3">
                  <c:v>55 - 64</c:v>
                </c:pt>
                <c:pt idx="4">
                  <c:v>65 +</c:v>
                </c:pt>
              </c:strCache>
            </c:strRef>
          </c:cat>
          <c:val>
            <c:numRef>
              <c:f>Sheet1!$B$2:$B$6</c:f>
              <c:numCache>
                <c:formatCode>General</c:formatCode>
                <c:ptCount val="5"/>
                <c:pt idx="0">
                  <c:v>0.255</c:v>
                </c:pt>
                <c:pt idx="1">
                  <c:v>0.22600000000000001</c:v>
                </c:pt>
                <c:pt idx="2">
                  <c:v>0.222</c:v>
                </c:pt>
                <c:pt idx="3">
                  <c:v>0.158</c:v>
                </c:pt>
                <c:pt idx="4">
                  <c:v>4.9000000000000002E-2</c:v>
                </c:pt>
              </c:numCache>
            </c:numRef>
          </c:val>
          <c:extLst>
            <c:ext xmlns:c16="http://schemas.microsoft.com/office/drawing/2014/chart" uri="{C3380CC4-5D6E-409C-BE32-E72D297353CC}">
              <c16:uniqueId val="{0000000A-414B-44BC-B735-658D44C90507}"/>
            </c:ext>
          </c:extLst>
        </c:ser>
        <c:dLbls>
          <c:showLegendKey val="0"/>
          <c:showVal val="0"/>
          <c:showCatName val="0"/>
          <c:showSerName val="0"/>
          <c:showPercent val="0"/>
          <c:showBubbleSize val="0"/>
        </c:dLbls>
        <c:gapWidth val="150"/>
        <c:axId val="39519744"/>
        <c:axId val="39521280"/>
      </c:barChart>
      <c:catAx>
        <c:axId val="39519744"/>
        <c:scaling>
          <c:orientation val="minMax"/>
        </c:scaling>
        <c:delete val="0"/>
        <c:axPos val="b"/>
        <c:numFmt formatCode="General" sourceLinked="0"/>
        <c:majorTickMark val="none"/>
        <c:minorTickMark val="none"/>
        <c:tickLblPos val="nextTo"/>
        <c:txPr>
          <a:bodyPr/>
          <a:lstStyle/>
          <a:p>
            <a:pPr>
              <a:defRPr sz="2000"/>
            </a:pPr>
            <a:endParaRPr lang="en-US"/>
          </a:p>
        </c:txPr>
        <c:crossAx val="39521280"/>
        <c:crosses val="autoZero"/>
        <c:auto val="1"/>
        <c:lblAlgn val="ctr"/>
        <c:lblOffset val="100"/>
        <c:noMultiLvlLbl val="0"/>
      </c:catAx>
      <c:valAx>
        <c:axId val="39521280"/>
        <c:scaling>
          <c:orientation val="minMax"/>
        </c:scaling>
        <c:delete val="1"/>
        <c:axPos val="l"/>
        <c:numFmt formatCode="0%" sourceLinked="0"/>
        <c:majorTickMark val="none"/>
        <c:minorTickMark val="none"/>
        <c:tickLblPos val="none"/>
        <c:crossAx val="39519744"/>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825728109287502E-3"/>
          <c:y val="2.7850707094449E-2"/>
          <c:w val="0.991430035101034"/>
          <c:h val="0.81230853605985798"/>
        </c:manualLayout>
      </c:layout>
      <c:barChart>
        <c:barDir val="col"/>
        <c:grouping val="clustered"/>
        <c:varyColors val="0"/>
        <c:ser>
          <c:idx val="0"/>
          <c:order val="0"/>
          <c:tx>
            <c:strRef>
              <c:f>Sheet1!$B$1</c:f>
              <c:strCache>
                <c:ptCount val="1"/>
                <c:pt idx="0">
                  <c:v>IPV-</c:v>
                </c:pt>
              </c:strCache>
            </c:strRef>
          </c:tx>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dk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Any MH dx</c:v>
                </c:pt>
                <c:pt idx="1">
                  <c:v>2+ MH dx</c:v>
                </c:pt>
                <c:pt idx="2">
                  <c:v>Anxiety</c:v>
                </c:pt>
                <c:pt idx="3">
                  <c:v>Depression</c:v>
                </c:pt>
                <c:pt idx="4">
                  <c:v>Alcohol Abuse</c:v>
                </c:pt>
                <c:pt idx="5">
                  <c:v>Drug Abuse</c:v>
                </c:pt>
                <c:pt idx="6">
                  <c:v>PTSD</c:v>
                </c:pt>
              </c:strCache>
            </c:strRef>
          </c:cat>
          <c:val>
            <c:numRef>
              <c:f>Sheet1!$B$2:$B$8</c:f>
              <c:numCache>
                <c:formatCode>General</c:formatCode>
                <c:ptCount val="7"/>
                <c:pt idx="0">
                  <c:v>32.6</c:v>
                </c:pt>
                <c:pt idx="1">
                  <c:v>14.2</c:v>
                </c:pt>
                <c:pt idx="2">
                  <c:v>9.6</c:v>
                </c:pt>
                <c:pt idx="3">
                  <c:v>19.399999999999999</c:v>
                </c:pt>
                <c:pt idx="4">
                  <c:v>2.7</c:v>
                </c:pt>
                <c:pt idx="5">
                  <c:v>2.2000000000000002</c:v>
                </c:pt>
                <c:pt idx="6">
                  <c:v>15.6</c:v>
                </c:pt>
              </c:numCache>
            </c:numRef>
          </c:val>
          <c:extLst>
            <c:ext xmlns:c16="http://schemas.microsoft.com/office/drawing/2014/chart" uri="{C3380CC4-5D6E-409C-BE32-E72D297353CC}">
              <c16:uniqueId val="{00000000-B85B-403A-8CF2-BFAB2628493E}"/>
            </c:ext>
          </c:extLst>
        </c:ser>
        <c:ser>
          <c:idx val="1"/>
          <c:order val="1"/>
          <c:tx>
            <c:strRef>
              <c:f>Sheet1!$C$1</c:f>
              <c:strCache>
                <c:ptCount val="1"/>
                <c:pt idx="0">
                  <c:v>IPV+</c:v>
                </c:pt>
              </c:strCache>
            </c:strRef>
          </c:tx>
          <c:spPr>
            <a:gradFill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8100000" scaled="1"/>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dk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Any MH dx</c:v>
                </c:pt>
                <c:pt idx="1">
                  <c:v>2+ MH dx</c:v>
                </c:pt>
                <c:pt idx="2">
                  <c:v>Anxiety</c:v>
                </c:pt>
                <c:pt idx="3">
                  <c:v>Depression</c:v>
                </c:pt>
                <c:pt idx="4">
                  <c:v>Alcohol Abuse</c:v>
                </c:pt>
                <c:pt idx="5">
                  <c:v>Drug Abuse</c:v>
                </c:pt>
                <c:pt idx="6">
                  <c:v>PTSD</c:v>
                </c:pt>
              </c:strCache>
            </c:strRef>
          </c:cat>
          <c:val>
            <c:numRef>
              <c:f>Sheet1!$C$2:$C$8</c:f>
              <c:numCache>
                <c:formatCode>General</c:formatCode>
                <c:ptCount val="7"/>
                <c:pt idx="0">
                  <c:v>53.5</c:v>
                </c:pt>
                <c:pt idx="1">
                  <c:v>28.7</c:v>
                </c:pt>
                <c:pt idx="2">
                  <c:v>17.600000000000001</c:v>
                </c:pt>
                <c:pt idx="3">
                  <c:v>34.1</c:v>
                </c:pt>
                <c:pt idx="4">
                  <c:v>7.5</c:v>
                </c:pt>
                <c:pt idx="5">
                  <c:v>7.4</c:v>
                </c:pt>
                <c:pt idx="6" formatCode="0.0">
                  <c:v>30</c:v>
                </c:pt>
              </c:numCache>
            </c:numRef>
          </c:val>
          <c:extLst>
            <c:ext xmlns:c16="http://schemas.microsoft.com/office/drawing/2014/chart" uri="{C3380CC4-5D6E-409C-BE32-E72D297353CC}">
              <c16:uniqueId val="{00000001-B85B-403A-8CF2-BFAB2628493E}"/>
            </c:ext>
          </c:extLst>
        </c:ser>
        <c:dLbls>
          <c:showLegendKey val="0"/>
          <c:showVal val="0"/>
          <c:showCatName val="0"/>
          <c:showSerName val="0"/>
          <c:showPercent val="0"/>
          <c:showBubbleSize val="0"/>
        </c:dLbls>
        <c:gapWidth val="63"/>
        <c:overlap val="-7"/>
        <c:axId val="-1357621104"/>
        <c:axId val="-1357619056"/>
      </c:barChart>
      <c:catAx>
        <c:axId val="-1357621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dk1"/>
                </a:solidFill>
                <a:latin typeface="Calibri" panose="020F0502020204030204" pitchFamily="34" charset="0"/>
                <a:ea typeface="+mn-ea"/>
                <a:cs typeface="Calibri" panose="020F0502020204030204" pitchFamily="34" charset="0"/>
              </a:defRPr>
            </a:pPr>
            <a:endParaRPr lang="en-US"/>
          </a:p>
        </c:txPr>
        <c:crossAx val="-1357619056"/>
        <c:crosses val="autoZero"/>
        <c:auto val="1"/>
        <c:lblAlgn val="ctr"/>
        <c:lblOffset val="100"/>
        <c:noMultiLvlLbl val="0"/>
      </c:catAx>
      <c:valAx>
        <c:axId val="-1357619056"/>
        <c:scaling>
          <c:orientation val="minMax"/>
        </c:scaling>
        <c:delete val="1"/>
        <c:axPos val="l"/>
        <c:numFmt formatCode="General" sourceLinked="1"/>
        <c:majorTickMark val="none"/>
        <c:minorTickMark val="none"/>
        <c:tickLblPos val="nextTo"/>
        <c:crossAx val="-1357621104"/>
        <c:crosses val="autoZero"/>
        <c:crossBetween val="between"/>
      </c:valAx>
      <c:spPr>
        <a:noFill/>
        <a:ln>
          <a:noFill/>
        </a:ln>
        <a:effectLst/>
      </c:spPr>
    </c:plotArea>
    <c:legend>
      <c:legendPos val="b"/>
      <c:layout>
        <c:manualLayout>
          <c:xMode val="edge"/>
          <c:yMode val="edge"/>
          <c:x val="0.57515786714297801"/>
          <c:y val="7.3479840037130401E-2"/>
          <c:w val="0.26136318105164402"/>
          <c:h val="0.14295442435312819"/>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dk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solidFill>
      <a:schemeClr val="lt1"/>
    </a:solidFill>
    <a:ln w="9525" cap="flat" cmpd="sng" algn="ctr">
      <a:solidFill>
        <a:schemeClr val="accent6"/>
      </a:solidFill>
      <a:prstDash val="solid"/>
    </a:ln>
    <a:effectLst/>
  </c:spPr>
  <c:txPr>
    <a:bodyPr/>
    <a:lstStyle/>
    <a:p>
      <a:pPr>
        <a:defRPr>
          <a:solidFill>
            <a:schemeClr val="dk1"/>
          </a:solidFill>
          <a:latin typeface="Calibri" panose="020F0502020204030204" pitchFamily="34" charset="0"/>
          <a:ea typeface="+mn-ea"/>
          <a:cs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566306000816535E-2"/>
          <c:y val="8.6878616074173465E-2"/>
          <c:w val="0.96886738799836691"/>
          <c:h val="0.73596373275214488"/>
        </c:manualLayout>
      </c:layout>
      <c:barChart>
        <c:barDir val="col"/>
        <c:grouping val="clustered"/>
        <c:varyColors val="0"/>
        <c:ser>
          <c:idx val="0"/>
          <c:order val="0"/>
          <c:tx>
            <c:strRef>
              <c:f>Sheet1!$B$1</c:f>
              <c:strCache>
                <c:ptCount val="1"/>
                <c:pt idx="0">
                  <c:v>IPV-</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Housing Instability</c:v>
                </c:pt>
                <c:pt idx="1">
                  <c:v>Suicidal Ideation</c:v>
                </c:pt>
                <c:pt idx="2">
                  <c:v>ED Utilization</c:v>
                </c:pt>
              </c:strCache>
            </c:strRef>
          </c:cat>
          <c:val>
            <c:numRef>
              <c:f>Sheet1!$B$2:$B$4</c:f>
              <c:numCache>
                <c:formatCode>General</c:formatCode>
                <c:ptCount val="3"/>
                <c:pt idx="0">
                  <c:v>10.1</c:v>
                </c:pt>
                <c:pt idx="1">
                  <c:v>2.7</c:v>
                </c:pt>
                <c:pt idx="2">
                  <c:v>20.399999999999999</c:v>
                </c:pt>
              </c:numCache>
            </c:numRef>
          </c:val>
          <c:extLst>
            <c:ext xmlns:c16="http://schemas.microsoft.com/office/drawing/2014/chart" uri="{C3380CC4-5D6E-409C-BE32-E72D297353CC}">
              <c16:uniqueId val="{00000000-C224-4347-B525-1289433C7F58}"/>
            </c:ext>
          </c:extLst>
        </c:ser>
        <c:ser>
          <c:idx val="1"/>
          <c:order val="1"/>
          <c:tx>
            <c:strRef>
              <c:f>Sheet1!$C$1</c:f>
              <c:strCache>
                <c:ptCount val="1"/>
                <c:pt idx="0">
                  <c:v>IPV+</c:v>
                </c:pt>
              </c:strCache>
            </c:strRef>
          </c:tx>
          <c:spPr>
            <a:gradFill>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8100000" scaled="1"/>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Housing Instability</c:v>
                </c:pt>
                <c:pt idx="1">
                  <c:v>Suicidal Ideation</c:v>
                </c:pt>
                <c:pt idx="2">
                  <c:v>ED Utilization</c:v>
                </c:pt>
              </c:strCache>
            </c:strRef>
          </c:cat>
          <c:val>
            <c:numRef>
              <c:f>Sheet1!$C$2:$C$4</c:f>
              <c:numCache>
                <c:formatCode>General</c:formatCode>
                <c:ptCount val="3"/>
                <c:pt idx="0">
                  <c:v>24.2</c:v>
                </c:pt>
                <c:pt idx="1">
                  <c:v>6.6</c:v>
                </c:pt>
                <c:pt idx="2">
                  <c:v>26.7</c:v>
                </c:pt>
              </c:numCache>
            </c:numRef>
          </c:val>
          <c:extLst>
            <c:ext xmlns:c16="http://schemas.microsoft.com/office/drawing/2014/chart" uri="{C3380CC4-5D6E-409C-BE32-E72D297353CC}">
              <c16:uniqueId val="{00000001-C224-4347-B525-1289433C7F58}"/>
            </c:ext>
          </c:extLst>
        </c:ser>
        <c:dLbls>
          <c:showLegendKey val="0"/>
          <c:showVal val="0"/>
          <c:showCatName val="0"/>
          <c:showSerName val="0"/>
          <c:showPercent val="0"/>
          <c:showBubbleSize val="0"/>
        </c:dLbls>
        <c:gapWidth val="219"/>
        <c:overlap val="-27"/>
        <c:axId val="1352348432"/>
        <c:axId val="1352350112"/>
      </c:barChart>
      <c:catAx>
        <c:axId val="1352348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352350112"/>
        <c:crosses val="autoZero"/>
        <c:auto val="1"/>
        <c:lblAlgn val="ctr"/>
        <c:lblOffset val="100"/>
        <c:noMultiLvlLbl val="0"/>
      </c:catAx>
      <c:valAx>
        <c:axId val="1352350112"/>
        <c:scaling>
          <c:orientation val="minMax"/>
        </c:scaling>
        <c:delete val="1"/>
        <c:axPos val="l"/>
        <c:numFmt formatCode="General" sourceLinked="1"/>
        <c:majorTickMark val="none"/>
        <c:minorTickMark val="none"/>
        <c:tickLblPos val="nextTo"/>
        <c:crossAx val="1352348432"/>
        <c:crosses val="autoZero"/>
        <c:crossBetween val="between"/>
      </c:valAx>
      <c:spPr>
        <a:noFill/>
        <a:ln>
          <a:noFill/>
        </a:ln>
        <a:effectLst/>
      </c:spPr>
    </c:plotArea>
    <c:legend>
      <c:legendPos val="b"/>
      <c:layout>
        <c:manualLayout>
          <c:xMode val="edge"/>
          <c:yMode val="edge"/>
          <c:x val="0.54272288008529046"/>
          <c:y val="3.6737278617199873E-2"/>
          <c:w val="0.185264669544149"/>
          <c:h val="0.1872827190845506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6"/>
      </a:solidFill>
    </a:ln>
    <a:effectLst/>
  </c:spPr>
  <c:txPr>
    <a:bodyPr/>
    <a:lstStyle/>
    <a:p>
      <a:pPr>
        <a:defRPr>
          <a:solidFill>
            <a:schemeClr val="bg1"/>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19">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1">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BFF77F-3BC4-422D-A481-D74D8E93740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66EE49D-F695-4BC1-8ECC-D9E0B39F46F7}">
      <dgm:prSet phldrT="[Text]" custT="1"/>
      <dgm:spPr/>
      <dgm:t>
        <a:bodyPr/>
        <a:lstStyle/>
        <a:p>
          <a:r>
            <a:rPr lang="en-US" sz="2200" b="1" dirty="0"/>
            <a:t>28% </a:t>
          </a:r>
          <a:r>
            <a:rPr lang="en-US" sz="2200" dirty="0"/>
            <a:t>psychological violence</a:t>
          </a:r>
        </a:p>
      </dgm:t>
    </dgm:pt>
    <dgm:pt modelId="{56D4DAC1-B5C5-4B91-AACF-5D0858CFF41F}" type="parTrans" cxnId="{4F75F2CB-0BB8-4A1B-88CF-557452E446F9}">
      <dgm:prSet/>
      <dgm:spPr/>
      <dgm:t>
        <a:bodyPr/>
        <a:lstStyle/>
        <a:p>
          <a:endParaRPr lang="en-US"/>
        </a:p>
      </dgm:t>
    </dgm:pt>
    <dgm:pt modelId="{1B179471-DC44-4BFD-A28F-ABC621993258}" type="sibTrans" cxnId="{4F75F2CB-0BB8-4A1B-88CF-557452E446F9}">
      <dgm:prSet/>
      <dgm:spPr/>
      <dgm:t>
        <a:bodyPr/>
        <a:lstStyle/>
        <a:p>
          <a:endParaRPr lang="en-US"/>
        </a:p>
      </dgm:t>
    </dgm:pt>
    <dgm:pt modelId="{1496658B-E900-433F-89A3-E04BB4F6E857}">
      <dgm:prSet phldrT="[Text]" custT="1"/>
      <dgm:spPr/>
      <dgm:t>
        <a:bodyPr/>
        <a:lstStyle/>
        <a:p>
          <a:r>
            <a:rPr lang="en-US" sz="2200" b="1" dirty="0"/>
            <a:t>14% </a:t>
          </a:r>
          <a:r>
            <a:rPr lang="en-US" sz="2200" dirty="0"/>
            <a:t>physical violence </a:t>
          </a:r>
        </a:p>
      </dgm:t>
    </dgm:pt>
    <dgm:pt modelId="{0BB2BA0A-5A08-4093-A64C-81A212D5DA63}" type="parTrans" cxnId="{C1BB22B1-9644-459A-80CB-4B7FAC395CDE}">
      <dgm:prSet/>
      <dgm:spPr/>
      <dgm:t>
        <a:bodyPr/>
        <a:lstStyle/>
        <a:p>
          <a:endParaRPr lang="en-US"/>
        </a:p>
      </dgm:t>
    </dgm:pt>
    <dgm:pt modelId="{CF421FEB-BE37-49C5-88C5-242E2BCE3B09}" type="sibTrans" cxnId="{C1BB22B1-9644-459A-80CB-4B7FAC395CDE}">
      <dgm:prSet/>
      <dgm:spPr/>
      <dgm:t>
        <a:bodyPr/>
        <a:lstStyle/>
        <a:p>
          <a:endParaRPr lang="en-US"/>
        </a:p>
      </dgm:t>
    </dgm:pt>
    <dgm:pt modelId="{D54F32C9-2D66-4F6E-8117-C0EE46B5A96A}">
      <dgm:prSet phldrT="[Text]" custT="1"/>
      <dgm:spPr>
        <a:ln>
          <a:noFill/>
        </a:ln>
      </dgm:spPr>
      <dgm:t>
        <a:bodyPr/>
        <a:lstStyle/>
        <a:p>
          <a:r>
            <a:rPr lang="en-US" sz="2200" b="1" dirty="0"/>
            <a:t>11% </a:t>
          </a:r>
          <a:r>
            <a:rPr lang="en-US" sz="2200" dirty="0"/>
            <a:t>sexual violence</a:t>
          </a:r>
        </a:p>
      </dgm:t>
    </dgm:pt>
    <dgm:pt modelId="{D57E34D4-173F-48A0-BD91-2AAB338E6676}" type="parTrans" cxnId="{BF8FE828-8BE0-42ED-B642-079EF2D4C96B}">
      <dgm:prSet/>
      <dgm:spPr/>
      <dgm:t>
        <a:bodyPr/>
        <a:lstStyle/>
        <a:p>
          <a:endParaRPr lang="en-US"/>
        </a:p>
      </dgm:t>
    </dgm:pt>
    <dgm:pt modelId="{C2629F62-C266-44BB-A7DB-C3270A8F661A}" type="sibTrans" cxnId="{BF8FE828-8BE0-42ED-B642-079EF2D4C96B}">
      <dgm:prSet/>
      <dgm:spPr/>
      <dgm:t>
        <a:bodyPr/>
        <a:lstStyle/>
        <a:p>
          <a:endParaRPr lang="en-US"/>
        </a:p>
      </dgm:t>
    </dgm:pt>
    <dgm:pt modelId="{7ABFF7A4-7CBD-4942-BA74-A96CEB5891AE}" type="pres">
      <dgm:prSet presAssocID="{75BFF77F-3BC4-422D-A481-D74D8E937408}" presName="linear" presStyleCnt="0">
        <dgm:presLayoutVars>
          <dgm:dir/>
          <dgm:animLvl val="lvl"/>
          <dgm:resizeHandles val="exact"/>
        </dgm:presLayoutVars>
      </dgm:prSet>
      <dgm:spPr/>
    </dgm:pt>
    <dgm:pt modelId="{329A121E-9E3A-481C-8560-F32EC73C388D}" type="pres">
      <dgm:prSet presAssocID="{F66EE49D-F695-4BC1-8ECC-D9E0B39F46F7}" presName="parentLin" presStyleCnt="0"/>
      <dgm:spPr/>
    </dgm:pt>
    <dgm:pt modelId="{A05610B0-565B-4808-91DE-A7A525AAFC0D}" type="pres">
      <dgm:prSet presAssocID="{F66EE49D-F695-4BC1-8ECC-D9E0B39F46F7}" presName="parentLeftMargin" presStyleLbl="node1" presStyleIdx="0" presStyleCnt="3"/>
      <dgm:spPr/>
    </dgm:pt>
    <dgm:pt modelId="{9DF1A4D1-D11B-4369-BF91-41B90E1D5947}" type="pres">
      <dgm:prSet presAssocID="{F66EE49D-F695-4BC1-8ECC-D9E0B39F46F7}" presName="parentText" presStyleLbl="node1" presStyleIdx="0" presStyleCnt="3" custScaleX="142857">
        <dgm:presLayoutVars>
          <dgm:chMax val="0"/>
          <dgm:bulletEnabled val="1"/>
        </dgm:presLayoutVars>
      </dgm:prSet>
      <dgm:spPr/>
    </dgm:pt>
    <dgm:pt modelId="{51CE6586-68B0-4A7D-821F-028E404195F1}" type="pres">
      <dgm:prSet presAssocID="{F66EE49D-F695-4BC1-8ECC-D9E0B39F46F7}" presName="negativeSpace" presStyleCnt="0"/>
      <dgm:spPr/>
    </dgm:pt>
    <dgm:pt modelId="{80852EA1-E511-4E83-9DC7-4235F9E4E448}" type="pres">
      <dgm:prSet presAssocID="{F66EE49D-F695-4BC1-8ECC-D9E0B39F46F7}" presName="childText" presStyleLbl="conFgAcc1" presStyleIdx="0" presStyleCnt="3">
        <dgm:presLayoutVars>
          <dgm:bulletEnabled val="1"/>
        </dgm:presLayoutVars>
      </dgm:prSet>
      <dgm:spPr/>
    </dgm:pt>
    <dgm:pt modelId="{644264D0-2FEF-48ED-BB8F-2CF2308A9198}" type="pres">
      <dgm:prSet presAssocID="{1B179471-DC44-4BFD-A28F-ABC621993258}" presName="spaceBetweenRectangles" presStyleCnt="0"/>
      <dgm:spPr/>
    </dgm:pt>
    <dgm:pt modelId="{CC5ED571-AA38-47D4-A863-BBC23EC03C02}" type="pres">
      <dgm:prSet presAssocID="{1496658B-E900-433F-89A3-E04BB4F6E857}" presName="parentLin" presStyleCnt="0"/>
      <dgm:spPr/>
    </dgm:pt>
    <dgm:pt modelId="{0EE211DB-7F3E-4D87-9889-240F88E1C230}" type="pres">
      <dgm:prSet presAssocID="{1496658B-E900-433F-89A3-E04BB4F6E857}" presName="parentLeftMargin" presStyleLbl="node1" presStyleIdx="0" presStyleCnt="3"/>
      <dgm:spPr/>
    </dgm:pt>
    <dgm:pt modelId="{46990475-0FE4-4923-93B2-13BA7E74CA81}" type="pres">
      <dgm:prSet presAssocID="{1496658B-E900-433F-89A3-E04BB4F6E857}" presName="parentText" presStyleLbl="node1" presStyleIdx="1" presStyleCnt="3" custScaleX="142857">
        <dgm:presLayoutVars>
          <dgm:chMax val="0"/>
          <dgm:bulletEnabled val="1"/>
        </dgm:presLayoutVars>
      </dgm:prSet>
      <dgm:spPr/>
    </dgm:pt>
    <dgm:pt modelId="{7BA91843-D74A-4DAA-AE1A-9720F5B3DEFF}" type="pres">
      <dgm:prSet presAssocID="{1496658B-E900-433F-89A3-E04BB4F6E857}" presName="negativeSpace" presStyleCnt="0"/>
      <dgm:spPr/>
    </dgm:pt>
    <dgm:pt modelId="{63CDA6B4-64EC-4414-9A1C-E6B5BEBB86D1}" type="pres">
      <dgm:prSet presAssocID="{1496658B-E900-433F-89A3-E04BB4F6E857}" presName="childText" presStyleLbl="conFgAcc1" presStyleIdx="1" presStyleCnt="3">
        <dgm:presLayoutVars>
          <dgm:bulletEnabled val="1"/>
        </dgm:presLayoutVars>
      </dgm:prSet>
      <dgm:spPr/>
    </dgm:pt>
    <dgm:pt modelId="{231DE284-13AB-4AC0-81AD-4DBD4CAEF6D7}" type="pres">
      <dgm:prSet presAssocID="{CF421FEB-BE37-49C5-88C5-242E2BCE3B09}" presName="spaceBetweenRectangles" presStyleCnt="0"/>
      <dgm:spPr/>
    </dgm:pt>
    <dgm:pt modelId="{2C9C42A7-5BD1-4A21-9E72-377016761C5B}" type="pres">
      <dgm:prSet presAssocID="{D54F32C9-2D66-4F6E-8117-C0EE46B5A96A}" presName="parentLin" presStyleCnt="0"/>
      <dgm:spPr/>
    </dgm:pt>
    <dgm:pt modelId="{F14B4D55-A587-4230-86D0-85F53C6116C1}" type="pres">
      <dgm:prSet presAssocID="{D54F32C9-2D66-4F6E-8117-C0EE46B5A96A}" presName="parentLeftMargin" presStyleLbl="node1" presStyleIdx="1" presStyleCnt="3"/>
      <dgm:spPr/>
    </dgm:pt>
    <dgm:pt modelId="{1030E2EC-E53E-4C3D-B3E9-AB14153545FF}" type="pres">
      <dgm:prSet presAssocID="{D54F32C9-2D66-4F6E-8117-C0EE46B5A96A}" presName="parentText" presStyleLbl="node1" presStyleIdx="2" presStyleCnt="3" custScaleX="142857">
        <dgm:presLayoutVars>
          <dgm:chMax val="0"/>
          <dgm:bulletEnabled val="1"/>
        </dgm:presLayoutVars>
      </dgm:prSet>
      <dgm:spPr/>
    </dgm:pt>
    <dgm:pt modelId="{DEDE25B6-53D2-46FC-949A-2AB64D630568}" type="pres">
      <dgm:prSet presAssocID="{D54F32C9-2D66-4F6E-8117-C0EE46B5A96A}" presName="negativeSpace" presStyleCnt="0"/>
      <dgm:spPr/>
    </dgm:pt>
    <dgm:pt modelId="{AF164BF9-06E2-4CA9-8665-C1FFD36C34FD}" type="pres">
      <dgm:prSet presAssocID="{D54F32C9-2D66-4F6E-8117-C0EE46B5A96A}" presName="childText" presStyleLbl="conFgAcc1" presStyleIdx="2" presStyleCnt="3" custFlipVert="1" custScaleY="90703">
        <dgm:presLayoutVars>
          <dgm:bulletEnabled val="1"/>
        </dgm:presLayoutVars>
      </dgm:prSet>
      <dgm:spPr/>
    </dgm:pt>
  </dgm:ptLst>
  <dgm:cxnLst>
    <dgm:cxn modelId="{1A88A20E-9042-4CF1-B52F-74373DC31B7C}" type="presOf" srcId="{1496658B-E900-433F-89A3-E04BB4F6E857}" destId="{0EE211DB-7F3E-4D87-9889-240F88E1C230}" srcOrd="0" destOrd="0" presId="urn:microsoft.com/office/officeart/2005/8/layout/list1"/>
    <dgm:cxn modelId="{BF8FE828-8BE0-42ED-B642-079EF2D4C96B}" srcId="{75BFF77F-3BC4-422D-A481-D74D8E937408}" destId="{D54F32C9-2D66-4F6E-8117-C0EE46B5A96A}" srcOrd="2" destOrd="0" parTransId="{D57E34D4-173F-48A0-BD91-2AAB338E6676}" sibTransId="{C2629F62-C266-44BB-A7DB-C3270A8F661A}"/>
    <dgm:cxn modelId="{BF46BE3A-6730-47A6-9433-C33B20F5D75F}" type="presOf" srcId="{1496658B-E900-433F-89A3-E04BB4F6E857}" destId="{46990475-0FE4-4923-93B2-13BA7E74CA81}" srcOrd="1" destOrd="0" presId="urn:microsoft.com/office/officeart/2005/8/layout/list1"/>
    <dgm:cxn modelId="{22F35174-2046-446C-A99B-15B4DDE4586A}" type="presOf" srcId="{D54F32C9-2D66-4F6E-8117-C0EE46B5A96A}" destId="{F14B4D55-A587-4230-86D0-85F53C6116C1}" srcOrd="0" destOrd="0" presId="urn:microsoft.com/office/officeart/2005/8/layout/list1"/>
    <dgm:cxn modelId="{C1BB22B1-9644-459A-80CB-4B7FAC395CDE}" srcId="{75BFF77F-3BC4-422D-A481-D74D8E937408}" destId="{1496658B-E900-433F-89A3-E04BB4F6E857}" srcOrd="1" destOrd="0" parTransId="{0BB2BA0A-5A08-4093-A64C-81A212D5DA63}" sibTransId="{CF421FEB-BE37-49C5-88C5-242E2BCE3B09}"/>
    <dgm:cxn modelId="{4F75F2CB-0BB8-4A1B-88CF-557452E446F9}" srcId="{75BFF77F-3BC4-422D-A481-D74D8E937408}" destId="{F66EE49D-F695-4BC1-8ECC-D9E0B39F46F7}" srcOrd="0" destOrd="0" parTransId="{56D4DAC1-B5C5-4B91-AACF-5D0858CFF41F}" sibTransId="{1B179471-DC44-4BFD-A28F-ABC621993258}"/>
    <dgm:cxn modelId="{12DE53DD-7805-4319-85AF-33644BBED6C3}" type="presOf" srcId="{F66EE49D-F695-4BC1-8ECC-D9E0B39F46F7}" destId="{A05610B0-565B-4808-91DE-A7A525AAFC0D}" srcOrd="0" destOrd="0" presId="urn:microsoft.com/office/officeart/2005/8/layout/list1"/>
    <dgm:cxn modelId="{650F2AE6-DC1B-4798-B136-597A00EFA296}" type="presOf" srcId="{D54F32C9-2D66-4F6E-8117-C0EE46B5A96A}" destId="{1030E2EC-E53E-4C3D-B3E9-AB14153545FF}" srcOrd="1" destOrd="0" presId="urn:microsoft.com/office/officeart/2005/8/layout/list1"/>
    <dgm:cxn modelId="{7E0A1EE9-5E53-4695-B79D-CFA251DA305A}" type="presOf" srcId="{75BFF77F-3BC4-422D-A481-D74D8E937408}" destId="{7ABFF7A4-7CBD-4942-BA74-A96CEB5891AE}" srcOrd="0" destOrd="0" presId="urn:microsoft.com/office/officeart/2005/8/layout/list1"/>
    <dgm:cxn modelId="{6160F3F8-08C6-4A45-B17D-E920D1D30F0B}" type="presOf" srcId="{F66EE49D-F695-4BC1-8ECC-D9E0B39F46F7}" destId="{9DF1A4D1-D11B-4369-BF91-41B90E1D5947}" srcOrd="1" destOrd="0" presId="urn:microsoft.com/office/officeart/2005/8/layout/list1"/>
    <dgm:cxn modelId="{2D7C5F75-ABDA-4F27-B79E-6D282F68C723}" type="presParOf" srcId="{7ABFF7A4-7CBD-4942-BA74-A96CEB5891AE}" destId="{329A121E-9E3A-481C-8560-F32EC73C388D}" srcOrd="0" destOrd="0" presId="urn:microsoft.com/office/officeart/2005/8/layout/list1"/>
    <dgm:cxn modelId="{59DEA3F2-008D-4FAA-A047-7297B6FB5EEF}" type="presParOf" srcId="{329A121E-9E3A-481C-8560-F32EC73C388D}" destId="{A05610B0-565B-4808-91DE-A7A525AAFC0D}" srcOrd="0" destOrd="0" presId="urn:microsoft.com/office/officeart/2005/8/layout/list1"/>
    <dgm:cxn modelId="{F4089962-B987-4E7D-B941-48B4F347069E}" type="presParOf" srcId="{329A121E-9E3A-481C-8560-F32EC73C388D}" destId="{9DF1A4D1-D11B-4369-BF91-41B90E1D5947}" srcOrd="1" destOrd="0" presId="urn:microsoft.com/office/officeart/2005/8/layout/list1"/>
    <dgm:cxn modelId="{4281428E-222D-4CD0-BA0E-CFA1FF97B991}" type="presParOf" srcId="{7ABFF7A4-7CBD-4942-BA74-A96CEB5891AE}" destId="{51CE6586-68B0-4A7D-821F-028E404195F1}" srcOrd="1" destOrd="0" presId="urn:microsoft.com/office/officeart/2005/8/layout/list1"/>
    <dgm:cxn modelId="{16A7CBA7-1947-493B-BBFD-B5836D87C58F}" type="presParOf" srcId="{7ABFF7A4-7CBD-4942-BA74-A96CEB5891AE}" destId="{80852EA1-E511-4E83-9DC7-4235F9E4E448}" srcOrd="2" destOrd="0" presId="urn:microsoft.com/office/officeart/2005/8/layout/list1"/>
    <dgm:cxn modelId="{9BB8D89B-17A6-4C98-BDDF-C30B664E1CD4}" type="presParOf" srcId="{7ABFF7A4-7CBD-4942-BA74-A96CEB5891AE}" destId="{644264D0-2FEF-48ED-BB8F-2CF2308A9198}" srcOrd="3" destOrd="0" presId="urn:microsoft.com/office/officeart/2005/8/layout/list1"/>
    <dgm:cxn modelId="{F260BBF1-E139-400A-B127-C4365289AD52}" type="presParOf" srcId="{7ABFF7A4-7CBD-4942-BA74-A96CEB5891AE}" destId="{CC5ED571-AA38-47D4-A863-BBC23EC03C02}" srcOrd="4" destOrd="0" presId="urn:microsoft.com/office/officeart/2005/8/layout/list1"/>
    <dgm:cxn modelId="{4955F569-064A-4AC3-854F-3DE5ED81928E}" type="presParOf" srcId="{CC5ED571-AA38-47D4-A863-BBC23EC03C02}" destId="{0EE211DB-7F3E-4D87-9889-240F88E1C230}" srcOrd="0" destOrd="0" presId="urn:microsoft.com/office/officeart/2005/8/layout/list1"/>
    <dgm:cxn modelId="{B68AD892-6E18-4B1E-AB59-04CA18CECA16}" type="presParOf" srcId="{CC5ED571-AA38-47D4-A863-BBC23EC03C02}" destId="{46990475-0FE4-4923-93B2-13BA7E74CA81}" srcOrd="1" destOrd="0" presId="urn:microsoft.com/office/officeart/2005/8/layout/list1"/>
    <dgm:cxn modelId="{0F98F6D6-3C60-4DB6-A4C0-52BF3444D29E}" type="presParOf" srcId="{7ABFF7A4-7CBD-4942-BA74-A96CEB5891AE}" destId="{7BA91843-D74A-4DAA-AE1A-9720F5B3DEFF}" srcOrd="5" destOrd="0" presId="urn:microsoft.com/office/officeart/2005/8/layout/list1"/>
    <dgm:cxn modelId="{0EEE8553-6657-48EB-8112-57D7CBFBA7EF}" type="presParOf" srcId="{7ABFF7A4-7CBD-4942-BA74-A96CEB5891AE}" destId="{63CDA6B4-64EC-4414-9A1C-E6B5BEBB86D1}" srcOrd="6" destOrd="0" presId="urn:microsoft.com/office/officeart/2005/8/layout/list1"/>
    <dgm:cxn modelId="{B6310432-2584-4B7D-BC41-8FC72101B252}" type="presParOf" srcId="{7ABFF7A4-7CBD-4942-BA74-A96CEB5891AE}" destId="{231DE284-13AB-4AC0-81AD-4DBD4CAEF6D7}" srcOrd="7" destOrd="0" presId="urn:microsoft.com/office/officeart/2005/8/layout/list1"/>
    <dgm:cxn modelId="{6CA77ACB-8F30-4638-8410-7D599296A463}" type="presParOf" srcId="{7ABFF7A4-7CBD-4942-BA74-A96CEB5891AE}" destId="{2C9C42A7-5BD1-4A21-9E72-377016761C5B}" srcOrd="8" destOrd="0" presId="urn:microsoft.com/office/officeart/2005/8/layout/list1"/>
    <dgm:cxn modelId="{5C6D8A5D-1EE4-4AB9-9D34-8615A9965CFF}" type="presParOf" srcId="{2C9C42A7-5BD1-4A21-9E72-377016761C5B}" destId="{F14B4D55-A587-4230-86D0-85F53C6116C1}" srcOrd="0" destOrd="0" presId="urn:microsoft.com/office/officeart/2005/8/layout/list1"/>
    <dgm:cxn modelId="{62055B1D-A031-49DF-AE10-2B3288C30A92}" type="presParOf" srcId="{2C9C42A7-5BD1-4A21-9E72-377016761C5B}" destId="{1030E2EC-E53E-4C3D-B3E9-AB14153545FF}" srcOrd="1" destOrd="0" presId="urn:microsoft.com/office/officeart/2005/8/layout/list1"/>
    <dgm:cxn modelId="{F61AA713-B330-4D8D-8CE4-99B8ABB6B616}" type="presParOf" srcId="{7ABFF7A4-7CBD-4942-BA74-A96CEB5891AE}" destId="{DEDE25B6-53D2-46FC-949A-2AB64D630568}" srcOrd="9" destOrd="0" presId="urn:microsoft.com/office/officeart/2005/8/layout/list1"/>
    <dgm:cxn modelId="{67A2C12E-19CA-4CEB-8767-2C1F32128B37}" type="presParOf" srcId="{7ABFF7A4-7CBD-4942-BA74-A96CEB5891AE}" destId="{AF164BF9-06E2-4CA9-8665-C1FFD36C34FD}" srcOrd="10" destOrd="0" presId="urn:microsoft.com/office/officeart/2005/8/layout/list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3785EB-0E08-48DF-B153-103C6FBE916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2DDADE3-FA4C-4E8B-977C-6625C4D50B23}">
      <dgm:prSet custT="1"/>
      <dgm:spPr/>
      <dgm:t>
        <a:bodyPr/>
        <a:lstStyle/>
        <a:p>
          <a:r>
            <a:rPr lang="en-US" sz="2300" b="1" dirty="0">
              <a:latin typeface="+mn-lt"/>
              <a:cs typeface="Arial" panose="020B0604020202020204" pitchFamily="34" charset="0"/>
            </a:rPr>
            <a:t>Younger age</a:t>
          </a:r>
          <a:r>
            <a:rPr lang="en-US" sz="2300" b="1" baseline="30000" dirty="0">
              <a:latin typeface="+mn-lt"/>
              <a:cs typeface="Arial" panose="020B0604020202020204" pitchFamily="34" charset="0"/>
            </a:rPr>
            <a:t>1-4</a:t>
          </a:r>
        </a:p>
      </dgm:t>
    </dgm:pt>
    <dgm:pt modelId="{9ED94264-B26F-45E4-8302-5E208D66E938}" type="parTrans" cxnId="{4CB0EC90-8CA5-42BB-97A1-AB59FC7E0136}">
      <dgm:prSet/>
      <dgm:spPr/>
      <dgm:t>
        <a:bodyPr/>
        <a:lstStyle/>
        <a:p>
          <a:endParaRPr lang="en-US" sz="2300">
            <a:latin typeface="+mn-lt"/>
            <a:cs typeface="Arial" panose="020B0604020202020204" pitchFamily="34" charset="0"/>
          </a:endParaRPr>
        </a:p>
      </dgm:t>
    </dgm:pt>
    <dgm:pt modelId="{46BF888F-F0A1-48AB-B1ED-FCB45C48B513}" type="sibTrans" cxnId="{4CB0EC90-8CA5-42BB-97A1-AB59FC7E0136}">
      <dgm:prSet/>
      <dgm:spPr/>
      <dgm:t>
        <a:bodyPr/>
        <a:lstStyle/>
        <a:p>
          <a:endParaRPr lang="en-US" sz="2300">
            <a:latin typeface="+mn-lt"/>
            <a:cs typeface="Arial" panose="020B0604020202020204" pitchFamily="34" charset="0"/>
          </a:endParaRPr>
        </a:p>
      </dgm:t>
    </dgm:pt>
    <dgm:pt modelId="{DF832349-A6C3-4393-AE65-4C0E8BACC5BC}">
      <dgm:prSet custT="1"/>
      <dgm:spPr/>
      <dgm:t>
        <a:bodyPr/>
        <a:lstStyle/>
        <a:p>
          <a:r>
            <a:rPr lang="en-US" sz="2300" b="1" dirty="0">
              <a:latin typeface="+mn-lt"/>
              <a:cs typeface="Arial" panose="020B0604020202020204" pitchFamily="34" charset="0"/>
            </a:rPr>
            <a:t>Lesbian or bisexual orientation</a:t>
          </a:r>
          <a:r>
            <a:rPr lang="en-US" sz="2300" b="1" baseline="30000" dirty="0">
              <a:latin typeface="+mn-lt"/>
              <a:cs typeface="Arial" panose="020B0604020202020204" pitchFamily="34" charset="0"/>
            </a:rPr>
            <a:t>3,4</a:t>
          </a:r>
        </a:p>
      </dgm:t>
    </dgm:pt>
    <dgm:pt modelId="{6F4E1872-043F-45E5-8E88-EAFA45E65453}" type="parTrans" cxnId="{47CF1495-A4BF-4C31-8ADC-A0804040FE9A}">
      <dgm:prSet/>
      <dgm:spPr/>
      <dgm:t>
        <a:bodyPr/>
        <a:lstStyle/>
        <a:p>
          <a:endParaRPr lang="en-US" sz="2300">
            <a:latin typeface="+mn-lt"/>
            <a:cs typeface="Arial" panose="020B0604020202020204" pitchFamily="34" charset="0"/>
          </a:endParaRPr>
        </a:p>
      </dgm:t>
    </dgm:pt>
    <dgm:pt modelId="{B36A6FBC-8345-4DBE-B825-E023C9DE8AD6}" type="sibTrans" cxnId="{47CF1495-A4BF-4C31-8ADC-A0804040FE9A}">
      <dgm:prSet/>
      <dgm:spPr/>
      <dgm:t>
        <a:bodyPr/>
        <a:lstStyle/>
        <a:p>
          <a:endParaRPr lang="en-US" sz="2300">
            <a:latin typeface="+mn-lt"/>
            <a:cs typeface="Arial" panose="020B0604020202020204" pitchFamily="34" charset="0"/>
          </a:endParaRPr>
        </a:p>
      </dgm:t>
    </dgm:pt>
    <dgm:pt modelId="{8E93FD00-05F1-4AED-8B27-2CB44BC7DAD1}">
      <dgm:prSet custT="1"/>
      <dgm:spPr/>
      <dgm:t>
        <a:bodyPr/>
        <a:lstStyle/>
        <a:p>
          <a:r>
            <a:rPr lang="en-US" sz="2300" b="1" dirty="0">
              <a:latin typeface="+mn-lt"/>
              <a:cs typeface="Arial" panose="020B0604020202020204" pitchFamily="34" charset="0"/>
            </a:rPr>
            <a:t>Financial hardship</a:t>
          </a:r>
          <a:r>
            <a:rPr lang="en-US" sz="2300" b="1" baseline="30000" dirty="0">
              <a:latin typeface="+mn-lt"/>
              <a:cs typeface="Arial" panose="020B0604020202020204" pitchFamily="34" charset="0"/>
            </a:rPr>
            <a:t>3</a:t>
          </a:r>
        </a:p>
      </dgm:t>
    </dgm:pt>
    <dgm:pt modelId="{E529D689-55F5-41D0-A3AA-EFF4C11E050F}" type="parTrans" cxnId="{69840173-6C8A-42AC-8F35-29CF1D3BB4DD}">
      <dgm:prSet/>
      <dgm:spPr/>
      <dgm:t>
        <a:bodyPr/>
        <a:lstStyle/>
        <a:p>
          <a:endParaRPr lang="en-US" sz="2300">
            <a:latin typeface="+mn-lt"/>
            <a:cs typeface="Arial" panose="020B0604020202020204" pitchFamily="34" charset="0"/>
          </a:endParaRPr>
        </a:p>
      </dgm:t>
    </dgm:pt>
    <dgm:pt modelId="{57B2DF9A-FDF0-4B3D-884E-7CF2680D74A2}" type="sibTrans" cxnId="{69840173-6C8A-42AC-8F35-29CF1D3BB4DD}">
      <dgm:prSet/>
      <dgm:spPr/>
      <dgm:t>
        <a:bodyPr/>
        <a:lstStyle/>
        <a:p>
          <a:endParaRPr lang="en-US" sz="2300">
            <a:latin typeface="+mn-lt"/>
            <a:cs typeface="Arial" panose="020B0604020202020204" pitchFamily="34" charset="0"/>
          </a:endParaRPr>
        </a:p>
      </dgm:t>
    </dgm:pt>
    <dgm:pt modelId="{577063EF-5206-4517-A02E-1B2F02D1F00C}">
      <dgm:prSet custT="1"/>
      <dgm:spPr/>
      <dgm:t>
        <a:bodyPr/>
        <a:lstStyle/>
        <a:p>
          <a:r>
            <a:rPr lang="en-US" sz="2300" b="1" dirty="0">
              <a:latin typeface="+mn-lt"/>
              <a:cs typeface="Arial" panose="020B0604020202020204" pitchFamily="34" charset="0"/>
            </a:rPr>
            <a:t>Homelessness</a:t>
          </a:r>
          <a:r>
            <a:rPr lang="en-US" sz="2300" b="1" baseline="30000" dirty="0">
              <a:latin typeface="+mn-lt"/>
              <a:cs typeface="Arial" panose="020B0604020202020204" pitchFamily="34" charset="0"/>
            </a:rPr>
            <a:t>3,5</a:t>
          </a:r>
          <a:r>
            <a:rPr lang="en-US" sz="2300" b="1" dirty="0">
              <a:latin typeface="+mn-lt"/>
              <a:cs typeface="Arial" panose="020B0604020202020204" pitchFamily="34" charset="0"/>
            </a:rPr>
            <a:t> </a:t>
          </a:r>
        </a:p>
      </dgm:t>
    </dgm:pt>
    <dgm:pt modelId="{ED3832D4-64CB-4D85-8A64-CCE3E5A47F1C}" type="parTrans" cxnId="{DF3E8805-44FC-4D48-B4D7-CABCB5FB0AB4}">
      <dgm:prSet/>
      <dgm:spPr/>
      <dgm:t>
        <a:bodyPr/>
        <a:lstStyle/>
        <a:p>
          <a:endParaRPr lang="en-US" sz="2300">
            <a:latin typeface="+mn-lt"/>
            <a:cs typeface="Arial" panose="020B0604020202020204" pitchFamily="34" charset="0"/>
          </a:endParaRPr>
        </a:p>
      </dgm:t>
    </dgm:pt>
    <dgm:pt modelId="{F1FE8E5B-0181-4CC8-9B83-764909F8C5C2}" type="sibTrans" cxnId="{DF3E8805-44FC-4D48-B4D7-CABCB5FB0AB4}">
      <dgm:prSet/>
      <dgm:spPr/>
      <dgm:t>
        <a:bodyPr/>
        <a:lstStyle/>
        <a:p>
          <a:endParaRPr lang="en-US" sz="2300">
            <a:latin typeface="+mn-lt"/>
            <a:cs typeface="Arial" panose="020B0604020202020204" pitchFamily="34" charset="0"/>
          </a:endParaRPr>
        </a:p>
      </dgm:t>
    </dgm:pt>
    <dgm:pt modelId="{46C1F670-19A5-4472-81E3-7CAB0BCC09FB}">
      <dgm:prSet custT="1"/>
      <dgm:spPr/>
      <dgm:t>
        <a:bodyPr/>
        <a:lstStyle/>
        <a:p>
          <a:r>
            <a:rPr lang="en-US" sz="2300" b="1" dirty="0">
              <a:latin typeface="+mn-lt"/>
              <a:cs typeface="Arial" panose="020B0604020202020204" pitchFamily="34" charset="0"/>
            </a:rPr>
            <a:t>Military sexual trauma</a:t>
          </a:r>
          <a:r>
            <a:rPr lang="en-US" sz="2300" b="1" baseline="30000" dirty="0">
              <a:latin typeface="+mn-lt"/>
              <a:cs typeface="Arial" panose="020B0604020202020204" pitchFamily="34" charset="0"/>
            </a:rPr>
            <a:t>2,3,6</a:t>
          </a:r>
        </a:p>
      </dgm:t>
    </dgm:pt>
    <dgm:pt modelId="{15F550C6-5BDA-4029-9F5D-305362687A62}" type="parTrans" cxnId="{1D580FF3-C83A-4C90-81FE-468A8D6AD9F7}">
      <dgm:prSet/>
      <dgm:spPr/>
      <dgm:t>
        <a:bodyPr/>
        <a:lstStyle/>
        <a:p>
          <a:endParaRPr lang="en-US" sz="2300">
            <a:latin typeface="+mn-lt"/>
            <a:cs typeface="Arial" panose="020B0604020202020204" pitchFamily="34" charset="0"/>
          </a:endParaRPr>
        </a:p>
      </dgm:t>
    </dgm:pt>
    <dgm:pt modelId="{2D6DCE30-A1C9-4B16-A1AD-99EE61E13F5E}" type="sibTrans" cxnId="{1D580FF3-C83A-4C90-81FE-468A8D6AD9F7}">
      <dgm:prSet/>
      <dgm:spPr/>
      <dgm:t>
        <a:bodyPr/>
        <a:lstStyle/>
        <a:p>
          <a:endParaRPr lang="en-US" sz="2300">
            <a:latin typeface="+mn-lt"/>
            <a:cs typeface="Arial" panose="020B0604020202020204" pitchFamily="34" charset="0"/>
          </a:endParaRPr>
        </a:p>
      </dgm:t>
    </dgm:pt>
    <dgm:pt modelId="{1962F5CE-82BE-42BD-87D8-A5F294D1A29B}">
      <dgm:prSet custT="1"/>
      <dgm:spPr/>
      <dgm:t>
        <a:bodyPr/>
        <a:lstStyle/>
        <a:p>
          <a:r>
            <a:rPr lang="en-US" sz="2300" b="1" dirty="0">
              <a:latin typeface="+mn-lt"/>
              <a:cs typeface="Arial" panose="020B0604020202020204" pitchFamily="34" charset="0"/>
            </a:rPr>
            <a:t>Childhood sexual abuse</a:t>
          </a:r>
          <a:r>
            <a:rPr lang="en-US" sz="2300" b="1" baseline="30000" dirty="0">
              <a:latin typeface="+mn-lt"/>
              <a:cs typeface="Arial" panose="020B0604020202020204" pitchFamily="34" charset="0"/>
            </a:rPr>
            <a:t>6</a:t>
          </a:r>
          <a:endParaRPr lang="en-US" sz="2300" b="1" dirty="0">
            <a:latin typeface="+mn-lt"/>
            <a:cs typeface="Arial" panose="020B0604020202020204" pitchFamily="34" charset="0"/>
          </a:endParaRPr>
        </a:p>
      </dgm:t>
    </dgm:pt>
    <dgm:pt modelId="{EF834C12-1316-485F-A29C-361D8C36AF94}" type="parTrans" cxnId="{888CAD96-346A-4E81-A9E4-3EC8F5741314}">
      <dgm:prSet/>
      <dgm:spPr/>
      <dgm:t>
        <a:bodyPr/>
        <a:lstStyle/>
        <a:p>
          <a:endParaRPr lang="en-US" sz="2300">
            <a:latin typeface="+mn-lt"/>
            <a:cs typeface="Arial" panose="020B0604020202020204" pitchFamily="34" charset="0"/>
          </a:endParaRPr>
        </a:p>
      </dgm:t>
    </dgm:pt>
    <dgm:pt modelId="{EFFCB05C-5034-4111-8A21-A64455A4A30D}" type="sibTrans" cxnId="{888CAD96-346A-4E81-A9E4-3EC8F5741314}">
      <dgm:prSet/>
      <dgm:spPr/>
      <dgm:t>
        <a:bodyPr/>
        <a:lstStyle/>
        <a:p>
          <a:endParaRPr lang="en-US" sz="2300">
            <a:latin typeface="+mn-lt"/>
            <a:cs typeface="Arial" panose="020B0604020202020204" pitchFamily="34" charset="0"/>
          </a:endParaRPr>
        </a:p>
      </dgm:t>
    </dgm:pt>
    <dgm:pt modelId="{77A1D349-1393-43DF-97A3-D214E3DDB084}">
      <dgm:prSet custT="1"/>
      <dgm:spPr/>
      <dgm:t>
        <a:bodyPr/>
        <a:lstStyle/>
        <a:p>
          <a:r>
            <a:rPr lang="en-US" sz="2300" b="1" dirty="0">
              <a:latin typeface="+mn-lt"/>
              <a:cs typeface="Arial" panose="020B0604020202020204" pitchFamily="34" charset="0"/>
            </a:rPr>
            <a:t>PTSD and depression symptoms</a:t>
          </a:r>
          <a:r>
            <a:rPr lang="en-US" sz="2300" b="1" baseline="30000" dirty="0">
              <a:latin typeface="+mn-lt"/>
              <a:cs typeface="Arial" panose="020B0604020202020204" pitchFamily="34" charset="0"/>
            </a:rPr>
            <a:t>7,8</a:t>
          </a:r>
        </a:p>
      </dgm:t>
    </dgm:pt>
    <dgm:pt modelId="{7EDC71CE-FBBE-4363-9A4A-ABB5C6155756}" type="parTrans" cxnId="{F8A82A0D-950D-45D9-9B49-8B36FABC7D85}">
      <dgm:prSet/>
      <dgm:spPr/>
      <dgm:t>
        <a:bodyPr/>
        <a:lstStyle/>
        <a:p>
          <a:endParaRPr lang="en-US" sz="2300"/>
        </a:p>
      </dgm:t>
    </dgm:pt>
    <dgm:pt modelId="{2D15F09E-2B77-45A8-880D-A302DBD02F60}" type="sibTrans" cxnId="{F8A82A0D-950D-45D9-9B49-8B36FABC7D85}">
      <dgm:prSet/>
      <dgm:spPr/>
      <dgm:t>
        <a:bodyPr/>
        <a:lstStyle/>
        <a:p>
          <a:endParaRPr lang="en-US" sz="2300"/>
        </a:p>
      </dgm:t>
    </dgm:pt>
    <dgm:pt modelId="{A79E7BFB-AB55-4ECB-A3D7-9B3D5D0EBCD4}">
      <dgm:prSet custT="1"/>
      <dgm:spPr/>
      <dgm:t>
        <a:bodyPr/>
        <a:lstStyle/>
        <a:p>
          <a:r>
            <a:rPr lang="en-US" sz="2300" b="1" dirty="0">
              <a:latin typeface="+mn-lt"/>
              <a:cs typeface="Arial" panose="020B0604020202020204" pitchFamily="34" charset="0"/>
            </a:rPr>
            <a:t>Low self-efficacy and personal empowerment</a:t>
          </a:r>
          <a:r>
            <a:rPr lang="en-US" sz="2300" b="1" baseline="30000" dirty="0">
              <a:latin typeface="+mn-lt"/>
              <a:cs typeface="Arial" panose="020B0604020202020204" pitchFamily="34" charset="0"/>
            </a:rPr>
            <a:t>8,9</a:t>
          </a:r>
        </a:p>
      </dgm:t>
    </dgm:pt>
    <dgm:pt modelId="{AB7E3FED-CC00-492D-8A0D-6467502DAEBF}" type="parTrans" cxnId="{061687B6-AAF8-40EE-9AE7-4DB6760CB708}">
      <dgm:prSet/>
      <dgm:spPr/>
      <dgm:t>
        <a:bodyPr/>
        <a:lstStyle/>
        <a:p>
          <a:endParaRPr lang="en-US" sz="2300"/>
        </a:p>
      </dgm:t>
    </dgm:pt>
    <dgm:pt modelId="{F57F8EBE-3D72-4533-ABDA-06D2863BF5C3}" type="sibTrans" cxnId="{061687B6-AAF8-40EE-9AE7-4DB6760CB708}">
      <dgm:prSet/>
      <dgm:spPr/>
      <dgm:t>
        <a:bodyPr/>
        <a:lstStyle/>
        <a:p>
          <a:endParaRPr lang="en-US" sz="2300"/>
        </a:p>
      </dgm:t>
    </dgm:pt>
    <dgm:pt modelId="{730E017A-80D4-477F-BF9A-7E1DCE23FAE8}" type="pres">
      <dgm:prSet presAssocID="{2D3785EB-0E08-48DF-B153-103C6FBE9164}" presName="diagram" presStyleCnt="0">
        <dgm:presLayoutVars>
          <dgm:dir/>
          <dgm:resizeHandles val="exact"/>
        </dgm:presLayoutVars>
      </dgm:prSet>
      <dgm:spPr/>
    </dgm:pt>
    <dgm:pt modelId="{83A7680A-41BF-4849-863A-96BD7A573016}" type="pres">
      <dgm:prSet presAssocID="{A2DDADE3-FA4C-4E8B-977C-6625C4D50B23}" presName="node" presStyleLbl="node1" presStyleIdx="0" presStyleCnt="8">
        <dgm:presLayoutVars>
          <dgm:bulletEnabled val="1"/>
        </dgm:presLayoutVars>
      </dgm:prSet>
      <dgm:spPr/>
    </dgm:pt>
    <dgm:pt modelId="{811C8AB6-F185-4559-9DFD-BADD9F1476E6}" type="pres">
      <dgm:prSet presAssocID="{46BF888F-F0A1-48AB-B1ED-FCB45C48B513}" presName="sibTrans" presStyleCnt="0"/>
      <dgm:spPr/>
    </dgm:pt>
    <dgm:pt modelId="{A8097685-66B1-41D7-BC66-B00AC574373A}" type="pres">
      <dgm:prSet presAssocID="{DF832349-A6C3-4393-AE65-4C0E8BACC5BC}" presName="node" presStyleLbl="node1" presStyleIdx="1" presStyleCnt="8">
        <dgm:presLayoutVars>
          <dgm:bulletEnabled val="1"/>
        </dgm:presLayoutVars>
      </dgm:prSet>
      <dgm:spPr/>
    </dgm:pt>
    <dgm:pt modelId="{ACC88499-5CFD-4839-83A8-274B41FD6F97}" type="pres">
      <dgm:prSet presAssocID="{B36A6FBC-8345-4DBE-B825-E023C9DE8AD6}" presName="sibTrans" presStyleCnt="0"/>
      <dgm:spPr/>
    </dgm:pt>
    <dgm:pt modelId="{18F96E75-9BBF-4DAD-B270-F5744531C122}" type="pres">
      <dgm:prSet presAssocID="{8E93FD00-05F1-4AED-8B27-2CB44BC7DAD1}" presName="node" presStyleLbl="node1" presStyleIdx="2" presStyleCnt="8">
        <dgm:presLayoutVars>
          <dgm:bulletEnabled val="1"/>
        </dgm:presLayoutVars>
      </dgm:prSet>
      <dgm:spPr/>
    </dgm:pt>
    <dgm:pt modelId="{6C5969F3-8823-44DB-AAAC-3132F22DB227}" type="pres">
      <dgm:prSet presAssocID="{57B2DF9A-FDF0-4B3D-884E-7CF2680D74A2}" presName="sibTrans" presStyleCnt="0"/>
      <dgm:spPr/>
    </dgm:pt>
    <dgm:pt modelId="{DCF20137-9AB9-4808-850E-8BBDDDAEED1E}" type="pres">
      <dgm:prSet presAssocID="{577063EF-5206-4517-A02E-1B2F02D1F00C}" presName="node" presStyleLbl="node1" presStyleIdx="3" presStyleCnt="8">
        <dgm:presLayoutVars>
          <dgm:bulletEnabled val="1"/>
        </dgm:presLayoutVars>
      </dgm:prSet>
      <dgm:spPr/>
    </dgm:pt>
    <dgm:pt modelId="{E7D7B3E7-7459-46E7-A011-C285116E86B6}" type="pres">
      <dgm:prSet presAssocID="{F1FE8E5B-0181-4CC8-9B83-764909F8C5C2}" presName="sibTrans" presStyleCnt="0"/>
      <dgm:spPr/>
    </dgm:pt>
    <dgm:pt modelId="{CCABD256-613C-44E5-AA34-DF16873C8037}" type="pres">
      <dgm:prSet presAssocID="{46C1F670-19A5-4472-81E3-7CAB0BCC09FB}" presName="node" presStyleLbl="node1" presStyleIdx="4" presStyleCnt="8">
        <dgm:presLayoutVars>
          <dgm:bulletEnabled val="1"/>
        </dgm:presLayoutVars>
      </dgm:prSet>
      <dgm:spPr/>
    </dgm:pt>
    <dgm:pt modelId="{0A04AC82-BF29-420A-B749-D20B6B5EA886}" type="pres">
      <dgm:prSet presAssocID="{2D6DCE30-A1C9-4B16-A1AD-99EE61E13F5E}" presName="sibTrans" presStyleCnt="0"/>
      <dgm:spPr/>
    </dgm:pt>
    <dgm:pt modelId="{FE6DB3A0-7DAC-49A9-BAB2-9D30114289CD}" type="pres">
      <dgm:prSet presAssocID="{1962F5CE-82BE-42BD-87D8-A5F294D1A29B}" presName="node" presStyleLbl="node1" presStyleIdx="5" presStyleCnt="8">
        <dgm:presLayoutVars>
          <dgm:bulletEnabled val="1"/>
        </dgm:presLayoutVars>
      </dgm:prSet>
      <dgm:spPr/>
    </dgm:pt>
    <dgm:pt modelId="{B56ABDB1-E726-4193-BBBD-46013FFC23AA}" type="pres">
      <dgm:prSet presAssocID="{EFFCB05C-5034-4111-8A21-A64455A4A30D}" presName="sibTrans" presStyleCnt="0"/>
      <dgm:spPr/>
    </dgm:pt>
    <dgm:pt modelId="{4D23B7BD-56A0-4D33-8014-906BE08207D3}" type="pres">
      <dgm:prSet presAssocID="{77A1D349-1393-43DF-97A3-D214E3DDB084}" presName="node" presStyleLbl="node1" presStyleIdx="6" presStyleCnt="8">
        <dgm:presLayoutVars>
          <dgm:bulletEnabled val="1"/>
        </dgm:presLayoutVars>
      </dgm:prSet>
      <dgm:spPr/>
    </dgm:pt>
    <dgm:pt modelId="{8EFA0427-EBC0-44AB-BF12-DFAF731AAC3A}" type="pres">
      <dgm:prSet presAssocID="{2D15F09E-2B77-45A8-880D-A302DBD02F60}" presName="sibTrans" presStyleCnt="0"/>
      <dgm:spPr/>
    </dgm:pt>
    <dgm:pt modelId="{12D82AF2-F9F4-46EE-BC16-DD379227648E}" type="pres">
      <dgm:prSet presAssocID="{A79E7BFB-AB55-4ECB-A3D7-9B3D5D0EBCD4}" presName="node" presStyleLbl="node1" presStyleIdx="7" presStyleCnt="8">
        <dgm:presLayoutVars>
          <dgm:bulletEnabled val="1"/>
        </dgm:presLayoutVars>
      </dgm:prSet>
      <dgm:spPr/>
    </dgm:pt>
  </dgm:ptLst>
  <dgm:cxnLst>
    <dgm:cxn modelId="{587AFD03-9CF0-4A23-99E3-D06B6ECE1029}" type="presOf" srcId="{DF832349-A6C3-4393-AE65-4C0E8BACC5BC}" destId="{A8097685-66B1-41D7-BC66-B00AC574373A}" srcOrd="0" destOrd="0" presId="urn:microsoft.com/office/officeart/2005/8/layout/default"/>
    <dgm:cxn modelId="{DF3E8805-44FC-4D48-B4D7-CABCB5FB0AB4}" srcId="{2D3785EB-0E08-48DF-B153-103C6FBE9164}" destId="{577063EF-5206-4517-A02E-1B2F02D1F00C}" srcOrd="3" destOrd="0" parTransId="{ED3832D4-64CB-4D85-8A64-CCE3E5A47F1C}" sibTransId="{F1FE8E5B-0181-4CC8-9B83-764909F8C5C2}"/>
    <dgm:cxn modelId="{D0C3F90A-C399-4E9C-B14E-FAF8AE453A93}" type="presOf" srcId="{577063EF-5206-4517-A02E-1B2F02D1F00C}" destId="{DCF20137-9AB9-4808-850E-8BBDDDAEED1E}" srcOrd="0" destOrd="0" presId="urn:microsoft.com/office/officeart/2005/8/layout/default"/>
    <dgm:cxn modelId="{F8A82A0D-950D-45D9-9B49-8B36FABC7D85}" srcId="{2D3785EB-0E08-48DF-B153-103C6FBE9164}" destId="{77A1D349-1393-43DF-97A3-D214E3DDB084}" srcOrd="6" destOrd="0" parTransId="{7EDC71CE-FBBE-4363-9A4A-ABB5C6155756}" sibTransId="{2D15F09E-2B77-45A8-880D-A302DBD02F60}"/>
    <dgm:cxn modelId="{D41E8628-85A8-4276-963C-9336AD009073}" type="presOf" srcId="{2D3785EB-0E08-48DF-B153-103C6FBE9164}" destId="{730E017A-80D4-477F-BF9A-7E1DCE23FAE8}" srcOrd="0" destOrd="0" presId="urn:microsoft.com/office/officeart/2005/8/layout/default"/>
    <dgm:cxn modelId="{531A8F35-557D-469D-8187-B8F4B2655A5F}" type="presOf" srcId="{A2DDADE3-FA4C-4E8B-977C-6625C4D50B23}" destId="{83A7680A-41BF-4849-863A-96BD7A573016}" srcOrd="0" destOrd="0" presId="urn:microsoft.com/office/officeart/2005/8/layout/default"/>
    <dgm:cxn modelId="{69840173-6C8A-42AC-8F35-29CF1D3BB4DD}" srcId="{2D3785EB-0E08-48DF-B153-103C6FBE9164}" destId="{8E93FD00-05F1-4AED-8B27-2CB44BC7DAD1}" srcOrd="2" destOrd="0" parTransId="{E529D689-55F5-41D0-A3AA-EFF4C11E050F}" sibTransId="{57B2DF9A-FDF0-4B3D-884E-7CF2680D74A2}"/>
    <dgm:cxn modelId="{02A2308D-4E81-481E-BD13-C585070691F7}" type="presOf" srcId="{77A1D349-1393-43DF-97A3-D214E3DDB084}" destId="{4D23B7BD-56A0-4D33-8014-906BE08207D3}" srcOrd="0" destOrd="0" presId="urn:microsoft.com/office/officeart/2005/8/layout/default"/>
    <dgm:cxn modelId="{4CB0EC90-8CA5-42BB-97A1-AB59FC7E0136}" srcId="{2D3785EB-0E08-48DF-B153-103C6FBE9164}" destId="{A2DDADE3-FA4C-4E8B-977C-6625C4D50B23}" srcOrd="0" destOrd="0" parTransId="{9ED94264-B26F-45E4-8302-5E208D66E938}" sibTransId="{46BF888F-F0A1-48AB-B1ED-FCB45C48B513}"/>
    <dgm:cxn modelId="{AC86BF93-CEFC-4849-999B-3EA16A8A1905}" type="presOf" srcId="{A79E7BFB-AB55-4ECB-A3D7-9B3D5D0EBCD4}" destId="{12D82AF2-F9F4-46EE-BC16-DD379227648E}" srcOrd="0" destOrd="0" presId="urn:microsoft.com/office/officeart/2005/8/layout/default"/>
    <dgm:cxn modelId="{47CF1495-A4BF-4C31-8ADC-A0804040FE9A}" srcId="{2D3785EB-0E08-48DF-B153-103C6FBE9164}" destId="{DF832349-A6C3-4393-AE65-4C0E8BACC5BC}" srcOrd="1" destOrd="0" parTransId="{6F4E1872-043F-45E5-8E88-EAFA45E65453}" sibTransId="{B36A6FBC-8345-4DBE-B825-E023C9DE8AD6}"/>
    <dgm:cxn modelId="{888CAD96-346A-4E81-A9E4-3EC8F5741314}" srcId="{2D3785EB-0E08-48DF-B153-103C6FBE9164}" destId="{1962F5CE-82BE-42BD-87D8-A5F294D1A29B}" srcOrd="5" destOrd="0" parTransId="{EF834C12-1316-485F-A29C-361D8C36AF94}" sibTransId="{EFFCB05C-5034-4111-8A21-A64455A4A30D}"/>
    <dgm:cxn modelId="{6BF1FE99-079C-4543-81C9-E616C4B4A5AA}" type="presOf" srcId="{8E93FD00-05F1-4AED-8B27-2CB44BC7DAD1}" destId="{18F96E75-9BBF-4DAD-B270-F5744531C122}" srcOrd="0" destOrd="0" presId="urn:microsoft.com/office/officeart/2005/8/layout/default"/>
    <dgm:cxn modelId="{061687B6-AAF8-40EE-9AE7-4DB6760CB708}" srcId="{2D3785EB-0E08-48DF-B153-103C6FBE9164}" destId="{A79E7BFB-AB55-4ECB-A3D7-9B3D5D0EBCD4}" srcOrd="7" destOrd="0" parTransId="{AB7E3FED-CC00-492D-8A0D-6467502DAEBF}" sibTransId="{F57F8EBE-3D72-4533-ABDA-06D2863BF5C3}"/>
    <dgm:cxn modelId="{28B00BD0-6B71-46C3-BE74-9BA93D388574}" type="presOf" srcId="{1962F5CE-82BE-42BD-87D8-A5F294D1A29B}" destId="{FE6DB3A0-7DAC-49A9-BAB2-9D30114289CD}" srcOrd="0" destOrd="0" presId="urn:microsoft.com/office/officeart/2005/8/layout/default"/>
    <dgm:cxn modelId="{1DAFBED0-6ECF-4E38-8154-5DE9B160AEE3}" type="presOf" srcId="{46C1F670-19A5-4472-81E3-7CAB0BCC09FB}" destId="{CCABD256-613C-44E5-AA34-DF16873C8037}" srcOrd="0" destOrd="0" presId="urn:microsoft.com/office/officeart/2005/8/layout/default"/>
    <dgm:cxn modelId="{1D580FF3-C83A-4C90-81FE-468A8D6AD9F7}" srcId="{2D3785EB-0E08-48DF-B153-103C6FBE9164}" destId="{46C1F670-19A5-4472-81E3-7CAB0BCC09FB}" srcOrd="4" destOrd="0" parTransId="{15F550C6-5BDA-4029-9F5D-305362687A62}" sibTransId="{2D6DCE30-A1C9-4B16-A1AD-99EE61E13F5E}"/>
    <dgm:cxn modelId="{49D72A8E-3A26-45F0-A4C6-34A6B6A0E5AC}" type="presParOf" srcId="{730E017A-80D4-477F-BF9A-7E1DCE23FAE8}" destId="{83A7680A-41BF-4849-863A-96BD7A573016}" srcOrd="0" destOrd="0" presId="urn:microsoft.com/office/officeart/2005/8/layout/default"/>
    <dgm:cxn modelId="{C03EB12E-73DF-4E59-B3A1-6CD968949C9D}" type="presParOf" srcId="{730E017A-80D4-477F-BF9A-7E1DCE23FAE8}" destId="{811C8AB6-F185-4559-9DFD-BADD9F1476E6}" srcOrd="1" destOrd="0" presId="urn:microsoft.com/office/officeart/2005/8/layout/default"/>
    <dgm:cxn modelId="{98782D42-C0C5-465E-B9FC-A96C01939A91}" type="presParOf" srcId="{730E017A-80D4-477F-BF9A-7E1DCE23FAE8}" destId="{A8097685-66B1-41D7-BC66-B00AC574373A}" srcOrd="2" destOrd="0" presId="urn:microsoft.com/office/officeart/2005/8/layout/default"/>
    <dgm:cxn modelId="{49977E0C-584C-49F7-A62A-7A22AD1C8939}" type="presParOf" srcId="{730E017A-80D4-477F-BF9A-7E1DCE23FAE8}" destId="{ACC88499-5CFD-4839-83A8-274B41FD6F97}" srcOrd="3" destOrd="0" presId="urn:microsoft.com/office/officeart/2005/8/layout/default"/>
    <dgm:cxn modelId="{01E7AEE2-C150-4B18-AC66-10EC4632E764}" type="presParOf" srcId="{730E017A-80D4-477F-BF9A-7E1DCE23FAE8}" destId="{18F96E75-9BBF-4DAD-B270-F5744531C122}" srcOrd="4" destOrd="0" presId="urn:microsoft.com/office/officeart/2005/8/layout/default"/>
    <dgm:cxn modelId="{526C70A9-446D-43FD-84A5-F787F867B50A}" type="presParOf" srcId="{730E017A-80D4-477F-BF9A-7E1DCE23FAE8}" destId="{6C5969F3-8823-44DB-AAAC-3132F22DB227}" srcOrd="5" destOrd="0" presId="urn:microsoft.com/office/officeart/2005/8/layout/default"/>
    <dgm:cxn modelId="{66B5A8D4-E9A8-4A6B-92B9-CE242178FC1B}" type="presParOf" srcId="{730E017A-80D4-477F-BF9A-7E1DCE23FAE8}" destId="{DCF20137-9AB9-4808-850E-8BBDDDAEED1E}" srcOrd="6" destOrd="0" presId="urn:microsoft.com/office/officeart/2005/8/layout/default"/>
    <dgm:cxn modelId="{A1232A50-2C54-442A-AECD-801B926053F9}" type="presParOf" srcId="{730E017A-80D4-477F-BF9A-7E1DCE23FAE8}" destId="{E7D7B3E7-7459-46E7-A011-C285116E86B6}" srcOrd="7" destOrd="0" presId="urn:microsoft.com/office/officeart/2005/8/layout/default"/>
    <dgm:cxn modelId="{570B2160-BF49-437C-81A9-F88A55ECF620}" type="presParOf" srcId="{730E017A-80D4-477F-BF9A-7E1DCE23FAE8}" destId="{CCABD256-613C-44E5-AA34-DF16873C8037}" srcOrd="8" destOrd="0" presId="urn:microsoft.com/office/officeart/2005/8/layout/default"/>
    <dgm:cxn modelId="{BAB3349B-C759-4262-B8BC-54DDED6D89BC}" type="presParOf" srcId="{730E017A-80D4-477F-BF9A-7E1DCE23FAE8}" destId="{0A04AC82-BF29-420A-B749-D20B6B5EA886}" srcOrd="9" destOrd="0" presId="urn:microsoft.com/office/officeart/2005/8/layout/default"/>
    <dgm:cxn modelId="{801C5431-1026-4B56-9F60-0CC05E217049}" type="presParOf" srcId="{730E017A-80D4-477F-BF9A-7E1DCE23FAE8}" destId="{FE6DB3A0-7DAC-49A9-BAB2-9D30114289CD}" srcOrd="10" destOrd="0" presId="urn:microsoft.com/office/officeart/2005/8/layout/default"/>
    <dgm:cxn modelId="{41AB6394-342E-41A7-845C-621CA722F51D}" type="presParOf" srcId="{730E017A-80D4-477F-BF9A-7E1DCE23FAE8}" destId="{B56ABDB1-E726-4193-BBBD-46013FFC23AA}" srcOrd="11" destOrd="0" presId="urn:microsoft.com/office/officeart/2005/8/layout/default"/>
    <dgm:cxn modelId="{AE7C5DA9-7BE8-4904-AF0F-3623C1F6E430}" type="presParOf" srcId="{730E017A-80D4-477F-BF9A-7E1DCE23FAE8}" destId="{4D23B7BD-56A0-4D33-8014-906BE08207D3}" srcOrd="12" destOrd="0" presId="urn:microsoft.com/office/officeart/2005/8/layout/default"/>
    <dgm:cxn modelId="{72D449E7-D3F5-474E-BAC1-829B027AAE56}" type="presParOf" srcId="{730E017A-80D4-477F-BF9A-7E1DCE23FAE8}" destId="{8EFA0427-EBC0-44AB-BF12-DFAF731AAC3A}" srcOrd="13" destOrd="0" presId="urn:microsoft.com/office/officeart/2005/8/layout/default"/>
    <dgm:cxn modelId="{6273DBF4-A7AD-4BBF-BD05-D47A53F36DF7}" type="presParOf" srcId="{730E017A-80D4-477F-BF9A-7E1DCE23FAE8}" destId="{12D82AF2-F9F4-46EE-BC16-DD379227648E}"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2C4BEC-77C6-47A4-B0AA-9D4A04E5CEF1}" type="doc">
      <dgm:prSet loTypeId="urn:microsoft.com/office/officeart/2005/8/layout/default" loCatId="list" qsTypeId="urn:microsoft.com/office/officeart/2005/8/quickstyle/simple1" qsCatId="simple" csTypeId="urn:microsoft.com/office/officeart/2005/8/colors/accent0_3" csCatId="mainScheme"/>
      <dgm:spPr/>
      <dgm:t>
        <a:bodyPr/>
        <a:lstStyle/>
        <a:p>
          <a:endParaRPr lang="en-US"/>
        </a:p>
      </dgm:t>
    </dgm:pt>
    <dgm:pt modelId="{FF0B353E-062D-49AB-B226-F58146B862C0}">
      <dgm:prSet custT="1"/>
      <dgm:spPr/>
      <dgm:t>
        <a:bodyPr/>
        <a:lstStyle/>
        <a:p>
          <a:r>
            <a:rPr lang="en-US" sz="2200" dirty="0"/>
            <a:t>Post-Traumatic Stress</a:t>
          </a:r>
        </a:p>
      </dgm:t>
    </dgm:pt>
    <dgm:pt modelId="{7587778B-FA3F-4924-AE2F-3B8094B213CD}" type="parTrans" cxnId="{CE5CB590-596A-4BF3-A0D4-40954ACBC2E2}">
      <dgm:prSet/>
      <dgm:spPr/>
      <dgm:t>
        <a:bodyPr/>
        <a:lstStyle/>
        <a:p>
          <a:endParaRPr lang="en-US" sz="2200"/>
        </a:p>
      </dgm:t>
    </dgm:pt>
    <dgm:pt modelId="{7A7C9C63-9A57-4E60-AFD0-565C2DEA09C5}" type="sibTrans" cxnId="{CE5CB590-596A-4BF3-A0D4-40954ACBC2E2}">
      <dgm:prSet/>
      <dgm:spPr/>
      <dgm:t>
        <a:bodyPr/>
        <a:lstStyle/>
        <a:p>
          <a:endParaRPr lang="en-US" sz="2200"/>
        </a:p>
      </dgm:t>
    </dgm:pt>
    <dgm:pt modelId="{BABB5F5E-DD73-4F17-A372-8DB23EC18B6D}">
      <dgm:prSet custT="1"/>
      <dgm:spPr/>
      <dgm:t>
        <a:bodyPr/>
        <a:lstStyle/>
        <a:p>
          <a:r>
            <a:rPr lang="en-US" sz="2200"/>
            <a:t>Military Family Life Stress</a:t>
          </a:r>
        </a:p>
      </dgm:t>
    </dgm:pt>
    <dgm:pt modelId="{F71BAA5D-EBE1-495C-83D0-68D48D597561}" type="parTrans" cxnId="{6D01758B-8E9F-48A1-B77B-DFB031BAB5DF}">
      <dgm:prSet/>
      <dgm:spPr/>
      <dgm:t>
        <a:bodyPr/>
        <a:lstStyle/>
        <a:p>
          <a:endParaRPr lang="en-US" sz="2200"/>
        </a:p>
      </dgm:t>
    </dgm:pt>
    <dgm:pt modelId="{55BD443B-8989-4535-B583-C2C0CEDF998F}" type="sibTrans" cxnId="{6D01758B-8E9F-48A1-B77B-DFB031BAB5DF}">
      <dgm:prSet/>
      <dgm:spPr/>
      <dgm:t>
        <a:bodyPr/>
        <a:lstStyle/>
        <a:p>
          <a:endParaRPr lang="en-US" sz="2200"/>
        </a:p>
      </dgm:t>
    </dgm:pt>
    <dgm:pt modelId="{741D8DF7-0623-4647-80DA-A50887171464}">
      <dgm:prSet custT="1"/>
      <dgm:spPr/>
      <dgm:t>
        <a:bodyPr/>
        <a:lstStyle/>
        <a:p>
          <a:r>
            <a:rPr lang="en-US" sz="2200"/>
            <a:t>Separation &amp; Isolation</a:t>
          </a:r>
        </a:p>
      </dgm:t>
    </dgm:pt>
    <dgm:pt modelId="{087813F6-5122-4FEB-A30F-E448AB4195A6}" type="parTrans" cxnId="{259D843A-ACD8-4CBF-98AD-C76CA898AA8E}">
      <dgm:prSet/>
      <dgm:spPr/>
      <dgm:t>
        <a:bodyPr/>
        <a:lstStyle/>
        <a:p>
          <a:endParaRPr lang="en-US" sz="2200"/>
        </a:p>
      </dgm:t>
    </dgm:pt>
    <dgm:pt modelId="{8B8C1F5F-F343-47C6-B945-05B186E2C842}" type="sibTrans" cxnId="{259D843A-ACD8-4CBF-98AD-C76CA898AA8E}">
      <dgm:prSet/>
      <dgm:spPr/>
      <dgm:t>
        <a:bodyPr/>
        <a:lstStyle/>
        <a:p>
          <a:endParaRPr lang="en-US" sz="2200"/>
        </a:p>
      </dgm:t>
    </dgm:pt>
    <dgm:pt modelId="{12213B70-3C50-4436-996D-9D65E85138BA}">
      <dgm:prSet custT="1"/>
      <dgm:spPr/>
      <dgm:t>
        <a:bodyPr/>
        <a:lstStyle/>
        <a:p>
          <a:r>
            <a:rPr lang="en-US" sz="2200"/>
            <a:t>Mental Health Concerns</a:t>
          </a:r>
        </a:p>
      </dgm:t>
    </dgm:pt>
    <dgm:pt modelId="{B272ABA1-0654-4259-A649-D54719561114}" type="parTrans" cxnId="{71B9CB78-32E5-4191-9994-F07EF0700490}">
      <dgm:prSet/>
      <dgm:spPr/>
      <dgm:t>
        <a:bodyPr/>
        <a:lstStyle/>
        <a:p>
          <a:endParaRPr lang="en-US" sz="2200"/>
        </a:p>
      </dgm:t>
    </dgm:pt>
    <dgm:pt modelId="{E1CE212D-8B03-459B-9A05-7EC2FDDF7FCD}" type="sibTrans" cxnId="{71B9CB78-32E5-4191-9994-F07EF0700490}">
      <dgm:prSet/>
      <dgm:spPr/>
      <dgm:t>
        <a:bodyPr/>
        <a:lstStyle/>
        <a:p>
          <a:endParaRPr lang="en-US" sz="2200"/>
        </a:p>
      </dgm:t>
    </dgm:pt>
    <dgm:pt modelId="{891015CF-C748-42DC-B016-1808D7DF9FAA}">
      <dgm:prSet custT="1"/>
      <dgm:spPr/>
      <dgm:t>
        <a:bodyPr/>
        <a:lstStyle/>
        <a:p>
          <a:r>
            <a:rPr lang="en-US" sz="2200"/>
            <a:t>Alcohol and/or Drug Use</a:t>
          </a:r>
        </a:p>
      </dgm:t>
    </dgm:pt>
    <dgm:pt modelId="{5ADF1595-0A1E-4A09-8671-315DAD8739B4}" type="parTrans" cxnId="{664D6E14-DB82-4358-9C4E-C32B1CD949B3}">
      <dgm:prSet/>
      <dgm:spPr/>
      <dgm:t>
        <a:bodyPr/>
        <a:lstStyle/>
        <a:p>
          <a:endParaRPr lang="en-US" sz="2200"/>
        </a:p>
      </dgm:t>
    </dgm:pt>
    <dgm:pt modelId="{C07010B9-C74D-428E-BE6C-1360606A9553}" type="sibTrans" cxnId="{664D6E14-DB82-4358-9C4E-C32B1CD949B3}">
      <dgm:prSet/>
      <dgm:spPr/>
      <dgm:t>
        <a:bodyPr/>
        <a:lstStyle/>
        <a:p>
          <a:endParaRPr lang="en-US" sz="2200"/>
        </a:p>
      </dgm:t>
    </dgm:pt>
    <dgm:pt modelId="{84F8278C-B6E6-453A-A36A-4910814CF4CD}">
      <dgm:prSet custT="1"/>
      <dgm:spPr/>
      <dgm:t>
        <a:bodyPr/>
        <a:lstStyle/>
        <a:p>
          <a:r>
            <a:rPr lang="en-US" sz="2200"/>
            <a:t>Loss of Trust/Moral Distress</a:t>
          </a:r>
        </a:p>
      </dgm:t>
    </dgm:pt>
    <dgm:pt modelId="{CD33FAE0-120E-4A41-8E53-A2479DA0AC0B}" type="parTrans" cxnId="{2D71245A-7F6E-4AE5-827E-E1E8AA0C3A9D}">
      <dgm:prSet/>
      <dgm:spPr/>
      <dgm:t>
        <a:bodyPr/>
        <a:lstStyle/>
        <a:p>
          <a:endParaRPr lang="en-US" sz="2200"/>
        </a:p>
      </dgm:t>
    </dgm:pt>
    <dgm:pt modelId="{CAE5FFD3-5968-4116-B14A-5BF30B2761EE}" type="sibTrans" cxnId="{2D71245A-7F6E-4AE5-827E-E1E8AA0C3A9D}">
      <dgm:prSet/>
      <dgm:spPr/>
      <dgm:t>
        <a:bodyPr/>
        <a:lstStyle/>
        <a:p>
          <a:endParaRPr lang="en-US" sz="2200"/>
        </a:p>
      </dgm:t>
    </dgm:pt>
    <dgm:pt modelId="{B082799D-3D90-4B1E-A662-1190D0E5CDE4}">
      <dgm:prSet custT="1"/>
      <dgm:spPr/>
      <dgm:t>
        <a:bodyPr/>
        <a:lstStyle/>
        <a:p>
          <a:r>
            <a:rPr lang="en-US" sz="2200"/>
            <a:t>Traumatic Brain Injury</a:t>
          </a:r>
        </a:p>
      </dgm:t>
    </dgm:pt>
    <dgm:pt modelId="{35CF5AE4-3FE7-4B39-A151-010604EB6D18}" type="parTrans" cxnId="{469A1808-378F-4E5B-A84F-48B3C38C8288}">
      <dgm:prSet/>
      <dgm:spPr/>
      <dgm:t>
        <a:bodyPr/>
        <a:lstStyle/>
        <a:p>
          <a:endParaRPr lang="en-US" sz="2200"/>
        </a:p>
      </dgm:t>
    </dgm:pt>
    <dgm:pt modelId="{338BAD70-93DB-464A-8C2A-1DC966E590F8}" type="sibTrans" cxnId="{469A1808-378F-4E5B-A84F-48B3C38C8288}">
      <dgm:prSet/>
      <dgm:spPr/>
      <dgm:t>
        <a:bodyPr/>
        <a:lstStyle/>
        <a:p>
          <a:endParaRPr lang="en-US" sz="2200"/>
        </a:p>
      </dgm:t>
    </dgm:pt>
    <dgm:pt modelId="{22DC5EA3-3BE9-4F8A-8FA9-F87386C95ED2}">
      <dgm:prSet custT="1"/>
      <dgm:spPr/>
      <dgm:t>
        <a:bodyPr/>
        <a:lstStyle/>
        <a:p>
          <a:r>
            <a:rPr lang="en-US" sz="2200"/>
            <a:t>Increased Anger</a:t>
          </a:r>
        </a:p>
      </dgm:t>
    </dgm:pt>
    <dgm:pt modelId="{CEDD58EE-344F-4995-BB64-AFD28656B592}" type="parTrans" cxnId="{14D3A166-6264-4ADB-93AB-872D57852964}">
      <dgm:prSet/>
      <dgm:spPr/>
      <dgm:t>
        <a:bodyPr/>
        <a:lstStyle/>
        <a:p>
          <a:endParaRPr lang="en-US" sz="2200"/>
        </a:p>
      </dgm:t>
    </dgm:pt>
    <dgm:pt modelId="{1D10634A-C74D-4CC2-91F5-9A6B495A12BC}" type="sibTrans" cxnId="{14D3A166-6264-4ADB-93AB-872D57852964}">
      <dgm:prSet/>
      <dgm:spPr/>
      <dgm:t>
        <a:bodyPr/>
        <a:lstStyle/>
        <a:p>
          <a:endParaRPr lang="en-US" sz="2200"/>
        </a:p>
      </dgm:t>
    </dgm:pt>
    <dgm:pt modelId="{D60F593F-2202-4F2B-9F68-47A701888F45}">
      <dgm:prSet custT="1"/>
      <dgm:spPr/>
      <dgm:t>
        <a:bodyPr/>
        <a:lstStyle/>
        <a:p>
          <a:r>
            <a:rPr lang="en-US" sz="2200"/>
            <a:t>Decreased Frustration Tolerance</a:t>
          </a:r>
        </a:p>
      </dgm:t>
    </dgm:pt>
    <dgm:pt modelId="{600A5344-FD7D-424C-B927-66512CF44C24}" type="parTrans" cxnId="{A0DCA3C5-CEE6-4493-8FE9-8490807BC27F}">
      <dgm:prSet/>
      <dgm:spPr/>
      <dgm:t>
        <a:bodyPr/>
        <a:lstStyle/>
        <a:p>
          <a:endParaRPr lang="en-US" sz="2200"/>
        </a:p>
      </dgm:t>
    </dgm:pt>
    <dgm:pt modelId="{CB376207-8898-4AF1-AE3F-E5DA98B94C04}" type="sibTrans" cxnId="{A0DCA3C5-CEE6-4493-8FE9-8490807BC27F}">
      <dgm:prSet/>
      <dgm:spPr/>
      <dgm:t>
        <a:bodyPr/>
        <a:lstStyle/>
        <a:p>
          <a:endParaRPr lang="en-US" sz="2200"/>
        </a:p>
      </dgm:t>
    </dgm:pt>
    <dgm:pt modelId="{0AA28F66-6B12-4BB5-8E87-F907C3480CC8}" type="pres">
      <dgm:prSet presAssocID="{892C4BEC-77C6-47A4-B0AA-9D4A04E5CEF1}" presName="diagram" presStyleCnt="0">
        <dgm:presLayoutVars>
          <dgm:dir/>
          <dgm:resizeHandles val="exact"/>
        </dgm:presLayoutVars>
      </dgm:prSet>
      <dgm:spPr/>
    </dgm:pt>
    <dgm:pt modelId="{745D74EF-BDB2-4CEA-8A16-A9A8CFA99C61}" type="pres">
      <dgm:prSet presAssocID="{FF0B353E-062D-49AB-B226-F58146B862C0}" presName="node" presStyleLbl="node1" presStyleIdx="0" presStyleCnt="9">
        <dgm:presLayoutVars>
          <dgm:bulletEnabled val="1"/>
        </dgm:presLayoutVars>
      </dgm:prSet>
      <dgm:spPr/>
    </dgm:pt>
    <dgm:pt modelId="{471E7CFA-3124-493C-B50B-5A6CB4BD4B48}" type="pres">
      <dgm:prSet presAssocID="{7A7C9C63-9A57-4E60-AFD0-565C2DEA09C5}" presName="sibTrans" presStyleCnt="0"/>
      <dgm:spPr/>
    </dgm:pt>
    <dgm:pt modelId="{D8AD5E72-0A7B-4956-959C-98A3AB881E2A}" type="pres">
      <dgm:prSet presAssocID="{BABB5F5E-DD73-4F17-A372-8DB23EC18B6D}" presName="node" presStyleLbl="node1" presStyleIdx="1" presStyleCnt="9">
        <dgm:presLayoutVars>
          <dgm:bulletEnabled val="1"/>
        </dgm:presLayoutVars>
      </dgm:prSet>
      <dgm:spPr/>
    </dgm:pt>
    <dgm:pt modelId="{5A6B8B94-1908-410A-B220-1D7EB8FFA3A3}" type="pres">
      <dgm:prSet presAssocID="{55BD443B-8989-4535-B583-C2C0CEDF998F}" presName="sibTrans" presStyleCnt="0"/>
      <dgm:spPr/>
    </dgm:pt>
    <dgm:pt modelId="{77B69DC5-F28A-4C40-BE11-775FF006ACCE}" type="pres">
      <dgm:prSet presAssocID="{741D8DF7-0623-4647-80DA-A50887171464}" presName="node" presStyleLbl="node1" presStyleIdx="2" presStyleCnt="9">
        <dgm:presLayoutVars>
          <dgm:bulletEnabled val="1"/>
        </dgm:presLayoutVars>
      </dgm:prSet>
      <dgm:spPr/>
    </dgm:pt>
    <dgm:pt modelId="{BFE675F4-176D-486E-B0FD-DBB4E9CEB6C1}" type="pres">
      <dgm:prSet presAssocID="{8B8C1F5F-F343-47C6-B945-05B186E2C842}" presName="sibTrans" presStyleCnt="0"/>
      <dgm:spPr/>
    </dgm:pt>
    <dgm:pt modelId="{FB3E091D-1214-46DF-97FB-88BDEFC761EE}" type="pres">
      <dgm:prSet presAssocID="{12213B70-3C50-4436-996D-9D65E85138BA}" presName="node" presStyleLbl="node1" presStyleIdx="3" presStyleCnt="9">
        <dgm:presLayoutVars>
          <dgm:bulletEnabled val="1"/>
        </dgm:presLayoutVars>
      </dgm:prSet>
      <dgm:spPr/>
    </dgm:pt>
    <dgm:pt modelId="{7DB2875D-E039-477C-93EE-B73275072C80}" type="pres">
      <dgm:prSet presAssocID="{E1CE212D-8B03-459B-9A05-7EC2FDDF7FCD}" presName="sibTrans" presStyleCnt="0"/>
      <dgm:spPr/>
    </dgm:pt>
    <dgm:pt modelId="{46FBEBF9-0AA7-43D4-9A99-312911A62CB3}" type="pres">
      <dgm:prSet presAssocID="{891015CF-C748-42DC-B016-1808D7DF9FAA}" presName="node" presStyleLbl="node1" presStyleIdx="4" presStyleCnt="9">
        <dgm:presLayoutVars>
          <dgm:bulletEnabled val="1"/>
        </dgm:presLayoutVars>
      </dgm:prSet>
      <dgm:spPr/>
    </dgm:pt>
    <dgm:pt modelId="{1A23137F-7CAB-4FEB-B2B7-B68D09715BE3}" type="pres">
      <dgm:prSet presAssocID="{C07010B9-C74D-428E-BE6C-1360606A9553}" presName="sibTrans" presStyleCnt="0"/>
      <dgm:spPr/>
    </dgm:pt>
    <dgm:pt modelId="{F6C8B349-422C-4F19-8097-55F262FF07DF}" type="pres">
      <dgm:prSet presAssocID="{84F8278C-B6E6-453A-A36A-4910814CF4CD}" presName="node" presStyleLbl="node1" presStyleIdx="5" presStyleCnt="9">
        <dgm:presLayoutVars>
          <dgm:bulletEnabled val="1"/>
        </dgm:presLayoutVars>
      </dgm:prSet>
      <dgm:spPr/>
    </dgm:pt>
    <dgm:pt modelId="{E8EC3A55-DE0E-43F1-BFBA-F65039217336}" type="pres">
      <dgm:prSet presAssocID="{CAE5FFD3-5968-4116-B14A-5BF30B2761EE}" presName="sibTrans" presStyleCnt="0"/>
      <dgm:spPr/>
    </dgm:pt>
    <dgm:pt modelId="{0CF4FFDE-D9B4-4A87-B223-F3B8C490A91A}" type="pres">
      <dgm:prSet presAssocID="{B082799D-3D90-4B1E-A662-1190D0E5CDE4}" presName="node" presStyleLbl="node1" presStyleIdx="6" presStyleCnt="9">
        <dgm:presLayoutVars>
          <dgm:bulletEnabled val="1"/>
        </dgm:presLayoutVars>
      </dgm:prSet>
      <dgm:spPr/>
    </dgm:pt>
    <dgm:pt modelId="{748B889A-7EFD-46EB-AEFF-D00697C283F1}" type="pres">
      <dgm:prSet presAssocID="{338BAD70-93DB-464A-8C2A-1DC966E590F8}" presName="sibTrans" presStyleCnt="0"/>
      <dgm:spPr/>
    </dgm:pt>
    <dgm:pt modelId="{E957B6FE-8B7D-4DF1-8548-FB8B346FAD56}" type="pres">
      <dgm:prSet presAssocID="{22DC5EA3-3BE9-4F8A-8FA9-F87386C95ED2}" presName="node" presStyleLbl="node1" presStyleIdx="7" presStyleCnt="9">
        <dgm:presLayoutVars>
          <dgm:bulletEnabled val="1"/>
        </dgm:presLayoutVars>
      </dgm:prSet>
      <dgm:spPr/>
    </dgm:pt>
    <dgm:pt modelId="{349EAB19-C30F-4BE8-BA0C-CA1E629E3EA6}" type="pres">
      <dgm:prSet presAssocID="{1D10634A-C74D-4CC2-91F5-9A6B495A12BC}" presName="sibTrans" presStyleCnt="0"/>
      <dgm:spPr/>
    </dgm:pt>
    <dgm:pt modelId="{6CC500F5-EED1-44C1-8303-713D42AAC1B8}" type="pres">
      <dgm:prSet presAssocID="{D60F593F-2202-4F2B-9F68-47A701888F45}" presName="node" presStyleLbl="node1" presStyleIdx="8" presStyleCnt="9">
        <dgm:presLayoutVars>
          <dgm:bulletEnabled val="1"/>
        </dgm:presLayoutVars>
      </dgm:prSet>
      <dgm:spPr/>
    </dgm:pt>
  </dgm:ptLst>
  <dgm:cxnLst>
    <dgm:cxn modelId="{469A1808-378F-4E5B-A84F-48B3C38C8288}" srcId="{892C4BEC-77C6-47A4-B0AA-9D4A04E5CEF1}" destId="{B082799D-3D90-4B1E-A662-1190D0E5CDE4}" srcOrd="6" destOrd="0" parTransId="{35CF5AE4-3FE7-4B39-A151-010604EB6D18}" sibTransId="{338BAD70-93DB-464A-8C2A-1DC966E590F8}"/>
    <dgm:cxn modelId="{664D6E14-DB82-4358-9C4E-C32B1CD949B3}" srcId="{892C4BEC-77C6-47A4-B0AA-9D4A04E5CEF1}" destId="{891015CF-C748-42DC-B016-1808D7DF9FAA}" srcOrd="4" destOrd="0" parTransId="{5ADF1595-0A1E-4A09-8671-315DAD8739B4}" sibTransId="{C07010B9-C74D-428E-BE6C-1360606A9553}"/>
    <dgm:cxn modelId="{85554917-56E1-4638-974D-42BD3B189BC8}" type="presOf" srcId="{891015CF-C748-42DC-B016-1808D7DF9FAA}" destId="{46FBEBF9-0AA7-43D4-9A99-312911A62CB3}" srcOrd="0" destOrd="0" presId="urn:microsoft.com/office/officeart/2005/8/layout/default"/>
    <dgm:cxn modelId="{B94A9121-4B86-447E-B06B-5C5E50234AAA}" type="presOf" srcId="{FF0B353E-062D-49AB-B226-F58146B862C0}" destId="{745D74EF-BDB2-4CEA-8A16-A9A8CFA99C61}" srcOrd="0" destOrd="0" presId="urn:microsoft.com/office/officeart/2005/8/layout/default"/>
    <dgm:cxn modelId="{259D843A-ACD8-4CBF-98AD-C76CA898AA8E}" srcId="{892C4BEC-77C6-47A4-B0AA-9D4A04E5CEF1}" destId="{741D8DF7-0623-4647-80DA-A50887171464}" srcOrd="2" destOrd="0" parTransId="{087813F6-5122-4FEB-A30F-E448AB4195A6}" sibTransId="{8B8C1F5F-F343-47C6-B945-05B186E2C842}"/>
    <dgm:cxn modelId="{8518435F-2A1A-445E-856C-9A3AD87D5757}" type="presOf" srcId="{84F8278C-B6E6-453A-A36A-4910814CF4CD}" destId="{F6C8B349-422C-4F19-8097-55F262FF07DF}" srcOrd="0" destOrd="0" presId="urn:microsoft.com/office/officeart/2005/8/layout/default"/>
    <dgm:cxn modelId="{26B74646-E592-4E96-8A42-3A8516363F7E}" type="presOf" srcId="{12213B70-3C50-4436-996D-9D65E85138BA}" destId="{FB3E091D-1214-46DF-97FB-88BDEFC761EE}" srcOrd="0" destOrd="0" presId="urn:microsoft.com/office/officeart/2005/8/layout/default"/>
    <dgm:cxn modelId="{14D3A166-6264-4ADB-93AB-872D57852964}" srcId="{892C4BEC-77C6-47A4-B0AA-9D4A04E5CEF1}" destId="{22DC5EA3-3BE9-4F8A-8FA9-F87386C95ED2}" srcOrd="7" destOrd="0" parTransId="{CEDD58EE-344F-4995-BB64-AFD28656B592}" sibTransId="{1D10634A-C74D-4CC2-91F5-9A6B495A12BC}"/>
    <dgm:cxn modelId="{C264B654-3973-47AE-B399-30A2E95A1658}" type="presOf" srcId="{741D8DF7-0623-4647-80DA-A50887171464}" destId="{77B69DC5-F28A-4C40-BE11-775FF006ACCE}" srcOrd="0" destOrd="0" presId="urn:microsoft.com/office/officeart/2005/8/layout/default"/>
    <dgm:cxn modelId="{AF40BC77-5C44-4E10-A2E8-D030B4A2389F}" type="presOf" srcId="{892C4BEC-77C6-47A4-B0AA-9D4A04E5CEF1}" destId="{0AA28F66-6B12-4BB5-8E87-F907C3480CC8}" srcOrd="0" destOrd="0" presId="urn:microsoft.com/office/officeart/2005/8/layout/default"/>
    <dgm:cxn modelId="{71B9CB78-32E5-4191-9994-F07EF0700490}" srcId="{892C4BEC-77C6-47A4-B0AA-9D4A04E5CEF1}" destId="{12213B70-3C50-4436-996D-9D65E85138BA}" srcOrd="3" destOrd="0" parTransId="{B272ABA1-0654-4259-A649-D54719561114}" sibTransId="{E1CE212D-8B03-459B-9A05-7EC2FDDF7FCD}"/>
    <dgm:cxn modelId="{2D71245A-7F6E-4AE5-827E-E1E8AA0C3A9D}" srcId="{892C4BEC-77C6-47A4-B0AA-9D4A04E5CEF1}" destId="{84F8278C-B6E6-453A-A36A-4910814CF4CD}" srcOrd="5" destOrd="0" parTransId="{CD33FAE0-120E-4A41-8E53-A2479DA0AC0B}" sibTransId="{CAE5FFD3-5968-4116-B14A-5BF30B2761EE}"/>
    <dgm:cxn modelId="{6D01758B-8E9F-48A1-B77B-DFB031BAB5DF}" srcId="{892C4BEC-77C6-47A4-B0AA-9D4A04E5CEF1}" destId="{BABB5F5E-DD73-4F17-A372-8DB23EC18B6D}" srcOrd="1" destOrd="0" parTransId="{F71BAA5D-EBE1-495C-83D0-68D48D597561}" sibTransId="{55BD443B-8989-4535-B583-C2C0CEDF998F}"/>
    <dgm:cxn modelId="{CE5CB590-596A-4BF3-A0D4-40954ACBC2E2}" srcId="{892C4BEC-77C6-47A4-B0AA-9D4A04E5CEF1}" destId="{FF0B353E-062D-49AB-B226-F58146B862C0}" srcOrd="0" destOrd="0" parTransId="{7587778B-FA3F-4924-AE2F-3B8094B213CD}" sibTransId="{7A7C9C63-9A57-4E60-AFD0-565C2DEA09C5}"/>
    <dgm:cxn modelId="{2F5EF4B0-BE58-420B-95DF-8E4596F306D5}" type="presOf" srcId="{D60F593F-2202-4F2B-9F68-47A701888F45}" destId="{6CC500F5-EED1-44C1-8303-713D42AAC1B8}" srcOrd="0" destOrd="0" presId="urn:microsoft.com/office/officeart/2005/8/layout/default"/>
    <dgm:cxn modelId="{6D3183BE-A928-4B8E-BD20-824C807C69A8}" type="presOf" srcId="{22DC5EA3-3BE9-4F8A-8FA9-F87386C95ED2}" destId="{E957B6FE-8B7D-4DF1-8548-FB8B346FAD56}" srcOrd="0" destOrd="0" presId="urn:microsoft.com/office/officeart/2005/8/layout/default"/>
    <dgm:cxn modelId="{5143C8C1-13C0-483E-B445-342C4CE914A5}" type="presOf" srcId="{BABB5F5E-DD73-4F17-A372-8DB23EC18B6D}" destId="{D8AD5E72-0A7B-4956-959C-98A3AB881E2A}" srcOrd="0" destOrd="0" presId="urn:microsoft.com/office/officeart/2005/8/layout/default"/>
    <dgm:cxn modelId="{A0DCA3C5-CEE6-4493-8FE9-8490807BC27F}" srcId="{892C4BEC-77C6-47A4-B0AA-9D4A04E5CEF1}" destId="{D60F593F-2202-4F2B-9F68-47A701888F45}" srcOrd="8" destOrd="0" parTransId="{600A5344-FD7D-424C-B927-66512CF44C24}" sibTransId="{CB376207-8898-4AF1-AE3F-E5DA98B94C04}"/>
    <dgm:cxn modelId="{802441F2-8BFB-42C8-AA42-9A23F4FD4B11}" type="presOf" srcId="{B082799D-3D90-4B1E-A662-1190D0E5CDE4}" destId="{0CF4FFDE-D9B4-4A87-B223-F3B8C490A91A}" srcOrd="0" destOrd="0" presId="urn:microsoft.com/office/officeart/2005/8/layout/default"/>
    <dgm:cxn modelId="{A41A7E68-2846-447D-AD15-B708252DF69F}" type="presParOf" srcId="{0AA28F66-6B12-4BB5-8E87-F907C3480CC8}" destId="{745D74EF-BDB2-4CEA-8A16-A9A8CFA99C61}" srcOrd="0" destOrd="0" presId="urn:microsoft.com/office/officeart/2005/8/layout/default"/>
    <dgm:cxn modelId="{0877A932-5BBB-49D1-B208-437ECB9BC116}" type="presParOf" srcId="{0AA28F66-6B12-4BB5-8E87-F907C3480CC8}" destId="{471E7CFA-3124-493C-B50B-5A6CB4BD4B48}" srcOrd="1" destOrd="0" presId="urn:microsoft.com/office/officeart/2005/8/layout/default"/>
    <dgm:cxn modelId="{F0A5FB45-BD09-455E-8388-3F90AC8B4FD8}" type="presParOf" srcId="{0AA28F66-6B12-4BB5-8E87-F907C3480CC8}" destId="{D8AD5E72-0A7B-4956-959C-98A3AB881E2A}" srcOrd="2" destOrd="0" presId="urn:microsoft.com/office/officeart/2005/8/layout/default"/>
    <dgm:cxn modelId="{D6E2DFB3-0067-4259-ACCB-4463CCB83BAF}" type="presParOf" srcId="{0AA28F66-6B12-4BB5-8E87-F907C3480CC8}" destId="{5A6B8B94-1908-410A-B220-1D7EB8FFA3A3}" srcOrd="3" destOrd="0" presId="urn:microsoft.com/office/officeart/2005/8/layout/default"/>
    <dgm:cxn modelId="{C02A0B08-66C3-4A5D-A11E-FA3C94136129}" type="presParOf" srcId="{0AA28F66-6B12-4BB5-8E87-F907C3480CC8}" destId="{77B69DC5-F28A-4C40-BE11-775FF006ACCE}" srcOrd="4" destOrd="0" presId="urn:microsoft.com/office/officeart/2005/8/layout/default"/>
    <dgm:cxn modelId="{54AD8967-DF68-4B83-AC5C-D257339E9CE9}" type="presParOf" srcId="{0AA28F66-6B12-4BB5-8E87-F907C3480CC8}" destId="{BFE675F4-176D-486E-B0FD-DBB4E9CEB6C1}" srcOrd="5" destOrd="0" presId="urn:microsoft.com/office/officeart/2005/8/layout/default"/>
    <dgm:cxn modelId="{219777C8-3021-4D90-9188-EEDA3BC3A6B1}" type="presParOf" srcId="{0AA28F66-6B12-4BB5-8E87-F907C3480CC8}" destId="{FB3E091D-1214-46DF-97FB-88BDEFC761EE}" srcOrd="6" destOrd="0" presId="urn:microsoft.com/office/officeart/2005/8/layout/default"/>
    <dgm:cxn modelId="{61F92696-DE33-4C60-A68D-8484E28C0C4A}" type="presParOf" srcId="{0AA28F66-6B12-4BB5-8E87-F907C3480CC8}" destId="{7DB2875D-E039-477C-93EE-B73275072C80}" srcOrd="7" destOrd="0" presId="urn:microsoft.com/office/officeart/2005/8/layout/default"/>
    <dgm:cxn modelId="{F9DB11E6-98D1-42A2-81B6-A8C596873595}" type="presParOf" srcId="{0AA28F66-6B12-4BB5-8E87-F907C3480CC8}" destId="{46FBEBF9-0AA7-43D4-9A99-312911A62CB3}" srcOrd="8" destOrd="0" presId="urn:microsoft.com/office/officeart/2005/8/layout/default"/>
    <dgm:cxn modelId="{38995775-136B-4AD8-B6DA-73A292869B76}" type="presParOf" srcId="{0AA28F66-6B12-4BB5-8E87-F907C3480CC8}" destId="{1A23137F-7CAB-4FEB-B2B7-B68D09715BE3}" srcOrd="9" destOrd="0" presId="urn:microsoft.com/office/officeart/2005/8/layout/default"/>
    <dgm:cxn modelId="{DBB05851-C317-4850-9C82-129B9F51893E}" type="presParOf" srcId="{0AA28F66-6B12-4BB5-8E87-F907C3480CC8}" destId="{F6C8B349-422C-4F19-8097-55F262FF07DF}" srcOrd="10" destOrd="0" presId="urn:microsoft.com/office/officeart/2005/8/layout/default"/>
    <dgm:cxn modelId="{23FA2019-6C39-4CA4-B9A6-CB64E8A7D5DF}" type="presParOf" srcId="{0AA28F66-6B12-4BB5-8E87-F907C3480CC8}" destId="{E8EC3A55-DE0E-43F1-BFBA-F65039217336}" srcOrd="11" destOrd="0" presId="urn:microsoft.com/office/officeart/2005/8/layout/default"/>
    <dgm:cxn modelId="{9FFBAFDD-9AAD-4E13-A88C-022A6E675312}" type="presParOf" srcId="{0AA28F66-6B12-4BB5-8E87-F907C3480CC8}" destId="{0CF4FFDE-D9B4-4A87-B223-F3B8C490A91A}" srcOrd="12" destOrd="0" presId="urn:microsoft.com/office/officeart/2005/8/layout/default"/>
    <dgm:cxn modelId="{4017FC38-DA3E-44CA-9A88-1EA56E1BC22D}" type="presParOf" srcId="{0AA28F66-6B12-4BB5-8E87-F907C3480CC8}" destId="{748B889A-7EFD-46EB-AEFF-D00697C283F1}" srcOrd="13" destOrd="0" presId="urn:microsoft.com/office/officeart/2005/8/layout/default"/>
    <dgm:cxn modelId="{8FED975A-2D99-4094-B92A-858F3257953B}" type="presParOf" srcId="{0AA28F66-6B12-4BB5-8E87-F907C3480CC8}" destId="{E957B6FE-8B7D-4DF1-8548-FB8B346FAD56}" srcOrd="14" destOrd="0" presId="urn:microsoft.com/office/officeart/2005/8/layout/default"/>
    <dgm:cxn modelId="{FDDC51DF-A4A7-4491-AB76-63317A1B6515}" type="presParOf" srcId="{0AA28F66-6B12-4BB5-8E87-F907C3480CC8}" destId="{349EAB19-C30F-4BE8-BA0C-CA1E629E3EA6}" srcOrd="15" destOrd="0" presId="urn:microsoft.com/office/officeart/2005/8/layout/default"/>
    <dgm:cxn modelId="{55DCB7CF-9519-48D1-A626-45F2380B68FF}" type="presParOf" srcId="{0AA28F66-6B12-4BB5-8E87-F907C3480CC8}" destId="{6CC500F5-EED1-44C1-8303-713D42AAC1B8}"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7597D381-8A13-425E-A663-B4533363FA05}"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A40D5ECD-BC2F-4970-8141-244353550A80}">
      <dgm:prSet phldrT="[Text]" custT="1"/>
      <dgm:spPr/>
      <dgm:t>
        <a:bodyPr lIns="0" tIns="0" rIns="0" bIns="0"/>
        <a:lstStyle/>
        <a:p>
          <a:r>
            <a:rPr lang="en-US" sz="1500" b="1" dirty="0"/>
            <a:t>Injury and physical impairment</a:t>
          </a:r>
          <a:r>
            <a:rPr lang="en-US" sz="1500" b="1" baseline="30000" dirty="0"/>
            <a:t>1,2</a:t>
          </a:r>
        </a:p>
      </dgm:t>
    </dgm:pt>
    <dgm:pt modelId="{5D53B240-1ABD-4BC9-B83A-DB1F5C6AE307}" type="parTrans" cxnId="{9F8C047A-8A60-491E-B1E8-DC91F0C5B800}">
      <dgm:prSet/>
      <dgm:spPr/>
      <dgm:t>
        <a:bodyPr/>
        <a:lstStyle/>
        <a:p>
          <a:endParaRPr lang="en-US" sz="1500"/>
        </a:p>
      </dgm:t>
    </dgm:pt>
    <dgm:pt modelId="{C9DFDDB0-EDEE-4507-86C7-E989EB9CD590}" type="sibTrans" cxnId="{9F8C047A-8A60-491E-B1E8-DC91F0C5B800}">
      <dgm:prSet/>
      <dgm:spPr/>
      <dgm:t>
        <a:bodyPr/>
        <a:lstStyle/>
        <a:p>
          <a:endParaRPr lang="en-US" sz="1500"/>
        </a:p>
      </dgm:t>
    </dgm:pt>
    <dgm:pt modelId="{B56B7AAB-7FE8-4A4F-BABB-2E293D4DC5A0}">
      <dgm:prSet phldrT="[Text]" custT="1"/>
      <dgm:spPr>
        <a:solidFill>
          <a:srgbClr val="7030A0">
            <a:alpha val="50000"/>
          </a:srgbClr>
        </a:solidFill>
      </dgm:spPr>
      <dgm:t>
        <a:bodyPr/>
        <a:lstStyle/>
        <a:p>
          <a:r>
            <a:rPr lang="en-US" sz="1500" b="1" dirty="0"/>
            <a:t>Chronic injury and pain</a:t>
          </a:r>
          <a:r>
            <a:rPr lang="en-US" sz="1500" b="1" baseline="30000" dirty="0"/>
            <a:t>3,4</a:t>
          </a:r>
        </a:p>
      </dgm:t>
    </dgm:pt>
    <dgm:pt modelId="{66BD2E2C-FC16-4C0A-B974-7CE42BE8A7F7}" type="parTrans" cxnId="{E75DF1D6-1C9B-4D3E-BC47-8C4D8879BF68}">
      <dgm:prSet/>
      <dgm:spPr/>
      <dgm:t>
        <a:bodyPr/>
        <a:lstStyle/>
        <a:p>
          <a:endParaRPr lang="en-US" sz="1500"/>
        </a:p>
      </dgm:t>
    </dgm:pt>
    <dgm:pt modelId="{68E306B0-40EE-4BCC-A33F-224A3DCB8D3D}" type="sibTrans" cxnId="{E75DF1D6-1C9B-4D3E-BC47-8C4D8879BF68}">
      <dgm:prSet/>
      <dgm:spPr/>
      <dgm:t>
        <a:bodyPr/>
        <a:lstStyle/>
        <a:p>
          <a:endParaRPr lang="en-US" sz="1500"/>
        </a:p>
      </dgm:t>
    </dgm:pt>
    <dgm:pt modelId="{05E6143C-15F5-4C78-AF7A-8EBF9EECDA64}">
      <dgm:prSet phldrT="[Text]" custT="1"/>
      <dgm:spPr/>
      <dgm:t>
        <a:bodyPr/>
        <a:lstStyle/>
        <a:p>
          <a:r>
            <a:rPr lang="en-US" sz="1500" b="1" dirty="0"/>
            <a:t>Mental health and substance use disorders</a:t>
          </a:r>
          <a:r>
            <a:rPr lang="en-US" sz="1500" b="1" baseline="30000" dirty="0"/>
            <a:t>5,6</a:t>
          </a:r>
        </a:p>
      </dgm:t>
    </dgm:pt>
    <dgm:pt modelId="{7F47B2B0-0893-4DB6-9973-0789DE356C6A}" type="parTrans" cxnId="{DFDFF2E7-1AFD-489D-AF44-B695D53C8723}">
      <dgm:prSet/>
      <dgm:spPr/>
      <dgm:t>
        <a:bodyPr/>
        <a:lstStyle/>
        <a:p>
          <a:endParaRPr lang="en-US" sz="1500"/>
        </a:p>
      </dgm:t>
    </dgm:pt>
    <dgm:pt modelId="{9E0BA0C7-DD5D-4C61-AA00-E8FEE92965A2}" type="sibTrans" cxnId="{DFDFF2E7-1AFD-489D-AF44-B695D53C8723}">
      <dgm:prSet/>
      <dgm:spPr/>
      <dgm:t>
        <a:bodyPr/>
        <a:lstStyle/>
        <a:p>
          <a:endParaRPr lang="en-US" sz="1500"/>
        </a:p>
      </dgm:t>
    </dgm:pt>
    <dgm:pt modelId="{30DFEE4A-C16A-4BE8-890F-3419C82EDEBD}">
      <dgm:prSet phldrT="[Text]" custT="1"/>
      <dgm:spPr>
        <a:solidFill>
          <a:srgbClr val="7030A0">
            <a:alpha val="50000"/>
          </a:srgbClr>
        </a:solidFill>
      </dgm:spPr>
      <dgm:t>
        <a:bodyPr lIns="0" tIns="0" rIns="0" bIns="0"/>
        <a:lstStyle/>
        <a:p>
          <a:r>
            <a:rPr lang="en-US" sz="1500" b="1" dirty="0"/>
            <a:t>Reproductive health problems</a:t>
          </a:r>
          <a:r>
            <a:rPr lang="en-US" sz="1500" b="1" baseline="30000" dirty="0"/>
            <a:t>7</a:t>
          </a:r>
          <a:endParaRPr lang="en-US" sz="1500" b="1" dirty="0"/>
        </a:p>
      </dgm:t>
    </dgm:pt>
    <dgm:pt modelId="{E66872BC-0462-4BBF-8D51-5CA600ED8D58}" type="parTrans" cxnId="{BDE9886F-9636-4583-B8B4-CBDB09130A7B}">
      <dgm:prSet/>
      <dgm:spPr/>
      <dgm:t>
        <a:bodyPr/>
        <a:lstStyle/>
        <a:p>
          <a:endParaRPr lang="en-US" sz="1500"/>
        </a:p>
      </dgm:t>
    </dgm:pt>
    <dgm:pt modelId="{39639A91-3C00-4CA3-B169-6D96DE3B1D33}" type="sibTrans" cxnId="{BDE9886F-9636-4583-B8B4-CBDB09130A7B}">
      <dgm:prSet/>
      <dgm:spPr/>
      <dgm:t>
        <a:bodyPr/>
        <a:lstStyle/>
        <a:p>
          <a:endParaRPr lang="en-US" sz="1500"/>
        </a:p>
      </dgm:t>
    </dgm:pt>
    <dgm:pt modelId="{58E1B949-0EDA-4D8D-8103-EBA22C95C2DB}">
      <dgm:prSet phldrT="[Text]" custT="1"/>
      <dgm:spPr/>
      <dgm:t>
        <a:bodyPr/>
        <a:lstStyle/>
        <a:p>
          <a:r>
            <a:rPr lang="en-US" sz="1500" b="1" dirty="0"/>
            <a:t>Work impairment and housing instability</a:t>
          </a:r>
          <a:r>
            <a:rPr lang="en-US" sz="1500" b="1" baseline="30000" dirty="0"/>
            <a:t>2,8,9</a:t>
          </a:r>
          <a:endParaRPr lang="en-US" sz="1500" b="1" dirty="0"/>
        </a:p>
      </dgm:t>
    </dgm:pt>
    <dgm:pt modelId="{5140E560-2C1F-4C0B-A005-70AC8FCA823D}" type="parTrans" cxnId="{C375ADE3-B627-4951-9B00-D972AF9EA72C}">
      <dgm:prSet/>
      <dgm:spPr/>
      <dgm:t>
        <a:bodyPr/>
        <a:lstStyle/>
        <a:p>
          <a:endParaRPr lang="en-US" sz="1500"/>
        </a:p>
      </dgm:t>
    </dgm:pt>
    <dgm:pt modelId="{4B6BECBF-980B-442F-BF92-4864115D9CB7}" type="sibTrans" cxnId="{C375ADE3-B627-4951-9B00-D972AF9EA72C}">
      <dgm:prSet/>
      <dgm:spPr/>
      <dgm:t>
        <a:bodyPr/>
        <a:lstStyle/>
        <a:p>
          <a:endParaRPr lang="en-US" sz="1500"/>
        </a:p>
      </dgm:t>
    </dgm:pt>
    <dgm:pt modelId="{79A203B0-3465-4124-A700-28A971AC9158}">
      <dgm:prSet phldrT="[Text]" custT="1"/>
      <dgm:spPr>
        <a:solidFill>
          <a:srgbClr val="7030A0">
            <a:alpha val="50000"/>
          </a:srgbClr>
        </a:solidFill>
      </dgm:spPr>
      <dgm:t>
        <a:bodyPr lIns="0" tIns="0" rIns="0" bIns="0"/>
        <a:lstStyle/>
        <a:p>
          <a:r>
            <a:rPr lang="en-US" sz="1500" b="1" dirty="0"/>
            <a:t>Suicidal ideation and behavior</a:t>
          </a:r>
          <a:r>
            <a:rPr lang="en-US" sz="1500" b="1" baseline="30000" dirty="0"/>
            <a:t>10,11</a:t>
          </a:r>
        </a:p>
      </dgm:t>
    </dgm:pt>
    <dgm:pt modelId="{F6EAB472-63FA-4A9C-A074-12B4B3C98FA7}" type="parTrans" cxnId="{574219D4-2628-4CE1-91BC-19306ACA2A1B}">
      <dgm:prSet/>
      <dgm:spPr/>
      <dgm:t>
        <a:bodyPr/>
        <a:lstStyle/>
        <a:p>
          <a:endParaRPr lang="en-US" sz="1500"/>
        </a:p>
      </dgm:t>
    </dgm:pt>
    <dgm:pt modelId="{9BE43D91-8717-41A9-BD54-F823FA75E79D}" type="sibTrans" cxnId="{574219D4-2628-4CE1-91BC-19306ACA2A1B}">
      <dgm:prSet/>
      <dgm:spPr/>
      <dgm:t>
        <a:bodyPr/>
        <a:lstStyle/>
        <a:p>
          <a:endParaRPr lang="en-US" sz="1500"/>
        </a:p>
      </dgm:t>
    </dgm:pt>
    <dgm:pt modelId="{01620914-4475-41D4-AD61-5353C90D4391}">
      <dgm:prSet phldrT="[Text]" custT="1"/>
      <dgm:spPr/>
      <dgm:t>
        <a:bodyPr/>
        <a:lstStyle/>
        <a:p>
          <a:r>
            <a:rPr lang="en-US" sz="1500" b="1" dirty="0"/>
            <a:t>IPV use</a:t>
          </a:r>
          <a:r>
            <a:rPr lang="en-US" sz="1500" b="1" baseline="30000" dirty="0"/>
            <a:t>12</a:t>
          </a:r>
          <a:endParaRPr lang="en-US" sz="1500" b="1" dirty="0"/>
        </a:p>
      </dgm:t>
    </dgm:pt>
    <dgm:pt modelId="{E1BBBC84-35F5-46FA-B2B7-8906D6627B5A}" type="parTrans" cxnId="{94723590-E5C7-4E1C-AB81-E5E177739EC9}">
      <dgm:prSet/>
      <dgm:spPr/>
      <dgm:t>
        <a:bodyPr/>
        <a:lstStyle/>
        <a:p>
          <a:endParaRPr lang="en-US" sz="1500"/>
        </a:p>
      </dgm:t>
    </dgm:pt>
    <dgm:pt modelId="{43C0507A-9159-4209-8704-E00638A1B586}" type="sibTrans" cxnId="{94723590-E5C7-4E1C-AB81-E5E177739EC9}">
      <dgm:prSet/>
      <dgm:spPr/>
      <dgm:t>
        <a:bodyPr/>
        <a:lstStyle/>
        <a:p>
          <a:endParaRPr lang="en-US" sz="1500"/>
        </a:p>
      </dgm:t>
    </dgm:pt>
    <dgm:pt modelId="{C985456B-1987-4C7F-B72D-184439B2390E}" type="pres">
      <dgm:prSet presAssocID="{7597D381-8A13-425E-A663-B4533363FA05}" presName="Name0" presStyleCnt="0">
        <dgm:presLayoutVars>
          <dgm:dir/>
          <dgm:resizeHandles val="exact"/>
        </dgm:presLayoutVars>
      </dgm:prSet>
      <dgm:spPr/>
    </dgm:pt>
    <dgm:pt modelId="{ADABAB23-051B-4C60-9750-28754D8D2346}" type="pres">
      <dgm:prSet presAssocID="{A40D5ECD-BC2F-4970-8141-244353550A80}" presName="Name5" presStyleLbl="vennNode1" presStyleIdx="0" presStyleCnt="7" custScaleX="131758" custLinFactNeighborX="-33872">
        <dgm:presLayoutVars>
          <dgm:bulletEnabled val="1"/>
        </dgm:presLayoutVars>
      </dgm:prSet>
      <dgm:spPr/>
    </dgm:pt>
    <dgm:pt modelId="{A6896B50-3695-4F6E-8FBD-ECEA43C24FB5}" type="pres">
      <dgm:prSet presAssocID="{C9DFDDB0-EDEE-4507-86C7-E989EB9CD590}" presName="space" presStyleCnt="0"/>
      <dgm:spPr/>
    </dgm:pt>
    <dgm:pt modelId="{8D1E9A39-1B1B-4A1B-8AF6-87FCD9E8C402}" type="pres">
      <dgm:prSet presAssocID="{B56B7AAB-7FE8-4A4F-BABB-2E293D4DC5A0}" presName="Name5" presStyleLbl="vennNode1" presStyleIdx="1" presStyleCnt="7" custScaleX="129461" custLinFactNeighborX="-7013" custLinFactNeighborY="2564">
        <dgm:presLayoutVars>
          <dgm:bulletEnabled val="1"/>
        </dgm:presLayoutVars>
      </dgm:prSet>
      <dgm:spPr/>
    </dgm:pt>
    <dgm:pt modelId="{2C356492-87A3-42E2-9DB7-AC71435CEBA6}" type="pres">
      <dgm:prSet presAssocID="{68E306B0-40EE-4BCC-A33F-224A3DCB8D3D}" presName="space" presStyleCnt="0"/>
      <dgm:spPr/>
    </dgm:pt>
    <dgm:pt modelId="{B75226D1-FEAD-4114-B77D-C42803E31F6D}" type="pres">
      <dgm:prSet presAssocID="{05E6143C-15F5-4C78-AF7A-8EBF9EECDA64}" presName="Name5" presStyleLbl="vennNode1" presStyleIdx="2" presStyleCnt="7" custScaleX="126482" custLinFactNeighborX="-48750" custLinFactNeighborY="4848">
        <dgm:presLayoutVars>
          <dgm:bulletEnabled val="1"/>
        </dgm:presLayoutVars>
      </dgm:prSet>
      <dgm:spPr/>
    </dgm:pt>
    <dgm:pt modelId="{B3FCCDD5-5869-4B3B-BACB-D16EA41AB449}" type="pres">
      <dgm:prSet presAssocID="{9E0BA0C7-DD5D-4C61-AA00-E8FEE92965A2}" presName="space" presStyleCnt="0"/>
      <dgm:spPr/>
    </dgm:pt>
    <dgm:pt modelId="{EB4B9EDE-0A5C-4464-8663-E9138FC6175A}" type="pres">
      <dgm:prSet presAssocID="{30DFEE4A-C16A-4BE8-890F-3419C82EDEBD}" presName="Name5" presStyleLbl="vennNode1" presStyleIdx="3" presStyleCnt="7" custScaleX="132997" custScaleY="100099" custLinFactNeighborX="-48750" custLinFactNeighborY="4040">
        <dgm:presLayoutVars>
          <dgm:bulletEnabled val="1"/>
        </dgm:presLayoutVars>
      </dgm:prSet>
      <dgm:spPr/>
    </dgm:pt>
    <dgm:pt modelId="{FC5479E1-6E74-4281-BCCC-F8FD37FB5E9D}" type="pres">
      <dgm:prSet presAssocID="{39639A91-3C00-4CA3-B169-6D96DE3B1D33}" presName="space" presStyleCnt="0"/>
      <dgm:spPr/>
    </dgm:pt>
    <dgm:pt modelId="{FC7E35E2-9CFC-4927-B797-09EF7E8E6B1C}" type="pres">
      <dgm:prSet presAssocID="{58E1B949-0EDA-4D8D-8103-EBA22C95C2DB}" presName="Name5" presStyleLbl="vennNode1" presStyleIdx="4" presStyleCnt="7" custScaleX="125740" custLinFactNeighborX="-48750" custLinFactNeighborY="4848">
        <dgm:presLayoutVars>
          <dgm:bulletEnabled val="1"/>
        </dgm:presLayoutVars>
      </dgm:prSet>
      <dgm:spPr/>
    </dgm:pt>
    <dgm:pt modelId="{F741AD61-3D1A-45CA-8964-002CAE8BB9CB}" type="pres">
      <dgm:prSet presAssocID="{4B6BECBF-980B-442F-BF92-4864115D9CB7}" presName="space" presStyleCnt="0"/>
      <dgm:spPr/>
    </dgm:pt>
    <dgm:pt modelId="{20EBE8DA-53DA-42FB-958D-736B40FA3CE0}" type="pres">
      <dgm:prSet presAssocID="{79A203B0-3465-4124-A700-28A971AC9158}" presName="Name5" presStyleLbl="vennNode1" presStyleIdx="5" presStyleCnt="7" custScaleX="123142" custLinFactNeighborX="-52167" custLinFactNeighborY="3232">
        <dgm:presLayoutVars>
          <dgm:bulletEnabled val="1"/>
        </dgm:presLayoutVars>
      </dgm:prSet>
      <dgm:spPr/>
    </dgm:pt>
    <dgm:pt modelId="{2B76E101-0D12-4CB1-9A83-F031A5389187}" type="pres">
      <dgm:prSet presAssocID="{9BE43D91-8717-41A9-BD54-F823FA75E79D}" presName="space" presStyleCnt="0"/>
      <dgm:spPr/>
    </dgm:pt>
    <dgm:pt modelId="{252D8BCD-364C-461D-8E66-D3976F78237A}" type="pres">
      <dgm:prSet presAssocID="{01620914-4475-41D4-AD61-5353C90D4391}" presName="Name5" presStyleLbl="vennNode1" presStyleIdx="6" presStyleCnt="7" custScaleX="125740" custLinFactNeighborX="-48750" custLinFactNeighborY="2425">
        <dgm:presLayoutVars>
          <dgm:bulletEnabled val="1"/>
        </dgm:presLayoutVars>
      </dgm:prSet>
      <dgm:spPr/>
    </dgm:pt>
  </dgm:ptLst>
  <dgm:cxnLst>
    <dgm:cxn modelId="{EEFAE812-8AAD-4674-A3FD-C52EDC625A5A}" type="presOf" srcId="{30DFEE4A-C16A-4BE8-890F-3419C82EDEBD}" destId="{EB4B9EDE-0A5C-4464-8663-E9138FC6175A}" srcOrd="0" destOrd="0" presId="urn:microsoft.com/office/officeart/2005/8/layout/venn3"/>
    <dgm:cxn modelId="{BDE9886F-9636-4583-B8B4-CBDB09130A7B}" srcId="{7597D381-8A13-425E-A663-B4533363FA05}" destId="{30DFEE4A-C16A-4BE8-890F-3419C82EDEBD}" srcOrd="3" destOrd="0" parTransId="{E66872BC-0462-4BBF-8D51-5CA600ED8D58}" sibTransId="{39639A91-3C00-4CA3-B169-6D96DE3B1D33}"/>
    <dgm:cxn modelId="{C9CFF851-3C19-4457-A671-5485BC0744D1}" type="presOf" srcId="{79A203B0-3465-4124-A700-28A971AC9158}" destId="{20EBE8DA-53DA-42FB-958D-736B40FA3CE0}" srcOrd="0" destOrd="0" presId="urn:microsoft.com/office/officeart/2005/8/layout/venn3"/>
    <dgm:cxn modelId="{9F8C047A-8A60-491E-B1E8-DC91F0C5B800}" srcId="{7597D381-8A13-425E-A663-B4533363FA05}" destId="{A40D5ECD-BC2F-4970-8141-244353550A80}" srcOrd="0" destOrd="0" parTransId="{5D53B240-1ABD-4BC9-B83A-DB1F5C6AE307}" sibTransId="{C9DFDDB0-EDEE-4507-86C7-E989EB9CD590}"/>
    <dgm:cxn modelId="{04DD0588-ACC9-46EF-8600-8888205E0F49}" type="presOf" srcId="{58E1B949-0EDA-4D8D-8103-EBA22C95C2DB}" destId="{FC7E35E2-9CFC-4927-B797-09EF7E8E6B1C}" srcOrd="0" destOrd="0" presId="urn:microsoft.com/office/officeart/2005/8/layout/venn3"/>
    <dgm:cxn modelId="{94723590-E5C7-4E1C-AB81-E5E177739EC9}" srcId="{7597D381-8A13-425E-A663-B4533363FA05}" destId="{01620914-4475-41D4-AD61-5353C90D4391}" srcOrd="6" destOrd="0" parTransId="{E1BBBC84-35F5-46FA-B2B7-8906D6627B5A}" sibTransId="{43C0507A-9159-4209-8704-E00638A1B586}"/>
    <dgm:cxn modelId="{EF384092-4163-4482-A798-B3E242C81FD1}" type="presOf" srcId="{A40D5ECD-BC2F-4970-8141-244353550A80}" destId="{ADABAB23-051B-4C60-9750-28754D8D2346}" srcOrd="0" destOrd="0" presId="urn:microsoft.com/office/officeart/2005/8/layout/venn3"/>
    <dgm:cxn modelId="{B620B397-B51E-483A-9691-47366E619E50}" type="presOf" srcId="{05E6143C-15F5-4C78-AF7A-8EBF9EECDA64}" destId="{B75226D1-FEAD-4114-B77D-C42803E31F6D}" srcOrd="0" destOrd="0" presId="urn:microsoft.com/office/officeart/2005/8/layout/venn3"/>
    <dgm:cxn modelId="{7CA5F2A5-50AF-4A57-A49D-D7A6DB298E65}" type="presOf" srcId="{01620914-4475-41D4-AD61-5353C90D4391}" destId="{252D8BCD-364C-461D-8E66-D3976F78237A}" srcOrd="0" destOrd="0" presId="urn:microsoft.com/office/officeart/2005/8/layout/venn3"/>
    <dgm:cxn modelId="{574219D4-2628-4CE1-91BC-19306ACA2A1B}" srcId="{7597D381-8A13-425E-A663-B4533363FA05}" destId="{79A203B0-3465-4124-A700-28A971AC9158}" srcOrd="5" destOrd="0" parTransId="{F6EAB472-63FA-4A9C-A074-12B4B3C98FA7}" sibTransId="{9BE43D91-8717-41A9-BD54-F823FA75E79D}"/>
    <dgm:cxn modelId="{E75DF1D6-1C9B-4D3E-BC47-8C4D8879BF68}" srcId="{7597D381-8A13-425E-A663-B4533363FA05}" destId="{B56B7AAB-7FE8-4A4F-BABB-2E293D4DC5A0}" srcOrd="1" destOrd="0" parTransId="{66BD2E2C-FC16-4C0A-B974-7CE42BE8A7F7}" sibTransId="{68E306B0-40EE-4BCC-A33F-224A3DCB8D3D}"/>
    <dgm:cxn modelId="{792C6FDA-D820-448C-9EA9-DABDC1A88468}" type="presOf" srcId="{7597D381-8A13-425E-A663-B4533363FA05}" destId="{C985456B-1987-4C7F-B72D-184439B2390E}" srcOrd="0" destOrd="0" presId="urn:microsoft.com/office/officeart/2005/8/layout/venn3"/>
    <dgm:cxn modelId="{C375ADE3-B627-4951-9B00-D972AF9EA72C}" srcId="{7597D381-8A13-425E-A663-B4533363FA05}" destId="{58E1B949-0EDA-4D8D-8103-EBA22C95C2DB}" srcOrd="4" destOrd="0" parTransId="{5140E560-2C1F-4C0B-A005-70AC8FCA823D}" sibTransId="{4B6BECBF-980B-442F-BF92-4864115D9CB7}"/>
    <dgm:cxn modelId="{874C1AE4-7FD3-460F-A627-F95703B4016D}" type="presOf" srcId="{B56B7AAB-7FE8-4A4F-BABB-2E293D4DC5A0}" destId="{8D1E9A39-1B1B-4A1B-8AF6-87FCD9E8C402}" srcOrd="0" destOrd="0" presId="urn:microsoft.com/office/officeart/2005/8/layout/venn3"/>
    <dgm:cxn modelId="{DFDFF2E7-1AFD-489D-AF44-B695D53C8723}" srcId="{7597D381-8A13-425E-A663-B4533363FA05}" destId="{05E6143C-15F5-4C78-AF7A-8EBF9EECDA64}" srcOrd="2" destOrd="0" parTransId="{7F47B2B0-0893-4DB6-9973-0789DE356C6A}" sibTransId="{9E0BA0C7-DD5D-4C61-AA00-E8FEE92965A2}"/>
    <dgm:cxn modelId="{04973A7E-AF57-4077-A6CF-8E7DBD44DD65}" type="presParOf" srcId="{C985456B-1987-4C7F-B72D-184439B2390E}" destId="{ADABAB23-051B-4C60-9750-28754D8D2346}" srcOrd="0" destOrd="0" presId="urn:microsoft.com/office/officeart/2005/8/layout/venn3"/>
    <dgm:cxn modelId="{0ECB485F-B186-45EA-9CE8-C8D75961CBDD}" type="presParOf" srcId="{C985456B-1987-4C7F-B72D-184439B2390E}" destId="{A6896B50-3695-4F6E-8FBD-ECEA43C24FB5}" srcOrd="1" destOrd="0" presId="urn:microsoft.com/office/officeart/2005/8/layout/venn3"/>
    <dgm:cxn modelId="{30CB2B8F-82EE-45B1-9E18-017CFD379E6D}" type="presParOf" srcId="{C985456B-1987-4C7F-B72D-184439B2390E}" destId="{8D1E9A39-1B1B-4A1B-8AF6-87FCD9E8C402}" srcOrd="2" destOrd="0" presId="urn:microsoft.com/office/officeart/2005/8/layout/venn3"/>
    <dgm:cxn modelId="{B587042B-14C0-4BBA-89E8-D970E69A19A6}" type="presParOf" srcId="{C985456B-1987-4C7F-B72D-184439B2390E}" destId="{2C356492-87A3-42E2-9DB7-AC71435CEBA6}" srcOrd="3" destOrd="0" presId="urn:microsoft.com/office/officeart/2005/8/layout/venn3"/>
    <dgm:cxn modelId="{C33223D4-4548-437E-9AC8-904E0EBD31A6}" type="presParOf" srcId="{C985456B-1987-4C7F-B72D-184439B2390E}" destId="{B75226D1-FEAD-4114-B77D-C42803E31F6D}" srcOrd="4" destOrd="0" presId="urn:microsoft.com/office/officeart/2005/8/layout/venn3"/>
    <dgm:cxn modelId="{CAA7D937-C588-4C62-938F-C22AC3532A5E}" type="presParOf" srcId="{C985456B-1987-4C7F-B72D-184439B2390E}" destId="{B3FCCDD5-5869-4B3B-BACB-D16EA41AB449}" srcOrd="5" destOrd="0" presId="urn:microsoft.com/office/officeart/2005/8/layout/venn3"/>
    <dgm:cxn modelId="{06367B81-FCBF-4BAA-8DC5-B0AC0243D75C}" type="presParOf" srcId="{C985456B-1987-4C7F-B72D-184439B2390E}" destId="{EB4B9EDE-0A5C-4464-8663-E9138FC6175A}" srcOrd="6" destOrd="0" presId="urn:microsoft.com/office/officeart/2005/8/layout/venn3"/>
    <dgm:cxn modelId="{E88B7E17-7070-43DB-AFAE-C4A3B22BAB7E}" type="presParOf" srcId="{C985456B-1987-4C7F-B72D-184439B2390E}" destId="{FC5479E1-6E74-4281-BCCC-F8FD37FB5E9D}" srcOrd="7" destOrd="0" presId="urn:microsoft.com/office/officeart/2005/8/layout/venn3"/>
    <dgm:cxn modelId="{49C7F2D1-FF49-4993-B582-430AB35375EB}" type="presParOf" srcId="{C985456B-1987-4C7F-B72D-184439B2390E}" destId="{FC7E35E2-9CFC-4927-B797-09EF7E8E6B1C}" srcOrd="8" destOrd="0" presId="urn:microsoft.com/office/officeart/2005/8/layout/venn3"/>
    <dgm:cxn modelId="{D25E92A0-7E0E-426E-AFDF-B483B55ED584}" type="presParOf" srcId="{C985456B-1987-4C7F-B72D-184439B2390E}" destId="{F741AD61-3D1A-45CA-8964-002CAE8BB9CB}" srcOrd="9" destOrd="0" presId="urn:microsoft.com/office/officeart/2005/8/layout/venn3"/>
    <dgm:cxn modelId="{521A2BEC-86E0-46E7-81CC-97D3B10CDB62}" type="presParOf" srcId="{C985456B-1987-4C7F-B72D-184439B2390E}" destId="{20EBE8DA-53DA-42FB-958D-736B40FA3CE0}" srcOrd="10" destOrd="0" presId="urn:microsoft.com/office/officeart/2005/8/layout/venn3"/>
    <dgm:cxn modelId="{A4BACA4B-4D87-4E6A-9C46-4A725917C4F2}" type="presParOf" srcId="{C985456B-1987-4C7F-B72D-184439B2390E}" destId="{2B76E101-0D12-4CB1-9A83-F031A5389187}" srcOrd="11" destOrd="0" presId="urn:microsoft.com/office/officeart/2005/8/layout/venn3"/>
    <dgm:cxn modelId="{7B387BE2-0C6A-407E-ADFB-539037957BB1}" type="presParOf" srcId="{C985456B-1987-4C7F-B72D-184439B2390E}" destId="{252D8BCD-364C-461D-8E66-D3976F78237A}" srcOrd="1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866999-3471-41E3-B0A3-2D6AD6216264}"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B5EFF25D-03CE-4F5D-8A0B-C09E760812C2}">
      <dgm:prSet phldrT="[Text]"/>
      <dgm:spPr/>
      <dgm:t>
        <a:bodyPr/>
        <a:lstStyle/>
        <a:p>
          <a:pPr algn="ctr"/>
          <a:r>
            <a:rPr lang="en-US">
              <a:latin typeface="+mn-lt"/>
              <a:cs typeface="Arial" panose="020B0604020202020204" pitchFamily="34" charset="0"/>
            </a:rPr>
            <a:t>Asking </a:t>
          </a:r>
          <a:r>
            <a:rPr lang="en-US" b="1">
              <a:latin typeface="+mn-lt"/>
              <a:cs typeface="Arial" panose="020B0604020202020204" pitchFamily="34" charset="0"/>
            </a:rPr>
            <a:t>in a sensitive way </a:t>
          </a:r>
          <a:r>
            <a:rPr lang="en-US">
              <a:latin typeface="+mn-lt"/>
              <a:cs typeface="Arial" panose="020B0604020202020204" pitchFamily="34" charset="0"/>
            </a:rPr>
            <a:t>for patient to feel comfortable to disclose</a:t>
          </a:r>
          <a:endParaRPr lang="en-US" dirty="0">
            <a:latin typeface="+mn-lt"/>
            <a:cs typeface="Arial" panose="020B0604020202020204" pitchFamily="34" charset="0"/>
          </a:endParaRPr>
        </a:p>
      </dgm:t>
    </dgm:pt>
    <dgm:pt modelId="{27E0263E-424B-4E71-AA10-0B2C3AD2316A}" type="parTrans" cxnId="{F8D55654-2C17-456F-8B49-4FAF78D7E6E1}">
      <dgm:prSet/>
      <dgm:spPr/>
      <dgm:t>
        <a:bodyPr/>
        <a:lstStyle/>
        <a:p>
          <a:pPr algn="ctr"/>
          <a:endParaRPr lang="en-US">
            <a:latin typeface="+mn-lt"/>
            <a:cs typeface="Arial" panose="020B0604020202020204" pitchFamily="34" charset="0"/>
          </a:endParaRPr>
        </a:p>
      </dgm:t>
    </dgm:pt>
    <dgm:pt modelId="{F8F6380D-21E3-4603-98FA-5AD28F31B583}" type="sibTrans" cxnId="{F8D55654-2C17-456F-8B49-4FAF78D7E6E1}">
      <dgm:prSet/>
      <dgm:spPr/>
      <dgm:t>
        <a:bodyPr/>
        <a:lstStyle/>
        <a:p>
          <a:pPr algn="ctr"/>
          <a:endParaRPr lang="en-US">
            <a:latin typeface="+mn-lt"/>
            <a:cs typeface="Arial" panose="020B0604020202020204" pitchFamily="34" charset="0"/>
          </a:endParaRPr>
        </a:p>
      </dgm:t>
    </dgm:pt>
    <dgm:pt modelId="{76B1E11F-BBC4-4323-B9E5-67D93834E4D6}">
      <dgm:prSet phldrT="[Text]"/>
      <dgm:spPr/>
      <dgm:t>
        <a:bodyPr/>
        <a:lstStyle/>
        <a:p>
          <a:pPr algn="ctr"/>
          <a:r>
            <a:rPr lang="en-US">
              <a:latin typeface="+mn-lt"/>
              <a:cs typeface="Arial" panose="020B0604020202020204" pitchFamily="34" charset="0"/>
            </a:rPr>
            <a:t>Need for </a:t>
          </a:r>
          <a:r>
            <a:rPr lang="en-US" b="1">
              <a:latin typeface="+mn-lt"/>
              <a:cs typeface="Arial" panose="020B0604020202020204" pitchFamily="34" charset="0"/>
            </a:rPr>
            <a:t>concrete</a:t>
          </a:r>
          <a:r>
            <a:rPr lang="en-US">
              <a:latin typeface="+mn-lt"/>
              <a:cs typeface="Arial" panose="020B0604020202020204" pitchFamily="34" charset="0"/>
            </a:rPr>
            <a:t> </a:t>
          </a:r>
          <a:r>
            <a:rPr lang="en-US" b="1">
              <a:latin typeface="+mn-lt"/>
              <a:cs typeface="Arial" panose="020B0604020202020204" pitchFamily="34" charset="0"/>
            </a:rPr>
            <a:t>information and resources </a:t>
          </a:r>
          <a:r>
            <a:rPr lang="en-US">
              <a:latin typeface="+mn-lt"/>
              <a:cs typeface="Arial" panose="020B0604020202020204" pitchFamily="34" charset="0"/>
            </a:rPr>
            <a:t>for patients &amp; providers</a:t>
          </a:r>
          <a:endParaRPr lang="en-US" dirty="0">
            <a:latin typeface="+mn-lt"/>
            <a:cs typeface="Arial" panose="020B0604020202020204" pitchFamily="34" charset="0"/>
          </a:endParaRPr>
        </a:p>
      </dgm:t>
    </dgm:pt>
    <dgm:pt modelId="{86FC1532-24DC-4DBF-BF58-244B02C5B960}" type="parTrans" cxnId="{A5E6B171-0CCC-4E5B-8807-096880D3DFCD}">
      <dgm:prSet/>
      <dgm:spPr/>
      <dgm:t>
        <a:bodyPr/>
        <a:lstStyle/>
        <a:p>
          <a:pPr algn="ctr"/>
          <a:endParaRPr lang="en-US">
            <a:latin typeface="+mn-lt"/>
            <a:cs typeface="Arial" panose="020B0604020202020204" pitchFamily="34" charset="0"/>
          </a:endParaRPr>
        </a:p>
      </dgm:t>
    </dgm:pt>
    <dgm:pt modelId="{458A80C1-07D9-48D9-B806-296AE4EC093D}" type="sibTrans" cxnId="{A5E6B171-0CCC-4E5B-8807-096880D3DFCD}">
      <dgm:prSet/>
      <dgm:spPr/>
      <dgm:t>
        <a:bodyPr/>
        <a:lstStyle/>
        <a:p>
          <a:pPr algn="ctr"/>
          <a:endParaRPr lang="en-US">
            <a:latin typeface="+mn-lt"/>
            <a:cs typeface="Arial" panose="020B0604020202020204" pitchFamily="34" charset="0"/>
          </a:endParaRPr>
        </a:p>
      </dgm:t>
    </dgm:pt>
    <dgm:pt modelId="{94D7A2AF-D218-4F7E-A72D-C58A979DA03A}">
      <dgm:prSet/>
      <dgm:spPr/>
      <dgm:t>
        <a:bodyPr/>
        <a:lstStyle/>
        <a:p>
          <a:pPr algn="ctr"/>
          <a:r>
            <a:rPr lang="en-US" b="1">
              <a:latin typeface="+mn-lt"/>
              <a:cs typeface="Arial" panose="020B0604020202020204" pitchFamily="34" charset="0"/>
            </a:rPr>
            <a:t>Asking repeatedly </a:t>
          </a:r>
          <a:r>
            <a:rPr lang="en-US">
              <a:latin typeface="+mn-lt"/>
              <a:cs typeface="Arial" panose="020B0604020202020204" pitchFamily="34" charset="0"/>
            </a:rPr>
            <a:t>is important—it takes time for patient to feel ready to disclose </a:t>
          </a:r>
          <a:endParaRPr lang="en-US" dirty="0">
            <a:latin typeface="+mn-lt"/>
            <a:cs typeface="Arial" panose="020B0604020202020204" pitchFamily="34" charset="0"/>
          </a:endParaRPr>
        </a:p>
      </dgm:t>
    </dgm:pt>
    <dgm:pt modelId="{8F3D88D3-55FB-4335-82FF-6B1F5920F17A}" type="parTrans" cxnId="{7639940D-D651-465B-AFC3-A24FE9891C9D}">
      <dgm:prSet/>
      <dgm:spPr/>
      <dgm:t>
        <a:bodyPr/>
        <a:lstStyle/>
        <a:p>
          <a:pPr algn="ctr"/>
          <a:endParaRPr lang="en-US">
            <a:latin typeface="+mn-lt"/>
            <a:cs typeface="Arial" panose="020B0604020202020204" pitchFamily="34" charset="0"/>
          </a:endParaRPr>
        </a:p>
      </dgm:t>
    </dgm:pt>
    <dgm:pt modelId="{A13D4EFF-A78F-496E-ADB8-F2B9C6D329DD}" type="sibTrans" cxnId="{7639940D-D651-465B-AFC3-A24FE9891C9D}">
      <dgm:prSet/>
      <dgm:spPr/>
      <dgm:t>
        <a:bodyPr/>
        <a:lstStyle/>
        <a:p>
          <a:pPr algn="ctr"/>
          <a:endParaRPr lang="en-US">
            <a:latin typeface="+mn-lt"/>
            <a:cs typeface="Arial" panose="020B0604020202020204" pitchFamily="34" charset="0"/>
          </a:endParaRPr>
        </a:p>
      </dgm:t>
    </dgm:pt>
    <dgm:pt modelId="{1EB9BDAF-0524-4232-AB40-BB73792480E4}">
      <dgm:prSet/>
      <dgm:spPr/>
      <dgm:t>
        <a:bodyPr/>
        <a:lstStyle/>
        <a:p>
          <a:pPr algn="ctr"/>
          <a:r>
            <a:rPr lang="en-US">
              <a:latin typeface="+mn-lt"/>
              <a:cs typeface="Arial" panose="020B0604020202020204" pitchFamily="34" charset="0"/>
            </a:rPr>
            <a:t>Patients and providers need and want an </a:t>
          </a:r>
          <a:r>
            <a:rPr lang="en-US" b="1">
              <a:latin typeface="+mn-lt"/>
              <a:cs typeface="Arial" panose="020B0604020202020204" pitchFamily="34" charset="0"/>
            </a:rPr>
            <a:t>in-house specialist</a:t>
          </a:r>
          <a:r>
            <a:rPr lang="en-US">
              <a:latin typeface="+mn-lt"/>
              <a:cs typeface="Arial" panose="020B0604020202020204" pitchFamily="34" charset="0"/>
            </a:rPr>
            <a:t> as a resource</a:t>
          </a:r>
          <a:endParaRPr lang="en-US" dirty="0">
            <a:latin typeface="+mn-lt"/>
            <a:cs typeface="Arial" panose="020B0604020202020204" pitchFamily="34" charset="0"/>
          </a:endParaRPr>
        </a:p>
      </dgm:t>
    </dgm:pt>
    <dgm:pt modelId="{3CD5AD1D-989D-43F0-8BF2-206AE2F0A57B}" type="parTrans" cxnId="{E764620A-56DC-4FF7-ADB5-8BB4281E984C}">
      <dgm:prSet/>
      <dgm:spPr/>
      <dgm:t>
        <a:bodyPr/>
        <a:lstStyle/>
        <a:p>
          <a:pPr algn="ctr"/>
          <a:endParaRPr lang="en-US">
            <a:latin typeface="+mn-lt"/>
            <a:cs typeface="Arial" panose="020B0604020202020204" pitchFamily="34" charset="0"/>
          </a:endParaRPr>
        </a:p>
      </dgm:t>
    </dgm:pt>
    <dgm:pt modelId="{F64820F7-F5F9-482C-B078-1EB0C51557CD}" type="sibTrans" cxnId="{E764620A-56DC-4FF7-ADB5-8BB4281E984C}">
      <dgm:prSet/>
      <dgm:spPr/>
      <dgm:t>
        <a:bodyPr/>
        <a:lstStyle/>
        <a:p>
          <a:pPr algn="ctr"/>
          <a:endParaRPr lang="en-US">
            <a:latin typeface="+mn-lt"/>
            <a:cs typeface="Arial" panose="020B0604020202020204" pitchFamily="34" charset="0"/>
          </a:endParaRPr>
        </a:p>
      </dgm:t>
    </dgm:pt>
    <dgm:pt modelId="{F5FC71FF-3F36-4A06-9358-DE0EBA41F9BF}">
      <dgm:prSet/>
      <dgm:spPr/>
      <dgm:t>
        <a:bodyPr/>
        <a:lstStyle/>
        <a:p>
          <a:pPr algn="ctr"/>
          <a:r>
            <a:rPr lang="en-US" b="1">
              <a:latin typeface="+mn-lt"/>
              <a:cs typeface="Arial" panose="020B0604020202020204" pitchFamily="34" charset="0"/>
            </a:rPr>
            <a:t>Individually tailored </a:t>
          </a:r>
          <a:r>
            <a:rPr lang="en-US">
              <a:latin typeface="+mn-lt"/>
              <a:cs typeface="Arial" panose="020B0604020202020204" pitchFamily="34" charset="0"/>
            </a:rPr>
            <a:t>and flexible </a:t>
          </a:r>
          <a:r>
            <a:rPr lang="en-US" b="0">
              <a:latin typeface="+mn-lt"/>
              <a:cs typeface="Arial" panose="020B0604020202020204" pitchFamily="34" charset="0"/>
            </a:rPr>
            <a:t>counseling</a:t>
          </a:r>
          <a:endParaRPr lang="en-US" b="0" dirty="0">
            <a:latin typeface="+mn-lt"/>
            <a:cs typeface="Arial" panose="020B0604020202020204" pitchFamily="34" charset="0"/>
          </a:endParaRPr>
        </a:p>
      </dgm:t>
    </dgm:pt>
    <dgm:pt modelId="{B40D65C0-C40E-4D46-90AE-D7EFC17EE04E}" type="parTrans" cxnId="{E26DCB29-B699-457C-AEA2-D0D6E68A237E}">
      <dgm:prSet/>
      <dgm:spPr/>
      <dgm:t>
        <a:bodyPr/>
        <a:lstStyle/>
        <a:p>
          <a:pPr algn="ctr"/>
          <a:endParaRPr lang="en-US">
            <a:latin typeface="+mn-lt"/>
            <a:cs typeface="Arial" panose="020B0604020202020204" pitchFamily="34" charset="0"/>
          </a:endParaRPr>
        </a:p>
      </dgm:t>
    </dgm:pt>
    <dgm:pt modelId="{A4F14F6F-C768-408E-9B42-C4F5AC79F796}" type="sibTrans" cxnId="{E26DCB29-B699-457C-AEA2-D0D6E68A237E}">
      <dgm:prSet/>
      <dgm:spPr/>
      <dgm:t>
        <a:bodyPr/>
        <a:lstStyle/>
        <a:p>
          <a:pPr algn="ctr"/>
          <a:endParaRPr lang="en-US">
            <a:latin typeface="+mn-lt"/>
            <a:cs typeface="Arial" panose="020B0604020202020204" pitchFamily="34" charset="0"/>
          </a:endParaRPr>
        </a:p>
      </dgm:t>
    </dgm:pt>
    <dgm:pt modelId="{649DE2DE-4898-4208-90AD-0124AE395672}">
      <dgm:prSet/>
      <dgm:spPr/>
      <dgm:t>
        <a:bodyPr/>
        <a:lstStyle/>
        <a:p>
          <a:pPr algn="ctr"/>
          <a:r>
            <a:rPr lang="en-US">
              <a:latin typeface="+mn-lt"/>
              <a:cs typeface="Arial" panose="020B0604020202020204" pitchFamily="34" charset="0"/>
            </a:rPr>
            <a:t>Empowerment-focused and </a:t>
          </a:r>
          <a:r>
            <a:rPr lang="en-US" b="1">
              <a:latin typeface="+mn-lt"/>
              <a:cs typeface="Arial" panose="020B0604020202020204" pitchFamily="34" charset="0"/>
            </a:rPr>
            <a:t>trauma-informed counseling</a:t>
          </a:r>
          <a:endParaRPr lang="en-US" b="1" dirty="0">
            <a:latin typeface="+mn-lt"/>
            <a:cs typeface="Arial" panose="020B0604020202020204" pitchFamily="34" charset="0"/>
          </a:endParaRPr>
        </a:p>
      </dgm:t>
    </dgm:pt>
    <dgm:pt modelId="{F9FEA7B2-FE7D-41A0-9139-82E278C6A543}" type="parTrans" cxnId="{56BEBA69-BC94-45BD-A1DB-1E420A088E31}">
      <dgm:prSet/>
      <dgm:spPr/>
      <dgm:t>
        <a:bodyPr/>
        <a:lstStyle/>
        <a:p>
          <a:pPr algn="ctr"/>
          <a:endParaRPr lang="en-US">
            <a:latin typeface="+mn-lt"/>
            <a:cs typeface="Arial" panose="020B0604020202020204" pitchFamily="34" charset="0"/>
          </a:endParaRPr>
        </a:p>
      </dgm:t>
    </dgm:pt>
    <dgm:pt modelId="{BDE14F9D-8B94-41D3-A7A9-0AA14583060A}" type="sibTrans" cxnId="{56BEBA69-BC94-45BD-A1DB-1E420A088E31}">
      <dgm:prSet/>
      <dgm:spPr/>
      <dgm:t>
        <a:bodyPr/>
        <a:lstStyle/>
        <a:p>
          <a:pPr algn="ctr"/>
          <a:endParaRPr lang="en-US">
            <a:latin typeface="+mn-lt"/>
            <a:cs typeface="Arial" panose="020B0604020202020204" pitchFamily="34" charset="0"/>
          </a:endParaRPr>
        </a:p>
      </dgm:t>
    </dgm:pt>
    <dgm:pt modelId="{20CCF46A-34B3-48D8-A10D-FDAA9C510CE5}" type="pres">
      <dgm:prSet presAssocID="{75866999-3471-41E3-B0A3-2D6AD6216264}" presName="diagram" presStyleCnt="0">
        <dgm:presLayoutVars>
          <dgm:dir/>
          <dgm:resizeHandles val="exact"/>
        </dgm:presLayoutVars>
      </dgm:prSet>
      <dgm:spPr/>
    </dgm:pt>
    <dgm:pt modelId="{13FC4282-8A63-4833-A62C-A5021FD54C74}" type="pres">
      <dgm:prSet presAssocID="{B5EFF25D-03CE-4F5D-8A0B-C09E760812C2}" presName="node" presStyleLbl="node1" presStyleIdx="0" presStyleCnt="6" custLinFactX="10826" custLinFactNeighborX="100000" custLinFactNeighborY="9642">
        <dgm:presLayoutVars>
          <dgm:bulletEnabled val="1"/>
        </dgm:presLayoutVars>
      </dgm:prSet>
      <dgm:spPr/>
    </dgm:pt>
    <dgm:pt modelId="{94781FBE-4A79-42C4-9569-424E908495B0}" type="pres">
      <dgm:prSet presAssocID="{F8F6380D-21E3-4603-98FA-5AD28F31B583}" presName="sibTrans" presStyleCnt="0"/>
      <dgm:spPr/>
    </dgm:pt>
    <dgm:pt modelId="{F4883D4D-AF84-49EC-AD61-2EBE8D7B6E95}" type="pres">
      <dgm:prSet presAssocID="{94D7A2AF-D218-4F7E-A72D-C58A979DA03A}" presName="node" presStyleLbl="node1" presStyleIdx="1" presStyleCnt="6" custLinFactX="-9354" custLinFactNeighborX="-100000" custLinFactNeighborY="9765">
        <dgm:presLayoutVars>
          <dgm:bulletEnabled val="1"/>
        </dgm:presLayoutVars>
      </dgm:prSet>
      <dgm:spPr/>
    </dgm:pt>
    <dgm:pt modelId="{8C3BA1A3-3128-4485-8D46-D290A18523EE}" type="pres">
      <dgm:prSet presAssocID="{A13D4EFF-A78F-496E-ADB8-F2B9C6D329DD}" presName="sibTrans" presStyleCnt="0"/>
      <dgm:spPr/>
    </dgm:pt>
    <dgm:pt modelId="{49BB89F4-FFA5-40B7-BE42-C13447CDA74C}" type="pres">
      <dgm:prSet presAssocID="{76B1E11F-BBC4-4323-B9E5-67D93834E4D6}" presName="node" presStyleLbl="node1" presStyleIdx="2" presStyleCnt="6" custLinFactNeighborX="-327" custLinFactNeighborY="10226">
        <dgm:presLayoutVars>
          <dgm:bulletEnabled val="1"/>
        </dgm:presLayoutVars>
      </dgm:prSet>
      <dgm:spPr/>
    </dgm:pt>
    <dgm:pt modelId="{1C24E601-392A-4B33-B7EA-17F23E61DA1C}" type="pres">
      <dgm:prSet presAssocID="{458A80C1-07D9-48D9-B806-296AE4EC093D}" presName="sibTrans" presStyleCnt="0"/>
      <dgm:spPr/>
    </dgm:pt>
    <dgm:pt modelId="{3DBD93F8-404A-4A5C-91BF-CEA93794F8B1}" type="pres">
      <dgm:prSet presAssocID="{1EB9BDAF-0524-4232-AB40-BB73792480E4}" presName="node" presStyleLbl="node1" presStyleIdx="3" presStyleCnt="6">
        <dgm:presLayoutVars>
          <dgm:bulletEnabled val="1"/>
        </dgm:presLayoutVars>
      </dgm:prSet>
      <dgm:spPr/>
    </dgm:pt>
    <dgm:pt modelId="{FF4F5DDF-4938-436C-B257-5E22E7CC0146}" type="pres">
      <dgm:prSet presAssocID="{F64820F7-F5F9-482C-B078-1EB0C51557CD}" presName="sibTrans" presStyleCnt="0"/>
      <dgm:spPr/>
    </dgm:pt>
    <dgm:pt modelId="{F0FCEFA8-4C22-49ED-B783-158220282684}" type="pres">
      <dgm:prSet presAssocID="{F5FC71FF-3F36-4A06-9358-DE0EBA41F9BF}" presName="node" presStyleLbl="node1" presStyleIdx="4" presStyleCnt="6" custLinFactNeighborX="1309" custLinFactNeighborY="545">
        <dgm:presLayoutVars>
          <dgm:bulletEnabled val="1"/>
        </dgm:presLayoutVars>
      </dgm:prSet>
      <dgm:spPr/>
    </dgm:pt>
    <dgm:pt modelId="{EACDD96C-6ADE-43DC-9AF4-7E19CCD65559}" type="pres">
      <dgm:prSet presAssocID="{A4F14F6F-C768-408E-9B42-C4F5AC79F796}" presName="sibTrans" presStyleCnt="0"/>
      <dgm:spPr/>
    </dgm:pt>
    <dgm:pt modelId="{F29ABA6F-642C-4D74-891F-1CADF54DF731}" type="pres">
      <dgm:prSet presAssocID="{649DE2DE-4898-4208-90AD-0124AE395672}" presName="node" presStyleLbl="node1" presStyleIdx="5" presStyleCnt="6">
        <dgm:presLayoutVars>
          <dgm:bulletEnabled val="1"/>
        </dgm:presLayoutVars>
      </dgm:prSet>
      <dgm:spPr/>
    </dgm:pt>
  </dgm:ptLst>
  <dgm:cxnLst>
    <dgm:cxn modelId="{E764620A-56DC-4FF7-ADB5-8BB4281E984C}" srcId="{75866999-3471-41E3-B0A3-2D6AD6216264}" destId="{1EB9BDAF-0524-4232-AB40-BB73792480E4}" srcOrd="3" destOrd="0" parTransId="{3CD5AD1D-989D-43F0-8BF2-206AE2F0A57B}" sibTransId="{F64820F7-F5F9-482C-B078-1EB0C51557CD}"/>
    <dgm:cxn modelId="{7639940D-D651-465B-AFC3-A24FE9891C9D}" srcId="{75866999-3471-41E3-B0A3-2D6AD6216264}" destId="{94D7A2AF-D218-4F7E-A72D-C58A979DA03A}" srcOrd="1" destOrd="0" parTransId="{8F3D88D3-55FB-4335-82FF-6B1F5920F17A}" sibTransId="{A13D4EFF-A78F-496E-ADB8-F2B9C6D329DD}"/>
    <dgm:cxn modelId="{33181A1A-D45D-4D09-AFE7-5E606BEBCD49}" type="presOf" srcId="{94D7A2AF-D218-4F7E-A72D-C58A979DA03A}" destId="{F4883D4D-AF84-49EC-AD61-2EBE8D7B6E95}" srcOrd="0" destOrd="0" presId="urn:microsoft.com/office/officeart/2005/8/layout/default"/>
    <dgm:cxn modelId="{E26DCB29-B699-457C-AEA2-D0D6E68A237E}" srcId="{75866999-3471-41E3-B0A3-2D6AD6216264}" destId="{F5FC71FF-3F36-4A06-9358-DE0EBA41F9BF}" srcOrd="4" destOrd="0" parTransId="{B40D65C0-C40E-4D46-90AE-D7EFC17EE04E}" sibTransId="{A4F14F6F-C768-408E-9B42-C4F5AC79F796}"/>
    <dgm:cxn modelId="{3896C45F-8B7E-41FB-97C9-F6B7334246FA}" type="presOf" srcId="{B5EFF25D-03CE-4F5D-8A0B-C09E760812C2}" destId="{13FC4282-8A63-4833-A62C-A5021FD54C74}" srcOrd="0" destOrd="0" presId="urn:microsoft.com/office/officeart/2005/8/layout/default"/>
    <dgm:cxn modelId="{56BEBA69-BC94-45BD-A1DB-1E420A088E31}" srcId="{75866999-3471-41E3-B0A3-2D6AD6216264}" destId="{649DE2DE-4898-4208-90AD-0124AE395672}" srcOrd="5" destOrd="0" parTransId="{F9FEA7B2-FE7D-41A0-9139-82E278C6A543}" sibTransId="{BDE14F9D-8B94-41D3-A7A9-0AA14583060A}"/>
    <dgm:cxn modelId="{FD62BA6B-CFD7-4EA2-94E4-A445B6E4D089}" type="presOf" srcId="{76B1E11F-BBC4-4323-B9E5-67D93834E4D6}" destId="{49BB89F4-FFA5-40B7-BE42-C13447CDA74C}" srcOrd="0" destOrd="0" presId="urn:microsoft.com/office/officeart/2005/8/layout/default"/>
    <dgm:cxn modelId="{A5E6B171-0CCC-4E5B-8807-096880D3DFCD}" srcId="{75866999-3471-41E3-B0A3-2D6AD6216264}" destId="{76B1E11F-BBC4-4323-B9E5-67D93834E4D6}" srcOrd="2" destOrd="0" parTransId="{86FC1532-24DC-4DBF-BF58-244B02C5B960}" sibTransId="{458A80C1-07D9-48D9-B806-296AE4EC093D}"/>
    <dgm:cxn modelId="{F8D55654-2C17-456F-8B49-4FAF78D7E6E1}" srcId="{75866999-3471-41E3-B0A3-2D6AD6216264}" destId="{B5EFF25D-03CE-4F5D-8A0B-C09E760812C2}" srcOrd="0" destOrd="0" parTransId="{27E0263E-424B-4E71-AA10-0B2C3AD2316A}" sibTransId="{F8F6380D-21E3-4603-98FA-5AD28F31B583}"/>
    <dgm:cxn modelId="{F3A8DE79-51B7-4187-8561-F6245E6BF6D3}" type="presOf" srcId="{75866999-3471-41E3-B0A3-2D6AD6216264}" destId="{20CCF46A-34B3-48D8-A10D-FDAA9C510CE5}" srcOrd="0" destOrd="0" presId="urn:microsoft.com/office/officeart/2005/8/layout/default"/>
    <dgm:cxn modelId="{2022D287-8143-4A6C-BB73-A0A603441836}" type="presOf" srcId="{649DE2DE-4898-4208-90AD-0124AE395672}" destId="{F29ABA6F-642C-4D74-891F-1CADF54DF731}" srcOrd="0" destOrd="0" presId="urn:microsoft.com/office/officeart/2005/8/layout/default"/>
    <dgm:cxn modelId="{8F3623EC-8A94-4977-A81C-E708E34970EB}" type="presOf" srcId="{F5FC71FF-3F36-4A06-9358-DE0EBA41F9BF}" destId="{F0FCEFA8-4C22-49ED-B783-158220282684}" srcOrd="0" destOrd="0" presId="urn:microsoft.com/office/officeart/2005/8/layout/default"/>
    <dgm:cxn modelId="{B29B8FF3-72D2-47D7-A588-3D8DB5D65E49}" type="presOf" srcId="{1EB9BDAF-0524-4232-AB40-BB73792480E4}" destId="{3DBD93F8-404A-4A5C-91BF-CEA93794F8B1}" srcOrd="0" destOrd="0" presId="urn:microsoft.com/office/officeart/2005/8/layout/default"/>
    <dgm:cxn modelId="{6F38C2C0-465B-4A7F-84B6-B4D0332323B2}" type="presParOf" srcId="{20CCF46A-34B3-48D8-A10D-FDAA9C510CE5}" destId="{13FC4282-8A63-4833-A62C-A5021FD54C74}" srcOrd="0" destOrd="0" presId="urn:microsoft.com/office/officeart/2005/8/layout/default"/>
    <dgm:cxn modelId="{02313A9F-FF59-46C9-8175-94E6B87781DD}" type="presParOf" srcId="{20CCF46A-34B3-48D8-A10D-FDAA9C510CE5}" destId="{94781FBE-4A79-42C4-9569-424E908495B0}" srcOrd="1" destOrd="0" presId="urn:microsoft.com/office/officeart/2005/8/layout/default"/>
    <dgm:cxn modelId="{9690CE31-DB91-4A15-8883-8685D7979254}" type="presParOf" srcId="{20CCF46A-34B3-48D8-A10D-FDAA9C510CE5}" destId="{F4883D4D-AF84-49EC-AD61-2EBE8D7B6E95}" srcOrd="2" destOrd="0" presId="urn:microsoft.com/office/officeart/2005/8/layout/default"/>
    <dgm:cxn modelId="{618217C5-82CB-42D1-9C32-CD1CD504ACDE}" type="presParOf" srcId="{20CCF46A-34B3-48D8-A10D-FDAA9C510CE5}" destId="{8C3BA1A3-3128-4485-8D46-D290A18523EE}" srcOrd="3" destOrd="0" presId="urn:microsoft.com/office/officeart/2005/8/layout/default"/>
    <dgm:cxn modelId="{1AC7D52A-79A9-496C-BD0C-59964147B0F4}" type="presParOf" srcId="{20CCF46A-34B3-48D8-A10D-FDAA9C510CE5}" destId="{49BB89F4-FFA5-40B7-BE42-C13447CDA74C}" srcOrd="4" destOrd="0" presId="urn:microsoft.com/office/officeart/2005/8/layout/default"/>
    <dgm:cxn modelId="{98C6A284-F74D-48BD-965B-7DAEE44A8DF0}" type="presParOf" srcId="{20CCF46A-34B3-48D8-A10D-FDAA9C510CE5}" destId="{1C24E601-392A-4B33-B7EA-17F23E61DA1C}" srcOrd="5" destOrd="0" presId="urn:microsoft.com/office/officeart/2005/8/layout/default"/>
    <dgm:cxn modelId="{DBD08B3B-A951-40A7-BC4F-3998FF9E4057}" type="presParOf" srcId="{20CCF46A-34B3-48D8-A10D-FDAA9C510CE5}" destId="{3DBD93F8-404A-4A5C-91BF-CEA93794F8B1}" srcOrd="6" destOrd="0" presId="urn:microsoft.com/office/officeart/2005/8/layout/default"/>
    <dgm:cxn modelId="{C8E8455C-C29E-4F4D-9F25-03026EE16768}" type="presParOf" srcId="{20CCF46A-34B3-48D8-A10D-FDAA9C510CE5}" destId="{FF4F5DDF-4938-436C-B257-5E22E7CC0146}" srcOrd="7" destOrd="0" presId="urn:microsoft.com/office/officeart/2005/8/layout/default"/>
    <dgm:cxn modelId="{F4C8B39B-E24D-459D-AE80-F393297F2F3C}" type="presParOf" srcId="{20CCF46A-34B3-48D8-A10D-FDAA9C510CE5}" destId="{F0FCEFA8-4C22-49ED-B783-158220282684}" srcOrd="8" destOrd="0" presId="urn:microsoft.com/office/officeart/2005/8/layout/default"/>
    <dgm:cxn modelId="{75FCAB84-07A8-4BF2-B3B8-F171D9B4B53B}" type="presParOf" srcId="{20CCF46A-34B3-48D8-A10D-FDAA9C510CE5}" destId="{EACDD96C-6ADE-43DC-9AF4-7E19CCD65559}" srcOrd="9" destOrd="0" presId="urn:microsoft.com/office/officeart/2005/8/layout/default"/>
    <dgm:cxn modelId="{3ABBCCF0-0D69-4C4E-8C35-F314B770D03F}" type="presParOf" srcId="{20CCF46A-34B3-48D8-A10D-FDAA9C510CE5}" destId="{F29ABA6F-642C-4D74-891F-1CADF54DF73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52EA1-E511-4E83-9DC7-4235F9E4E448}">
      <dsp:nvSpPr>
        <dsp:cNvPr id="0" name=""/>
        <dsp:cNvSpPr/>
      </dsp:nvSpPr>
      <dsp:spPr>
        <a:xfrm>
          <a:off x="0" y="370503"/>
          <a:ext cx="3511015"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F1A4D1-D11B-4369-BF91-41B90E1D5947}">
      <dsp:nvSpPr>
        <dsp:cNvPr id="0" name=""/>
        <dsp:cNvSpPr/>
      </dsp:nvSpPr>
      <dsp:spPr>
        <a:xfrm>
          <a:off x="167150" y="1503"/>
          <a:ext cx="3343004"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896" tIns="0" rIns="92896" bIns="0" numCol="1" spcCol="1270" anchor="ctr" anchorCtr="0">
          <a:noAutofit/>
        </a:bodyPr>
        <a:lstStyle/>
        <a:p>
          <a:pPr marL="0" lvl="0" indent="0" algn="l" defTabSz="977900">
            <a:lnSpc>
              <a:spcPct val="90000"/>
            </a:lnSpc>
            <a:spcBef>
              <a:spcPct val="0"/>
            </a:spcBef>
            <a:spcAft>
              <a:spcPct val="35000"/>
            </a:spcAft>
            <a:buNone/>
          </a:pPr>
          <a:r>
            <a:rPr lang="en-US" sz="2200" b="1" kern="1200" dirty="0"/>
            <a:t>28% </a:t>
          </a:r>
          <a:r>
            <a:rPr lang="en-US" sz="2200" kern="1200" dirty="0"/>
            <a:t>psychological violence</a:t>
          </a:r>
        </a:p>
      </dsp:txBody>
      <dsp:txXfrm>
        <a:off x="203176" y="37529"/>
        <a:ext cx="3270952" cy="665948"/>
      </dsp:txXfrm>
    </dsp:sp>
    <dsp:sp modelId="{63CDA6B4-64EC-4414-9A1C-E6B5BEBB86D1}">
      <dsp:nvSpPr>
        <dsp:cNvPr id="0" name=""/>
        <dsp:cNvSpPr/>
      </dsp:nvSpPr>
      <dsp:spPr>
        <a:xfrm>
          <a:off x="0" y="1504503"/>
          <a:ext cx="3511015"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990475-0FE4-4923-93B2-13BA7E74CA81}">
      <dsp:nvSpPr>
        <dsp:cNvPr id="0" name=""/>
        <dsp:cNvSpPr/>
      </dsp:nvSpPr>
      <dsp:spPr>
        <a:xfrm>
          <a:off x="167150" y="1135503"/>
          <a:ext cx="3343004"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896" tIns="0" rIns="92896" bIns="0" numCol="1" spcCol="1270" anchor="ctr" anchorCtr="0">
          <a:noAutofit/>
        </a:bodyPr>
        <a:lstStyle/>
        <a:p>
          <a:pPr marL="0" lvl="0" indent="0" algn="l" defTabSz="977900">
            <a:lnSpc>
              <a:spcPct val="90000"/>
            </a:lnSpc>
            <a:spcBef>
              <a:spcPct val="0"/>
            </a:spcBef>
            <a:spcAft>
              <a:spcPct val="35000"/>
            </a:spcAft>
            <a:buNone/>
          </a:pPr>
          <a:r>
            <a:rPr lang="en-US" sz="2200" b="1" kern="1200" dirty="0"/>
            <a:t>14% </a:t>
          </a:r>
          <a:r>
            <a:rPr lang="en-US" sz="2200" kern="1200" dirty="0"/>
            <a:t>physical violence </a:t>
          </a:r>
        </a:p>
      </dsp:txBody>
      <dsp:txXfrm>
        <a:off x="203176" y="1171529"/>
        <a:ext cx="3270952" cy="665948"/>
      </dsp:txXfrm>
    </dsp:sp>
    <dsp:sp modelId="{AF164BF9-06E2-4CA9-8665-C1FFD36C34FD}">
      <dsp:nvSpPr>
        <dsp:cNvPr id="0" name=""/>
        <dsp:cNvSpPr/>
      </dsp:nvSpPr>
      <dsp:spPr>
        <a:xfrm flipV="1">
          <a:off x="0" y="2638503"/>
          <a:ext cx="3511015" cy="57142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30E2EC-E53E-4C3D-B3E9-AB14153545FF}">
      <dsp:nvSpPr>
        <dsp:cNvPr id="0" name=""/>
        <dsp:cNvSpPr/>
      </dsp:nvSpPr>
      <dsp:spPr>
        <a:xfrm>
          <a:off x="167150" y="2269503"/>
          <a:ext cx="3343004" cy="738000"/>
        </a:xfrm>
        <a:prstGeom prst="roundRect">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896" tIns="0" rIns="92896" bIns="0" numCol="1" spcCol="1270" anchor="ctr" anchorCtr="0">
          <a:noAutofit/>
        </a:bodyPr>
        <a:lstStyle/>
        <a:p>
          <a:pPr marL="0" lvl="0" indent="0" algn="l" defTabSz="977900">
            <a:lnSpc>
              <a:spcPct val="90000"/>
            </a:lnSpc>
            <a:spcBef>
              <a:spcPct val="0"/>
            </a:spcBef>
            <a:spcAft>
              <a:spcPct val="35000"/>
            </a:spcAft>
            <a:buNone/>
          </a:pPr>
          <a:r>
            <a:rPr lang="en-US" sz="2200" b="1" kern="1200" dirty="0"/>
            <a:t>11% </a:t>
          </a:r>
          <a:r>
            <a:rPr lang="en-US" sz="2200" kern="1200" dirty="0"/>
            <a:t>sexual violence</a:t>
          </a:r>
        </a:p>
      </dsp:txBody>
      <dsp:txXfrm>
        <a:off x="203176" y="2305529"/>
        <a:ext cx="3270952"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7680A-41BF-4849-863A-96BD7A573016}">
      <dsp:nvSpPr>
        <dsp:cNvPr id="0" name=""/>
        <dsp:cNvSpPr/>
      </dsp:nvSpPr>
      <dsp:spPr>
        <a:xfrm>
          <a:off x="2891" y="382876"/>
          <a:ext cx="2294059" cy="13764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mn-lt"/>
              <a:cs typeface="Arial" panose="020B0604020202020204" pitchFamily="34" charset="0"/>
            </a:rPr>
            <a:t>Younger age</a:t>
          </a:r>
          <a:r>
            <a:rPr lang="en-US" sz="2300" b="1" kern="1200" baseline="30000" dirty="0">
              <a:latin typeface="+mn-lt"/>
              <a:cs typeface="Arial" panose="020B0604020202020204" pitchFamily="34" charset="0"/>
            </a:rPr>
            <a:t>1-4</a:t>
          </a:r>
        </a:p>
      </dsp:txBody>
      <dsp:txXfrm>
        <a:off x="2891" y="382876"/>
        <a:ext cx="2294059" cy="1376435"/>
      </dsp:txXfrm>
    </dsp:sp>
    <dsp:sp modelId="{A8097685-66B1-41D7-BC66-B00AC574373A}">
      <dsp:nvSpPr>
        <dsp:cNvPr id="0" name=""/>
        <dsp:cNvSpPr/>
      </dsp:nvSpPr>
      <dsp:spPr>
        <a:xfrm>
          <a:off x="2526357" y="382876"/>
          <a:ext cx="2294059" cy="13764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mn-lt"/>
              <a:cs typeface="Arial" panose="020B0604020202020204" pitchFamily="34" charset="0"/>
            </a:rPr>
            <a:t>Lesbian or bisexual orientation</a:t>
          </a:r>
          <a:r>
            <a:rPr lang="en-US" sz="2300" b="1" kern="1200" baseline="30000" dirty="0">
              <a:latin typeface="+mn-lt"/>
              <a:cs typeface="Arial" panose="020B0604020202020204" pitchFamily="34" charset="0"/>
            </a:rPr>
            <a:t>3,4</a:t>
          </a:r>
        </a:p>
      </dsp:txBody>
      <dsp:txXfrm>
        <a:off x="2526357" y="382876"/>
        <a:ext cx="2294059" cy="1376435"/>
      </dsp:txXfrm>
    </dsp:sp>
    <dsp:sp modelId="{18F96E75-9BBF-4DAD-B270-F5744531C122}">
      <dsp:nvSpPr>
        <dsp:cNvPr id="0" name=""/>
        <dsp:cNvSpPr/>
      </dsp:nvSpPr>
      <dsp:spPr>
        <a:xfrm>
          <a:off x="5049823" y="382876"/>
          <a:ext cx="2294059" cy="13764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mn-lt"/>
              <a:cs typeface="Arial" panose="020B0604020202020204" pitchFamily="34" charset="0"/>
            </a:rPr>
            <a:t>Financial hardship</a:t>
          </a:r>
          <a:r>
            <a:rPr lang="en-US" sz="2300" b="1" kern="1200" baseline="30000" dirty="0">
              <a:latin typeface="+mn-lt"/>
              <a:cs typeface="Arial" panose="020B0604020202020204" pitchFamily="34" charset="0"/>
            </a:rPr>
            <a:t>3</a:t>
          </a:r>
        </a:p>
      </dsp:txBody>
      <dsp:txXfrm>
        <a:off x="5049823" y="382876"/>
        <a:ext cx="2294059" cy="1376435"/>
      </dsp:txXfrm>
    </dsp:sp>
    <dsp:sp modelId="{DCF20137-9AB9-4808-850E-8BBDDDAEED1E}">
      <dsp:nvSpPr>
        <dsp:cNvPr id="0" name=""/>
        <dsp:cNvSpPr/>
      </dsp:nvSpPr>
      <dsp:spPr>
        <a:xfrm>
          <a:off x="7573289" y="382876"/>
          <a:ext cx="2294059" cy="13764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mn-lt"/>
              <a:cs typeface="Arial" panose="020B0604020202020204" pitchFamily="34" charset="0"/>
            </a:rPr>
            <a:t>Homelessness</a:t>
          </a:r>
          <a:r>
            <a:rPr lang="en-US" sz="2300" b="1" kern="1200" baseline="30000" dirty="0">
              <a:latin typeface="+mn-lt"/>
              <a:cs typeface="Arial" panose="020B0604020202020204" pitchFamily="34" charset="0"/>
            </a:rPr>
            <a:t>3,5</a:t>
          </a:r>
          <a:r>
            <a:rPr lang="en-US" sz="2300" b="1" kern="1200" dirty="0">
              <a:latin typeface="+mn-lt"/>
              <a:cs typeface="Arial" panose="020B0604020202020204" pitchFamily="34" charset="0"/>
            </a:rPr>
            <a:t> </a:t>
          </a:r>
        </a:p>
      </dsp:txBody>
      <dsp:txXfrm>
        <a:off x="7573289" y="382876"/>
        <a:ext cx="2294059" cy="1376435"/>
      </dsp:txXfrm>
    </dsp:sp>
    <dsp:sp modelId="{CCABD256-613C-44E5-AA34-DF16873C8037}">
      <dsp:nvSpPr>
        <dsp:cNvPr id="0" name=""/>
        <dsp:cNvSpPr/>
      </dsp:nvSpPr>
      <dsp:spPr>
        <a:xfrm>
          <a:off x="2891" y="1988717"/>
          <a:ext cx="2294059" cy="13764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mn-lt"/>
              <a:cs typeface="Arial" panose="020B0604020202020204" pitchFamily="34" charset="0"/>
            </a:rPr>
            <a:t>Military sexual trauma</a:t>
          </a:r>
          <a:r>
            <a:rPr lang="en-US" sz="2300" b="1" kern="1200" baseline="30000" dirty="0">
              <a:latin typeface="+mn-lt"/>
              <a:cs typeface="Arial" panose="020B0604020202020204" pitchFamily="34" charset="0"/>
            </a:rPr>
            <a:t>2,3,6</a:t>
          </a:r>
        </a:p>
      </dsp:txBody>
      <dsp:txXfrm>
        <a:off x="2891" y="1988717"/>
        <a:ext cx="2294059" cy="1376435"/>
      </dsp:txXfrm>
    </dsp:sp>
    <dsp:sp modelId="{FE6DB3A0-7DAC-49A9-BAB2-9D30114289CD}">
      <dsp:nvSpPr>
        <dsp:cNvPr id="0" name=""/>
        <dsp:cNvSpPr/>
      </dsp:nvSpPr>
      <dsp:spPr>
        <a:xfrm>
          <a:off x="2526357" y="1988717"/>
          <a:ext cx="2294059" cy="13764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mn-lt"/>
              <a:cs typeface="Arial" panose="020B0604020202020204" pitchFamily="34" charset="0"/>
            </a:rPr>
            <a:t>Childhood sexual abuse</a:t>
          </a:r>
          <a:r>
            <a:rPr lang="en-US" sz="2300" b="1" kern="1200" baseline="30000" dirty="0">
              <a:latin typeface="+mn-lt"/>
              <a:cs typeface="Arial" panose="020B0604020202020204" pitchFamily="34" charset="0"/>
            </a:rPr>
            <a:t>6</a:t>
          </a:r>
          <a:endParaRPr lang="en-US" sz="2300" b="1" kern="1200" dirty="0">
            <a:latin typeface="+mn-lt"/>
            <a:cs typeface="Arial" panose="020B0604020202020204" pitchFamily="34" charset="0"/>
          </a:endParaRPr>
        </a:p>
      </dsp:txBody>
      <dsp:txXfrm>
        <a:off x="2526357" y="1988717"/>
        <a:ext cx="2294059" cy="1376435"/>
      </dsp:txXfrm>
    </dsp:sp>
    <dsp:sp modelId="{4D23B7BD-56A0-4D33-8014-906BE08207D3}">
      <dsp:nvSpPr>
        <dsp:cNvPr id="0" name=""/>
        <dsp:cNvSpPr/>
      </dsp:nvSpPr>
      <dsp:spPr>
        <a:xfrm>
          <a:off x="5049823" y="1988717"/>
          <a:ext cx="2294059" cy="13764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mn-lt"/>
              <a:cs typeface="Arial" panose="020B0604020202020204" pitchFamily="34" charset="0"/>
            </a:rPr>
            <a:t>PTSD and depression symptoms</a:t>
          </a:r>
          <a:r>
            <a:rPr lang="en-US" sz="2300" b="1" kern="1200" baseline="30000" dirty="0">
              <a:latin typeface="+mn-lt"/>
              <a:cs typeface="Arial" panose="020B0604020202020204" pitchFamily="34" charset="0"/>
            </a:rPr>
            <a:t>7,8</a:t>
          </a:r>
        </a:p>
      </dsp:txBody>
      <dsp:txXfrm>
        <a:off x="5049823" y="1988717"/>
        <a:ext cx="2294059" cy="1376435"/>
      </dsp:txXfrm>
    </dsp:sp>
    <dsp:sp modelId="{12D82AF2-F9F4-46EE-BC16-DD379227648E}">
      <dsp:nvSpPr>
        <dsp:cNvPr id="0" name=""/>
        <dsp:cNvSpPr/>
      </dsp:nvSpPr>
      <dsp:spPr>
        <a:xfrm>
          <a:off x="7573289" y="1988717"/>
          <a:ext cx="2294059" cy="13764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mn-lt"/>
              <a:cs typeface="Arial" panose="020B0604020202020204" pitchFamily="34" charset="0"/>
            </a:rPr>
            <a:t>Low self-efficacy and personal empowerment</a:t>
          </a:r>
          <a:r>
            <a:rPr lang="en-US" sz="2300" b="1" kern="1200" baseline="30000" dirty="0">
              <a:latin typeface="+mn-lt"/>
              <a:cs typeface="Arial" panose="020B0604020202020204" pitchFamily="34" charset="0"/>
            </a:rPr>
            <a:t>8,9</a:t>
          </a:r>
        </a:p>
      </dsp:txBody>
      <dsp:txXfrm>
        <a:off x="7573289" y="1988717"/>
        <a:ext cx="2294059" cy="1376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D74EF-BDB2-4CEA-8A16-A9A8CFA99C61}">
      <dsp:nvSpPr>
        <dsp:cNvPr id="0" name=""/>
        <dsp:cNvSpPr/>
      </dsp:nvSpPr>
      <dsp:spPr>
        <a:xfrm>
          <a:off x="708099" y="1162"/>
          <a:ext cx="2086364" cy="125181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Post-Traumatic Stress</a:t>
          </a:r>
        </a:p>
      </dsp:txBody>
      <dsp:txXfrm>
        <a:off x="708099" y="1162"/>
        <a:ext cx="2086364" cy="1251818"/>
      </dsp:txXfrm>
    </dsp:sp>
    <dsp:sp modelId="{D8AD5E72-0A7B-4956-959C-98A3AB881E2A}">
      <dsp:nvSpPr>
        <dsp:cNvPr id="0" name=""/>
        <dsp:cNvSpPr/>
      </dsp:nvSpPr>
      <dsp:spPr>
        <a:xfrm>
          <a:off x="3003100" y="1162"/>
          <a:ext cx="2086364" cy="125181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Military Family Life Stress</a:t>
          </a:r>
        </a:p>
      </dsp:txBody>
      <dsp:txXfrm>
        <a:off x="3003100" y="1162"/>
        <a:ext cx="2086364" cy="1251818"/>
      </dsp:txXfrm>
    </dsp:sp>
    <dsp:sp modelId="{77B69DC5-F28A-4C40-BE11-775FF006ACCE}">
      <dsp:nvSpPr>
        <dsp:cNvPr id="0" name=""/>
        <dsp:cNvSpPr/>
      </dsp:nvSpPr>
      <dsp:spPr>
        <a:xfrm>
          <a:off x="5298101" y="1162"/>
          <a:ext cx="2086364" cy="125181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Separation &amp; Isolation</a:t>
          </a:r>
        </a:p>
      </dsp:txBody>
      <dsp:txXfrm>
        <a:off x="5298101" y="1162"/>
        <a:ext cx="2086364" cy="1251818"/>
      </dsp:txXfrm>
    </dsp:sp>
    <dsp:sp modelId="{FB3E091D-1214-46DF-97FB-88BDEFC761EE}">
      <dsp:nvSpPr>
        <dsp:cNvPr id="0" name=""/>
        <dsp:cNvSpPr/>
      </dsp:nvSpPr>
      <dsp:spPr>
        <a:xfrm>
          <a:off x="708099" y="1461618"/>
          <a:ext cx="2086364" cy="125181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Mental Health Concerns</a:t>
          </a:r>
        </a:p>
      </dsp:txBody>
      <dsp:txXfrm>
        <a:off x="708099" y="1461618"/>
        <a:ext cx="2086364" cy="1251818"/>
      </dsp:txXfrm>
    </dsp:sp>
    <dsp:sp modelId="{46FBEBF9-0AA7-43D4-9A99-312911A62CB3}">
      <dsp:nvSpPr>
        <dsp:cNvPr id="0" name=""/>
        <dsp:cNvSpPr/>
      </dsp:nvSpPr>
      <dsp:spPr>
        <a:xfrm>
          <a:off x="3003100" y="1461618"/>
          <a:ext cx="2086364" cy="125181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Alcohol and/or Drug Use</a:t>
          </a:r>
        </a:p>
      </dsp:txBody>
      <dsp:txXfrm>
        <a:off x="3003100" y="1461618"/>
        <a:ext cx="2086364" cy="1251818"/>
      </dsp:txXfrm>
    </dsp:sp>
    <dsp:sp modelId="{F6C8B349-422C-4F19-8097-55F262FF07DF}">
      <dsp:nvSpPr>
        <dsp:cNvPr id="0" name=""/>
        <dsp:cNvSpPr/>
      </dsp:nvSpPr>
      <dsp:spPr>
        <a:xfrm>
          <a:off x="5298101" y="1461618"/>
          <a:ext cx="2086364" cy="125181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Loss of Trust/Moral Distress</a:t>
          </a:r>
        </a:p>
      </dsp:txBody>
      <dsp:txXfrm>
        <a:off x="5298101" y="1461618"/>
        <a:ext cx="2086364" cy="1251818"/>
      </dsp:txXfrm>
    </dsp:sp>
    <dsp:sp modelId="{0CF4FFDE-D9B4-4A87-B223-F3B8C490A91A}">
      <dsp:nvSpPr>
        <dsp:cNvPr id="0" name=""/>
        <dsp:cNvSpPr/>
      </dsp:nvSpPr>
      <dsp:spPr>
        <a:xfrm>
          <a:off x="708099" y="2922073"/>
          <a:ext cx="2086364" cy="125181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Traumatic Brain Injury</a:t>
          </a:r>
        </a:p>
      </dsp:txBody>
      <dsp:txXfrm>
        <a:off x="708099" y="2922073"/>
        <a:ext cx="2086364" cy="1251818"/>
      </dsp:txXfrm>
    </dsp:sp>
    <dsp:sp modelId="{E957B6FE-8B7D-4DF1-8548-FB8B346FAD56}">
      <dsp:nvSpPr>
        <dsp:cNvPr id="0" name=""/>
        <dsp:cNvSpPr/>
      </dsp:nvSpPr>
      <dsp:spPr>
        <a:xfrm>
          <a:off x="3003100" y="2922073"/>
          <a:ext cx="2086364" cy="125181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Increased Anger</a:t>
          </a:r>
        </a:p>
      </dsp:txBody>
      <dsp:txXfrm>
        <a:off x="3003100" y="2922073"/>
        <a:ext cx="2086364" cy="1251818"/>
      </dsp:txXfrm>
    </dsp:sp>
    <dsp:sp modelId="{6CC500F5-EED1-44C1-8303-713D42AAC1B8}">
      <dsp:nvSpPr>
        <dsp:cNvPr id="0" name=""/>
        <dsp:cNvSpPr/>
      </dsp:nvSpPr>
      <dsp:spPr>
        <a:xfrm>
          <a:off x="5298101" y="2922073"/>
          <a:ext cx="2086364" cy="1251818"/>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Decreased Frustration Tolerance</a:t>
          </a:r>
        </a:p>
      </dsp:txBody>
      <dsp:txXfrm>
        <a:off x="5298101" y="2922073"/>
        <a:ext cx="2086364" cy="12518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BAB23-051B-4C60-9750-28754D8D2346}">
      <dsp:nvSpPr>
        <dsp:cNvPr id="0" name=""/>
        <dsp:cNvSpPr/>
      </dsp:nvSpPr>
      <dsp:spPr>
        <a:xfrm>
          <a:off x="0" y="399044"/>
          <a:ext cx="2070741" cy="157162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b="1" kern="1200" dirty="0"/>
            <a:t>Injury and physical impairment</a:t>
          </a:r>
          <a:r>
            <a:rPr lang="en-US" sz="1500" b="1" kern="1200" baseline="30000" dirty="0"/>
            <a:t>1,2</a:t>
          </a:r>
        </a:p>
      </dsp:txBody>
      <dsp:txXfrm>
        <a:off x="303253" y="629203"/>
        <a:ext cx="1464235" cy="1111306"/>
      </dsp:txXfrm>
    </dsp:sp>
    <dsp:sp modelId="{8D1E9A39-1B1B-4A1B-8AF6-87FCD9E8C402}">
      <dsp:nvSpPr>
        <dsp:cNvPr id="0" name=""/>
        <dsp:cNvSpPr/>
      </dsp:nvSpPr>
      <dsp:spPr>
        <a:xfrm>
          <a:off x="1737811" y="439340"/>
          <a:ext cx="2034641" cy="1571624"/>
        </a:xfrm>
        <a:prstGeom prst="ellipse">
          <a:avLst/>
        </a:prstGeom>
        <a:solidFill>
          <a:srgbClr val="7030A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6492" tIns="19050" rIns="86492"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Chronic injury and pain</a:t>
          </a:r>
          <a:r>
            <a:rPr lang="en-US" sz="1500" b="1" kern="1200" baseline="30000" dirty="0"/>
            <a:t>3,4</a:t>
          </a:r>
        </a:p>
      </dsp:txBody>
      <dsp:txXfrm>
        <a:off x="2035777" y="669499"/>
        <a:ext cx="1438709" cy="1111306"/>
      </dsp:txXfrm>
    </dsp:sp>
    <dsp:sp modelId="{B75226D1-FEAD-4114-B77D-C42803E31F6D}">
      <dsp:nvSpPr>
        <dsp:cNvPr id="0" name=""/>
        <dsp:cNvSpPr/>
      </dsp:nvSpPr>
      <dsp:spPr>
        <a:xfrm>
          <a:off x="3326938" y="475236"/>
          <a:ext cx="1987822" cy="157162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6492" tIns="19050" rIns="86492"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Mental health and substance use disorders</a:t>
          </a:r>
          <a:r>
            <a:rPr lang="en-US" sz="1500" b="1" kern="1200" baseline="30000" dirty="0"/>
            <a:t>5,6</a:t>
          </a:r>
        </a:p>
      </dsp:txBody>
      <dsp:txXfrm>
        <a:off x="3618048" y="705395"/>
        <a:ext cx="1405602" cy="1111306"/>
      </dsp:txXfrm>
    </dsp:sp>
    <dsp:sp modelId="{EB4B9EDE-0A5C-4464-8663-E9138FC6175A}">
      <dsp:nvSpPr>
        <dsp:cNvPr id="0" name=""/>
        <dsp:cNvSpPr/>
      </dsp:nvSpPr>
      <dsp:spPr>
        <a:xfrm>
          <a:off x="5000435" y="461759"/>
          <a:ext cx="2090214" cy="1573180"/>
        </a:xfrm>
        <a:prstGeom prst="ellipse">
          <a:avLst/>
        </a:prstGeom>
        <a:solidFill>
          <a:srgbClr val="7030A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b="1" kern="1200" dirty="0"/>
            <a:t>Reproductive health problems</a:t>
          </a:r>
          <a:r>
            <a:rPr lang="en-US" sz="1500" b="1" kern="1200" baseline="30000" dirty="0"/>
            <a:t>7</a:t>
          </a:r>
          <a:endParaRPr lang="en-US" sz="1500" b="1" kern="1200" dirty="0"/>
        </a:p>
      </dsp:txBody>
      <dsp:txXfrm>
        <a:off x="5306540" y="692146"/>
        <a:ext cx="1478004" cy="1112406"/>
      </dsp:txXfrm>
    </dsp:sp>
    <dsp:sp modelId="{FC7E35E2-9CFC-4927-B797-09EF7E8E6B1C}">
      <dsp:nvSpPr>
        <dsp:cNvPr id="0" name=""/>
        <dsp:cNvSpPr/>
      </dsp:nvSpPr>
      <dsp:spPr>
        <a:xfrm>
          <a:off x="6776325" y="475236"/>
          <a:ext cx="1976161" cy="157162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6492" tIns="19050" rIns="86492"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Work impairment and housing instability</a:t>
          </a:r>
          <a:r>
            <a:rPr lang="en-US" sz="1500" b="1" kern="1200" baseline="30000" dirty="0"/>
            <a:t>2,8,9</a:t>
          </a:r>
          <a:endParaRPr lang="en-US" sz="1500" b="1" kern="1200" dirty="0"/>
        </a:p>
      </dsp:txBody>
      <dsp:txXfrm>
        <a:off x="7065727" y="705395"/>
        <a:ext cx="1397357" cy="1111306"/>
      </dsp:txXfrm>
    </dsp:sp>
    <dsp:sp modelId="{20EBE8DA-53DA-42FB-958D-736B40FA3CE0}">
      <dsp:nvSpPr>
        <dsp:cNvPr id="0" name=""/>
        <dsp:cNvSpPr/>
      </dsp:nvSpPr>
      <dsp:spPr>
        <a:xfrm>
          <a:off x="8427420" y="449838"/>
          <a:ext cx="1935330" cy="1571624"/>
        </a:xfrm>
        <a:prstGeom prst="ellipse">
          <a:avLst/>
        </a:prstGeom>
        <a:solidFill>
          <a:srgbClr val="7030A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b="1" kern="1200" dirty="0"/>
            <a:t>Suicidal ideation and behavior</a:t>
          </a:r>
          <a:r>
            <a:rPr lang="en-US" sz="1500" b="1" kern="1200" baseline="30000" dirty="0"/>
            <a:t>10,11</a:t>
          </a:r>
        </a:p>
      </dsp:txBody>
      <dsp:txXfrm>
        <a:off x="8710843" y="679997"/>
        <a:ext cx="1368484" cy="1111306"/>
      </dsp:txXfrm>
    </dsp:sp>
    <dsp:sp modelId="{252D8BCD-364C-461D-8E66-D3976F78237A}">
      <dsp:nvSpPr>
        <dsp:cNvPr id="0" name=""/>
        <dsp:cNvSpPr/>
      </dsp:nvSpPr>
      <dsp:spPr>
        <a:xfrm>
          <a:off x="10059166" y="437155"/>
          <a:ext cx="1976161" cy="157162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6492" tIns="19050" rIns="86492"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IPV use</a:t>
          </a:r>
          <a:r>
            <a:rPr lang="en-US" sz="1500" b="1" kern="1200" baseline="30000" dirty="0"/>
            <a:t>12</a:t>
          </a:r>
          <a:endParaRPr lang="en-US" sz="1500" b="1" kern="1200" dirty="0"/>
        </a:p>
      </dsp:txBody>
      <dsp:txXfrm>
        <a:off x="10348568" y="667314"/>
        <a:ext cx="1397357" cy="11113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C4282-8A63-4833-A62C-A5021FD54C74}">
      <dsp:nvSpPr>
        <dsp:cNvPr id="0" name=""/>
        <dsp:cNvSpPr/>
      </dsp:nvSpPr>
      <dsp:spPr>
        <a:xfrm>
          <a:off x="3479691" y="725252"/>
          <a:ext cx="3139779" cy="188386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latin typeface="+mn-lt"/>
              <a:cs typeface="Arial" panose="020B0604020202020204" pitchFamily="34" charset="0"/>
            </a:rPr>
            <a:t>Asking </a:t>
          </a:r>
          <a:r>
            <a:rPr lang="en-US" sz="2500" b="1" kern="1200">
              <a:latin typeface="+mn-lt"/>
              <a:cs typeface="Arial" panose="020B0604020202020204" pitchFamily="34" charset="0"/>
            </a:rPr>
            <a:t>in a sensitive way </a:t>
          </a:r>
          <a:r>
            <a:rPr lang="en-US" sz="2500" kern="1200">
              <a:latin typeface="+mn-lt"/>
              <a:cs typeface="Arial" panose="020B0604020202020204" pitchFamily="34" charset="0"/>
            </a:rPr>
            <a:t>for patient to feel comfortable to disclose</a:t>
          </a:r>
          <a:endParaRPr lang="en-US" sz="2500" kern="1200" dirty="0">
            <a:latin typeface="+mn-lt"/>
            <a:cs typeface="Arial" panose="020B0604020202020204" pitchFamily="34" charset="0"/>
          </a:endParaRPr>
        </a:p>
      </dsp:txBody>
      <dsp:txXfrm>
        <a:off x="3479691" y="725252"/>
        <a:ext cx="3139779" cy="1883867"/>
      </dsp:txXfrm>
    </dsp:sp>
    <dsp:sp modelId="{F4883D4D-AF84-49EC-AD61-2EBE8D7B6E95}">
      <dsp:nvSpPr>
        <dsp:cNvPr id="0" name=""/>
        <dsp:cNvSpPr/>
      </dsp:nvSpPr>
      <dsp:spPr>
        <a:xfrm>
          <a:off x="20282" y="727570"/>
          <a:ext cx="3139779" cy="188386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latin typeface="+mn-lt"/>
              <a:cs typeface="Arial" panose="020B0604020202020204" pitchFamily="34" charset="0"/>
            </a:rPr>
            <a:t>Asking repeatedly </a:t>
          </a:r>
          <a:r>
            <a:rPr lang="en-US" sz="2500" kern="1200">
              <a:latin typeface="+mn-lt"/>
              <a:cs typeface="Arial" panose="020B0604020202020204" pitchFamily="34" charset="0"/>
            </a:rPr>
            <a:t>is important—it takes time for patient to feel ready to disclose </a:t>
          </a:r>
          <a:endParaRPr lang="en-US" sz="2500" kern="1200" dirty="0">
            <a:latin typeface="+mn-lt"/>
            <a:cs typeface="Arial" panose="020B0604020202020204" pitchFamily="34" charset="0"/>
          </a:endParaRPr>
        </a:p>
      </dsp:txBody>
      <dsp:txXfrm>
        <a:off x="20282" y="727570"/>
        <a:ext cx="3139779" cy="1883867"/>
      </dsp:txXfrm>
    </dsp:sp>
    <dsp:sp modelId="{49BB89F4-FFA5-40B7-BE42-C13447CDA74C}">
      <dsp:nvSpPr>
        <dsp:cNvPr id="0" name=""/>
        <dsp:cNvSpPr/>
      </dsp:nvSpPr>
      <dsp:spPr>
        <a:xfrm>
          <a:off x="6897247" y="736254"/>
          <a:ext cx="3139779" cy="188386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latin typeface="+mn-lt"/>
              <a:cs typeface="Arial" panose="020B0604020202020204" pitchFamily="34" charset="0"/>
            </a:rPr>
            <a:t>Need for </a:t>
          </a:r>
          <a:r>
            <a:rPr lang="en-US" sz="2500" b="1" kern="1200">
              <a:latin typeface="+mn-lt"/>
              <a:cs typeface="Arial" panose="020B0604020202020204" pitchFamily="34" charset="0"/>
            </a:rPr>
            <a:t>concrete</a:t>
          </a:r>
          <a:r>
            <a:rPr lang="en-US" sz="2500" kern="1200">
              <a:latin typeface="+mn-lt"/>
              <a:cs typeface="Arial" panose="020B0604020202020204" pitchFamily="34" charset="0"/>
            </a:rPr>
            <a:t> </a:t>
          </a:r>
          <a:r>
            <a:rPr lang="en-US" sz="2500" b="1" kern="1200">
              <a:latin typeface="+mn-lt"/>
              <a:cs typeface="Arial" panose="020B0604020202020204" pitchFamily="34" charset="0"/>
            </a:rPr>
            <a:t>information and resources </a:t>
          </a:r>
          <a:r>
            <a:rPr lang="en-US" sz="2500" kern="1200">
              <a:latin typeface="+mn-lt"/>
              <a:cs typeface="Arial" panose="020B0604020202020204" pitchFamily="34" charset="0"/>
            </a:rPr>
            <a:t>for patients &amp; providers</a:t>
          </a:r>
          <a:endParaRPr lang="en-US" sz="2500" kern="1200" dirty="0">
            <a:latin typeface="+mn-lt"/>
            <a:cs typeface="Arial" panose="020B0604020202020204" pitchFamily="34" charset="0"/>
          </a:endParaRPr>
        </a:p>
      </dsp:txBody>
      <dsp:txXfrm>
        <a:off x="6897247" y="736254"/>
        <a:ext cx="3139779" cy="1883867"/>
      </dsp:txXfrm>
    </dsp:sp>
    <dsp:sp modelId="{3DBD93F8-404A-4A5C-91BF-CEA93794F8B1}">
      <dsp:nvSpPr>
        <dsp:cNvPr id="0" name=""/>
        <dsp:cNvSpPr/>
      </dsp:nvSpPr>
      <dsp:spPr>
        <a:xfrm>
          <a:off x="0" y="2741455"/>
          <a:ext cx="3139779" cy="188386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latin typeface="+mn-lt"/>
              <a:cs typeface="Arial" panose="020B0604020202020204" pitchFamily="34" charset="0"/>
            </a:rPr>
            <a:t>Patients and providers need and want an </a:t>
          </a:r>
          <a:r>
            <a:rPr lang="en-US" sz="2500" b="1" kern="1200">
              <a:latin typeface="+mn-lt"/>
              <a:cs typeface="Arial" panose="020B0604020202020204" pitchFamily="34" charset="0"/>
            </a:rPr>
            <a:t>in-house specialist</a:t>
          </a:r>
          <a:r>
            <a:rPr lang="en-US" sz="2500" kern="1200">
              <a:latin typeface="+mn-lt"/>
              <a:cs typeface="Arial" panose="020B0604020202020204" pitchFamily="34" charset="0"/>
            </a:rPr>
            <a:t> as a resource</a:t>
          </a:r>
          <a:endParaRPr lang="en-US" sz="2500" kern="1200" dirty="0">
            <a:latin typeface="+mn-lt"/>
            <a:cs typeface="Arial" panose="020B0604020202020204" pitchFamily="34" charset="0"/>
          </a:endParaRPr>
        </a:p>
      </dsp:txBody>
      <dsp:txXfrm>
        <a:off x="0" y="2741455"/>
        <a:ext cx="3139779" cy="1883867"/>
      </dsp:txXfrm>
    </dsp:sp>
    <dsp:sp modelId="{F0FCEFA8-4C22-49ED-B783-158220282684}">
      <dsp:nvSpPr>
        <dsp:cNvPr id="0" name=""/>
        <dsp:cNvSpPr/>
      </dsp:nvSpPr>
      <dsp:spPr>
        <a:xfrm>
          <a:off x="3494857" y="2751723"/>
          <a:ext cx="3139779" cy="188386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latin typeface="+mn-lt"/>
              <a:cs typeface="Arial" panose="020B0604020202020204" pitchFamily="34" charset="0"/>
            </a:rPr>
            <a:t>Individually tailored </a:t>
          </a:r>
          <a:r>
            <a:rPr lang="en-US" sz="2500" kern="1200">
              <a:latin typeface="+mn-lt"/>
              <a:cs typeface="Arial" panose="020B0604020202020204" pitchFamily="34" charset="0"/>
            </a:rPr>
            <a:t>and flexible </a:t>
          </a:r>
          <a:r>
            <a:rPr lang="en-US" sz="2500" b="0" kern="1200">
              <a:latin typeface="+mn-lt"/>
              <a:cs typeface="Arial" panose="020B0604020202020204" pitchFamily="34" charset="0"/>
            </a:rPr>
            <a:t>counseling</a:t>
          </a:r>
          <a:endParaRPr lang="en-US" sz="2500" b="0" kern="1200" dirty="0">
            <a:latin typeface="+mn-lt"/>
            <a:cs typeface="Arial" panose="020B0604020202020204" pitchFamily="34" charset="0"/>
          </a:endParaRPr>
        </a:p>
      </dsp:txBody>
      <dsp:txXfrm>
        <a:off x="3494857" y="2751723"/>
        <a:ext cx="3139779" cy="1883867"/>
      </dsp:txXfrm>
    </dsp:sp>
    <dsp:sp modelId="{F29ABA6F-642C-4D74-891F-1CADF54DF731}">
      <dsp:nvSpPr>
        <dsp:cNvPr id="0" name=""/>
        <dsp:cNvSpPr/>
      </dsp:nvSpPr>
      <dsp:spPr>
        <a:xfrm>
          <a:off x="6907514" y="2741455"/>
          <a:ext cx="3139779" cy="188386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latin typeface="+mn-lt"/>
              <a:cs typeface="Arial" panose="020B0604020202020204" pitchFamily="34" charset="0"/>
            </a:rPr>
            <a:t>Empowerment-focused and </a:t>
          </a:r>
          <a:r>
            <a:rPr lang="en-US" sz="2500" b="1" kern="1200">
              <a:latin typeface="+mn-lt"/>
              <a:cs typeface="Arial" panose="020B0604020202020204" pitchFamily="34" charset="0"/>
            </a:rPr>
            <a:t>trauma-informed counseling</a:t>
          </a:r>
          <a:endParaRPr lang="en-US" sz="2500" b="1" kern="1200" dirty="0">
            <a:latin typeface="+mn-lt"/>
            <a:cs typeface="Arial" panose="020B0604020202020204" pitchFamily="34" charset="0"/>
          </a:endParaRPr>
        </a:p>
      </dsp:txBody>
      <dsp:txXfrm>
        <a:off x="6907514" y="2741455"/>
        <a:ext cx="3139779" cy="188386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0.58406</cdr:x>
      <cdr:y>0.85943</cdr:y>
    </cdr:from>
    <cdr:to>
      <cdr:x>0.61836</cdr:x>
      <cdr:y>0.92176</cdr:y>
    </cdr:to>
    <cdr:sp macro="" textlink="">
      <cdr:nvSpPr>
        <cdr:cNvPr id="2" name="TextBox 8">
          <a:extLst xmlns:a="http://schemas.openxmlformats.org/drawingml/2006/main">
            <a:ext uri="{FF2B5EF4-FFF2-40B4-BE49-F238E27FC236}">
              <a16:creationId xmlns:a16="http://schemas.microsoft.com/office/drawing/2014/main" id="{7830F374-DCB3-5E4D-8058-9E3946EABD43}"/>
            </a:ext>
          </a:extLst>
        </cdr:cNvPr>
        <cdr:cNvSpPr txBox="1"/>
      </cdr:nvSpPr>
      <cdr:spPr>
        <a:xfrm xmlns:a="http://schemas.openxmlformats.org/drawingml/2006/main">
          <a:off x="5171610" y="3726656"/>
          <a:ext cx="303710" cy="27027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baseline="30000" dirty="0">
              <a:solidFill>
                <a:schemeClr val="tx1"/>
              </a:solidFill>
            </a:rPr>
            <a:t>2</a:t>
          </a:r>
        </a:p>
      </cdr:txBody>
    </cdr:sp>
  </cdr:relSizeAnchor>
  <cdr:relSizeAnchor xmlns:cdr="http://schemas.openxmlformats.org/drawingml/2006/chartDrawing">
    <cdr:from>
      <cdr:x>0.89089</cdr:x>
      <cdr:y>0.85942</cdr:y>
    </cdr:from>
    <cdr:to>
      <cdr:x>0.92146</cdr:x>
      <cdr:y>0.92176</cdr:y>
    </cdr:to>
    <cdr:sp macro="" textlink="">
      <cdr:nvSpPr>
        <cdr:cNvPr id="3" name="TextBox 8">
          <a:extLst xmlns:a="http://schemas.openxmlformats.org/drawingml/2006/main">
            <a:ext uri="{FF2B5EF4-FFF2-40B4-BE49-F238E27FC236}">
              <a16:creationId xmlns:a16="http://schemas.microsoft.com/office/drawing/2014/main" id="{AE826CE4-3CC1-4047-A4FA-D8BBFEFDF977}"/>
            </a:ext>
          </a:extLst>
        </cdr:cNvPr>
        <cdr:cNvSpPr txBox="1"/>
      </cdr:nvSpPr>
      <cdr:spPr>
        <a:xfrm xmlns:a="http://schemas.openxmlformats.org/drawingml/2006/main">
          <a:off x="7888373" y="3726613"/>
          <a:ext cx="270683" cy="27031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aseline="30000" dirty="0">
              <a:solidFill>
                <a:schemeClr val="tx1"/>
              </a:solidFill>
            </a:rPr>
            <a:t>3</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727020E-9572-41E6-9C07-6FB102434423}"/>
              </a:ext>
            </a:extLst>
          </p:cNvPr>
          <p:cNvSpPr>
            <a:spLocks noGrp="1" noChangeArrowheads="1"/>
          </p:cNvSpPr>
          <p:nvPr>
            <p:ph type="hdr" sz="quarter"/>
          </p:nvPr>
        </p:nvSpPr>
        <p:spPr bwMode="auto">
          <a:xfrm>
            <a:off x="0" y="0"/>
            <a:ext cx="3039463" cy="465138"/>
          </a:xfrm>
          <a:prstGeom prst="rect">
            <a:avLst/>
          </a:prstGeom>
          <a:noFill/>
          <a:ln>
            <a:noFill/>
          </a:ln>
          <a:effectLst/>
        </p:spPr>
        <p:txBody>
          <a:bodyPr vert="horz" wrap="square" lIns="92197" tIns="46099" rIns="92197" bIns="46099" numCol="1" anchor="t" anchorCtr="0" compatLnSpc="1">
            <a:prstTxWarp prst="textNoShape">
              <a:avLst/>
            </a:prstTxWarp>
          </a:bodyPr>
          <a:lstStyle>
            <a:lvl1pPr algn="l" defTabSz="922071" eaLnBrk="1" hangingPunct="1">
              <a:defRPr sz="1200">
                <a:latin typeface="Arial" charset="0"/>
                <a:cs typeface="+mn-cs"/>
              </a:defRPr>
            </a:lvl1pPr>
          </a:lstStyle>
          <a:p>
            <a:pPr>
              <a:defRPr/>
            </a:pPr>
            <a:endParaRPr lang="en-US" altLang="en-US"/>
          </a:p>
        </p:txBody>
      </p:sp>
      <p:sp>
        <p:nvSpPr>
          <p:cNvPr id="23555" name="Rectangle 3">
            <a:extLst>
              <a:ext uri="{FF2B5EF4-FFF2-40B4-BE49-F238E27FC236}">
                <a16:creationId xmlns:a16="http://schemas.microsoft.com/office/drawing/2014/main" id="{68D7CC6E-D072-40B8-A675-210E15BE5128}"/>
              </a:ext>
            </a:extLst>
          </p:cNvPr>
          <p:cNvSpPr>
            <a:spLocks noGrp="1" noChangeArrowheads="1"/>
          </p:cNvSpPr>
          <p:nvPr>
            <p:ph type="dt" sz="quarter" idx="1"/>
          </p:nvPr>
        </p:nvSpPr>
        <p:spPr bwMode="auto">
          <a:xfrm>
            <a:off x="3969314" y="0"/>
            <a:ext cx="3039463" cy="465138"/>
          </a:xfrm>
          <a:prstGeom prst="rect">
            <a:avLst/>
          </a:prstGeom>
          <a:noFill/>
          <a:ln>
            <a:noFill/>
          </a:ln>
          <a:effectLst/>
        </p:spPr>
        <p:txBody>
          <a:bodyPr vert="horz" wrap="square" lIns="92197" tIns="46099" rIns="92197" bIns="46099" numCol="1" anchor="t" anchorCtr="0" compatLnSpc="1">
            <a:prstTxWarp prst="textNoShape">
              <a:avLst/>
            </a:prstTxWarp>
          </a:bodyPr>
          <a:lstStyle>
            <a:lvl1pPr algn="r" defTabSz="922071" eaLnBrk="1" hangingPunct="1">
              <a:defRPr sz="1200">
                <a:latin typeface="Arial" charset="0"/>
                <a:cs typeface="+mn-cs"/>
              </a:defRPr>
            </a:lvl1pPr>
          </a:lstStyle>
          <a:p>
            <a:pPr>
              <a:defRPr/>
            </a:pPr>
            <a:endParaRPr lang="en-US" altLang="en-US"/>
          </a:p>
        </p:txBody>
      </p:sp>
      <p:sp>
        <p:nvSpPr>
          <p:cNvPr id="23556" name="Rectangle 4">
            <a:extLst>
              <a:ext uri="{FF2B5EF4-FFF2-40B4-BE49-F238E27FC236}">
                <a16:creationId xmlns:a16="http://schemas.microsoft.com/office/drawing/2014/main" id="{2BFDB8D0-821D-47E7-A9A0-512D49B48228}"/>
              </a:ext>
            </a:extLst>
          </p:cNvPr>
          <p:cNvSpPr>
            <a:spLocks noGrp="1" noChangeArrowheads="1"/>
          </p:cNvSpPr>
          <p:nvPr>
            <p:ph type="ftr" sz="quarter" idx="2"/>
          </p:nvPr>
        </p:nvSpPr>
        <p:spPr bwMode="auto">
          <a:xfrm>
            <a:off x="0" y="8829675"/>
            <a:ext cx="3039463" cy="465138"/>
          </a:xfrm>
          <a:prstGeom prst="rect">
            <a:avLst/>
          </a:prstGeom>
          <a:noFill/>
          <a:ln>
            <a:noFill/>
          </a:ln>
          <a:effectLst/>
        </p:spPr>
        <p:txBody>
          <a:bodyPr vert="horz" wrap="square" lIns="92197" tIns="46099" rIns="92197" bIns="46099" numCol="1" anchor="b" anchorCtr="0" compatLnSpc="1">
            <a:prstTxWarp prst="textNoShape">
              <a:avLst/>
            </a:prstTxWarp>
          </a:bodyPr>
          <a:lstStyle>
            <a:lvl1pPr algn="l" defTabSz="922071" eaLnBrk="1" hangingPunct="1">
              <a:defRPr sz="1200">
                <a:latin typeface="Arial" charset="0"/>
                <a:cs typeface="+mn-cs"/>
              </a:defRPr>
            </a:lvl1pPr>
          </a:lstStyle>
          <a:p>
            <a:pPr>
              <a:defRPr/>
            </a:pPr>
            <a:endParaRPr lang="en-US" altLang="en-US"/>
          </a:p>
        </p:txBody>
      </p:sp>
      <p:sp>
        <p:nvSpPr>
          <p:cNvPr id="23557" name="Rectangle 5">
            <a:extLst>
              <a:ext uri="{FF2B5EF4-FFF2-40B4-BE49-F238E27FC236}">
                <a16:creationId xmlns:a16="http://schemas.microsoft.com/office/drawing/2014/main" id="{415961F5-1ED3-4D44-B067-68133BA399CE}"/>
              </a:ext>
            </a:extLst>
          </p:cNvPr>
          <p:cNvSpPr>
            <a:spLocks noGrp="1" noChangeArrowheads="1"/>
          </p:cNvSpPr>
          <p:nvPr>
            <p:ph type="sldNum" sz="quarter" idx="3"/>
          </p:nvPr>
        </p:nvSpPr>
        <p:spPr bwMode="auto">
          <a:xfrm>
            <a:off x="3969314" y="8829675"/>
            <a:ext cx="3039463" cy="465138"/>
          </a:xfrm>
          <a:prstGeom prst="rect">
            <a:avLst/>
          </a:prstGeom>
          <a:noFill/>
          <a:ln>
            <a:noFill/>
          </a:ln>
          <a:effectLst/>
        </p:spPr>
        <p:txBody>
          <a:bodyPr vert="horz" wrap="square" lIns="92197" tIns="46099" rIns="92197" bIns="46099" numCol="1" anchor="b" anchorCtr="0" compatLnSpc="1">
            <a:prstTxWarp prst="textNoShape">
              <a:avLst/>
            </a:prstTxWarp>
          </a:bodyPr>
          <a:lstStyle>
            <a:lvl1pPr algn="r" defTabSz="921395" eaLnBrk="1" hangingPunct="1">
              <a:defRPr sz="1200">
                <a:latin typeface="Arial" panose="020B0604020202020204" pitchFamily="34" charset="0"/>
              </a:defRPr>
            </a:lvl1pPr>
          </a:lstStyle>
          <a:p>
            <a:pPr>
              <a:defRPr/>
            </a:pPr>
            <a:fld id="{05B31D89-F4D4-44FD-8D5A-1FC2F74C3C0E}"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F199E680-A707-4A02-88E2-0AD6F6F81EBF}"/>
              </a:ext>
            </a:extLst>
          </p:cNvPr>
          <p:cNvSpPr>
            <a:spLocks noGrp="1" noChangeArrowheads="1"/>
          </p:cNvSpPr>
          <p:nvPr>
            <p:ph type="hdr" sz="quarter"/>
          </p:nvPr>
        </p:nvSpPr>
        <p:spPr bwMode="auto">
          <a:xfrm>
            <a:off x="0" y="0"/>
            <a:ext cx="3039463" cy="465138"/>
          </a:xfrm>
          <a:prstGeom prst="rect">
            <a:avLst/>
          </a:prstGeom>
          <a:noFill/>
          <a:ln>
            <a:noFill/>
          </a:ln>
          <a:effectLst/>
        </p:spPr>
        <p:txBody>
          <a:bodyPr vert="horz" wrap="square" lIns="92197" tIns="46099" rIns="92197" bIns="46099" numCol="1" anchor="t" anchorCtr="0" compatLnSpc="1">
            <a:prstTxWarp prst="textNoShape">
              <a:avLst/>
            </a:prstTxWarp>
          </a:bodyPr>
          <a:lstStyle>
            <a:lvl1pPr algn="l" defTabSz="922071" eaLnBrk="1" hangingPunct="1">
              <a:defRPr sz="1200">
                <a:latin typeface="Arial" charset="0"/>
                <a:cs typeface="+mn-cs"/>
              </a:defRPr>
            </a:lvl1pPr>
          </a:lstStyle>
          <a:p>
            <a:pPr>
              <a:defRPr/>
            </a:pPr>
            <a:endParaRPr lang="en-US" altLang="en-US"/>
          </a:p>
        </p:txBody>
      </p:sp>
      <p:sp>
        <p:nvSpPr>
          <p:cNvPr id="20483" name="Rectangle 3">
            <a:extLst>
              <a:ext uri="{FF2B5EF4-FFF2-40B4-BE49-F238E27FC236}">
                <a16:creationId xmlns:a16="http://schemas.microsoft.com/office/drawing/2014/main" id="{356C6A92-01CF-4072-82A0-B8E18D4204BF}"/>
              </a:ext>
            </a:extLst>
          </p:cNvPr>
          <p:cNvSpPr>
            <a:spLocks noGrp="1" noChangeArrowheads="1"/>
          </p:cNvSpPr>
          <p:nvPr>
            <p:ph type="dt" idx="1"/>
          </p:nvPr>
        </p:nvSpPr>
        <p:spPr bwMode="auto">
          <a:xfrm>
            <a:off x="3969314" y="0"/>
            <a:ext cx="3039463" cy="465138"/>
          </a:xfrm>
          <a:prstGeom prst="rect">
            <a:avLst/>
          </a:prstGeom>
          <a:noFill/>
          <a:ln>
            <a:noFill/>
          </a:ln>
          <a:effectLst/>
        </p:spPr>
        <p:txBody>
          <a:bodyPr vert="horz" wrap="square" lIns="92197" tIns="46099" rIns="92197" bIns="46099" numCol="1" anchor="t" anchorCtr="0" compatLnSpc="1">
            <a:prstTxWarp prst="textNoShape">
              <a:avLst/>
            </a:prstTxWarp>
          </a:bodyPr>
          <a:lstStyle>
            <a:lvl1pPr algn="r" defTabSz="922071" eaLnBrk="1" hangingPunct="1">
              <a:defRPr sz="1200">
                <a:latin typeface="Arial" charset="0"/>
                <a:cs typeface="+mn-cs"/>
              </a:defRPr>
            </a:lvl1pPr>
          </a:lstStyle>
          <a:p>
            <a:pPr>
              <a:defRPr/>
            </a:pPr>
            <a:endParaRPr lang="en-US" altLang="en-US"/>
          </a:p>
        </p:txBody>
      </p:sp>
      <p:sp>
        <p:nvSpPr>
          <p:cNvPr id="10244" name="Rectangle 4">
            <a:extLst>
              <a:ext uri="{FF2B5EF4-FFF2-40B4-BE49-F238E27FC236}">
                <a16:creationId xmlns:a16="http://schemas.microsoft.com/office/drawing/2014/main" id="{36499973-F15F-4D94-A95B-162EBEAD0F7F}"/>
              </a:ext>
            </a:extLst>
          </p:cNvPr>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a:extLst>
              <a:ext uri="{FF2B5EF4-FFF2-40B4-BE49-F238E27FC236}">
                <a16:creationId xmlns:a16="http://schemas.microsoft.com/office/drawing/2014/main" id="{10878B42-A120-47FE-BC39-7D3F22225C52}"/>
              </a:ext>
            </a:extLst>
          </p:cNvPr>
          <p:cNvSpPr>
            <a:spLocks noGrp="1" noChangeArrowheads="1"/>
          </p:cNvSpPr>
          <p:nvPr>
            <p:ph type="body" sz="quarter" idx="3"/>
          </p:nvPr>
        </p:nvSpPr>
        <p:spPr bwMode="auto">
          <a:xfrm>
            <a:off x="701040" y="4416426"/>
            <a:ext cx="5608320" cy="4183063"/>
          </a:xfrm>
          <a:prstGeom prst="rect">
            <a:avLst/>
          </a:prstGeom>
          <a:noFill/>
          <a:ln>
            <a:noFill/>
          </a:ln>
          <a:effectLst/>
        </p:spPr>
        <p:txBody>
          <a:bodyPr vert="horz" wrap="square" lIns="92197" tIns="46099" rIns="92197" bIns="4609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486" name="Rectangle 6">
            <a:extLst>
              <a:ext uri="{FF2B5EF4-FFF2-40B4-BE49-F238E27FC236}">
                <a16:creationId xmlns:a16="http://schemas.microsoft.com/office/drawing/2014/main" id="{19B14393-4F10-4AB1-B76B-E7AAB4B30F1A}"/>
              </a:ext>
            </a:extLst>
          </p:cNvPr>
          <p:cNvSpPr>
            <a:spLocks noGrp="1" noChangeArrowheads="1"/>
          </p:cNvSpPr>
          <p:nvPr>
            <p:ph type="ftr" sz="quarter" idx="4"/>
          </p:nvPr>
        </p:nvSpPr>
        <p:spPr bwMode="auto">
          <a:xfrm>
            <a:off x="0" y="8829675"/>
            <a:ext cx="3039463" cy="465138"/>
          </a:xfrm>
          <a:prstGeom prst="rect">
            <a:avLst/>
          </a:prstGeom>
          <a:noFill/>
          <a:ln>
            <a:noFill/>
          </a:ln>
          <a:effectLst/>
        </p:spPr>
        <p:txBody>
          <a:bodyPr vert="horz" wrap="square" lIns="92197" tIns="46099" rIns="92197" bIns="46099" numCol="1" anchor="b" anchorCtr="0" compatLnSpc="1">
            <a:prstTxWarp prst="textNoShape">
              <a:avLst/>
            </a:prstTxWarp>
          </a:bodyPr>
          <a:lstStyle>
            <a:lvl1pPr algn="l" defTabSz="922071" eaLnBrk="1" hangingPunct="1">
              <a:defRPr sz="1200">
                <a:latin typeface="Arial" charset="0"/>
                <a:cs typeface="+mn-cs"/>
              </a:defRPr>
            </a:lvl1pPr>
          </a:lstStyle>
          <a:p>
            <a:pPr>
              <a:defRPr/>
            </a:pPr>
            <a:endParaRPr lang="en-US" altLang="en-US"/>
          </a:p>
        </p:txBody>
      </p:sp>
      <p:sp>
        <p:nvSpPr>
          <p:cNvPr id="20487" name="Rectangle 7">
            <a:extLst>
              <a:ext uri="{FF2B5EF4-FFF2-40B4-BE49-F238E27FC236}">
                <a16:creationId xmlns:a16="http://schemas.microsoft.com/office/drawing/2014/main" id="{AD0B81C9-E867-4FFA-B863-65845664E405}"/>
              </a:ext>
            </a:extLst>
          </p:cNvPr>
          <p:cNvSpPr>
            <a:spLocks noGrp="1" noChangeArrowheads="1"/>
          </p:cNvSpPr>
          <p:nvPr>
            <p:ph type="sldNum" sz="quarter" idx="5"/>
          </p:nvPr>
        </p:nvSpPr>
        <p:spPr bwMode="auto">
          <a:xfrm>
            <a:off x="3969314" y="8829675"/>
            <a:ext cx="3039463" cy="465138"/>
          </a:xfrm>
          <a:prstGeom prst="rect">
            <a:avLst/>
          </a:prstGeom>
          <a:noFill/>
          <a:ln>
            <a:noFill/>
          </a:ln>
          <a:effectLst/>
        </p:spPr>
        <p:txBody>
          <a:bodyPr vert="horz" wrap="square" lIns="92197" tIns="46099" rIns="92197" bIns="46099" numCol="1" anchor="b" anchorCtr="0" compatLnSpc="1">
            <a:prstTxWarp prst="textNoShape">
              <a:avLst/>
            </a:prstTxWarp>
          </a:bodyPr>
          <a:lstStyle>
            <a:lvl1pPr algn="r" defTabSz="921395" eaLnBrk="1" hangingPunct="1">
              <a:defRPr sz="1200">
                <a:latin typeface="Arial" panose="020B0604020202020204" pitchFamily="34" charset="0"/>
              </a:defRPr>
            </a:lvl1pPr>
          </a:lstStyle>
          <a:p>
            <a:pPr>
              <a:defRPr/>
            </a:pPr>
            <a:fld id="{46865A32-F138-4EEE-890A-192A5F7F428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Georgia" pitchFamily="18" charset="0"/>
              <a:ea typeface="ヒラギノ角ゴ Pro W3"/>
              <a:cs typeface="ヒラギノ角ゴ Pro W3"/>
            </a:endParaRPr>
          </a:p>
        </p:txBody>
      </p:sp>
      <p:sp>
        <p:nvSpPr>
          <p:cNvPr id="3686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a:cs typeface="ヒラギノ角ゴ Pro W3"/>
              </a:defRPr>
            </a:lvl1pPr>
            <a:lvl2pPr marL="743470" indent="-285950">
              <a:defRPr>
                <a:solidFill>
                  <a:schemeClr val="tx1"/>
                </a:solidFill>
                <a:latin typeface="Arial" pitchFamily="34" charset="0"/>
                <a:ea typeface="ヒラギノ角ゴ Pro W3"/>
                <a:cs typeface="ヒラギノ角ゴ Pro W3"/>
              </a:defRPr>
            </a:lvl2pPr>
            <a:lvl3pPr marL="1143800" indent="-228760">
              <a:defRPr>
                <a:solidFill>
                  <a:schemeClr val="tx1"/>
                </a:solidFill>
                <a:latin typeface="Arial" pitchFamily="34" charset="0"/>
                <a:ea typeface="ヒラギノ角ゴ Pro W3"/>
                <a:cs typeface="ヒラギノ角ゴ Pro W3"/>
              </a:defRPr>
            </a:lvl3pPr>
            <a:lvl4pPr marL="1601320" indent="-228760">
              <a:defRPr>
                <a:solidFill>
                  <a:schemeClr val="tx1"/>
                </a:solidFill>
                <a:latin typeface="Arial" pitchFamily="34" charset="0"/>
                <a:ea typeface="ヒラギノ角ゴ Pro W3"/>
                <a:cs typeface="ヒラギノ角ゴ Pro W3"/>
              </a:defRPr>
            </a:lvl4pPr>
            <a:lvl5pPr marL="2058840" indent="-228760">
              <a:defRPr>
                <a:solidFill>
                  <a:schemeClr val="tx1"/>
                </a:solidFill>
                <a:latin typeface="Arial" pitchFamily="34" charset="0"/>
                <a:ea typeface="ヒラギノ角ゴ Pro W3"/>
                <a:cs typeface="ヒラギノ角ゴ Pro W3"/>
              </a:defRPr>
            </a:lvl5pPr>
            <a:lvl6pPr marL="2516360" indent="-22876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3880" indent="-22876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31400" indent="-22876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8920" indent="-22876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defTabSz="915040">
              <a:defRPr/>
            </a:pPr>
            <a:fld id="{57698175-E51E-4F87-BB66-E3DDEA15447E}" type="slidenum">
              <a:rPr lang="en-US" altLang="en-US">
                <a:solidFill>
                  <a:prstClr val="black"/>
                </a:solidFill>
                <a:latin typeface="Georgia" pitchFamily="18" charset="0"/>
              </a:rPr>
              <a:pPr defTabSz="915040">
                <a:defRPr/>
              </a:pPr>
              <a:t>1</a:t>
            </a:fld>
            <a:endParaRPr lang="en-US" altLang="en-US">
              <a:solidFill>
                <a:prstClr val="black"/>
              </a:solidFill>
              <a:latin typeface="Georgia"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100" dirty="0"/>
              <a:t>We also have a number of studies, including some of those I just discussed, that provided opportunities to identify factors that are associated with increased risk for IPV. </a:t>
            </a:r>
          </a:p>
          <a:p>
            <a:endParaRPr lang="en-US" sz="1100" dirty="0"/>
          </a:p>
          <a:p>
            <a:pPr marL="228760" indent="-228760">
              <a:buFont typeface="Arial" panose="020B0604020202020204" pitchFamily="34" charset="0"/>
              <a:buChar char="•"/>
            </a:pPr>
            <a:r>
              <a:rPr lang="en-US" sz="1100" dirty="0"/>
              <a:t>We know that </a:t>
            </a:r>
            <a:r>
              <a:rPr lang="en-US" sz="1100" b="1" dirty="0"/>
              <a:t>younger women </a:t>
            </a:r>
            <a:r>
              <a:rPr lang="en-US" sz="1100" dirty="0"/>
              <a:t>are at higher risk</a:t>
            </a:r>
          </a:p>
          <a:p>
            <a:pPr marL="228760" indent="-228760" defTabSz="915040" eaLnBrk="1" fontAlgn="auto" hangingPunct="1">
              <a:spcBef>
                <a:spcPts val="0"/>
              </a:spcBef>
              <a:spcAft>
                <a:spcPts val="0"/>
              </a:spcAft>
              <a:buFont typeface="Arial" panose="020B0604020202020204" pitchFamily="34" charset="0"/>
              <a:buChar char="•"/>
              <a:defRPr/>
            </a:pPr>
            <a:r>
              <a:rPr lang="en-US" sz="1100" dirty="0"/>
              <a:t>A couple of studies suggest that </a:t>
            </a:r>
            <a:r>
              <a:rPr lang="en-US" sz="1100" b="1" dirty="0"/>
              <a:t>identifying as lesbian or bisexual orientation is associated with higher likelihood of experiencing IPV </a:t>
            </a:r>
            <a:r>
              <a:rPr lang="en-US" sz="1100" dirty="0"/>
              <a:t>-  for example in that national sample of women Veteran VHA primary care patient- we observed that 25% of lesbian and bisexual women endorsed past-year IPV compared to18% of heterosexual women. [Tina Dardis study - </a:t>
            </a:r>
            <a:r>
              <a:rPr lang="en-US" sz="1100" dirty="0">
                <a:latin typeface="+mn-lt"/>
              </a:rPr>
              <a:t>In the past year, Lesbian and Bisexual-identified veterans were twice as likely to endorse emotional mistreatment and physical IPV, and three times more likely to endorse sexual IPV, than were heterosexual-identified women veterans.]</a:t>
            </a:r>
            <a:endParaRPr lang="en-US" sz="1100" dirty="0"/>
          </a:p>
          <a:p>
            <a:pPr marL="228760" indent="-228760" defTabSz="915040" eaLnBrk="1" fontAlgn="auto" hangingPunct="1">
              <a:spcBef>
                <a:spcPts val="0"/>
              </a:spcBef>
              <a:spcAft>
                <a:spcPts val="0"/>
              </a:spcAft>
              <a:buFont typeface="Arial" panose="020B0604020202020204" pitchFamily="34" charset="0"/>
              <a:buChar char="•"/>
              <a:defRPr/>
            </a:pPr>
            <a:r>
              <a:rPr lang="en-US" sz="1100" dirty="0"/>
              <a:t>Research has also found </a:t>
            </a:r>
            <a:r>
              <a:rPr lang="en-US" sz="1100" b="1" dirty="0"/>
              <a:t>indicators of financial hardship</a:t>
            </a:r>
            <a:r>
              <a:rPr lang="en-US" sz="1100" dirty="0"/>
              <a:t>, such as </a:t>
            </a:r>
            <a:r>
              <a:rPr lang="en-US" sz="1100" b="1" dirty="0"/>
              <a:t>lower rates of employment </a:t>
            </a:r>
            <a:r>
              <a:rPr lang="en-US" sz="1100" dirty="0"/>
              <a:t>and lower income, as well as </a:t>
            </a:r>
            <a:r>
              <a:rPr lang="en-US" sz="1100" b="1" dirty="0"/>
              <a:t>recent homelessness </a:t>
            </a:r>
            <a:r>
              <a:rPr lang="en-US" sz="1100" dirty="0"/>
              <a:t>to be associated with IPV. </a:t>
            </a:r>
          </a:p>
          <a:p>
            <a:pPr marL="228760" indent="-228760" defTabSz="915040" eaLnBrk="1" fontAlgn="auto" hangingPunct="1">
              <a:spcBef>
                <a:spcPts val="0"/>
              </a:spcBef>
              <a:spcAft>
                <a:spcPts val="0"/>
              </a:spcAft>
              <a:buFont typeface="Arial" panose="020B0604020202020204" pitchFamily="34" charset="0"/>
              <a:buChar char="•"/>
              <a:defRPr/>
            </a:pPr>
            <a:r>
              <a:rPr lang="en-US" sz="1100" dirty="0"/>
              <a:t>Several researchers have documented that military sexual trauma greatly increases risk – in fact there is about a 2.3-fold increased risk.  </a:t>
            </a:r>
          </a:p>
          <a:p>
            <a:pPr marL="228760" indent="-228760" defTabSz="915040" eaLnBrk="1" fontAlgn="auto" hangingPunct="1">
              <a:spcBef>
                <a:spcPts val="0"/>
              </a:spcBef>
              <a:spcAft>
                <a:spcPts val="0"/>
              </a:spcAft>
              <a:buFont typeface="Arial" panose="020B0604020202020204" pitchFamily="34" charset="0"/>
              <a:buChar char="•"/>
              <a:defRPr/>
            </a:pPr>
            <a:r>
              <a:rPr lang="en-US" sz="1100" dirty="0"/>
              <a:t>We’ve seen similar findings for childhood sexual abuse, such that it doubles the risk of experiencing past-year IPV among women Veterans. </a:t>
            </a:r>
          </a:p>
          <a:p>
            <a:pPr marL="228760" indent="-228760" defTabSz="915040" eaLnBrk="1" fontAlgn="auto" hangingPunct="1">
              <a:spcBef>
                <a:spcPts val="0"/>
              </a:spcBef>
              <a:spcAft>
                <a:spcPts val="0"/>
              </a:spcAft>
              <a:buFont typeface="Arial" panose="020B0604020202020204" pitchFamily="34" charset="0"/>
              <a:buChar char="•"/>
              <a:defRPr/>
            </a:pPr>
            <a:r>
              <a:rPr lang="en-US" sz="1100" dirty="0"/>
              <a:t>We’ve also found that mental health symptoms, namely PTSD and depression symptoms, both contribute to risk for future IPV…In a survey study of women veterans we found that higher PTSD was associated with lower self-efficacy over time, which in turn increased risk for IPV experiences.  </a:t>
            </a:r>
          </a:p>
          <a:p>
            <a:pPr marL="228760" indent="-228760" defTabSz="915040" eaLnBrk="1" fontAlgn="auto" hangingPunct="1">
              <a:spcBef>
                <a:spcPts val="0"/>
              </a:spcBef>
              <a:spcAft>
                <a:spcPts val="0"/>
              </a:spcAft>
              <a:buFont typeface="Arial" panose="020B0604020202020204" pitchFamily="34" charset="0"/>
              <a:buChar char="•"/>
              <a:defRPr/>
            </a:pPr>
            <a:endParaRPr lang="en-US" sz="1100" dirty="0"/>
          </a:p>
          <a:p>
            <a:pPr marL="228760" indent="-228760" defTabSz="915040" eaLnBrk="1" fontAlgn="auto" hangingPunct="1">
              <a:lnSpc>
                <a:spcPct val="120000"/>
              </a:lnSpc>
              <a:spcBef>
                <a:spcPts val="1001"/>
              </a:spcBef>
              <a:spcAft>
                <a:spcPts val="0"/>
              </a:spcAft>
              <a:defRPr/>
            </a:pPr>
            <a:r>
              <a:rPr lang="en-US" sz="1100" dirty="0">
                <a:solidFill>
                  <a:prstClr val="black"/>
                </a:solidFill>
              </a:rPr>
              <a:t>Bisexual Veterans are 2– 3 times more likely to experience past-year and lifetime IPV compared to heterosexual Veterans </a:t>
            </a:r>
          </a:p>
          <a:p>
            <a:pPr marL="228760" indent="-228760" defTabSz="915040" eaLnBrk="1" fontAlgn="auto" hangingPunct="1">
              <a:lnSpc>
                <a:spcPct val="120000"/>
              </a:lnSpc>
              <a:spcBef>
                <a:spcPts val="1001"/>
              </a:spcBef>
              <a:spcAft>
                <a:spcPts val="0"/>
              </a:spcAft>
              <a:defRPr/>
            </a:pPr>
            <a:r>
              <a:rPr lang="en-US" sz="1100" dirty="0">
                <a:solidFill>
                  <a:prstClr val="black"/>
                </a:solidFill>
              </a:rPr>
              <a:t>Bisexual Veterans are 3-6 times more likely to experience lifetime IPV than gay/ lesbian Veterans </a:t>
            </a:r>
          </a:p>
          <a:p>
            <a:pPr defTabSz="915040" eaLnBrk="1" fontAlgn="auto" hangingPunct="1">
              <a:spcBef>
                <a:spcPts val="0"/>
              </a:spcBef>
              <a:spcAft>
                <a:spcPts val="0"/>
              </a:spcAft>
              <a:defRPr/>
            </a:pPr>
            <a:endParaRPr lang="en-US" sz="1100" dirty="0"/>
          </a:p>
        </p:txBody>
      </p:sp>
      <p:sp>
        <p:nvSpPr>
          <p:cNvPr id="4" name="Slide Number Placeholder 3"/>
          <p:cNvSpPr>
            <a:spLocks noGrp="1"/>
          </p:cNvSpPr>
          <p:nvPr>
            <p:ph type="sldNum" sz="quarter" idx="5"/>
          </p:nvPr>
        </p:nvSpPr>
        <p:spPr/>
        <p:txBody>
          <a:bodyPr/>
          <a:lstStyle/>
          <a:p>
            <a:fld id="{1CAD4064-0F38-4A7B-8332-D667E08AAD99}" type="slidenum">
              <a:rPr lang="en-US" smtClean="0"/>
              <a:t>10</a:t>
            </a:fld>
            <a:endParaRPr lang="en-US"/>
          </a:p>
        </p:txBody>
      </p:sp>
    </p:spTree>
    <p:extLst>
      <p:ext uri="{BB962C8B-B14F-4D97-AF65-F5344CB8AC3E}">
        <p14:creationId xmlns:p14="http://schemas.microsoft.com/office/powerpoint/2010/main" val="1827266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D3E557-29CA-2942-B5B0-BBAE067F5736}" type="slidenum">
              <a:rPr lang="en-US" smtClean="0"/>
              <a:pPr/>
              <a:t>11</a:t>
            </a:fld>
            <a:endParaRPr lang="en-US" dirty="0"/>
          </a:p>
        </p:txBody>
      </p:sp>
    </p:spTree>
    <p:extLst>
      <p:ext uri="{BB962C8B-B14F-4D97-AF65-F5344CB8AC3E}">
        <p14:creationId xmlns:p14="http://schemas.microsoft.com/office/powerpoint/2010/main" val="2085877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Georgia" pitchFamily="18" charset="0"/>
              <a:ea typeface="ヒラギノ角ゴ Pro W3"/>
              <a:cs typeface="ヒラギノ角ゴ Pro W3"/>
            </a:endParaRPr>
          </a:p>
        </p:txBody>
      </p:sp>
      <p:sp>
        <p:nvSpPr>
          <p:cNvPr id="3686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a:cs typeface="ヒラギノ角ゴ Pro W3"/>
              </a:defRPr>
            </a:lvl1pPr>
            <a:lvl2pPr marL="743470" indent="-285950">
              <a:defRPr>
                <a:solidFill>
                  <a:schemeClr val="tx1"/>
                </a:solidFill>
                <a:latin typeface="Arial" pitchFamily="34" charset="0"/>
                <a:ea typeface="ヒラギノ角ゴ Pro W3"/>
                <a:cs typeface="ヒラギノ角ゴ Pro W3"/>
              </a:defRPr>
            </a:lvl2pPr>
            <a:lvl3pPr marL="1143800" indent="-228760">
              <a:defRPr>
                <a:solidFill>
                  <a:schemeClr val="tx1"/>
                </a:solidFill>
                <a:latin typeface="Arial" pitchFamily="34" charset="0"/>
                <a:ea typeface="ヒラギノ角ゴ Pro W3"/>
                <a:cs typeface="ヒラギノ角ゴ Pro W3"/>
              </a:defRPr>
            </a:lvl3pPr>
            <a:lvl4pPr marL="1601320" indent="-228760">
              <a:defRPr>
                <a:solidFill>
                  <a:schemeClr val="tx1"/>
                </a:solidFill>
                <a:latin typeface="Arial" pitchFamily="34" charset="0"/>
                <a:ea typeface="ヒラギノ角ゴ Pro W3"/>
                <a:cs typeface="ヒラギノ角ゴ Pro W3"/>
              </a:defRPr>
            </a:lvl4pPr>
            <a:lvl5pPr marL="2058840" indent="-228760">
              <a:defRPr>
                <a:solidFill>
                  <a:schemeClr val="tx1"/>
                </a:solidFill>
                <a:latin typeface="Arial" pitchFamily="34" charset="0"/>
                <a:ea typeface="ヒラギノ角ゴ Pro W3"/>
                <a:cs typeface="ヒラギノ角ゴ Pro W3"/>
              </a:defRPr>
            </a:lvl5pPr>
            <a:lvl6pPr marL="2516360" indent="-22876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3880" indent="-22876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31400" indent="-22876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8920" indent="-22876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defTabSz="915040">
              <a:defRPr/>
            </a:pPr>
            <a:fld id="{57698175-E51E-4F87-BB66-E3DDEA15447E}" type="slidenum">
              <a:rPr lang="en-US" altLang="en-US">
                <a:solidFill>
                  <a:prstClr val="black"/>
                </a:solidFill>
                <a:latin typeface="Georgia" pitchFamily="18" charset="0"/>
              </a:rPr>
              <a:pPr defTabSz="915040">
                <a:defRPr/>
              </a:pPr>
              <a:t>12</a:t>
            </a:fld>
            <a:endParaRPr lang="en-US" altLang="en-US">
              <a:solidFill>
                <a:prstClr val="black"/>
              </a:solidFill>
              <a:latin typeface="Georgia" pitchFamily="18" charset="0"/>
            </a:endParaRPr>
          </a:p>
        </p:txBody>
      </p:sp>
    </p:spTree>
    <p:extLst>
      <p:ext uri="{BB962C8B-B14F-4D97-AF65-F5344CB8AC3E}">
        <p14:creationId xmlns:p14="http://schemas.microsoft.com/office/powerpoint/2010/main" val="2616204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2BD0EEFA-3F48-4B00-9756-28A0C9A7FF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FEBF6FFF-D771-4E85-AA1C-AD1762BFA1C8}"/>
              </a:ext>
            </a:extLst>
          </p:cNvPr>
          <p:cNvSpPr>
            <a:spLocks noGrp="1" noChangeArrowheads="1"/>
          </p:cNvSpPr>
          <p:nvPr>
            <p:ph type="body" idx="1"/>
          </p:nvPr>
        </p:nvSpPr>
        <p:spPr/>
        <p:txBody>
          <a:bodyPr>
            <a:normAutofit/>
          </a:bodyPr>
          <a:lstStyle/>
          <a:p>
            <a:pPr defTabSz="915040">
              <a:spcBef>
                <a:spcPct val="0"/>
              </a:spcBef>
              <a:defRPr/>
            </a:pPr>
            <a:r>
              <a:rPr lang="en-US" dirty="0"/>
              <a:t>We have VA-funded research linking IPV experiences to each of the health domains on this slide.  I’m just going to highlight a few of these on these area on the next few slides.</a:t>
            </a:r>
          </a:p>
          <a:p>
            <a:pPr>
              <a:spcBef>
                <a:spcPct val="0"/>
              </a:spcBef>
              <a:buFont typeface="Arial" panose="020B0604020202020204" pitchFamily="34" charset="0"/>
              <a:buNone/>
              <a:defRPr/>
            </a:pPr>
            <a:endParaRPr lang="en-US" altLang="en-US" dirty="0">
              <a:latin typeface="Arial" panose="020B0604020202020204" pitchFamily="34" charset="0"/>
            </a:endParaRPr>
          </a:p>
        </p:txBody>
      </p:sp>
      <p:sp>
        <p:nvSpPr>
          <p:cNvPr id="91140" name="Slide Number Placeholder 3">
            <a:extLst>
              <a:ext uri="{FF2B5EF4-FFF2-40B4-BE49-F238E27FC236}">
                <a16:creationId xmlns:a16="http://schemas.microsoft.com/office/drawing/2014/main" id="{A5CAFCCA-79F1-40F2-B006-5AB994ADDA42}"/>
              </a:ext>
            </a:extLst>
          </p:cNvPr>
          <p:cNvSpPr>
            <a:spLocks noGrp="1"/>
          </p:cNvSpPr>
          <p:nvPr>
            <p:ph type="sldNum" sz="quarter" idx="5"/>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1395">
              <a:defRPr>
                <a:solidFill>
                  <a:schemeClr val="tx1"/>
                </a:solidFill>
                <a:latin typeface="Corbel" panose="020B0503020204020204" pitchFamily="34" charset="0"/>
              </a:defRPr>
            </a:lvl1pPr>
            <a:lvl2pPr marL="743470" indent="-285950" defTabSz="921395">
              <a:defRPr>
                <a:solidFill>
                  <a:schemeClr val="tx1"/>
                </a:solidFill>
                <a:latin typeface="Corbel" panose="020B0503020204020204" pitchFamily="34" charset="0"/>
              </a:defRPr>
            </a:lvl2pPr>
            <a:lvl3pPr marL="1143800" indent="-228760" defTabSz="921395">
              <a:defRPr>
                <a:solidFill>
                  <a:schemeClr val="tx1"/>
                </a:solidFill>
                <a:latin typeface="Corbel" panose="020B0503020204020204" pitchFamily="34" charset="0"/>
              </a:defRPr>
            </a:lvl3pPr>
            <a:lvl4pPr marL="1601320" indent="-228760" defTabSz="921395">
              <a:defRPr>
                <a:solidFill>
                  <a:schemeClr val="tx1"/>
                </a:solidFill>
                <a:latin typeface="Corbel" panose="020B0503020204020204" pitchFamily="34" charset="0"/>
              </a:defRPr>
            </a:lvl4pPr>
            <a:lvl5pPr marL="2058840" indent="-228760" defTabSz="921395">
              <a:defRPr>
                <a:solidFill>
                  <a:schemeClr val="tx1"/>
                </a:solidFill>
                <a:latin typeface="Corbel" panose="020B0503020204020204" pitchFamily="34" charset="0"/>
              </a:defRPr>
            </a:lvl5pPr>
            <a:lvl6pPr marL="2516360" indent="-228760" defTabSz="921395" eaLnBrk="0" fontAlgn="base" hangingPunct="0">
              <a:spcBef>
                <a:spcPct val="0"/>
              </a:spcBef>
              <a:spcAft>
                <a:spcPct val="0"/>
              </a:spcAft>
              <a:defRPr>
                <a:solidFill>
                  <a:schemeClr val="tx1"/>
                </a:solidFill>
                <a:latin typeface="Corbel" panose="020B0503020204020204" pitchFamily="34" charset="0"/>
              </a:defRPr>
            </a:lvl6pPr>
            <a:lvl7pPr marL="2973880" indent="-228760" defTabSz="921395" eaLnBrk="0" fontAlgn="base" hangingPunct="0">
              <a:spcBef>
                <a:spcPct val="0"/>
              </a:spcBef>
              <a:spcAft>
                <a:spcPct val="0"/>
              </a:spcAft>
              <a:defRPr>
                <a:solidFill>
                  <a:schemeClr val="tx1"/>
                </a:solidFill>
                <a:latin typeface="Corbel" panose="020B0503020204020204" pitchFamily="34" charset="0"/>
              </a:defRPr>
            </a:lvl7pPr>
            <a:lvl8pPr marL="3431400" indent="-228760" defTabSz="921395" eaLnBrk="0" fontAlgn="base" hangingPunct="0">
              <a:spcBef>
                <a:spcPct val="0"/>
              </a:spcBef>
              <a:spcAft>
                <a:spcPct val="0"/>
              </a:spcAft>
              <a:defRPr>
                <a:solidFill>
                  <a:schemeClr val="tx1"/>
                </a:solidFill>
                <a:latin typeface="Corbel" panose="020B0503020204020204" pitchFamily="34" charset="0"/>
              </a:defRPr>
            </a:lvl8pPr>
            <a:lvl9pPr marL="3888920" indent="-228760" defTabSz="921395" eaLnBrk="0" fontAlgn="base" hangingPunct="0">
              <a:spcBef>
                <a:spcPct val="0"/>
              </a:spcBef>
              <a:spcAft>
                <a:spcPct val="0"/>
              </a:spcAft>
              <a:defRPr>
                <a:solidFill>
                  <a:schemeClr val="tx1"/>
                </a:solidFill>
                <a:latin typeface="Corbel" panose="020B0503020204020204" pitchFamily="34" charset="0"/>
              </a:defRPr>
            </a:lvl9pPr>
          </a:lstStyle>
          <a:p>
            <a:pPr>
              <a:defRPr/>
            </a:pPr>
            <a:fld id="{86CFDA65-A397-49AA-94D6-43AB7B63C069}" type="slidenum">
              <a:rPr lang="en-US" altLang="en-US">
                <a:solidFill>
                  <a:srgbClr val="000000"/>
                </a:solidFill>
                <a:latin typeface="Arial" panose="020B0604020202020204" pitchFamily="34" charset="0"/>
              </a:rPr>
              <a:pPr>
                <a:defRPr/>
              </a:pPr>
              <a:t>13</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4104753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Here you see data from a study led my Dr. Melissa Dichter where we used VHA medical records to compare women who screened positive for past-year IPV in the context of routine clinical care to those who screened negative for IPV on mental health diagnoses in the six months following the IPV screening.</a:t>
            </a:r>
          </a:p>
          <a:p>
            <a:r>
              <a:rPr lang="en-US" dirty="0"/>
              <a:t>Here we see that</a:t>
            </a:r>
          </a:p>
          <a:p>
            <a:pPr marL="171570" indent="-171570">
              <a:buFont typeface="Arial" panose="020B0604020202020204" pitchFamily="34" charset="0"/>
              <a:buChar char="•"/>
            </a:pPr>
            <a:r>
              <a:rPr lang="en-US" dirty="0"/>
              <a:t>Over half of those with past-year IPV have any mental health disorder, compared with less than one-third of those screening negative for past-year IPV</a:t>
            </a:r>
          </a:p>
          <a:p>
            <a:pPr marL="171570" indent="-171570">
              <a:buFont typeface="Arial" panose="020B0604020202020204" pitchFamily="34" charset="0"/>
              <a:buChar char="•"/>
            </a:pPr>
            <a:r>
              <a:rPr lang="en-US" dirty="0"/>
              <a:t>More than ¼ (28.7%) of those with past-year IPV have two or more MH dx following IPV screening</a:t>
            </a:r>
          </a:p>
          <a:p>
            <a:pPr marL="171570" indent="-171570">
              <a:buFont typeface="Arial" panose="020B0604020202020204" pitchFamily="34" charset="0"/>
              <a:buChar char="•"/>
            </a:pPr>
            <a:r>
              <a:rPr lang="en-US" dirty="0"/>
              <a:t>More than 1/3 of those with past-year IPV have a depression dx and nearly 1/3 have a PTSD diagnosis in the six months following IPV screening.</a:t>
            </a:r>
          </a:p>
          <a:p>
            <a:endParaRPr lang="en-US" dirty="0"/>
          </a:p>
          <a:p>
            <a:r>
              <a:rPr lang="en-US" dirty="0"/>
              <a:t>So, we always need to be mindful that IPV is not a mental health disorder, it is an experience. But IPV does strongly contribute to women Veterans’ mental health.</a:t>
            </a:r>
          </a:p>
          <a:p>
            <a:endParaRPr lang="en-US" dirty="0"/>
          </a:p>
        </p:txBody>
      </p:sp>
      <p:sp>
        <p:nvSpPr>
          <p:cNvPr id="4" name="Slide Number Placeholder 3"/>
          <p:cNvSpPr>
            <a:spLocks noGrp="1"/>
          </p:cNvSpPr>
          <p:nvPr>
            <p:ph type="sldNum" sz="quarter" idx="5"/>
          </p:nvPr>
        </p:nvSpPr>
        <p:spPr/>
        <p:txBody>
          <a:bodyPr/>
          <a:lstStyle/>
          <a:p>
            <a:fld id="{1CAD4064-0F38-4A7B-8332-D667E08AAD99}" type="slidenum">
              <a:rPr lang="en-US" smtClean="0"/>
              <a:t>14</a:t>
            </a:fld>
            <a:endParaRPr lang="en-US"/>
          </a:p>
        </p:txBody>
      </p:sp>
    </p:spTree>
    <p:extLst>
      <p:ext uri="{BB962C8B-B14F-4D97-AF65-F5344CB8AC3E}">
        <p14:creationId xmlns:p14="http://schemas.microsoft.com/office/powerpoint/2010/main" val="1411120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this same data source, Dr. Dichter and her colleagues also demonstrated the associations between past-year IPV and intersecting issues of housing instability, suicidal ideation, and VHA Emergency Department utilization. </a:t>
            </a:r>
          </a:p>
          <a:p>
            <a:endParaRPr lang="en-US" dirty="0"/>
          </a:p>
          <a:p>
            <a:r>
              <a:rPr lang="en-US" dirty="0"/>
              <a:t>These data also remind us when thinking about services for housing instability and suicide prevention, it is important to consider IPV and IPV-related health needs. </a:t>
            </a:r>
          </a:p>
        </p:txBody>
      </p:sp>
      <p:sp>
        <p:nvSpPr>
          <p:cNvPr id="4" name="Slide Number Placeholder 3"/>
          <p:cNvSpPr>
            <a:spLocks noGrp="1"/>
          </p:cNvSpPr>
          <p:nvPr>
            <p:ph type="sldNum" sz="quarter" idx="5"/>
          </p:nvPr>
        </p:nvSpPr>
        <p:spPr/>
        <p:txBody>
          <a:bodyPr/>
          <a:lstStyle/>
          <a:p>
            <a:fld id="{1CAD4064-0F38-4A7B-8332-D667E08AAD99}" type="slidenum">
              <a:rPr lang="en-US" smtClean="0"/>
              <a:t>15</a:t>
            </a:fld>
            <a:endParaRPr lang="en-US"/>
          </a:p>
        </p:txBody>
      </p:sp>
    </p:spTree>
    <p:extLst>
      <p:ext uri="{BB962C8B-B14F-4D97-AF65-F5344CB8AC3E}">
        <p14:creationId xmlns:p14="http://schemas.microsoft.com/office/powerpoint/2010/main" val="629312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to drive this point home even more, we have several different VA studies that have shown that women VHA patients who experience IPV use a higher volume of VHA care across a range of services, including primary care, emergency care, and mental health care.</a:t>
            </a:r>
          </a:p>
          <a:p>
            <a:endParaRPr lang="en-US" dirty="0"/>
          </a:p>
          <a:p>
            <a:r>
              <a:rPr lang="en-US" dirty="0"/>
              <a:t>Thus, within VHA, we have lots of opportunities for IPV inquiry and intervention services</a:t>
            </a:r>
          </a:p>
        </p:txBody>
      </p:sp>
      <p:sp>
        <p:nvSpPr>
          <p:cNvPr id="4" name="Slide Number Placeholder 3"/>
          <p:cNvSpPr>
            <a:spLocks noGrp="1"/>
          </p:cNvSpPr>
          <p:nvPr>
            <p:ph type="sldNum" sz="quarter" idx="5"/>
          </p:nvPr>
        </p:nvSpPr>
        <p:spPr/>
        <p:txBody>
          <a:bodyPr/>
          <a:lstStyle/>
          <a:p>
            <a:fld id="{1CAD4064-0F38-4A7B-8332-D667E08AAD99}" type="slidenum">
              <a:rPr lang="en-US" smtClean="0"/>
              <a:t>16</a:t>
            </a:fld>
            <a:endParaRPr lang="en-US"/>
          </a:p>
        </p:txBody>
      </p:sp>
    </p:spTree>
    <p:extLst>
      <p:ext uri="{BB962C8B-B14F-4D97-AF65-F5344CB8AC3E}">
        <p14:creationId xmlns:p14="http://schemas.microsoft.com/office/powerpoint/2010/main" val="3528018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studies have elucidated women Veteran and VA provider perspectives on IPV screening and counseling preferences.</a:t>
            </a:r>
          </a:p>
          <a:p>
            <a:endParaRPr lang="en-US" dirty="0"/>
          </a:p>
          <a:p>
            <a:r>
              <a:rPr lang="en-US" dirty="0"/>
              <a:t>We know that it is important to </a:t>
            </a:r>
            <a:r>
              <a:rPr lang="en-US" b="1" dirty="0"/>
              <a:t>ask about IPV repeatedly </a:t>
            </a:r>
            <a:r>
              <a:rPr lang="en-US" dirty="0"/>
              <a:t>over time and </a:t>
            </a:r>
            <a:r>
              <a:rPr lang="en-US" b="1" dirty="0"/>
              <a:t>in a sensitive way </a:t>
            </a:r>
            <a:r>
              <a:rPr lang="en-US" dirty="0"/>
              <a:t>and that we </a:t>
            </a:r>
            <a:r>
              <a:rPr lang="en-US" b="1" dirty="0"/>
              <a:t>should offer concrete information and resources and options.  </a:t>
            </a:r>
          </a:p>
          <a:p>
            <a:endParaRPr lang="en-US" dirty="0"/>
          </a:p>
          <a:p>
            <a:r>
              <a:rPr lang="en-US" dirty="0"/>
              <a:t>Women Veterans and providers want, and benefit from, an in-house specialist – aka the IPV Assistance Program Coordinators that Tara will discuss.</a:t>
            </a:r>
          </a:p>
          <a:p>
            <a:endParaRPr lang="en-US" dirty="0"/>
          </a:p>
          <a:p>
            <a:r>
              <a:rPr lang="en-US" dirty="0"/>
              <a:t>And we also know that information and resources is not always enough – women Veterans would like the option of having individually tailored counseling that is empowerment and trauma-focused.  </a:t>
            </a:r>
          </a:p>
          <a:p>
            <a:endParaRPr lang="en-US" dirty="0"/>
          </a:p>
          <a:p>
            <a:endParaRPr lang="en-US" dirty="0"/>
          </a:p>
        </p:txBody>
      </p:sp>
      <p:sp>
        <p:nvSpPr>
          <p:cNvPr id="4" name="Slide Number Placeholder 3"/>
          <p:cNvSpPr>
            <a:spLocks noGrp="1"/>
          </p:cNvSpPr>
          <p:nvPr>
            <p:ph type="sldNum" sz="quarter" idx="5"/>
          </p:nvPr>
        </p:nvSpPr>
        <p:spPr/>
        <p:txBody>
          <a:bodyPr/>
          <a:lstStyle/>
          <a:p>
            <a:fld id="{1CAD4064-0F38-4A7B-8332-D667E08AAD99}" type="slidenum">
              <a:rPr lang="en-US" smtClean="0"/>
              <a:t>17</a:t>
            </a:fld>
            <a:endParaRPr lang="en-US"/>
          </a:p>
        </p:txBody>
      </p:sp>
    </p:spTree>
    <p:extLst>
      <p:ext uri="{BB962C8B-B14F-4D97-AF65-F5344CB8AC3E}">
        <p14:creationId xmlns:p14="http://schemas.microsoft.com/office/powerpoint/2010/main" val="2518937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Georgia" pitchFamily="18" charset="0"/>
              <a:ea typeface="ヒラギノ角ゴ Pro W3"/>
              <a:cs typeface="ヒラギノ角ゴ Pro W3"/>
            </a:endParaRPr>
          </a:p>
        </p:txBody>
      </p:sp>
      <p:sp>
        <p:nvSpPr>
          <p:cNvPr id="3686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a:cs typeface="ヒラギノ角ゴ Pro W3"/>
              </a:defRPr>
            </a:lvl1pPr>
            <a:lvl2pPr marL="743470" indent="-285950">
              <a:defRPr>
                <a:solidFill>
                  <a:schemeClr val="tx1"/>
                </a:solidFill>
                <a:latin typeface="Arial" pitchFamily="34" charset="0"/>
                <a:ea typeface="ヒラギノ角ゴ Pro W3"/>
                <a:cs typeface="ヒラギノ角ゴ Pro W3"/>
              </a:defRPr>
            </a:lvl2pPr>
            <a:lvl3pPr marL="1143800" indent="-228760">
              <a:defRPr>
                <a:solidFill>
                  <a:schemeClr val="tx1"/>
                </a:solidFill>
                <a:latin typeface="Arial" pitchFamily="34" charset="0"/>
                <a:ea typeface="ヒラギノ角ゴ Pro W3"/>
                <a:cs typeface="ヒラギノ角ゴ Pro W3"/>
              </a:defRPr>
            </a:lvl3pPr>
            <a:lvl4pPr marL="1601320" indent="-228760">
              <a:defRPr>
                <a:solidFill>
                  <a:schemeClr val="tx1"/>
                </a:solidFill>
                <a:latin typeface="Arial" pitchFamily="34" charset="0"/>
                <a:ea typeface="ヒラギノ角ゴ Pro W3"/>
                <a:cs typeface="ヒラギノ角ゴ Pro W3"/>
              </a:defRPr>
            </a:lvl4pPr>
            <a:lvl5pPr marL="2058840" indent="-228760">
              <a:defRPr>
                <a:solidFill>
                  <a:schemeClr val="tx1"/>
                </a:solidFill>
                <a:latin typeface="Arial" pitchFamily="34" charset="0"/>
                <a:ea typeface="ヒラギノ角ゴ Pro W3"/>
                <a:cs typeface="ヒラギノ角ゴ Pro W3"/>
              </a:defRPr>
            </a:lvl5pPr>
            <a:lvl6pPr marL="2516360" indent="-22876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3880" indent="-22876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31400" indent="-22876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8920" indent="-22876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defTabSz="915040">
              <a:defRPr/>
            </a:pPr>
            <a:fld id="{57698175-E51E-4F87-BB66-E3DDEA15447E}" type="slidenum">
              <a:rPr lang="en-US" altLang="en-US">
                <a:solidFill>
                  <a:prstClr val="black"/>
                </a:solidFill>
                <a:latin typeface="Georgia" pitchFamily="18" charset="0"/>
              </a:rPr>
              <a:pPr defTabSz="915040">
                <a:defRPr/>
              </a:pPr>
              <a:t>18</a:t>
            </a:fld>
            <a:endParaRPr lang="en-US" altLang="en-US">
              <a:solidFill>
                <a:prstClr val="black"/>
              </a:solidFill>
              <a:latin typeface="Georgia" pitchFamily="18" charset="0"/>
            </a:endParaRPr>
          </a:p>
        </p:txBody>
      </p:sp>
    </p:spTree>
    <p:extLst>
      <p:ext uri="{BB962C8B-B14F-4D97-AF65-F5344CB8AC3E}">
        <p14:creationId xmlns:p14="http://schemas.microsoft.com/office/powerpoint/2010/main" val="1977980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6865A32-F138-4EEE-890A-192A5F7F4284}" type="slidenum">
              <a:rPr lang="en-US" altLang="en-US" smtClean="0"/>
              <a:pPr>
                <a:defRPr/>
              </a:pPr>
              <a:t>19</a:t>
            </a:fld>
            <a:endParaRPr lang="en-US" altLang="en-US"/>
          </a:p>
        </p:txBody>
      </p:sp>
    </p:spTree>
    <p:extLst>
      <p:ext uri="{BB962C8B-B14F-4D97-AF65-F5344CB8AC3E}">
        <p14:creationId xmlns:p14="http://schemas.microsoft.com/office/powerpoint/2010/main" val="1415317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6865A32-F138-4EEE-890A-192A5F7F4284}" type="slidenum">
              <a:rPr lang="en-US" altLang="en-US" smtClean="0"/>
              <a:pPr>
                <a:defRPr/>
              </a:pPr>
              <a:t>2</a:t>
            </a:fld>
            <a:endParaRPr lang="en-US" altLang="en-US"/>
          </a:p>
        </p:txBody>
      </p:sp>
    </p:spTree>
    <p:extLst>
      <p:ext uri="{BB962C8B-B14F-4D97-AF65-F5344CB8AC3E}">
        <p14:creationId xmlns:p14="http://schemas.microsoft.com/office/powerpoint/2010/main" val="1388035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15040" fontAlgn="auto">
              <a:spcBef>
                <a:spcPts val="0"/>
              </a:spcBef>
              <a:spcAft>
                <a:spcPts val="0"/>
              </a:spcAft>
              <a:defRPr/>
            </a:pPr>
            <a:fld id="{4507D4DA-04BC-44ED-AA84-4A775251AF64}" type="slidenum">
              <a:rPr lang="en-US">
                <a:solidFill>
                  <a:prstClr val="black"/>
                </a:solidFill>
                <a:latin typeface="Calibri" panose="020F0502020204030204"/>
                <a:cs typeface="+mn-cs"/>
              </a:rPr>
              <a:pPr defTabSz="915040" fontAlgn="auto">
                <a:spcBef>
                  <a:spcPts val="0"/>
                </a:spcBef>
                <a:spcAft>
                  <a:spcPts val="0"/>
                </a:spcAft>
                <a:defRPr/>
              </a:pPr>
              <a:t>21</a:t>
            </a:fld>
            <a:endParaRPr lang="en-US">
              <a:solidFill>
                <a:prstClr val="black"/>
              </a:solidFill>
              <a:latin typeface="Calibri" panose="020F0502020204030204"/>
              <a:cs typeface="+mn-cs"/>
            </a:endParaRPr>
          </a:p>
        </p:txBody>
      </p:sp>
    </p:spTree>
    <p:extLst>
      <p:ext uri="{BB962C8B-B14F-4D97-AF65-F5344CB8AC3E}">
        <p14:creationId xmlns:p14="http://schemas.microsoft.com/office/powerpoint/2010/main" val="2003700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FDF5227-B506-4D96-A45C-16A5E1947D3C}" type="slidenum">
              <a:rPr lang="en-US">
                <a:solidFill>
                  <a:srgbClr val="000000"/>
                </a:solidFill>
              </a:rPr>
              <a:pPr>
                <a:defRPr/>
              </a:pPr>
              <a:t>22</a:t>
            </a:fld>
            <a:endParaRPr lang="en-US">
              <a:solidFill>
                <a:srgbClr val="000000"/>
              </a:solidFill>
            </a:endParaRPr>
          </a:p>
        </p:txBody>
      </p:sp>
    </p:spTree>
    <p:extLst>
      <p:ext uri="{BB962C8B-B14F-4D97-AF65-F5344CB8AC3E}">
        <p14:creationId xmlns:p14="http://schemas.microsoft.com/office/powerpoint/2010/main" val="3692085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Georgia" pitchFamily="18" charset="0"/>
              <a:ea typeface="ヒラギノ角ゴ Pro W3"/>
              <a:cs typeface="ヒラギノ角ゴ Pro W3"/>
            </a:endParaRPr>
          </a:p>
        </p:txBody>
      </p:sp>
      <p:sp>
        <p:nvSpPr>
          <p:cNvPr id="3686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a:cs typeface="ヒラギノ角ゴ Pro W3"/>
              </a:defRPr>
            </a:lvl1pPr>
            <a:lvl2pPr marL="743470" indent="-285950">
              <a:defRPr>
                <a:solidFill>
                  <a:schemeClr val="tx1"/>
                </a:solidFill>
                <a:latin typeface="Arial" pitchFamily="34" charset="0"/>
                <a:ea typeface="ヒラギノ角ゴ Pro W3"/>
                <a:cs typeface="ヒラギノ角ゴ Pro W3"/>
              </a:defRPr>
            </a:lvl2pPr>
            <a:lvl3pPr marL="1143800" indent="-228760">
              <a:defRPr>
                <a:solidFill>
                  <a:schemeClr val="tx1"/>
                </a:solidFill>
                <a:latin typeface="Arial" pitchFamily="34" charset="0"/>
                <a:ea typeface="ヒラギノ角ゴ Pro W3"/>
                <a:cs typeface="ヒラギノ角ゴ Pro W3"/>
              </a:defRPr>
            </a:lvl3pPr>
            <a:lvl4pPr marL="1601320" indent="-228760">
              <a:defRPr>
                <a:solidFill>
                  <a:schemeClr val="tx1"/>
                </a:solidFill>
                <a:latin typeface="Arial" pitchFamily="34" charset="0"/>
                <a:ea typeface="ヒラギノ角ゴ Pro W3"/>
                <a:cs typeface="ヒラギノ角ゴ Pro W3"/>
              </a:defRPr>
            </a:lvl4pPr>
            <a:lvl5pPr marL="2058840" indent="-228760">
              <a:defRPr>
                <a:solidFill>
                  <a:schemeClr val="tx1"/>
                </a:solidFill>
                <a:latin typeface="Arial" pitchFamily="34" charset="0"/>
                <a:ea typeface="ヒラギノ角ゴ Pro W3"/>
                <a:cs typeface="ヒラギノ角ゴ Pro W3"/>
              </a:defRPr>
            </a:lvl5pPr>
            <a:lvl6pPr marL="2516360" indent="-22876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3880" indent="-22876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31400" indent="-22876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8920" indent="-22876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defTabSz="915040">
              <a:defRPr/>
            </a:pPr>
            <a:fld id="{57698175-E51E-4F87-BB66-E3DDEA15447E}" type="slidenum">
              <a:rPr lang="en-US" altLang="en-US">
                <a:solidFill>
                  <a:prstClr val="black"/>
                </a:solidFill>
                <a:latin typeface="Georgia" pitchFamily="18" charset="0"/>
              </a:rPr>
              <a:pPr defTabSz="915040">
                <a:defRPr/>
              </a:pPr>
              <a:t>24</a:t>
            </a:fld>
            <a:endParaRPr lang="en-US" altLang="en-US">
              <a:solidFill>
                <a:prstClr val="black"/>
              </a:solidFill>
              <a:latin typeface="Georgia" pitchFamily="18" charset="0"/>
            </a:endParaRPr>
          </a:p>
        </p:txBody>
      </p:sp>
    </p:spTree>
    <p:extLst>
      <p:ext uri="{BB962C8B-B14F-4D97-AF65-F5344CB8AC3E}">
        <p14:creationId xmlns:p14="http://schemas.microsoft.com/office/powerpoint/2010/main" val="3380997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6865A32-F138-4EEE-890A-192A5F7F4284}" type="slidenum">
              <a:rPr lang="en-US" altLang="en-US" smtClean="0"/>
              <a:pPr>
                <a:defRPr/>
              </a:pPr>
              <a:t>25</a:t>
            </a:fld>
            <a:endParaRPr lang="en-US" altLang="en-US"/>
          </a:p>
        </p:txBody>
      </p:sp>
    </p:spTree>
    <p:extLst>
      <p:ext uri="{BB962C8B-B14F-4D97-AF65-F5344CB8AC3E}">
        <p14:creationId xmlns:p14="http://schemas.microsoft.com/office/powerpoint/2010/main" val="743481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Georgia" pitchFamily="18" charset="0"/>
              <a:ea typeface="ヒラギノ角ゴ Pro W3"/>
              <a:cs typeface="ヒラギノ角ゴ Pro W3"/>
            </a:endParaRPr>
          </a:p>
        </p:txBody>
      </p:sp>
      <p:sp>
        <p:nvSpPr>
          <p:cNvPr id="3686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a:cs typeface="ヒラギノ角ゴ Pro W3"/>
              </a:defRPr>
            </a:lvl1pPr>
            <a:lvl2pPr marL="743470" indent="-285950">
              <a:defRPr>
                <a:solidFill>
                  <a:schemeClr val="tx1"/>
                </a:solidFill>
                <a:latin typeface="Arial" pitchFamily="34" charset="0"/>
                <a:ea typeface="ヒラギノ角ゴ Pro W3"/>
                <a:cs typeface="ヒラギノ角ゴ Pro W3"/>
              </a:defRPr>
            </a:lvl2pPr>
            <a:lvl3pPr marL="1143800" indent="-228760">
              <a:defRPr>
                <a:solidFill>
                  <a:schemeClr val="tx1"/>
                </a:solidFill>
                <a:latin typeface="Arial" pitchFamily="34" charset="0"/>
                <a:ea typeface="ヒラギノ角ゴ Pro W3"/>
                <a:cs typeface="ヒラギノ角ゴ Pro W3"/>
              </a:defRPr>
            </a:lvl3pPr>
            <a:lvl4pPr marL="1601320" indent="-228760">
              <a:defRPr>
                <a:solidFill>
                  <a:schemeClr val="tx1"/>
                </a:solidFill>
                <a:latin typeface="Arial" pitchFamily="34" charset="0"/>
                <a:ea typeface="ヒラギノ角ゴ Pro W3"/>
                <a:cs typeface="ヒラギノ角ゴ Pro W3"/>
              </a:defRPr>
            </a:lvl4pPr>
            <a:lvl5pPr marL="2058840" indent="-228760">
              <a:defRPr>
                <a:solidFill>
                  <a:schemeClr val="tx1"/>
                </a:solidFill>
                <a:latin typeface="Arial" pitchFamily="34" charset="0"/>
                <a:ea typeface="ヒラギノ角ゴ Pro W3"/>
                <a:cs typeface="ヒラギノ角ゴ Pro W3"/>
              </a:defRPr>
            </a:lvl5pPr>
            <a:lvl6pPr marL="2516360" indent="-22876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3880" indent="-22876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31400" indent="-22876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8920" indent="-22876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defTabSz="915040">
              <a:defRPr/>
            </a:pPr>
            <a:fld id="{57698175-E51E-4F87-BB66-E3DDEA15447E}" type="slidenum">
              <a:rPr lang="en-US" altLang="en-US">
                <a:solidFill>
                  <a:prstClr val="black"/>
                </a:solidFill>
                <a:latin typeface="Georgia" pitchFamily="18" charset="0"/>
              </a:rPr>
              <a:pPr defTabSz="915040">
                <a:defRPr/>
              </a:pPr>
              <a:t>3</a:t>
            </a:fld>
            <a:endParaRPr lang="en-US" altLang="en-US">
              <a:solidFill>
                <a:prstClr val="black"/>
              </a:solidFill>
              <a:latin typeface="Georgia"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6865A32-F138-4EEE-890A-192A5F7F4284}" type="slidenum">
              <a:rPr lang="en-US" altLang="en-US" smtClean="0"/>
              <a:pPr>
                <a:defRPr/>
              </a:pPr>
              <a:t>4</a:t>
            </a:fld>
            <a:endParaRPr lang="en-US" altLang="en-US"/>
          </a:p>
        </p:txBody>
      </p:sp>
    </p:spTree>
    <p:extLst>
      <p:ext uri="{BB962C8B-B14F-4D97-AF65-F5344CB8AC3E}">
        <p14:creationId xmlns:p14="http://schemas.microsoft.com/office/powerpoint/2010/main" val="315595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040">
              <a:defRPr/>
            </a:pPr>
            <a:endParaRPr lang="en-US" dirty="0">
              <a:latin typeface="+mn-lt"/>
            </a:endParaRPr>
          </a:p>
          <a:p>
            <a:pPr defTabSz="915040">
              <a:defRPr/>
            </a:pPr>
            <a:r>
              <a:rPr lang="en-US" dirty="0">
                <a:latin typeface="+mn-lt"/>
              </a:rPr>
              <a:t>Over 880,000 women enrolled in VHA, of whom over 600,000 used VHA healthcare in Fiscal Year 2022</a:t>
            </a:r>
          </a:p>
          <a:p>
            <a:endParaRPr lang="en-US" dirty="0"/>
          </a:p>
        </p:txBody>
      </p:sp>
      <p:sp>
        <p:nvSpPr>
          <p:cNvPr id="4" name="Slide Number Placeholder 3"/>
          <p:cNvSpPr>
            <a:spLocks noGrp="1"/>
          </p:cNvSpPr>
          <p:nvPr>
            <p:ph type="sldNum" sz="quarter" idx="5"/>
          </p:nvPr>
        </p:nvSpPr>
        <p:spPr/>
        <p:txBody>
          <a:bodyPr/>
          <a:lstStyle/>
          <a:p>
            <a:pPr>
              <a:defRPr/>
            </a:pPr>
            <a:fld id="{46865A32-F138-4EEE-890A-192A5F7F4284}" type="slidenum">
              <a:rPr lang="en-US" altLang="en-US" smtClean="0"/>
              <a:pPr>
                <a:defRPr/>
              </a:pPr>
              <a:t>5</a:t>
            </a:fld>
            <a:endParaRPr lang="en-US" altLang="en-US"/>
          </a:p>
        </p:txBody>
      </p:sp>
    </p:spTree>
    <p:extLst>
      <p:ext uri="{BB962C8B-B14F-4D97-AF65-F5344CB8AC3E}">
        <p14:creationId xmlns:p14="http://schemas.microsoft.com/office/powerpoint/2010/main" val="3007753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Georgia" pitchFamily="18" charset="0"/>
              <a:ea typeface="ヒラギノ角ゴ Pro W3"/>
              <a:cs typeface="ヒラギノ角ゴ Pro W3"/>
            </a:endParaRPr>
          </a:p>
        </p:txBody>
      </p:sp>
      <p:sp>
        <p:nvSpPr>
          <p:cNvPr id="3686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a:cs typeface="ヒラギノ角ゴ Pro W3"/>
              </a:defRPr>
            </a:lvl1pPr>
            <a:lvl2pPr marL="743470" indent="-285950">
              <a:defRPr>
                <a:solidFill>
                  <a:schemeClr val="tx1"/>
                </a:solidFill>
                <a:latin typeface="Arial" pitchFamily="34" charset="0"/>
                <a:ea typeface="ヒラギノ角ゴ Pro W3"/>
                <a:cs typeface="ヒラギノ角ゴ Pro W3"/>
              </a:defRPr>
            </a:lvl2pPr>
            <a:lvl3pPr marL="1143800" indent="-228760">
              <a:defRPr>
                <a:solidFill>
                  <a:schemeClr val="tx1"/>
                </a:solidFill>
                <a:latin typeface="Arial" pitchFamily="34" charset="0"/>
                <a:ea typeface="ヒラギノ角ゴ Pro W3"/>
                <a:cs typeface="ヒラギノ角ゴ Pro W3"/>
              </a:defRPr>
            </a:lvl3pPr>
            <a:lvl4pPr marL="1601320" indent="-228760">
              <a:defRPr>
                <a:solidFill>
                  <a:schemeClr val="tx1"/>
                </a:solidFill>
                <a:latin typeface="Arial" pitchFamily="34" charset="0"/>
                <a:ea typeface="ヒラギノ角ゴ Pro W3"/>
                <a:cs typeface="ヒラギノ角ゴ Pro W3"/>
              </a:defRPr>
            </a:lvl4pPr>
            <a:lvl5pPr marL="2058840" indent="-228760">
              <a:defRPr>
                <a:solidFill>
                  <a:schemeClr val="tx1"/>
                </a:solidFill>
                <a:latin typeface="Arial" pitchFamily="34" charset="0"/>
                <a:ea typeface="ヒラギノ角ゴ Pro W3"/>
                <a:cs typeface="ヒラギノ角ゴ Pro W3"/>
              </a:defRPr>
            </a:lvl5pPr>
            <a:lvl6pPr marL="2516360" indent="-22876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3880" indent="-22876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31400" indent="-22876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8920" indent="-22876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defTabSz="915040">
              <a:defRPr/>
            </a:pPr>
            <a:fld id="{57698175-E51E-4F87-BB66-E3DDEA15447E}" type="slidenum">
              <a:rPr lang="en-US" altLang="en-US">
                <a:solidFill>
                  <a:prstClr val="black"/>
                </a:solidFill>
                <a:latin typeface="Georgia" pitchFamily="18" charset="0"/>
              </a:rPr>
              <a:pPr defTabSz="915040">
                <a:defRPr/>
              </a:pPr>
              <a:t>6</a:t>
            </a:fld>
            <a:endParaRPr lang="en-US" altLang="en-US">
              <a:solidFill>
                <a:prstClr val="black"/>
              </a:solidFill>
              <a:latin typeface="Georgia" pitchFamily="18" charset="0"/>
            </a:endParaRPr>
          </a:p>
        </p:txBody>
      </p:sp>
    </p:spTree>
    <p:extLst>
      <p:ext uri="{BB962C8B-B14F-4D97-AF65-F5344CB8AC3E}">
        <p14:creationId xmlns:p14="http://schemas.microsoft.com/office/powerpoint/2010/main" val="2620657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Here you see an analysis of population-based data collected by the CDC in which VA researchers demonstrated that women Veterans have </a:t>
            </a:r>
            <a:r>
              <a:rPr lang="en-US" baseline="0" dirty="0"/>
              <a:t>particularly high rates of IPV during their lifetime.</a:t>
            </a:r>
          </a:p>
          <a:p>
            <a:endParaRPr lang="en-US" baseline="0" dirty="0"/>
          </a:p>
          <a:p>
            <a:r>
              <a:rPr lang="en-US" baseline="0" dirty="0"/>
              <a:t>As you see in this figure, a third of women veterans reported lifetime IPV compared to under a quarter of women who never served in the military.</a:t>
            </a:r>
          </a:p>
          <a:p>
            <a:endParaRPr lang="en-US" baseline="0" dirty="0"/>
          </a:p>
          <a:p>
            <a:r>
              <a:rPr lang="en-US" baseline="0" dirty="0"/>
              <a:t>Even when adjusting for other factors that can increase risk for IPV, such as age, Women veterans were 1.6 times more likely to experience IPV during their lifetime compared to non-Veteran women.</a:t>
            </a:r>
          </a:p>
          <a:p>
            <a:pPr marL="171570" indent="-171570">
              <a:buFont typeface="Arial" pitchFamily="34" charset="0"/>
              <a:buChar char="•"/>
            </a:pPr>
            <a:endParaRPr lang="en-US" dirty="0"/>
          </a:p>
          <a:p>
            <a:r>
              <a:rPr lang="en-US" baseline="0" dirty="0"/>
              <a:t>This study was important because it established IPV as a particular problem among the women veteran population. But, this study only included a couple of items assessing IPV and didn’t speak to the various types of IPV women experienced or to recency of IPV experiences. </a:t>
            </a:r>
          </a:p>
          <a:p>
            <a:endParaRPr lang="en-US" baseline="0" dirty="0"/>
          </a:p>
          <a:p>
            <a:r>
              <a:rPr lang="en-US" sz="1000" dirty="0"/>
              <a:t>[CDC telephone survey – 21k women in the analysis - </a:t>
            </a:r>
            <a:r>
              <a:rPr lang="en-US" sz="1000" dirty="0">
                <a:latin typeface="+mn-lt"/>
              </a:rPr>
              <a:t>Veteran status was measured by an affirmative response to the following question: “Have you ever served on active duty in the United States Armed Forces, either in the regular military or in a National Guard or military reserve unit?” Lifetime IPV was defined as having </a:t>
            </a:r>
            <a:r>
              <a:rPr lang="en-US" sz="1000" b="1" dirty="0">
                <a:latin typeface="+mn-lt"/>
              </a:rPr>
              <a:t>reported ever experiencing actual or threatened physical violence, or unwanted sex</a:t>
            </a:r>
            <a:r>
              <a:rPr lang="en-US" sz="1000" dirty="0">
                <a:latin typeface="+mn-lt"/>
              </a:rPr>
              <a:t>, from an intimate partner (defined as a current or former spouse, boyfriend, or girlfriend)</a:t>
            </a:r>
            <a:endParaRPr lang="en-US" sz="1000" dirty="0"/>
          </a:p>
          <a:p>
            <a:endParaRPr lang="en-US" dirty="0"/>
          </a:p>
        </p:txBody>
      </p:sp>
      <p:sp>
        <p:nvSpPr>
          <p:cNvPr id="4" name="Slide Number Placeholder 3"/>
          <p:cNvSpPr>
            <a:spLocks noGrp="1"/>
          </p:cNvSpPr>
          <p:nvPr>
            <p:ph type="sldNum" sz="quarter" idx="5"/>
          </p:nvPr>
        </p:nvSpPr>
        <p:spPr/>
        <p:txBody>
          <a:bodyPr/>
          <a:lstStyle/>
          <a:p>
            <a:pPr>
              <a:defRPr/>
            </a:pPr>
            <a:fld id="{46865A32-F138-4EEE-890A-192A5F7F4284}" type="slidenum">
              <a:rPr lang="en-US" altLang="en-US" smtClean="0"/>
              <a:pPr>
                <a:defRPr/>
              </a:pPr>
              <a:t>7</a:t>
            </a:fld>
            <a:endParaRPr lang="en-US" altLang="en-US"/>
          </a:p>
        </p:txBody>
      </p:sp>
    </p:spTree>
    <p:extLst>
      <p:ext uri="{BB962C8B-B14F-4D97-AF65-F5344CB8AC3E}">
        <p14:creationId xmlns:p14="http://schemas.microsoft.com/office/powerpoint/2010/main" val="724511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15040">
              <a:defRPr/>
            </a:pPr>
            <a:r>
              <a:rPr lang="en-US" dirty="0"/>
              <a:t>This led us to conduct an online survey a national sample of women Veterans – On the left, you see that 55% of the sample reported having experienced one or more types of IPV during their lifetime – </a:t>
            </a:r>
            <a:r>
              <a:rPr lang="en-US" b="1" dirty="0"/>
              <a:t>note that this percentage is higher than what we saw on the prior slide and that is likely because this study included a wider array of IPV experiences--with psychological IPV being particularly prevalent </a:t>
            </a:r>
            <a:r>
              <a:rPr lang="en-US" dirty="0"/>
              <a:t>– We also see 35% of women reported intimate partner stalking, nearly 30% sexual IPV and 21% physical IPV.  -- these are higher than what we’d typically </a:t>
            </a:r>
            <a:r>
              <a:rPr lang="en-US"/>
              <a:t>see in</a:t>
            </a:r>
            <a:endParaRPr lang="en-US" dirty="0"/>
          </a:p>
          <a:p>
            <a:pPr defTabSz="915040">
              <a:defRPr/>
            </a:pPr>
            <a:endParaRPr lang="en-US" dirty="0"/>
          </a:p>
          <a:p>
            <a:pPr defTabSz="915040">
              <a:defRPr/>
            </a:pPr>
            <a:r>
              <a:rPr lang="en-US" dirty="0"/>
              <a:t>On the right side of the slide you see the past-year IPV rates in this sample, with 30% reporting past-year IPV.  You see that more than a quarter experienced past-year psychological IPV and more than 1 in 10 women experienced sexual violence by an intimate partner within the prior year. </a:t>
            </a:r>
          </a:p>
          <a:p>
            <a:endParaRPr lang="en-US" dirty="0"/>
          </a:p>
          <a:p>
            <a:pPr defTabSz="915040" eaLnBrk="1" fontAlgn="auto" hangingPunct="1">
              <a:spcBef>
                <a:spcPts val="0"/>
              </a:spcBef>
              <a:spcAft>
                <a:spcPts val="0"/>
              </a:spcAft>
              <a:defRPr/>
            </a:pPr>
            <a:r>
              <a:rPr lang="en-US" baseline="0" dirty="0"/>
              <a:t>The fact that psychological and sexual IPV was quite common is important because research has shown that these types of IPV are particularly damaging to women’s health…</a:t>
            </a:r>
          </a:p>
          <a:p>
            <a:endParaRPr lang="en-US" dirty="0"/>
          </a:p>
        </p:txBody>
      </p:sp>
      <p:sp>
        <p:nvSpPr>
          <p:cNvPr id="4" name="Slide Number Placeholder 3"/>
          <p:cNvSpPr>
            <a:spLocks noGrp="1"/>
          </p:cNvSpPr>
          <p:nvPr>
            <p:ph type="sldNum" sz="quarter" idx="5"/>
          </p:nvPr>
        </p:nvSpPr>
        <p:spPr/>
        <p:txBody>
          <a:bodyPr/>
          <a:lstStyle/>
          <a:p>
            <a:fld id="{1CAD4064-0F38-4A7B-8332-D667E08AAD99}" type="slidenum">
              <a:rPr lang="en-US" smtClean="0"/>
              <a:t>8</a:t>
            </a:fld>
            <a:endParaRPr lang="en-US"/>
          </a:p>
        </p:txBody>
      </p:sp>
    </p:spTree>
    <p:extLst>
      <p:ext uri="{BB962C8B-B14F-4D97-AF65-F5344CB8AC3E}">
        <p14:creationId xmlns:p14="http://schemas.microsoft.com/office/powerpoint/2010/main" val="3499497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040" y="4400551"/>
            <a:ext cx="5608320" cy="3600450"/>
          </a:xfrm>
        </p:spPr>
        <p:txBody>
          <a:bodyPr/>
          <a:lstStyle/>
          <a:p>
            <a:pPr defTabSz="896300"/>
            <a:r>
              <a:rPr lang="en-US" sz="1100" dirty="0"/>
              <a:t>So far we’ve been focusing on the general population of women Veterans, this histogram displays the prevalence of past-year IPV by age among nationally representative sample of more than 6,000 women veterans using VHA primary care. </a:t>
            </a:r>
          </a:p>
          <a:p>
            <a:pPr defTabSz="896300"/>
            <a:endParaRPr lang="en-US" sz="1100" dirty="0"/>
          </a:p>
          <a:p>
            <a:pPr defTabSz="896300"/>
            <a:r>
              <a:rPr lang="en-US" sz="1100" dirty="0"/>
              <a:t>Overall, nearly 1 in 5 women  Veteran VA primary care patients experienced past-year IPV.  [That is about 115,000 women seen within VA. ]</a:t>
            </a:r>
          </a:p>
          <a:p>
            <a:pPr defTabSz="896300"/>
            <a:endParaRPr lang="en-US" sz="1100" dirty="0"/>
          </a:p>
          <a:p>
            <a:pPr defTabSz="896300"/>
            <a:r>
              <a:rPr lang="en-US" sz="1100" dirty="0"/>
              <a:t>Not surprisingly, younger women had highest risk, with 25.5% of women 30 and younger experiencing past-year IPV. This proportion was similarly high for women up to age 55 years of age, at which point it drops down to about 16% and then drops down to only 5% for women 65+. </a:t>
            </a:r>
          </a:p>
          <a:p>
            <a:pPr defTabSz="896300"/>
            <a:endParaRPr lang="en-US" sz="1000" dirty="0"/>
          </a:p>
          <a:p>
            <a:pPr defTabSz="896300" eaLnBrk="1" fontAlgn="auto" hangingPunct="1">
              <a:spcBef>
                <a:spcPts val="0"/>
              </a:spcBef>
              <a:spcAft>
                <a:spcPts val="0"/>
              </a:spcAft>
              <a:defRPr/>
            </a:pPr>
            <a:r>
              <a:rPr lang="en-US" sz="1000" dirty="0"/>
              <a:t>[The other thing I’ll note is that while the highest prevalence was seen among those less than 30, the age range of those that disclosed IPV was 21 to 79 years.]</a:t>
            </a:r>
          </a:p>
          <a:p>
            <a:pPr defTabSz="896300"/>
            <a:endParaRPr lang="en-US" baseline="0" dirty="0"/>
          </a:p>
          <a:p>
            <a:pPr defTabSz="896300" eaLnBrk="1" fontAlgn="auto" hangingPunct="1">
              <a:spcBef>
                <a:spcPts val="0"/>
              </a:spcBef>
              <a:spcAft>
                <a:spcPts val="0"/>
              </a:spcAft>
              <a:defRPr/>
            </a:pPr>
            <a:r>
              <a:rPr lang="en-US" baseline="0" dirty="0"/>
              <a:t>These data complement and extend what we’ve been seeing in the prior research I’ve shared with you today. </a:t>
            </a:r>
          </a:p>
          <a:p>
            <a:r>
              <a:rPr lang="en-US" sz="1000" dirty="0"/>
              <a:t>[</a:t>
            </a:r>
            <a:r>
              <a:rPr lang="en-US" sz="800" dirty="0"/>
              <a:t>Note: Among IPV+ women:   </a:t>
            </a:r>
            <a:r>
              <a:rPr lang="en-US" sz="800" dirty="0">
                <a:solidFill>
                  <a:srgbClr val="3C7278"/>
                </a:solidFill>
              </a:rPr>
              <a:t>45.2% endorsed multiple items; 79.7% endorsed psychological violence and 53.6% endorsed fear; In addition, 12.0% endorsed sexual violence and 26.6% endorsed physical violence]</a:t>
            </a:r>
          </a:p>
          <a:p>
            <a:r>
              <a:rPr lang="en-US" sz="800" dirty="0"/>
              <a:t>4-item HARK screening tool assess </a:t>
            </a:r>
            <a:r>
              <a:rPr lang="en-US" sz="800" u="sng" dirty="0"/>
              <a:t>past-year</a:t>
            </a:r>
            <a:r>
              <a:rPr lang="en-US" sz="800" dirty="0"/>
              <a:t> IPV: </a:t>
            </a:r>
            <a:r>
              <a:rPr lang="en-US" sz="800" b="1" dirty="0"/>
              <a:t>Psychological violence: </a:t>
            </a:r>
            <a:r>
              <a:rPr lang="en-US" sz="800" dirty="0"/>
              <a:t>Emotionally mistreated (e.g., called names, criticized, not allowed to see family or friends, put on an allowance); </a:t>
            </a:r>
            <a:r>
              <a:rPr lang="en-US" sz="800" b="1" dirty="0"/>
              <a:t>Fear</a:t>
            </a:r>
            <a:r>
              <a:rPr lang="en-US" sz="800" dirty="0"/>
              <a:t>: Afraid of partner or ex-partner; </a:t>
            </a:r>
            <a:r>
              <a:rPr lang="en-US" sz="800" b="1" dirty="0"/>
              <a:t>Sexual violence : </a:t>
            </a:r>
            <a:r>
              <a:rPr lang="en-US" sz="800" dirty="0"/>
              <a:t>Forced or threatened into having any kind of sexual activity; </a:t>
            </a:r>
            <a:r>
              <a:rPr lang="en-US" sz="800" b="1" dirty="0"/>
              <a:t>Physical violence: </a:t>
            </a:r>
            <a:r>
              <a:rPr lang="en-US" sz="800" dirty="0"/>
              <a:t>Kicked, hit, slapped, or otherwise physically hurt</a:t>
            </a:r>
          </a:p>
        </p:txBody>
      </p:sp>
      <p:sp>
        <p:nvSpPr>
          <p:cNvPr id="4" name="Slide Number Placeholder 3"/>
          <p:cNvSpPr>
            <a:spLocks noGrp="1"/>
          </p:cNvSpPr>
          <p:nvPr>
            <p:ph type="sldNum" sz="quarter" idx="5"/>
          </p:nvPr>
        </p:nvSpPr>
        <p:spPr/>
        <p:txBody>
          <a:bodyPr/>
          <a:lstStyle/>
          <a:p>
            <a:fld id="{1CAD4064-0F38-4A7B-8332-D667E08AAD99}" type="slidenum">
              <a:rPr lang="en-US" smtClean="0"/>
              <a:t>9</a:t>
            </a:fld>
            <a:endParaRPr lang="en-US"/>
          </a:p>
        </p:txBody>
      </p:sp>
    </p:spTree>
    <p:extLst>
      <p:ext uri="{BB962C8B-B14F-4D97-AF65-F5344CB8AC3E}">
        <p14:creationId xmlns:p14="http://schemas.microsoft.com/office/powerpoint/2010/main" val="4151162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7.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56A63E32-1DCE-4189-9CDC-56AE9CE5535D}"/>
              </a:ext>
            </a:extLst>
          </p:cNvPr>
          <p:cNvSpPr>
            <a:spLocks noChangeArrowheads="1"/>
          </p:cNvSpPr>
          <p:nvPr/>
        </p:nvSpPr>
        <p:spPr bwMode="auto">
          <a:xfrm>
            <a:off x="4165600" y="990600"/>
            <a:ext cx="8026400" cy="1905000"/>
          </a:xfrm>
          <a:prstGeom prst="rect">
            <a:avLst/>
          </a:prstGeom>
          <a:solidFill>
            <a:srgbClr val="008080"/>
          </a:solidFill>
          <a:ln w="9525">
            <a:solidFill>
              <a:schemeClr val="accent2"/>
            </a:solidFill>
            <a:miter lim="800000"/>
            <a:headEnd/>
            <a:tailEnd/>
          </a:ln>
          <a:effectLst/>
        </p:spPr>
        <p:txBody>
          <a:bodyPr wrap="none" anchor="ct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algn="ctr" eaLnBrk="0" fontAlgn="base" hangingPunct="0">
              <a:spcBef>
                <a:spcPct val="0"/>
              </a:spcBef>
              <a:spcAft>
                <a:spcPct val="0"/>
              </a:spcAft>
              <a:defRPr>
                <a:solidFill>
                  <a:schemeClr val="tx1"/>
                </a:solidFill>
                <a:latin typeface="Verdana" pitchFamily="34" charset="0"/>
                <a:cs typeface="Arial" charset="0"/>
              </a:defRPr>
            </a:lvl6pPr>
            <a:lvl7pPr marL="2971800" indent="-228600" algn="ctr" eaLnBrk="0" fontAlgn="base" hangingPunct="0">
              <a:spcBef>
                <a:spcPct val="0"/>
              </a:spcBef>
              <a:spcAft>
                <a:spcPct val="0"/>
              </a:spcAft>
              <a:defRPr>
                <a:solidFill>
                  <a:schemeClr val="tx1"/>
                </a:solidFill>
                <a:latin typeface="Verdana" pitchFamily="34" charset="0"/>
                <a:cs typeface="Arial" charset="0"/>
              </a:defRPr>
            </a:lvl7pPr>
            <a:lvl8pPr marL="3429000" indent="-228600" algn="ctr" eaLnBrk="0" fontAlgn="base" hangingPunct="0">
              <a:spcBef>
                <a:spcPct val="0"/>
              </a:spcBef>
              <a:spcAft>
                <a:spcPct val="0"/>
              </a:spcAft>
              <a:defRPr>
                <a:solidFill>
                  <a:schemeClr val="tx1"/>
                </a:solidFill>
                <a:latin typeface="Verdana" pitchFamily="34" charset="0"/>
                <a:cs typeface="Arial" charset="0"/>
              </a:defRPr>
            </a:lvl8pPr>
            <a:lvl9pPr marL="3886200" indent="-228600" algn="ctr" eaLnBrk="0" fontAlgn="base" hangingPunct="0">
              <a:spcBef>
                <a:spcPct val="0"/>
              </a:spcBef>
              <a:spcAft>
                <a:spcPct val="0"/>
              </a:spcAft>
              <a:defRPr>
                <a:solidFill>
                  <a:schemeClr val="tx1"/>
                </a:solidFill>
                <a:latin typeface="Verdana" pitchFamily="34" charset="0"/>
                <a:cs typeface="Arial" charset="0"/>
              </a:defRPr>
            </a:lvl9pPr>
          </a:lstStyle>
          <a:p>
            <a:pPr algn="ctr">
              <a:defRPr/>
            </a:pPr>
            <a:endParaRPr lang="en-US" altLang="en-US" dirty="0"/>
          </a:p>
        </p:txBody>
      </p:sp>
      <p:sp>
        <p:nvSpPr>
          <p:cNvPr id="5" name="Rectangle 6">
            <a:extLst>
              <a:ext uri="{FF2B5EF4-FFF2-40B4-BE49-F238E27FC236}">
                <a16:creationId xmlns:a16="http://schemas.microsoft.com/office/drawing/2014/main" id="{CE98FC8C-8F56-4072-B90E-D30D38FEFC48}"/>
              </a:ext>
            </a:extLst>
          </p:cNvPr>
          <p:cNvSpPr>
            <a:spLocks noChangeArrowheads="1"/>
          </p:cNvSpPr>
          <p:nvPr/>
        </p:nvSpPr>
        <p:spPr bwMode="auto">
          <a:xfrm>
            <a:off x="0" y="990600"/>
            <a:ext cx="4165600" cy="1905000"/>
          </a:xfrm>
          <a:prstGeom prst="rect">
            <a:avLst/>
          </a:prstGeom>
          <a:solidFill>
            <a:srgbClr val="80B7D6"/>
          </a:solidFill>
          <a:ln>
            <a:noFill/>
          </a:ln>
          <a:effectLst/>
        </p:spPr>
        <p:txBody>
          <a:bodyPr wrap="none" anchor="ct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algn="ctr" eaLnBrk="0" fontAlgn="base" hangingPunct="0">
              <a:spcBef>
                <a:spcPct val="0"/>
              </a:spcBef>
              <a:spcAft>
                <a:spcPct val="0"/>
              </a:spcAft>
              <a:defRPr>
                <a:solidFill>
                  <a:schemeClr val="tx1"/>
                </a:solidFill>
                <a:latin typeface="Verdana" pitchFamily="34" charset="0"/>
                <a:cs typeface="Arial" charset="0"/>
              </a:defRPr>
            </a:lvl6pPr>
            <a:lvl7pPr marL="2971800" indent="-228600" algn="ctr" eaLnBrk="0" fontAlgn="base" hangingPunct="0">
              <a:spcBef>
                <a:spcPct val="0"/>
              </a:spcBef>
              <a:spcAft>
                <a:spcPct val="0"/>
              </a:spcAft>
              <a:defRPr>
                <a:solidFill>
                  <a:schemeClr val="tx1"/>
                </a:solidFill>
                <a:latin typeface="Verdana" pitchFamily="34" charset="0"/>
                <a:cs typeface="Arial" charset="0"/>
              </a:defRPr>
            </a:lvl7pPr>
            <a:lvl8pPr marL="3429000" indent="-228600" algn="ctr" eaLnBrk="0" fontAlgn="base" hangingPunct="0">
              <a:spcBef>
                <a:spcPct val="0"/>
              </a:spcBef>
              <a:spcAft>
                <a:spcPct val="0"/>
              </a:spcAft>
              <a:defRPr>
                <a:solidFill>
                  <a:schemeClr val="tx1"/>
                </a:solidFill>
                <a:latin typeface="Verdana" pitchFamily="34" charset="0"/>
                <a:cs typeface="Arial" charset="0"/>
              </a:defRPr>
            </a:lvl8pPr>
            <a:lvl9pPr marL="3886200" indent="-228600" algn="ctr" eaLnBrk="0" fontAlgn="base" hangingPunct="0">
              <a:spcBef>
                <a:spcPct val="0"/>
              </a:spcBef>
              <a:spcAft>
                <a:spcPct val="0"/>
              </a:spcAft>
              <a:defRPr>
                <a:solidFill>
                  <a:schemeClr val="tx1"/>
                </a:solidFill>
                <a:latin typeface="Verdana" pitchFamily="34" charset="0"/>
                <a:cs typeface="Arial" charset="0"/>
              </a:defRPr>
            </a:lvl9pPr>
          </a:lstStyle>
          <a:p>
            <a:pPr algn="ctr">
              <a:defRPr/>
            </a:pPr>
            <a:endParaRPr lang="en-US" altLang="en-US" dirty="0"/>
          </a:p>
        </p:txBody>
      </p:sp>
      <p:sp>
        <p:nvSpPr>
          <p:cNvPr id="6" name="Line 7">
            <a:extLst>
              <a:ext uri="{FF2B5EF4-FFF2-40B4-BE49-F238E27FC236}">
                <a16:creationId xmlns:a16="http://schemas.microsoft.com/office/drawing/2014/main" id="{2AADC929-FAB1-4EAF-A448-8D476E7DD016}"/>
              </a:ext>
            </a:extLst>
          </p:cNvPr>
          <p:cNvSpPr>
            <a:spLocks noChangeShapeType="1"/>
          </p:cNvSpPr>
          <p:nvPr/>
        </p:nvSpPr>
        <p:spPr bwMode="auto">
          <a:xfrm flipH="1">
            <a:off x="0" y="990600"/>
            <a:ext cx="12192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8">
            <a:extLst>
              <a:ext uri="{FF2B5EF4-FFF2-40B4-BE49-F238E27FC236}">
                <a16:creationId xmlns:a16="http://schemas.microsoft.com/office/drawing/2014/main" id="{8925E748-1651-481E-8004-9F9299C57586}"/>
              </a:ext>
            </a:extLst>
          </p:cNvPr>
          <p:cNvSpPr>
            <a:spLocks noChangeShapeType="1"/>
          </p:cNvSpPr>
          <p:nvPr/>
        </p:nvSpPr>
        <p:spPr bwMode="auto">
          <a:xfrm flipH="1">
            <a:off x="0" y="2895600"/>
            <a:ext cx="12192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9">
            <a:extLst>
              <a:ext uri="{FF2B5EF4-FFF2-40B4-BE49-F238E27FC236}">
                <a16:creationId xmlns:a16="http://schemas.microsoft.com/office/drawing/2014/main" id="{C4333CB3-5DB6-4AA2-9018-B58142694E4E}"/>
              </a:ext>
            </a:extLst>
          </p:cNvPr>
          <p:cNvSpPr>
            <a:spLocks noChangeShapeType="1"/>
          </p:cNvSpPr>
          <p:nvPr/>
        </p:nvSpPr>
        <p:spPr bwMode="auto">
          <a:xfrm>
            <a:off x="4165600" y="990600"/>
            <a:ext cx="0" cy="411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42" name="Rectangle 2"/>
          <p:cNvSpPr>
            <a:spLocks noGrp="1" noChangeArrowheads="1"/>
          </p:cNvSpPr>
          <p:nvPr>
            <p:ph type="subTitle" idx="1"/>
          </p:nvPr>
        </p:nvSpPr>
        <p:spPr>
          <a:xfrm>
            <a:off x="4572000" y="3124200"/>
            <a:ext cx="5791200" cy="1905000"/>
          </a:xfrm>
        </p:spPr>
        <p:txBody>
          <a:bodyPr/>
          <a:lstStyle>
            <a:lvl1pPr marL="0" indent="0">
              <a:buFontTx/>
              <a:buNone/>
              <a:defRPr sz="2400"/>
            </a:lvl1pPr>
          </a:lstStyle>
          <a:p>
            <a:pPr lvl="0"/>
            <a:r>
              <a:rPr lang="en-US" altLang="en-US" noProof="0"/>
              <a:t>Click to edit Master subtitle style</a:t>
            </a:r>
          </a:p>
        </p:txBody>
      </p:sp>
      <p:sp>
        <p:nvSpPr>
          <p:cNvPr id="112645" name="Rectangle 5"/>
          <p:cNvSpPr>
            <a:spLocks noGrp="1" noChangeArrowheads="1"/>
          </p:cNvSpPr>
          <p:nvPr>
            <p:ph type="ctrTitle"/>
          </p:nvPr>
        </p:nvSpPr>
        <p:spPr>
          <a:xfrm>
            <a:off x="4485218" y="1295400"/>
            <a:ext cx="7401983" cy="1295400"/>
          </a:xfrm>
        </p:spPr>
        <p:txBody>
          <a:bodyPr/>
          <a:lstStyle>
            <a:lvl1pPr>
              <a:defRPr sz="4500">
                <a:solidFill>
                  <a:schemeClr val="tx1"/>
                </a:solidFill>
              </a:defRPr>
            </a:lvl1pPr>
          </a:lstStyle>
          <a:p>
            <a:pPr lvl="0"/>
            <a:r>
              <a:rPr lang="en-US" altLang="en-US" noProof="0"/>
              <a:t>Click to edit Master title style</a:t>
            </a:r>
          </a:p>
        </p:txBody>
      </p:sp>
      <p:sp>
        <p:nvSpPr>
          <p:cNvPr id="9" name="Rectangle 3">
            <a:extLst>
              <a:ext uri="{FF2B5EF4-FFF2-40B4-BE49-F238E27FC236}">
                <a16:creationId xmlns:a16="http://schemas.microsoft.com/office/drawing/2014/main" id="{A50FB7E1-28DF-4B6D-ADD7-54D45812ACCB}"/>
              </a:ext>
            </a:extLst>
          </p:cNvPr>
          <p:cNvSpPr>
            <a:spLocks noGrp="1" noChangeArrowheads="1"/>
          </p:cNvSpPr>
          <p:nvPr>
            <p:ph type="dt" sz="half" idx="10"/>
          </p:nvPr>
        </p:nvSpPr>
        <p:spPr>
          <a:xfrm>
            <a:off x="914400" y="6248400"/>
            <a:ext cx="2540000" cy="457200"/>
          </a:xfrm>
        </p:spPr>
        <p:txBody>
          <a:bodyPr/>
          <a:lstStyle>
            <a:lvl1pPr>
              <a:defRPr/>
            </a:lvl1pPr>
          </a:lstStyle>
          <a:p>
            <a:pPr>
              <a:defRPr/>
            </a:pPr>
            <a:endParaRPr lang="en-US" altLang="en-US"/>
          </a:p>
        </p:txBody>
      </p:sp>
    </p:spTree>
    <p:extLst>
      <p:ext uri="{BB962C8B-B14F-4D97-AF65-F5344CB8AC3E}">
        <p14:creationId xmlns:p14="http://schemas.microsoft.com/office/powerpoint/2010/main" val="828765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83121C2-AB3F-4D33-95DA-EBA7D89CDF9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E4018F5-926A-43B2-A461-7AF18BABFBAE}"/>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878045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0"/>
            <a:ext cx="27686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0"/>
            <a:ext cx="81026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E804EBE-0BFE-4C79-9270-38E27D7512B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AAF162E-9726-445F-B989-1FA3AF104755}"/>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811750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12800" y="0"/>
            <a:ext cx="11074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600200"/>
            <a:ext cx="5080000" cy="4114800"/>
          </a:xfrm>
        </p:spPr>
        <p:txBody>
          <a:bodyPr/>
          <a:lstStyle/>
          <a:p>
            <a:pPr lvl="0"/>
            <a:endParaRPr lang="en-US" noProof="0" dirty="0"/>
          </a:p>
        </p:txBody>
      </p:sp>
      <p:sp>
        <p:nvSpPr>
          <p:cNvPr id="5" name="Rectangle 4">
            <a:extLst>
              <a:ext uri="{FF2B5EF4-FFF2-40B4-BE49-F238E27FC236}">
                <a16:creationId xmlns:a16="http://schemas.microsoft.com/office/drawing/2014/main" id="{B217350A-A33D-48F3-B3F2-394DBF1F020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EF5C6C4-3F55-4299-B1FA-CF57CF200562}"/>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9353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2130426"/>
            <a:ext cx="9144000" cy="1470025"/>
          </a:xfrm>
          <a:prstGeom prst="rect">
            <a:avLst/>
          </a:prstGeom>
        </p:spPr>
        <p:txBody>
          <a:bodyPr/>
          <a:lstStyle>
            <a:lvl1pPr algn="l">
              <a:defRPr>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2133600" y="3886200"/>
            <a:ext cx="8229600" cy="1752600"/>
          </a:xfrm>
          <a:prstGeom prst="rect">
            <a:avLst/>
          </a:prstGeom>
        </p:spPr>
        <p:txBody>
          <a:bodyPr/>
          <a:lstStyle>
            <a:lvl1pPr marL="0" indent="0" algn="l">
              <a:buNone/>
              <a:defRPr>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8"/>
          <p:cNvSpPr>
            <a:spLocks noGrp="1"/>
          </p:cNvSpPr>
          <p:nvPr>
            <p:ph type="dt" sz="half" idx="10"/>
          </p:nvPr>
        </p:nvSpPr>
        <p:spPr>
          <a:xfrm>
            <a:off x="609600" y="6553200"/>
            <a:ext cx="2844800" cy="304800"/>
          </a:xfrm>
          <a:prstGeom prst="rect">
            <a:avLst/>
          </a:prstGeom>
        </p:spPr>
        <p:txBody>
          <a:bodyPr/>
          <a:lstStyle>
            <a:lvl1pPr eaLnBrk="1" hangingPunct="1">
              <a:defRPr>
                <a:latin typeface="Arial" charset="0"/>
                <a:ea typeface="ヒラギノ角ゴ Pro W3" pitchFamily="1" charset="-128"/>
                <a:cs typeface="+mn-cs"/>
              </a:defRPr>
            </a:lvl1pPr>
          </a:lstStyle>
          <a:p>
            <a:pPr>
              <a:defRPr/>
            </a:pPr>
            <a:r>
              <a:rPr lang="en-US"/>
              <a:t>DATE</a:t>
            </a:r>
          </a:p>
        </p:txBody>
      </p:sp>
      <p:sp>
        <p:nvSpPr>
          <p:cNvPr id="5" name="Footer Placeholder 9"/>
          <p:cNvSpPr>
            <a:spLocks noGrp="1"/>
          </p:cNvSpPr>
          <p:nvPr>
            <p:ph type="ftr" sz="quarter" idx="11"/>
          </p:nvPr>
        </p:nvSpPr>
        <p:spPr>
          <a:xfrm>
            <a:off x="3962400" y="6553200"/>
            <a:ext cx="5181600" cy="304800"/>
          </a:xfrm>
          <a:prstGeom prst="rect">
            <a:avLst/>
          </a:prstGeom>
        </p:spPr>
        <p:txBody>
          <a:bodyPr/>
          <a:lstStyle>
            <a:lvl1pPr eaLnBrk="1" hangingPunct="1">
              <a:defRPr>
                <a:latin typeface="Arial" charset="0"/>
                <a:ea typeface="ヒラギノ角ゴ Pro W3" pitchFamily="1" charset="-128"/>
                <a:cs typeface="+mn-cs"/>
              </a:defRPr>
            </a:lvl1pPr>
          </a:lstStyle>
          <a:p>
            <a:pPr>
              <a:defRPr/>
            </a:pPr>
            <a:r>
              <a:rPr lang="en-US"/>
              <a:t>DOCUMENT TYPE/STATUS</a:t>
            </a:r>
          </a:p>
        </p:txBody>
      </p:sp>
      <p:sp>
        <p:nvSpPr>
          <p:cNvPr id="6" name="Slide Number Placeholder 10"/>
          <p:cNvSpPr>
            <a:spLocks noGrp="1"/>
          </p:cNvSpPr>
          <p:nvPr>
            <p:ph type="sldNum" sz="quarter" idx="12"/>
          </p:nvPr>
        </p:nvSpPr>
        <p:spPr>
          <a:xfrm>
            <a:off x="8737600" y="6553200"/>
            <a:ext cx="2844800" cy="3048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00CEB8E-CF42-4D8E-A2E0-C5B0EF5B3EDB}" type="slidenum">
              <a:rPr lang="en-US" altLang="en-US"/>
              <a:pPr/>
              <a:t>‹#›</a:t>
            </a:fld>
            <a:endParaRPr lang="en-US" altLang="en-US"/>
          </a:p>
        </p:txBody>
      </p:sp>
      <p:sp>
        <p:nvSpPr>
          <p:cNvPr id="7" name="Rectangle 6">
            <a:extLst>
              <a:ext uri="{FF2B5EF4-FFF2-40B4-BE49-F238E27FC236}">
                <a16:creationId xmlns:a16="http://schemas.microsoft.com/office/drawing/2014/main" id="{4E489E7D-ED93-46CC-8C10-82013A56026F}"/>
              </a:ext>
            </a:extLst>
          </p:cNvPr>
          <p:cNvSpPr/>
          <p:nvPr userDrawn="1"/>
        </p:nvSpPr>
        <p:spPr bwMode="auto">
          <a:xfrm>
            <a:off x="254001" y="6335713"/>
            <a:ext cx="2470151" cy="292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endParaRPr>
          </a:p>
        </p:txBody>
      </p:sp>
      <p:grpSp>
        <p:nvGrpSpPr>
          <p:cNvPr id="8" name="Group 9">
            <a:extLst>
              <a:ext uri="{FF2B5EF4-FFF2-40B4-BE49-F238E27FC236}">
                <a16:creationId xmlns:a16="http://schemas.microsoft.com/office/drawing/2014/main" id="{00F47F01-87D4-4EE8-B972-13065C77EDBE}"/>
              </a:ext>
            </a:extLst>
          </p:cNvPr>
          <p:cNvGrpSpPr>
            <a:grpSpLocks/>
          </p:cNvGrpSpPr>
          <p:nvPr userDrawn="1"/>
        </p:nvGrpSpPr>
        <p:grpSpPr bwMode="auto">
          <a:xfrm>
            <a:off x="0" y="0"/>
            <a:ext cx="12192000" cy="6858000"/>
            <a:chOff x="0" y="0"/>
            <a:chExt cx="9144000" cy="6858000"/>
          </a:xfrm>
        </p:grpSpPr>
        <p:pic>
          <p:nvPicPr>
            <p:cNvPr id="9" name="Picture 9" descr="Slide background with top dark blue-lighter blue block and larger block of circle-star pattern. Bottom right is the VA emblem and Excellence logo lock-up.">
              <a:extLst>
                <a:ext uri="{FF2B5EF4-FFF2-40B4-BE49-F238E27FC236}">
                  <a16:creationId xmlns:a16="http://schemas.microsoft.com/office/drawing/2014/main" id="{121D4F14-25E8-481C-BC03-08BF2B7CE89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56449345-6A6C-4A37-9D41-8D4E797B749E}"/>
                </a:ext>
              </a:extLst>
            </p:cNvPr>
            <p:cNvSpPr/>
            <p:nvPr userDrawn="1"/>
          </p:nvSpPr>
          <p:spPr>
            <a:xfrm>
              <a:off x="190500" y="6335713"/>
              <a:ext cx="1852613" cy="292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endParaRPr>
            </a:p>
          </p:txBody>
        </p:sp>
      </p:grpSp>
    </p:spTree>
    <p:extLst>
      <p:ext uri="{BB962C8B-B14F-4D97-AF65-F5344CB8AC3E}">
        <p14:creationId xmlns:p14="http://schemas.microsoft.com/office/powerpoint/2010/main" val="141269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20800" y="198438"/>
            <a:ext cx="10261600" cy="487362"/>
          </a:xfrm>
          <a:prstGeom prst="rect">
            <a:avLst/>
          </a:prstGeom>
        </p:spPr>
        <p:txBody>
          <a:bodyPr vert="horz"/>
          <a:lstStyle>
            <a:lvl1pPr algn="l">
              <a:defRPr sz="3200" b="1" cap="all" baseline="0">
                <a:solidFill>
                  <a:schemeClr val="bg1"/>
                </a:solidFill>
                <a:latin typeface="+mj-lt"/>
                <a:cs typeface="Arial" panose="020B0604020202020204" pitchFamily="34" charset="0"/>
              </a:defRPr>
            </a:lvl1pPr>
          </a:lstStyle>
          <a:p>
            <a:r>
              <a:rPr lang="en-US" dirty="0"/>
              <a:t>Click to edit Master title style</a:t>
            </a:r>
          </a:p>
        </p:txBody>
      </p:sp>
      <p:sp>
        <p:nvSpPr>
          <p:cNvPr id="6" name="Content Placeholder 2"/>
          <p:cNvSpPr>
            <a:spLocks noGrp="1"/>
          </p:cNvSpPr>
          <p:nvPr>
            <p:ph idx="1"/>
          </p:nvPr>
        </p:nvSpPr>
        <p:spPr>
          <a:xfrm>
            <a:off x="508000" y="1143000"/>
            <a:ext cx="11176000" cy="5181600"/>
          </a:xfrm>
          <a:prstGeom prst="rect">
            <a:avLst/>
          </a:prstGeom>
        </p:spPr>
        <p:txBody>
          <a:bodyPr/>
          <a:lstStyle>
            <a:lvl1pPr>
              <a:defRPr>
                <a:solidFill>
                  <a:srgbClr val="174782"/>
                </a:solidFill>
                <a:latin typeface="+mj-lt"/>
                <a:cs typeface="Arial" panose="020B0604020202020204" pitchFamily="34" charset="0"/>
              </a:defRPr>
            </a:lvl1pPr>
            <a:lvl2pPr>
              <a:defRPr>
                <a:latin typeface="+mj-lt"/>
                <a:cs typeface="Arial" panose="020B0604020202020204" pitchFamily="34" charset="0"/>
              </a:defRPr>
            </a:lvl2pPr>
            <a:lvl3pPr>
              <a:defRPr>
                <a:latin typeface="+mj-lt"/>
                <a:cs typeface="Arial" panose="020B0604020202020204" pitchFamily="34" charset="0"/>
              </a:defRPr>
            </a:lvl3pPr>
            <a:lvl4pPr>
              <a:defRPr>
                <a:latin typeface="+mj-lt"/>
                <a:cs typeface="Arial" panose="020B0604020202020204" pitchFamily="34" charset="0"/>
              </a:defRPr>
            </a:lvl4pPr>
            <a:lvl5pPr>
              <a:defRPr>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983226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422400" y="1143000"/>
            <a:ext cx="50292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p:cNvSpPr>
            <a:spLocks noGrp="1"/>
          </p:cNvSpPr>
          <p:nvPr>
            <p:ph sz="quarter" idx="14"/>
          </p:nvPr>
        </p:nvSpPr>
        <p:spPr>
          <a:xfrm>
            <a:off x="6705600" y="1143000"/>
            <a:ext cx="50292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1320800" y="198438"/>
            <a:ext cx="102616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
        <p:nvSpPr>
          <p:cNvPr id="5" name="Date Placeholder 8"/>
          <p:cNvSpPr>
            <a:spLocks noGrp="1"/>
          </p:cNvSpPr>
          <p:nvPr>
            <p:ph type="dt" sz="half" idx="15"/>
          </p:nvPr>
        </p:nvSpPr>
        <p:spPr>
          <a:xfrm>
            <a:off x="609600" y="6553200"/>
            <a:ext cx="2844800" cy="304800"/>
          </a:xfrm>
          <a:prstGeom prst="rect">
            <a:avLst/>
          </a:prstGeom>
        </p:spPr>
        <p:txBody>
          <a:bodyPr/>
          <a:lstStyle>
            <a:lvl1pPr eaLnBrk="1" hangingPunct="1">
              <a:defRPr>
                <a:latin typeface="Arial" charset="0"/>
                <a:ea typeface="ヒラギノ角ゴ Pro W3" pitchFamily="1" charset="-128"/>
                <a:cs typeface="+mn-cs"/>
              </a:defRPr>
            </a:lvl1pPr>
          </a:lstStyle>
          <a:p>
            <a:pPr>
              <a:defRPr/>
            </a:pPr>
            <a:r>
              <a:rPr lang="en-US"/>
              <a:t>DATE</a:t>
            </a:r>
          </a:p>
        </p:txBody>
      </p:sp>
      <p:sp>
        <p:nvSpPr>
          <p:cNvPr id="6" name="Footer Placeholder 9"/>
          <p:cNvSpPr>
            <a:spLocks noGrp="1"/>
          </p:cNvSpPr>
          <p:nvPr>
            <p:ph type="ftr" sz="quarter" idx="16"/>
          </p:nvPr>
        </p:nvSpPr>
        <p:spPr>
          <a:xfrm>
            <a:off x="3962400" y="6553200"/>
            <a:ext cx="5181600" cy="304800"/>
          </a:xfrm>
          <a:prstGeom prst="rect">
            <a:avLst/>
          </a:prstGeom>
        </p:spPr>
        <p:txBody>
          <a:bodyPr/>
          <a:lstStyle>
            <a:lvl1pPr eaLnBrk="1" hangingPunct="1">
              <a:defRPr>
                <a:latin typeface="Arial" charset="0"/>
                <a:ea typeface="ヒラギノ角ゴ Pro W3" pitchFamily="1" charset="-128"/>
                <a:cs typeface="+mn-cs"/>
              </a:defRPr>
            </a:lvl1pPr>
          </a:lstStyle>
          <a:p>
            <a:pPr>
              <a:defRPr/>
            </a:pPr>
            <a:r>
              <a:rPr lang="en-US"/>
              <a:t>DOCUMENT TYPE/STATUS</a:t>
            </a:r>
          </a:p>
        </p:txBody>
      </p:sp>
      <p:sp>
        <p:nvSpPr>
          <p:cNvPr id="7" name="Slide Number Placeholder 10"/>
          <p:cNvSpPr>
            <a:spLocks noGrp="1"/>
          </p:cNvSpPr>
          <p:nvPr>
            <p:ph type="sldNum" sz="quarter" idx="17"/>
          </p:nvPr>
        </p:nvSpPr>
        <p:spPr>
          <a:xfrm>
            <a:off x="8737600" y="6553200"/>
            <a:ext cx="2844800" cy="3048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328AAE6-DEFC-4CBF-8354-0D0C02614CD2}" type="slidenum">
              <a:rPr lang="en-US" altLang="en-US"/>
              <a:pPr/>
              <a:t>‹#›</a:t>
            </a:fld>
            <a:endParaRPr lang="en-US" altLang="en-US"/>
          </a:p>
        </p:txBody>
      </p:sp>
    </p:spTree>
    <p:extLst>
      <p:ext uri="{BB962C8B-B14F-4D97-AF65-F5344CB8AC3E}">
        <p14:creationId xmlns:p14="http://schemas.microsoft.com/office/powerpoint/2010/main" val="223737152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0" name="Content Placeholder 4"/>
          <p:cNvSpPr>
            <a:spLocks noGrp="1"/>
          </p:cNvSpPr>
          <p:nvPr>
            <p:ph sz="quarter" idx="13"/>
          </p:nvPr>
        </p:nvSpPr>
        <p:spPr>
          <a:xfrm>
            <a:off x="1320800" y="1143000"/>
            <a:ext cx="4775200" cy="5105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4"/>
          </p:nvPr>
        </p:nvSpPr>
        <p:spPr>
          <a:xfrm>
            <a:off x="6299200" y="5562600"/>
            <a:ext cx="5158317" cy="685800"/>
          </a:xfrm>
          <a:prstGeom prst="rect">
            <a:avLst/>
          </a:prstGeom>
        </p:spPr>
        <p:txBody>
          <a:bodyPr/>
          <a:lstStyle>
            <a:lvl1pPr marL="0" indent="0">
              <a:buNone/>
              <a:defRPr sz="1400" baseline="0">
                <a:solidFill>
                  <a:srgbClr val="174782"/>
                </a:solidFill>
              </a:defRPr>
            </a:lvl1pPr>
            <a:lvl2pPr>
              <a:defRPr sz="1400">
                <a:solidFill>
                  <a:srgbClr val="174782"/>
                </a:solidFill>
              </a:defRPr>
            </a:lvl2pPr>
            <a:lvl3pPr>
              <a:defRPr sz="1400">
                <a:solidFill>
                  <a:srgbClr val="174782"/>
                </a:solidFill>
              </a:defRPr>
            </a:lvl3pPr>
            <a:lvl4pPr>
              <a:defRPr sz="1400">
                <a:solidFill>
                  <a:srgbClr val="174782"/>
                </a:solidFill>
              </a:defRPr>
            </a:lvl4pPr>
            <a:lvl5pPr>
              <a:defRPr sz="1400">
                <a:solidFill>
                  <a:srgbClr val="174782"/>
                </a:solidFill>
              </a:defRPr>
            </a:lvl5pPr>
          </a:lstStyle>
          <a:p>
            <a:pPr lvl="0"/>
            <a:r>
              <a:rPr lang="en-US"/>
              <a:t>Click to edit Master text styles</a:t>
            </a:r>
          </a:p>
        </p:txBody>
      </p:sp>
      <p:sp>
        <p:nvSpPr>
          <p:cNvPr id="7" name="Picture Placeholder 6"/>
          <p:cNvSpPr>
            <a:spLocks noGrp="1"/>
          </p:cNvSpPr>
          <p:nvPr>
            <p:ph type="pic" sz="quarter" idx="15"/>
          </p:nvPr>
        </p:nvSpPr>
        <p:spPr>
          <a:xfrm>
            <a:off x="6299200" y="1143000"/>
            <a:ext cx="5181600" cy="4343400"/>
          </a:xfrm>
          <a:prstGeom prst="rect">
            <a:avLst/>
          </a:prstGeom>
        </p:spPr>
        <p:txBody>
          <a:bodyPr/>
          <a:lstStyle/>
          <a:p>
            <a:pPr lvl="0"/>
            <a:r>
              <a:rPr lang="en-US" noProof="0"/>
              <a:t>Click icon to add picture</a:t>
            </a:r>
          </a:p>
        </p:txBody>
      </p:sp>
      <p:sp>
        <p:nvSpPr>
          <p:cNvPr id="9" name="Title 1"/>
          <p:cNvSpPr>
            <a:spLocks noGrp="1"/>
          </p:cNvSpPr>
          <p:nvPr>
            <p:ph type="title"/>
          </p:nvPr>
        </p:nvSpPr>
        <p:spPr>
          <a:xfrm>
            <a:off x="1320800" y="198438"/>
            <a:ext cx="102616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
        <p:nvSpPr>
          <p:cNvPr id="6" name="Date Placeholder 8"/>
          <p:cNvSpPr>
            <a:spLocks noGrp="1"/>
          </p:cNvSpPr>
          <p:nvPr>
            <p:ph type="dt" sz="half" idx="16"/>
          </p:nvPr>
        </p:nvSpPr>
        <p:spPr>
          <a:xfrm>
            <a:off x="609600" y="6553200"/>
            <a:ext cx="2844800" cy="304800"/>
          </a:xfrm>
          <a:prstGeom prst="rect">
            <a:avLst/>
          </a:prstGeom>
        </p:spPr>
        <p:txBody>
          <a:bodyPr/>
          <a:lstStyle>
            <a:lvl1pPr eaLnBrk="1" hangingPunct="1">
              <a:defRPr>
                <a:latin typeface="Arial" charset="0"/>
                <a:ea typeface="ヒラギノ角ゴ Pro W3" pitchFamily="1" charset="-128"/>
                <a:cs typeface="+mn-cs"/>
              </a:defRPr>
            </a:lvl1pPr>
          </a:lstStyle>
          <a:p>
            <a:pPr>
              <a:defRPr/>
            </a:pPr>
            <a:r>
              <a:rPr lang="en-US"/>
              <a:t>DATE</a:t>
            </a:r>
          </a:p>
        </p:txBody>
      </p:sp>
      <p:sp>
        <p:nvSpPr>
          <p:cNvPr id="8" name="Footer Placeholder 9"/>
          <p:cNvSpPr>
            <a:spLocks noGrp="1"/>
          </p:cNvSpPr>
          <p:nvPr>
            <p:ph type="ftr" sz="quarter" idx="17"/>
          </p:nvPr>
        </p:nvSpPr>
        <p:spPr>
          <a:xfrm>
            <a:off x="3962400" y="6553200"/>
            <a:ext cx="5181600" cy="304800"/>
          </a:xfrm>
          <a:prstGeom prst="rect">
            <a:avLst/>
          </a:prstGeom>
        </p:spPr>
        <p:txBody>
          <a:bodyPr/>
          <a:lstStyle>
            <a:lvl1pPr eaLnBrk="1" hangingPunct="1">
              <a:defRPr>
                <a:latin typeface="Arial" charset="0"/>
                <a:ea typeface="ヒラギノ角ゴ Pro W3" pitchFamily="1" charset="-128"/>
                <a:cs typeface="+mn-cs"/>
              </a:defRPr>
            </a:lvl1pPr>
          </a:lstStyle>
          <a:p>
            <a:pPr>
              <a:defRPr/>
            </a:pPr>
            <a:r>
              <a:rPr lang="en-US"/>
              <a:t>DOCUMENT TYPE/STATUS</a:t>
            </a:r>
          </a:p>
        </p:txBody>
      </p:sp>
      <p:sp>
        <p:nvSpPr>
          <p:cNvPr id="10" name="Slide Number Placeholder 10"/>
          <p:cNvSpPr>
            <a:spLocks noGrp="1"/>
          </p:cNvSpPr>
          <p:nvPr>
            <p:ph type="sldNum" sz="quarter" idx="18"/>
          </p:nvPr>
        </p:nvSpPr>
        <p:spPr>
          <a:xfrm>
            <a:off x="8737600" y="6553200"/>
            <a:ext cx="2844800" cy="3048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00179DE-9BF1-45C0-92DE-FB3402A5F9D8}" type="slidenum">
              <a:rPr lang="en-US" altLang="en-US"/>
              <a:pPr/>
              <a:t>‹#›</a:t>
            </a:fld>
            <a:endParaRPr lang="en-US" altLang="en-US"/>
          </a:p>
        </p:txBody>
      </p:sp>
    </p:spTree>
    <p:extLst>
      <p:ext uri="{BB962C8B-B14F-4D97-AF65-F5344CB8AC3E}">
        <p14:creationId xmlns:p14="http://schemas.microsoft.com/office/powerpoint/2010/main" val="115169736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19" name="Content Placeholder 4"/>
          <p:cNvSpPr>
            <a:spLocks noGrp="1"/>
          </p:cNvSpPr>
          <p:nvPr>
            <p:ph sz="quarter" idx="13"/>
          </p:nvPr>
        </p:nvSpPr>
        <p:spPr>
          <a:xfrm>
            <a:off x="1219200" y="4038600"/>
            <a:ext cx="103632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20"/>
          <p:cNvSpPr>
            <a:spLocks noGrp="1"/>
          </p:cNvSpPr>
          <p:nvPr>
            <p:ph type="pic" sz="quarter" idx="17"/>
          </p:nvPr>
        </p:nvSpPr>
        <p:spPr>
          <a:xfrm>
            <a:off x="1219200" y="1066800"/>
            <a:ext cx="4978400" cy="2895600"/>
          </a:xfrm>
          <a:prstGeom prst="rect">
            <a:avLst/>
          </a:prstGeom>
        </p:spPr>
        <p:txBody>
          <a:bodyPr/>
          <a:lstStyle/>
          <a:p>
            <a:pPr lvl="0"/>
            <a:r>
              <a:rPr lang="en-US" noProof="0"/>
              <a:t>Click icon to add picture</a:t>
            </a:r>
          </a:p>
        </p:txBody>
      </p:sp>
      <p:sp>
        <p:nvSpPr>
          <p:cNvPr id="21" name="Picture Placeholder 20"/>
          <p:cNvSpPr>
            <a:spLocks noGrp="1"/>
          </p:cNvSpPr>
          <p:nvPr>
            <p:ph type="pic" sz="quarter" idx="18"/>
          </p:nvPr>
        </p:nvSpPr>
        <p:spPr>
          <a:xfrm>
            <a:off x="6400800" y="1066800"/>
            <a:ext cx="5181600" cy="2895600"/>
          </a:xfrm>
          <a:prstGeom prst="rect">
            <a:avLst/>
          </a:prstGeom>
        </p:spPr>
        <p:txBody>
          <a:bodyPr/>
          <a:lstStyle/>
          <a:p>
            <a:pPr lvl="0"/>
            <a:r>
              <a:rPr lang="en-US" noProof="0"/>
              <a:t>Click icon to add picture</a:t>
            </a:r>
          </a:p>
        </p:txBody>
      </p:sp>
      <p:sp>
        <p:nvSpPr>
          <p:cNvPr id="9" name="Title 1"/>
          <p:cNvSpPr>
            <a:spLocks noGrp="1"/>
          </p:cNvSpPr>
          <p:nvPr>
            <p:ph type="title"/>
          </p:nvPr>
        </p:nvSpPr>
        <p:spPr>
          <a:xfrm>
            <a:off x="1320800" y="198438"/>
            <a:ext cx="102616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
        <p:nvSpPr>
          <p:cNvPr id="6" name="Date Placeholder 8"/>
          <p:cNvSpPr>
            <a:spLocks noGrp="1"/>
          </p:cNvSpPr>
          <p:nvPr>
            <p:ph type="dt" sz="half" idx="19"/>
          </p:nvPr>
        </p:nvSpPr>
        <p:spPr>
          <a:xfrm>
            <a:off x="609600" y="6553200"/>
            <a:ext cx="2844800" cy="304800"/>
          </a:xfrm>
          <a:prstGeom prst="rect">
            <a:avLst/>
          </a:prstGeom>
        </p:spPr>
        <p:txBody>
          <a:bodyPr/>
          <a:lstStyle>
            <a:lvl1pPr eaLnBrk="1" hangingPunct="1">
              <a:defRPr>
                <a:latin typeface="Arial" charset="0"/>
                <a:ea typeface="ヒラギノ角ゴ Pro W3" pitchFamily="1" charset="-128"/>
                <a:cs typeface="+mn-cs"/>
              </a:defRPr>
            </a:lvl1pPr>
          </a:lstStyle>
          <a:p>
            <a:pPr>
              <a:defRPr/>
            </a:pPr>
            <a:r>
              <a:rPr lang="en-US"/>
              <a:t>DATE</a:t>
            </a:r>
          </a:p>
        </p:txBody>
      </p:sp>
      <p:sp>
        <p:nvSpPr>
          <p:cNvPr id="7" name="Footer Placeholder 9"/>
          <p:cNvSpPr>
            <a:spLocks noGrp="1"/>
          </p:cNvSpPr>
          <p:nvPr>
            <p:ph type="ftr" sz="quarter" idx="20"/>
          </p:nvPr>
        </p:nvSpPr>
        <p:spPr>
          <a:xfrm>
            <a:off x="3962400" y="6553200"/>
            <a:ext cx="5181600" cy="304800"/>
          </a:xfrm>
          <a:prstGeom prst="rect">
            <a:avLst/>
          </a:prstGeom>
        </p:spPr>
        <p:txBody>
          <a:bodyPr/>
          <a:lstStyle>
            <a:lvl1pPr eaLnBrk="1" hangingPunct="1">
              <a:defRPr>
                <a:latin typeface="Arial" charset="0"/>
                <a:ea typeface="ヒラギノ角ゴ Pro W3" pitchFamily="1" charset="-128"/>
                <a:cs typeface="+mn-cs"/>
              </a:defRPr>
            </a:lvl1pPr>
          </a:lstStyle>
          <a:p>
            <a:pPr>
              <a:defRPr/>
            </a:pPr>
            <a:r>
              <a:rPr lang="en-US"/>
              <a:t>DOCUMENT TYPE/STATUS</a:t>
            </a:r>
          </a:p>
        </p:txBody>
      </p:sp>
      <p:sp>
        <p:nvSpPr>
          <p:cNvPr id="8" name="Slide Number Placeholder 10"/>
          <p:cNvSpPr>
            <a:spLocks noGrp="1"/>
          </p:cNvSpPr>
          <p:nvPr>
            <p:ph type="sldNum" sz="quarter" idx="21"/>
          </p:nvPr>
        </p:nvSpPr>
        <p:spPr>
          <a:xfrm>
            <a:off x="8737600" y="6553200"/>
            <a:ext cx="2844800" cy="3048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271D5E7-6F10-4689-9917-23589FA84BCC}" type="slidenum">
              <a:rPr lang="en-US" altLang="en-US"/>
              <a:pPr/>
              <a:t>‹#›</a:t>
            </a:fld>
            <a:endParaRPr lang="en-US" altLang="en-US"/>
          </a:p>
        </p:txBody>
      </p:sp>
    </p:spTree>
    <p:extLst>
      <p:ext uri="{BB962C8B-B14F-4D97-AF65-F5344CB8AC3E}">
        <p14:creationId xmlns:p14="http://schemas.microsoft.com/office/powerpoint/2010/main" val="181086361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1219200" y="4038600"/>
            <a:ext cx="103632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20"/>
          <p:cNvSpPr>
            <a:spLocks noGrp="1"/>
          </p:cNvSpPr>
          <p:nvPr>
            <p:ph type="pic" sz="quarter" idx="17"/>
          </p:nvPr>
        </p:nvSpPr>
        <p:spPr>
          <a:xfrm>
            <a:off x="1219200" y="1066800"/>
            <a:ext cx="3352800" cy="2895600"/>
          </a:xfrm>
          <a:prstGeom prst="rect">
            <a:avLst/>
          </a:prstGeom>
        </p:spPr>
        <p:txBody>
          <a:bodyPr/>
          <a:lstStyle/>
          <a:p>
            <a:pPr lvl="0"/>
            <a:r>
              <a:rPr lang="en-US" noProof="0"/>
              <a:t>Click icon to add picture</a:t>
            </a:r>
          </a:p>
        </p:txBody>
      </p:sp>
      <p:sp>
        <p:nvSpPr>
          <p:cNvPr id="22" name="Picture Placeholder 20"/>
          <p:cNvSpPr>
            <a:spLocks noGrp="1"/>
          </p:cNvSpPr>
          <p:nvPr>
            <p:ph type="pic" sz="quarter" idx="18"/>
          </p:nvPr>
        </p:nvSpPr>
        <p:spPr>
          <a:xfrm>
            <a:off x="4724400" y="1066800"/>
            <a:ext cx="3352800" cy="2895600"/>
          </a:xfrm>
          <a:prstGeom prst="rect">
            <a:avLst/>
          </a:prstGeom>
        </p:spPr>
        <p:txBody>
          <a:bodyPr/>
          <a:lstStyle/>
          <a:p>
            <a:pPr lvl="0"/>
            <a:r>
              <a:rPr lang="en-US" noProof="0"/>
              <a:t>Click icon to add picture</a:t>
            </a:r>
          </a:p>
        </p:txBody>
      </p:sp>
      <p:sp>
        <p:nvSpPr>
          <p:cNvPr id="23" name="Picture Placeholder 20"/>
          <p:cNvSpPr>
            <a:spLocks noGrp="1"/>
          </p:cNvSpPr>
          <p:nvPr>
            <p:ph type="pic" sz="quarter" idx="19"/>
          </p:nvPr>
        </p:nvSpPr>
        <p:spPr>
          <a:xfrm>
            <a:off x="8229600" y="1066800"/>
            <a:ext cx="3352800" cy="2895600"/>
          </a:xfrm>
          <a:prstGeom prst="rect">
            <a:avLst/>
          </a:prstGeom>
        </p:spPr>
        <p:txBody>
          <a:bodyPr/>
          <a:lstStyle/>
          <a:p>
            <a:pPr lvl="0"/>
            <a:r>
              <a:rPr lang="en-US" noProof="0"/>
              <a:t>Click icon to add picture</a:t>
            </a:r>
          </a:p>
        </p:txBody>
      </p:sp>
      <p:sp>
        <p:nvSpPr>
          <p:cNvPr id="11" name="Title 1"/>
          <p:cNvSpPr>
            <a:spLocks noGrp="1"/>
          </p:cNvSpPr>
          <p:nvPr>
            <p:ph type="title"/>
          </p:nvPr>
        </p:nvSpPr>
        <p:spPr>
          <a:xfrm>
            <a:off x="1320800" y="198438"/>
            <a:ext cx="102616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
        <p:nvSpPr>
          <p:cNvPr id="7" name="Date Placeholder 5"/>
          <p:cNvSpPr>
            <a:spLocks noGrp="1"/>
          </p:cNvSpPr>
          <p:nvPr>
            <p:ph type="dt" sz="half" idx="20"/>
          </p:nvPr>
        </p:nvSpPr>
        <p:spPr>
          <a:xfrm>
            <a:off x="609600" y="6553200"/>
            <a:ext cx="2844800" cy="304800"/>
          </a:xfrm>
          <a:prstGeom prst="rect">
            <a:avLst/>
          </a:prstGeom>
        </p:spPr>
        <p:txBody>
          <a:bodyPr/>
          <a:lstStyle>
            <a:lvl1pPr eaLnBrk="1" hangingPunct="1">
              <a:defRPr>
                <a:latin typeface="Arial" charset="0"/>
                <a:ea typeface="ヒラギノ角ゴ Pro W3" pitchFamily="1" charset="-128"/>
                <a:cs typeface="+mn-cs"/>
              </a:defRPr>
            </a:lvl1pPr>
          </a:lstStyle>
          <a:p>
            <a:pPr>
              <a:defRPr/>
            </a:pPr>
            <a:r>
              <a:rPr lang="en-US"/>
              <a:t>DATE</a:t>
            </a:r>
          </a:p>
        </p:txBody>
      </p:sp>
      <p:sp>
        <p:nvSpPr>
          <p:cNvPr id="8" name="Footer Placeholder 6"/>
          <p:cNvSpPr>
            <a:spLocks noGrp="1"/>
          </p:cNvSpPr>
          <p:nvPr>
            <p:ph type="ftr" sz="quarter" idx="21"/>
          </p:nvPr>
        </p:nvSpPr>
        <p:spPr>
          <a:xfrm>
            <a:off x="3962400" y="6553200"/>
            <a:ext cx="5181600" cy="304800"/>
          </a:xfrm>
          <a:prstGeom prst="rect">
            <a:avLst/>
          </a:prstGeom>
        </p:spPr>
        <p:txBody>
          <a:bodyPr/>
          <a:lstStyle>
            <a:lvl1pPr eaLnBrk="1" hangingPunct="1">
              <a:defRPr>
                <a:latin typeface="Arial" charset="0"/>
                <a:ea typeface="ヒラギノ角ゴ Pro W3" pitchFamily="1" charset="-128"/>
                <a:cs typeface="+mn-cs"/>
              </a:defRPr>
            </a:lvl1pPr>
          </a:lstStyle>
          <a:p>
            <a:pPr>
              <a:defRPr/>
            </a:pPr>
            <a:r>
              <a:rPr lang="en-US"/>
              <a:t>DOCUMENT TYPE/STATUS</a:t>
            </a:r>
          </a:p>
        </p:txBody>
      </p:sp>
      <p:sp>
        <p:nvSpPr>
          <p:cNvPr id="9" name="Slide Number Placeholder 9"/>
          <p:cNvSpPr>
            <a:spLocks noGrp="1"/>
          </p:cNvSpPr>
          <p:nvPr>
            <p:ph type="sldNum" sz="quarter" idx="22"/>
          </p:nvPr>
        </p:nvSpPr>
        <p:spPr>
          <a:xfrm>
            <a:off x="8737600" y="6553200"/>
            <a:ext cx="2844800" cy="3048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F71264E-534D-4559-8CA1-030817272EEE}" type="slidenum">
              <a:rPr lang="en-US" altLang="en-US"/>
              <a:pPr/>
              <a:t>‹#›</a:t>
            </a:fld>
            <a:endParaRPr lang="en-US" altLang="en-US"/>
          </a:p>
        </p:txBody>
      </p:sp>
    </p:spTree>
    <p:extLst>
      <p:ext uri="{BB962C8B-B14F-4D97-AF65-F5344CB8AC3E}">
        <p14:creationId xmlns:p14="http://schemas.microsoft.com/office/powerpoint/2010/main" val="147104204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016000" y="1371600"/>
            <a:ext cx="10261600" cy="5029200"/>
          </a:xfrm>
          <a:prstGeom prst="rect">
            <a:avLst/>
          </a:prstGeom>
        </p:spPr>
        <p:txBody>
          <a:bodyPr/>
          <a:lstStyle>
            <a:lvl1pPr>
              <a:defRPr>
                <a:solidFill>
                  <a:schemeClr val="bg1"/>
                </a:solidFill>
              </a:defRPr>
            </a:lvl1pPr>
          </a:lstStyle>
          <a:p>
            <a:pPr lvl="0"/>
            <a:r>
              <a:rPr lang="en-US" noProof="0"/>
              <a:t>Click icon to add picture</a:t>
            </a:r>
          </a:p>
        </p:txBody>
      </p:sp>
    </p:spTree>
    <p:extLst>
      <p:ext uri="{BB962C8B-B14F-4D97-AF65-F5344CB8AC3E}">
        <p14:creationId xmlns:p14="http://schemas.microsoft.com/office/powerpoint/2010/main" val="384554346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7F7C495-C0F8-4235-8C5F-8B1D949100C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FAF6CB7-8D41-430C-B63B-3C814FC0EA3F}"/>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566019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290637"/>
          </a:xfrm>
          <a:prstGeom prst="rect">
            <a:avLst/>
          </a:prstGeom>
        </p:spPr>
        <p:txBody>
          <a:bodyPr/>
          <a:lstStyle>
            <a:lvl1pPr>
              <a:defRPr sz="2800" baseline="0"/>
            </a:lvl1pPr>
          </a:lstStyle>
          <a:p>
            <a:r>
              <a:rPr lang="en-US" dirty="0"/>
              <a:t>Click to edit Master title style</a:t>
            </a:r>
          </a:p>
        </p:txBody>
      </p:sp>
      <p:sp>
        <p:nvSpPr>
          <p:cNvPr id="3" name="Content Placeholder 2"/>
          <p:cNvSpPr>
            <a:spLocks noGrp="1"/>
          </p:cNvSpPr>
          <p:nvPr>
            <p:ph idx="1"/>
          </p:nvPr>
        </p:nvSpPr>
        <p:spPr>
          <a:xfrm>
            <a:off x="609600" y="1935651"/>
            <a:ext cx="10972800" cy="4190513"/>
          </a:xfrm>
          <a:prstGeom prst="rect">
            <a:avLst/>
          </a:prstGeom>
        </p:spPr>
        <p:txBody>
          <a:bodyPr/>
          <a:lstStyle>
            <a:lvl1pPr>
              <a:defRPr sz="2800" baseline="0"/>
            </a:lvl1pPr>
            <a:lvl2pPr>
              <a:defRPr sz="2400" baseline="0"/>
            </a:lvl2pPr>
            <a:lvl3pPr>
              <a:defRPr sz="2000" baseline="0"/>
            </a:lvl3pPr>
            <a:lvl4pPr>
              <a:defRPr sz="1800" baseline="0"/>
            </a:lvl4pPr>
            <a:lvl5pPr>
              <a:defRPr sz="16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11444818" y="6249989"/>
            <a:ext cx="654049"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544D258-5CB5-4E17-AF0E-141B89370DFF}" type="slidenum">
              <a:rPr lang="en-US" altLang="en-US"/>
              <a:pPr/>
              <a:t>‹#›</a:t>
            </a:fld>
            <a:endParaRPr lang="en-US" altLang="en-US"/>
          </a:p>
        </p:txBody>
      </p:sp>
    </p:spTree>
    <p:extLst>
      <p:ext uri="{BB962C8B-B14F-4D97-AF65-F5344CB8AC3E}">
        <p14:creationId xmlns:p14="http://schemas.microsoft.com/office/powerpoint/2010/main" val="464520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32377"/>
            <a:ext cx="5386917"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372139"/>
            <a:ext cx="5386917"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93368" y="1732377"/>
            <a:ext cx="5389033"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372139"/>
            <a:ext cx="5389033"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6623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a:solidFill>
            <a:schemeClr val="tx2"/>
          </a:solidFill>
        </p:spPr>
        <p:txBody>
          <a:bodyPr>
            <a:normAutofit/>
          </a:bodyPr>
          <a:lstStyle>
            <a:lvl1pPr>
              <a:defRPr sz="2400">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3" name="Footer Placeholder 2"/>
          <p:cNvSpPr>
            <a:spLocks noGrp="1"/>
          </p:cNvSpPr>
          <p:nvPr>
            <p:ph type="ftr" sz="quarter" idx="13"/>
          </p:nvPr>
        </p:nvSpPr>
        <p:spPr/>
        <p:txBody>
          <a:bodyPr/>
          <a:lstStyle/>
          <a:p>
            <a:pPr defTabSz="457200"/>
            <a:r>
              <a:rPr lang="it-IT"/>
              <a:t>Draft - Pre-Decisional Deliberative Document </a:t>
            </a:r>
          </a:p>
          <a:p>
            <a:pPr defTabSz="457200"/>
            <a:r>
              <a:rPr lang="it-IT"/>
              <a:t>Internal VA Use Only</a:t>
            </a:r>
          </a:p>
        </p:txBody>
      </p:sp>
    </p:spTree>
    <p:extLst>
      <p:ext uri="{BB962C8B-B14F-4D97-AF65-F5344CB8AC3E}">
        <p14:creationId xmlns:p14="http://schemas.microsoft.com/office/powerpoint/2010/main" val="3244136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2130426"/>
            <a:ext cx="9144000" cy="1470025"/>
          </a:xfrm>
          <a:prstGeom prst="rect">
            <a:avLst/>
          </a:prstGeom>
        </p:spPr>
        <p:txBody>
          <a:bodyPr/>
          <a:lstStyle>
            <a:lvl1pPr algn="l">
              <a:defRPr>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2133600" y="3886200"/>
            <a:ext cx="8229600" cy="1752600"/>
          </a:xfrm>
          <a:prstGeom prst="rect">
            <a:avLst/>
          </a:prstGeom>
        </p:spPr>
        <p:txBody>
          <a:bodyPr/>
          <a:lstStyle>
            <a:lvl1pPr marL="0" indent="0" algn="l">
              <a:buNone/>
              <a:defRPr>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8"/>
          <p:cNvSpPr>
            <a:spLocks noGrp="1"/>
          </p:cNvSpPr>
          <p:nvPr>
            <p:ph type="dt" sz="half" idx="10"/>
          </p:nvPr>
        </p:nvSpPr>
        <p:spPr>
          <a:xfrm>
            <a:off x="609600" y="6553200"/>
            <a:ext cx="2844800" cy="304800"/>
          </a:xfrm>
          <a:prstGeom prst="rect">
            <a:avLst/>
          </a:prstGeom>
        </p:spPr>
        <p:txBody>
          <a:bodyPr/>
          <a:lstStyle>
            <a:lvl1pPr eaLnBrk="1" hangingPunct="1">
              <a:defRPr>
                <a:latin typeface="Arial" charset="0"/>
                <a:ea typeface="ヒラギノ角ゴ Pro W3" pitchFamily="1" charset="-128"/>
                <a:cs typeface="+mn-cs"/>
              </a:defRPr>
            </a:lvl1pPr>
          </a:lstStyle>
          <a:p>
            <a:pPr>
              <a:defRPr/>
            </a:pPr>
            <a:r>
              <a:rPr lang="en-US"/>
              <a:t>DATE</a:t>
            </a:r>
          </a:p>
        </p:txBody>
      </p:sp>
      <p:sp>
        <p:nvSpPr>
          <p:cNvPr id="5" name="Footer Placeholder 9"/>
          <p:cNvSpPr>
            <a:spLocks noGrp="1"/>
          </p:cNvSpPr>
          <p:nvPr>
            <p:ph type="ftr" sz="quarter" idx="11"/>
          </p:nvPr>
        </p:nvSpPr>
        <p:spPr>
          <a:xfrm>
            <a:off x="3962400" y="6553200"/>
            <a:ext cx="5181600" cy="304800"/>
          </a:xfrm>
          <a:prstGeom prst="rect">
            <a:avLst/>
          </a:prstGeom>
        </p:spPr>
        <p:txBody>
          <a:bodyPr/>
          <a:lstStyle>
            <a:lvl1pPr eaLnBrk="1" hangingPunct="1">
              <a:defRPr>
                <a:latin typeface="Arial" charset="0"/>
                <a:ea typeface="ヒラギノ角ゴ Pro W3" pitchFamily="1" charset="-128"/>
                <a:cs typeface="+mn-cs"/>
              </a:defRPr>
            </a:lvl1pPr>
          </a:lstStyle>
          <a:p>
            <a:pPr>
              <a:defRPr/>
            </a:pPr>
            <a:r>
              <a:rPr lang="en-US"/>
              <a:t>DOCUMENT TYPE/STATUS</a:t>
            </a:r>
          </a:p>
        </p:txBody>
      </p:sp>
      <p:sp>
        <p:nvSpPr>
          <p:cNvPr id="6" name="Slide Number Placeholder 10"/>
          <p:cNvSpPr>
            <a:spLocks noGrp="1"/>
          </p:cNvSpPr>
          <p:nvPr>
            <p:ph type="sldNum" sz="quarter" idx="12"/>
          </p:nvPr>
        </p:nvSpPr>
        <p:spPr>
          <a:xfrm>
            <a:off x="8737600" y="6553200"/>
            <a:ext cx="2844800" cy="3048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00CEB8E-CF42-4D8E-A2E0-C5B0EF5B3EDB}" type="slidenum">
              <a:rPr lang="en-US" altLang="en-US"/>
              <a:pPr/>
              <a:t>‹#›</a:t>
            </a:fld>
            <a:endParaRPr lang="en-US" altLang="en-US"/>
          </a:p>
        </p:txBody>
      </p:sp>
    </p:spTree>
    <p:extLst>
      <p:ext uri="{BB962C8B-B14F-4D97-AF65-F5344CB8AC3E}">
        <p14:creationId xmlns:p14="http://schemas.microsoft.com/office/powerpoint/2010/main" val="3132593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20800" y="198438"/>
            <a:ext cx="10261600" cy="487362"/>
          </a:xfrm>
          <a:prstGeom prst="rect">
            <a:avLst/>
          </a:prstGeom>
        </p:spPr>
        <p:txBody>
          <a:bodyPr vert="horz"/>
          <a:lstStyle>
            <a:lvl1pPr algn="l">
              <a:defRPr sz="3200" b="1" cap="all" baseline="0">
                <a:solidFill>
                  <a:schemeClr val="bg1"/>
                </a:solidFill>
                <a:latin typeface="+mj-lt"/>
                <a:cs typeface="Arial" panose="020B0604020202020204" pitchFamily="34" charset="0"/>
              </a:defRPr>
            </a:lvl1pPr>
          </a:lstStyle>
          <a:p>
            <a:r>
              <a:rPr lang="en-US" dirty="0"/>
              <a:t>Click to edit Master title style</a:t>
            </a:r>
          </a:p>
        </p:txBody>
      </p:sp>
      <p:sp>
        <p:nvSpPr>
          <p:cNvPr id="6" name="Content Placeholder 2"/>
          <p:cNvSpPr>
            <a:spLocks noGrp="1"/>
          </p:cNvSpPr>
          <p:nvPr>
            <p:ph idx="1"/>
          </p:nvPr>
        </p:nvSpPr>
        <p:spPr>
          <a:xfrm>
            <a:off x="508000" y="1143000"/>
            <a:ext cx="11176000" cy="5181600"/>
          </a:xfrm>
          <a:prstGeom prst="rect">
            <a:avLst/>
          </a:prstGeom>
        </p:spPr>
        <p:txBody>
          <a:bodyPr/>
          <a:lstStyle>
            <a:lvl1pPr>
              <a:defRPr>
                <a:solidFill>
                  <a:srgbClr val="174782"/>
                </a:solidFill>
                <a:latin typeface="+mj-lt"/>
                <a:cs typeface="Arial" panose="020B0604020202020204" pitchFamily="34" charset="0"/>
              </a:defRPr>
            </a:lvl1pPr>
            <a:lvl2pPr>
              <a:defRPr>
                <a:latin typeface="+mj-lt"/>
                <a:cs typeface="Arial" panose="020B0604020202020204" pitchFamily="34" charset="0"/>
              </a:defRPr>
            </a:lvl2pPr>
            <a:lvl3pPr>
              <a:defRPr>
                <a:latin typeface="+mj-lt"/>
                <a:cs typeface="Arial" panose="020B0604020202020204" pitchFamily="34" charset="0"/>
              </a:defRPr>
            </a:lvl3pPr>
            <a:lvl4pPr>
              <a:defRPr>
                <a:latin typeface="+mj-lt"/>
                <a:cs typeface="Arial" panose="020B0604020202020204" pitchFamily="34" charset="0"/>
              </a:defRPr>
            </a:lvl4pPr>
            <a:lvl5pPr>
              <a:defRPr>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22577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422400" y="1143000"/>
            <a:ext cx="50292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p:cNvSpPr>
            <a:spLocks noGrp="1"/>
          </p:cNvSpPr>
          <p:nvPr>
            <p:ph sz="quarter" idx="14"/>
          </p:nvPr>
        </p:nvSpPr>
        <p:spPr>
          <a:xfrm>
            <a:off x="6705600" y="1143000"/>
            <a:ext cx="50292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1320800" y="198438"/>
            <a:ext cx="102616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
        <p:nvSpPr>
          <p:cNvPr id="5" name="Date Placeholder 8"/>
          <p:cNvSpPr>
            <a:spLocks noGrp="1"/>
          </p:cNvSpPr>
          <p:nvPr>
            <p:ph type="dt" sz="half" idx="15"/>
          </p:nvPr>
        </p:nvSpPr>
        <p:spPr>
          <a:xfrm>
            <a:off x="609600" y="6553200"/>
            <a:ext cx="2844800" cy="304800"/>
          </a:xfrm>
          <a:prstGeom prst="rect">
            <a:avLst/>
          </a:prstGeom>
        </p:spPr>
        <p:txBody>
          <a:bodyPr/>
          <a:lstStyle>
            <a:lvl1pPr eaLnBrk="1" hangingPunct="1">
              <a:defRPr>
                <a:latin typeface="Arial" charset="0"/>
                <a:ea typeface="ヒラギノ角ゴ Pro W3" pitchFamily="1" charset="-128"/>
                <a:cs typeface="+mn-cs"/>
              </a:defRPr>
            </a:lvl1pPr>
          </a:lstStyle>
          <a:p>
            <a:pPr>
              <a:defRPr/>
            </a:pPr>
            <a:r>
              <a:rPr lang="en-US"/>
              <a:t>DATE</a:t>
            </a:r>
          </a:p>
        </p:txBody>
      </p:sp>
      <p:sp>
        <p:nvSpPr>
          <p:cNvPr id="6" name="Footer Placeholder 9"/>
          <p:cNvSpPr>
            <a:spLocks noGrp="1"/>
          </p:cNvSpPr>
          <p:nvPr>
            <p:ph type="ftr" sz="quarter" idx="16"/>
          </p:nvPr>
        </p:nvSpPr>
        <p:spPr>
          <a:xfrm>
            <a:off x="3962400" y="6553200"/>
            <a:ext cx="5181600" cy="304800"/>
          </a:xfrm>
          <a:prstGeom prst="rect">
            <a:avLst/>
          </a:prstGeom>
        </p:spPr>
        <p:txBody>
          <a:bodyPr/>
          <a:lstStyle>
            <a:lvl1pPr eaLnBrk="1" hangingPunct="1">
              <a:defRPr>
                <a:latin typeface="Arial" charset="0"/>
                <a:ea typeface="ヒラギノ角ゴ Pro W3" pitchFamily="1" charset="-128"/>
                <a:cs typeface="+mn-cs"/>
              </a:defRPr>
            </a:lvl1pPr>
          </a:lstStyle>
          <a:p>
            <a:pPr>
              <a:defRPr/>
            </a:pPr>
            <a:r>
              <a:rPr lang="en-US"/>
              <a:t>DOCUMENT TYPE/STATUS</a:t>
            </a:r>
          </a:p>
        </p:txBody>
      </p:sp>
      <p:sp>
        <p:nvSpPr>
          <p:cNvPr id="7" name="Slide Number Placeholder 10"/>
          <p:cNvSpPr>
            <a:spLocks noGrp="1"/>
          </p:cNvSpPr>
          <p:nvPr>
            <p:ph type="sldNum" sz="quarter" idx="17"/>
          </p:nvPr>
        </p:nvSpPr>
        <p:spPr>
          <a:xfrm>
            <a:off x="8737600" y="6553200"/>
            <a:ext cx="2844800" cy="3048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328AAE6-DEFC-4CBF-8354-0D0C02614CD2}" type="slidenum">
              <a:rPr lang="en-US" altLang="en-US"/>
              <a:pPr/>
              <a:t>‹#›</a:t>
            </a:fld>
            <a:endParaRPr lang="en-US" altLang="en-US"/>
          </a:p>
        </p:txBody>
      </p:sp>
    </p:spTree>
    <p:extLst>
      <p:ext uri="{BB962C8B-B14F-4D97-AF65-F5344CB8AC3E}">
        <p14:creationId xmlns:p14="http://schemas.microsoft.com/office/powerpoint/2010/main" val="30183540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0" name="Content Placeholder 4"/>
          <p:cNvSpPr>
            <a:spLocks noGrp="1"/>
          </p:cNvSpPr>
          <p:nvPr>
            <p:ph sz="quarter" idx="13"/>
          </p:nvPr>
        </p:nvSpPr>
        <p:spPr>
          <a:xfrm>
            <a:off x="1320800" y="1143000"/>
            <a:ext cx="4775200" cy="5105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4"/>
          </p:nvPr>
        </p:nvSpPr>
        <p:spPr>
          <a:xfrm>
            <a:off x="6299200" y="5562600"/>
            <a:ext cx="5158317" cy="685800"/>
          </a:xfrm>
          <a:prstGeom prst="rect">
            <a:avLst/>
          </a:prstGeom>
        </p:spPr>
        <p:txBody>
          <a:bodyPr/>
          <a:lstStyle>
            <a:lvl1pPr marL="0" indent="0">
              <a:buNone/>
              <a:defRPr sz="1400" baseline="0">
                <a:solidFill>
                  <a:srgbClr val="174782"/>
                </a:solidFill>
              </a:defRPr>
            </a:lvl1pPr>
            <a:lvl2pPr>
              <a:defRPr sz="1400">
                <a:solidFill>
                  <a:srgbClr val="174782"/>
                </a:solidFill>
              </a:defRPr>
            </a:lvl2pPr>
            <a:lvl3pPr>
              <a:defRPr sz="1400">
                <a:solidFill>
                  <a:srgbClr val="174782"/>
                </a:solidFill>
              </a:defRPr>
            </a:lvl3pPr>
            <a:lvl4pPr>
              <a:defRPr sz="1400">
                <a:solidFill>
                  <a:srgbClr val="174782"/>
                </a:solidFill>
              </a:defRPr>
            </a:lvl4pPr>
            <a:lvl5pPr>
              <a:defRPr sz="1400">
                <a:solidFill>
                  <a:srgbClr val="174782"/>
                </a:solidFill>
              </a:defRPr>
            </a:lvl5pPr>
          </a:lstStyle>
          <a:p>
            <a:pPr lvl="0"/>
            <a:r>
              <a:rPr lang="en-US"/>
              <a:t>Click to edit Master text styles</a:t>
            </a:r>
          </a:p>
        </p:txBody>
      </p:sp>
      <p:sp>
        <p:nvSpPr>
          <p:cNvPr id="7" name="Picture Placeholder 6"/>
          <p:cNvSpPr>
            <a:spLocks noGrp="1"/>
          </p:cNvSpPr>
          <p:nvPr>
            <p:ph type="pic" sz="quarter" idx="15"/>
          </p:nvPr>
        </p:nvSpPr>
        <p:spPr>
          <a:xfrm>
            <a:off x="6299200" y="1143000"/>
            <a:ext cx="5181600" cy="4343400"/>
          </a:xfrm>
          <a:prstGeom prst="rect">
            <a:avLst/>
          </a:prstGeom>
        </p:spPr>
        <p:txBody>
          <a:bodyPr/>
          <a:lstStyle/>
          <a:p>
            <a:pPr lvl="0"/>
            <a:r>
              <a:rPr lang="en-US" noProof="0"/>
              <a:t>Click icon to add picture</a:t>
            </a:r>
          </a:p>
        </p:txBody>
      </p:sp>
      <p:sp>
        <p:nvSpPr>
          <p:cNvPr id="9" name="Title 1"/>
          <p:cNvSpPr>
            <a:spLocks noGrp="1"/>
          </p:cNvSpPr>
          <p:nvPr>
            <p:ph type="title"/>
          </p:nvPr>
        </p:nvSpPr>
        <p:spPr>
          <a:xfrm>
            <a:off x="1320800" y="198438"/>
            <a:ext cx="102616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
        <p:nvSpPr>
          <p:cNvPr id="6" name="Date Placeholder 8"/>
          <p:cNvSpPr>
            <a:spLocks noGrp="1"/>
          </p:cNvSpPr>
          <p:nvPr>
            <p:ph type="dt" sz="half" idx="16"/>
          </p:nvPr>
        </p:nvSpPr>
        <p:spPr>
          <a:xfrm>
            <a:off x="609600" y="6553200"/>
            <a:ext cx="2844800" cy="304800"/>
          </a:xfrm>
          <a:prstGeom prst="rect">
            <a:avLst/>
          </a:prstGeom>
        </p:spPr>
        <p:txBody>
          <a:bodyPr/>
          <a:lstStyle>
            <a:lvl1pPr eaLnBrk="1" hangingPunct="1">
              <a:defRPr>
                <a:latin typeface="Arial" charset="0"/>
                <a:ea typeface="ヒラギノ角ゴ Pro W3" pitchFamily="1" charset="-128"/>
                <a:cs typeface="+mn-cs"/>
              </a:defRPr>
            </a:lvl1pPr>
          </a:lstStyle>
          <a:p>
            <a:pPr>
              <a:defRPr/>
            </a:pPr>
            <a:r>
              <a:rPr lang="en-US"/>
              <a:t>DATE</a:t>
            </a:r>
          </a:p>
        </p:txBody>
      </p:sp>
      <p:sp>
        <p:nvSpPr>
          <p:cNvPr id="8" name="Footer Placeholder 9"/>
          <p:cNvSpPr>
            <a:spLocks noGrp="1"/>
          </p:cNvSpPr>
          <p:nvPr>
            <p:ph type="ftr" sz="quarter" idx="17"/>
          </p:nvPr>
        </p:nvSpPr>
        <p:spPr>
          <a:xfrm>
            <a:off x="3962400" y="6553200"/>
            <a:ext cx="5181600" cy="304800"/>
          </a:xfrm>
          <a:prstGeom prst="rect">
            <a:avLst/>
          </a:prstGeom>
        </p:spPr>
        <p:txBody>
          <a:bodyPr/>
          <a:lstStyle>
            <a:lvl1pPr eaLnBrk="1" hangingPunct="1">
              <a:defRPr>
                <a:latin typeface="Arial" charset="0"/>
                <a:ea typeface="ヒラギノ角ゴ Pro W3" pitchFamily="1" charset="-128"/>
                <a:cs typeface="+mn-cs"/>
              </a:defRPr>
            </a:lvl1pPr>
          </a:lstStyle>
          <a:p>
            <a:pPr>
              <a:defRPr/>
            </a:pPr>
            <a:r>
              <a:rPr lang="en-US"/>
              <a:t>DOCUMENT TYPE/STATUS</a:t>
            </a:r>
          </a:p>
        </p:txBody>
      </p:sp>
      <p:sp>
        <p:nvSpPr>
          <p:cNvPr id="10" name="Slide Number Placeholder 10"/>
          <p:cNvSpPr>
            <a:spLocks noGrp="1"/>
          </p:cNvSpPr>
          <p:nvPr>
            <p:ph type="sldNum" sz="quarter" idx="18"/>
          </p:nvPr>
        </p:nvSpPr>
        <p:spPr>
          <a:xfrm>
            <a:off x="8737600" y="6553200"/>
            <a:ext cx="2844800" cy="3048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00179DE-9BF1-45C0-92DE-FB3402A5F9D8}" type="slidenum">
              <a:rPr lang="en-US" altLang="en-US"/>
              <a:pPr/>
              <a:t>‹#›</a:t>
            </a:fld>
            <a:endParaRPr lang="en-US" altLang="en-US"/>
          </a:p>
        </p:txBody>
      </p:sp>
    </p:spTree>
    <p:extLst>
      <p:ext uri="{BB962C8B-B14F-4D97-AF65-F5344CB8AC3E}">
        <p14:creationId xmlns:p14="http://schemas.microsoft.com/office/powerpoint/2010/main" val="2089255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19" name="Content Placeholder 4"/>
          <p:cNvSpPr>
            <a:spLocks noGrp="1"/>
          </p:cNvSpPr>
          <p:nvPr>
            <p:ph sz="quarter" idx="13"/>
          </p:nvPr>
        </p:nvSpPr>
        <p:spPr>
          <a:xfrm>
            <a:off x="1219200" y="4038600"/>
            <a:ext cx="103632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20"/>
          <p:cNvSpPr>
            <a:spLocks noGrp="1"/>
          </p:cNvSpPr>
          <p:nvPr>
            <p:ph type="pic" sz="quarter" idx="17"/>
          </p:nvPr>
        </p:nvSpPr>
        <p:spPr>
          <a:xfrm>
            <a:off x="1219200" y="1066800"/>
            <a:ext cx="4978400" cy="2895600"/>
          </a:xfrm>
          <a:prstGeom prst="rect">
            <a:avLst/>
          </a:prstGeom>
        </p:spPr>
        <p:txBody>
          <a:bodyPr/>
          <a:lstStyle/>
          <a:p>
            <a:pPr lvl="0"/>
            <a:r>
              <a:rPr lang="en-US" noProof="0"/>
              <a:t>Click icon to add picture</a:t>
            </a:r>
          </a:p>
        </p:txBody>
      </p:sp>
      <p:sp>
        <p:nvSpPr>
          <p:cNvPr id="21" name="Picture Placeholder 20"/>
          <p:cNvSpPr>
            <a:spLocks noGrp="1"/>
          </p:cNvSpPr>
          <p:nvPr>
            <p:ph type="pic" sz="quarter" idx="18"/>
          </p:nvPr>
        </p:nvSpPr>
        <p:spPr>
          <a:xfrm>
            <a:off x="6400800" y="1066800"/>
            <a:ext cx="5181600" cy="2895600"/>
          </a:xfrm>
          <a:prstGeom prst="rect">
            <a:avLst/>
          </a:prstGeom>
        </p:spPr>
        <p:txBody>
          <a:bodyPr/>
          <a:lstStyle/>
          <a:p>
            <a:pPr lvl="0"/>
            <a:r>
              <a:rPr lang="en-US" noProof="0"/>
              <a:t>Click icon to add picture</a:t>
            </a:r>
          </a:p>
        </p:txBody>
      </p:sp>
      <p:sp>
        <p:nvSpPr>
          <p:cNvPr id="9" name="Title 1"/>
          <p:cNvSpPr>
            <a:spLocks noGrp="1"/>
          </p:cNvSpPr>
          <p:nvPr>
            <p:ph type="title"/>
          </p:nvPr>
        </p:nvSpPr>
        <p:spPr>
          <a:xfrm>
            <a:off x="1320800" y="198438"/>
            <a:ext cx="102616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
        <p:nvSpPr>
          <p:cNvPr id="6" name="Date Placeholder 8"/>
          <p:cNvSpPr>
            <a:spLocks noGrp="1"/>
          </p:cNvSpPr>
          <p:nvPr>
            <p:ph type="dt" sz="half" idx="19"/>
          </p:nvPr>
        </p:nvSpPr>
        <p:spPr>
          <a:xfrm>
            <a:off x="609600" y="6553200"/>
            <a:ext cx="2844800" cy="304800"/>
          </a:xfrm>
          <a:prstGeom prst="rect">
            <a:avLst/>
          </a:prstGeom>
        </p:spPr>
        <p:txBody>
          <a:bodyPr/>
          <a:lstStyle>
            <a:lvl1pPr eaLnBrk="1" hangingPunct="1">
              <a:defRPr>
                <a:latin typeface="Arial" charset="0"/>
                <a:ea typeface="ヒラギノ角ゴ Pro W3" pitchFamily="1" charset="-128"/>
                <a:cs typeface="+mn-cs"/>
              </a:defRPr>
            </a:lvl1pPr>
          </a:lstStyle>
          <a:p>
            <a:pPr>
              <a:defRPr/>
            </a:pPr>
            <a:r>
              <a:rPr lang="en-US"/>
              <a:t>DATE</a:t>
            </a:r>
          </a:p>
        </p:txBody>
      </p:sp>
      <p:sp>
        <p:nvSpPr>
          <p:cNvPr id="7" name="Footer Placeholder 9"/>
          <p:cNvSpPr>
            <a:spLocks noGrp="1"/>
          </p:cNvSpPr>
          <p:nvPr>
            <p:ph type="ftr" sz="quarter" idx="20"/>
          </p:nvPr>
        </p:nvSpPr>
        <p:spPr>
          <a:xfrm>
            <a:off x="3962400" y="6553200"/>
            <a:ext cx="5181600" cy="304800"/>
          </a:xfrm>
          <a:prstGeom prst="rect">
            <a:avLst/>
          </a:prstGeom>
        </p:spPr>
        <p:txBody>
          <a:bodyPr/>
          <a:lstStyle>
            <a:lvl1pPr eaLnBrk="1" hangingPunct="1">
              <a:defRPr>
                <a:latin typeface="Arial" charset="0"/>
                <a:ea typeface="ヒラギノ角ゴ Pro W3" pitchFamily="1" charset="-128"/>
                <a:cs typeface="+mn-cs"/>
              </a:defRPr>
            </a:lvl1pPr>
          </a:lstStyle>
          <a:p>
            <a:pPr>
              <a:defRPr/>
            </a:pPr>
            <a:r>
              <a:rPr lang="en-US"/>
              <a:t>DOCUMENT TYPE/STATUS</a:t>
            </a:r>
          </a:p>
        </p:txBody>
      </p:sp>
      <p:sp>
        <p:nvSpPr>
          <p:cNvPr id="8" name="Slide Number Placeholder 10"/>
          <p:cNvSpPr>
            <a:spLocks noGrp="1"/>
          </p:cNvSpPr>
          <p:nvPr>
            <p:ph type="sldNum" sz="quarter" idx="21"/>
          </p:nvPr>
        </p:nvSpPr>
        <p:spPr>
          <a:xfrm>
            <a:off x="8737600" y="6553200"/>
            <a:ext cx="2844800" cy="3048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271D5E7-6F10-4689-9917-23589FA84BCC}" type="slidenum">
              <a:rPr lang="en-US" altLang="en-US"/>
              <a:pPr/>
              <a:t>‹#›</a:t>
            </a:fld>
            <a:endParaRPr lang="en-US" altLang="en-US"/>
          </a:p>
        </p:txBody>
      </p:sp>
    </p:spTree>
    <p:extLst>
      <p:ext uri="{BB962C8B-B14F-4D97-AF65-F5344CB8AC3E}">
        <p14:creationId xmlns:p14="http://schemas.microsoft.com/office/powerpoint/2010/main" val="4125029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1219200" y="4038600"/>
            <a:ext cx="103632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20"/>
          <p:cNvSpPr>
            <a:spLocks noGrp="1"/>
          </p:cNvSpPr>
          <p:nvPr>
            <p:ph type="pic" sz="quarter" idx="17"/>
          </p:nvPr>
        </p:nvSpPr>
        <p:spPr>
          <a:xfrm>
            <a:off x="1219200" y="1066800"/>
            <a:ext cx="3352800" cy="2895600"/>
          </a:xfrm>
          <a:prstGeom prst="rect">
            <a:avLst/>
          </a:prstGeom>
        </p:spPr>
        <p:txBody>
          <a:bodyPr/>
          <a:lstStyle/>
          <a:p>
            <a:pPr lvl="0"/>
            <a:r>
              <a:rPr lang="en-US" noProof="0"/>
              <a:t>Click icon to add picture</a:t>
            </a:r>
          </a:p>
        </p:txBody>
      </p:sp>
      <p:sp>
        <p:nvSpPr>
          <p:cNvPr id="22" name="Picture Placeholder 20"/>
          <p:cNvSpPr>
            <a:spLocks noGrp="1"/>
          </p:cNvSpPr>
          <p:nvPr>
            <p:ph type="pic" sz="quarter" idx="18"/>
          </p:nvPr>
        </p:nvSpPr>
        <p:spPr>
          <a:xfrm>
            <a:off x="4724400" y="1066800"/>
            <a:ext cx="3352800" cy="2895600"/>
          </a:xfrm>
          <a:prstGeom prst="rect">
            <a:avLst/>
          </a:prstGeom>
        </p:spPr>
        <p:txBody>
          <a:bodyPr/>
          <a:lstStyle/>
          <a:p>
            <a:pPr lvl="0"/>
            <a:r>
              <a:rPr lang="en-US" noProof="0"/>
              <a:t>Click icon to add picture</a:t>
            </a:r>
          </a:p>
        </p:txBody>
      </p:sp>
      <p:sp>
        <p:nvSpPr>
          <p:cNvPr id="23" name="Picture Placeholder 20"/>
          <p:cNvSpPr>
            <a:spLocks noGrp="1"/>
          </p:cNvSpPr>
          <p:nvPr>
            <p:ph type="pic" sz="quarter" idx="19"/>
          </p:nvPr>
        </p:nvSpPr>
        <p:spPr>
          <a:xfrm>
            <a:off x="8229600" y="1066800"/>
            <a:ext cx="3352800" cy="2895600"/>
          </a:xfrm>
          <a:prstGeom prst="rect">
            <a:avLst/>
          </a:prstGeom>
        </p:spPr>
        <p:txBody>
          <a:bodyPr/>
          <a:lstStyle/>
          <a:p>
            <a:pPr lvl="0"/>
            <a:r>
              <a:rPr lang="en-US" noProof="0"/>
              <a:t>Click icon to add picture</a:t>
            </a:r>
          </a:p>
        </p:txBody>
      </p:sp>
      <p:sp>
        <p:nvSpPr>
          <p:cNvPr id="11" name="Title 1"/>
          <p:cNvSpPr>
            <a:spLocks noGrp="1"/>
          </p:cNvSpPr>
          <p:nvPr>
            <p:ph type="title"/>
          </p:nvPr>
        </p:nvSpPr>
        <p:spPr>
          <a:xfrm>
            <a:off x="1320800" y="198438"/>
            <a:ext cx="102616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
        <p:nvSpPr>
          <p:cNvPr id="7" name="Date Placeholder 5"/>
          <p:cNvSpPr>
            <a:spLocks noGrp="1"/>
          </p:cNvSpPr>
          <p:nvPr>
            <p:ph type="dt" sz="half" idx="20"/>
          </p:nvPr>
        </p:nvSpPr>
        <p:spPr>
          <a:xfrm>
            <a:off x="609600" y="6553200"/>
            <a:ext cx="2844800" cy="304800"/>
          </a:xfrm>
          <a:prstGeom prst="rect">
            <a:avLst/>
          </a:prstGeom>
        </p:spPr>
        <p:txBody>
          <a:bodyPr/>
          <a:lstStyle>
            <a:lvl1pPr eaLnBrk="1" hangingPunct="1">
              <a:defRPr>
                <a:latin typeface="Arial" charset="0"/>
                <a:ea typeface="ヒラギノ角ゴ Pro W3" pitchFamily="1" charset="-128"/>
                <a:cs typeface="+mn-cs"/>
              </a:defRPr>
            </a:lvl1pPr>
          </a:lstStyle>
          <a:p>
            <a:pPr>
              <a:defRPr/>
            </a:pPr>
            <a:r>
              <a:rPr lang="en-US"/>
              <a:t>DATE</a:t>
            </a:r>
          </a:p>
        </p:txBody>
      </p:sp>
      <p:sp>
        <p:nvSpPr>
          <p:cNvPr id="8" name="Footer Placeholder 6"/>
          <p:cNvSpPr>
            <a:spLocks noGrp="1"/>
          </p:cNvSpPr>
          <p:nvPr>
            <p:ph type="ftr" sz="quarter" idx="21"/>
          </p:nvPr>
        </p:nvSpPr>
        <p:spPr>
          <a:xfrm>
            <a:off x="3962400" y="6553200"/>
            <a:ext cx="5181600" cy="304800"/>
          </a:xfrm>
          <a:prstGeom prst="rect">
            <a:avLst/>
          </a:prstGeom>
        </p:spPr>
        <p:txBody>
          <a:bodyPr/>
          <a:lstStyle>
            <a:lvl1pPr eaLnBrk="1" hangingPunct="1">
              <a:defRPr>
                <a:latin typeface="Arial" charset="0"/>
                <a:ea typeface="ヒラギノ角ゴ Pro W3" pitchFamily="1" charset="-128"/>
                <a:cs typeface="+mn-cs"/>
              </a:defRPr>
            </a:lvl1pPr>
          </a:lstStyle>
          <a:p>
            <a:pPr>
              <a:defRPr/>
            </a:pPr>
            <a:r>
              <a:rPr lang="en-US"/>
              <a:t>DOCUMENT TYPE/STATUS</a:t>
            </a:r>
          </a:p>
        </p:txBody>
      </p:sp>
      <p:sp>
        <p:nvSpPr>
          <p:cNvPr id="9" name="Slide Number Placeholder 9"/>
          <p:cNvSpPr>
            <a:spLocks noGrp="1"/>
          </p:cNvSpPr>
          <p:nvPr>
            <p:ph type="sldNum" sz="quarter" idx="22"/>
          </p:nvPr>
        </p:nvSpPr>
        <p:spPr>
          <a:xfrm>
            <a:off x="8737600" y="6553200"/>
            <a:ext cx="2844800" cy="3048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F71264E-534D-4559-8CA1-030817272EEE}" type="slidenum">
              <a:rPr lang="en-US" altLang="en-US"/>
              <a:pPr/>
              <a:t>‹#›</a:t>
            </a:fld>
            <a:endParaRPr lang="en-US" altLang="en-US"/>
          </a:p>
        </p:txBody>
      </p:sp>
    </p:spTree>
    <p:extLst>
      <p:ext uri="{BB962C8B-B14F-4D97-AF65-F5344CB8AC3E}">
        <p14:creationId xmlns:p14="http://schemas.microsoft.com/office/powerpoint/2010/main" val="30818002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016000" y="1371600"/>
            <a:ext cx="10261600" cy="5029200"/>
          </a:xfrm>
          <a:prstGeom prst="rect">
            <a:avLst/>
          </a:prstGeom>
        </p:spPr>
        <p:txBody>
          <a:bodyPr/>
          <a:lstStyle>
            <a:lvl1pPr>
              <a:defRPr>
                <a:solidFill>
                  <a:schemeClr val="bg1"/>
                </a:solidFill>
              </a:defRPr>
            </a:lvl1pPr>
          </a:lstStyle>
          <a:p>
            <a:pPr lvl="0"/>
            <a:r>
              <a:rPr lang="en-US" noProof="0"/>
              <a:t>Click icon to add picture</a:t>
            </a:r>
          </a:p>
        </p:txBody>
      </p:sp>
    </p:spTree>
    <p:extLst>
      <p:ext uri="{BB962C8B-B14F-4D97-AF65-F5344CB8AC3E}">
        <p14:creationId xmlns:p14="http://schemas.microsoft.com/office/powerpoint/2010/main" val="2353641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E32FE98-6FE3-4F2D-8442-B9947B6168C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665A340-7C24-4B4E-97A3-F93712D141B8}"/>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788680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56A63E32-1DCE-4189-9CDC-56AE9CE5535D}"/>
              </a:ext>
            </a:extLst>
          </p:cNvPr>
          <p:cNvSpPr>
            <a:spLocks noChangeArrowheads="1"/>
          </p:cNvSpPr>
          <p:nvPr/>
        </p:nvSpPr>
        <p:spPr bwMode="auto">
          <a:xfrm>
            <a:off x="4165600" y="990600"/>
            <a:ext cx="8026400" cy="1905000"/>
          </a:xfrm>
          <a:prstGeom prst="rect">
            <a:avLst/>
          </a:prstGeom>
          <a:solidFill>
            <a:srgbClr val="008080"/>
          </a:solidFill>
          <a:ln w="9525">
            <a:solidFill>
              <a:schemeClr val="accent2"/>
            </a:solidFill>
            <a:miter lim="800000"/>
            <a:headEnd/>
            <a:tailEnd/>
          </a:ln>
          <a:effectLst/>
        </p:spPr>
        <p:txBody>
          <a:bodyPr wrap="none" anchor="ct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algn="ctr" eaLnBrk="0" fontAlgn="base" hangingPunct="0">
              <a:spcBef>
                <a:spcPct val="0"/>
              </a:spcBef>
              <a:spcAft>
                <a:spcPct val="0"/>
              </a:spcAft>
              <a:defRPr>
                <a:solidFill>
                  <a:schemeClr val="tx1"/>
                </a:solidFill>
                <a:latin typeface="Verdana" pitchFamily="34" charset="0"/>
                <a:cs typeface="Arial" charset="0"/>
              </a:defRPr>
            </a:lvl6pPr>
            <a:lvl7pPr marL="2971800" indent="-228600" algn="ctr" eaLnBrk="0" fontAlgn="base" hangingPunct="0">
              <a:spcBef>
                <a:spcPct val="0"/>
              </a:spcBef>
              <a:spcAft>
                <a:spcPct val="0"/>
              </a:spcAft>
              <a:defRPr>
                <a:solidFill>
                  <a:schemeClr val="tx1"/>
                </a:solidFill>
                <a:latin typeface="Verdana" pitchFamily="34" charset="0"/>
                <a:cs typeface="Arial" charset="0"/>
              </a:defRPr>
            </a:lvl7pPr>
            <a:lvl8pPr marL="3429000" indent="-228600" algn="ctr" eaLnBrk="0" fontAlgn="base" hangingPunct="0">
              <a:spcBef>
                <a:spcPct val="0"/>
              </a:spcBef>
              <a:spcAft>
                <a:spcPct val="0"/>
              </a:spcAft>
              <a:defRPr>
                <a:solidFill>
                  <a:schemeClr val="tx1"/>
                </a:solidFill>
                <a:latin typeface="Verdana" pitchFamily="34" charset="0"/>
                <a:cs typeface="Arial" charset="0"/>
              </a:defRPr>
            </a:lvl8pPr>
            <a:lvl9pPr marL="3886200" indent="-228600" algn="ctr" eaLnBrk="0" fontAlgn="base" hangingPunct="0">
              <a:spcBef>
                <a:spcPct val="0"/>
              </a:spcBef>
              <a:spcAft>
                <a:spcPct val="0"/>
              </a:spcAft>
              <a:defRPr>
                <a:solidFill>
                  <a:schemeClr val="tx1"/>
                </a:solidFill>
                <a:latin typeface="Verdana" pitchFamily="34" charset="0"/>
                <a:cs typeface="Arial" charset="0"/>
              </a:defRPr>
            </a:lvl9pPr>
          </a:lstStyle>
          <a:p>
            <a:pPr algn="ctr">
              <a:defRPr/>
            </a:pPr>
            <a:endParaRPr lang="en-US" altLang="en-US" dirty="0"/>
          </a:p>
        </p:txBody>
      </p:sp>
      <p:sp>
        <p:nvSpPr>
          <p:cNvPr id="5" name="Rectangle 6">
            <a:extLst>
              <a:ext uri="{FF2B5EF4-FFF2-40B4-BE49-F238E27FC236}">
                <a16:creationId xmlns:a16="http://schemas.microsoft.com/office/drawing/2014/main" id="{CE98FC8C-8F56-4072-B90E-D30D38FEFC48}"/>
              </a:ext>
            </a:extLst>
          </p:cNvPr>
          <p:cNvSpPr>
            <a:spLocks noChangeArrowheads="1"/>
          </p:cNvSpPr>
          <p:nvPr/>
        </p:nvSpPr>
        <p:spPr bwMode="auto">
          <a:xfrm>
            <a:off x="0" y="990600"/>
            <a:ext cx="4165600" cy="1905000"/>
          </a:xfrm>
          <a:prstGeom prst="rect">
            <a:avLst/>
          </a:prstGeom>
          <a:solidFill>
            <a:srgbClr val="80B7D6"/>
          </a:solidFill>
          <a:ln>
            <a:noFill/>
          </a:ln>
          <a:effectLst/>
        </p:spPr>
        <p:txBody>
          <a:bodyPr wrap="none" anchor="ct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algn="ctr" eaLnBrk="0" fontAlgn="base" hangingPunct="0">
              <a:spcBef>
                <a:spcPct val="0"/>
              </a:spcBef>
              <a:spcAft>
                <a:spcPct val="0"/>
              </a:spcAft>
              <a:defRPr>
                <a:solidFill>
                  <a:schemeClr val="tx1"/>
                </a:solidFill>
                <a:latin typeface="Verdana" pitchFamily="34" charset="0"/>
                <a:cs typeface="Arial" charset="0"/>
              </a:defRPr>
            </a:lvl6pPr>
            <a:lvl7pPr marL="2971800" indent="-228600" algn="ctr" eaLnBrk="0" fontAlgn="base" hangingPunct="0">
              <a:spcBef>
                <a:spcPct val="0"/>
              </a:spcBef>
              <a:spcAft>
                <a:spcPct val="0"/>
              </a:spcAft>
              <a:defRPr>
                <a:solidFill>
                  <a:schemeClr val="tx1"/>
                </a:solidFill>
                <a:latin typeface="Verdana" pitchFamily="34" charset="0"/>
                <a:cs typeface="Arial" charset="0"/>
              </a:defRPr>
            </a:lvl7pPr>
            <a:lvl8pPr marL="3429000" indent="-228600" algn="ctr" eaLnBrk="0" fontAlgn="base" hangingPunct="0">
              <a:spcBef>
                <a:spcPct val="0"/>
              </a:spcBef>
              <a:spcAft>
                <a:spcPct val="0"/>
              </a:spcAft>
              <a:defRPr>
                <a:solidFill>
                  <a:schemeClr val="tx1"/>
                </a:solidFill>
                <a:latin typeface="Verdana" pitchFamily="34" charset="0"/>
                <a:cs typeface="Arial" charset="0"/>
              </a:defRPr>
            </a:lvl8pPr>
            <a:lvl9pPr marL="3886200" indent="-228600" algn="ctr" eaLnBrk="0" fontAlgn="base" hangingPunct="0">
              <a:spcBef>
                <a:spcPct val="0"/>
              </a:spcBef>
              <a:spcAft>
                <a:spcPct val="0"/>
              </a:spcAft>
              <a:defRPr>
                <a:solidFill>
                  <a:schemeClr val="tx1"/>
                </a:solidFill>
                <a:latin typeface="Verdana" pitchFamily="34" charset="0"/>
                <a:cs typeface="Arial" charset="0"/>
              </a:defRPr>
            </a:lvl9pPr>
          </a:lstStyle>
          <a:p>
            <a:pPr algn="ctr">
              <a:defRPr/>
            </a:pPr>
            <a:endParaRPr lang="en-US" altLang="en-US" dirty="0"/>
          </a:p>
        </p:txBody>
      </p:sp>
      <p:sp>
        <p:nvSpPr>
          <p:cNvPr id="6" name="Line 7">
            <a:extLst>
              <a:ext uri="{FF2B5EF4-FFF2-40B4-BE49-F238E27FC236}">
                <a16:creationId xmlns:a16="http://schemas.microsoft.com/office/drawing/2014/main" id="{2AADC929-FAB1-4EAF-A448-8D476E7DD016}"/>
              </a:ext>
            </a:extLst>
          </p:cNvPr>
          <p:cNvSpPr>
            <a:spLocks noChangeShapeType="1"/>
          </p:cNvSpPr>
          <p:nvPr/>
        </p:nvSpPr>
        <p:spPr bwMode="auto">
          <a:xfrm flipH="1">
            <a:off x="0" y="990600"/>
            <a:ext cx="12192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8">
            <a:extLst>
              <a:ext uri="{FF2B5EF4-FFF2-40B4-BE49-F238E27FC236}">
                <a16:creationId xmlns:a16="http://schemas.microsoft.com/office/drawing/2014/main" id="{8925E748-1651-481E-8004-9F9299C57586}"/>
              </a:ext>
            </a:extLst>
          </p:cNvPr>
          <p:cNvSpPr>
            <a:spLocks noChangeShapeType="1"/>
          </p:cNvSpPr>
          <p:nvPr/>
        </p:nvSpPr>
        <p:spPr bwMode="auto">
          <a:xfrm flipH="1">
            <a:off x="0" y="2895600"/>
            <a:ext cx="12192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9">
            <a:extLst>
              <a:ext uri="{FF2B5EF4-FFF2-40B4-BE49-F238E27FC236}">
                <a16:creationId xmlns:a16="http://schemas.microsoft.com/office/drawing/2014/main" id="{C4333CB3-5DB6-4AA2-9018-B58142694E4E}"/>
              </a:ext>
            </a:extLst>
          </p:cNvPr>
          <p:cNvSpPr>
            <a:spLocks noChangeShapeType="1"/>
          </p:cNvSpPr>
          <p:nvPr/>
        </p:nvSpPr>
        <p:spPr bwMode="auto">
          <a:xfrm>
            <a:off x="4165600" y="990600"/>
            <a:ext cx="0" cy="411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42" name="Rectangle 2"/>
          <p:cNvSpPr>
            <a:spLocks noGrp="1" noChangeArrowheads="1"/>
          </p:cNvSpPr>
          <p:nvPr>
            <p:ph type="subTitle" idx="1"/>
          </p:nvPr>
        </p:nvSpPr>
        <p:spPr>
          <a:xfrm>
            <a:off x="4572000" y="3124200"/>
            <a:ext cx="5791200" cy="1905000"/>
          </a:xfrm>
        </p:spPr>
        <p:txBody>
          <a:bodyPr/>
          <a:lstStyle>
            <a:lvl1pPr marL="0" indent="0">
              <a:buFontTx/>
              <a:buNone/>
              <a:defRPr sz="2400"/>
            </a:lvl1pPr>
          </a:lstStyle>
          <a:p>
            <a:pPr lvl="0"/>
            <a:r>
              <a:rPr lang="en-US" altLang="en-US" noProof="0"/>
              <a:t>Click to edit Master subtitle style</a:t>
            </a:r>
          </a:p>
        </p:txBody>
      </p:sp>
      <p:sp>
        <p:nvSpPr>
          <p:cNvPr id="112645" name="Rectangle 5"/>
          <p:cNvSpPr>
            <a:spLocks noGrp="1" noChangeArrowheads="1"/>
          </p:cNvSpPr>
          <p:nvPr>
            <p:ph type="ctrTitle"/>
          </p:nvPr>
        </p:nvSpPr>
        <p:spPr>
          <a:xfrm>
            <a:off x="4485218" y="1295400"/>
            <a:ext cx="7401983" cy="1295400"/>
          </a:xfrm>
        </p:spPr>
        <p:txBody>
          <a:bodyPr/>
          <a:lstStyle>
            <a:lvl1pPr>
              <a:defRPr sz="4500">
                <a:solidFill>
                  <a:schemeClr val="tx1"/>
                </a:solidFill>
              </a:defRPr>
            </a:lvl1pPr>
          </a:lstStyle>
          <a:p>
            <a:pPr lvl="0"/>
            <a:r>
              <a:rPr lang="en-US" altLang="en-US" noProof="0"/>
              <a:t>Click to edit Master title style</a:t>
            </a:r>
          </a:p>
        </p:txBody>
      </p:sp>
      <p:sp>
        <p:nvSpPr>
          <p:cNvPr id="9" name="Rectangle 3">
            <a:extLst>
              <a:ext uri="{FF2B5EF4-FFF2-40B4-BE49-F238E27FC236}">
                <a16:creationId xmlns:a16="http://schemas.microsoft.com/office/drawing/2014/main" id="{A50FB7E1-28DF-4B6D-ADD7-54D45812ACCB}"/>
              </a:ext>
            </a:extLst>
          </p:cNvPr>
          <p:cNvSpPr>
            <a:spLocks noGrp="1" noChangeArrowheads="1"/>
          </p:cNvSpPr>
          <p:nvPr>
            <p:ph type="dt" sz="half" idx="10"/>
          </p:nvPr>
        </p:nvSpPr>
        <p:spPr>
          <a:xfrm>
            <a:off x="914400" y="6248400"/>
            <a:ext cx="2540000" cy="457200"/>
          </a:xfrm>
        </p:spPr>
        <p:txBody>
          <a:bodyPr/>
          <a:lstStyle>
            <a:lvl1pPr>
              <a:defRPr/>
            </a:lvl1pPr>
          </a:lstStyle>
          <a:p>
            <a:pPr>
              <a:defRPr/>
            </a:pPr>
            <a:endParaRPr lang="en-US" altLang="en-US"/>
          </a:p>
        </p:txBody>
      </p:sp>
    </p:spTree>
    <p:extLst>
      <p:ext uri="{BB962C8B-B14F-4D97-AF65-F5344CB8AC3E}">
        <p14:creationId xmlns:p14="http://schemas.microsoft.com/office/powerpoint/2010/main" val="20797724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7F7C495-C0F8-4235-8C5F-8B1D949100C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FAF6CB7-8D41-430C-B63B-3C814FC0EA3F}"/>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578938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E32FE98-6FE3-4F2D-8442-B9947B6168C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665A340-7C24-4B4E-97A3-F93712D141B8}"/>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581035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0F14E12-1ED6-4B55-A2D2-81A004B164A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FFBC654-E1B8-49EE-9C27-D62B7017B2D8}"/>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565909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BA81398-400E-48A1-9476-BD122725FE6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4D01B48A-3905-4BD2-9014-9C989EEEBAF4}"/>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7231059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949A95D-47EE-4F31-8435-A9C88A36BAC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D2AA5590-A427-4ACF-8540-B88B46A236F6}"/>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807012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D1B9243-8EED-46D2-8F6F-4F693BE5FC6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BE63A347-F8C6-485F-AF1E-4F308FF498E1}"/>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7632202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1106FE4-4FA8-4ADE-AFCA-88837F10205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912564A-96FA-4D4A-BCA4-7B76CA39ABD7}"/>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3706649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C8B233B-9123-41FA-B809-0BFD2F5BE06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4C1F38E-7987-4FBE-AC3D-70EC0E494E4D}"/>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2272500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83121C2-AB3F-4D33-95DA-EBA7D89CDF9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E4018F5-926A-43B2-A461-7AF18BABFBAE}"/>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617074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0F14E12-1ED6-4B55-A2D2-81A004B164A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FFBC654-E1B8-49EE-9C27-D62B7017B2D8}"/>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001865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0"/>
            <a:ext cx="27686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0"/>
            <a:ext cx="81026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E804EBE-0BFE-4C79-9270-38E27D7512B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AAF162E-9726-445F-B989-1FA3AF104755}"/>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9301317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12800" y="0"/>
            <a:ext cx="11074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600200"/>
            <a:ext cx="5080000" cy="4114800"/>
          </a:xfrm>
        </p:spPr>
        <p:txBody>
          <a:bodyPr/>
          <a:lstStyle/>
          <a:p>
            <a:pPr lvl="0"/>
            <a:endParaRPr lang="en-US" noProof="0" dirty="0"/>
          </a:p>
        </p:txBody>
      </p:sp>
      <p:sp>
        <p:nvSpPr>
          <p:cNvPr id="5" name="Rectangle 4">
            <a:extLst>
              <a:ext uri="{FF2B5EF4-FFF2-40B4-BE49-F238E27FC236}">
                <a16:creationId xmlns:a16="http://schemas.microsoft.com/office/drawing/2014/main" id="{B217350A-A33D-48F3-B3F2-394DBF1F020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EF5C6C4-3F55-4299-B1FA-CF57CF200562}"/>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5489996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2130426"/>
            <a:ext cx="9144000" cy="1470025"/>
          </a:xfrm>
          <a:prstGeom prst="rect">
            <a:avLst/>
          </a:prstGeom>
        </p:spPr>
        <p:txBody>
          <a:bodyPr/>
          <a:lstStyle>
            <a:lvl1pPr algn="l">
              <a:defRPr>
                <a:solidFill>
                  <a:schemeClr val="bg1"/>
                </a:solidFill>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2133600" y="3886200"/>
            <a:ext cx="8229600" cy="1752600"/>
          </a:xfrm>
          <a:prstGeom prst="rect">
            <a:avLst/>
          </a:prstGeom>
        </p:spPr>
        <p:txBody>
          <a:bodyPr/>
          <a:lstStyle>
            <a:lvl1pPr marL="0" indent="0" algn="l">
              <a:buNone/>
              <a:defRPr>
                <a:solidFill>
                  <a:schemeClr val="bg1"/>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8"/>
          <p:cNvSpPr>
            <a:spLocks noGrp="1"/>
          </p:cNvSpPr>
          <p:nvPr>
            <p:ph type="dt" sz="half" idx="10"/>
          </p:nvPr>
        </p:nvSpPr>
        <p:spPr/>
        <p:txBody>
          <a:bodyPr/>
          <a:lstStyle>
            <a:lvl1pPr>
              <a:defRPr/>
            </a:lvl1pPr>
          </a:lstStyle>
          <a:p>
            <a:pPr>
              <a:defRPr/>
            </a:pPr>
            <a:r>
              <a:rPr lang="en-US" dirty="0"/>
              <a:t>DATE</a:t>
            </a:r>
          </a:p>
        </p:txBody>
      </p:sp>
      <p:sp>
        <p:nvSpPr>
          <p:cNvPr id="5" name="Footer Placeholder 9"/>
          <p:cNvSpPr>
            <a:spLocks noGrp="1"/>
          </p:cNvSpPr>
          <p:nvPr>
            <p:ph type="ftr" sz="quarter" idx="11"/>
          </p:nvPr>
        </p:nvSpPr>
        <p:spPr/>
        <p:txBody>
          <a:bodyPr/>
          <a:lstStyle>
            <a:lvl1pPr>
              <a:defRPr/>
            </a:lvl1pPr>
          </a:lstStyle>
          <a:p>
            <a:pPr>
              <a:defRPr/>
            </a:pPr>
            <a:r>
              <a:rPr lang="en-US" dirty="0"/>
              <a:t>v. 8.24.18</a:t>
            </a:r>
          </a:p>
        </p:txBody>
      </p:sp>
      <p:sp>
        <p:nvSpPr>
          <p:cNvPr id="6" name="Slide Number Placeholder 10"/>
          <p:cNvSpPr>
            <a:spLocks noGrp="1"/>
          </p:cNvSpPr>
          <p:nvPr>
            <p:ph type="sldNum" sz="quarter" idx="12"/>
          </p:nvPr>
        </p:nvSpPr>
        <p:spPr/>
        <p:txBody>
          <a:bodyPr/>
          <a:lstStyle>
            <a:lvl1pPr>
              <a:defRPr/>
            </a:lvl1pPr>
          </a:lstStyle>
          <a:p>
            <a:fld id="{D6FA5AC5-3E16-4E3C-A3B7-2737D5907A5A}" type="slidenum">
              <a:rPr lang="en-US" altLang="en-US"/>
              <a:pPr/>
              <a:t>‹#›</a:t>
            </a:fld>
            <a:endParaRPr lang="en-US" altLang="en-US" dirty="0"/>
          </a:p>
        </p:txBody>
      </p:sp>
    </p:spTree>
    <p:extLst>
      <p:ext uri="{BB962C8B-B14F-4D97-AF65-F5344CB8AC3E}">
        <p14:creationId xmlns:p14="http://schemas.microsoft.com/office/powerpoint/2010/main" val="21002538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20800" y="198438"/>
            <a:ext cx="102616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
        <p:nvSpPr>
          <p:cNvPr id="6" name="Content Placeholder 2"/>
          <p:cNvSpPr>
            <a:spLocks noGrp="1"/>
          </p:cNvSpPr>
          <p:nvPr>
            <p:ph idx="1"/>
          </p:nvPr>
        </p:nvSpPr>
        <p:spPr>
          <a:xfrm>
            <a:off x="1320800" y="1143000"/>
            <a:ext cx="10261600" cy="5181600"/>
          </a:xfrm>
          <a:prstGeom prst="rect">
            <a:avLst/>
          </a:prstGeom>
        </p:spPr>
        <p:txBody>
          <a:bodyPr/>
          <a:lstStyle>
            <a:lvl1pPr>
              <a:defRPr>
                <a:solidFill>
                  <a:srgbClr val="174782"/>
                </a:solidFill>
                <a:latin typeface="Georgia"/>
              </a:defRPr>
            </a:lvl1pPr>
            <a:lvl2pPr>
              <a:defRPr>
                <a:latin typeface="Georgia"/>
              </a:defRPr>
            </a:lvl2pPr>
            <a:lvl3pPr>
              <a:defRPr>
                <a:latin typeface="Georgia"/>
              </a:defRPr>
            </a:lvl3pPr>
            <a:lvl4pPr>
              <a:defRPr>
                <a:latin typeface="Georgia"/>
              </a:defRPr>
            </a:lvl4pPr>
            <a:lvl5pPr>
              <a:defRPr>
                <a:latin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8"/>
          <p:cNvSpPr>
            <a:spLocks noGrp="1"/>
          </p:cNvSpPr>
          <p:nvPr>
            <p:ph type="dt" sz="half" idx="10"/>
          </p:nvPr>
        </p:nvSpPr>
        <p:spPr/>
        <p:txBody>
          <a:bodyPr/>
          <a:lstStyle>
            <a:lvl1pPr>
              <a:defRPr/>
            </a:lvl1pPr>
          </a:lstStyle>
          <a:p>
            <a:pPr>
              <a:defRPr/>
            </a:pPr>
            <a:r>
              <a:rPr lang="en-US" dirty="0"/>
              <a:t>DATE</a:t>
            </a:r>
          </a:p>
        </p:txBody>
      </p:sp>
      <p:sp>
        <p:nvSpPr>
          <p:cNvPr id="5" name="Footer Placeholder 9"/>
          <p:cNvSpPr>
            <a:spLocks noGrp="1"/>
          </p:cNvSpPr>
          <p:nvPr>
            <p:ph type="ftr" sz="quarter" idx="11"/>
          </p:nvPr>
        </p:nvSpPr>
        <p:spPr/>
        <p:txBody>
          <a:bodyPr/>
          <a:lstStyle>
            <a:lvl1pPr>
              <a:defRPr/>
            </a:lvl1pPr>
          </a:lstStyle>
          <a:p>
            <a:pPr>
              <a:defRPr/>
            </a:pPr>
            <a:r>
              <a:rPr lang="en-US" dirty="0"/>
              <a:t>v. 8.24.18</a:t>
            </a:r>
          </a:p>
        </p:txBody>
      </p:sp>
      <p:sp>
        <p:nvSpPr>
          <p:cNvPr id="7" name="Slide Number Placeholder 10"/>
          <p:cNvSpPr>
            <a:spLocks noGrp="1"/>
          </p:cNvSpPr>
          <p:nvPr>
            <p:ph type="sldNum" sz="quarter" idx="12"/>
          </p:nvPr>
        </p:nvSpPr>
        <p:spPr/>
        <p:txBody>
          <a:bodyPr/>
          <a:lstStyle>
            <a:lvl1pPr>
              <a:defRPr/>
            </a:lvl1pPr>
          </a:lstStyle>
          <a:p>
            <a:fld id="{A829F25A-84D3-4F9E-BD6A-3ADD05BBF9F6}" type="slidenum">
              <a:rPr lang="en-US" altLang="en-US"/>
              <a:pPr/>
              <a:t>‹#›</a:t>
            </a:fld>
            <a:endParaRPr lang="en-US" altLang="en-US" dirty="0"/>
          </a:p>
        </p:txBody>
      </p:sp>
    </p:spTree>
    <p:extLst>
      <p:ext uri="{BB962C8B-B14F-4D97-AF65-F5344CB8AC3E}">
        <p14:creationId xmlns:p14="http://schemas.microsoft.com/office/powerpoint/2010/main" val="25577637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609600" y="6553200"/>
            <a:ext cx="2844800" cy="304800"/>
          </a:xfrm>
        </p:spPr>
        <p:txBody>
          <a:bodyPr/>
          <a:lstStyle>
            <a:lvl1pPr>
              <a:defRPr>
                <a:solidFill>
                  <a:srgbClr val="174782"/>
                </a:solidFill>
              </a:defRPr>
            </a:lvl1pPr>
          </a:lstStyle>
          <a:p>
            <a:pPr>
              <a:defRPr/>
            </a:pPr>
            <a:r>
              <a:rPr lang="en-US" dirty="0"/>
              <a:t>DATE</a:t>
            </a:r>
          </a:p>
        </p:txBody>
      </p:sp>
      <p:sp>
        <p:nvSpPr>
          <p:cNvPr id="13" name="Footer Placeholder 9"/>
          <p:cNvSpPr>
            <a:spLocks noGrp="1"/>
          </p:cNvSpPr>
          <p:nvPr>
            <p:ph type="ftr" sz="quarter" idx="11"/>
          </p:nvPr>
        </p:nvSpPr>
        <p:spPr>
          <a:xfrm>
            <a:off x="3962400" y="6553200"/>
            <a:ext cx="5181600" cy="304800"/>
          </a:xfrm>
        </p:spPr>
        <p:txBody>
          <a:bodyPr/>
          <a:lstStyle>
            <a:lvl1pPr>
              <a:defRPr>
                <a:solidFill>
                  <a:srgbClr val="174782"/>
                </a:solidFill>
              </a:defRPr>
            </a:lvl1pPr>
          </a:lstStyle>
          <a:p>
            <a:pPr>
              <a:defRPr/>
            </a:pPr>
            <a:r>
              <a:rPr lang="en-US" dirty="0"/>
              <a:t>v. 8.24.18</a:t>
            </a:r>
          </a:p>
        </p:txBody>
      </p:sp>
      <p:sp>
        <p:nvSpPr>
          <p:cNvPr id="14" name="Slide Number Placeholder 10"/>
          <p:cNvSpPr>
            <a:spLocks noGrp="1"/>
          </p:cNvSpPr>
          <p:nvPr>
            <p:ph type="sldNum" sz="quarter" idx="12"/>
          </p:nvPr>
        </p:nvSpPr>
        <p:spPr>
          <a:xfrm>
            <a:off x="8737600" y="6553200"/>
            <a:ext cx="2844800" cy="304800"/>
          </a:xfrm>
        </p:spPr>
        <p:txBody>
          <a:bodyPr/>
          <a:lstStyle>
            <a:lvl1pPr>
              <a:defRPr>
                <a:solidFill>
                  <a:srgbClr val="174782"/>
                </a:solidFill>
              </a:defRPr>
            </a:lvl1pPr>
          </a:lstStyle>
          <a:p>
            <a:fld id="{A829F25A-84D3-4F9E-BD6A-3ADD05BBF9F6}" type="slidenum">
              <a:rPr lang="en-US" altLang="en-US" smtClean="0"/>
              <a:pPr/>
              <a:t>‹#›</a:t>
            </a:fld>
            <a:endParaRPr lang="en-US" altLang="en-US" dirty="0"/>
          </a:p>
        </p:txBody>
      </p:sp>
    </p:spTree>
    <p:extLst>
      <p:ext uri="{BB962C8B-B14F-4D97-AF65-F5344CB8AC3E}">
        <p14:creationId xmlns:p14="http://schemas.microsoft.com/office/powerpoint/2010/main" val="2380319073"/>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609600" y="6553200"/>
            <a:ext cx="2844800" cy="304800"/>
          </a:xfrm>
        </p:spPr>
        <p:txBody>
          <a:bodyPr/>
          <a:lstStyle>
            <a:lvl1pPr>
              <a:defRPr/>
            </a:lvl1pPr>
          </a:lstStyle>
          <a:p>
            <a:pPr>
              <a:defRPr/>
            </a:pPr>
            <a:r>
              <a:rPr lang="en-US" dirty="0"/>
              <a:t>DATE</a:t>
            </a:r>
          </a:p>
        </p:txBody>
      </p:sp>
      <p:sp>
        <p:nvSpPr>
          <p:cNvPr id="11" name="Footer Placeholder 9"/>
          <p:cNvSpPr>
            <a:spLocks noGrp="1"/>
          </p:cNvSpPr>
          <p:nvPr>
            <p:ph type="ftr" sz="quarter" idx="11"/>
          </p:nvPr>
        </p:nvSpPr>
        <p:spPr>
          <a:xfrm>
            <a:off x="3962400" y="6553200"/>
            <a:ext cx="5181600" cy="304800"/>
          </a:xfrm>
        </p:spPr>
        <p:txBody>
          <a:bodyPr/>
          <a:lstStyle>
            <a:lvl1pPr>
              <a:defRPr/>
            </a:lvl1pPr>
          </a:lstStyle>
          <a:p>
            <a:pPr>
              <a:defRPr/>
            </a:pPr>
            <a:r>
              <a:rPr lang="en-US" dirty="0"/>
              <a:t>v. 8.24.18</a:t>
            </a:r>
          </a:p>
        </p:txBody>
      </p:sp>
      <p:sp>
        <p:nvSpPr>
          <p:cNvPr id="18" name="Slide Number Placeholder 10"/>
          <p:cNvSpPr>
            <a:spLocks noGrp="1"/>
          </p:cNvSpPr>
          <p:nvPr>
            <p:ph type="sldNum" sz="quarter" idx="12"/>
          </p:nvPr>
        </p:nvSpPr>
        <p:spPr>
          <a:xfrm>
            <a:off x="8737600" y="6553200"/>
            <a:ext cx="2844800" cy="304800"/>
          </a:xfrm>
        </p:spPr>
        <p:txBody>
          <a:bodyPr/>
          <a:lstStyle>
            <a:lvl1pPr>
              <a:defRPr/>
            </a:lvl1pPr>
          </a:lstStyle>
          <a:p>
            <a:fld id="{A829F25A-84D3-4F9E-BD6A-3ADD05BBF9F6}" type="slidenum">
              <a:rPr lang="en-US" altLang="en-US"/>
              <a:pPr/>
              <a:t>‹#›</a:t>
            </a:fld>
            <a:endParaRPr lang="en-US" altLang="en-US" dirty="0"/>
          </a:p>
        </p:txBody>
      </p:sp>
      <p:sp>
        <p:nvSpPr>
          <p:cNvPr id="3" name="Content Placeholder 2"/>
          <p:cNvSpPr>
            <a:spLocks noGrp="1"/>
          </p:cNvSpPr>
          <p:nvPr>
            <p:ph sz="quarter" idx="13"/>
          </p:nvPr>
        </p:nvSpPr>
        <p:spPr>
          <a:xfrm>
            <a:off x="1422400" y="1143000"/>
            <a:ext cx="50292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p:cNvSpPr>
            <a:spLocks noGrp="1"/>
          </p:cNvSpPr>
          <p:nvPr>
            <p:ph sz="quarter" idx="14"/>
          </p:nvPr>
        </p:nvSpPr>
        <p:spPr>
          <a:xfrm>
            <a:off x="6705600" y="1143000"/>
            <a:ext cx="50292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1320800" y="198438"/>
            <a:ext cx="102616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32144789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Date Placeholder 8"/>
          <p:cNvSpPr>
            <a:spLocks noGrp="1"/>
          </p:cNvSpPr>
          <p:nvPr>
            <p:ph type="dt" sz="half" idx="10"/>
          </p:nvPr>
        </p:nvSpPr>
        <p:spPr>
          <a:xfrm>
            <a:off x="609600" y="6553200"/>
            <a:ext cx="2844800" cy="304800"/>
          </a:xfrm>
        </p:spPr>
        <p:txBody>
          <a:bodyPr/>
          <a:lstStyle>
            <a:lvl1pPr>
              <a:defRPr/>
            </a:lvl1pPr>
          </a:lstStyle>
          <a:p>
            <a:pPr>
              <a:defRPr/>
            </a:pPr>
            <a:r>
              <a:rPr lang="en-US" dirty="0"/>
              <a:t>DATE</a:t>
            </a:r>
          </a:p>
        </p:txBody>
      </p:sp>
      <p:sp>
        <p:nvSpPr>
          <p:cNvPr id="17" name="Footer Placeholder 9"/>
          <p:cNvSpPr>
            <a:spLocks noGrp="1"/>
          </p:cNvSpPr>
          <p:nvPr>
            <p:ph type="ftr" sz="quarter" idx="11"/>
          </p:nvPr>
        </p:nvSpPr>
        <p:spPr>
          <a:xfrm>
            <a:off x="3962400" y="6553200"/>
            <a:ext cx="5181600" cy="304800"/>
          </a:xfrm>
        </p:spPr>
        <p:txBody>
          <a:bodyPr/>
          <a:lstStyle>
            <a:lvl1pPr>
              <a:defRPr/>
            </a:lvl1pPr>
          </a:lstStyle>
          <a:p>
            <a:pPr>
              <a:defRPr/>
            </a:pPr>
            <a:r>
              <a:rPr lang="en-US" dirty="0"/>
              <a:t>v. 8.24.18</a:t>
            </a:r>
          </a:p>
        </p:txBody>
      </p:sp>
      <p:sp>
        <p:nvSpPr>
          <p:cNvPr id="18" name="Slide Number Placeholder 10"/>
          <p:cNvSpPr>
            <a:spLocks noGrp="1"/>
          </p:cNvSpPr>
          <p:nvPr>
            <p:ph type="sldNum" sz="quarter" idx="12"/>
          </p:nvPr>
        </p:nvSpPr>
        <p:spPr>
          <a:xfrm>
            <a:off x="8737600" y="6553200"/>
            <a:ext cx="2844800" cy="304800"/>
          </a:xfrm>
        </p:spPr>
        <p:txBody>
          <a:bodyPr/>
          <a:lstStyle>
            <a:lvl1pPr>
              <a:defRPr/>
            </a:lvl1pPr>
          </a:lstStyle>
          <a:p>
            <a:fld id="{A829F25A-84D3-4F9E-BD6A-3ADD05BBF9F6}" type="slidenum">
              <a:rPr lang="en-US" altLang="en-US"/>
              <a:pPr/>
              <a:t>‹#›</a:t>
            </a:fld>
            <a:endParaRPr lang="en-US" altLang="en-US" dirty="0"/>
          </a:p>
        </p:txBody>
      </p:sp>
      <p:sp>
        <p:nvSpPr>
          <p:cNvPr id="20" name="Content Placeholder 4"/>
          <p:cNvSpPr>
            <a:spLocks noGrp="1"/>
          </p:cNvSpPr>
          <p:nvPr>
            <p:ph sz="quarter" idx="13"/>
          </p:nvPr>
        </p:nvSpPr>
        <p:spPr>
          <a:xfrm>
            <a:off x="1320800" y="1143000"/>
            <a:ext cx="4775200" cy="5105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4" hasCustomPrompt="1"/>
          </p:nvPr>
        </p:nvSpPr>
        <p:spPr>
          <a:xfrm>
            <a:off x="6299200" y="5562600"/>
            <a:ext cx="5158317" cy="685800"/>
          </a:xfrm>
          <a:prstGeom prst="rect">
            <a:avLst/>
          </a:prstGeom>
        </p:spPr>
        <p:txBody>
          <a:bodyPr/>
          <a:lstStyle>
            <a:lvl1pPr marL="0" indent="0">
              <a:buNone/>
              <a:defRPr sz="1400" baseline="0">
                <a:solidFill>
                  <a:srgbClr val="174782"/>
                </a:solidFill>
              </a:defRPr>
            </a:lvl1pPr>
            <a:lvl2pPr>
              <a:defRPr sz="1400">
                <a:solidFill>
                  <a:srgbClr val="174782"/>
                </a:solidFill>
              </a:defRPr>
            </a:lvl2pPr>
            <a:lvl3pPr>
              <a:defRPr sz="1400">
                <a:solidFill>
                  <a:srgbClr val="174782"/>
                </a:solidFill>
              </a:defRPr>
            </a:lvl3pPr>
            <a:lvl4pPr>
              <a:defRPr sz="1400">
                <a:solidFill>
                  <a:srgbClr val="174782"/>
                </a:solidFill>
              </a:defRPr>
            </a:lvl4pPr>
            <a:lvl5pPr>
              <a:defRPr sz="1400">
                <a:solidFill>
                  <a:srgbClr val="174782"/>
                </a:solidFill>
              </a:defRPr>
            </a:lvl5pPr>
          </a:lstStyle>
          <a:p>
            <a:pPr lvl="0"/>
            <a:r>
              <a:rPr lang="en-US" dirty="0"/>
              <a:t>Image caption </a:t>
            </a:r>
          </a:p>
        </p:txBody>
      </p:sp>
      <p:sp>
        <p:nvSpPr>
          <p:cNvPr id="7" name="Picture Placeholder 6"/>
          <p:cNvSpPr>
            <a:spLocks noGrp="1"/>
          </p:cNvSpPr>
          <p:nvPr>
            <p:ph type="pic" sz="quarter" idx="15"/>
          </p:nvPr>
        </p:nvSpPr>
        <p:spPr>
          <a:xfrm>
            <a:off x="6299200" y="1143000"/>
            <a:ext cx="5181600" cy="4343400"/>
          </a:xfrm>
          <a:prstGeom prst="rect">
            <a:avLst/>
          </a:prstGeom>
        </p:spPr>
        <p:txBody>
          <a:bodyPr/>
          <a:lstStyle/>
          <a:p>
            <a:r>
              <a:rPr lang="en-US" dirty="0"/>
              <a:t>Click icon to add picture</a:t>
            </a:r>
          </a:p>
        </p:txBody>
      </p:sp>
      <p:sp>
        <p:nvSpPr>
          <p:cNvPr id="9" name="Title 1"/>
          <p:cNvSpPr>
            <a:spLocks noGrp="1"/>
          </p:cNvSpPr>
          <p:nvPr>
            <p:ph type="title"/>
          </p:nvPr>
        </p:nvSpPr>
        <p:spPr>
          <a:xfrm>
            <a:off x="1320800" y="198438"/>
            <a:ext cx="102616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12324261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Date Placeholder 8"/>
          <p:cNvSpPr>
            <a:spLocks noGrp="1"/>
          </p:cNvSpPr>
          <p:nvPr>
            <p:ph type="dt" sz="half" idx="10"/>
          </p:nvPr>
        </p:nvSpPr>
        <p:spPr>
          <a:xfrm>
            <a:off x="609600" y="6553200"/>
            <a:ext cx="2844800" cy="304800"/>
          </a:xfrm>
        </p:spPr>
        <p:txBody>
          <a:bodyPr/>
          <a:lstStyle>
            <a:lvl1pPr>
              <a:defRPr/>
            </a:lvl1pPr>
          </a:lstStyle>
          <a:p>
            <a:pPr>
              <a:defRPr/>
            </a:pPr>
            <a:r>
              <a:rPr lang="en-US" dirty="0"/>
              <a:t>DATE</a:t>
            </a:r>
          </a:p>
        </p:txBody>
      </p:sp>
      <p:sp>
        <p:nvSpPr>
          <p:cNvPr id="12" name="Footer Placeholder 9"/>
          <p:cNvSpPr>
            <a:spLocks noGrp="1"/>
          </p:cNvSpPr>
          <p:nvPr>
            <p:ph type="ftr" sz="quarter" idx="11"/>
          </p:nvPr>
        </p:nvSpPr>
        <p:spPr>
          <a:xfrm>
            <a:off x="3962400" y="6553200"/>
            <a:ext cx="5181600" cy="304800"/>
          </a:xfrm>
        </p:spPr>
        <p:txBody>
          <a:bodyPr/>
          <a:lstStyle>
            <a:lvl1pPr>
              <a:defRPr/>
            </a:lvl1pPr>
          </a:lstStyle>
          <a:p>
            <a:pPr>
              <a:defRPr/>
            </a:pPr>
            <a:r>
              <a:rPr lang="en-US" dirty="0"/>
              <a:t>v. 8.24.18</a:t>
            </a:r>
          </a:p>
        </p:txBody>
      </p:sp>
      <p:sp>
        <p:nvSpPr>
          <p:cNvPr id="17" name="Slide Number Placeholder 10"/>
          <p:cNvSpPr>
            <a:spLocks noGrp="1"/>
          </p:cNvSpPr>
          <p:nvPr>
            <p:ph type="sldNum" sz="quarter" idx="12"/>
          </p:nvPr>
        </p:nvSpPr>
        <p:spPr>
          <a:xfrm>
            <a:off x="8737600" y="6553200"/>
            <a:ext cx="2844800" cy="304800"/>
          </a:xfrm>
        </p:spPr>
        <p:txBody>
          <a:bodyPr/>
          <a:lstStyle>
            <a:lvl1pPr>
              <a:defRPr/>
            </a:lvl1pPr>
          </a:lstStyle>
          <a:p>
            <a:fld id="{A829F25A-84D3-4F9E-BD6A-3ADD05BBF9F6}" type="slidenum">
              <a:rPr lang="en-US" altLang="en-US"/>
              <a:pPr/>
              <a:t>‹#›</a:t>
            </a:fld>
            <a:endParaRPr lang="en-US" altLang="en-US" dirty="0"/>
          </a:p>
        </p:txBody>
      </p:sp>
      <p:sp>
        <p:nvSpPr>
          <p:cNvPr id="19" name="Content Placeholder 4"/>
          <p:cNvSpPr>
            <a:spLocks noGrp="1"/>
          </p:cNvSpPr>
          <p:nvPr>
            <p:ph sz="quarter" idx="13"/>
          </p:nvPr>
        </p:nvSpPr>
        <p:spPr>
          <a:xfrm>
            <a:off x="1219200" y="4038600"/>
            <a:ext cx="103632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20"/>
          <p:cNvSpPr>
            <a:spLocks noGrp="1"/>
          </p:cNvSpPr>
          <p:nvPr>
            <p:ph type="pic" sz="quarter" idx="17"/>
          </p:nvPr>
        </p:nvSpPr>
        <p:spPr>
          <a:xfrm>
            <a:off x="1219200" y="1066800"/>
            <a:ext cx="4978400" cy="2895600"/>
          </a:xfrm>
          <a:prstGeom prst="rect">
            <a:avLst/>
          </a:prstGeom>
        </p:spPr>
        <p:txBody>
          <a:bodyPr/>
          <a:lstStyle/>
          <a:p>
            <a:r>
              <a:rPr lang="en-US" dirty="0"/>
              <a:t>Click icon to add picture</a:t>
            </a:r>
          </a:p>
        </p:txBody>
      </p:sp>
      <p:sp>
        <p:nvSpPr>
          <p:cNvPr id="21" name="Picture Placeholder 20"/>
          <p:cNvSpPr>
            <a:spLocks noGrp="1"/>
          </p:cNvSpPr>
          <p:nvPr>
            <p:ph type="pic" sz="quarter" idx="18"/>
          </p:nvPr>
        </p:nvSpPr>
        <p:spPr>
          <a:xfrm>
            <a:off x="6400800" y="1066800"/>
            <a:ext cx="5181600" cy="2895600"/>
          </a:xfrm>
          <a:prstGeom prst="rect">
            <a:avLst/>
          </a:prstGeom>
        </p:spPr>
        <p:txBody>
          <a:bodyPr/>
          <a:lstStyle/>
          <a:p>
            <a:r>
              <a:rPr lang="en-US" dirty="0"/>
              <a:t>Click icon to add picture</a:t>
            </a:r>
          </a:p>
        </p:txBody>
      </p:sp>
      <p:sp>
        <p:nvSpPr>
          <p:cNvPr id="9" name="Title 1"/>
          <p:cNvSpPr>
            <a:spLocks noGrp="1"/>
          </p:cNvSpPr>
          <p:nvPr>
            <p:ph type="title"/>
          </p:nvPr>
        </p:nvSpPr>
        <p:spPr>
          <a:xfrm>
            <a:off x="1320800" y="198438"/>
            <a:ext cx="102616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29162966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1219200" y="4038600"/>
            <a:ext cx="103632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p:cNvSpPr>
            <a:spLocks noGrp="1"/>
          </p:cNvSpPr>
          <p:nvPr>
            <p:ph type="dt" sz="half" idx="14"/>
          </p:nvPr>
        </p:nvSpPr>
        <p:spPr/>
        <p:txBody>
          <a:bodyPr/>
          <a:lstStyle/>
          <a:p>
            <a:pPr>
              <a:defRPr/>
            </a:pPr>
            <a:r>
              <a:rPr lang="en-US" dirty="0"/>
              <a:t>DATE</a:t>
            </a:r>
          </a:p>
        </p:txBody>
      </p:sp>
      <p:sp>
        <p:nvSpPr>
          <p:cNvPr id="7" name="Footer Placeholder 6"/>
          <p:cNvSpPr>
            <a:spLocks noGrp="1"/>
          </p:cNvSpPr>
          <p:nvPr>
            <p:ph type="ftr" sz="quarter" idx="15"/>
          </p:nvPr>
        </p:nvSpPr>
        <p:spPr/>
        <p:txBody>
          <a:bodyPr/>
          <a:lstStyle/>
          <a:p>
            <a:pPr>
              <a:defRPr/>
            </a:pPr>
            <a:r>
              <a:rPr lang="en-US" dirty="0"/>
              <a:t>v. 8.24.18</a:t>
            </a:r>
          </a:p>
        </p:txBody>
      </p:sp>
      <p:sp>
        <p:nvSpPr>
          <p:cNvPr id="10" name="Slide Number Placeholder 9"/>
          <p:cNvSpPr>
            <a:spLocks noGrp="1"/>
          </p:cNvSpPr>
          <p:nvPr>
            <p:ph type="sldNum" sz="quarter" idx="16"/>
          </p:nvPr>
        </p:nvSpPr>
        <p:spPr/>
        <p:txBody>
          <a:bodyPr/>
          <a:lstStyle/>
          <a:p>
            <a:fld id="{19FBEEDD-0B05-4B03-823B-B7B914ED2C13}" type="slidenum">
              <a:rPr lang="en-US" altLang="en-US" smtClean="0"/>
              <a:pPr/>
              <a:t>‹#›</a:t>
            </a:fld>
            <a:endParaRPr lang="en-US" altLang="en-US" dirty="0"/>
          </a:p>
        </p:txBody>
      </p:sp>
      <p:sp>
        <p:nvSpPr>
          <p:cNvPr id="21" name="Picture Placeholder 20"/>
          <p:cNvSpPr>
            <a:spLocks noGrp="1"/>
          </p:cNvSpPr>
          <p:nvPr>
            <p:ph type="pic" sz="quarter" idx="17"/>
          </p:nvPr>
        </p:nvSpPr>
        <p:spPr>
          <a:xfrm>
            <a:off x="1219200" y="1066800"/>
            <a:ext cx="3352800" cy="2895600"/>
          </a:xfrm>
          <a:prstGeom prst="rect">
            <a:avLst/>
          </a:prstGeom>
        </p:spPr>
        <p:txBody>
          <a:bodyPr/>
          <a:lstStyle/>
          <a:p>
            <a:r>
              <a:rPr lang="en-US" dirty="0"/>
              <a:t>Click icon to add picture</a:t>
            </a:r>
          </a:p>
        </p:txBody>
      </p:sp>
      <p:sp>
        <p:nvSpPr>
          <p:cNvPr id="22" name="Picture Placeholder 20"/>
          <p:cNvSpPr>
            <a:spLocks noGrp="1"/>
          </p:cNvSpPr>
          <p:nvPr>
            <p:ph type="pic" sz="quarter" idx="18"/>
          </p:nvPr>
        </p:nvSpPr>
        <p:spPr>
          <a:xfrm>
            <a:off x="4724400" y="1066800"/>
            <a:ext cx="3352800" cy="2895600"/>
          </a:xfrm>
          <a:prstGeom prst="rect">
            <a:avLst/>
          </a:prstGeom>
        </p:spPr>
        <p:txBody>
          <a:bodyPr/>
          <a:lstStyle/>
          <a:p>
            <a:r>
              <a:rPr lang="en-US" dirty="0"/>
              <a:t>Click icon to add picture</a:t>
            </a:r>
          </a:p>
        </p:txBody>
      </p:sp>
      <p:sp>
        <p:nvSpPr>
          <p:cNvPr id="23" name="Picture Placeholder 20"/>
          <p:cNvSpPr>
            <a:spLocks noGrp="1"/>
          </p:cNvSpPr>
          <p:nvPr>
            <p:ph type="pic" sz="quarter" idx="19"/>
          </p:nvPr>
        </p:nvSpPr>
        <p:spPr>
          <a:xfrm>
            <a:off x="8229600" y="1066800"/>
            <a:ext cx="3352800" cy="2895600"/>
          </a:xfrm>
          <a:prstGeom prst="rect">
            <a:avLst/>
          </a:prstGeom>
        </p:spPr>
        <p:txBody>
          <a:bodyPr/>
          <a:lstStyle/>
          <a:p>
            <a:r>
              <a:rPr lang="en-US" dirty="0"/>
              <a:t>Click icon to add picture</a:t>
            </a:r>
          </a:p>
        </p:txBody>
      </p:sp>
      <p:sp>
        <p:nvSpPr>
          <p:cNvPr id="11" name="Title 1"/>
          <p:cNvSpPr>
            <a:spLocks noGrp="1"/>
          </p:cNvSpPr>
          <p:nvPr>
            <p:ph type="title"/>
          </p:nvPr>
        </p:nvSpPr>
        <p:spPr>
          <a:xfrm>
            <a:off x="1320800" y="198438"/>
            <a:ext cx="102616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6343239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016000" y="1371600"/>
            <a:ext cx="10261600" cy="5029200"/>
          </a:xfrm>
          <a:prstGeom prst="rect">
            <a:avLst/>
          </a:prstGeom>
        </p:spPr>
        <p:txBody>
          <a:bodyPr/>
          <a:lstStyle>
            <a:lvl1pPr>
              <a:defRPr>
                <a:solidFill>
                  <a:schemeClr val="bg1"/>
                </a:solidFill>
              </a:defRPr>
            </a:lvl1pPr>
          </a:lstStyle>
          <a:p>
            <a:r>
              <a:rPr lang="en-US" dirty="0"/>
              <a:t>Click icon to add picture</a:t>
            </a:r>
          </a:p>
        </p:txBody>
      </p:sp>
    </p:spTree>
    <p:extLst>
      <p:ext uri="{BB962C8B-B14F-4D97-AF65-F5344CB8AC3E}">
        <p14:creationId xmlns:p14="http://schemas.microsoft.com/office/powerpoint/2010/main" val="215489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BA81398-400E-48A1-9476-BD122725FE6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4D01B48A-3905-4BD2-9014-9C989EEEBAF4}"/>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828989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29063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935651"/>
            <a:ext cx="10972800" cy="41905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771EE6AD-86D9-489B-A646-5022BC4B2E97}" type="slidenum">
              <a:rPr lang="en-US"/>
              <a:pPr>
                <a:defRPr/>
              </a:pPr>
              <a:t>‹#›</a:t>
            </a:fld>
            <a:endParaRPr lang="en-US" dirty="0"/>
          </a:p>
        </p:txBody>
      </p:sp>
    </p:spTree>
    <p:extLst>
      <p:ext uri="{BB962C8B-B14F-4D97-AF65-F5344CB8AC3E}">
        <p14:creationId xmlns:p14="http://schemas.microsoft.com/office/powerpoint/2010/main" val="20681234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290637"/>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98F73B6C-A6E9-4582-B6B2-079ADC0E1A49}" type="slidenum">
              <a:rPr lang="en-US"/>
              <a:pPr>
                <a:defRPr/>
              </a:pPr>
              <a:t>‹#›</a:t>
            </a:fld>
            <a:endParaRPr lang="en-US" dirty="0"/>
          </a:p>
        </p:txBody>
      </p:sp>
    </p:spTree>
    <p:extLst>
      <p:ext uri="{BB962C8B-B14F-4D97-AF65-F5344CB8AC3E}">
        <p14:creationId xmlns:p14="http://schemas.microsoft.com/office/powerpoint/2010/main" val="250228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2130426"/>
            <a:ext cx="9144000" cy="1470025"/>
          </a:xfrm>
          <a:prstGeom prst="rect">
            <a:avLst/>
          </a:prstGeom>
        </p:spPr>
        <p:txBody>
          <a:bodyPr/>
          <a:lstStyle>
            <a:lvl1pPr algn="l">
              <a:defRPr>
                <a:solidFill>
                  <a:schemeClr val="bg1"/>
                </a:solidFill>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2133600" y="3886200"/>
            <a:ext cx="8229600" cy="1752600"/>
          </a:xfrm>
          <a:prstGeom prst="rect">
            <a:avLst/>
          </a:prstGeom>
        </p:spPr>
        <p:txBody>
          <a:bodyPr/>
          <a:lstStyle>
            <a:lvl1pPr marL="0" indent="0" algn="l">
              <a:buNone/>
              <a:defRPr>
                <a:solidFill>
                  <a:schemeClr val="bg1"/>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8"/>
          <p:cNvSpPr>
            <a:spLocks noGrp="1"/>
          </p:cNvSpPr>
          <p:nvPr>
            <p:ph type="dt" sz="half" idx="10"/>
          </p:nvPr>
        </p:nvSpPr>
        <p:spPr/>
        <p:txBody>
          <a:bodyPr/>
          <a:lstStyle>
            <a:lvl1pPr>
              <a:defRPr/>
            </a:lvl1pPr>
          </a:lstStyle>
          <a:p>
            <a:pPr>
              <a:defRPr/>
            </a:pPr>
            <a:r>
              <a:rPr lang="en-US"/>
              <a:t>DATE</a:t>
            </a:r>
            <a:endParaRPr lang="en-US" dirty="0"/>
          </a:p>
        </p:txBody>
      </p:sp>
      <p:sp>
        <p:nvSpPr>
          <p:cNvPr id="5" name="Footer Placeholder 9"/>
          <p:cNvSpPr>
            <a:spLocks noGrp="1"/>
          </p:cNvSpPr>
          <p:nvPr>
            <p:ph type="ftr" sz="quarter" idx="11"/>
          </p:nvPr>
        </p:nvSpPr>
        <p:spPr/>
        <p:txBody>
          <a:bodyPr/>
          <a:lstStyle>
            <a:lvl1pPr>
              <a:defRPr/>
            </a:lvl1pPr>
          </a:lstStyle>
          <a:p>
            <a:pPr>
              <a:defRPr/>
            </a:pPr>
            <a:r>
              <a:rPr lang="en-US"/>
              <a:t>v. 1/10/19</a:t>
            </a:r>
            <a:endParaRPr lang="en-US" dirty="0"/>
          </a:p>
        </p:txBody>
      </p:sp>
      <p:sp>
        <p:nvSpPr>
          <p:cNvPr id="6" name="Slide Number Placeholder 10"/>
          <p:cNvSpPr>
            <a:spLocks noGrp="1"/>
          </p:cNvSpPr>
          <p:nvPr>
            <p:ph type="sldNum" sz="quarter" idx="12"/>
          </p:nvPr>
        </p:nvSpPr>
        <p:spPr/>
        <p:txBody>
          <a:bodyPr/>
          <a:lstStyle>
            <a:lvl1pPr>
              <a:defRPr/>
            </a:lvl1pPr>
          </a:lstStyle>
          <a:p>
            <a:fld id="{D6FA5AC5-3E16-4E3C-A3B7-2737D5907A5A}" type="slidenum">
              <a:rPr lang="en-US" altLang="en-US"/>
              <a:pPr/>
              <a:t>‹#›</a:t>
            </a:fld>
            <a:endParaRPr lang="en-US" altLang="en-US" dirty="0"/>
          </a:p>
        </p:txBody>
      </p:sp>
    </p:spTree>
    <p:extLst>
      <p:ext uri="{BB962C8B-B14F-4D97-AF65-F5344CB8AC3E}">
        <p14:creationId xmlns:p14="http://schemas.microsoft.com/office/powerpoint/2010/main" val="31655156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20800" y="198438"/>
            <a:ext cx="102616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
        <p:nvSpPr>
          <p:cNvPr id="6" name="Content Placeholder 2"/>
          <p:cNvSpPr>
            <a:spLocks noGrp="1"/>
          </p:cNvSpPr>
          <p:nvPr>
            <p:ph idx="1"/>
          </p:nvPr>
        </p:nvSpPr>
        <p:spPr>
          <a:xfrm>
            <a:off x="1320800" y="1143000"/>
            <a:ext cx="10261600" cy="5181600"/>
          </a:xfrm>
          <a:prstGeom prst="rect">
            <a:avLst/>
          </a:prstGeom>
        </p:spPr>
        <p:txBody>
          <a:bodyPr/>
          <a:lstStyle>
            <a:lvl1pPr>
              <a:defRPr>
                <a:solidFill>
                  <a:srgbClr val="174782"/>
                </a:solidFill>
                <a:latin typeface="Georgia"/>
              </a:defRPr>
            </a:lvl1pPr>
            <a:lvl2pPr>
              <a:defRPr>
                <a:latin typeface="Georgia"/>
              </a:defRPr>
            </a:lvl2pPr>
            <a:lvl3pPr>
              <a:defRPr>
                <a:latin typeface="Georgia"/>
              </a:defRPr>
            </a:lvl3pPr>
            <a:lvl4pPr>
              <a:defRPr>
                <a:latin typeface="Georgia"/>
              </a:defRPr>
            </a:lvl4pPr>
            <a:lvl5pPr>
              <a:defRPr>
                <a:latin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8"/>
          <p:cNvSpPr>
            <a:spLocks noGrp="1"/>
          </p:cNvSpPr>
          <p:nvPr>
            <p:ph type="dt" sz="half" idx="10"/>
          </p:nvPr>
        </p:nvSpPr>
        <p:spPr/>
        <p:txBody>
          <a:bodyPr/>
          <a:lstStyle>
            <a:lvl1pPr>
              <a:defRPr/>
            </a:lvl1pPr>
          </a:lstStyle>
          <a:p>
            <a:pPr>
              <a:defRPr/>
            </a:pPr>
            <a:r>
              <a:rPr lang="en-US"/>
              <a:t>DATE</a:t>
            </a:r>
            <a:endParaRPr lang="en-US" dirty="0"/>
          </a:p>
        </p:txBody>
      </p:sp>
      <p:sp>
        <p:nvSpPr>
          <p:cNvPr id="5" name="Footer Placeholder 9"/>
          <p:cNvSpPr>
            <a:spLocks noGrp="1"/>
          </p:cNvSpPr>
          <p:nvPr>
            <p:ph type="ftr" sz="quarter" idx="11"/>
          </p:nvPr>
        </p:nvSpPr>
        <p:spPr/>
        <p:txBody>
          <a:bodyPr/>
          <a:lstStyle>
            <a:lvl1pPr>
              <a:defRPr/>
            </a:lvl1pPr>
          </a:lstStyle>
          <a:p>
            <a:pPr>
              <a:defRPr/>
            </a:pPr>
            <a:r>
              <a:rPr lang="en-US"/>
              <a:t>v. 1/10/19</a:t>
            </a:r>
            <a:endParaRPr lang="en-US" dirty="0"/>
          </a:p>
        </p:txBody>
      </p:sp>
      <p:sp>
        <p:nvSpPr>
          <p:cNvPr id="7" name="Slide Number Placeholder 10"/>
          <p:cNvSpPr>
            <a:spLocks noGrp="1"/>
          </p:cNvSpPr>
          <p:nvPr>
            <p:ph type="sldNum" sz="quarter" idx="12"/>
          </p:nvPr>
        </p:nvSpPr>
        <p:spPr/>
        <p:txBody>
          <a:bodyPr/>
          <a:lstStyle>
            <a:lvl1pPr>
              <a:defRPr/>
            </a:lvl1pPr>
          </a:lstStyle>
          <a:p>
            <a:fld id="{A829F25A-84D3-4F9E-BD6A-3ADD05BBF9F6}" type="slidenum">
              <a:rPr lang="en-US" altLang="en-US"/>
              <a:pPr/>
              <a:t>‹#›</a:t>
            </a:fld>
            <a:endParaRPr lang="en-US" altLang="en-US" dirty="0"/>
          </a:p>
        </p:txBody>
      </p:sp>
    </p:spTree>
    <p:extLst>
      <p:ext uri="{BB962C8B-B14F-4D97-AF65-F5344CB8AC3E}">
        <p14:creationId xmlns:p14="http://schemas.microsoft.com/office/powerpoint/2010/main" val="21418207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609600" y="6553200"/>
            <a:ext cx="2844800" cy="304800"/>
          </a:xfrm>
        </p:spPr>
        <p:txBody>
          <a:bodyPr/>
          <a:lstStyle>
            <a:lvl1pPr>
              <a:defRPr>
                <a:solidFill>
                  <a:srgbClr val="174782"/>
                </a:solidFill>
              </a:defRPr>
            </a:lvl1pPr>
          </a:lstStyle>
          <a:p>
            <a:pPr>
              <a:defRPr/>
            </a:pPr>
            <a:r>
              <a:rPr lang="en-US"/>
              <a:t>DATE</a:t>
            </a:r>
            <a:endParaRPr lang="en-US" dirty="0"/>
          </a:p>
        </p:txBody>
      </p:sp>
      <p:sp>
        <p:nvSpPr>
          <p:cNvPr id="13" name="Footer Placeholder 9"/>
          <p:cNvSpPr>
            <a:spLocks noGrp="1"/>
          </p:cNvSpPr>
          <p:nvPr>
            <p:ph type="ftr" sz="quarter" idx="11"/>
          </p:nvPr>
        </p:nvSpPr>
        <p:spPr>
          <a:xfrm>
            <a:off x="3962400" y="6553200"/>
            <a:ext cx="5181600" cy="304800"/>
          </a:xfrm>
        </p:spPr>
        <p:txBody>
          <a:bodyPr/>
          <a:lstStyle>
            <a:lvl1pPr>
              <a:defRPr>
                <a:solidFill>
                  <a:srgbClr val="174782"/>
                </a:solidFill>
              </a:defRPr>
            </a:lvl1pPr>
          </a:lstStyle>
          <a:p>
            <a:pPr>
              <a:defRPr/>
            </a:pPr>
            <a:r>
              <a:rPr lang="en-US"/>
              <a:t>v. 1/10/19</a:t>
            </a:r>
            <a:endParaRPr lang="en-US" dirty="0"/>
          </a:p>
        </p:txBody>
      </p:sp>
      <p:sp>
        <p:nvSpPr>
          <p:cNvPr id="14" name="Slide Number Placeholder 10"/>
          <p:cNvSpPr>
            <a:spLocks noGrp="1"/>
          </p:cNvSpPr>
          <p:nvPr>
            <p:ph type="sldNum" sz="quarter" idx="12"/>
          </p:nvPr>
        </p:nvSpPr>
        <p:spPr>
          <a:xfrm>
            <a:off x="8737600" y="6553200"/>
            <a:ext cx="2844800" cy="304800"/>
          </a:xfrm>
        </p:spPr>
        <p:txBody>
          <a:bodyPr/>
          <a:lstStyle>
            <a:lvl1pPr>
              <a:defRPr>
                <a:solidFill>
                  <a:srgbClr val="174782"/>
                </a:solidFill>
              </a:defRPr>
            </a:lvl1pPr>
          </a:lstStyle>
          <a:p>
            <a:fld id="{A829F25A-84D3-4F9E-BD6A-3ADD05BBF9F6}" type="slidenum">
              <a:rPr lang="en-US" altLang="en-US" smtClean="0"/>
              <a:pPr/>
              <a:t>‹#›</a:t>
            </a:fld>
            <a:endParaRPr lang="en-US" altLang="en-US" dirty="0"/>
          </a:p>
        </p:txBody>
      </p:sp>
    </p:spTree>
    <p:extLst>
      <p:ext uri="{BB962C8B-B14F-4D97-AF65-F5344CB8AC3E}">
        <p14:creationId xmlns:p14="http://schemas.microsoft.com/office/powerpoint/2010/main" val="123903894"/>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9" name="Date Placeholder 8"/>
          <p:cNvSpPr>
            <a:spLocks noGrp="1"/>
          </p:cNvSpPr>
          <p:nvPr>
            <p:ph type="dt" sz="half" idx="10"/>
          </p:nvPr>
        </p:nvSpPr>
        <p:spPr>
          <a:xfrm>
            <a:off x="609600" y="6553200"/>
            <a:ext cx="2844800" cy="304800"/>
          </a:xfrm>
        </p:spPr>
        <p:txBody>
          <a:bodyPr/>
          <a:lstStyle>
            <a:lvl1pPr>
              <a:defRPr/>
            </a:lvl1pPr>
          </a:lstStyle>
          <a:p>
            <a:pPr>
              <a:defRPr/>
            </a:pPr>
            <a:r>
              <a:rPr lang="en-US"/>
              <a:t>DATE</a:t>
            </a:r>
            <a:endParaRPr lang="en-US" dirty="0"/>
          </a:p>
        </p:txBody>
      </p:sp>
      <p:sp>
        <p:nvSpPr>
          <p:cNvPr id="11" name="Footer Placeholder 9"/>
          <p:cNvSpPr>
            <a:spLocks noGrp="1"/>
          </p:cNvSpPr>
          <p:nvPr>
            <p:ph type="ftr" sz="quarter" idx="11"/>
          </p:nvPr>
        </p:nvSpPr>
        <p:spPr>
          <a:xfrm>
            <a:off x="3962400" y="6553200"/>
            <a:ext cx="5181600" cy="304800"/>
          </a:xfrm>
        </p:spPr>
        <p:txBody>
          <a:bodyPr/>
          <a:lstStyle>
            <a:lvl1pPr>
              <a:defRPr/>
            </a:lvl1pPr>
          </a:lstStyle>
          <a:p>
            <a:pPr>
              <a:defRPr/>
            </a:pPr>
            <a:r>
              <a:rPr lang="en-US"/>
              <a:t>v. 1/10/19</a:t>
            </a:r>
            <a:endParaRPr lang="en-US" dirty="0"/>
          </a:p>
        </p:txBody>
      </p:sp>
      <p:sp>
        <p:nvSpPr>
          <p:cNvPr id="18" name="Slide Number Placeholder 10"/>
          <p:cNvSpPr>
            <a:spLocks noGrp="1"/>
          </p:cNvSpPr>
          <p:nvPr>
            <p:ph type="sldNum" sz="quarter" idx="12"/>
          </p:nvPr>
        </p:nvSpPr>
        <p:spPr>
          <a:xfrm>
            <a:off x="8737600" y="6553200"/>
            <a:ext cx="2844800" cy="304800"/>
          </a:xfrm>
        </p:spPr>
        <p:txBody>
          <a:bodyPr/>
          <a:lstStyle>
            <a:lvl1pPr>
              <a:defRPr/>
            </a:lvl1pPr>
          </a:lstStyle>
          <a:p>
            <a:fld id="{A829F25A-84D3-4F9E-BD6A-3ADD05BBF9F6}" type="slidenum">
              <a:rPr lang="en-US" altLang="en-US"/>
              <a:pPr/>
              <a:t>‹#›</a:t>
            </a:fld>
            <a:endParaRPr lang="en-US" altLang="en-US" dirty="0"/>
          </a:p>
        </p:txBody>
      </p:sp>
      <p:sp>
        <p:nvSpPr>
          <p:cNvPr id="3" name="Content Placeholder 2"/>
          <p:cNvSpPr>
            <a:spLocks noGrp="1"/>
          </p:cNvSpPr>
          <p:nvPr>
            <p:ph sz="quarter" idx="13"/>
          </p:nvPr>
        </p:nvSpPr>
        <p:spPr>
          <a:xfrm>
            <a:off x="1422400" y="1143000"/>
            <a:ext cx="50292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p:cNvSpPr>
            <a:spLocks noGrp="1"/>
          </p:cNvSpPr>
          <p:nvPr>
            <p:ph sz="quarter" idx="14"/>
          </p:nvPr>
        </p:nvSpPr>
        <p:spPr>
          <a:xfrm>
            <a:off x="6705600" y="1143000"/>
            <a:ext cx="50292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1320800" y="198438"/>
            <a:ext cx="102616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8675301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Date Placeholder 8"/>
          <p:cNvSpPr>
            <a:spLocks noGrp="1"/>
          </p:cNvSpPr>
          <p:nvPr>
            <p:ph type="dt" sz="half" idx="10"/>
          </p:nvPr>
        </p:nvSpPr>
        <p:spPr>
          <a:xfrm>
            <a:off x="609600" y="6553200"/>
            <a:ext cx="2844800" cy="304800"/>
          </a:xfrm>
        </p:spPr>
        <p:txBody>
          <a:bodyPr/>
          <a:lstStyle>
            <a:lvl1pPr>
              <a:defRPr/>
            </a:lvl1pPr>
          </a:lstStyle>
          <a:p>
            <a:pPr>
              <a:defRPr/>
            </a:pPr>
            <a:r>
              <a:rPr lang="en-US"/>
              <a:t>DATE</a:t>
            </a:r>
            <a:endParaRPr lang="en-US" dirty="0"/>
          </a:p>
        </p:txBody>
      </p:sp>
      <p:sp>
        <p:nvSpPr>
          <p:cNvPr id="17" name="Footer Placeholder 9"/>
          <p:cNvSpPr>
            <a:spLocks noGrp="1"/>
          </p:cNvSpPr>
          <p:nvPr>
            <p:ph type="ftr" sz="quarter" idx="11"/>
          </p:nvPr>
        </p:nvSpPr>
        <p:spPr>
          <a:xfrm>
            <a:off x="3962400" y="6553200"/>
            <a:ext cx="5181600" cy="304800"/>
          </a:xfrm>
        </p:spPr>
        <p:txBody>
          <a:bodyPr/>
          <a:lstStyle>
            <a:lvl1pPr>
              <a:defRPr/>
            </a:lvl1pPr>
          </a:lstStyle>
          <a:p>
            <a:pPr>
              <a:defRPr/>
            </a:pPr>
            <a:r>
              <a:rPr lang="en-US"/>
              <a:t>v. 1/10/19</a:t>
            </a:r>
            <a:endParaRPr lang="en-US" dirty="0"/>
          </a:p>
        </p:txBody>
      </p:sp>
      <p:sp>
        <p:nvSpPr>
          <p:cNvPr id="18" name="Slide Number Placeholder 10"/>
          <p:cNvSpPr>
            <a:spLocks noGrp="1"/>
          </p:cNvSpPr>
          <p:nvPr>
            <p:ph type="sldNum" sz="quarter" idx="12"/>
          </p:nvPr>
        </p:nvSpPr>
        <p:spPr>
          <a:xfrm>
            <a:off x="8737600" y="6553200"/>
            <a:ext cx="2844800" cy="304800"/>
          </a:xfrm>
        </p:spPr>
        <p:txBody>
          <a:bodyPr/>
          <a:lstStyle>
            <a:lvl1pPr>
              <a:defRPr/>
            </a:lvl1pPr>
          </a:lstStyle>
          <a:p>
            <a:fld id="{A829F25A-84D3-4F9E-BD6A-3ADD05BBF9F6}" type="slidenum">
              <a:rPr lang="en-US" altLang="en-US"/>
              <a:pPr/>
              <a:t>‹#›</a:t>
            </a:fld>
            <a:endParaRPr lang="en-US" altLang="en-US" dirty="0"/>
          </a:p>
        </p:txBody>
      </p:sp>
      <p:sp>
        <p:nvSpPr>
          <p:cNvPr id="20" name="Content Placeholder 4"/>
          <p:cNvSpPr>
            <a:spLocks noGrp="1"/>
          </p:cNvSpPr>
          <p:nvPr>
            <p:ph sz="quarter" idx="13"/>
          </p:nvPr>
        </p:nvSpPr>
        <p:spPr>
          <a:xfrm>
            <a:off x="1320800" y="1143000"/>
            <a:ext cx="4775200" cy="5105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4" hasCustomPrompt="1"/>
          </p:nvPr>
        </p:nvSpPr>
        <p:spPr>
          <a:xfrm>
            <a:off x="6299200" y="5562600"/>
            <a:ext cx="5158317" cy="685800"/>
          </a:xfrm>
          <a:prstGeom prst="rect">
            <a:avLst/>
          </a:prstGeom>
        </p:spPr>
        <p:txBody>
          <a:bodyPr/>
          <a:lstStyle>
            <a:lvl1pPr marL="0" indent="0">
              <a:buNone/>
              <a:defRPr sz="1400" baseline="0">
                <a:solidFill>
                  <a:srgbClr val="174782"/>
                </a:solidFill>
              </a:defRPr>
            </a:lvl1pPr>
            <a:lvl2pPr>
              <a:defRPr sz="1400">
                <a:solidFill>
                  <a:srgbClr val="174782"/>
                </a:solidFill>
              </a:defRPr>
            </a:lvl2pPr>
            <a:lvl3pPr>
              <a:defRPr sz="1400">
                <a:solidFill>
                  <a:srgbClr val="174782"/>
                </a:solidFill>
              </a:defRPr>
            </a:lvl3pPr>
            <a:lvl4pPr>
              <a:defRPr sz="1400">
                <a:solidFill>
                  <a:srgbClr val="174782"/>
                </a:solidFill>
              </a:defRPr>
            </a:lvl4pPr>
            <a:lvl5pPr>
              <a:defRPr sz="1400">
                <a:solidFill>
                  <a:srgbClr val="174782"/>
                </a:solidFill>
              </a:defRPr>
            </a:lvl5pPr>
          </a:lstStyle>
          <a:p>
            <a:pPr lvl="0"/>
            <a:r>
              <a:rPr lang="en-US" dirty="0"/>
              <a:t>Image caption </a:t>
            </a:r>
          </a:p>
        </p:txBody>
      </p:sp>
      <p:sp>
        <p:nvSpPr>
          <p:cNvPr id="7" name="Picture Placeholder 6"/>
          <p:cNvSpPr>
            <a:spLocks noGrp="1"/>
          </p:cNvSpPr>
          <p:nvPr>
            <p:ph type="pic" sz="quarter" idx="15"/>
          </p:nvPr>
        </p:nvSpPr>
        <p:spPr>
          <a:xfrm>
            <a:off x="6299200" y="1143000"/>
            <a:ext cx="5181600" cy="4343400"/>
          </a:xfrm>
          <a:prstGeom prst="rect">
            <a:avLst/>
          </a:prstGeom>
        </p:spPr>
        <p:txBody>
          <a:bodyPr/>
          <a:lstStyle/>
          <a:p>
            <a:r>
              <a:rPr lang="en-US" dirty="0"/>
              <a:t>Click icon to add picture</a:t>
            </a:r>
          </a:p>
        </p:txBody>
      </p:sp>
      <p:sp>
        <p:nvSpPr>
          <p:cNvPr id="9" name="Title 1"/>
          <p:cNvSpPr>
            <a:spLocks noGrp="1"/>
          </p:cNvSpPr>
          <p:nvPr>
            <p:ph type="title"/>
          </p:nvPr>
        </p:nvSpPr>
        <p:spPr>
          <a:xfrm>
            <a:off x="1320800" y="198438"/>
            <a:ext cx="102616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37196041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0" name="Date Placeholder 8"/>
          <p:cNvSpPr>
            <a:spLocks noGrp="1"/>
          </p:cNvSpPr>
          <p:nvPr>
            <p:ph type="dt" sz="half" idx="10"/>
          </p:nvPr>
        </p:nvSpPr>
        <p:spPr>
          <a:xfrm>
            <a:off x="609600" y="6553200"/>
            <a:ext cx="2844800" cy="304800"/>
          </a:xfrm>
        </p:spPr>
        <p:txBody>
          <a:bodyPr/>
          <a:lstStyle>
            <a:lvl1pPr>
              <a:defRPr/>
            </a:lvl1pPr>
          </a:lstStyle>
          <a:p>
            <a:pPr>
              <a:defRPr/>
            </a:pPr>
            <a:r>
              <a:rPr lang="en-US"/>
              <a:t>DATE</a:t>
            </a:r>
            <a:endParaRPr lang="en-US" dirty="0"/>
          </a:p>
        </p:txBody>
      </p:sp>
      <p:sp>
        <p:nvSpPr>
          <p:cNvPr id="12" name="Footer Placeholder 9"/>
          <p:cNvSpPr>
            <a:spLocks noGrp="1"/>
          </p:cNvSpPr>
          <p:nvPr>
            <p:ph type="ftr" sz="quarter" idx="11"/>
          </p:nvPr>
        </p:nvSpPr>
        <p:spPr>
          <a:xfrm>
            <a:off x="3962400" y="6553200"/>
            <a:ext cx="5181600" cy="304800"/>
          </a:xfrm>
        </p:spPr>
        <p:txBody>
          <a:bodyPr/>
          <a:lstStyle>
            <a:lvl1pPr>
              <a:defRPr/>
            </a:lvl1pPr>
          </a:lstStyle>
          <a:p>
            <a:pPr>
              <a:defRPr/>
            </a:pPr>
            <a:r>
              <a:rPr lang="en-US"/>
              <a:t>v. 1/10/19</a:t>
            </a:r>
            <a:endParaRPr lang="en-US" dirty="0"/>
          </a:p>
        </p:txBody>
      </p:sp>
      <p:sp>
        <p:nvSpPr>
          <p:cNvPr id="17" name="Slide Number Placeholder 10"/>
          <p:cNvSpPr>
            <a:spLocks noGrp="1"/>
          </p:cNvSpPr>
          <p:nvPr>
            <p:ph type="sldNum" sz="quarter" idx="12"/>
          </p:nvPr>
        </p:nvSpPr>
        <p:spPr>
          <a:xfrm>
            <a:off x="8737600" y="6553200"/>
            <a:ext cx="2844800" cy="304800"/>
          </a:xfrm>
        </p:spPr>
        <p:txBody>
          <a:bodyPr/>
          <a:lstStyle>
            <a:lvl1pPr>
              <a:defRPr/>
            </a:lvl1pPr>
          </a:lstStyle>
          <a:p>
            <a:fld id="{A829F25A-84D3-4F9E-BD6A-3ADD05BBF9F6}" type="slidenum">
              <a:rPr lang="en-US" altLang="en-US"/>
              <a:pPr/>
              <a:t>‹#›</a:t>
            </a:fld>
            <a:endParaRPr lang="en-US" altLang="en-US" dirty="0"/>
          </a:p>
        </p:txBody>
      </p:sp>
      <p:sp>
        <p:nvSpPr>
          <p:cNvPr id="19" name="Content Placeholder 4"/>
          <p:cNvSpPr>
            <a:spLocks noGrp="1"/>
          </p:cNvSpPr>
          <p:nvPr>
            <p:ph sz="quarter" idx="13"/>
          </p:nvPr>
        </p:nvSpPr>
        <p:spPr>
          <a:xfrm>
            <a:off x="1219200" y="4038600"/>
            <a:ext cx="103632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20"/>
          <p:cNvSpPr>
            <a:spLocks noGrp="1"/>
          </p:cNvSpPr>
          <p:nvPr>
            <p:ph type="pic" sz="quarter" idx="17"/>
          </p:nvPr>
        </p:nvSpPr>
        <p:spPr>
          <a:xfrm>
            <a:off x="1219200" y="1066800"/>
            <a:ext cx="4978400" cy="2895600"/>
          </a:xfrm>
          <a:prstGeom prst="rect">
            <a:avLst/>
          </a:prstGeom>
        </p:spPr>
        <p:txBody>
          <a:bodyPr/>
          <a:lstStyle/>
          <a:p>
            <a:r>
              <a:rPr lang="en-US" dirty="0"/>
              <a:t>Click icon to add picture</a:t>
            </a:r>
          </a:p>
        </p:txBody>
      </p:sp>
      <p:sp>
        <p:nvSpPr>
          <p:cNvPr id="21" name="Picture Placeholder 20"/>
          <p:cNvSpPr>
            <a:spLocks noGrp="1"/>
          </p:cNvSpPr>
          <p:nvPr>
            <p:ph type="pic" sz="quarter" idx="18"/>
          </p:nvPr>
        </p:nvSpPr>
        <p:spPr>
          <a:xfrm>
            <a:off x="6400800" y="1066800"/>
            <a:ext cx="5181600" cy="2895600"/>
          </a:xfrm>
          <a:prstGeom prst="rect">
            <a:avLst/>
          </a:prstGeom>
        </p:spPr>
        <p:txBody>
          <a:bodyPr/>
          <a:lstStyle/>
          <a:p>
            <a:r>
              <a:rPr lang="en-US" dirty="0"/>
              <a:t>Click icon to add picture</a:t>
            </a:r>
          </a:p>
        </p:txBody>
      </p:sp>
      <p:sp>
        <p:nvSpPr>
          <p:cNvPr id="9" name="Title 1"/>
          <p:cNvSpPr>
            <a:spLocks noGrp="1"/>
          </p:cNvSpPr>
          <p:nvPr>
            <p:ph type="title"/>
          </p:nvPr>
        </p:nvSpPr>
        <p:spPr>
          <a:xfrm>
            <a:off x="1320800" y="198438"/>
            <a:ext cx="102616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28096294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1219200" y="4038600"/>
            <a:ext cx="103632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p:cNvSpPr>
            <a:spLocks noGrp="1"/>
          </p:cNvSpPr>
          <p:nvPr>
            <p:ph type="dt" sz="half" idx="14"/>
          </p:nvPr>
        </p:nvSpPr>
        <p:spPr/>
        <p:txBody>
          <a:bodyPr/>
          <a:lstStyle/>
          <a:p>
            <a:pPr>
              <a:defRPr/>
            </a:pPr>
            <a:r>
              <a:rPr lang="en-US"/>
              <a:t>DATE</a:t>
            </a:r>
            <a:endParaRPr lang="en-US" dirty="0"/>
          </a:p>
        </p:txBody>
      </p:sp>
      <p:sp>
        <p:nvSpPr>
          <p:cNvPr id="7" name="Footer Placeholder 6"/>
          <p:cNvSpPr>
            <a:spLocks noGrp="1"/>
          </p:cNvSpPr>
          <p:nvPr>
            <p:ph type="ftr" sz="quarter" idx="15"/>
          </p:nvPr>
        </p:nvSpPr>
        <p:spPr/>
        <p:txBody>
          <a:bodyPr/>
          <a:lstStyle/>
          <a:p>
            <a:pPr>
              <a:defRPr/>
            </a:pPr>
            <a:r>
              <a:rPr lang="en-US"/>
              <a:t>v. 1/10/19</a:t>
            </a:r>
            <a:endParaRPr lang="en-US" dirty="0"/>
          </a:p>
        </p:txBody>
      </p:sp>
      <p:sp>
        <p:nvSpPr>
          <p:cNvPr id="10" name="Slide Number Placeholder 9"/>
          <p:cNvSpPr>
            <a:spLocks noGrp="1"/>
          </p:cNvSpPr>
          <p:nvPr>
            <p:ph type="sldNum" sz="quarter" idx="16"/>
          </p:nvPr>
        </p:nvSpPr>
        <p:spPr/>
        <p:txBody>
          <a:bodyPr/>
          <a:lstStyle/>
          <a:p>
            <a:fld id="{19FBEEDD-0B05-4B03-823B-B7B914ED2C13}" type="slidenum">
              <a:rPr lang="en-US" altLang="en-US" smtClean="0"/>
              <a:pPr/>
              <a:t>‹#›</a:t>
            </a:fld>
            <a:endParaRPr lang="en-US" altLang="en-US" dirty="0"/>
          </a:p>
        </p:txBody>
      </p:sp>
      <p:sp>
        <p:nvSpPr>
          <p:cNvPr id="21" name="Picture Placeholder 20"/>
          <p:cNvSpPr>
            <a:spLocks noGrp="1"/>
          </p:cNvSpPr>
          <p:nvPr>
            <p:ph type="pic" sz="quarter" idx="17"/>
          </p:nvPr>
        </p:nvSpPr>
        <p:spPr>
          <a:xfrm>
            <a:off x="1219200" y="1066800"/>
            <a:ext cx="3352800" cy="2895600"/>
          </a:xfrm>
          <a:prstGeom prst="rect">
            <a:avLst/>
          </a:prstGeom>
        </p:spPr>
        <p:txBody>
          <a:bodyPr/>
          <a:lstStyle/>
          <a:p>
            <a:r>
              <a:rPr lang="en-US" dirty="0"/>
              <a:t>Click icon to add picture</a:t>
            </a:r>
          </a:p>
        </p:txBody>
      </p:sp>
      <p:sp>
        <p:nvSpPr>
          <p:cNvPr id="22" name="Picture Placeholder 20"/>
          <p:cNvSpPr>
            <a:spLocks noGrp="1"/>
          </p:cNvSpPr>
          <p:nvPr>
            <p:ph type="pic" sz="quarter" idx="18"/>
          </p:nvPr>
        </p:nvSpPr>
        <p:spPr>
          <a:xfrm>
            <a:off x="4724400" y="1066800"/>
            <a:ext cx="3352800" cy="2895600"/>
          </a:xfrm>
          <a:prstGeom prst="rect">
            <a:avLst/>
          </a:prstGeom>
        </p:spPr>
        <p:txBody>
          <a:bodyPr/>
          <a:lstStyle/>
          <a:p>
            <a:r>
              <a:rPr lang="en-US" dirty="0"/>
              <a:t>Click icon to add picture</a:t>
            </a:r>
          </a:p>
        </p:txBody>
      </p:sp>
      <p:sp>
        <p:nvSpPr>
          <p:cNvPr id="23" name="Picture Placeholder 20"/>
          <p:cNvSpPr>
            <a:spLocks noGrp="1"/>
          </p:cNvSpPr>
          <p:nvPr>
            <p:ph type="pic" sz="quarter" idx="19"/>
          </p:nvPr>
        </p:nvSpPr>
        <p:spPr>
          <a:xfrm>
            <a:off x="8229600" y="1066800"/>
            <a:ext cx="3352800" cy="2895600"/>
          </a:xfrm>
          <a:prstGeom prst="rect">
            <a:avLst/>
          </a:prstGeom>
        </p:spPr>
        <p:txBody>
          <a:bodyPr/>
          <a:lstStyle/>
          <a:p>
            <a:r>
              <a:rPr lang="en-US" dirty="0"/>
              <a:t>Click icon to add picture</a:t>
            </a:r>
          </a:p>
        </p:txBody>
      </p:sp>
      <p:sp>
        <p:nvSpPr>
          <p:cNvPr id="11" name="Title 1"/>
          <p:cNvSpPr>
            <a:spLocks noGrp="1"/>
          </p:cNvSpPr>
          <p:nvPr>
            <p:ph type="title"/>
          </p:nvPr>
        </p:nvSpPr>
        <p:spPr>
          <a:xfrm>
            <a:off x="1320800" y="198438"/>
            <a:ext cx="102616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Tree>
    <p:extLst>
      <p:ext uri="{BB962C8B-B14F-4D97-AF65-F5344CB8AC3E}">
        <p14:creationId xmlns:p14="http://schemas.microsoft.com/office/powerpoint/2010/main" val="12457618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016000" y="1371600"/>
            <a:ext cx="10261600" cy="5029200"/>
          </a:xfrm>
          <a:prstGeom prst="rect">
            <a:avLst/>
          </a:prstGeom>
        </p:spPr>
        <p:txBody>
          <a:bodyPr/>
          <a:lstStyle>
            <a:lvl1pPr>
              <a:defRPr>
                <a:solidFill>
                  <a:schemeClr val="bg1"/>
                </a:solidFill>
              </a:defRPr>
            </a:lvl1pPr>
          </a:lstStyle>
          <a:p>
            <a:r>
              <a:rPr lang="en-US" dirty="0"/>
              <a:t>Click icon to add picture</a:t>
            </a:r>
          </a:p>
        </p:txBody>
      </p:sp>
    </p:spTree>
    <p:extLst>
      <p:ext uri="{BB962C8B-B14F-4D97-AF65-F5344CB8AC3E}">
        <p14:creationId xmlns:p14="http://schemas.microsoft.com/office/powerpoint/2010/main" val="780538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949A95D-47EE-4F31-8435-A9C88A36BAC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D2AA5590-A427-4ACF-8540-B88B46A236F6}"/>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2764480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290637"/>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935651"/>
            <a:ext cx="10972800" cy="41905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771EE6AD-86D9-489B-A646-5022BC4B2E97}" type="slidenum">
              <a:rPr lang="en-US"/>
              <a:pPr>
                <a:defRPr/>
              </a:pPr>
              <a:t>‹#›</a:t>
            </a:fld>
            <a:endParaRPr lang="en-US" dirty="0"/>
          </a:p>
        </p:txBody>
      </p:sp>
    </p:spTree>
    <p:extLst>
      <p:ext uri="{BB962C8B-B14F-4D97-AF65-F5344CB8AC3E}">
        <p14:creationId xmlns:p14="http://schemas.microsoft.com/office/powerpoint/2010/main" val="27272658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290637"/>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98F73B6C-A6E9-4582-B6B2-079ADC0E1A49}" type="slidenum">
              <a:rPr lang="en-US"/>
              <a:pPr>
                <a:defRPr/>
              </a:pPr>
              <a:t>‹#›</a:t>
            </a:fld>
            <a:endParaRPr lang="en-US" dirty="0"/>
          </a:p>
        </p:txBody>
      </p:sp>
    </p:spTree>
    <p:extLst>
      <p:ext uri="{BB962C8B-B14F-4D97-AF65-F5344CB8AC3E}">
        <p14:creationId xmlns:p14="http://schemas.microsoft.com/office/powerpoint/2010/main" val="38118332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97152"/>
            <a:ext cx="10363200" cy="1984248"/>
          </a:xfrm>
        </p:spPr>
        <p:txBody>
          <a:bodyPr/>
          <a:lstStyle/>
          <a:p>
            <a:r>
              <a:rPr lang="en-US"/>
              <a:t>Click to edit Master title style</a:t>
            </a:r>
          </a:p>
        </p:txBody>
      </p:sp>
      <p:sp>
        <p:nvSpPr>
          <p:cNvPr id="3" name="Subtitle 2"/>
          <p:cNvSpPr>
            <a:spLocks noGrp="1"/>
          </p:cNvSpPr>
          <p:nvPr>
            <p:ph type="subTitle" idx="1" hasCustomPrompt="1"/>
          </p:nvPr>
        </p:nvSpPr>
        <p:spPr>
          <a:xfrm>
            <a:off x="304800" y="4191000"/>
            <a:ext cx="8534400" cy="1752600"/>
          </a:xfrm>
        </p:spPr>
        <p:txBody>
          <a:bodyPr>
            <a:normAutofit/>
          </a:bodyPr>
          <a:lstStyle>
            <a:lvl1pPr marL="0" indent="0" algn="l">
              <a:spcBef>
                <a:spcPts val="0"/>
              </a:spcBef>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l">
              <a:spcBef>
                <a:spcPts val="0"/>
              </a:spcBef>
            </a:pPr>
            <a:r>
              <a:rPr lang="en-US" sz="2800">
                <a:latin typeface="Arial" panose="020B0604020202020204" pitchFamily="34" charset="0"/>
                <a:cs typeface="Arial" panose="020B0604020202020204" pitchFamily="34" charset="0"/>
              </a:rPr>
              <a:t>Presentation for:</a:t>
            </a:r>
          </a:p>
          <a:p>
            <a:pPr algn="l">
              <a:spcBef>
                <a:spcPts val="0"/>
              </a:spcBef>
            </a:pPr>
            <a:r>
              <a:rPr lang="en-US" sz="2800">
                <a:latin typeface="Arial" panose="020B0604020202020204" pitchFamily="34" charset="0"/>
                <a:cs typeface="Arial" panose="020B0604020202020204" pitchFamily="34" charset="0"/>
              </a:rPr>
              <a:t>Presented by:</a:t>
            </a:r>
          </a:p>
          <a:p>
            <a:pPr algn="l">
              <a:spcBef>
                <a:spcPts val="0"/>
              </a:spcBef>
            </a:pPr>
            <a:r>
              <a:rPr lang="en-US" sz="2800">
                <a:latin typeface="Arial" panose="020B0604020202020204" pitchFamily="34" charset="0"/>
                <a:cs typeface="Arial" panose="020B0604020202020204" pitchFamily="34" charset="0"/>
              </a:rPr>
              <a:t>Date of briefing:</a:t>
            </a:r>
          </a:p>
          <a:p>
            <a:endParaRPr lang="en-US"/>
          </a:p>
        </p:txBody>
      </p:sp>
      <p:sp>
        <p:nvSpPr>
          <p:cNvPr id="7" name="Slide Number Placeholder 5"/>
          <p:cNvSpPr txBox="1">
            <a:spLocks/>
          </p:cNvSpPr>
          <p:nvPr userDrawn="1"/>
        </p:nvSpPr>
        <p:spPr>
          <a:xfrm>
            <a:off x="9250440" y="6400230"/>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1200" smtClean="0">
                <a:solidFill>
                  <a:prstClr val="white"/>
                </a:solidFill>
              </a:rPr>
              <a:pPr/>
              <a:t>‹#›</a:t>
            </a:fld>
            <a:endParaRPr lang="en-US" sz="1200">
              <a:solidFill>
                <a:prstClr val="white"/>
              </a:solidFill>
            </a:endParaRPr>
          </a:p>
        </p:txBody>
      </p:sp>
      <p:sp>
        <p:nvSpPr>
          <p:cNvPr id="6" name="Title 1"/>
          <p:cNvSpPr txBox="1">
            <a:spLocks/>
          </p:cNvSpPr>
          <p:nvPr userDrawn="1"/>
        </p:nvSpPr>
        <p:spPr>
          <a:xfrm>
            <a:off x="1146628" y="457200"/>
            <a:ext cx="10363200" cy="1054100"/>
          </a:xfrm>
          <a:prstGeom prst="rect">
            <a:avLst/>
          </a:prstGeom>
        </p:spPr>
        <p:txBody>
          <a:bodyPr/>
          <a:lstStyle>
            <a:lvl1pPr algn="l" defTabSz="914400" rtl="0" eaLnBrk="1" latinLnBrk="0" hangingPunct="1">
              <a:spcBef>
                <a:spcPct val="0"/>
              </a:spcBef>
              <a:buNone/>
              <a:defRPr sz="4000" b="1" kern="1200" cap="all">
                <a:solidFill>
                  <a:schemeClr val="tx1"/>
                </a:solidFill>
                <a:latin typeface="Arial" pitchFamily="34" charset="0"/>
                <a:ea typeface="+mj-ea"/>
                <a:cs typeface="Arial" pitchFamily="34" charset="0"/>
              </a:defRPr>
            </a:lvl1pPr>
          </a:lstStyle>
          <a:p>
            <a:pPr>
              <a:defRPr/>
            </a:pPr>
            <a:r>
              <a:rPr lang="en-US" sz="3200"/>
              <a:t>VETERANS HEALTH ADMINISTRATION</a:t>
            </a:r>
          </a:p>
        </p:txBody>
      </p:sp>
      <p:sp>
        <p:nvSpPr>
          <p:cNvPr id="9" name="Footer Placeholder 8"/>
          <p:cNvSpPr>
            <a:spLocks noGrp="1"/>
          </p:cNvSpPr>
          <p:nvPr>
            <p:ph type="ftr" sz="quarter" idx="10"/>
          </p:nvPr>
        </p:nvSpPr>
        <p:spPr/>
        <p:txBody>
          <a:bodyPr/>
          <a:lstStyle/>
          <a:p>
            <a:pPr defTabSz="457200"/>
            <a:r>
              <a:rPr lang="it-IT"/>
              <a:t>Draft - Pre-Decisional Deliberative Document </a:t>
            </a:r>
          </a:p>
          <a:p>
            <a:pPr defTabSz="457200"/>
            <a:r>
              <a:rPr lang="it-IT"/>
              <a:t>Internal VA Use Only</a:t>
            </a:r>
          </a:p>
        </p:txBody>
      </p:sp>
      <p:sp>
        <p:nvSpPr>
          <p:cNvPr id="10" name="Slide Number Placeholder 9"/>
          <p:cNvSpPr>
            <a:spLocks noGrp="1"/>
          </p:cNvSpPr>
          <p:nvPr>
            <p:ph type="sldNum" sz="quarter" idx="11"/>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Tree>
    <p:extLst>
      <p:ext uri="{BB962C8B-B14F-4D97-AF65-F5344CB8AC3E}">
        <p14:creationId xmlns:p14="http://schemas.microsoft.com/office/powerpoint/2010/main" val="7269677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12192000" cy="762000"/>
          </a:xfrm>
          <a:solidFill>
            <a:schemeClr val="tx2"/>
          </a:solidFill>
        </p:spPr>
        <p:txBody>
          <a:bodyPr>
            <a:normAutofit/>
          </a:bodyPr>
          <a:lstStyle>
            <a:lvl1pPr>
              <a:defRPr sz="2400">
                <a:solidFill>
                  <a:schemeClr val="bg1"/>
                </a:solidFill>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609600" y="838201"/>
            <a:ext cx="10972800" cy="52880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8" name="Footer Placeholder 7"/>
          <p:cNvSpPr>
            <a:spLocks noGrp="1"/>
          </p:cNvSpPr>
          <p:nvPr>
            <p:ph type="ftr" sz="quarter" idx="13"/>
          </p:nvPr>
        </p:nvSpPr>
        <p:spPr/>
        <p:txBody>
          <a:bodyPr/>
          <a:lstStyle/>
          <a:p>
            <a:pPr defTabSz="457200"/>
            <a:r>
              <a:rPr lang="it-IT"/>
              <a:t>Draft - Pre-Decisional Deliberative Document </a:t>
            </a:r>
          </a:p>
          <a:p>
            <a:pPr defTabSz="457200"/>
            <a:r>
              <a:rPr lang="it-IT"/>
              <a:t>Internal VA Use Only</a:t>
            </a:r>
          </a:p>
        </p:txBody>
      </p:sp>
    </p:spTree>
    <p:extLst>
      <p:ext uri="{BB962C8B-B14F-4D97-AF65-F5344CB8AC3E}">
        <p14:creationId xmlns:p14="http://schemas.microsoft.com/office/powerpoint/2010/main" val="40512059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a:solidFill>
            <a:schemeClr val="tx2"/>
          </a:solidFill>
        </p:spPr>
        <p:txBody>
          <a:bodyPr>
            <a:normAutofit/>
          </a:bodyPr>
          <a:lstStyle>
            <a:lvl1pPr>
              <a:defRPr sz="2400">
                <a:solidFill>
                  <a:schemeClr val="bg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3" name="Footer Placeholder 2"/>
          <p:cNvSpPr>
            <a:spLocks noGrp="1"/>
          </p:cNvSpPr>
          <p:nvPr>
            <p:ph type="ftr" sz="quarter" idx="13"/>
          </p:nvPr>
        </p:nvSpPr>
        <p:spPr/>
        <p:txBody>
          <a:bodyPr/>
          <a:lstStyle/>
          <a:p>
            <a:pPr defTabSz="457200"/>
            <a:r>
              <a:rPr lang="it-IT"/>
              <a:t>Draft - Pre-Decisional Deliberative Document </a:t>
            </a:r>
          </a:p>
          <a:p>
            <a:pPr defTabSz="457200"/>
            <a:r>
              <a:rPr lang="it-IT"/>
              <a:t>Internal VA Use Only</a:t>
            </a:r>
          </a:p>
        </p:txBody>
      </p:sp>
    </p:spTree>
    <p:extLst>
      <p:ext uri="{BB962C8B-B14F-4D97-AF65-F5344CB8AC3E}">
        <p14:creationId xmlns:p14="http://schemas.microsoft.com/office/powerpoint/2010/main" val="16979623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13"/>
          </p:nvPr>
        </p:nvSpPr>
        <p:spPr/>
        <p:txBody>
          <a:bodyPr/>
          <a:lstStyle/>
          <a:p>
            <a:pPr defTabSz="457200"/>
            <a:r>
              <a:rPr lang="it-IT"/>
              <a:t>Draft - Pre-Decisional Deliberative Document </a:t>
            </a:r>
          </a:p>
          <a:p>
            <a:pPr defTabSz="457200"/>
            <a:r>
              <a:rPr lang="it-IT"/>
              <a:t>Internal VA Use Only</a:t>
            </a:r>
          </a:p>
        </p:txBody>
      </p:sp>
    </p:spTree>
    <p:extLst>
      <p:ext uri="{BB962C8B-B14F-4D97-AF65-F5344CB8AC3E}">
        <p14:creationId xmlns:p14="http://schemas.microsoft.com/office/powerpoint/2010/main" val="17645299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Footer Placeholder 4"/>
          <p:cNvSpPr>
            <a:spLocks noGrp="1"/>
          </p:cNvSpPr>
          <p:nvPr>
            <p:ph type="ftr" sz="quarter" idx="13"/>
          </p:nvPr>
        </p:nvSpPr>
        <p:spPr/>
        <p:txBody>
          <a:bodyPr/>
          <a:lstStyle/>
          <a:p>
            <a:pPr defTabSz="457200"/>
            <a:r>
              <a:rPr lang="it-IT"/>
              <a:t>Draft - Pre-Decisional Deliberative Document </a:t>
            </a:r>
          </a:p>
          <a:p>
            <a:pPr defTabSz="457200"/>
            <a:r>
              <a:rPr lang="it-IT"/>
              <a:t>Internal VA Use Only</a:t>
            </a:r>
          </a:p>
        </p:txBody>
      </p:sp>
    </p:spTree>
    <p:extLst>
      <p:ext uri="{BB962C8B-B14F-4D97-AF65-F5344CB8AC3E}">
        <p14:creationId xmlns:p14="http://schemas.microsoft.com/office/powerpoint/2010/main" val="38101550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458E45-1875-6342-BF4B-D4EB3A67EC0D}"/>
              </a:ext>
            </a:extLst>
          </p:cNvPr>
          <p:cNvSpPr/>
          <p:nvPr userDrawn="1"/>
        </p:nvSpPr>
        <p:spPr>
          <a:xfrm>
            <a:off x="0" y="3"/>
            <a:ext cx="12192000" cy="68580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13">
              <a:solidFill>
                <a:srgbClr val="000000"/>
              </a:solidFill>
            </a:endParaRPr>
          </a:p>
        </p:txBody>
      </p:sp>
      <p:graphicFrame>
        <p:nvGraphicFramePr>
          <p:cNvPr id="4" name="Object 3" hidden="1"/>
          <p:cNvGraphicFramePr>
            <a:graphicFrameLocks noChangeAspect="1"/>
          </p:cNvGraphicFramePr>
          <p:nvPr userDrawn="1">
            <p:custDataLst>
              <p:tags r:id="rId1"/>
            </p:custDataLst>
          </p:nvPr>
        </p:nvGraphicFramePr>
        <p:xfrm>
          <a:off x="2119" y="1594"/>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2119" y="1594"/>
                        <a:ext cx="2116" cy="1587"/>
                      </a:xfrm>
                      <a:prstGeom prst="rect">
                        <a:avLst/>
                      </a:prstGeom>
                    </p:spPr>
                  </p:pic>
                </p:oleObj>
              </mc:Fallback>
            </mc:AlternateContent>
          </a:graphicData>
        </a:graphic>
      </p:graphicFrame>
      <p:sp>
        <p:nvSpPr>
          <p:cNvPr id="2" name="Title 1"/>
          <p:cNvSpPr>
            <a:spLocks noGrp="1"/>
          </p:cNvSpPr>
          <p:nvPr>
            <p:ph type="ctrTitle"/>
          </p:nvPr>
        </p:nvSpPr>
        <p:spPr>
          <a:xfrm>
            <a:off x="1003187" y="1361281"/>
            <a:ext cx="10019719" cy="4223250"/>
          </a:xfrm>
        </p:spPr>
        <p:txBody>
          <a:bodyPr>
            <a:normAutofit/>
          </a:bodyPr>
          <a:lstStyle>
            <a:lvl1pPr algn="l">
              <a:defRPr sz="3713">
                <a:solidFill>
                  <a:schemeClr val="bg1"/>
                </a:solidFill>
              </a:defRPr>
            </a:lvl1pPr>
          </a:lstStyle>
          <a:p>
            <a:r>
              <a:rPr lang="en-US"/>
              <a:t>Click to edit Master title style</a:t>
            </a:r>
          </a:p>
        </p:txBody>
      </p:sp>
      <p:sp>
        <p:nvSpPr>
          <p:cNvPr id="7" name="Slide Number Placeholder 5"/>
          <p:cNvSpPr txBox="1">
            <a:spLocks/>
          </p:cNvSpPr>
          <p:nvPr userDrawn="1"/>
        </p:nvSpPr>
        <p:spPr>
          <a:xfrm>
            <a:off x="9250441" y="6400237"/>
            <a:ext cx="2844800" cy="365125"/>
          </a:xfrm>
          <a:prstGeom prst="rect">
            <a:avLst/>
          </a:prstGeom>
        </p:spPr>
        <p:txBody>
          <a:bodyPr vert="horz" lIns="51435" tIns="25718" rIns="51435" bIns="25718"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675" smtClean="0">
                <a:solidFill>
                  <a:prstClr val="white"/>
                </a:solidFill>
              </a:rPr>
              <a:pPr/>
              <a:t>‹#›</a:t>
            </a:fld>
            <a:endParaRPr lang="en-US" sz="675">
              <a:solidFill>
                <a:prstClr val="white"/>
              </a:solidFill>
            </a:endParaRPr>
          </a:p>
        </p:txBody>
      </p:sp>
      <p:pic>
        <p:nvPicPr>
          <p:cNvPr id="10" name="Picture 9">
            <a:extLst>
              <a:ext uri="{FF2B5EF4-FFF2-40B4-BE49-F238E27FC236}">
                <a16:creationId xmlns:a16="http://schemas.microsoft.com/office/drawing/2014/main" id="{9DA6BBF0-4C99-9E43-A268-9808FEC5BF9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689601" y="5463378"/>
            <a:ext cx="3454401" cy="556422"/>
          </a:xfrm>
          <a:prstGeom prst="rect">
            <a:avLst/>
          </a:prstGeom>
        </p:spPr>
      </p:pic>
      <p:pic>
        <p:nvPicPr>
          <p:cNvPr id="12" name="Picture 2">
            <a:extLst>
              <a:ext uri="{FF2B5EF4-FFF2-40B4-BE49-F238E27FC236}">
                <a16:creationId xmlns:a16="http://schemas.microsoft.com/office/drawing/2014/main" id="{1CBEA35C-87BD-104C-9408-47C9ECD262C9}"/>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1432871" y="5464313"/>
            <a:ext cx="2823859" cy="56918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4029426" y="6342744"/>
            <a:ext cx="3967239" cy="230832"/>
          </a:xfrm>
          <a:prstGeom prst="rect">
            <a:avLst/>
          </a:prstGeom>
          <a:noFill/>
        </p:spPr>
        <p:txBody>
          <a:bodyPr wrap="square" rtlCol="0">
            <a:spAutoFit/>
          </a:bodyPr>
          <a:lstStyle/>
          <a:p>
            <a:pPr algn="ctr"/>
            <a:r>
              <a:rPr lang="en-US" sz="900"/>
              <a:t>Predecisional</a:t>
            </a:r>
            <a:r>
              <a:rPr lang="en-US" sz="900" baseline="0"/>
              <a:t> / For Internal VA Use Only</a:t>
            </a:r>
            <a:endParaRPr lang="en-US" sz="900"/>
          </a:p>
        </p:txBody>
      </p:sp>
      <p:grpSp>
        <p:nvGrpSpPr>
          <p:cNvPr id="14" name="Group 13"/>
          <p:cNvGrpSpPr/>
          <p:nvPr userDrawn="1"/>
        </p:nvGrpSpPr>
        <p:grpSpPr>
          <a:xfrm>
            <a:off x="0" y="1371600"/>
            <a:ext cx="11018064" cy="2895600"/>
            <a:chOff x="0" y="1295400"/>
            <a:chExt cx="8263548" cy="2895600"/>
          </a:xfrm>
        </p:grpSpPr>
        <p:sp>
          <p:nvSpPr>
            <p:cNvPr id="6" name="Isosceles Triangle 5"/>
            <p:cNvSpPr/>
            <p:nvPr userDrawn="1"/>
          </p:nvSpPr>
          <p:spPr>
            <a:xfrm rot="10800000">
              <a:off x="7086599" y="2895600"/>
              <a:ext cx="1176948" cy="1295400"/>
            </a:xfrm>
            <a:prstGeom prst="triangle">
              <a:avLst>
                <a:gd name="adj" fmla="val 100000"/>
              </a:avLst>
            </a:prstGeom>
            <a:gradFill>
              <a:gsLst>
                <a:gs pos="0">
                  <a:schemeClr val="bg1">
                    <a:lumMod val="95000"/>
                  </a:schemeClr>
                </a:gs>
                <a:gs pos="100000">
                  <a:schemeClr val="tx1">
                    <a:lumMod val="50000"/>
                    <a:lumOff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p:cNvSpPr/>
            <p:nvPr userDrawn="1"/>
          </p:nvSpPr>
          <p:spPr>
            <a:xfrm>
              <a:off x="0" y="1295400"/>
              <a:ext cx="8263548" cy="1600200"/>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userDrawn="1"/>
          </p:nvSpPr>
          <p:spPr>
            <a:xfrm>
              <a:off x="1" y="3476508"/>
              <a:ext cx="6705600" cy="45719"/>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4548564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20800" y="198438"/>
            <a:ext cx="10261600" cy="487362"/>
          </a:xfrm>
          <a:prstGeom prst="rect">
            <a:avLst/>
          </a:prstGeom>
        </p:spPr>
        <p:txBody>
          <a:bodyPr vert="horz"/>
          <a:lstStyle>
            <a:lvl1pPr algn="l">
              <a:defRPr sz="2200" cap="all" baseline="0">
                <a:solidFill>
                  <a:schemeClr val="bg1"/>
                </a:solidFill>
                <a:latin typeface="Arial  "/>
              </a:defRPr>
            </a:lvl1pPr>
          </a:lstStyle>
          <a:p>
            <a:r>
              <a:rPr lang="en-US"/>
              <a:t>Click to edit Master title style</a:t>
            </a:r>
          </a:p>
        </p:txBody>
      </p:sp>
      <p:sp>
        <p:nvSpPr>
          <p:cNvPr id="6" name="Content Placeholder 2"/>
          <p:cNvSpPr>
            <a:spLocks noGrp="1"/>
          </p:cNvSpPr>
          <p:nvPr>
            <p:ph idx="1"/>
          </p:nvPr>
        </p:nvSpPr>
        <p:spPr>
          <a:xfrm>
            <a:off x="1320800" y="1143000"/>
            <a:ext cx="10261600" cy="5181600"/>
          </a:xfrm>
          <a:prstGeom prst="rect">
            <a:avLst/>
          </a:prstGeom>
        </p:spPr>
        <p:txBody>
          <a:bodyPr/>
          <a:lstStyle>
            <a:lvl1pPr>
              <a:defRPr>
                <a:solidFill>
                  <a:srgbClr val="174782"/>
                </a:solidFill>
                <a:latin typeface="Arial  "/>
              </a:defRPr>
            </a:lvl1pPr>
            <a:lvl2pPr>
              <a:defRPr>
                <a:latin typeface="Arial  "/>
              </a:defRPr>
            </a:lvl2pPr>
            <a:lvl3pPr>
              <a:defRPr>
                <a:latin typeface="Arial  "/>
              </a:defRPr>
            </a:lvl3pPr>
            <a:lvl4pPr>
              <a:defRPr>
                <a:latin typeface="Arial  "/>
              </a:defRPr>
            </a:lvl4pPr>
            <a:lvl5pPr>
              <a:defRPr>
                <a:latin typeface="Arial  "/>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8"/>
          <p:cNvSpPr>
            <a:spLocks noGrp="1"/>
          </p:cNvSpPr>
          <p:nvPr>
            <p:ph type="dt" sz="half" idx="10"/>
          </p:nvPr>
        </p:nvSpPr>
        <p:spPr/>
        <p:txBody>
          <a:bodyPr/>
          <a:lstStyle>
            <a:lvl1pPr>
              <a:defRPr>
                <a:latin typeface="Arial  "/>
              </a:defRPr>
            </a:lvl1pPr>
          </a:lstStyle>
          <a:p>
            <a:pPr>
              <a:defRPr/>
            </a:pPr>
            <a:endParaRPr lang="en-US"/>
          </a:p>
        </p:txBody>
      </p:sp>
      <p:sp>
        <p:nvSpPr>
          <p:cNvPr id="5" name="Footer Placeholder 9"/>
          <p:cNvSpPr>
            <a:spLocks noGrp="1"/>
          </p:cNvSpPr>
          <p:nvPr>
            <p:ph type="ftr" sz="quarter" idx="11"/>
          </p:nvPr>
        </p:nvSpPr>
        <p:spPr/>
        <p:txBody>
          <a:bodyPr/>
          <a:lstStyle>
            <a:lvl1pPr>
              <a:defRPr>
                <a:latin typeface="Arial  "/>
              </a:defRPr>
            </a:lvl1pPr>
          </a:lstStyle>
          <a:p>
            <a:pPr>
              <a:defRPr/>
            </a:pPr>
            <a:endParaRPr lang="en-US"/>
          </a:p>
        </p:txBody>
      </p:sp>
      <p:sp>
        <p:nvSpPr>
          <p:cNvPr id="7" name="Slide Number Placeholder 10"/>
          <p:cNvSpPr>
            <a:spLocks noGrp="1"/>
          </p:cNvSpPr>
          <p:nvPr>
            <p:ph type="sldNum" sz="quarter" idx="12"/>
          </p:nvPr>
        </p:nvSpPr>
        <p:spPr/>
        <p:txBody>
          <a:bodyPr/>
          <a:lstStyle>
            <a:lvl1pPr>
              <a:defRPr/>
            </a:lvl1pPr>
          </a:lstStyle>
          <a:p>
            <a:fld id="{A829F25A-84D3-4F9E-BD6A-3ADD05BBF9F6}" type="slidenum">
              <a:rPr lang="en-US" altLang="en-US"/>
              <a:pPr/>
              <a:t>‹#›</a:t>
            </a:fld>
            <a:endParaRPr lang="en-US" altLang="en-US"/>
          </a:p>
        </p:txBody>
      </p:sp>
    </p:spTree>
    <p:extLst>
      <p:ext uri="{BB962C8B-B14F-4D97-AF65-F5344CB8AC3E}">
        <p14:creationId xmlns:p14="http://schemas.microsoft.com/office/powerpoint/2010/main" val="1173439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2130430"/>
            <a:ext cx="9144000" cy="1470025"/>
          </a:xfrm>
          <a:prstGeom prst="rect">
            <a:avLst/>
          </a:prstGeom>
        </p:spPr>
        <p:txBody>
          <a:bodyPr/>
          <a:lstStyle>
            <a:lvl1pPr algn="l">
              <a:defRPr>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2133600" y="3886200"/>
            <a:ext cx="8229600" cy="1752600"/>
          </a:xfrm>
          <a:prstGeom prst="rect">
            <a:avLst/>
          </a:prstGeom>
        </p:spPr>
        <p:txBody>
          <a:bodyPr/>
          <a:lstStyle>
            <a:lvl1pPr marL="0" indent="0" algn="l">
              <a:buNone/>
              <a:defRPr>
                <a:solidFill>
                  <a:schemeClr val="bg1"/>
                </a:solidFill>
                <a:latin typeface="+mj-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4" name="Date Placeholder 8"/>
          <p:cNvSpPr>
            <a:spLocks noGrp="1"/>
          </p:cNvSpPr>
          <p:nvPr>
            <p:ph type="dt" sz="half" idx="10"/>
          </p:nvPr>
        </p:nvSpPr>
        <p:spPr>
          <a:xfrm>
            <a:off x="609600" y="6553200"/>
            <a:ext cx="2844800" cy="304800"/>
          </a:xfrm>
          <a:prstGeom prst="rect">
            <a:avLst/>
          </a:prstGeom>
        </p:spPr>
        <p:txBody>
          <a:bodyPr/>
          <a:lstStyle>
            <a:lvl1pPr eaLnBrk="1" hangingPunct="1">
              <a:defRPr>
                <a:latin typeface="Arial" charset="0"/>
                <a:ea typeface="ヒラギノ角ゴ Pro W3" pitchFamily="1" charset="-128"/>
                <a:cs typeface="+mn-cs"/>
              </a:defRPr>
            </a:lvl1pPr>
          </a:lstStyle>
          <a:p>
            <a:pPr>
              <a:defRPr/>
            </a:pPr>
            <a:r>
              <a:rPr lang="en-US"/>
              <a:t>DATE</a:t>
            </a:r>
          </a:p>
        </p:txBody>
      </p:sp>
      <p:sp>
        <p:nvSpPr>
          <p:cNvPr id="5" name="Footer Placeholder 9"/>
          <p:cNvSpPr>
            <a:spLocks noGrp="1"/>
          </p:cNvSpPr>
          <p:nvPr>
            <p:ph type="ftr" sz="quarter" idx="11"/>
          </p:nvPr>
        </p:nvSpPr>
        <p:spPr>
          <a:xfrm>
            <a:off x="3962400" y="6553200"/>
            <a:ext cx="5181600" cy="304800"/>
          </a:xfrm>
          <a:prstGeom prst="rect">
            <a:avLst/>
          </a:prstGeom>
        </p:spPr>
        <p:txBody>
          <a:bodyPr/>
          <a:lstStyle>
            <a:lvl1pPr eaLnBrk="1" hangingPunct="1">
              <a:defRPr>
                <a:latin typeface="Arial" charset="0"/>
                <a:ea typeface="ヒラギノ角ゴ Pro W3" pitchFamily="1" charset="-128"/>
                <a:cs typeface="+mn-cs"/>
              </a:defRPr>
            </a:lvl1pPr>
          </a:lstStyle>
          <a:p>
            <a:pPr>
              <a:defRPr/>
            </a:pPr>
            <a:r>
              <a:rPr lang="en-US"/>
              <a:t>DOCUMENT TYPE/STATUS</a:t>
            </a:r>
          </a:p>
        </p:txBody>
      </p:sp>
      <p:sp>
        <p:nvSpPr>
          <p:cNvPr id="6" name="Slide Number Placeholder 10"/>
          <p:cNvSpPr>
            <a:spLocks noGrp="1"/>
          </p:cNvSpPr>
          <p:nvPr>
            <p:ph type="sldNum" sz="quarter" idx="12"/>
          </p:nvPr>
        </p:nvSpPr>
        <p:spPr>
          <a:xfrm>
            <a:off x="8737600" y="6553200"/>
            <a:ext cx="2844800" cy="3048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00CEB8E-CF42-4D8E-A2E0-C5B0EF5B3EDB}" type="slidenum">
              <a:rPr lang="en-US" altLang="en-US"/>
              <a:pPr/>
              <a:t>‹#›</a:t>
            </a:fld>
            <a:endParaRPr lang="en-US" altLang="en-US"/>
          </a:p>
        </p:txBody>
      </p:sp>
    </p:spTree>
    <p:extLst>
      <p:ext uri="{BB962C8B-B14F-4D97-AF65-F5344CB8AC3E}">
        <p14:creationId xmlns:p14="http://schemas.microsoft.com/office/powerpoint/2010/main" val="1448135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D1B9243-8EED-46D2-8F6F-4F693BE5FC6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BE63A347-F8C6-485F-AF1E-4F308FF498E1}"/>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5829727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20800" y="198438"/>
            <a:ext cx="10261600" cy="487362"/>
          </a:xfrm>
          <a:prstGeom prst="rect">
            <a:avLst/>
          </a:prstGeom>
        </p:spPr>
        <p:txBody>
          <a:bodyPr vert="horz"/>
          <a:lstStyle>
            <a:lvl1pPr algn="l">
              <a:defRPr sz="3200" b="1" cap="all" baseline="0">
                <a:solidFill>
                  <a:schemeClr val="bg1"/>
                </a:solidFill>
                <a:latin typeface="+mj-lt"/>
                <a:cs typeface="Arial" panose="020B0604020202020204" pitchFamily="34" charset="0"/>
              </a:defRPr>
            </a:lvl1pPr>
          </a:lstStyle>
          <a:p>
            <a:r>
              <a:rPr lang="en-US" dirty="0"/>
              <a:t>Click to edit Master title style</a:t>
            </a:r>
          </a:p>
        </p:txBody>
      </p:sp>
      <p:sp>
        <p:nvSpPr>
          <p:cNvPr id="6" name="Content Placeholder 2"/>
          <p:cNvSpPr>
            <a:spLocks noGrp="1"/>
          </p:cNvSpPr>
          <p:nvPr>
            <p:ph idx="1"/>
          </p:nvPr>
        </p:nvSpPr>
        <p:spPr>
          <a:xfrm>
            <a:off x="508000" y="1143000"/>
            <a:ext cx="11176000" cy="5181600"/>
          </a:xfrm>
          <a:prstGeom prst="rect">
            <a:avLst/>
          </a:prstGeom>
        </p:spPr>
        <p:txBody>
          <a:bodyPr/>
          <a:lstStyle>
            <a:lvl1pPr>
              <a:defRPr>
                <a:solidFill>
                  <a:srgbClr val="174782"/>
                </a:solidFill>
                <a:latin typeface="+mj-lt"/>
                <a:cs typeface="Arial" panose="020B0604020202020204" pitchFamily="34" charset="0"/>
              </a:defRPr>
            </a:lvl1pPr>
            <a:lvl2pPr>
              <a:defRPr>
                <a:latin typeface="+mj-lt"/>
                <a:cs typeface="Arial" panose="020B0604020202020204" pitchFamily="34" charset="0"/>
              </a:defRPr>
            </a:lvl2pPr>
            <a:lvl3pPr>
              <a:defRPr>
                <a:latin typeface="+mj-lt"/>
                <a:cs typeface="Arial" panose="020B0604020202020204" pitchFamily="34" charset="0"/>
              </a:defRPr>
            </a:lvl3pPr>
            <a:lvl4pPr>
              <a:defRPr>
                <a:latin typeface="+mj-lt"/>
                <a:cs typeface="Arial" panose="020B0604020202020204" pitchFamily="34" charset="0"/>
              </a:defRPr>
            </a:lvl4pPr>
            <a:lvl5pPr>
              <a:defRPr>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01289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422400" y="1143000"/>
            <a:ext cx="50292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p:cNvSpPr>
            <a:spLocks noGrp="1"/>
          </p:cNvSpPr>
          <p:nvPr>
            <p:ph sz="quarter" idx="14"/>
          </p:nvPr>
        </p:nvSpPr>
        <p:spPr>
          <a:xfrm>
            <a:off x="6705600" y="1143000"/>
            <a:ext cx="50292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1320800" y="198438"/>
            <a:ext cx="102616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
        <p:nvSpPr>
          <p:cNvPr id="5" name="Date Placeholder 8"/>
          <p:cNvSpPr>
            <a:spLocks noGrp="1"/>
          </p:cNvSpPr>
          <p:nvPr>
            <p:ph type="dt" sz="half" idx="15"/>
          </p:nvPr>
        </p:nvSpPr>
        <p:spPr>
          <a:xfrm>
            <a:off x="609600" y="6553200"/>
            <a:ext cx="2844800" cy="304800"/>
          </a:xfrm>
          <a:prstGeom prst="rect">
            <a:avLst/>
          </a:prstGeom>
        </p:spPr>
        <p:txBody>
          <a:bodyPr/>
          <a:lstStyle>
            <a:lvl1pPr eaLnBrk="1" hangingPunct="1">
              <a:defRPr>
                <a:latin typeface="Arial" charset="0"/>
                <a:ea typeface="ヒラギノ角ゴ Pro W3" pitchFamily="1" charset="-128"/>
                <a:cs typeface="+mn-cs"/>
              </a:defRPr>
            </a:lvl1pPr>
          </a:lstStyle>
          <a:p>
            <a:pPr>
              <a:defRPr/>
            </a:pPr>
            <a:r>
              <a:rPr lang="en-US"/>
              <a:t>DATE</a:t>
            </a:r>
          </a:p>
        </p:txBody>
      </p:sp>
      <p:sp>
        <p:nvSpPr>
          <p:cNvPr id="6" name="Footer Placeholder 9"/>
          <p:cNvSpPr>
            <a:spLocks noGrp="1"/>
          </p:cNvSpPr>
          <p:nvPr>
            <p:ph type="ftr" sz="quarter" idx="16"/>
          </p:nvPr>
        </p:nvSpPr>
        <p:spPr>
          <a:xfrm>
            <a:off x="3962400" y="6553200"/>
            <a:ext cx="5181600" cy="304800"/>
          </a:xfrm>
          <a:prstGeom prst="rect">
            <a:avLst/>
          </a:prstGeom>
        </p:spPr>
        <p:txBody>
          <a:bodyPr/>
          <a:lstStyle>
            <a:lvl1pPr eaLnBrk="1" hangingPunct="1">
              <a:defRPr>
                <a:latin typeface="Arial" charset="0"/>
                <a:ea typeface="ヒラギノ角ゴ Pro W3" pitchFamily="1" charset="-128"/>
                <a:cs typeface="+mn-cs"/>
              </a:defRPr>
            </a:lvl1pPr>
          </a:lstStyle>
          <a:p>
            <a:pPr>
              <a:defRPr/>
            </a:pPr>
            <a:r>
              <a:rPr lang="en-US"/>
              <a:t>DOCUMENT TYPE/STATUS</a:t>
            </a:r>
          </a:p>
        </p:txBody>
      </p:sp>
      <p:sp>
        <p:nvSpPr>
          <p:cNvPr id="7" name="Slide Number Placeholder 10"/>
          <p:cNvSpPr>
            <a:spLocks noGrp="1"/>
          </p:cNvSpPr>
          <p:nvPr>
            <p:ph type="sldNum" sz="quarter" idx="17"/>
          </p:nvPr>
        </p:nvSpPr>
        <p:spPr>
          <a:xfrm>
            <a:off x="8737600" y="6553200"/>
            <a:ext cx="2844800" cy="3048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328AAE6-DEFC-4CBF-8354-0D0C02614CD2}" type="slidenum">
              <a:rPr lang="en-US" altLang="en-US"/>
              <a:pPr/>
              <a:t>‹#›</a:t>
            </a:fld>
            <a:endParaRPr lang="en-US" altLang="en-US"/>
          </a:p>
        </p:txBody>
      </p:sp>
    </p:spTree>
    <p:extLst>
      <p:ext uri="{BB962C8B-B14F-4D97-AF65-F5344CB8AC3E}">
        <p14:creationId xmlns:p14="http://schemas.microsoft.com/office/powerpoint/2010/main" val="35518469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0" name="Content Placeholder 4"/>
          <p:cNvSpPr>
            <a:spLocks noGrp="1"/>
          </p:cNvSpPr>
          <p:nvPr>
            <p:ph sz="quarter" idx="13"/>
          </p:nvPr>
        </p:nvSpPr>
        <p:spPr>
          <a:xfrm>
            <a:off x="1320800" y="1143000"/>
            <a:ext cx="4775200" cy="5105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4"/>
          </p:nvPr>
        </p:nvSpPr>
        <p:spPr>
          <a:xfrm>
            <a:off x="6299200" y="5562600"/>
            <a:ext cx="5158317" cy="685800"/>
          </a:xfrm>
          <a:prstGeom prst="rect">
            <a:avLst/>
          </a:prstGeom>
        </p:spPr>
        <p:txBody>
          <a:bodyPr/>
          <a:lstStyle>
            <a:lvl1pPr marL="0" indent="0">
              <a:buNone/>
              <a:defRPr sz="1400" baseline="0">
                <a:solidFill>
                  <a:srgbClr val="174782"/>
                </a:solidFill>
              </a:defRPr>
            </a:lvl1pPr>
            <a:lvl2pPr>
              <a:defRPr sz="1400">
                <a:solidFill>
                  <a:srgbClr val="174782"/>
                </a:solidFill>
              </a:defRPr>
            </a:lvl2pPr>
            <a:lvl3pPr>
              <a:defRPr sz="1400">
                <a:solidFill>
                  <a:srgbClr val="174782"/>
                </a:solidFill>
              </a:defRPr>
            </a:lvl3pPr>
            <a:lvl4pPr>
              <a:defRPr sz="1400">
                <a:solidFill>
                  <a:srgbClr val="174782"/>
                </a:solidFill>
              </a:defRPr>
            </a:lvl4pPr>
            <a:lvl5pPr>
              <a:defRPr sz="1400">
                <a:solidFill>
                  <a:srgbClr val="174782"/>
                </a:solidFill>
              </a:defRPr>
            </a:lvl5pPr>
          </a:lstStyle>
          <a:p>
            <a:pPr lvl="0"/>
            <a:r>
              <a:rPr lang="en-US"/>
              <a:t>Click to edit Master text styles</a:t>
            </a:r>
          </a:p>
        </p:txBody>
      </p:sp>
      <p:sp>
        <p:nvSpPr>
          <p:cNvPr id="7" name="Picture Placeholder 6"/>
          <p:cNvSpPr>
            <a:spLocks noGrp="1"/>
          </p:cNvSpPr>
          <p:nvPr>
            <p:ph type="pic" sz="quarter" idx="15"/>
          </p:nvPr>
        </p:nvSpPr>
        <p:spPr>
          <a:xfrm>
            <a:off x="6299200" y="1143000"/>
            <a:ext cx="5181600" cy="4343400"/>
          </a:xfrm>
          <a:prstGeom prst="rect">
            <a:avLst/>
          </a:prstGeom>
        </p:spPr>
        <p:txBody>
          <a:bodyPr/>
          <a:lstStyle/>
          <a:p>
            <a:pPr lvl="0"/>
            <a:r>
              <a:rPr lang="en-US" noProof="0"/>
              <a:t>Click icon to add picture</a:t>
            </a:r>
          </a:p>
        </p:txBody>
      </p:sp>
      <p:sp>
        <p:nvSpPr>
          <p:cNvPr id="9" name="Title 1"/>
          <p:cNvSpPr>
            <a:spLocks noGrp="1"/>
          </p:cNvSpPr>
          <p:nvPr>
            <p:ph type="title"/>
          </p:nvPr>
        </p:nvSpPr>
        <p:spPr>
          <a:xfrm>
            <a:off x="1320800" y="198438"/>
            <a:ext cx="102616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
        <p:nvSpPr>
          <p:cNvPr id="6" name="Date Placeholder 8"/>
          <p:cNvSpPr>
            <a:spLocks noGrp="1"/>
          </p:cNvSpPr>
          <p:nvPr>
            <p:ph type="dt" sz="half" idx="16"/>
          </p:nvPr>
        </p:nvSpPr>
        <p:spPr>
          <a:xfrm>
            <a:off x="609600" y="6553200"/>
            <a:ext cx="2844800" cy="304800"/>
          </a:xfrm>
          <a:prstGeom prst="rect">
            <a:avLst/>
          </a:prstGeom>
        </p:spPr>
        <p:txBody>
          <a:bodyPr/>
          <a:lstStyle>
            <a:lvl1pPr eaLnBrk="1" hangingPunct="1">
              <a:defRPr>
                <a:latin typeface="Arial" charset="0"/>
                <a:ea typeface="ヒラギノ角ゴ Pro W3" pitchFamily="1" charset="-128"/>
                <a:cs typeface="+mn-cs"/>
              </a:defRPr>
            </a:lvl1pPr>
          </a:lstStyle>
          <a:p>
            <a:pPr>
              <a:defRPr/>
            </a:pPr>
            <a:r>
              <a:rPr lang="en-US"/>
              <a:t>DATE</a:t>
            </a:r>
          </a:p>
        </p:txBody>
      </p:sp>
      <p:sp>
        <p:nvSpPr>
          <p:cNvPr id="8" name="Footer Placeholder 9"/>
          <p:cNvSpPr>
            <a:spLocks noGrp="1"/>
          </p:cNvSpPr>
          <p:nvPr>
            <p:ph type="ftr" sz="quarter" idx="17"/>
          </p:nvPr>
        </p:nvSpPr>
        <p:spPr>
          <a:xfrm>
            <a:off x="3962400" y="6553200"/>
            <a:ext cx="5181600" cy="304800"/>
          </a:xfrm>
          <a:prstGeom prst="rect">
            <a:avLst/>
          </a:prstGeom>
        </p:spPr>
        <p:txBody>
          <a:bodyPr/>
          <a:lstStyle>
            <a:lvl1pPr eaLnBrk="1" hangingPunct="1">
              <a:defRPr>
                <a:latin typeface="Arial" charset="0"/>
                <a:ea typeface="ヒラギノ角ゴ Pro W3" pitchFamily="1" charset="-128"/>
                <a:cs typeface="+mn-cs"/>
              </a:defRPr>
            </a:lvl1pPr>
          </a:lstStyle>
          <a:p>
            <a:pPr>
              <a:defRPr/>
            </a:pPr>
            <a:r>
              <a:rPr lang="en-US"/>
              <a:t>DOCUMENT TYPE/STATUS</a:t>
            </a:r>
          </a:p>
        </p:txBody>
      </p:sp>
      <p:sp>
        <p:nvSpPr>
          <p:cNvPr id="10" name="Slide Number Placeholder 10"/>
          <p:cNvSpPr>
            <a:spLocks noGrp="1"/>
          </p:cNvSpPr>
          <p:nvPr>
            <p:ph type="sldNum" sz="quarter" idx="18"/>
          </p:nvPr>
        </p:nvSpPr>
        <p:spPr>
          <a:xfrm>
            <a:off x="8737600" y="6553200"/>
            <a:ext cx="2844800" cy="3048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00179DE-9BF1-45C0-92DE-FB3402A5F9D8}" type="slidenum">
              <a:rPr lang="en-US" altLang="en-US"/>
              <a:pPr/>
              <a:t>‹#›</a:t>
            </a:fld>
            <a:endParaRPr lang="en-US" altLang="en-US"/>
          </a:p>
        </p:txBody>
      </p:sp>
    </p:spTree>
    <p:extLst>
      <p:ext uri="{BB962C8B-B14F-4D97-AF65-F5344CB8AC3E}">
        <p14:creationId xmlns:p14="http://schemas.microsoft.com/office/powerpoint/2010/main" val="37282189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19" name="Content Placeholder 4"/>
          <p:cNvSpPr>
            <a:spLocks noGrp="1"/>
          </p:cNvSpPr>
          <p:nvPr>
            <p:ph sz="quarter" idx="13"/>
          </p:nvPr>
        </p:nvSpPr>
        <p:spPr>
          <a:xfrm>
            <a:off x="1219200" y="4038600"/>
            <a:ext cx="103632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20"/>
          <p:cNvSpPr>
            <a:spLocks noGrp="1"/>
          </p:cNvSpPr>
          <p:nvPr>
            <p:ph type="pic" sz="quarter" idx="17"/>
          </p:nvPr>
        </p:nvSpPr>
        <p:spPr>
          <a:xfrm>
            <a:off x="1219200" y="1066800"/>
            <a:ext cx="4978400" cy="2895600"/>
          </a:xfrm>
          <a:prstGeom prst="rect">
            <a:avLst/>
          </a:prstGeom>
        </p:spPr>
        <p:txBody>
          <a:bodyPr/>
          <a:lstStyle/>
          <a:p>
            <a:pPr lvl="0"/>
            <a:r>
              <a:rPr lang="en-US" noProof="0"/>
              <a:t>Click icon to add picture</a:t>
            </a:r>
          </a:p>
        </p:txBody>
      </p:sp>
      <p:sp>
        <p:nvSpPr>
          <p:cNvPr id="21" name="Picture Placeholder 20"/>
          <p:cNvSpPr>
            <a:spLocks noGrp="1"/>
          </p:cNvSpPr>
          <p:nvPr>
            <p:ph type="pic" sz="quarter" idx="18"/>
          </p:nvPr>
        </p:nvSpPr>
        <p:spPr>
          <a:xfrm>
            <a:off x="6400800" y="1066800"/>
            <a:ext cx="5181600" cy="2895600"/>
          </a:xfrm>
          <a:prstGeom prst="rect">
            <a:avLst/>
          </a:prstGeom>
        </p:spPr>
        <p:txBody>
          <a:bodyPr/>
          <a:lstStyle/>
          <a:p>
            <a:pPr lvl="0"/>
            <a:r>
              <a:rPr lang="en-US" noProof="0"/>
              <a:t>Click icon to add picture</a:t>
            </a:r>
          </a:p>
        </p:txBody>
      </p:sp>
      <p:sp>
        <p:nvSpPr>
          <p:cNvPr id="9" name="Title 1"/>
          <p:cNvSpPr>
            <a:spLocks noGrp="1"/>
          </p:cNvSpPr>
          <p:nvPr>
            <p:ph type="title"/>
          </p:nvPr>
        </p:nvSpPr>
        <p:spPr>
          <a:xfrm>
            <a:off x="1320800" y="198438"/>
            <a:ext cx="102616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
        <p:nvSpPr>
          <p:cNvPr id="6" name="Date Placeholder 8"/>
          <p:cNvSpPr>
            <a:spLocks noGrp="1"/>
          </p:cNvSpPr>
          <p:nvPr>
            <p:ph type="dt" sz="half" idx="19"/>
          </p:nvPr>
        </p:nvSpPr>
        <p:spPr>
          <a:xfrm>
            <a:off x="609600" y="6553200"/>
            <a:ext cx="2844800" cy="304800"/>
          </a:xfrm>
          <a:prstGeom prst="rect">
            <a:avLst/>
          </a:prstGeom>
        </p:spPr>
        <p:txBody>
          <a:bodyPr/>
          <a:lstStyle>
            <a:lvl1pPr eaLnBrk="1" hangingPunct="1">
              <a:defRPr>
                <a:latin typeface="Arial" charset="0"/>
                <a:ea typeface="ヒラギノ角ゴ Pro W3" pitchFamily="1" charset="-128"/>
                <a:cs typeface="+mn-cs"/>
              </a:defRPr>
            </a:lvl1pPr>
          </a:lstStyle>
          <a:p>
            <a:pPr>
              <a:defRPr/>
            </a:pPr>
            <a:r>
              <a:rPr lang="en-US"/>
              <a:t>DATE</a:t>
            </a:r>
          </a:p>
        </p:txBody>
      </p:sp>
      <p:sp>
        <p:nvSpPr>
          <p:cNvPr id="7" name="Footer Placeholder 9"/>
          <p:cNvSpPr>
            <a:spLocks noGrp="1"/>
          </p:cNvSpPr>
          <p:nvPr>
            <p:ph type="ftr" sz="quarter" idx="20"/>
          </p:nvPr>
        </p:nvSpPr>
        <p:spPr>
          <a:xfrm>
            <a:off x="3962400" y="6553200"/>
            <a:ext cx="5181600" cy="304800"/>
          </a:xfrm>
          <a:prstGeom prst="rect">
            <a:avLst/>
          </a:prstGeom>
        </p:spPr>
        <p:txBody>
          <a:bodyPr/>
          <a:lstStyle>
            <a:lvl1pPr eaLnBrk="1" hangingPunct="1">
              <a:defRPr>
                <a:latin typeface="Arial" charset="0"/>
                <a:ea typeface="ヒラギノ角ゴ Pro W3" pitchFamily="1" charset="-128"/>
                <a:cs typeface="+mn-cs"/>
              </a:defRPr>
            </a:lvl1pPr>
          </a:lstStyle>
          <a:p>
            <a:pPr>
              <a:defRPr/>
            </a:pPr>
            <a:r>
              <a:rPr lang="en-US"/>
              <a:t>DOCUMENT TYPE/STATUS</a:t>
            </a:r>
          </a:p>
        </p:txBody>
      </p:sp>
      <p:sp>
        <p:nvSpPr>
          <p:cNvPr id="8" name="Slide Number Placeholder 10"/>
          <p:cNvSpPr>
            <a:spLocks noGrp="1"/>
          </p:cNvSpPr>
          <p:nvPr>
            <p:ph type="sldNum" sz="quarter" idx="21"/>
          </p:nvPr>
        </p:nvSpPr>
        <p:spPr>
          <a:xfrm>
            <a:off x="8737600" y="6553200"/>
            <a:ext cx="2844800" cy="3048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271D5E7-6F10-4689-9917-23589FA84BCC}" type="slidenum">
              <a:rPr lang="en-US" altLang="en-US"/>
              <a:pPr/>
              <a:t>‹#›</a:t>
            </a:fld>
            <a:endParaRPr lang="en-US" altLang="en-US"/>
          </a:p>
        </p:txBody>
      </p:sp>
    </p:spTree>
    <p:extLst>
      <p:ext uri="{BB962C8B-B14F-4D97-AF65-F5344CB8AC3E}">
        <p14:creationId xmlns:p14="http://schemas.microsoft.com/office/powerpoint/2010/main" val="22676723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1219200" y="4038600"/>
            <a:ext cx="10363200" cy="2362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20"/>
          <p:cNvSpPr>
            <a:spLocks noGrp="1"/>
          </p:cNvSpPr>
          <p:nvPr>
            <p:ph type="pic" sz="quarter" idx="17"/>
          </p:nvPr>
        </p:nvSpPr>
        <p:spPr>
          <a:xfrm>
            <a:off x="1219200" y="1066800"/>
            <a:ext cx="3352800" cy="2895600"/>
          </a:xfrm>
          <a:prstGeom prst="rect">
            <a:avLst/>
          </a:prstGeom>
        </p:spPr>
        <p:txBody>
          <a:bodyPr/>
          <a:lstStyle/>
          <a:p>
            <a:pPr lvl="0"/>
            <a:r>
              <a:rPr lang="en-US" noProof="0"/>
              <a:t>Click icon to add picture</a:t>
            </a:r>
          </a:p>
        </p:txBody>
      </p:sp>
      <p:sp>
        <p:nvSpPr>
          <p:cNvPr id="22" name="Picture Placeholder 20"/>
          <p:cNvSpPr>
            <a:spLocks noGrp="1"/>
          </p:cNvSpPr>
          <p:nvPr>
            <p:ph type="pic" sz="quarter" idx="18"/>
          </p:nvPr>
        </p:nvSpPr>
        <p:spPr>
          <a:xfrm>
            <a:off x="4724400" y="1066800"/>
            <a:ext cx="3352800" cy="2895600"/>
          </a:xfrm>
          <a:prstGeom prst="rect">
            <a:avLst/>
          </a:prstGeom>
        </p:spPr>
        <p:txBody>
          <a:bodyPr/>
          <a:lstStyle/>
          <a:p>
            <a:pPr lvl="0"/>
            <a:r>
              <a:rPr lang="en-US" noProof="0"/>
              <a:t>Click icon to add picture</a:t>
            </a:r>
          </a:p>
        </p:txBody>
      </p:sp>
      <p:sp>
        <p:nvSpPr>
          <p:cNvPr id="23" name="Picture Placeholder 20"/>
          <p:cNvSpPr>
            <a:spLocks noGrp="1"/>
          </p:cNvSpPr>
          <p:nvPr>
            <p:ph type="pic" sz="quarter" idx="19"/>
          </p:nvPr>
        </p:nvSpPr>
        <p:spPr>
          <a:xfrm>
            <a:off x="8229600" y="1066800"/>
            <a:ext cx="3352800" cy="2895600"/>
          </a:xfrm>
          <a:prstGeom prst="rect">
            <a:avLst/>
          </a:prstGeom>
        </p:spPr>
        <p:txBody>
          <a:bodyPr/>
          <a:lstStyle/>
          <a:p>
            <a:pPr lvl="0"/>
            <a:r>
              <a:rPr lang="en-US" noProof="0"/>
              <a:t>Click icon to add picture</a:t>
            </a:r>
          </a:p>
        </p:txBody>
      </p:sp>
      <p:sp>
        <p:nvSpPr>
          <p:cNvPr id="11" name="Title 1"/>
          <p:cNvSpPr>
            <a:spLocks noGrp="1"/>
          </p:cNvSpPr>
          <p:nvPr>
            <p:ph type="title"/>
          </p:nvPr>
        </p:nvSpPr>
        <p:spPr>
          <a:xfrm>
            <a:off x="1320800" y="198438"/>
            <a:ext cx="10261600" cy="487362"/>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
        <p:nvSpPr>
          <p:cNvPr id="7" name="Date Placeholder 5"/>
          <p:cNvSpPr>
            <a:spLocks noGrp="1"/>
          </p:cNvSpPr>
          <p:nvPr>
            <p:ph type="dt" sz="half" idx="20"/>
          </p:nvPr>
        </p:nvSpPr>
        <p:spPr>
          <a:xfrm>
            <a:off x="609600" y="6553200"/>
            <a:ext cx="2844800" cy="304800"/>
          </a:xfrm>
          <a:prstGeom prst="rect">
            <a:avLst/>
          </a:prstGeom>
        </p:spPr>
        <p:txBody>
          <a:bodyPr/>
          <a:lstStyle>
            <a:lvl1pPr eaLnBrk="1" hangingPunct="1">
              <a:defRPr>
                <a:latin typeface="Arial" charset="0"/>
                <a:ea typeface="ヒラギノ角ゴ Pro W3" pitchFamily="1" charset="-128"/>
                <a:cs typeface="+mn-cs"/>
              </a:defRPr>
            </a:lvl1pPr>
          </a:lstStyle>
          <a:p>
            <a:pPr>
              <a:defRPr/>
            </a:pPr>
            <a:r>
              <a:rPr lang="en-US"/>
              <a:t>DATE</a:t>
            </a:r>
          </a:p>
        </p:txBody>
      </p:sp>
      <p:sp>
        <p:nvSpPr>
          <p:cNvPr id="8" name="Footer Placeholder 6"/>
          <p:cNvSpPr>
            <a:spLocks noGrp="1"/>
          </p:cNvSpPr>
          <p:nvPr>
            <p:ph type="ftr" sz="quarter" idx="21"/>
          </p:nvPr>
        </p:nvSpPr>
        <p:spPr>
          <a:xfrm>
            <a:off x="3962400" y="6553200"/>
            <a:ext cx="5181600" cy="304800"/>
          </a:xfrm>
          <a:prstGeom prst="rect">
            <a:avLst/>
          </a:prstGeom>
        </p:spPr>
        <p:txBody>
          <a:bodyPr/>
          <a:lstStyle>
            <a:lvl1pPr eaLnBrk="1" hangingPunct="1">
              <a:defRPr>
                <a:latin typeface="Arial" charset="0"/>
                <a:ea typeface="ヒラギノ角ゴ Pro W3" pitchFamily="1" charset="-128"/>
                <a:cs typeface="+mn-cs"/>
              </a:defRPr>
            </a:lvl1pPr>
          </a:lstStyle>
          <a:p>
            <a:pPr>
              <a:defRPr/>
            </a:pPr>
            <a:r>
              <a:rPr lang="en-US"/>
              <a:t>DOCUMENT TYPE/STATUS</a:t>
            </a:r>
          </a:p>
        </p:txBody>
      </p:sp>
      <p:sp>
        <p:nvSpPr>
          <p:cNvPr id="9" name="Slide Number Placeholder 9"/>
          <p:cNvSpPr>
            <a:spLocks noGrp="1"/>
          </p:cNvSpPr>
          <p:nvPr>
            <p:ph type="sldNum" sz="quarter" idx="22"/>
          </p:nvPr>
        </p:nvSpPr>
        <p:spPr>
          <a:xfrm>
            <a:off x="8737600" y="6553200"/>
            <a:ext cx="2844800" cy="3048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F71264E-534D-4559-8CA1-030817272EEE}" type="slidenum">
              <a:rPr lang="en-US" altLang="en-US"/>
              <a:pPr/>
              <a:t>‹#›</a:t>
            </a:fld>
            <a:endParaRPr lang="en-US" altLang="en-US"/>
          </a:p>
        </p:txBody>
      </p:sp>
    </p:spTree>
    <p:extLst>
      <p:ext uri="{BB962C8B-B14F-4D97-AF65-F5344CB8AC3E}">
        <p14:creationId xmlns:p14="http://schemas.microsoft.com/office/powerpoint/2010/main" val="14709495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016000" y="1371600"/>
            <a:ext cx="10261600" cy="5029200"/>
          </a:xfrm>
          <a:prstGeom prst="rect">
            <a:avLst/>
          </a:prstGeom>
        </p:spPr>
        <p:txBody>
          <a:bodyPr/>
          <a:lstStyle>
            <a:lvl1pPr>
              <a:defRPr>
                <a:solidFill>
                  <a:schemeClr val="bg1"/>
                </a:solidFill>
              </a:defRPr>
            </a:lvl1pPr>
          </a:lstStyle>
          <a:p>
            <a:pPr lvl="0"/>
            <a:r>
              <a:rPr lang="en-US" noProof="0"/>
              <a:t>Click icon to add picture</a:t>
            </a:r>
          </a:p>
        </p:txBody>
      </p:sp>
    </p:spTree>
    <p:extLst>
      <p:ext uri="{BB962C8B-B14F-4D97-AF65-F5344CB8AC3E}">
        <p14:creationId xmlns:p14="http://schemas.microsoft.com/office/powerpoint/2010/main" val="17548834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972800" cy="1290637"/>
          </a:xfrm>
          <a:prstGeom prst="rect">
            <a:avLst/>
          </a:prstGeom>
        </p:spPr>
        <p:txBody>
          <a:bodyPr/>
          <a:lstStyle>
            <a:lvl1pPr>
              <a:defRPr sz="2800" baseline="0"/>
            </a:lvl1pPr>
          </a:lstStyle>
          <a:p>
            <a:r>
              <a:rPr lang="en-US" dirty="0"/>
              <a:t>Click to edit Master title style</a:t>
            </a:r>
          </a:p>
        </p:txBody>
      </p:sp>
      <p:sp>
        <p:nvSpPr>
          <p:cNvPr id="3" name="Content Placeholder 2"/>
          <p:cNvSpPr>
            <a:spLocks noGrp="1"/>
          </p:cNvSpPr>
          <p:nvPr>
            <p:ph idx="1"/>
          </p:nvPr>
        </p:nvSpPr>
        <p:spPr>
          <a:xfrm>
            <a:off x="609600" y="1935654"/>
            <a:ext cx="10972800" cy="4190513"/>
          </a:xfrm>
          <a:prstGeom prst="rect">
            <a:avLst/>
          </a:prstGeom>
        </p:spPr>
        <p:txBody>
          <a:bodyPr/>
          <a:lstStyle>
            <a:lvl1pPr>
              <a:defRPr sz="2800" baseline="0"/>
            </a:lvl1pPr>
            <a:lvl2pPr>
              <a:defRPr sz="2400" baseline="0"/>
            </a:lvl2pPr>
            <a:lvl3pPr>
              <a:defRPr sz="2000" baseline="0"/>
            </a:lvl3pPr>
            <a:lvl4pPr>
              <a:defRPr sz="1800" baseline="0"/>
            </a:lvl4pPr>
            <a:lvl5pPr>
              <a:defRPr sz="16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11444821" y="6249993"/>
            <a:ext cx="654049"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1544D258-5CB5-4E17-AF0E-141B89370DFF}" type="slidenum">
              <a:rPr lang="en-US" altLang="en-US"/>
              <a:pPr/>
              <a:t>‹#›</a:t>
            </a:fld>
            <a:endParaRPr lang="en-US" altLang="en-US"/>
          </a:p>
        </p:txBody>
      </p:sp>
    </p:spTree>
    <p:extLst>
      <p:ext uri="{BB962C8B-B14F-4D97-AF65-F5344CB8AC3E}">
        <p14:creationId xmlns:p14="http://schemas.microsoft.com/office/powerpoint/2010/main" val="4031600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1106FE4-4FA8-4ADE-AFCA-88837F10205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912564A-96FA-4D4A-BCA4-7B76CA39ABD7}"/>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118744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C8B233B-9123-41FA-B809-0BFD2F5BE06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4C1F38E-7987-4FBE-AC3D-70EC0E494E4D}"/>
              </a:ext>
            </a:extLst>
          </p:cNvPr>
          <p:cNvSpPr>
            <a:spLocks noGrp="1" noChangeArrowheads="1"/>
          </p:cNvSpPr>
          <p:nvPr>
            <p:ph type="ftr" sz="quarter" idx="11"/>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939558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1.jpe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5.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image" Target="../media/image1.jpe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6.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10" Type="http://schemas.openxmlformats.org/officeDocument/2006/relationships/image" Target="../media/image6.png"/><Relationship Id="rId4" Type="http://schemas.openxmlformats.org/officeDocument/2006/relationships/slideLayout" Target="../slideLayouts/slideLayout65.xml"/><Relationship Id="rId9"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10" Type="http://schemas.openxmlformats.org/officeDocument/2006/relationships/image" Target="../media/image1.jpeg"/><Relationship Id="rId4" Type="http://schemas.openxmlformats.org/officeDocument/2006/relationships/slideLayout" Target="../slideLayouts/slideLayout72.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a:extLst>
              <a:ext uri="{FF2B5EF4-FFF2-40B4-BE49-F238E27FC236}">
                <a16:creationId xmlns:a16="http://schemas.microsoft.com/office/drawing/2014/main" id="{38317BB7-133E-472A-90C8-C0D23BF35C85}"/>
              </a:ext>
            </a:extLst>
          </p:cNvPr>
          <p:cNvSpPr>
            <a:spLocks noChangeShapeType="1"/>
          </p:cNvSpPr>
          <p:nvPr userDrawn="1"/>
        </p:nvSpPr>
        <p:spPr bwMode="auto">
          <a:xfrm flipH="1">
            <a:off x="0" y="1143000"/>
            <a:ext cx="12192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Rectangle 3">
            <a:extLst>
              <a:ext uri="{FF2B5EF4-FFF2-40B4-BE49-F238E27FC236}">
                <a16:creationId xmlns:a16="http://schemas.microsoft.com/office/drawing/2014/main" id="{1A315315-AD54-4D02-98CA-0BBCCA647E75}"/>
              </a:ext>
            </a:extLst>
          </p:cNvPr>
          <p:cNvSpPr>
            <a:spLocks noGrp="1" noChangeArrowheads="1"/>
          </p:cNvSpPr>
          <p:nvPr>
            <p:ph type="body" idx="1"/>
          </p:nvPr>
        </p:nvSpPr>
        <p:spPr bwMode="auto">
          <a:xfrm>
            <a:off x="914400" y="1600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1620" name="Rectangle 4">
            <a:extLst>
              <a:ext uri="{FF2B5EF4-FFF2-40B4-BE49-F238E27FC236}">
                <a16:creationId xmlns:a16="http://schemas.microsoft.com/office/drawing/2014/main" id="{D820AF2E-ECED-44C2-886E-F6CE4CEC9DA3}"/>
              </a:ext>
            </a:extLst>
          </p:cNvPr>
          <p:cNvSpPr>
            <a:spLocks noGrp="1" noChangeArrowheads="1"/>
          </p:cNvSpPr>
          <p:nvPr>
            <p:ph type="dt" sz="half" idx="2"/>
          </p:nvPr>
        </p:nvSpPr>
        <p:spPr bwMode="auto">
          <a:xfrm>
            <a:off x="4629151" y="6218238"/>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400">
                <a:latin typeface="Times" pitchFamily="18" charset="0"/>
                <a:cs typeface="+mn-cs"/>
              </a:defRPr>
            </a:lvl1pPr>
          </a:lstStyle>
          <a:p>
            <a:pPr>
              <a:defRPr/>
            </a:pPr>
            <a:endParaRPr lang="en-US" altLang="en-US"/>
          </a:p>
        </p:txBody>
      </p:sp>
      <p:sp>
        <p:nvSpPr>
          <p:cNvPr id="111621" name="Rectangle 5">
            <a:extLst>
              <a:ext uri="{FF2B5EF4-FFF2-40B4-BE49-F238E27FC236}">
                <a16:creationId xmlns:a16="http://schemas.microsoft.com/office/drawing/2014/main" id="{4B9F1465-917B-433E-BF8E-2769ACFA9AAD}"/>
              </a:ext>
            </a:extLst>
          </p:cNvPr>
          <p:cNvSpPr>
            <a:spLocks noGrp="1" noChangeArrowheads="1"/>
          </p:cNvSpPr>
          <p:nvPr>
            <p:ph type="ftr" sz="quarter" idx="3"/>
          </p:nvPr>
        </p:nvSpPr>
        <p:spPr bwMode="auto">
          <a:xfrm>
            <a:off x="7880351" y="6218238"/>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Times" pitchFamily="18" charset="0"/>
                <a:cs typeface="+mn-cs"/>
              </a:defRPr>
            </a:lvl1pPr>
          </a:lstStyle>
          <a:p>
            <a:pPr>
              <a:defRPr/>
            </a:pPr>
            <a:endParaRPr lang="en-US" altLang="en-US"/>
          </a:p>
        </p:txBody>
      </p:sp>
      <p:graphicFrame>
        <p:nvGraphicFramePr>
          <p:cNvPr id="111622" name="Group 6">
            <a:extLst>
              <a:ext uri="{FF2B5EF4-FFF2-40B4-BE49-F238E27FC236}">
                <a16:creationId xmlns:a16="http://schemas.microsoft.com/office/drawing/2014/main" id="{5902440E-0AED-45FF-99F5-A8286BD950BF}"/>
              </a:ext>
            </a:extLst>
          </p:cNvPr>
          <p:cNvGraphicFramePr>
            <a:graphicFrameLocks noGrp="1"/>
          </p:cNvGraphicFramePr>
          <p:nvPr/>
        </p:nvGraphicFramePr>
        <p:xfrm>
          <a:off x="0" y="0"/>
          <a:ext cx="12192000" cy="1143000"/>
        </p:xfrm>
        <a:graphic>
          <a:graphicData uri="http://schemas.openxmlformats.org/drawingml/2006/table">
            <a:tbl>
              <a:tblPr/>
              <a:tblGrid>
                <a:gridCol w="12192000">
                  <a:extLst>
                    <a:ext uri="{9D8B030D-6E8A-4147-A177-3AD203B41FA5}">
                      <a16:colId xmlns:a16="http://schemas.microsoft.com/office/drawing/2014/main" val="20000"/>
                    </a:ext>
                  </a:extLst>
                </a:gridCol>
              </a:tblGrid>
              <a:tr h="1143000">
                <a:tc>
                  <a:txBody>
                    <a:bodyPr/>
                    <a:lstStyle>
                      <a:lvl1pPr algn="l">
                        <a:spcBef>
                          <a:spcPct val="20000"/>
                        </a:spcBef>
                        <a:buClr>
                          <a:schemeClr val="accent1"/>
                        </a:buClr>
                        <a:defRPr sz="2400">
                          <a:solidFill>
                            <a:schemeClr val="tx1"/>
                          </a:solidFill>
                          <a:latin typeface="Arial" charset="0"/>
                          <a:cs typeface="Arial" charset="0"/>
                        </a:defRPr>
                      </a:lvl1pPr>
                      <a:lvl2pPr algn="l">
                        <a:spcBef>
                          <a:spcPct val="20000"/>
                        </a:spcBef>
                        <a:buClr>
                          <a:schemeClr val="tx1"/>
                        </a:buClr>
                        <a:buFont typeface="Wingdings" pitchFamily="2" charset="2"/>
                        <a:defRPr sz="2200">
                          <a:solidFill>
                            <a:schemeClr val="tx1"/>
                          </a:solidFill>
                          <a:latin typeface="Arial" charset="0"/>
                          <a:cs typeface="Arial" charset="0"/>
                        </a:defRPr>
                      </a:lvl2pPr>
                      <a:lvl3pPr algn="l">
                        <a:spcBef>
                          <a:spcPct val="20000"/>
                        </a:spcBef>
                        <a:buClr>
                          <a:schemeClr val="accent1"/>
                        </a:buClr>
                        <a:defRPr sz="2000">
                          <a:solidFill>
                            <a:schemeClr val="tx1"/>
                          </a:solidFill>
                          <a:latin typeface="Arial" charset="0"/>
                          <a:cs typeface="Arial" charset="0"/>
                        </a:defRPr>
                      </a:lvl3pPr>
                      <a:lvl4pPr algn="l">
                        <a:spcBef>
                          <a:spcPct val="20000"/>
                        </a:spcBef>
                        <a:buClr>
                          <a:schemeClr val="tx1"/>
                        </a:buClr>
                        <a:buFont typeface="Arial" charset="0"/>
                        <a:defRPr>
                          <a:solidFill>
                            <a:schemeClr val="tx1"/>
                          </a:solidFill>
                          <a:latin typeface="Arial" charset="0"/>
                          <a:cs typeface="Arial" charset="0"/>
                        </a:defRPr>
                      </a:lvl4pPr>
                      <a:lvl5pPr algn="l">
                        <a:spcBef>
                          <a:spcPct val="20000"/>
                        </a:spcBef>
                        <a:buClr>
                          <a:schemeClr val="accent1"/>
                        </a:buClr>
                        <a:buSzPct val="150000"/>
                        <a:defRPr sz="1600">
                          <a:solidFill>
                            <a:schemeClr val="tx1"/>
                          </a:solidFill>
                          <a:latin typeface="Arial" charset="0"/>
                          <a:cs typeface="Arial" charset="0"/>
                        </a:defRPr>
                      </a:lvl5pPr>
                      <a:lvl6pPr fontAlgn="base">
                        <a:spcBef>
                          <a:spcPct val="20000"/>
                        </a:spcBef>
                        <a:spcAft>
                          <a:spcPct val="0"/>
                        </a:spcAft>
                        <a:buClr>
                          <a:schemeClr val="accent1"/>
                        </a:buClr>
                        <a:buSzPct val="150000"/>
                        <a:defRPr sz="1600">
                          <a:solidFill>
                            <a:schemeClr val="tx1"/>
                          </a:solidFill>
                          <a:latin typeface="Arial" charset="0"/>
                          <a:cs typeface="Arial" charset="0"/>
                        </a:defRPr>
                      </a:lvl6pPr>
                      <a:lvl7pPr fontAlgn="base">
                        <a:spcBef>
                          <a:spcPct val="20000"/>
                        </a:spcBef>
                        <a:spcAft>
                          <a:spcPct val="0"/>
                        </a:spcAft>
                        <a:buClr>
                          <a:schemeClr val="accent1"/>
                        </a:buClr>
                        <a:buSzPct val="150000"/>
                        <a:defRPr sz="1600">
                          <a:solidFill>
                            <a:schemeClr val="tx1"/>
                          </a:solidFill>
                          <a:latin typeface="Arial" charset="0"/>
                          <a:cs typeface="Arial" charset="0"/>
                        </a:defRPr>
                      </a:lvl7pPr>
                      <a:lvl8pPr fontAlgn="base">
                        <a:spcBef>
                          <a:spcPct val="20000"/>
                        </a:spcBef>
                        <a:spcAft>
                          <a:spcPct val="0"/>
                        </a:spcAft>
                        <a:buClr>
                          <a:schemeClr val="accent1"/>
                        </a:buClr>
                        <a:buSzPct val="150000"/>
                        <a:defRPr sz="1600">
                          <a:solidFill>
                            <a:schemeClr val="tx1"/>
                          </a:solidFill>
                          <a:latin typeface="Arial" charset="0"/>
                          <a:cs typeface="Arial" charset="0"/>
                        </a:defRPr>
                      </a:lvl8pPr>
                      <a:lvl9pPr fontAlgn="base">
                        <a:spcBef>
                          <a:spcPct val="20000"/>
                        </a:spcBef>
                        <a:spcAft>
                          <a:spcPct val="0"/>
                        </a:spcAft>
                        <a:buClr>
                          <a:schemeClr val="accent1"/>
                        </a:buClr>
                        <a:buSzPct val="150000"/>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400" b="0" i="0" u="none" strike="noStrike" cap="none" normalizeH="0" baseline="0" dirty="0">
                        <a:ln>
                          <a:noFill/>
                        </a:ln>
                        <a:solidFill>
                          <a:schemeClr val="tx1"/>
                        </a:solidFill>
                        <a:effectLst/>
                        <a:latin typeface="Arial" charset="0"/>
                        <a:cs typeface="Arial" charset="0"/>
                      </a:endParaRPr>
                    </a:p>
                  </a:txBody>
                  <a:tcPr marL="121920" marR="121920" horzOverflow="overflow">
                    <a:lnL cap="flat">
                      <a:noFill/>
                    </a:lnL>
                    <a:lnR cap="flat">
                      <a:noFill/>
                    </a:lnR>
                    <a:lnT cap="flat">
                      <a:noFill/>
                    </a:lnT>
                    <a:lnB cap="flat">
                      <a:noFill/>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sp>
        <p:nvSpPr>
          <p:cNvPr id="1032" name="Rectangle 12">
            <a:extLst>
              <a:ext uri="{FF2B5EF4-FFF2-40B4-BE49-F238E27FC236}">
                <a16:creationId xmlns:a16="http://schemas.microsoft.com/office/drawing/2014/main" id="{4D1FA3C8-8A74-45AB-8ACD-41E3133920EC}"/>
              </a:ext>
            </a:extLst>
          </p:cNvPr>
          <p:cNvSpPr>
            <a:spLocks noGrp="1" noChangeArrowheads="1"/>
          </p:cNvSpPr>
          <p:nvPr>
            <p:ph type="title"/>
          </p:nvPr>
        </p:nvSpPr>
        <p:spPr bwMode="auto">
          <a:xfrm>
            <a:off x="812800" y="0"/>
            <a:ext cx="11074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3" name="Rectangle 13">
            <a:extLst>
              <a:ext uri="{FF2B5EF4-FFF2-40B4-BE49-F238E27FC236}">
                <a16:creationId xmlns:a16="http://schemas.microsoft.com/office/drawing/2014/main" id="{01B78CAC-A0B0-48FB-8941-5A2CF860A48C}"/>
              </a:ext>
            </a:extLst>
          </p:cNvPr>
          <p:cNvSpPr>
            <a:spLocks noChangeArrowheads="1"/>
          </p:cNvSpPr>
          <p:nvPr/>
        </p:nvSpPr>
        <p:spPr bwMode="auto">
          <a:xfrm>
            <a:off x="4165600" y="1143000"/>
            <a:ext cx="8026400" cy="152400"/>
          </a:xfrm>
          <a:prstGeom prst="rect">
            <a:avLst/>
          </a:prstGeom>
          <a:solidFill>
            <a:srgbClr val="00817E"/>
          </a:solidFill>
          <a:ln w="0">
            <a:solidFill>
              <a:srgbClr val="008080"/>
            </a:solidFill>
            <a:miter lim="800000"/>
            <a:headEnd/>
            <a:tailEnd/>
          </a:ln>
          <a:effectLst/>
        </p:spPr>
        <p:txBody>
          <a:bodyPr wrap="none" anchor="ct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algn="ctr" eaLnBrk="0" fontAlgn="base" hangingPunct="0">
              <a:spcBef>
                <a:spcPct val="0"/>
              </a:spcBef>
              <a:spcAft>
                <a:spcPct val="0"/>
              </a:spcAft>
              <a:defRPr>
                <a:solidFill>
                  <a:schemeClr val="tx1"/>
                </a:solidFill>
                <a:latin typeface="Verdana" pitchFamily="34" charset="0"/>
                <a:cs typeface="Arial" charset="0"/>
              </a:defRPr>
            </a:lvl6pPr>
            <a:lvl7pPr marL="2971800" indent="-228600" algn="ctr" eaLnBrk="0" fontAlgn="base" hangingPunct="0">
              <a:spcBef>
                <a:spcPct val="0"/>
              </a:spcBef>
              <a:spcAft>
                <a:spcPct val="0"/>
              </a:spcAft>
              <a:defRPr>
                <a:solidFill>
                  <a:schemeClr val="tx1"/>
                </a:solidFill>
                <a:latin typeface="Verdana" pitchFamily="34" charset="0"/>
                <a:cs typeface="Arial" charset="0"/>
              </a:defRPr>
            </a:lvl7pPr>
            <a:lvl8pPr marL="3429000" indent="-228600" algn="ctr" eaLnBrk="0" fontAlgn="base" hangingPunct="0">
              <a:spcBef>
                <a:spcPct val="0"/>
              </a:spcBef>
              <a:spcAft>
                <a:spcPct val="0"/>
              </a:spcAft>
              <a:defRPr>
                <a:solidFill>
                  <a:schemeClr val="tx1"/>
                </a:solidFill>
                <a:latin typeface="Verdana" pitchFamily="34" charset="0"/>
                <a:cs typeface="Arial" charset="0"/>
              </a:defRPr>
            </a:lvl8pPr>
            <a:lvl9pPr marL="3886200" indent="-228600" algn="ctr" eaLnBrk="0" fontAlgn="base" hangingPunct="0">
              <a:spcBef>
                <a:spcPct val="0"/>
              </a:spcBef>
              <a:spcAft>
                <a:spcPct val="0"/>
              </a:spcAft>
              <a:defRPr>
                <a:solidFill>
                  <a:schemeClr val="tx1"/>
                </a:solidFill>
                <a:latin typeface="Verdana" pitchFamily="34" charset="0"/>
                <a:cs typeface="Arial" charset="0"/>
              </a:defRPr>
            </a:lvl9pPr>
          </a:lstStyle>
          <a:p>
            <a:pPr algn="ctr">
              <a:defRPr/>
            </a:pPr>
            <a:endParaRPr lang="en-US" altLang="en-US" dirty="0"/>
          </a:p>
        </p:txBody>
      </p:sp>
      <p:sp>
        <p:nvSpPr>
          <p:cNvPr id="1034" name="Line 14">
            <a:extLst>
              <a:ext uri="{FF2B5EF4-FFF2-40B4-BE49-F238E27FC236}">
                <a16:creationId xmlns:a16="http://schemas.microsoft.com/office/drawing/2014/main" id="{6CD73585-D9BA-4B57-A1DC-601FA9568C3B}"/>
              </a:ext>
            </a:extLst>
          </p:cNvPr>
          <p:cNvSpPr>
            <a:spLocks noChangeShapeType="1"/>
          </p:cNvSpPr>
          <p:nvPr/>
        </p:nvSpPr>
        <p:spPr bwMode="auto">
          <a:xfrm flipH="1">
            <a:off x="4165600" y="1295400"/>
            <a:ext cx="8026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Line 15">
            <a:extLst>
              <a:ext uri="{FF2B5EF4-FFF2-40B4-BE49-F238E27FC236}">
                <a16:creationId xmlns:a16="http://schemas.microsoft.com/office/drawing/2014/main" id="{6C90B5FE-51DC-4CF3-B702-53E746BC1F14}"/>
              </a:ext>
            </a:extLst>
          </p:cNvPr>
          <p:cNvSpPr>
            <a:spLocks noChangeShapeType="1"/>
          </p:cNvSpPr>
          <p:nvPr/>
        </p:nvSpPr>
        <p:spPr bwMode="auto">
          <a:xfrm>
            <a:off x="4165600" y="11430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dk2" tx1="lt1" bg2="dk1" tx2="lt2" accent1="accent1" accent2="accent2" accent3="accent3" accent4="accent4" accent5="accent5" accent6="accent6" hlink="hlink" folHlink="folHlink"/>
  <p:sldLayoutIdLst>
    <p:sldLayoutId id="2147486024" r:id="rId1"/>
    <p:sldLayoutId id="2147486009" r:id="rId2"/>
    <p:sldLayoutId id="2147486010" r:id="rId3"/>
    <p:sldLayoutId id="2147486011" r:id="rId4"/>
    <p:sldLayoutId id="2147486012" r:id="rId5"/>
    <p:sldLayoutId id="2147486013" r:id="rId6"/>
    <p:sldLayoutId id="2147486014" r:id="rId7"/>
    <p:sldLayoutId id="2147486015" r:id="rId8"/>
    <p:sldLayoutId id="2147486016" r:id="rId9"/>
    <p:sldLayoutId id="2147486017" r:id="rId10"/>
    <p:sldLayoutId id="2147486018" r:id="rId11"/>
    <p:sldLayoutId id="2147486019" r:id="rId12"/>
  </p:sldLayoutIdLst>
  <p:transition spd="slow"/>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cs typeface="Arial" charset="0"/>
        </a:defRPr>
      </a:lvl2pPr>
      <a:lvl3pPr algn="l" rtl="0" eaLnBrk="0" fontAlgn="base" hangingPunct="0">
        <a:spcBef>
          <a:spcPct val="0"/>
        </a:spcBef>
        <a:spcAft>
          <a:spcPct val="0"/>
        </a:spcAft>
        <a:defRPr sz="4000">
          <a:solidFill>
            <a:schemeClr val="bg1"/>
          </a:solidFill>
          <a:latin typeface="Arial" charset="0"/>
          <a:cs typeface="Arial" charset="0"/>
        </a:defRPr>
      </a:lvl3pPr>
      <a:lvl4pPr algn="l" rtl="0" eaLnBrk="0" fontAlgn="base" hangingPunct="0">
        <a:spcBef>
          <a:spcPct val="0"/>
        </a:spcBef>
        <a:spcAft>
          <a:spcPct val="0"/>
        </a:spcAft>
        <a:defRPr sz="4000">
          <a:solidFill>
            <a:schemeClr val="bg1"/>
          </a:solidFill>
          <a:latin typeface="Arial" charset="0"/>
          <a:cs typeface="Arial" charset="0"/>
        </a:defRPr>
      </a:lvl4pPr>
      <a:lvl5pPr algn="l" rtl="0" eaLnBrk="0" fontAlgn="base" hangingPunct="0">
        <a:spcBef>
          <a:spcPct val="0"/>
        </a:spcBef>
        <a:spcAft>
          <a:spcPct val="0"/>
        </a:spcAft>
        <a:defRPr sz="4000">
          <a:solidFill>
            <a:schemeClr val="bg1"/>
          </a:solidFill>
          <a:latin typeface="Arial" charset="0"/>
          <a:cs typeface="Arial" charset="0"/>
        </a:defRPr>
      </a:lvl5pPr>
      <a:lvl6pPr marL="457200" algn="l" rtl="0" fontAlgn="base">
        <a:spcBef>
          <a:spcPct val="0"/>
        </a:spcBef>
        <a:spcAft>
          <a:spcPct val="0"/>
        </a:spcAft>
        <a:defRPr sz="4000">
          <a:solidFill>
            <a:schemeClr val="bg1"/>
          </a:solidFill>
          <a:latin typeface="Arial" charset="0"/>
          <a:cs typeface="Arial" charset="0"/>
        </a:defRPr>
      </a:lvl6pPr>
      <a:lvl7pPr marL="914400" algn="l" rtl="0" fontAlgn="base">
        <a:spcBef>
          <a:spcPct val="0"/>
        </a:spcBef>
        <a:spcAft>
          <a:spcPct val="0"/>
        </a:spcAft>
        <a:defRPr sz="4000">
          <a:solidFill>
            <a:schemeClr val="bg1"/>
          </a:solidFill>
          <a:latin typeface="Arial" charset="0"/>
          <a:cs typeface="Arial" charset="0"/>
        </a:defRPr>
      </a:lvl7pPr>
      <a:lvl8pPr marL="1371600" algn="l" rtl="0" fontAlgn="base">
        <a:spcBef>
          <a:spcPct val="0"/>
        </a:spcBef>
        <a:spcAft>
          <a:spcPct val="0"/>
        </a:spcAft>
        <a:defRPr sz="4000">
          <a:solidFill>
            <a:schemeClr val="bg1"/>
          </a:solidFill>
          <a:latin typeface="Arial" charset="0"/>
          <a:cs typeface="Arial" charset="0"/>
        </a:defRPr>
      </a:lvl8pPr>
      <a:lvl9pPr marL="1828800" algn="l" rtl="0" fontAlgn="base">
        <a:spcBef>
          <a:spcPct val="0"/>
        </a:spcBef>
        <a:spcAft>
          <a:spcPct val="0"/>
        </a:spcAft>
        <a:defRPr sz="4000">
          <a:solidFill>
            <a:schemeClr val="bg1"/>
          </a:solidFill>
          <a:latin typeface="Arial" charset="0"/>
          <a:cs typeface="Arial" charset="0"/>
        </a:defRPr>
      </a:lvl9pPr>
    </p:titleStyle>
    <p:bodyStyle>
      <a:lvl1pPr marL="457200" indent="-457200" algn="l" rtl="0" eaLnBrk="0" fontAlgn="base" hangingPunct="0">
        <a:spcBef>
          <a:spcPct val="20000"/>
        </a:spcBef>
        <a:spcAft>
          <a:spcPct val="0"/>
        </a:spcAft>
        <a:buClr>
          <a:schemeClr val="accent1"/>
        </a:buClr>
        <a:buChar char="•"/>
        <a:defRPr sz="2800">
          <a:solidFill>
            <a:schemeClr val="tx1"/>
          </a:solidFill>
          <a:latin typeface="+mn-lt"/>
          <a:ea typeface="+mn-ea"/>
          <a:cs typeface="+mn-cs"/>
        </a:defRPr>
      </a:lvl1pPr>
      <a:lvl2pPr marL="838200" indent="-381000" algn="l" rtl="0" eaLnBrk="0" fontAlgn="base" hangingPunct="0">
        <a:spcBef>
          <a:spcPct val="20000"/>
        </a:spcBef>
        <a:spcAft>
          <a:spcPct val="0"/>
        </a:spcAft>
        <a:buClr>
          <a:schemeClr val="tx1"/>
        </a:buClr>
        <a:buFont typeface="Wingdings" panose="05000000000000000000" pitchFamily="2" charset="2"/>
        <a:buChar char="§"/>
        <a:defRPr sz="2600">
          <a:solidFill>
            <a:schemeClr val="tx1"/>
          </a:solidFill>
          <a:latin typeface="+mn-lt"/>
          <a:cs typeface="+mn-cs"/>
        </a:defRPr>
      </a:lvl2pPr>
      <a:lvl3pPr marL="1257300" indent="-342900" algn="l" rtl="0" eaLnBrk="0" fontAlgn="base" hangingPunct="0">
        <a:spcBef>
          <a:spcPct val="20000"/>
        </a:spcBef>
        <a:spcAft>
          <a:spcPct val="0"/>
        </a:spcAft>
        <a:buClr>
          <a:schemeClr val="accent1"/>
        </a:buClr>
        <a:buChar char="o"/>
        <a:defRPr sz="2400">
          <a:solidFill>
            <a:schemeClr val="tx1"/>
          </a:solidFill>
          <a:latin typeface="+mn-lt"/>
          <a:cs typeface="+mn-cs"/>
        </a:defRPr>
      </a:lvl3pPr>
      <a:lvl4pPr marL="1676400" indent="-304800" algn="l" rtl="0" eaLnBrk="0" fontAlgn="base" hangingPunct="0">
        <a:spcBef>
          <a:spcPct val="20000"/>
        </a:spcBef>
        <a:spcAft>
          <a:spcPct val="0"/>
        </a:spcAft>
        <a:buClr>
          <a:schemeClr val="tx1"/>
        </a:buClr>
        <a:buFont typeface="Arial" panose="020B0604020202020204" pitchFamily="34" charset="0"/>
        <a:buChar char="□"/>
        <a:defRPr sz="2000">
          <a:solidFill>
            <a:schemeClr val="tx1"/>
          </a:solidFill>
          <a:latin typeface="+mn-lt"/>
          <a:cs typeface="+mn-cs"/>
        </a:defRPr>
      </a:lvl4pPr>
      <a:lvl5pPr marL="2133600" indent="-304800" algn="l" rtl="0" eaLnBrk="0" fontAlgn="base" hangingPunct="0">
        <a:spcBef>
          <a:spcPct val="20000"/>
        </a:spcBef>
        <a:spcAft>
          <a:spcPct val="0"/>
        </a:spcAft>
        <a:buClr>
          <a:schemeClr val="accent1"/>
        </a:buClr>
        <a:buSzPct val="150000"/>
        <a:buChar char="•"/>
        <a:defRPr>
          <a:solidFill>
            <a:schemeClr val="tx1"/>
          </a:solidFill>
          <a:latin typeface="+mn-lt"/>
          <a:cs typeface="+mn-cs"/>
        </a:defRPr>
      </a:lvl5pPr>
      <a:lvl6pPr marL="2590800" indent="-304800" algn="l" rtl="0" fontAlgn="base">
        <a:spcBef>
          <a:spcPct val="20000"/>
        </a:spcBef>
        <a:spcAft>
          <a:spcPct val="0"/>
        </a:spcAft>
        <a:buClr>
          <a:schemeClr val="accent1"/>
        </a:buClr>
        <a:buSzPct val="150000"/>
        <a:buChar char="•"/>
        <a:defRPr>
          <a:solidFill>
            <a:schemeClr val="tx1"/>
          </a:solidFill>
          <a:latin typeface="+mn-lt"/>
          <a:cs typeface="+mn-cs"/>
        </a:defRPr>
      </a:lvl6pPr>
      <a:lvl7pPr marL="3048000" indent="-304800" algn="l" rtl="0" fontAlgn="base">
        <a:spcBef>
          <a:spcPct val="20000"/>
        </a:spcBef>
        <a:spcAft>
          <a:spcPct val="0"/>
        </a:spcAft>
        <a:buClr>
          <a:schemeClr val="accent1"/>
        </a:buClr>
        <a:buSzPct val="150000"/>
        <a:buChar char="•"/>
        <a:defRPr>
          <a:solidFill>
            <a:schemeClr val="tx1"/>
          </a:solidFill>
          <a:latin typeface="+mn-lt"/>
          <a:cs typeface="+mn-cs"/>
        </a:defRPr>
      </a:lvl7pPr>
      <a:lvl8pPr marL="3505200" indent="-304800" algn="l" rtl="0" fontAlgn="base">
        <a:spcBef>
          <a:spcPct val="20000"/>
        </a:spcBef>
        <a:spcAft>
          <a:spcPct val="0"/>
        </a:spcAft>
        <a:buClr>
          <a:schemeClr val="accent1"/>
        </a:buClr>
        <a:buSzPct val="150000"/>
        <a:buChar char="•"/>
        <a:defRPr>
          <a:solidFill>
            <a:schemeClr val="tx1"/>
          </a:solidFill>
          <a:latin typeface="+mn-lt"/>
          <a:cs typeface="+mn-cs"/>
        </a:defRPr>
      </a:lvl8pPr>
      <a:lvl9pPr marL="3962400" indent="-304800" algn="l" rtl="0" fontAlgn="base">
        <a:spcBef>
          <a:spcPct val="20000"/>
        </a:spcBef>
        <a:spcAft>
          <a:spcPct val="0"/>
        </a:spcAft>
        <a:buClr>
          <a:schemeClr val="accent1"/>
        </a:buClr>
        <a:buSzPct val="15000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5134316"/>
      </p:ext>
    </p:extLst>
  </p:cSld>
  <p:clrMap bg1="lt1" tx1="dk1" bg2="lt2" tx2="dk2" accent1="accent1" accent2="accent2" accent3="accent3" accent4="accent4" accent5="accent5" accent6="accent6" hlink="hlink" folHlink="folHlink"/>
  <p:sldLayoutIdLst>
    <p:sldLayoutId id="2147486033" r:id="rId1"/>
    <p:sldLayoutId id="2147486034" r:id="rId2"/>
    <p:sldLayoutId id="2147486035" r:id="rId3"/>
    <p:sldLayoutId id="2147486036" r:id="rId4"/>
    <p:sldLayoutId id="2147486037" r:id="rId5"/>
    <p:sldLayoutId id="2147486038" r:id="rId6"/>
    <p:sldLayoutId id="2147486039" r:id="rId7"/>
    <p:sldLayoutId id="2147486040" r:id="rId8"/>
    <p:sldLayoutId id="2147486042" r:id="rId9"/>
    <p:sldLayoutId id="2147486054" r:id="rId10"/>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anose="020B0600070205080204" pitchFamily="34"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0171087"/>
      </p:ext>
    </p:extLst>
  </p:cSld>
  <p:clrMap bg1="lt1" tx1="dk1" bg2="lt2" tx2="dk2" accent1="accent1" accent2="accent2" accent3="accent3" accent4="accent4" accent5="accent5" accent6="accent6" hlink="hlink" folHlink="folHlink"/>
  <p:sldLayoutIdLst>
    <p:sldLayoutId id="2147486047" r:id="rId1"/>
    <p:sldLayoutId id="2147486048" r:id="rId2"/>
    <p:sldLayoutId id="2147486049" r:id="rId3"/>
    <p:sldLayoutId id="2147486050" r:id="rId4"/>
    <p:sldLayoutId id="2147486051" r:id="rId5"/>
    <p:sldLayoutId id="2147486052" r:id="rId6"/>
    <p:sldLayoutId id="2147486053" r:id="rId7"/>
  </p:sldLayoutIdLst>
  <p:hf hdr="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anose="020B0600070205080204" pitchFamily="34"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a:extLst>
              <a:ext uri="{FF2B5EF4-FFF2-40B4-BE49-F238E27FC236}">
                <a16:creationId xmlns:a16="http://schemas.microsoft.com/office/drawing/2014/main" id="{38317BB7-133E-472A-90C8-C0D23BF35C85}"/>
              </a:ext>
            </a:extLst>
          </p:cNvPr>
          <p:cNvSpPr>
            <a:spLocks noChangeShapeType="1"/>
          </p:cNvSpPr>
          <p:nvPr userDrawn="1"/>
        </p:nvSpPr>
        <p:spPr bwMode="auto">
          <a:xfrm flipH="1">
            <a:off x="0" y="1143000"/>
            <a:ext cx="12192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Rectangle 3">
            <a:extLst>
              <a:ext uri="{FF2B5EF4-FFF2-40B4-BE49-F238E27FC236}">
                <a16:creationId xmlns:a16="http://schemas.microsoft.com/office/drawing/2014/main" id="{1A315315-AD54-4D02-98CA-0BBCCA647E75}"/>
              </a:ext>
            </a:extLst>
          </p:cNvPr>
          <p:cNvSpPr>
            <a:spLocks noGrp="1" noChangeArrowheads="1"/>
          </p:cNvSpPr>
          <p:nvPr>
            <p:ph type="body" idx="1"/>
          </p:nvPr>
        </p:nvSpPr>
        <p:spPr bwMode="auto">
          <a:xfrm>
            <a:off x="914400" y="1600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1620" name="Rectangle 4">
            <a:extLst>
              <a:ext uri="{FF2B5EF4-FFF2-40B4-BE49-F238E27FC236}">
                <a16:creationId xmlns:a16="http://schemas.microsoft.com/office/drawing/2014/main" id="{D820AF2E-ECED-44C2-886E-F6CE4CEC9DA3}"/>
              </a:ext>
            </a:extLst>
          </p:cNvPr>
          <p:cNvSpPr>
            <a:spLocks noGrp="1" noChangeArrowheads="1"/>
          </p:cNvSpPr>
          <p:nvPr>
            <p:ph type="dt" sz="half" idx="2"/>
          </p:nvPr>
        </p:nvSpPr>
        <p:spPr bwMode="auto">
          <a:xfrm>
            <a:off x="4629151" y="6218238"/>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400">
                <a:latin typeface="Times" pitchFamily="18" charset="0"/>
                <a:cs typeface="+mn-cs"/>
              </a:defRPr>
            </a:lvl1pPr>
          </a:lstStyle>
          <a:p>
            <a:pPr>
              <a:defRPr/>
            </a:pPr>
            <a:endParaRPr lang="en-US" altLang="en-US"/>
          </a:p>
        </p:txBody>
      </p:sp>
      <p:sp>
        <p:nvSpPr>
          <p:cNvPr id="111621" name="Rectangle 5">
            <a:extLst>
              <a:ext uri="{FF2B5EF4-FFF2-40B4-BE49-F238E27FC236}">
                <a16:creationId xmlns:a16="http://schemas.microsoft.com/office/drawing/2014/main" id="{4B9F1465-917B-433E-BF8E-2769ACFA9AAD}"/>
              </a:ext>
            </a:extLst>
          </p:cNvPr>
          <p:cNvSpPr>
            <a:spLocks noGrp="1" noChangeArrowheads="1"/>
          </p:cNvSpPr>
          <p:nvPr>
            <p:ph type="ftr" sz="quarter" idx="3"/>
          </p:nvPr>
        </p:nvSpPr>
        <p:spPr bwMode="auto">
          <a:xfrm>
            <a:off x="7880351" y="6218238"/>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Times" pitchFamily="18" charset="0"/>
                <a:cs typeface="+mn-cs"/>
              </a:defRPr>
            </a:lvl1pPr>
          </a:lstStyle>
          <a:p>
            <a:pPr>
              <a:defRPr/>
            </a:pPr>
            <a:endParaRPr lang="en-US" altLang="en-US"/>
          </a:p>
        </p:txBody>
      </p:sp>
      <p:graphicFrame>
        <p:nvGraphicFramePr>
          <p:cNvPr id="111622" name="Group 6">
            <a:extLst>
              <a:ext uri="{FF2B5EF4-FFF2-40B4-BE49-F238E27FC236}">
                <a16:creationId xmlns:a16="http://schemas.microsoft.com/office/drawing/2014/main" id="{5902440E-0AED-45FF-99F5-A8286BD950BF}"/>
              </a:ext>
            </a:extLst>
          </p:cNvPr>
          <p:cNvGraphicFramePr>
            <a:graphicFrameLocks noGrp="1"/>
          </p:cNvGraphicFramePr>
          <p:nvPr/>
        </p:nvGraphicFramePr>
        <p:xfrm>
          <a:off x="0" y="0"/>
          <a:ext cx="12192000" cy="1143000"/>
        </p:xfrm>
        <a:graphic>
          <a:graphicData uri="http://schemas.openxmlformats.org/drawingml/2006/table">
            <a:tbl>
              <a:tblPr/>
              <a:tblGrid>
                <a:gridCol w="12192000">
                  <a:extLst>
                    <a:ext uri="{9D8B030D-6E8A-4147-A177-3AD203B41FA5}">
                      <a16:colId xmlns:a16="http://schemas.microsoft.com/office/drawing/2014/main" val="20000"/>
                    </a:ext>
                  </a:extLst>
                </a:gridCol>
              </a:tblGrid>
              <a:tr h="1143000">
                <a:tc>
                  <a:txBody>
                    <a:bodyPr/>
                    <a:lstStyle>
                      <a:lvl1pPr algn="l">
                        <a:spcBef>
                          <a:spcPct val="20000"/>
                        </a:spcBef>
                        <a:buClr>
                          <a:schemeClr val="accent1"/>
                        </a:buClr>
                        <a:defRPr sz="2400">
                          <a:solidFill>
                            <a:schemeClr val="tx1"/>
                          </a:solidFill>
                          <a:latin typeface="Arial" charset="0"/>
                          <a:cs typeface="Arial" charset="0"/>
                        </a:defRPr>
                      </a:lvl1pPr>
                      <a:lvl2pPr algn="l">
                        <a:spcBef>
                          <a:spcPct val="20000"/>
                        </a:spcBef>
                        <a:buClr>
                          <a:schemeClr val="tx1"/>
                        </a:buClr>
                        <a:buFont typeface="Wingdings" pitchFamily="2" charset="2"/>
                        <a:defRPr sz="2200">
                          <a:solidFill>
                            <a:schemeClr val="tx1"/>
                          </a:solidFill>
                          <a:latin typeface="Arial" charset="0"/>
                          <a:cs typeface="Arial" charset="0"/>
                        </a:defRPr>
                      </a:lvl2pPr>
                      <a:lvl3pPr algn="l">
                        <a:spcBef>
                          <a:spcPct val="20000"/>
                        </a:spcBef>
                        <a:buClr>
                          <a:schemeClr val="accent1"/>
                        </a:buClr>
                        <a:defRPr sz="2000">
                          <a:solidFill>
                            <a:schemeClr val="tx1"/>
                          </a:solidFill>
                          <a:latin typeface="Arial" charset="0"/>
                          <a:cs typeface="Arial" charset="0"/>
                        </a:defRPr>
                      </a:lvl3pPr>
                      <a:lvl4pPr algn="l">
                        <a:spcBef>
                          <a:spcPct val="20000"/>
                        </a:spcBef>
                        <a:buClr>
                          <a:schemeClr val="tx1"/>
                        </a:buClr>
                        <a:buFont typeface="Arial" charset="0"/>
                        <a:defRPr>
                          <a:solidFill>
                            <a:schemeClr val="tx1"/>
                          </a:solidFill>
                          <a:latin typeface="Arial" charset="0"/>
                          <a:cs typeface="Arial" charset="0"/>
                        </a:defRPr>
                      </a:lvl4pPr>
                      <a:lvl5pPr algn="l">
                        <a:spcBef>
                          <a:spcPct val="20000"/>
                        </a:spcBef>
                        <a:buClr>
                          <a:schemeClr val="accent1"/>
                        </a:buClr>
                        <a:buSzPct val="150000"/>
                        <a:defRPr sz="1600">
                          <a:solidFill>
                            <a:schemeClr val="tx1"/>
                          </a:solidFill>
                          <a:latin typeface="Arial" charset="0"/>
                          <a:cs typeface="Arial" charset="0"/>
                        </a:defRPr>
                      </a:lvl5pPr>
                      <a:lvl6pPr fontAlgn="base">
                        <a:spcBef>
                          <a:spcPct val="20000"/>
                        </a:spcBef>
                        <a:spcAft>
                          <a:spcPct val="0"/>
                        </a:spcAft>
                        <a:buClr>
                          <a:schemeClr val="accent1"/>
                        </a:buClr>
                        <a:buSzPct val="150000"/>
                        <a:defRPr sz="1600">
                          <a:solidFill>
                            <a:schemeClr val="tx1"/>
                          </a:solidFill>
                          <a:latin typeface="Arial" charset="0"/>
                          <a:cs typeface="Arial" charset="0"/>
                        </a:defRPr>
                      </a:lvl6pPr>
                      <a:lvl7pPr fontAlgn="base">
                        <a:spcBef>
                          <a:spcPct val="20000"/>
                        </a:spcBef>
                        <a:spcAft>
                          <a:spcPct val="0"/>
                        </a:spcAft>
                        <a:buClr>
                          <a:schemeClr val="accent1"/>
                        </a:buClr>
                        <a:buSzPct val="150000"/>
                        <a:defRPr sz="1600">
                          <a:solidFill>
                            <a:schemeClr val="tx1"/>
                          </a:solidFill>
                          <a:latin typeface="Arial" charset="0"/>
                          <a:cs typeface="Arial" charset="0"/>
                        </a:defRPr>
                      </a:lvl7pPr>
                      <a:lvl8pPr fontAlgn="base">
                        <a:spcBef>
                          <a:spcPct val="20000"/>
                        </a:spcBef>
                        <a:spcAft>
                          <a:spcPct val="0"/>
                        </a:spcAft>
                        <a:buClr>
                          <a:schemeClr val="accent1"/>
                        </a:buClr>
                        <a:buSzPct val="150000"/>
                        <a:defRPr sz="1600">
                          <a:solidFill>
                            <a:schemeClr val="tx1"/>
                          </a:solidFill>
                          <a:latin typeface="Arial" charset="0"/>
                          <a:cs typeface="Arial" charset="0"/>
                        </a:defRPr>
                      </a:lvl8pPr>
                      <a:lvl9pPr fontAlgn="base">
                        <a:spcBef>
                          <a:spcPct val="20000"/>
                        </a:spcBef>
                        <a:spcAft>
                          <a:spcPct val="0"/>
                        </a:spcAft>
                        <a:buClr>
                          <a:schemeClr val="accent1"/>
                        </a:buClr>
                        <a:buSzPct val="150000"/>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400" b="0" i="0" u="none" strike="noStrike" cap="none" normalizeH="0" baseline="0" dirty="0">
                        <a:ln>
                          <a:noFill/>
                        </a:ln>
                        <a:solidFill>
                          <a:schemeClr val="tx1"/>
                        </a:solidFill>
                        <a:effectLst/>
                        <a:latin typeface="Arial" charset="0"/>
                        <a:cs typeface="Arial" charset="0"/>
                      </a:endParaRPr>
                    </a:p>
                  </a:txBody>
                  <a:tcPr marL="121920" marR="121920" horzOverflow="overflow">
                    <a:lnL cap="flat">
                      <a:noFill/>
                    </a:lnL>
                    <a:lnR cap="flat">
                      <a:noFill/>
                    </a:lnR>
                    <a:lnT cap="flat">
                      <a:noFill/>
                    </a:lnT>
                    <a:lnB cap="flat">
                      <a:noFill/>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sp>
        <p:nvSpPr>
          <p:cNvPr id="1032" name="Rectangle 12">
            <a:extLst>
              <a:ext uri="{FF2B5EF4-FFF2-40B4-BE49-F238E27FC236}">
                <a16:creationId xmlns:a16="http://schemas.microsoft.com/office/drawing/2014/main" id="{4D1FA3C8-8A74-45AB-8ACD-41E3133920EC}"/>
              </a:ext>
            </a:extLst>
          </p:cNvPr>
          <p:cNvSpPr>
            <a:spLocks noGrp="1" noChangeArrowheads="1"/>
          </p:cNvSpPr>
          <p:nvPr>
            <p:ph type="title"/>
          </p:nvPr>
        </p:nvSpPr>
        <p:spPr bwMode="auto">
          <a:xfrm>
            <a:off x="812800" y="0"/>
            <a:ext cx="11074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3" name="Rectangle 13">
            <a:extLst>
              <a:ext uri="{FF2B5EF4-FFF2-40B4-BE49-F238E27FC236}">
                <a16:creationId xmlns:a16="http://schemas.microsoft.com/office/drawing/2014/main" id="{01B78CAC-A0B0-48FB-8941-5A2CF860A48C}"/>
              </a:ext>
            </a:extLst>
          </p:cNvPr>
          <p:cNvSpPr>
            <a:spLocks noChangeArrowheads="1"/>
          </p:cNvSpPr>
          <p:nvPr/>
        </p:nvSpPr>
        <p:spPr bwMode="auto">
          <a:xfrm>
            <a:off x="4165600" y="1143000"/>
            <a:ext cx="8026400" cy="152400"/>
          </a:xfrm>
          <a:prstGeom prst="rect">
            <a:avLst/>
          </a:prstGeom>
          <a:solidFill>
            <a:srgbClr val="00817E"/>
          </a:solidFill>
          <a:ln w="0">
            <a:solidFill>
              <a:srgbClr val="008080"/>
            </a:solidFill>
            <a:miter lim="800000"/>
            <a:headEnd/>
            <a:tailEnd/>
          </a:ln>
          <a:effectLst/>
        </p:spPr>
        <p:txBody>
          <a:bodyPr wrap="none" anchor="ctr"/>
          <a:lstStyle>
            <a:lvl1pPr>
              <a:defRPr>
                <a:solidFill>
                  <a:schemeClr val="tx1"/>
                </a:solidFill>
                <a:latin typeface="Verdana" pitchFamily="34" charset="0"/>
                <a:cs typeface="Arial" charset="0"/>
              </a:defRPr>
            </a:lvl1pPr>
            <a:lvl2pPr marL="742950" indent="-285750">
              <a:defRPr>
                <a:solidFill>
                  <a:schemeClr val="tx1"/>
                </a:solidFill>
                <a:latin typeface="Verdana" pitchFamily="34" charset="0"/>
                <a:cs typeface="Arial" charset="0"/>
              </a:defRPr>
            </a:lvl2pPr>
            <a:lvl3pPr marL="1143000" indent="-228600">
              <a:defRPr>
                <a:solidFill>
                  <a:schemeClr val="tx1"/>
                </a:solidFill>
                <a:latin typeface="Verdana" pitchFamily="34" charset="0"/>
                <a:cs typeface="Arial" charset="0"/>
              </a:defRPr>
            </a:lvl3pPr>
            <a:lvl4pPr marL="1600200" indent="-228600">
              <a:defRPr>
                <a:solidFill>
                  <a:schemeClr val="tx1"/>
                </a:solidFill>
                <a:latin typeface="Verdana" pitchFamily="34" charset="0"/>
                <a:cs typeface="Arial" charset="0"/>
              </a:defRPr>
            </a:lvl4pPr>
            <a:lvl5pPr marL="2057400" indent="-228600">
              <a:defRPr>
                <a:solidFill>
                  <a:schemeClr val="tx1"/>
                </a:solidFill>
                <a:latin typeface="Verdana" pitchFamily="34" charset="0"/>
                <a:cs typeface="Arial" charset="0"/>
              </a:defRPr>
            </a:lvl5pPr>
            <a:lvl6pPr marL="2514600" indent="-228600" algn="ctr" eaLnBrk="0" fontAlgn="base" hangingPunct="0">
              <a:spcBef>
                <a:spcPct val="0"/>
              </a:spcBef>
              <a:spcAft>
                <a:spcPct val="0"/>
              </a:spcAft>
              <a:defRPr>
                <a:solidFill>
                  <a:schemeClr val="tx1"/>
                </a:solidFill>
                <a:latin typeface="Verdana" pitchFamily="34" charset="0"/>
                <a:cs typeface="Arial" charset="0"/>
              </a:defRPr>
            </a:lvl6pPr>
            <a:lvl7pPr marL="2971800" indent="-228600" algn="ctr" eaLnBrk="0" fontAlgn="base" hangingPunct="0">
              <a:spcBef>
                <a:spcPct val="0"/>
              </a:spcBef>
              <a:spcAft>
                <a:spcPct val="0"/>
              </a:spcAft>
              <a:defRPr>
                <a:solidFill>
                  <a:schemeClr val="tx1"/>
                </a:solidFill>
                <a:latin typeface="Verdana" pitchFamily="34" charset="0"/>
                <a:cs typeface="Arial" charset="0"/>
              </a:defRPr>
            </a:lvl7pPr>
            <a:lvl8pPr marL="3429000" indent="-228600" algn="ctr" eaLnBrk="0" fontAlgn="base" hangingPunct="0">
              <a:spcBef>
                <a:spcPct val="0"/>
              </a:spcBef>
              <a:spcAft>
                <a:spcPct val="0"/>
              </a:spcAft>
              <a:defRPr>
                <a:solidFill>
                  <a:schemeClr val="tx1"/>
                </a:solidFill>
                <a:latin typeface="Verdana" pitchFamily="34" charset="0"/>
                <a:cs typeface="Arial" charset="0"/>
              </a:defRPr>
            </a:lvl8pPr>
            <a:lvl9pPr marL="3886200" indent="-228600" algn="ctr" eaLnBrk="0" fontAlgn="base" hangingPunct="0">
              <a:spcBef>
                <a:spcPct val="0"/>
              </a:spcBef>
              <a:spcAft>
                <a:spcPct val="0"/>
              </a:spcAft>
              <a:defRPr>
                <a:solidFill>
                  <a:schemeClr val="tx1"/>
                </a:solidFill>
                <a:latin typeface="Verdana" pitchFamily="34" charset="0"/>
                <a:cs typeface="Arial" charset="0"/>
              </a:defRPr>
            </a:lvl9pPr>
          </a:lstStyle>
          <a:p>
            <a:pPr algn="ctr">
              <a:defRPr/>
            </a:pPr>
            <a:endParaRPr lang="en-US" altLang="en-US" dirty="0"/>
          </a:p>
        </p:txBody>
      </p:sp>
      <p:sp>
        <p:nvSpPr>
          <p:cNvPr id="1034" name="Line 14">
            <a:extLst>
              <a:ext uri="{FF2B5EF4-FFF2-40B4-BE49-F238E27FC236}">
                <a16:creationId xmlns:a16="http://schemas.microsoft.com/office/drawing/2014/main" id="{6CD73585-D9BA-4B57-A1DC-601FA9568C3B}"/>
              </a:ext>
            </a:extLst>
          </p:cNvPr>
          <p:cNvSpPr>
            <a:spLocks noChangeShapeType="1"/>
          </p:cNvSpPr>
          <p:nvPr/>
        </p:nvSpPr>
        <p:spPr bwMode="auto">
          <a:xfrm flipH="1">
            <a:off x="4165600" y="1295400"/>
            <a:ext cx="8026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Line 15">
            <a:extLst>
              <a:ext uri="{FF2B5EF4-FFF2-40B4-BE49-F238E27FC236}">
                <a16:creationId xmlns:a16="http://schemas.microsoft.com/office/drawing/2014/main" id="{6C90B5FE-51DC-4CF3-B702-53E746BC1F14}"/>
              </a:ext>
            </a:extLst>
          </p:cNvPr>
          <p:cNvSpPr>
            <a:spLocks noChangeShapeType="1"/>
          </p:cNvSpPr>
          <p:nvPr/>
        </p:nvSpPr>
        <p:spPr bwMode="auto">
          <a:xfrm>
            <a:off x="4165600" y="1143000"/>
            <a:ext cx="0" cy="152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909164631"/>
      </p:ext>
    </p:extLst>
  </p:cSld>
  <p:clrMap bg1="dk2" tx1="lt1" bg2="dk1" tx2="lt2" accent1="accent1" accent2="accent2" accent3="accent3" accent4="accent4" accent5="accent5" accent6="accent6" hlink="hlink" folHlink="folHlink"/>
  <p:sldLayoutIdLst>
    <p:sldLayoutId id="2147486056" r:id="rId1"/>
    <p:sldLayoutId id="2147486057" r:id="rId2"/>
    <p:sldLayoutId id="2147486058" r:id="rId3"/>
    <p:sldLayoutId id="2147486059" r:id="rId4"/>
    <p:sldLayoutId id="2147486060" r:id="rId5"/>
    <p:sldLayoutId id="2147486061" r:id="rId6"/>
    <p:sldLayoutId id="2147486062" r:id="rId7"/>
    <p:sldLayoutId id="2147486063" r:id="rId8"/>
    <p:sldLayoutId id="2147486064" r:id="rId9"/>
    <p:sldLayoutId id="2147486065" r:id="rId10"/>
    <p:sldLayoutId id="2147486066" r:id="rId11"/>
    <p:sldLayoutId id="2147486067" r:id="rId12"/>
  </p:sldLayoutIdLst>
  <p:transition spd="slow"/>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charset="0"/>
          <a:cs typeface="Arial" charset="0"/>
        </a:defRPr>
      </a:lvl2pPr>
      <a:lvl3pPr algn="l" rtl="0" eaLnBrk="0" fontAlgn="base" hangingPunct="0">
        <a:spcBef>
          <a:spcPct val="0"/>
        </a:spcBef>
        <a:spcAft>
          <a:spcPct val="0"/>
        </a:spcAft>
        <a:defRPr sz="4000">
          <a:solidFill>
            <a:schemeClr val="bg1"/>
          </a:solidFill>
          <a:latin typeface="Arial" charset="0"/>
          <a:cs typeface="Arial" charset="0"/>
        </a:defRPr>
      </a:lvl3pPr>
      <a:lvl4pPr algn="l" rtl="0" eaLnBrk="0" fontAlgn="base" hangingPunct="0">
        <a:spcBef>
          <a:spcPct val="0"/>
        </a:spcBef>
        <a:spcAft>
          <a:spcPct val="0"/>
        </a:spcAft>
        <a:defRPr sz="4000">
          <a:solidFill>
            <a:schemeClr val="bg1"/>
          </a:solidFill>
          <a:latin typeface="Arial" charset="0"/>
          <a:cs typeface="Arial" charset="0"/>
        </a:defRPr>
      </a:lvl4pPr>
      <a:lvl5pPr algn="l" rtl="0" eaLnBrk="0" fontAlgn="base" hangingPunct="0">
        <a:spcBef>
          <a:spcPct val="0"/>
        </a:spcBef>
        <a:spcAft>
          <a:spcPct val="0"/>
        </a:spcAft>
        <a:defRPr sz="4000">
          <a:solidFill>
            <a:schemeClr val="bg1"/>
          </a:solidFill>
          <a:latin typeface="Arial" charset="0"/>
          <a:cs typeface="Arial" charset="0"/>
        </a:defRPr>
      </a:lvl5pPr>
      <a:lvl6pPr marL="457200" algn="l" rtl="0" fontAlgn="base">
        <a:spcBef>
          <a:spcPct val="0"/>
        </a:spcBef>
        <a:spcAft>
          <a:spcPct val="0"/>
        </a:spcAft>
        <a:defRPr sz="4000">
          <a:solidFill>
            <a:schemeClr val="bg1"/>
          </a:solidFill>
          <a:latin typeface="Arial" charset="0"/>
          <a:cs typeface="Arial" charset="0"/>
        </a:defRPr>
      </a:lvl6pPr>
      <a:lvl7pPr marL="914400" algn="l" rtl="0" fontAlgn="base">
        <a:spcBef>
          <a:spcPct val="0"/>
        </a:spcBef>
        <a:spcAft>
          <a:spcPct val="0"/>
        </a:spcAft>
        <a:defRPr sz="4000">
          <a:solidFill>
            <a:schemeClr val="bg1"/>
          </a:solidFill>
          <a:latin typeface="Arial" charset="0"/>
          <a:cs typeface="Arial" charset="0"/>
        </a:defRPr>
      </a:lvl7pPr>
      <a:lvl8pPr marL="1371600" algn="l" rtl="0" fontAlgn="base">
        <a:spcBef>
          <a:spcPct val="0"/>
        </a:spcBef>
        <a:spcAft>
          <a:spcPct val="0"/>
        </a:spcAft>
        <a:defRPr sz="4000">
          <a:solidFill>
            <a:schemeClr val="bg1"/>
          </a:solidFill>
          <a:latin typeface="Arial" charset="0"/>
          <a:cs typeface="Arial" charset="0"/>
        </a:defRPr>
      </a:lvl8pPr>
      <a:lvl9pPr marL="1828800" algn="l" rtl="0" fontAlgn="base">
        <a:spcBef>
          <a:spcPct val="0"/>
        </a:spcBef>
        <a:spcAft>
          <a:spcPct val="0"/>
        </a:spcAft>
        <a:defRPr sz="4000">
          <a:solidFill>
            <a:schemeClr val="bg1"/>
          </a:solidFill>
          <a:latin typeface="Arial" charset="0"/>
          <a:cs typeface="Arial" charset="0"/>
        </a:defRPr>
      </a:lvl9pPr>
    </p:titleStyle>
    <p:bodyStyle>
      <a:lvl1pPr marL="457200" indent="-457200" algn="l" rtl="0" eaLnBrk="0" fontAlgn="base" hangingPunct="0">
        <a:spcBef>
          <a:spcPct val="20000"/>
        </a:spcBef>
        <a:spcAft>
          <a:spcPct val="0"/>
        </a:spcAft>
        <a:buClr>
          <a:schemeClr val="accent1"/>
        </a:buClr>
        <a:buChar char="•"/>
        <a:defRPr sz="2800">
          <a:solidFill>
            <a:schemeClr val="tx1"/>
          </a:solidFill>
          <a:latin typeface="+mn-lt"/>
          <a:ea typeface="+mn-ea"/>
          <a:cs typeface="+mn-cs"/>
        </a:defRPr>
      </a:lvl1pPr>
      <a:lvl2pPr marL="838200" indent="-381000" algn="l" rtl="0" eaLnBrk="0" fontAlgn="base" hangingPunct="0">
        <a:spcBef>
          <a:spcPct val="20000"/>
        </a:spcBef>
        <a:spcAft>
          <a:spcPct val="0"/>
        </a:spcAft>
        <a:buClr>
          <a:schemeClr val="tx1"/>
        </a:buClr>
        <a:buFont typeface="Wingdings" panose="05000000000000000000" pitchFamily="2" charset="2"/>
        <a:buChar char="§"/>
        <a:defRPr sz="2600">
          <a:solidFill>
            <a:schemeClr val="tx1"/>
          </a:solidFill>
          <a:latin typeface="+mn-lt"/>
          <a:cs typeface="+mn-cs"/>
        </a:defRPr>
      </a:lvl2pPr>
      <a:lvl3pPr marL="1257300" indent="-342900" algn="l" rtl="0" eaLnBrk="0" fontAlgn="base" hangingPunct="0">
        <a:spcBef>
          <a:spcPct val="20000"/>
        </a:spcBef>
        <a:spcAft>
          <a:spcPct val="0"/>
        </a:spcAft>
        <a:buClr>
          <a:schemeClr val="accent1"/>
        </a:buClr>
        <a:buChar char="o"/>
        <a:defRPr sz="2400">
          <a:solidFill>
            <a:schemeClr val="tx1"/>
          </a:solidFill>
          <a:latin typeface="+mn-lt"/>
          <a:cs typeface="+mn-cs"/>
        </a:defRPr>
      </a:lvl3pPr>
      <a:lvl4pPr marL="1676400" indent="-304800" algn="l" rtl="0" eaLnBrk="0" fontAlgn="base" hangingPunct="0">
        <a:spcBef>
          <a:spcPct val="20000"/>
        </a:spcBef>
        <a:spcAft>
          <a:spcPct val="0"/>
        </a:spcAft>
        <a:buClr>
          <a:schemeClr val="tx1"/>
        </a:buClr>
        <a:buFont typeface="Arial" panose="020B0604020202020204" pitchFamily="34" charset="0"/>
        <a:buChar char="□"/>
        <a:defRPr sz="2000">
          <a:solidFill>
            <a:schemeClr val="tx1"/>
          </a:solidFill>
          <a:latin typeface="+mn-lt"/>
          <a:cs typeface="+mn-cs"/>
        </a:defRPr>
      </a:lvl4pPr>
      <a:lvl5pPr marL="2133600" indent="-304800" algn="l" rtl="0" eaLnBrk="0" fontAlgn="base" hangingPunct="0">
        <a:spcBef>
          <a:spcPct val="20000"/>
        </a:spcBef>
        <a:spcAft>
          <a:spcPct val="0"/>
        </a:spcAft>
        <a:buClr>
          <a:schemeClr val="accent1"/>
        </a:buClr>
        <a:buSzPct val="150000"/>
        <a:buChar char="•"/>
        <a:defRPr>
          <a:solidFill>
            <a:schemeClr val="tx1"/>
          </a:solidFill>
          <a:latin typeface="+mn-lt"/>
          <a:cs typeface="+mn-cs"/>
        </a:defRPr>
      </a:lvl5pPr>
      <a:lvl6pPr marL="2590800" indent="-304800" algn="l" rtl="0" fontAlgn="base">
        <a:spcBef>
          <a:spcPct val="20000"/>
        </a:spcBef>
        <a:spcAft>
          <a:spcPct val="0"/>
        </a:spcAft>
        <a:buClr>
          <a:schemeClr val="accent1"/>
        </a:buClr>
        <a:buSzPct val="150000"/>
        <a:buChar char="•"/>
        <a:defRPr>
          <a:solidFill>
            <a:schemeClr val="tx1"/>
          </a:solidFill>
          <a:latin typeface="+mn-lt"/>
          <a:cs typeface="+mn-cs"/>
        </a:defRPr>
      </a:lvl6pPr>
      <a:lvl7pPr marL="3048000" indent="-304800" algn="l" rtl="0" fontAlgn="base">
        <a:spcBef>
          <a:spcPct val="20000"/>
        </a:spcBef>
        <a:spcAft>
          <a:spcPct val="0"/>
        </a:spcAft>
        <a:buClr>
          <a:schemeClr val="accent1"/>
        </a:buClr>
        <a:buSzPct val="150000"/>
        <a:buChar char="•"/>
        <a:defRPr>
          <a:solidFill>
            <a:schemeClr val="tx1"/>
          </a:solidFill>
          <a:latin typeface="+mn-lt"/>
          <a:cs typeface="+mn-cs"/>
        </a:defRPr>
      </a:lvl7pPr>
      <a:lvl8pPr marL="3505200" indent="-304800" algn="l" rtl="0" fontAlgn="base">
        <a:spcBef>
          <a:spcPct val="20000"/>
        </a:spcBef>
        <a:spcAft>
          <a:spcPct val="0"/>
        </a:spcAft>
        <a:buClr>
          <a:schemeClr val="accent1"/>
        </a:buClr>
        <a:buSzPct val="150000"/>
        <a:buChar char="•"/>
        <a:defRPr>
          <a:solidFill>
            <a:schemeClr val="tx1"/>
          </a:solidFill>
          <a:latin typeface="+mn-lt"/>
          <a:cs typeface="+mn-cs"/>
        </a:defRPr>
      </a:lvl8pPr>
      <a:lvl9pPr marL="3962400" indent="-304800" algn="l" rtl="0" fontAlgn="base">
        <a:spcBef>
          <a:spcPct val="20000"/>
        </a:spcBef>
        <a:spcAft>
          <a:spcPct val="0"/>
        </a:spcAft>
        <a:buClr>
          <a:schemeClr val="accent1"/>
        </a:buClr>
        <a:buSzPct val="15000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7" name="Date Placeholder 8"/>
          <p:cNvSpPr>
            <a:spLocks noGrp="1"/>
          </p:cNvSpPr>
          <p:nvPr>
            <p:ph type="dt" sz="half" idx="2"/>
          </p:nvPr>
        </p:nvSpPr>
        <p:spPr>
          <a:xfrm>
            <a:off x="609600" y="6553200"/>
            <a:ext cx="2844800" cy="304800"/>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bg1"/>
                </a:solidFill>
                <a:latin typeface="Arial" charset="0"/>
                <a:ea typeface="ヒラギノ角ゴ Pro W3" charset="0"/>
                <a:cs typeface="ヒラギノ角ゴ Pro W3" charset="0"/>
              </a:defRPr>
            </a:lvl1pPr>
          </a:lstStyle>
          <a:p>
            <a:pPr>
              <a:defRPr/>
            </a:pPr>
            <a:r>
              <a:rPr lang="en-US" dirty="0"/>
              <a:t>DATE</a:t>
            </a:r>
          </a:p>
        </p:txBody>
      </p:sp>
      <p:sp>
        <p:nvSpPr>
          <p:cNvPr id="8" name="Footer Placeholder 9"/>
          <p:cNvSpPr>
            <a:spLocks noGrp="1"/>
          </p:cNvSpPr>
          <p:nvPr>
            <p:ph type="ftr" sz="quarter" idx="3"/>
          </p:nvPr>
        </p:nvSpPr>
        <p:spPr>
          <a:xfrm>
            <a:off x="3962400" y="6553200"/>
            <a:ext cx="5181600" cy="304800"/>
          </a:xfrm>
          <a:prstGeom prst="rect">
            <a:avLst/>
          </a:prstGeom>
        </p:spPr>
        <p:txBody>
          <a:bodyPr vert="horz" wrap="square" lIns="91440" tIns="45720" rIns="91440" bIns="45720" numCol="1" anchor="ctr" anchorCtr="0" compatLnSpc="1">
            <a:prstTxWarp prst="textNoShape">
              <a:avLst/>
            </a:prstTxWarp>
          </a:bodyPr>
          <a:lstStyle>
            <a:lvl1pPr algn="ctr">
              <a:defRPr sz="1000" b="1">
                <a:solidFill>
                  <a:schemeClr val="bg1"/>
                </a:solidFill>
                <a:latin typeface="Georgia" charset="0"/>
                <a:ea typeface="ヒラギノ角ゴ Pro W3" charset="-128"/>
                <a:cs typeface="ヒラギノ角ゴ Pro W3" charset="-128"/>
              </a:defRPr>
            </a:lvl1pPr>
          </a:lstStyle>
          <a:p>
            <a:pPr>
              <a:defRPr/>
            </a:pPr>
            <a:r>
              <a:rPr lang="en-US" dirty="0"/>
              <a:t>v. 8.24.18</a:t>
            </a:r>
          </a:p>
        </p:txBody>
      </p:sp>
      <p:sp>
        <p:nvSpPr>
          <p:cNvPr id="9" name="Slide Number Placeholder 10"/>
          <p:cNvSpPr>
            <a:spLocks noGrp="1"/>
          </p:cNvSpPr>
          <p:nvPr>
            <p:ph type="sldNum" sz="quarter" idx="4"/>
          </p:nvPr>
        </p:nvSpPr>
        <p:spPr>
          <a:xfrm>
            <a:off x="8737600" y="6553200"/>
            <a:ext cx="2844800" cy="304800"/>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bg1"/>
                </a:solidFill>
              </a:defRPr>
            </a:lvl1pPr>
          </a:lstStyle>
          <a:p>
            <a:fld id="{19FBEEDD-0B05-4B03-823B-B7B914ED2C13}" type="slidenum">
              <a:rPr lang="en-US" altLang="en-US"/>
              <a:pPr/>
              <a:t>‹#›</a:t>
            </a:fld>
            <a:endParaRPr lang="en-US" altLang="en-US" dirty="0"/>
          </a:p>
        </p:txBody>
      </p:sp>
    </p:spTree>
    <p:extLst>
      <p:ext uri="{BB962C8B-B14F-4D97-AF65-F5344CB8AC3E}">
        <p14:creationId xmlns:p14="http://schemas.microsoft.com/office/powerpoint/2010/main" val="794854511"/>
      </p:ext>
    </p:extLst>
  </p:cSld>
  <p:clrMap bg1="lt1" tx1="dk1" bg2="lt2" tx2="dk2" accent1="accent1" accent2="accent2" accent3="accent3" accent4="accent4" accent5="accent5" accent6="accent6" hlink="hlink" folHlink="folHlink"/>
  <p:sldLayoutIdLst>
    <p:sldLayoutId id="2147486069" r:id="rId1"/>
    <p:sldLayoutId id="2147486070" r:id="rId2"/>
    <p:sldLayoutId id="2147486071" r:id="rId3"/>
    <p:sldLayoutId id="2147486072" r:id="rId4"/>
    <p:sldLayoutId id="2147486073" r:id="rId5"/>
    <p:sldLayoutId id="2147486074" r:id="rId6"/>
    <p:sldLayoutId id="2147486075" r:id="rId7"/>
    <p:sldLayoutId id="2147486076" r:id="rId8"/>
    <p:sldLayoutId id="2147486077" r:id="rId9"/>
    <p:sldLayoutId id="2147486078" r:id="rId10"/>
  </p:sldLayoutIdLst>
  <p:hf sldNum="0" hdr="0" dt="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7" name="Date Placeholder 8"/>
          <p:cNvSpPr>
            <a:spLocks noGrp="1"/>
          </p:cNvSpPr>
          <p:nvPr>
            <p:ph type="dt" sz="half" idx="2"/>
          </p:nvPr>
        </p:nvSpPr>
        <p:spPr>
          <a:xfrm>
            <a:off x="609600" y="6553200"/>
            <a:ext cx="2844800" cy="304800"/>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bg1"/>
                </a:solidFill>
                <a:latin typeface="Arial" charset="0"/>
                <a:ea typeface="ヒラギノ角ゴ Pro W3" charset="0"/>
                <a:cs typeface="ヒラギノ角ゴ Pro W3" charset="0"/>
              </a:defRPr>
            </a:lvl1pPr>
          </a:lstStyle>
          <a:p>
            <a:pPr>
              <a:defRPr/>
            </a:pPr>
            <a:r>
              <a:rPr lang="en-US"/>
              <a:t>DATE</a:t>
            </a:r>
            <a:endParaRPr lang="en-US" dirty="0"/>
          </a:p>
        </p:txBody>
      </p:sp>
      <p:sp>
        <p:nvSpPr>
          <p:cNvPr id="8" name="Footer Placeholder 9"/>
          <p:cNvSpPr>
            <a:spLocks noGrp="1"/>
          </p:cNvSpPr>
          <p:nvPr>
            <p:ph type="ftr" sz="quarter" idx="3"/>
          </p:nvPr>
        </p:nvSpPr>
        <p:spPr>
          <a:xfrm>
            <a:off x="3962400" y="6553200"/>
            <a:ext cx="5181600" cy="304800"/>
          </a:xfrm>
          <a:prstGeom prst="rect">
            <a:avLst/>
          </a:prstGeom>
        </p:spPr>
        <p:txBody>
          <a:bodyPr vert="horz" wrap="square" lIns="91440" tIns="45720" rIns="91440" bIns="45720" numCol="1" anchor="ctr" anchorCtr="0" compatLnSpc="1">
            <a:prstTxWarp prst="textNoShape">
              <a:avLst/>
            </a:prstTxWarp>
          </a:bodyPr>
          <a:lstStyle>
            <a:lvl1pPr algn="ctr">
              <a:defRPr sz="1000" b="1">
                <a:solidFill>
                  <a:schemeClr val="bg1"/>
                </a:solidFill>
                <a:latin typeface="Georgia" charset="0"/>
                <a:ea typeface="ヒラギノ角ゴ Pro W3" charset="-128"/>
                <a:cs typeface="ヒラギノ角ゴ Pro W3" charset="-128"/>
              </a:defRPr>
            </a:lvl1pPr>
          </a:lstStyle>
          <a:p>
            <a:pPr>
              <a:defRPr/>
            </a:pPr>
            <a:r>
              <a:rPr lang="en-US"/>
              <a:t>v. 1/10/19</a:t>
            </a:r>
            <a:endParaRPr lang="en-US" dirty="0"/>
          </a:p>
        </p:txBody>
      </p:sp>
      <p:sp>
        <p:nvSpPr>
          <p:cNvPr id="9" name="Slide Number Placeholder 10"/>
          <p:cNvSpPr>
            <a:spLocks noGrp="1"/>
          </p:cNvSpPr>
          <p:nvPr>
            <p:ph type="sldNum" sz="quarter" idx="4"/>
          </p:nvPr>
        </p:nvSpPr>
        <p:spPr>
          <a:xfrm>
            <a:off x="8737600" y="6553200"/>
            <a:ext cx="2844800" cy="304800"/>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bg1"/>
                </a:solidFill>
              </a:defRPr>
            </a:lvl1pPr>
          </a:lstStyle>
          <a:p>
            <a:fld id="{19FBEEDD-0B05-4B03-823B-B7B914ED2C13}" type="slidenum">
              <a:rPr lang="en-US" altLang="en-US"/>
              <a:pPr/>
              <a:t>‹#›</a:t>
            </a:fld>
            <a:endParaRPr lang="en-US" altLang="en-US" dirty="0"/>
          </a:p>
        </p:txBody>
      </p:sp>
    </p:spTree>
    <p:extLst>
      <p:ext uri="{BB962C8B-B14F-4D97-AF65-F5344CB8AC3E}">
        <p14:creationId xmlns:p14="http://schemas.microsoft.com/office/powerpoint/2010/main" val="3923339488"/>
      </p:ext>
    </p:extLst>
  </p:cSld>
  <p:clrMap bg1="lt1" tx1="dk1" bg2="lt2" tx2="dk2" accent1="accent1" accent2="accent2" accent3="accent3" accent4="accent4" accent5="accent5" accent6="accent6" hlink="hlink" folHlink="folHlink"/>
  <p:sldLayoutIdLst>
    <p:sldLayoutId id="2147486080" r:id="rId1"/>
    <p:sldLayoutId id="2147486081" r:id="rId2"/>
    <p:sldLayoutId id="2147486082" r:id="rId3"/>
    <p:sldLayoutId id="2147486083" r:id="rId4"/>
    <p:sldLayoutId id="2147486084" r:id="rId5"/>
    <p:sldLayoutId id="2147486085" r:id="rId6"/>
    <p:sldLayoutId id="2147486086" r:id="rId7"/>
    <p:sldLayoutId id="2147486087" r:id="rId8"/>
    <p:sldLayoutId id="2147486088" r:id="rId9"/>
    <p:sldLayoutId id="2147486089" r:id="rId10"/>
  </p:sldLayoutIdLst>
  <p:hf hdr="0" dt="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140677"/>
            <a:ext cx="12192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a:solidFill>
                <a:prstClr val="white"/>
              </a:solidFill>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9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3. VA-PRIMARY-HORIZONTAL-WHITE-VECTOR2.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387965" y="6271406"/>
            <a:ext cx="2946400" cy="491986"/>
          </a:xfrm>
          <a:prstGeom prst="rect">
            <a:avLst/>
          </a:prstGeom>
        </p:spPr>
      </p:pic>
      <p:sp>
        <p:nvSpPr>
          <p:cNvPr id="6" name="Slide Number Placeholder 5"/>
          <p:cNvSpPr>
            <a:spLocks noGrp="1"/>
          </p:cNvSpPr>
          <p:nvPr userDrawn="1">
            <p:ph type="sldNum" sz="quarter" idx="4"/>
          </p:nvPr>
        </p:nvSpPr>
        <p:spPr>
          <a:xfrm>
            <a:off x="9250440" y="6400230"/>
            <a:ext cx="28448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a:solidFill>
                <a:prstClr val="white"/>
              </a:solidFill>
            </a:endParaRPr>
          </a:p>
        </p:txBody>
      </p:sp>
      <p:pic>
        <p:nvPicPr>
          <p:cNvPr id="10" name="Picture 2" descr="C:\Users\vacoGrovem\AppData\Local\Microsoft\Windows\Temporary Internet Files\Content.Outlook\83QVOJUE\CHOOSE-VA-rev.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p:cNvSpPr>
            <a:spLocks noGrp="1"/>
          </p:cNvSpPr>
          <p:nvPr>
            <p:ph type="ftr" sz="quarter" idx="3"/>
          </p:nvPr>
        </p:nvSpPr>
        <p:spPr>
          <a:xfrm>
            <a:off x="2919944" y="6356442"/>
            <a:ext cx="5468021" cy="365125"/>
          </a:xfrm>
          <a:prstGeom prst="rect">
            <a:avLst/>
          </a:prstGeom>
        </p:spPr>
        <p:txBody>
          <a:bodyPr lIns="91440" tIns="45720" rIns="91440" bIns="45720"/>
          <a:lstStyle>
            <a:lvl1pPr algn="ctr">
              <a:defRPr lang="it-IT" sz="1200" kern="1200" dirty="0" smtClean="0">
                <a:solidFill>
                  <a:prstClr val="white"/>
                </a:solidFill>
                <a:latin typeface="+mn-lt"/>
                <a:ea typeface="+mn-ea"/>
                <a:cs typeface="+mn-cs"/>
              </a:defRPr>
            </a:lvl1pPr>
          </a:lstStyle>
          <a:p>
            <a:pPr defTabSz="457200"/>
            <a:r>
              <a:rPr lang="it-IT"/>
              <a:t>Draft - Pre-Decisional Deliberative Document </a:t>
            </a:r>
          </a:p>
          <a:p>
            <a:pPr defTabSz="457200"/>
            <a:r>
              <a:rPr lang="it-IT"/>
              <a:t>Internal VA Use Only</a:t>
            </a:r>
          </a:p>
        </p:txBody>
      </p:sp>
    </p:spTree>
    <p:extLst>
      <p:ext uri="{BB962C8B-B14F-4D97-AF65-F5344CB8AC3E}">
        <p14:creationId xmlns:p14="http://schemas.microsoft.com/office/powerpoint/2010/main" val="3150492463"/>
      </p:ext>
    </p:extLst>
  </p:cSld>
  <p:clrMap bg1="lt1" tx1="dk1" bg2="lt2" tx2="dk2" accent1="accent1" accent2="accent2" accent3="accent3" accent4="accent4" accent5="accent5" accent6="accent6" hlink="hlink" folHlink="folHlink"/>
  <p:sldLayoutIdLst>
    <p:sldLayoutId id="2147486104" r:id="rId1"/>
    <p:sldLayoutId id="2147486105" r:id="rId2"/>
    <p:sldLayoutId id="2147486106" r:id="rId3"/>
    <p:sldLayoutId id="2147486107" r:id="rId4"/>
    <p:sldLayoutId id="2147486108" r:id="rId5"/>
    <p:sldLayoutId id="2147486109" r:id="rId6"/>
    <p:sldLayoutId id="2147486110" r:id="rId7"/>
  </p:sldLayoutIdLst>
  <p:hf hdr="0" dt="0"/>
  <p:txStyles>
    <p:titleStyle>
      <a:lvl1pPr algn="ctr" defTabSz="457200" rtl="0" eaLnBrk="1" latinLnBrk="0" hangingPunct="1">
        <a:spcBef>
          <a:spcPct val="0"/>
        </a:spcBef>
        <a:buNone/>
        <a:defRPr sz="4000" kern="1200">
          <a:solidFill>
            <a:schemeClr val="tx1"/>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16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064955"/>
      </p:ext>
    </p:extLst>
  </p:cSld>
  <p:clrMap bg1="lt1" tx1="dk1" bg2="lt2" tx2="dk2" accent1="accent1" accent2="accent2" accent3="accent3" accent4="accent4" accent5="accent5" accent6="accent6" hlink="hlink" folHlink="folHlink"/>
  <p:sldLayoutIdLst>
    <p:sldLayoutId id="2147486112" r:id="rId1"/>
    <p:sldLayoutId id="2147486113" r:id="rId2"/>
    <p:sldLayoutId id="2147486114" r:id="rId3"/>
    <p:sldLayoutId id="2147486115" r:id="rId4"/>
    <p:sldLayoutId id="2147486116" r:id="rId5"/>
    <p:sldLayoutId id="2147486117" r:id="rId6"/>
    <p:sldLayoutId id="2147486118" r:id="rId7"/>
    <p:sldLayoutId id="2147486119" r:id="rId8"/>
  </p:sldLayoutIdLst>
  <p:hf hdr="0"/>
  <p:txStyles>
    <p:titleStyle>
      <a:lvl1pPr algn="ctr" defTabSz="457189"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189"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189"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189"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189"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189" algn="ctr" defTabSz="457189" rtl="0" eaLnBrk="1" fontAlgn="base" hangingPunct="1">
        <a:spcBef>
          <a:spcPct val="0"/>
        </a:spcBef>
        <a:spcAft>
          <a:spcPct val="0"/>
        </a:spcAft>
        <a:defRPr sz="4400">
          <a:solidFill>
            <a:schemeClr val="tx1"/>
          </a:solidFill>
          <a:latin typeface="Calibri" pitchFamily="34" charset="0"/>
        </a:defRPr>
      </a:lvl6pPr>
      <a:lvl7pPr marL="914377" algn="ctr" defTabSz="457189" rtl="0" eaLnBrk="1" fontAlgn="base" hangingPunct="1">
        <a:spcBef>
          <a:spcPct val="0"/>
        </a:spcBef>
        <a:spcAft>
          <a:spcPct val="0"/>
        </a:spcAft>
        <a:defRPr sz="4400">
          <a:solidFill>
            <a:schemeClr val="tx1"/>
          </a:solidFill>
          <a:latin typeface="Calibri" pitchFamily="34" charset="0"/>
        </a:defRPr>
      </a:lvl7pPr>
      <a:lvl8pPr marL="1371566" algn="ctr" defTabSz="457189" rtl="0" eaLnBrk="1" fontAlgn="base" hangingPunct="1">
        <a:spcBef>
          <a:spcPct val="0"/>
        </a:spcBef>
        <a:spcAft>
          <a:spcPct val="0"/>
        </a:spcAft>
        <a:defRPr sz="4400">
          <a:solidFill>
            <a:schemeClr val="tx1"/>
          </a:solidFill>
          <a:latin typeface="Calibri" pitchFamily="34" charset="0"/>
        </a:defRPr>
      </a:lvl8pPr>
      <a:lvl9pPr marL="1828754" algn="ctr" defTabSz="457189" rtl="0" eaLnBrk="1" fontAlgn="base" hangingPunct="1">
        <a:spcBef>
          <a:spcPct val="0"/>
        </a:spcBef>
        <a:spcAft>
          <a:spcPct val="0"/>
        </a:spcAft>
        <a:defRPr sz="4400">
          <a:solidFill>
            <a:schemeClr val="tx1"/>
          </a:solidFill>
          <a:latin typeface="Calibri" pitchFamily="34" charset="0"/>
        </a:defRPr>
      </a:lvl9pPr>
    </p:titleStyle>
    <p:bodyStyle>
      <a:lvl1pPr marL="342891" indent="-342891" algn="l" defTabSz="457189"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32" indent="-285744" algn="l" defTabSz="457189"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42971" indent="-228594" algn="l" defTabSz="457189" rtl="0" eaLnBrk="0" fontAlgn="base" hangingPunct="0">
        <a:spcBef>
          <a:spcPct val="20000"/>
        </a:spcBef>
        <a:spcAft>
          <a:spcPct val="0"/>
        </a:spcAft>
        <a:buFont typeface="Arial" pitchFamily="34" charset="0"/>
        <a:buChar char="•"/>
        <a:defRPr sz="2400" kern="1200">
          <a:solidFill>
            <a:schemeClr val="tx1"/>
          </a:solidFill>
          <a:latin typeface="+mn-lt"/>
          <a:ea typeface="MS PGothic" panose="020B0600070205080204" pitchFamily="34" charset="-128"/>
          <a:cs typeface="ヒラギノ角ゴ Pro W3"/>
        </a:defRPr>
      </a:lvl3pPr>
      <a:lvl4pPr marL="1600160" indent="-228594" algn="l" defTabSz="457189"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ヒラギノ角ゴ Pro W3"/>
        </a:defRPr>
      </a:lvl4pPr>
      <a:lvl5pPr marL="2057349" indent="-228594" algn="l" defTabSz="457189"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128"/>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50.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0.xml"/><Relationship Id="rId1" Type="http://schemas.openxmlformats.org/officeDocument/2006/relationships/themeOverride" Target="../theme/themeOverride3.xml"/><Relationship Id="rId5" Type="http://schemas.openxmlformats.org/officeDocument/2006/relationships/image" Target="../media/image20.pn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2" Type="http://schemas.openxmlformats.org/officeDocument/2006/relationships/hyperlink" Target="https://www.research.va.gov/programs/womens_health/default.cfm" TargetMode="Externa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hyperlink" Target="https://download.militaryonesource.mil/12038/MOS/Reports/2020-demographics-report.pdf"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hyperlink" Target="https://www.data.va.gov/dataset/VetPop2018-National-Data202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0.xml"/><Relationship Id="rId1" Type="http://schemas.openxmlformats.org/officeDocument/2006/relationships/themeOverride" Target="../theme/themeOverride2.xml"/><Relationship Id="rId6" Type="http://schemas.openxmlformats.org/officeDocument/2006/relationships/chart" Target="../charts/chart1.xml"/><Relationship Id="rId5" Type="http://schemas.openxmlformats.org/officeDocument/2006/relationships/image" Target="../media/image15.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chart" Target="../charts/chart2.xml"/><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B2513B5-C4B2-4B84-8D4D-91910E055B2F}"/>
              </a:ext>
            </a:extLst>
          </p:cNvPr>
          <p:cNvSpPr>
            <a:spLocks noGrp="1" noChangeArrowheads="1"/>
          </p:cNvSpPr>
          <p:nvPr>
            <p:ph type="ctrTitle"/>
          </p:nvPr>
        </p:nvSpPr>
        <p:spPr bwMode="auto">
          <a:xfrm>
            <a:off x="2274095" y="1700785"/>
            <a:ext cx="782955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altLang="en-US" sz="3200" b="1" dirty="0">
                <a:ea typeface="ヒラギノ角ゴ Pro W3"/>
                <a:cs typeface="ヒラギノ角ゴ Pro W3"/>
              </a:rPr>
              <a:t>Intimate Partner Violence: A Research Overview and Implications for Care</a:t>
            </a:r>
            <a:endParaRPr lang="en-US" altLang="en-US" sz="3200" dirty="0">
              <a:ea typeface="ヒラギノ角ゴ Pro W3"/>
              <a:cs typeface="ヒラギノ角ゴ Pro W3"/>
            </a:endParaRPr>
          </a:p>
        </p:txBody>
      </p:sp>
      <p:sp>
        <p:nvSpPr>
          <p:cNvPr id="3" name="Subtitle 2"/>
          <p:cNvSpPr>
            <a:spLocks noGrp="1"/>
          </p:cNvSpPr>
          <p:nvPr>
            <p:ph type="subTitle" idx="1"/>
          </p:nvPr>
        </p:nvSpPr>
        <p:spPr>
          <a:xfrm>
            <a:off x="914400" y="2333626"/>
            <a:ext cx="10410092" cy="508000"/>
          </a:xfrm>
        </p:spPr>
        <p:txBody>
          <a:bodyPr/>
          <a:lstStyle/>
          <a:p>
            <a:pPr algn="ctr" eaLnBrk="1" hangingPunct="1">
              <a:buFont typeface="Arial" charset="0"/>
              <a:buNone/>
              <a:defRPr/>
            </a:pPr>
            <a:endParaRPr lang="en-US" sz="2400" b="1" dirty="0"/>
          </a:p>
          <a:p>
            <a:pPr algn="ctr" eaLnBrk="1" hangingPunct="1">
              <a:buFont typeface="Arial" charset="0"/>
              <a:buNone/>
              <a:defRPr/>
            </a:pPr>
            <a:endParaRPr lang="en-US" sz="2400" b="1" dirty="0">
              <a:latin typeface="+mn-lt"/>
            </a:endParaRPr>
          </a:p>
          <a:p>
            <a:pPr algn="ctr" eaLnBrk="1" hangingPunct="1">
              <a:buFont typeface="Arial" charset="0"/>
              <a:buNone/>
              <a:defRPr/>
            </a:pPr>
            <a:r>
              <a:rPr lang="en-US" sz="2400" b="1" dirty="0">
                <a:latin typeface="+mn-lt"/>
              </a:rPr>
              <a:t>Katherine (Kate) Iverson, PhD</a:t>
            </a:r>
            <a:r>
              <a:rPr lang="en-US" sz="2400" b="1" baseline="30000" dirty="0">
                <a:latin typeface="+mn-lt"/>
              </a:rPr>
              <a:t>1,2 </a:t>
            </a:r>
            <a:r>
              <a:rPr lang="en-US" sz="2400" b="1" dirty="0">
                <a:latin typeface="+mn-lt"/>
              </a:rPr>
              <a:t> &amp; Elizabeth (Becky) Yano, PhD, MSPH</a:t>
            </a:r>
            <a:r>
              <a:rPr lang="en-US" sz="2400" b="1" baseline="30000" dirty="0">
                <a:latin typeface="+mn-lt"/>
              </a:rPr>
              <a:t>3,4,5</a:t>
            </a:r>
          </a:p>
          <a:p>
            <a:pPr algn="ctr" eaLnBrk="1" hangingPunct="1">
              <a:buFont typeface="Arial" charset="0"/>
              <a:buNone/>
              <a:defRPr/>
            </a:pPr>
            <a:r>
              <a:rPr lang="en-US" sz="1800" baseline="30000" dirty="0">
                <a:latin typeface="+mn-lt"/>
              </a:rPr>
              <a:t>1</a:t>
            </a:r>
            <a:r>
              <a:rPr lang="en-US" sz="1800" dirty="0">
                <a:latin typeface="+mn-lt"/>
              </a:rPr>
              <a:t>Women’s Health Sciences Division of the National Center for PTSD at the VA Boston Healthcare System</a:t>
            </a:r>
          </a:p>
          <a:p>
            <a:pPr algn="ctr" eaLnBrk="1" hangingPunct="1">
              <a:buFont typeface="Arial" charset="0"/>
              <a:buNone/>
              <a:defRPr/>
            </a:pPr>
            <a:r>
              <a:rPr lang="en-US" sz="1800" baseline="30000" dirty="0">
                <a:latin typeface="+mn-lt"/>
              </a:rPr>
              <a:t>2</a:t>
            </a:r>
            <a:r>
              <a:rPr lang="en-US" sz="1800" dirty="0">
                <a:latin typeface="+mn-lt"/>
              </a:rPr>
              <a:t>Department of Psychiatry, Boston University School of Medicine </a:t>
            </a:r>
          </a:p>
          <a:p>
            <a:pPr algn="ctr" eaLnBrk="1" hangingPunct="1">
              <a:buFont typeface="Arial" charset="0"/>
              <a:buNone/>
              <a:defRPr/>
            </a:pPr>
            <a:r>
              <a:rPr lang="en-US" sz="1800" baseline="30000" dirty="0">
                <a:latin typeface="+mn-lt"/>
              </a:rPr>
              <a:t>3</a:t>
            </a:r>
            <a:r>
              <a:rPr lang="en-US" sz="1800" dirty="0">
                <a:latin typeface="+mn-lt"/>
              </a:rPr>
              <a:t>VA HSR&amp;D Center for the Study of Healthcare Innovation, Implementation, &amp; Policy</a:t>
            </a:r>
          </a:p>
          <a:p>
            <a:pPr algn="ctr" eaLnBrk="1" hangingPunct="1">
              <a:buFont typeface="Arial" charset="0"/>
              <a:buNone/>
              <a:defRPr/>
            </a:pPr>
            <a:r>
              <a:rPr lang="en-US" sz="1800" baseline="30000" dirty="0">
                <a:latin typeface="+mn-lt"/>
              </a:rPr>
              <a:t>4</a:t>
            </a:r>
            <a:r>
              <a:rPr lang="en-US" sz="1800" dirty="0">
                <a:latin typeface="+mn-lt"/>
              </a:rPr>
              <a:t>VA HSR&amp;D Women’s Health Research Network</a:t>
            </a:r>
          </a:p>
          <a:p>
            <a:pPr algn="ctr" eaLnBrk="1" hangingPunct="1">
              <a:buFont typeface="Arial" charset="0"/>
              <a:buNone/>
              <a:defRPr/>
            </a:pPr>
            <a:r>
              <a:rPr lang="en-US" sz="1800" baseline="30000" dirty="0">
                <a:latin typeface="+mn-lt"/>
              </a:rPr>
              <a:t>5</a:t>
            </a:r>
            <a:r>
              <a:rPr lang="en-US" sz="1800" dirty="0">
                <a:latin typeface="+mn-lt"/>
              </a:rPr>
              <a:t>UCLA Schools of Public Health and Medicine</a:t>
            </a:r>
          </a:p>
          <a:p>
            <a:pPr algn="ctr" eaLnBrk="1" hangingPunct="1">
              <a:buFont typeface="Arial" charset="0"/>
              <a:buNone/>
              <a:defRPr/>
            </a:pPr>
            <a:endParaRPr lang="en-US" sz="1800" dirty="0">
              <a:latin typeface="+mn-lt"/>
            </a:endParaRPr>
          </a:p>
          <a:p>
            <a:pPr algn="ctr" eaLnBrk="1" hangingPunct="1">
              <a:buFont typeface="Arial" charset="0"/>
              <a:buNone/>
              <a:defRPr/>
            </a:pPr>
            <a:r>
              <a:rPr lang="en-US" sz="2400" dirty="0"/>
              <a:t> </a:t>
            </a:r>
          </a:p>
        </p:txBody>
      </p:sp>
      <p:pic>
        <p:nvPicPr>
          <p:cNvPr id="35844" name="Picture 6" descr="National PTS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823" y="5842005"/>
            <a:ext cx="1839899" cy="964408"/>
          </a:xfrm>
          <a:prstGeom prst="rect">
            <a:avLst/>
          </a:prstGeom>
          <a:noFill/>
          <a:ln>
            <a:noFill/>
          </a:ln>
          <a:effectLst>
            <a:outerShdw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pic>
        <p:nvPicPr>
          <p:cNvPr id="5" name="Picture 2" descr="VA Women's Health Research Network">
            <a:extLst>
              <a:ext uri="{FF2B5EF4-FFF2-40B4-BE49-F238E27FC236}">
                <a16:creationId xmlns:a16="http://schemas.microsoft.com/office/drawing/2014/main" id="{D4415FEB-9547-4421-9699-B497849705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6064" y="5893592"/>
            <a:ext cx="2535936" cy="964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9350C-4AA3-1FEB-4E3B-86D4EF0BCC4E}"/>
              </a:ext>
            </a:extLst>
          </p:cNvPr>
          <p:cNvSpPr>
            <a:spLocks noGrp="1"/>
          </p:cNvSpPr>
          <p:nvPr>
            <p:ph type="title"/>
          </p:nvPr>
        </p:nvSpPr>
        <p:spPr>
          <a:xfrm>
            <a:off x="1066800" y="1132685"/>
            <a:ext cx="3162300" cy="382314"/>
          </a:xfrm>
        </p:spPr>
        <p:txBody>
          <a:bodyPr/>
          <a:lstStyle/>
          <a:p>
            <a:r>
              <a:rPr lang="en-US" sz="800" dirty="0">
                <a:solidFill>
                  <a:schemeClr val="bg1"/>
                </a:solidFill>
              </a:rPr>
              <a:t>Factors Associated</a:t>
            </a:r>
            <a:r>
              <a:rPr lang="en-US" sz="800" baseline="0" dirty="0">
                <a:solidFill>
                  <a:schemeClr val="bg1"/>
                </a:solidFill>
              </a:rPr>
              <a:t> with increased risk for IPV</a:t>
            </a:r>
            <a:endParaRPr lang="en-US" sz="800" dirty="0">
              <a:solidFill>
                <a:schemeClr val="bg1"/>
              </a:solidFill>
            </a:endParaRPr>
          </a:p>
        </p:txBody>
      </p:sp>
      <p:sp>
        <p:nvSpPr>
          <p:cNvPr id="7" name="Title 5">
            <a:extLst>
              <a:ext uri="{FF2B5EF4-FFF2-40B4-BE49-F238E27FC236}">
                <a16:creationId xmlns:a16="http://schemas.microsoft.com/office/drawing/2014/main" id="{A639CF4D-15AA-4B8E-A531-9F20BBBA270F}"/>
              </a:ext>
            </a:extLst>
          </p:cNvPr>
          <p:cNvSpPr txBox="1">
            <a:spLocks/>
          </p:cNvSpPr>
          <p:nvPr/>
        </p:nvSpPr>
        <p:spPr>
          <a:xfrm>
            <a:off x="1523999" y="-29911"/>
            <a:ext cx="9241537" cy="507832"/>
          </a:xfrm>
          <a:prstGeom prst="rect">
            <a:avLst/>
          </a:prstGeom>
        </p:spPr>
        <p:txBody>
          <a:bodyPr>
            <a:noAutofit/>
          </a:bodyPr>
          <a:lstStyle>
            <a:lvl1pPr algn="ctr" defTabSz="457200" rtl="0" eaLnBrk="0" fontAlgn="base" hangingPunct="0">
              <a:spcBef>
                <a:spcPct val="0"/>
              </a:spcBef>
              <a:spcAft>
                <a:spcPct val="0"/>
              </a:spcAft>
              <a:defRPr sz="2800" kern="1200" baseline="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b="1" dirty="0">
                <a:solidFill>
                  <a:schemeClr val="bg1"/>
                </a:solidFill>
              </a:rPr>
              <a:t>FACTORS ASSOCIATED WITH INCREASED RISK FOR IPV AMONG WOMEN VETERANS</a:t>
            </a:r>
          </a:p>
        </p:txBody>
      </p:sp>
      <p:graphicFrame>
        <p:nvGraphicFramePr>
          <p:cNvPr id="4" name="Diagram 3" descr="Factors associated with increased risk for IPV among women Veterans">
            <a:extLst>
              <a:ext uri="{FF2B5EF4-FFF2-40B4-BE49-F238E27FC236}">
                <a16:creationId xmlns:a16="http://schemas.microsoft.com/office/drawing/2014/main" id="{C7CDA8C7-95D5-45E8-AAA4-AC3749571E37}"/>
              </a:ext>
            </a:extLst>
          </p:cNvPr>
          <p:cNvGraphicFramePr/>
          <p:nvPr>
            <p:extLst>
              <p:ext uri="{D42A27DB-BD31-4B8C-83A1-F6EECF244321}">
                <p14:modId xmlns:p14="http://schemas.microsoft.com/office/powerpoint/2010/main" val="3346250436"/>
              </p:ext>
            </p:extLst>
          </p:nvPr>
        </p:nvGraphicFramePr>
        <p:xfrm>
          <a:off x="1160879" y="1323842"/>
          <a:ext cx="9870241" cy="3748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A6D3FAAE-9D07-4BA8-ADF3-F153CC0ECED2}"/>
              </a:ext>
            </a:extLst>
          </p:cNvPr>
          <p:cNvSpPr/>
          <p:nvPr/>
        </p:nvSpPr>
        <p:spPr>
          <a:xfrm>
            <a:off x="384313" y="5230680"/>
            <a:ext cx="11569148" cy="1092607"/>
          </a:xfrm>
          <a:prstGeom prst="rect">
            <a:avLst/>
          </a:prstGeom>
        </p:spPr>
        <p:txBody>
          <a:bodyPr wrap="square">
            <a:spAutoFit/>
          </a:bodyPr>
          <a:lstStyle/>
          <a:p>
            <a:r>
              <a:rPr lang="en-US" sz="1300" baseline="30000" dirty="0">
                <a:latin typeface="+mn-lt"/>
              </a:rPr>
              <a:t>1 </a:t>
            </a:r>
            <a:r>
              <a:rPr lang="en-US" sz="1300" dirty="0">
                <a:latin typeface="+mn-lt"/>
              </a:rPr>
              <a:t>Iverson, King, Resick, Gerber, Kimerling &amp; Vogt (2013). </a:t>
            </a:r>
            <a:r>
              <a:rPr lang="en-US" sz="1300" i="1" dirty="0">
                <a:latin typeface="+mn-lt"/>
              </a:rPr>
              <a:t>J. of General Internal Medicine; </a:t>
            </a:r>
            <a:r>
              <a:rPr lang="en-US" sz="1300" baseline="30000" dirty="0">
                <a:latin typeface="+mn-lt"/>
              </a:rPr>
              <a:t>2</a:t>
            </a:r>
            <a:r>
              <a:rPr lang="en-US" sz="1300" dirty="0">
                <a:latin typeface="+mn-lt"/>
              </a:rPr>
              <a:t>Dichter, Haywood, Butler, Bellamy, &amp; Iverson (2017). </a:t>
            </a:r>
            <a:r>
              <a:rPr lang="en-US" sz="1300" i="1" dirty="0">
                <a:latin typeface="+mn-lt"/>
              </a:rPr>
              <a:t>American J. of Preventative Medicine;</a:t>
            </a:r>
            <a:r>
              <a:rPr lang="en-US" sz="1300" dirty="0">
                <a:latin typeface="+mn-lt"/>
              </a:rPr>
              <a:t> </a:t>
            </a:r>
            <a:r>
              <a:rPr lang="en-US" sz="1300" baseline="30000" dirty="0">
                <a:latin typeface="+mn-lt"/>
              </a:rPr>
              <a:t>3</a:t>
            </a:r>
            <a:r>
              <a:rPr lang="en-US" sz="1300" dirty="0">
                <a:latin typeface="+mn-lt"/>
              </a:rPr>
              <a:t>Kimerling, Iverson, Dichter, Rodriguez, Wong, &amp; Pavao (2016) </a:t>
            </a:r>
            <a:r>
              <a:rPr lang="en-US" sz="1300" i="1" dirty="0">
                <a:latin typeface="+mn-lt"/>
              </a:rPr>
              <a:t>J. of General Internal Medicine;</a:t>
            </a:r>
            <a:r>
              <a:rPr lang="en-US" sz="1300" baseline="30000" dirty="0">
                <a:latin typeface="+mn-lt"/>
              </a:rPr>
              <a:t> 4 </a:t>
            </a:r>
            <a:r>
              <a:rPr lang="en-US" sz="1300" dirty="0">
                <a:latin typeface="+mn-lt"/>
              </a:rPr>
              <a:t>Dardis, Shipherd, &amp; Iverson (2016) </a:t>
            </a:r>
            <a:r>
              <a:rPr lang="en-US" sz="1300" i="1" dirty="0">
                <a:latin typeface="+mn-lt"/>
              </a:rPr>
              <a:t>Women &amp; Health;</a:t>
            </a:r>
            <a:r>
              <a:rPr lang="en-US" sz="1300" dirty="0">
                <a:latin typeface="+mn-lt"/>
              </a:rPr>
              <a:t>  </a:t>
            </a:r>
            <a:r>
              <a:rPr lang="en-US" sz="1300" baseline="30000" dirty="0">
                <a:latin typeface="+mn-lt"/>
              </a:rPr>
              <a:t>5</a:t>
            </a:r>
            <a:r>
              <a:rPr lang="en-US" sz="1300" dirty="0">
                <a:latin typeface="+mn-lt"/>
              </a:rPr>
              <a:t>Iverson, Sayer, Meterko, Stolzmann, Suri, Gormley, Nealon Seibert, Yan, &amp; Pogoda</a:t>
            </a:r>
            <a:r>
              <a:rPr lang="en-US" sz="1300" i="1" dirty="0">
                <a:latin typeface="+mn-lt"/>
              </a:rPr>
              <a:t> </a:t>
            </a:r>
            <a:r>
              <a:rPr lang="en-US" sz="1300" dirty="0">
                <a:latin typeface="+mn-lt"/>
              </a:rPr>
              <a:t>(2020). </a:t>
            </a:r>
            <a:r>
              <a:rPr lang="en-US" sz="1300" i="1" dirty="0">
                <a:latin typeface="+mn-lt"/>
              </a:rPr>
              <a:t>J. of Interpersonal Violence </a:t>
            </a:r>
            <a:r>
              <a:rPr lang="en-US" sz="1300" baseline="30000" dirty="0">
                <a:latin typeface="+mn-lt"/>
              </a:rPr>
              <a:t>6</a:t>
            </a:r>
            <a:r>
              <a:rPr lang="en-US" sz="1300" dirty="0">
                <a:latin typeface="+mn-lt"/>
              </a:rPr>
              <a:t>Iverson, Mercado, Carpenter, &amp; Street</a:t>
            </a:r>
            <a:r>
              <a:rPr lang="en-US" sz="1300" i="1" dirty="0">
                <a:latin typeface="+mn-lt"/>
              </a:rPr>
              <a:t> </a:t>
            </a:r>
            <a:r>
              <a:rPr lang="en-US" sz="1300" dirty="0">
                <a:latin typeface="+mn-lt"/>
              </a:rPr>
              <a:t>(2013) </a:t>
            </a:r>
            <a:r>
              <a:rPr lang="en-US" sz="1300" i="1" dirty="0">
                <a:latin typeface="+mn-lt"/>
              </a:rPr>
              <a:t>J. of Traumatic Stress; </a:t>
            </a:r>
            <a:r>
              <a:rPr lang="en-US" sz="1300" i="1" baseline="30000" dirty="0">
                <a:latin typeface="+mn-lt"/>
              </a:rPr>
              <a:t>7</a:t>
            </a:r>
            <a:r>
              <a:rPr lang="en-US" sz="1300" dirty="0">
                <a:effectLst/>
                <a:latin typeface="+mn-lt"/>
              </a:rPr>
              <a:t>Iverson, Rossi, Nillni, Fox, &amp; Galovski (2022). </a:t>
            </a:r>
            <a:r>
              <a:rPr lang="en-US" sz="1300" i="1" dirty="0">
                <a:effectLst/>
                <a:latin typeface="+mn-lt"/>
              </a:rPr>
              <a:t>International J. of </a:t>
            </a:r>
            <a:r>
              <a:rPr lang="en-US" sz="1300" i="1" dirty="0">
                <a:latin typeface="+mn-lt"/>
              </a:rPr>
              <a:t>E</a:t>
            </a:r>
            <a:r>
              <a:rPr lang="en-US" sz="1300" i="1" dirty="0">
                <a:effectLst/>
                <a:latin typeface="+mn-lt"/>
              </a:rPr>
              <a:t>nvironmental </a:t>
            </a:r>
            <a:r>
              <a:rPr lang="en-US" sz="1300" i="1" dirty="0">
                <a:latin typeface="+mn-lt"/>
              </a:rPr>
              <a:t>R</a:t>
            </a:r>
            <a:r>
              <a:rPr lang="en-US" sz="1300" i="1" dirty="0">
                <a:effectLst/>
                <a:latin typeface="+mn-lt"/>
              </a:rPr>
              <a:t>esearch and Public </a:t>
            </a:r>
            <a:r>
              <a:rPr lang="en-US" sz="1300" i="1" dirty="0">
                <a:latin typeface="+mn-lt"/>
              </a:rPr>
              <a:t>H</a:t>
            </a:r>
            <a:r>
              <a:rPr lang="en-US" sz="1300" i="1" dirty="0">
                <a:effectLst/>
                <a:latin typeface="+mn-lt"/>
              </a:rPr>
              <a:t>ealth</a:t>
            </a:r>
            <a:r>
              <a:rPr lang="en-US" sz="1300" i="1" dirty="0">
                <a:latin typeface="+mn-lt"/>
              </a:rPr>
              <a:t>;</a:t>
            </a:r>
            <a:r>
              <a:rPr lang="en-US" sz="1300" dirty="0">
                <a:effectLst/>
                <a:latin typeface="+mn-lt"/>
              </a:rPr>
              <a:t> </a:t>
            </a:r>
            <a:r>
              <a:rPr lang="en-US" sz="1300" baseline="30000" dirty="0">
                <a:effectLst/>
                <a:latin typeface="+mn-lt"/>
              </a:rPr>
              <a:t>8</a:t>
            </a:r>
            <a:r>
              <a:rPr lang="en-US" sz="1300" b="0" i="0" dirty="0">
                <a:solidFill>
                  <a:srgbClr val="222222"/>
                </a:solidFill>
                <a:effectLst/>
                <a:latin typeface="+mn-lt"/>
              </a:rPr>
              <a:t>Webermann, Dardis &amp; Iverson (2022). </a:t>
            </a:r>
            <a:r>
              <a:rPr lang="en-US" sz="1300" b="0" i="1" dirty="0">
                <a:solidFill>
                  <a:srgbClr val="222222"/>
                </a:solidFill>
                <a:effectLst/>
                <a:latin typeface="+mn-lt"/>
              </a:rPr>
              <a:t>J. of Traumatic Stress</a:t>
            </a:r>
            <a:r>
              <a:rPr lang="en-US" sz="1300" b="0" i="0" dirty="0">
                <a:solidFill>
                  <a:srgbClr val="222222"/>
                </a:solidFill>
                <a:effectLst/>
                <a:latin typeface="+mn-lt"/>
              </a:rPr>
              <a:t> (2022); </a:t>
            </a:r>
            <a:r>
              <a:rPr lang="en-US" sz="1300" b="0" i="0" baseline="30000" dirty="0">
                <a:solidFill>
                  <a:srgbClr val="222222"/>
                </a:solidFill>
                <a:effectLst/>
                <a:latin typeface="+mn-lt"/>
              </a:rPr>
              <a:t>9</a:t>
            </a:r>
            <a:r>
              <a:rPr lang="en-US" sz="1300" b="0" i="0" dirty="0">
                <a:solidFill>
                  <a:srgbClr val="222222"/>
                </a:solidFill>
                <a:effectLst/>
                <a:latin typeface="+mn-lt"/>
              </a:rPr>
              <a:t>Dardis, Dichter, </a:t>
            </a:r>
            <a:r>
              <a:rPr lang="en-US" sz="1300" dirty="0">
                <a:solidFill>
                  <a:srgbClr val="222222"/>
                </a:solidFill>
                <a:latin typeface="+mn-lt"/>
              </a:rPr>
              <a:t>&amp; </a:t>
            </a:r>
            <a:r>
              <a:rPr lang="en-US" sz="1300" b="0" i="0" dirty="0">
                <a:solidFill>
                  <a:srgbClr val="222222"/>
                </a:solidFill>
                <a:effectLst/>
                <a:latin typeface="+mn-lt"/>
              </a:rPr>
              <a:t>Iverson (2018). </a:t>
            </a:r>
            <a:r>
              <a:rPr lang="en-US" sz="1300" b="0" i="1" dirty="0">
                <a:solidFill>
                  <a:srgbClr val="222222"/>
                </a:solidFill>
                <a:effectLst/>
                <a:latin typeface="+mn-lt"/>
              </a:rPr>
              <a:t>Psychiatry Research.</a:t>
            </a:r>
            <a:endParaRPr lang="en-US" sz="1300" i="1" baseline="30000" dirty="0">
              <a:latin typeface="+mn-lt"/>
            </a:endParaRPr>
          </a:p>
        </p:txBody>
      </p:sp>
      <p:sp>
        <p:nvSpPr>
          <p:cNvPr id="3" name="Slide Number Placeholder 2">
            <a:extLst>
              <a:ext uri="{FF2B5EF4-FFF2-40B4-BE49-F238E27FC236}">
                <a16:creationId xmlns:a16="http://schemas.microsoft.com/office/drawing/2014/main" id="{C63CA4A0-726D-4A27-8164-BD0366AF0D01}"/>
              </a:ext>
            </a:extLst>
          </p:cNvPr>
          <p:cNvSpPr>
            <a:spLocks noGrp="1"/>
          </p:cNvSpPr>
          <p:nvPr>
            <p:ph type="sldNum" sz="quarter" idx="12"/>
          </p:nvPr>
        </p:nvSpPr>
        <p:spPr>
          <a:xfrm>
            <a:off x="12298440" y="640023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19FBEEDD-0B05-4B03-823B-B7B914ED2C13}" type="slidenum">
              <a:rPr lang="en-US" altLang="en-US" smtClean="0"/>
              <a:pPr fontAlgn="base">
                <a:spcBef>
                  <a:spcPct val="0"/>
                </a:spcBef>
                <a:spcAft>
                  <a:spcPct val="0"/>
                </a:spcAft>
              </a:pPr>
              <a:t>10</a:t>
            </a:fld>
            <a:endParaRPr lang="en-US" altLang="en-US" dirty="0">
              <a:solidFill>
                <a:prstClr val="white"/>
              </a:solidFill>
              <a:latin typeface="Arial" charset="0"/>
              <a:ea typeface="ヒラギノ角ゴ Pro W3" pitchFamily="1" charset="-128"/>
            </a:endParaRPr>
          </a:p>
        </p:txBody>
      </p:sp>
    </p:spTree>
    <p:extLst>
      <p:ext uri="{BB962C8B-B14F-4D97-AF65-F5344CB8AC3E}">
        <p14:creationId xmlns:p14="http://schemas.microsoft.com/office/powerpoint/2010/main" val="3020370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p:cNvSpPr>
            <a:spLocks noGrp="1"/>
          </p:cNvSpPr>
          <p:nvPr>
            <p:ph type="title"/>
          </p:nvPr>
        </p:nvSpPr>
        <p:spPr>
          <a:xfrm>
            <a:off x="1984375" y="160338"/>
            <a:ext cx="8229600" cy="715962"/>
          </a:xfrm>
        </p:spPr>
        <p:txBody>
          <a:bodyPr>
            <a:normAutofit/>
          </a:bodyPr>
          <a:lstStyle/>
          <a:p>
            <a:r>
              <a:rPr lang="en-US" sz="2800" b="1" dirty="0"/>
              <a:t>IPV AND VETERANS</a:t>
            </a:r>
          </a:p>
        </p:txBody>
      </p:sp>
      <p:sp>
        <p:nvSpPr>
          <p:cNvPr id="19458" name="AutoShape 2" descr="Image result for veteran domestic violence"/>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3" name="TextBox 42"/>
          <p:cNvSpPr txBox="1"/>
          <p:nvPr/>
        </p:nvSpPr>
        <p:spPr>
          <a:xfrm>
            <a:off x="4055005" y="1089657"/>
            <a:ext cx="4081990" cy="430887"/>
          </a:xfrm>
          <a:prstGeom prst="rect">
            <a:avLst/>
          </a:prstGeom>
          <a:noFill/>
        </p:spPr>
        <p:txBody>
          <a:bodyPr wrap="square" rtlCol="0">
            <a:spAutoFit/>
          </a:bodyPr>
          <a:lstStyle/>
          <a:p>
            <a:pPr algn="ctr"/>
            <a:r>
              <a:rPr lang="en-US" sz="2200" b="1" dirty="0">
                <a:latin typeface="+mn-lt"/>
                <a:cs typeface="Arial" panose="020B0604020202020204" pitchFamily="34" charset="0"/>
              </a:rPr>
              <a:t>VETERAN-CENTRIC FACTORS</a:t>
            </a:r>
            <a:r>
              <a:rPr lang="en-US" sz="2200" b="1" dirty="0">
                <a:solidFill>
                  <a:srgbClr val="7030A0"/>
                </a:solidFill>
                <a:latin typeface="+mn-lt"/>
                <a:cs typeface="Arial" panose="020B0604020202020204" pitchFamily="34" charset="0"/>
              </a:rPr>
              <a:t>:</a:t>
            </a:r>
          </a:p>
        </p:txBody>
      </p:sp>
      <p:graphicFrame>
        <p:nvGraphicFramePr>
          <p:cNvPr id="4" name="Diagram 3" descr="IPV and Veterans">
            <a:extLst>
              <a:ext uri="{FF2B5EF4-FFF2-40B4-BE49-F238E27FC236}">
                <a16:creationId xmlns:a16="http://schemas.microsoft.com/office/drawing/2014/main" id="{A4E91898-318C-4ADE-B408-EE30FED60090}"/>
              </a:ext>
            </a:extLst>
          </p:cNvPr>
          <p:cNvGraphicFramePr/>
          <p:nvPr>
            <p:extLst>
              <p:ext uri="{D42A27DB-BD31-4B8C-83A1-F6EECF244321}">
                <p14:modId xmlns:p14="http://schemas.microsoft.com/office/powerpoint/2010/main" val="2856728621"/>
              </p:ext>
            </p:extLst>
          </p:nvPr>
        </p:nvGraphicFramePr>
        <p:xfrm>
          <a:off x="2049717" y="1733901"/>
          <a:ext cx="8092566" cy="4175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6879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B2513B5-C4B2-4B84-8D4D-91910E055B2F}"/>
              </a:ext>
            </a:extLst>
          </p:cNvPr>
          <p:cNvSpPr>
            <a:spLocks noGrp="1" noChangeArrowheads="1"/>
          </p:cNvSpPr>
          <p:nvPr>
            <p:ph type="ctrTitle"/>
          </p:nvPr>
        </p:nvSpPr>
        <p:spPr bwMode="auto">
          <a:xfrm>
            <a:off x="2095500" y="3061493"/>
            <a:ext cx="8001000" cy="735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sz="32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IPV Health and Social Impacts</a:t>
            </a:r>
          </a:p>
        </p:txBody>
      </p:sp>
    </p:spTree>
    <p:extLst>
      <p:ext uri="{BB962C8B-B14F-4D97-AF65-F5344CB8AC3E}">
        <p14:creationId xmlns:p14="http://schemas.microsoft.com/office/powerpoint/2010/main" val="2458776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5">
            <a:extLst>
              <a:ext uri="{FF2B5EF4-FFF2-40B4-BE49-F238E27FC236}">
                <a16:creationId xmlns:a16="http://schemas.microsoft.com/office/drawing/2014/main" id="{114BCB91-08CF-4761-B199-2547AEC6D088}"/>
              </a:ext>
            </a:extLst>
          </p:cNvPr>
          <p:cNvSpPr>
            <a:spLocks noGrp="1"/>
          </p:cNvSpPr>
          <p:nvPr>
            <p:ph type="title"/>
          </p:nvPr>
        </p:nvSpPr>
        <p:spPr>
          <a:xfrm>
            <a:off x="1945828" y="127501"/>
            <a:ext cx="8300345" cy="1290638"/>
          </a:xfrm>
        </p:spPr>
        <p:txBody>
          <a:bodyPr/>
          <a:lstStyle/>
          <a:p>
            <a:r>
              <a:rPr lang="en-US" sz="2800" b="1" dirty="0">
                <a:solidFill>
                  <a:schemeClr val="bg1"/>
                </a:solidFill>
                <a:latin typeface="+mn-lt"/>
              </a:rPr>
              <a:t>VETERAN HEALTH OUTCOMES FROM IPV EXPERIENCE</a:t>
            </a:r>
            <a:endParaRPr lang="en-US" altLang="en-US" sz="2800" b="1" dirty="0">
              <a:solidFill>
                <a:schemeClr val="bg1"/>
              </a:solidFill>
              <a:effectLst>
                <a:outerShdw blurRad="38100" dist="38100" dir="2700000" algn="tl">
                  <a:srgbClr val="000000">
                    <a:alpha val="43137"/>
                  </a:srgbClr>
                </a:outerShdw>
              </a:effectLst>
              <a:latin typeface="+mn-lt"/>
              <a:cs typeface="Arial" panose="020B0604020202020204" pitchFamily="34" charset="0"/>
            </a:endParaRPr>
          </a:p>
        </p:txBody>
      </p:sp>
      <p:graphicFrame>
        <p:nvGraphicFramePr>
          <p:cNvPr id="6" name="Diagram 5" descr="Veteran Health outcomes from IPV Experience">
            <a:extLst>
              <a:ext uri="{FF2B5EF4-FFF2-40B4-BE49-F238E27FC236}">
                <a16:creationId xmlns:a16="http://schemas.microsoft.com/office/drawing/2014/main" id="{1390DFBB-7160-4832-A8FE-0650385C0E43}"/>
              </a:ext>
            </a:extLst>
          </p:cNvPr>
          <p:cNvGraphicFramePr/>
          <p:nvPr>
            <p:extLst>
              <p:ext uri="{D42A27DB-BD31-4B8C-83A1-F6EECF244321}">
                <p14:modId xmlns:p14="http://schemas.microsoft.com/office/powerpoint/2010/main" val="162306404"/>
              </p:ext>
            </p:extLst>
          </p:nvPr>
        </p:nvGraphicFramePr>
        <p:xfrm>
          <a:off x="90839" y="1907907"/>
          <a:ext cx="12192000" cy="2369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FD874DE4-9BBF-405E-BCA0-0CFFE8770730}"/>
              </a:ext>
            </a:extLst>
          </p:cNvPr>
          <p:cNvSpPr txBox="1"/>
          <p:nvPr/>
        </p:nvSpPr>
        <p:spPr>
          <a:xfrm>
            <a:off x="342900" y="5059996"/>
            <a:ext cx="11506200" cy="1367041"/>
          </a:xfrm>
          <a:prstGeom prst="rect">
            <a:avLst/>
          </a:prstGeom>
          <a:noFill/>
        </p:spPr>
        <p:txBody>
          <a:bodyPr wrap="square" rtlCol="0">
            <a:spAutoFit/>
          </a:bodyPr>
          <a:lstStyle/>
          <a:p>
            <a:pPr marL="228600" marR="0">
              <a:lnSpc>
                <a:spcPct val="107000"/>
              </a:lnSpc>
              <a:spcBef>
                <a:spcPts val="0"/>
              </a:spcBef>
              <a:spcAft>
                <a:spcPts val="0"/>
              </a:spcAft>
            </a:pPr>
            <a:r>
              <a:rPr lang="en-US" sz="1300" b="1" baseline="30000" dirty="0">
                <a:effectLst/>
                <a:latin typeface="+mn-lt"/>
                <a:ea typeface="Calibri" panose="020F0502020204030204" pitchFamily="34" charset="0"/>
                <a:cs typeface="Times New Roman" panose="02020603050405020304" pitchFamily="18" charset="0"/>
              </a:rPr>
              <a:t>1</a:t>
            </a:r>
            <a:r>
              <a:rPr lang="en-US" sz="1300" dirty="0">
                <a:effectLst/>
                <a:latin typeface="+mn-lt"/>
                <a:ea typeface="Calibri" panose="020F0502020204030204" pitchFamily="34" charset="0"/>
                <a:cs typeface="Times New Roman" panose="02020603050405020304" pitchFamily="18" charset="0"/>
              </a:rPr>
              <a:t>Iverson &amp; </a:t>
            </a:r>
            <a:r>
              <a:rPr lang="en-US" sz="1300" dirty="0" err="1">
                <a:effectLst/>
                <a:latin typeface="+mn-lt"/>
                <a:ea typeface="Calibri" panose="020F0502020204030204" pitchFamily="34" charset="0"/>
                <a:cs typeface="Times New Roman" panose="02020603050405020304" pitchFamily="18" charset="0"/>
              </a:rPr>
              <a:t>Pogoda</a:t>
            </a:r>
            <a:r>
              <a:rPr lang="en-US" sz="1300" dirty="0">
                <a:effectLst/>
                <a:latin typeface="+mn-lt"/>
                <a:ea typeface="Calibri" panose="020F0502020204030204" pitchFamily="34" charset="0"/>
                <a:cs typeface="Times New Roman" panose="02020603050405020304" pitchFamily="18" charset="0"/>
              </a:rPr>
              <a:t> (2015). </a:t>
            </a:r>
            <a:r>
              <a:rPr lang="en-US" sz="1300" i="1" dirty="0">
                <a:effectLst/>
                <a:latin typeface="+mn-lt"/>
                <a:ea typeface="Calibri" panose="020F0502020204030204" pitchFamily="34" charset="0"/>
                <a:cs typeface="Times New Roman" panose="02020603050405020304" pitchFamily="18" charset="0"/>
              </a:rPr>
              <a:t>Medical Care</a:t>
            </a:r>
            <a:r>
              <a:rPr lang="en-US" sz="1300" i="1" dirty="0">
                <a:latin typeface="+mn-lt"/>
                <a:ea typeface="Calibri" panose="020F0502020204030204" pitchFamily="34" charset="0"/>
                <a:cs typeface="Times New Roman" panose="02020603050405020304" pitchFamily="18" charset="0"/>
              </a:rPr>
              <a:t>;</a:t>
            </a:r>
            <a:r>
              <a:rPr lang="en-US" sz="1300" baseline="30000" dirty="0">
                <a:effectLst/>
                <a:latin typeface="+mn-lt"/>
                <a:ea typeface="Calibri" panose="020F0502020204030204" pitchFamily="34" charset="0"/>
                <a:cs typeface="Times New Roman" panose="02020603050405020304" pitchFamily="18" charset="0"/>
              </a:rPr>
              <a:t> </a:t>
            </a:r>
            <a:r>
              <a:rPr lang="en-US" sz="1300" b="1" baseline="30000" dirty="0">
                <a:effectLst/>
                <a:latin typeface="+mn-lt"/>
                <a:ea typeface="Calibri" panose="020F0502020204030204" pitchFamily="34" charset="0"/>
                <a:cs typeface="Times New Roman" panose="02020603050405020304" pitchFamily="18" charset="0"/>
              </a:rPr>
              <a:t>2</a:t>
            </a:r>
            <a:r>
              <a:rPr lang="en-US" sz="1300" dirty="0">
                <a:effectLst/>
                <a:latin typeface="+mn-lt"/>
                <a:ea typeface="Calibri" panose="020F0502020204030204" pitchFamily="34" charset="0"/>
                <a:cs typeface="Times New Roman" panose="02020603050405020304" pitchFamily="18" charset="0"/>
              </a:rPr>
              <a:t>Iverson, Vogt, </a:t>
            </a:r>
            <a:r>
              <a:rPr lang="en-US" sz="1300" dirty="0" err="1">
                <a:effectLst/>
                <a:latin typeface="+mn-lt"/>
                <a:ea typeface="Calibri" panose="020F0502020204030204" pitchFamily="34" charset="0"/>
                <a:cs typeface="Times New Roman" panose="02020603050405020304" pitchFamily="18" charset="0"/>
              </a:rPr>
              <a:t>Maskin</a:t>
            </a:r>
            <a:r>
              <a:rPr lang="en-US" sz="1300" dirty="0">
                <a:effectLst/>
                <a:latin typeface="+mn-lt"/>
                <a:ea typeface="Calibri" panose="020F0502020204030204" pitchFamily="34" charset="0"/>
                <a:cs typeface="Times New Roman" panose="02020603050405020304" pitchFamily="18" charset="0"/>
              </a:rPr>
              <a:t> et al., (2017). </a:t>
            </a:r>
            <a:r>
              <a:rPr lang="en-US" sz="1300" i="1" dirty="0">
                <a:effectLst/>
                <a:latin typeface="+mn-lt"/>
                <a:ea typeface="Calibri" panose="020F0502020204030204" pitchFamily="34" charset="0"/>
                <a:cs typeface="Times New Roman" panose="02020603050405020304" pitchFamily="18" charset="0"/>
              </a:rPr>
              <a:t>Medical Care</a:t>
            </a:r>
            <a:r>
              <a:rPr lang="en-US" sz="1300" i="1" dirty="0">
                <a:latin typeface="+mn-lt"/>
                <a:ea typeface="Calibri" panose="020F0502020204030204" pitchFamily="34" charset="0"/>
                <a:cs typeface="Times New Roman" panose="02020603050405020304" pitchFamily="18" charset="0"/>
              </a:rPr>
              <a:t>;</a:t>
            </a:r>
            <a:r>
              <a:rPr lang="en-US" sz="1300" dirty="0">
                <a:effectLst/>
                <a:latin typeface="+mn-lt"/>
                <a:ea typeface="Calibri" panose="020F0502020204030204" pitchFamily="34" charset="0"/>
                <a:cs typeface="Times New Roman" panose="02020603050405020304" pitchFamily="18" charset="0"/>
              </a:rPr>
              <a:t> </a:t>
            </a:r>
            <a:r>
              <a:rPr lang="en-US" sz="1300" b="1" baseline="30000" dirty="0">
                <a:effectLst/>
                <a:latin typeface="+mn-lt"/>
                <a:ea typeface="Calibri" panose="020F0502020204030204" pitchFamily="34" charset="0"/>
                <a:cs typeface="Times New Roman" panose="02020603050405020304" pitchFamily="18" charset="0"/>
              </a:rPr>
              <a:t>3</a:t>
            </a:r>
            <a:r>
              <a:rPr lang="en-US" sz="1300" dirty="0">
                <a:effectLst/>
                <a:latin typeface="+mn-lt"/>
                <a:ea typeface="Calibri" panose="020F0502020204030204" pitchFamily="34" charset="0"/>
                <a:cs typeface="Times New Roman" panose="02020603050405020304" pitchFamily="18" charset="0"/>
              </a:rPr>
              <a:t>Dichter, True, Marcus </a:t>
            </a:r>
            <a:r>
              <a:rPr lang="en-US" sz="1300" dirty="0">
                <a:latin typeface="+mn-lt"/>
                <a:ea typeface="Calibri" panose="020F0502020204030204" pitchFamily="34" charset="0"/>
                <a:cs typeface="Times New Roman" panose="02020603050405020304" pitchFamily="18" charset="0"/>
              </a:rPr>
              <a:t>et al</a:t>
            </a:r>
            <a:r>
              <a:rPr lang="en-US" sz="1300" dirty="0">
                <a:effectLst/>
                <a:latin typeface="+mn-lt"/>
                <a:ea typeface="Calibri" panose="020F0502020204030204" pitchFamily="34" charset="0"/>
                <a:cs typeface="Times New Roman" panose="02020603050405020304" pitchFamily="18" charset="0"/>
              </a:rPr>
              <a:t>., (2013). </a:t>
            </a:r>
            <a:r>
              <a:rPr lang="en-US" sz="1300" i="1" dirty="0">
                <a:effectLst/>
                <a:latin typeface="+mn-lt"/>
                <a:ea typeface="Calibri" panose="020F0502020204030204" pitchFamily="34" charset="0"/>
                <a:cs typeface="Times New Roman" panose="02020603050405020304" pitchFamily="18" charset="0"/>
              </a:rPr>
              <a:t>Military Behavioral Health</a:t>
            </a:r>
            <a:r>
              <a:rPr lang="en-US" sz="1300" i="1" dirty="0">
                <a:latin typeface="+mn-lt"/>
                <a:ea typeface="Calibri" panose="020F0502020204030204" pitchFamily="34" charset="0"/>
                <a:cs typeface="Times New Roman" panose="02020603050405020304" pitchFamily="18" charset="0"/>
              </a:rPr>
              <a:t>;</a:t>
            </a:r>
            <a:r>
              <a:rPr lang="en-US" sz="1300" b="1" baseline="30000" dirty="0">
                <a:effectLst/>
                <a:latin typeface="+mn-lt"/>
                <a:ea typeface="Calibri" panose="020F0502020204030204" pitchFamily="34" charset="0"/>
                <a:cs typeface="Times New Roman" panose="02020603050405020304" pitchFamily="18" charset="0"/>
              </a:rPr>
              <a:t> 4</a:t>
            </a:r>
            <a:r>
              <a:rPr lang="en-US" sz="1300" dirty="0">
                <a:effectLst/>
                <a:latin typeface="+mn-lt"/>
              </a:rPr>
              <a:t>Mahoney, C. T., Shayani, D. R., &amp; Iverson, K. M. (2022). Longing for sleep after violence: The impact of PTSD symptoms, avoidance, and pain on insomnia among female veterans. </a:t>
            </a:r>
            <a:r>
              <a:rPr lang="en-US" sz="1300" i="1" dirty="0">
                <a:effectLst/>
                <a:latin typeface="+mn-lt"/>
              </a:rPr>
              <a:t>Psychiatry Research</a:t>
            </a:r>
            <a:r>
              <a:rPr lang="en-US" sz="1300" dirty="0">
                <a:effectLst/>
                <a:latin typeface="+mn-lt"/>
              </a:rPr>
              <a:t>, 313, 114641; </a:t>
            </a:r>
            <a:r>
              <a:rPr lang="en-US" sz="1300" b="1" baseline="30000" dirty="0">
                <a:latin typeface="+mn-lt"/>
                <a:cs typeface="Times New Roman" panose="02020603050405020304" pitchFamily="18" charset="0"/>
              </a:rPr>
              <a:t>5</a:t>
            </a:r>
            <a:r>
              <a:rPr lang="en-US" sz="1300" dirty="0">
                <a:effectLst/>
                <a:latin typeface="+mn-lt"/>
                <a:ea typeface="Calibri" panose="020F0502020204030204" pitchFamily="34" charset="0"/>
                <a:cs typeface="Times New Roman" panose="02020603050405020304" pitchFamily="18" charset="0"/>
              </a:rPr>
              <a:t>Dichter, Sorrentino, Bellamy </a:t>
            </a:r>
            <a:r>
              <a:rPr lang="en-US" sz="1300" dirty="0">
                <a:latin typeface="+mn-lt"/>
                <a:ea typeface="Calibri" panose="020F0502020204030204" pitchFamily="34" charset="0"/>
                <a:cs typeface="Times New Roman" panose="02020603050405020304" pitchFamily="18" charset="0"/>
              </a:rPr>
              <a:t>et al</a:t>
            </a:r>
            <a:r>
              <a:rPr lang="en-US" sz="1300" dirty="0">
                <a:effectLst/>
                <a:latin typeface="+mn-lt"/>
                <a:ea typeface="Calibri" panose="020F0502020204030204" pitchFamily="34" charset="0"/>
                <a:cs typeface="Times New Roman" panose="02020603050405020304" pitchFamily="18" charset="0"/>
              </a:rPr>
              <a:t>., (2017). </a:t>
            </a:r>
            <a:r>
              <a:rPr lang="en-US" sz="1300" i="1" dirty="0">
                <a:effectLst/>
                <a:latin typeface="+mn-lt"/>
                <a:ea typeface="Calibri" panose="020F0502020204030204" pitchFamily="34" charset="0"/>
                <a:cs typeface="Times New Roman" panose="02020603050405020304" pitchFamily="18" charset="0"/>
              </a:rPr>
              <a:t>J. Traumatic Stress</a:t>
            </a:r>
            <a:r>
              <a:rPr lang="en-US" sz="1300" i="1" dirty="0">
                <a:latin typeface="+mn-lt"/>
                <a:ea typeface="Calibri" panose="020F0502020204030204" pitchFamily="34" charset="0"/>
                <a:cs typeface="Times New Roman" panose="02020603050405020304" pitchFamily="18" charset="0"/>
              </a:rPr>
              <a:t>;</a:t>
            </a:r>
            <a:r>
              <a:rPr lang="en-US" sz="1300" baseline="30000" dirty="0">
                <a:effectLst/>
                <a:latin typeface="+mn-lt"/>
                <a:ea typeface="Calibri" panose="020F0502020204030204" pitchFamily="34" charset="0"/>
                <a:cs typeface="Times New Roman" panose="02020603050405020304" pitchFamily="18" charset="0"/>
              </a:rPr>
              <a:t> </a:t>
            </a:r>
            <a:r>
              <a:rPr lang="en-US" sz="1300" b="1" baseline="30000" dirty="0">
                <a:latin typeface="+mn-lt"/>
                <a:ea typeface="Calibri" panose="020F0502020204030204" pitchFamily="34" charset="0"/>
                <a:cs typeface="Times New Roman" panose="02020603050405020304" pitchFamily="18" charset="0"/>
              </a:rPr>
              <a:t>6</a:t>
            </a:r>
            <a:r>
              <a:rPr lang="en-US" sz="1300" dirty="0">
                <a:effectLst/>
                <a:latin typeface="+mn-lt"/>
                <a:ea typeface="Calibri" panose="020F0502020204030204" pitchFamily="34" charset="0"/>
                <a:cs typeface="Times New Roman" panose="02020603050405020304" pitchFamily="18" charset="0"/>
              </a:rPr>
              <a:t>Kim, </a:t>
            </a:r>
            <a:r>
              <a:rPr lang="en-US" sz="1300" dirty="0" err="1">
                <a:effectLst/>
                <a:latin typeface="+mn-lt"/>
                <a:ea typeface="Calibri" panose="020F0502020204030204" pitchFamily="34" charset="0"/>
                <a:cs typeface="Times New Roman" panose="02020603050405020304" pitchFamily="18" charset="0"/>
              </a:rPr>
              <a:t>Currao</a:t>
            </a:r>
            <a:r>
              <a:rPr lang="en-US" sz="1300" dirty="0">
                <a:effectLst/>
                <a:latin typeface="+mn-lt"/>
                <a:ea typeface="Calibri" panose="020F0502020204030204" pitchFamily="34" charset="0"/>
                <a:cs typeface="Times New Roman" panose="02020603050405020304" pitchFamily="18" charset="0"/>
              </a:rPr>
              <a:t>, Fonda et al., (2022). </a:t>
            </a:r>
            <a:r>
              <a:rPr lang="en-US" sz="1300" i="1" dirty="0">
                <a:effectLst/>
                <a:latin typeface="+mn-lt"/>
                <a:ea typeface="Calibri" panose="020F0502020204030204" pitchFamily="34" charset="0"/>
                <a:cs typeface="Times New Roman" panose="02020603050405020304" pitchFamily="18" charset="0"/>
              </a:rPr>
              <a:t>J. Aggression, Maltreatment &amp; Trauma</a:t>
            </a:r>
            <a:r>
              <a:rPr lang="en-US" sz="1300" i="1" dirty="0">
                <a:latin typeface="+mn-lt"/>
                <a:ea typeface="Calibri" panose="020F0502020204030204" pitchFamily="34" charset="0"/>
                <a:cs typeface="Times New Roman" panose="02020603050405020304" pitchFamily="18" charset="0"/>
              </a:rPr>
              <a:t>;</a:t>
            </a:r>
            <a:r>
              <a:rPr lang="en-US" sz="1300" dirty="0">
                <a:effectLst/>
                <a:latin typeface="+mn-lt"/>
                <a:ea typeface="Calibri" panose="020F0502020204030204" pitchFamily="34" charset="0"/>
                <a:cs typeface="Times New Roman" panose="02020603050405020304" pitchFamily="18" charset="0"/>
              </a:rPr>
              <a:t> </a:t>
            </a:r>
            <a:r>
              <a:rPr lang="en-US" sz="1300" b="1" baseline="30000" dirty="0">
                <a:effectLst/>
                <a:latin typeface="+mn-lt"/>
                <a:ea typeface="Calibri" panose="020F0502020204030204" pitchFamily="34" charset="0"/>
                <a:cs typeface="Times New Roman" panose="02020603050405020304" pitchFamily="18" charset="0"/>
              </a:rPr>
              <a:t>7</a:t>
            </a:r>
            <a:r>
              <a:rPr lang="en-US" sz="1300" dirty="0">
                <a:effectLst/>
                <a:latin typeface="+mn-lt"/>
                <a:ea typeface="Calibri" panose="020F0502020204030204" pitchFamily="34" charset="0"/>
                <a:cs typeface="Times New Roman" panose="02020603050405020304" pitchFamily="18" charset="0"/>
              </a:rPr>
              <a:t>Rosenfeld, Miller, Zhao </a:t>
            </a:r>
            <a:r>
              <a:rPr lang="en-US" sz="1300" dirty="0">
                <a:latin typeface="+mn-lt"/>
                <a:ea typeface="Calibri" panose="020F0502020204030204" pitchFamily="34" charset="0"/>
                <a:cs typeface="Times New Roman" panose="02020603050405020304" pitchFamily="18" charset="0"/>
              </a:rPr>
              <a:t>et al</a:t>
            </a:r>
            <a:r>
              <a:rPr lang="en-US" sz="1300" dirty="0">
                <a:effectLst/>
                <a:latin typeface="+mn-lt"/>
                <a:ea typeface="Calibri" panose="020F0502020204030204" pitchFamily="34" charset="0"/>
                <a:cs typeface="Times New Roman" panose="02020603050405020304" pitchFamily="18" charset="0"/>
              </a:rPr>
              <a:t>., (2018). </a:t>
            </a:r>
            <a:r>
              <a:rPr lang="en-US" sz="1300" i="1" dirty="0">
                <a:effectLst/>
                <a:latin typeface="+mn-lt"/>
                <a:ea typeface="Calibri" panose="020F0502020204030204" pitchFamily="34" charset="0"/>
                <a:cs typeface="Times New Roman" panose="02020603050405020304" pitchFamily="18" charset="0"/>
              </a:rPr>
              <a:t>American J. Obstetrics and Gynecology</a:t>
            </a:r>
            <a:r>
              <a:rPr lang="en-US" sz="1300" i="1" dirty="0">
                <a:latin typeface="+mn-lt"/>
                <a:ea typeface="Calibri" panose="020F0502020204030204" pitchFamily="34" charset="0"/>
                <a:cs typeface="Times New Roman" panose="02020603050405020304" pitchFamily="18" charset="0"/>
              </a:rPr>
              <a:t>; </a:t>
            </a:r>
            <a:r>
              <a:rPr lang="en-US" sz="1300" baseline="30000" dirty="0">
                <a:latin typeface="+mn-lt"/>
                <a:ea typeface="Calibri" panose="020F0502020204030204" pitchFamily="34" charset="0"/>
                <a:cs typeface="Times New Roman" panose="02020603050405020304" pitchFamily="18" charset="0"/>
              </a:rPr>
              <a:t>8</a:t>
            </a:r>
            <a:r>
              <a:rPr lang="en-US" sz="1300" dirty="0">
                <a:latin typeface="+mn-lt"/>
                <a:ea typeface="Calibri" panose="020F0502020204030204" pitchFamily="34" charset="0"/>
                <a:cs typeface="Times New Roman" panose="02020603050405020304" pitchFamily="18" charset="0"/>
              </a:rPr>
              <a:t>Maskin, Iverson, Vogt et al., (2019). </a:t>
            </a:r>
            <a:r>
              <a:rPr lang="en-US" sz="1300" i="1" dirty="0">
                <a:latin typeface="+mn-lt"/>
                <a:ea typeface="Calibri" panose="020F0502020204030204" pitchFamily="34" charset="0"/>
                <a:cs typeface="Times New Roman" panose="02020603050405020304" pitchFamily="18" charset="0"/>
              </a:rPr>
              <a:t>Psychological Trauma; </a:t>
            </a:r>
            <a:r>
              <a:rPr lang="en-US" sz="1300" baseline="30000" dirty="0">
                <a:effectLst/>
                <a:latin typeface="+mn-lt"/>
                <a:ea typeface="Calibri" panose="020F0502020204030204" pitchFamily="34" charset="0"/>
                <a:cs typeface="Times New Roman" panose="02020603050405020304" pitchFamily="18" charset="0"/>
              </a:rPr>
              <a:t> 9</a:t>
            </a:r>
            <a:r>
              <a:rPr lang="en-US" sz="1300" dirty="0">
                <a:latin typeface="+mn-lt"/>
                <a:ea typeface="Calibri" panose="020F0502020204030204" pitchFamily="34" charset="0"/>
                <a:cs typeface="Times New Roman" panose="02020603050405020304" pitchFamily="18" charset="0"/>
              </a:rPr>
              <a:t>Montgomery, </a:t>
            </a:r>
            <a:r>
              <a:rPr lang="en-US" sz="1300" dirty="0" err="1">
                <a:latin typeface="+mn-lt"/>
                <a:ea typeface="Calibri" panose="020F0502020204030204" pitchFamily="34" charset="0"/>
                <a:cs typeface="Times New Roman" panose="02020603050405020304" pitchFamily="18" charset="0"/>
              </a:rPr>
              <a:t>Cusak</a:t>
            </a:r>
            <a:r>
              <a:rPr lang="en-US" sz="1300" dirty="0">
                <a:latin typeface="+mn-lt"/>
                <a:ea typeface="Calibri" panose="020F0502020204030204" pitchFamily="34" charset="0"/>
                <a:cs typeface="Times New Roman" panose="02020603050405020304" pitchFamily="18" charset="0"/>
              </a:rPr>
              <a:t>, Sorrentino et al., (2018). </a:t>
            </a:r>
            <a:r>
              <a:rPr lang="en-US" sz="1300" i="1" dirty="0">
                <a:latin typeface="+mn-lt"/>
                <a:ea typeface="Calibri" panose="020F0502020204030204" pitchFamily="34" charset="0"/>
                <a:cs typeface="Times New Roman" panose="02020603050405020304" pitchFamily="18" charset="0"/>
              </a:rPr>
              <a:t>American J. of Preventive Medicine</a:t>
            </a:r>
            <a:r>
              <a:rPr lang="en-US" sz="1300" dirty="0">
                <a:latin typeface="+mn-lt"/>
                <a:ea typeface="Calibri" panose="020F0502020204030204" pitchFamily="34" charset="0"/>
                <a:cs typeface="Times New Roman" panose="02020603050405020304" pitchFamily="18" charset="0"/>
              </a:rPr>
              <a:t>;</a:t>
            </a:r>
            <a:r>
              <a:rPr lang="en-US" sz="1300" baseline="30000" dirty="0">
                <a:effectLst/>
                <a:latin typeface="+mn-lt"/>
                <a:ea typeface="Calibri" panose="020F0502020204030204" pitchFamily="34" charset="0"/>
                <a:cs typeface="Times New Roman" panose="02020603050405020304" pitchFamily="18" charset="0"/>
              </a:rPr>
              <a:t>  </a:t>
            </a:r>
            <a:r>
              <a:rPr lang="en-US" sz="1300" b="1" baseline="30000" dirty="0">
                <a:effectLst/>
                <a:latin typeface="+mn-lt"/>
                <a:ea typeface="Calibri" panose="020F0502020204030204" pitchFamily="34" charset="0"/>
                <a:cs typeface="Times New Roman" panose="02020603050405020304" pitchFamily="18" charset="0"/>
              </a:rPr>
              <a:t>10</a:t>
            </a:r>
            <a:r>
              <a:rPr lang="en-US" sz="1300" dirty="0">
                <a:effectLst/>
                <a:latin typeface="+mn-lt"/>
                <a:ea typeface="Calibri" panose="020F0502020204030204" pitchFamily="34" charset="0"/>
                <a:cs typeface="Times New Roman" panose="02020603050405020304" pitchFamily="18" charset="0"/>
              </a:rPr>
              <a:t>Cerulli, Stephens &amp; Bossarte (2014). </a:t>
            </a:r>
            <a:r>
              <a:rPr lang="en-US" sz="1300" i="1" dirty="0">
                <a:effectLst/>
                <a:latin typeface="+mn-lt"/>
                <a:ea typeface="Calibri" panose="020F0502020204030204" pitchFamily="34" charset="0"/>
                <a:cs typeface="Times New Roman" panose="02020603050405020304" pitchFamily="18" charset="0"/>
              </a:rPr>
              <a:t>American J. Men’s Health</a:t>
            </a:r>
            <a:r>
              <a:rPr lang="en-US" sz="1300" i="1" dirty="0">
                <a:latin typeface="+mn-lt"/>
                <a:ea typeface="Calibri" panose="020F0502020204030204" pitchFamily="34" charset="0"/>
                <a:cs typeface="Times New Roman" panose="02020603050405020304" pitchFamily="18" charset="0"/>
              </a:rPr>
              <a:t>;</a:t>
            </a:r>
            <a:r>
              <a:rPr lang="en-US" sz="1300" dirty="0">
                <a:effectLst/>
                <a:latin typeface="+mn-lt"/>
                <a:ea typeface="Calibri" panose="020F0502020204030204" pitchFamily="34" charset="0"/>
                <a:cs typeface="Times New Roman" panose="02020603050405020304" pitchFamily="18" charset="0"/>
              </a:rPr>
              <a:t> </a:t>
            </a:r>
            <a:r>
              <a:rPr lang="en-US" sz="1300" baseline="30000" dirty="0">
                <a:effectLst/>
                <a:latin typeface="+mn-lt"/>
                <a:ea typeface="Calibri" panose="020F0502020204030204" pitchFamily="34" charset="0"/>
                <a:cs typeface="Times New Roman" panose="02020603050405020304" pitchFamily="18" charset="0"/>
              </a:rPr>
              <a:t>11</a:t>
            </a:r>
            <a:r>
              <a:rPr lang="en-US" sz="1300" dirty="0">
                <a:effectLst/>
                <a:latin typeface="+mn-lt"/>
                <a:ea typeface="Calibri" panose="020F0502020204030204" pitchFamily="34" charset="0"/>
                <a:cs typeface="Times New Roman" panose="02020603050405020304" pitchFamily="18" charset="0"/>
              </a:rPr>
              <a:t>Brignone, Sorrentino, Roberts </a:t>
            </a:r>
            <a:r>
              <a:rPr lang="en-US" sz="1300" dirty="0">
                <a:latin typeface="+mn-lt"/>
                <a:ea typeface="Calibri" panose="020F0502020204030204" pitchFamily="34" charset="0"/>
                <a:cs typeface="Times New Roman" panose="02020603050405020304" pitchFamily="18" charset="0"/>
              </a:rPr>
              <a:t>et al</a:t>
            </a:r>
            <a:r>
              <a:rPr lang="en-US" sz="1300" dirty="0">
                <a:effectLst/>
                <a:latin typeface="+mn-lt"/>
                <a:ea typeface="Calibri" panose="020F0502020204030204" pitchFamily="34" charset="0"/>
                <a:cs typeface="Times New Roman" panose="02020603050405020304" pitchFamily="18" charset="0"/>
              </a:rPr>
              <a:t>., (2018). </a:t>
            </a:r>
            <a:r>
              <a:rPr lang="en-US" sz="1300" i="1" dirty="0">
                <a:effectLst/>
                <a:latin typeface="+mn-lt"/>
                <a:ea typeface="Calibri" panose="020F0502020204030204" pitchFamily="34" charset="0"/>
                <a:cs typeface="Times New Roman" panose="02020603050405020304" pitchFamily="18" charset="0"/>
              </a:rPr>
              <a:t>General Hospital Psychiatry</a:t>
            </a:r>
            <a:r>
              <a:rPr lang="en-US" sz="1300" i="1" dirty="0">
                <a:latin typeface="+mn-lt"/>
                <a:ea typeface="Calibri" panose="020F0502020204030204" pitchFamily="34" charset="0"/>
                <a:cs typeface="Times New Roman" panose="02020603050405020304" pitchFamily="18" charset="0"/>
              </a:rPr>
              <a:t>; </a:t>
            </a:r>
            <a:r>
              <a:rPr lang="en-US" sz="1300" baseline="30000" dirty="0">
                <a:latin typeface="+mn-lt"/>
                <a:ea typeface="Calibri" panose="020F0502020204030204" pitchFamily="34" charset="0"/>
                <a:cs typeface="Times New Roman" panose="02020603050405020304" pitchFamily="18" charset="0"/>
              </a:rPr>
              <a:t>12</a:t>
            </a:r>
            <a:r>
              <a:rPr lang="en-US" sz="1300" dirty="0">
                <a:effectLst/>
                <a:latin typeface="+mn-lt"/>
                <a:ea typeface="Calibri" panose="020F0502020204030204" pitchFamily="34" charset="0"/>
                <a:cs typeface="Times New Roman" panose="02020603050405020304" pitchFamily="18" charset="0"/>
              </a:rPr>
              <a:t>Portnoy, Relyea, Street </a:t>
            </a:r>
            <a:r>
              <a:rPr lang="en-US" sz="1300" dirty="0">
                <a:latin typeface="+mn-lt"/>
                <a:ea typeface="Calibri" panose="020F0502020204030204" pitchFamily="34" charset="0"/>
                <a:cs typeface="Times New Roman" panose="02020603050405020304" pitchFamily="18" charset="0"/>
              </a:rPr>
              <a:t>et al</a:t>
            </a:r>
            <a:r>
              <a:rPr lang="en-US" sz="1300" dirty="0">
                <a:effectLst/>
                <a:latin typeface="+mn-lt"/>
                <a:ea typeface="Calibri" panose="020F0502020204030204" pitchFamily="34" charset="0"/>
                <a:cs typeface="Times New Roman" panose="02020603050405020304" pitchFamily="18" charset="0"/>
              </a:rPr>
              <a:t>., (2020). </a:t>
            </a:r>
            <a:r>
              <a:rPr lang="en-US" sz="1300" i="1" dirty="0">
                <a:effectLst/>
                <a:latin typeface="+mn-lt"/>
                <a:ea typeface="Calibri" panose="020F0502020204030204" pitchFamily="34" charset="0"/>
                <a:cs typeface="Times New Roman" panose="02020603050405020304" pitchFamily="18" charset="0"/>
              </a:rPr>
              <a:t>Journal of Family Violence.</a:t>
            </a:r>
          </a:p>
        </p:txBody>
      </p:sp>
    </p:spTree>
    <p:extLst>
      <p:ext uri="{BB962C8B-B14F-4D97-AF65-F5344CB8AC3E}">
        <p14:creationId xmlns:p14="http://schemas.microsoft.com/office/powerpoint/2010/main" val="101041116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9D27BE-BF89-433C-9C17-F2441C491946}"/>
              </a:ext>
            </a:extLst>
          </p:cNvPr>
          <p:cNvSpPr>
            <a:spLocks noGrp="1"/>
          </p:cNvSpPr>
          <p:nvPr>
            <p:ph type="title"/>
          </p:nvPr>
        </p:nvSpPr>
        <p:spPr>
          <a:xfrm>
            <a:off x="609600" y="-57128"/>
            <a:ext cx="10972800" cy="1290637"/>
          </a:xfrm>
        </p:spPr>
        <p:txBody>
          <a:bodyPr>
            <a:normAutofit/>
          </a:bodyPr>
          <a:lstStyle/>
          <a:p>
            <a:pPr algn="ctr"/>
            <a:r>
              <a:rPr lang="en-US" b="1" dirty="0">
                <a:solidFill>
                  <a:schemeClr val="bg1"/>
                </a:solidFill>
              </a:rPr>
              <a:t>MENTAL HEALTH CONDITIONS, PAST-YEAR IPV AMONG WOMEN VETERANS</a:t>
            </a:r>
          </a:p>
        </p:txBody>
      </p:sp>
      <p:sp>
        <p:nvSpPr>
          <p:cNvPr id="9" name="TextBox 8">
            <a:extLst>
              <a:ext uri="{FF2B5EF4-FFF2-40B4-BE49-F238E27FC236}">
                <a16:creationId xmlns:a16="http://schemas.microsoft.com/office/drawing/2014/main" id="{9AA674C8-ACBF-4E95-A28B-8EA094B783D3}"/>
              </a:ext>
            </a:extLst>
          </p:cNvPr>
          <p:cNvSpPr txBox="1"/>
          <p:nvPr/>
        </p:nvSpPr>
        <p:spPr>
          <a:xfrm>
            <a:off x="499560" y="1308366"/>
            <a:ext cx="11192879" cy="400110"/>
          </a:xfrm>
          <a:prstGeom prst="rect">
            <a:avLst/>
          </a:prstGeom>
          <a:noFill/>
        </p:spPr>
        <p:txBody>
          <a:bodyPr wrap="square" rtlCol="0">
            <a:spAutoFit/>
          </a:bodyPr>
          <a:lstStyle/>
          <a:p>
            <a:pPr algn="ctr"/>
            <a:r>
              <a:rPr lang="en-US" sz="2000" b="1" dirty="0">
                <a:latin typeface="+mn-lt"/>
                <a:cs typeface="Arial" panose="020B0604020202020204" pitchFamily="34" charset="0"/>
              </a:rPr>
              <a:t>Percentages of Mental Health Diagnoses by Past-Year IPV Status (N=8,888 women VHA patients) </a:t>
            </a:r>
          </a:p>
        </p:txBody>
      </p:sp>
      <p:sp>
        <p:nvSpPr>
          <p:cNvPr id="5" name="Oval 4">
            <a:extLst>
              <a:ext uri="{FF2B5EF4-FFF2-40B4-BE49-F238E27FC236}">
                <a16:creationId xmlns:a16="http://schemas.microsoft.com/office/drawing/2014/main" id="{CD631B82-D92D-4402-BC75-1DACCF7C1CA4}"/>
              </a:ext>
              <a:ext uri="{C183D7F6-B498-43B3-948B-1728B52AA6E4}">
                <adec:decorative xmlns:adec="http://schemas.microsoft.com/office/drawing/2017/decorative" val="1"/>
              </a:ext>
            </a:extLst>
          </p:cNvPr>
          <p:cNvSpPr/>
          <p:nvPr/>
        </p:nvSpPr>
        <p:spPr>
          <a:xfrm>
            <a:off x="1190156" y="2005343"/>
            <a:ext cx="743023" cy="42885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aphicFrame>
        <p:nvGraphicFramePr>
          <p:cNvPr id="4" name="Content Placeholder 5" descr="Mental health conditions, past-year IPV among women Veterans chart">
            <a:extLst>
              <a:ext uri="{FF2B5EF4-FFF2-40B4-BE49-F238E27FC236}">
                <a16:creationId xmlns:a16="http://schemas.microsoft.com/office/drawing/2014/main" id="{5C1F8AFB-D258-4C46-AC18-1D8B841C5BD2}"/>
              </a:ext>
            </a:extLst>
          </p:cNvPr>
          <p:cNvGraphicFramePr>
            <a:graphicFrameLocks noGrp="1"/>
          </p:cNvGraphicFramePr>
          <p:nvPr>
            <p:ph idx="1"/>
            <p:extLst>
              <p:ext uri="{D42A27DB-BD31-4B8C-83A1-F6EECF244321}">
                <p14:modId xmlns:p14="http://schemas.microsoft.com/office/powerpoint/2010/main" val="3890805726"/>
              </p:ext>
            </p:extLst>
          </p:nvPr>
        </p:nvGraphicFramePr>
        <p:xfrm>
          <a:off x="609600" y="1930486"/>
          <a:ext cx="9133312" cy="3881162"/>
        </p:xfrm>
        <a:graphic>
          <a:graphicData uri="http://schemas.openxmlformats.org/drawingml/2006/chart">
            <c:chart xmlns:c="http://schemas.openxmlformats.org/drawingml/2006/chart" xmlns:r="http://schemas.openxmlformats.org/officeDocument/2006/relationships" r:id="rId3"/>
          </a:graphicData>
        </a:graphic>
      </p:graphicFrame>
      <p:sp>
        <p:nvSpPr>
          <p:cNvPr id="7" name="Snip Single Corner Rectangle 7">
            <a:extLst>
              <a:ext uri="{FF2B5EF4-FFF2-40B4-BE49-F238E27FC236}">
                <a16:creationId xmlns:a16="http://schemas.microsoft.com/office/drawing/2014/main" id="{444A5601-1A8B-403D-AEFA-C8B5FD00721D}"/>
              </a:ext>
            </a:extLst>
          </p:cNvPr>
          <p:cNvSpPr/>
          <p:nvPr/>
        </p:nvSpPr>
        <p:spPr>
          <a:xfrm>
            <a:off x="9946005" y="2005343"/>
            <a:ext cx="1856474" cy="2125207"/>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a:solidFill>
                  <a:schemeClr val="tx1"/>
                </a:solidFill>
                <a:cs typeface="Arial" panose="020B0604020202020204" pitchFamily="34" charset="0"/>
              </a:rPr>
              <a:t>IPV is not a mental health diagnosis; but IPV does impact mental health</a:t>
            </a:r>
          </a:p>
        </p:txBody>
      </p:sp>
      <p:sp>
        <p:nvSpPr>
          <p:cNvPr id="8" name="TextBox 7">
            <a:extLst>
              <a:ext uri="{FF2B5EF4-FFF2-40B4-BE49-F238E27FC236}">
                <a16:creationId xmlns:a16="http://schemas.microsoft.com/office/drawing/2014/main" id="{2C612F1C-0770-4EE1-994F-DA0C1B187B8B}"/>
              </a:ext>
            </a:extLst>
          </p:cNvPr>
          <p:cNvSpPr txBox="1"/>
          <p:nvPr/>
        </p:nvSpPr>
        <p:spPr>
          <a:xfrm>
            <a:off x="609600" y="6128949"/>
            <a:ext cx="7965831" cy="245516"/>
          </a:xfrm>
          <a:prstGeom prst="rect">
            <a:avLst/>
          </a:prstGeom>
          <a:noFill/>
        </p:spPr>
        <p:txBody>
          <a:bodyPr wrap="square" rtlCol="0">
            <a:spAutoFit/>
          </a:bodyPr>
          <a:lstStyle/>
          <a:p>
            <a:pPr>
              <a:lnSpc>
                <a:spcPts val="1050"/>
              </a:lnSpc>
            </a:pPr>
            <a:r>
              <a:rPr lang="en-US" sz="1400" dirty="0">
                <a:latin typeface="+mn-lt"/>
              </a:rPr>
              <a:t>Dichter, Sorrentino, Bellamy, Medvedeva, Roberts, &amp; Iverson (2017).</a:t>
            </a:r>
            <a:r>
              <a:rPr lang="en-US" sz="1400" i="1" dirty="0">
                <a:latin typeface="+mn-lt"/>
              </a:rPr>
              <a:t> Journal of Traumatic Stress.</a:t>
            </a:r>
          </a:p>
        </p:txBody>
      </p:sp>
      <p:sp>
        <p:nvSpPr>
          <p:cNvPr id="3" name="Slide Number Placeholder 2">
            <a:extLst>
              <a:ext uri="{FF2B5EF4-FFF2-40B4-BE49-F238E27FC236}">
                <a16:creationId xmlns:a16="http://schemas.microsoft.com/office/drawing/2014/main" id="{C63CA4A0-726D-4A27-8164-BD0366AF0D01}"/>
              </a:ext>
            </a:extLst>
          </p:cNvPr>
          <p:cNvSpPr>
            <a:spLocks noGrp="1"/>
          </p:cNvSpPr>
          <p:nvPr>
            <p:ph type="sldNum" sz="quarter" idx="12"/>
          </p:nvPr>
        </p:nvSpPr>
        <p:spPr>
          <a:xfrm>
            <a:off x="12298440" y="640023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19FBEEDD-0B05-4B03-823B-B7B914ED2C13}" type="slidenum">
              <a:rPr lang="en-US" altLang="en-US" smtClean="0"/>
              <a:pPr fontAlgn="base">
                <a:spcBef>
                  <a:spcPct val="0"/>
                </a:spcBef>
                <a:spcAft>
                  <a:spcPct val="0"/>
                </a:spcAft>
              </a:pPr>
              <a:t>14</a:t>
            </a:fld>
            <a:endParaRPr lang="en-US" altLang="en-US" dirty="0">
              <a:solidFill>
                <a:prstClr val="white"/>
              </a:solidFill>
              <a:latin typeface="Arial" charset="0"/>
              <a:ea typeface="ヒラギノ角ゴ Pro W3" pitchFamily="1" charset="-128"/>
            </a:endParaRPr>
          </a:p>
        </p:txBody>
      </p:sp>
    </p:spTree>
    <p:extLst>
      <p:ext uri="{BB962C8B-B14F-4D97-AF65-F5344CB8AC3E}">
        <p14:creationId xmlns:p14="http://schemas.microsoft.com/office/powerpoint/2010/main" val="3712141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9D27BE-BF89-433C-9C17-F2441C491946}"/>
              </a:ext>
            </a:extLst>
          </p:cNvPr>
          <p:cNvSpPr>
            <a:spLocks noGrp="1"/>
          </p:cNvSpPr>
          <p:nvPr>
            <p:ph type="title"/>
          </p:nvPr>
        </p:nvSpPr>
        <p:spPr>
          <a:xfrm>
            <a:off x="609599" y="250451"/>
            <a:ext cx="10972800" cy="1290637"/>
          </a:xfrm>
        </p:spPr>
        <p:txBody>
          <a:bodyPr>
            <a:normAutofit/>
          </a:bodyPr>
          <a:lstStyle/>
          <a:p>
            <a:pPr algn="ctr"/>
            <a:r>
              <a:rPr lang="en-US" sz="2800" b="1" dirty="0">
                <a:solidFill>
                  <a:schemeClr val="bg1"/>
                </a:solidFill>
              </a:rPr>
              <a:t>SCREENING IPV+ IS ALSO ASSOCIATED WITH…</a:t>
            </a:r>
          </a:p>
        </p:txBody>
      </p:sp>
      <p:graphicFrame>
        <p:nvGraphicFramePr>
          <p:cNvPr id="4" name="Content Placeholder 3" descr="Screening IPV plus is also associated with">
            <a:extLst>
              <a:ext uri="{FF2B5EF4-FFF2-40B4-BE49-F238E27FC236}">
                <a16:creationId xmlns:a16="http://schemas.microsoft.com/office/drawing/2014/main" id="{0DD5BA00-5EE5-4BFD-95FB-91F2384B537C}"/>
              </a:ext>
            </a:extLst>
          </p:cNvPr>
          <p:cNvGraphicFramePr>
            <a:graphicFrameLocks noGrp="1"/>
          </p:cNvGraphicFramePr>
          <p:nvPr>
            <p:ph idx="1"/>
            <p:extLst>
              <p:ext uri="{D42A27DB-BD31-4B8C-83A1-F6EECF244321}">
                <p14:modId xmlns:p14="http://schemas.microsoft.com/office/powerpoint/2010/main" val="2918299602"/>
              </p:ext>
            </p:extLst>
          </p:nvPr>
        </p:nvGraphicFramePr>
        <p:xfrm>
          <a:off x="307259" y="1260895"/>
          <a:ext cx="8854517" cy="4336209"/>
        </p:xfrm>
        <a:graphic>
          <a:graphicData uri="http://schemas.openxmlformats.org/drawingml/2006/chart">
            <c:chart xmlns:c="http://schemas.openxmlformats.org/drawingml/2006/chart" xmlns:r="http://schemas.openxmlformats.org/officeDocument/2006/relationships" r:id="rId3"/>
          </a:graphicData>
        </a:graphic>
      </p:graphicFrame>
      <p:sp>
        <p:nvSpPr>
          <p:cNvPr id="8" name="Snip Single Corner Rectangle 5">
            <a:extLst>
              <a:ext uri="{FF2B5EF4-FFF2-40B4-BE49-F238E27FC236}">
                <a16:creationId xmlns:a16="http://schemas.microsoft.com/office/drawing/2014/main" id="{9C110141-3093-4255-95DF-287E7026F148}"/>
              </a:ext>
            </a:extLst>
          </p:cNvPr>
          <p:cNvSpPr/>
          <p:nvPr/>
        </p:nvSpPr>
        <p:spPr>
          <a:xfrm>
            <a:off x="9680494" y="1942773"/>
            <a:ext cx="2060408" cy="2377836"/>
          </a:xfrm>
          <a:prstGeom prst="snip1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a:solidFill>
                  <a:schemeClr val="tx1"/>
                </a:solidFill>
                <a:cs typeface="Arial" panose="020B0604020202020204" pitchFamily="34" charset="0"/>
              </a:rPr>
              <a:t>Services intersection – consider IPV and IPV-related needs</a:t>
            </a:r>
          </a:p>
        </p:txBody>
      </p:sp>
      <p:sp>
        <p:nvSpPr>
          <p:cNvPr id="5" name="Rectangle 4">
            <a:extLst>
              <a:ext uri="{FF2B5EF4-FFF2-40B4-BE49-F238E27FC236}">
                <a16:creationId xmlns:a16="http://schemas.microsoft.com/office/drawing/2014/main" id="{35082DDF-DCDC-4DD0-AF2E-4507F19B3E19}"/>
              </a:ext>
            </a:extLst>
          </p:cNvPr>
          <p:cNvSpPr/>
          <p:nvPr/>
        </p:nvSpPr>
        <p:spPr>
          <a:xfrm>
            <a:off x="279731" y="5938565"/>
            <a:ext cx="11815509" cy="461665"/>
          </a:xfrm>
          <a:prstGeom prst="rect">
            <a:avLst/>
          </a:prstGeom>
        </p:spPr>
        <p:txBody>
          <a:bodyPr wrap="square">
            <a:spAutoFit/>
          </a:bodyPr>
          <a:lstStyle/>
          <a:p>
            <a:pPr lvl="0" defTabSz="457200">
              <a:defRPr/>
            </a:pPr>
            <a:r>
              <a:rPr lang="en-US" sz="1200" baseline="30000" dirty="0">
                <a:latin typeface="+mn-lt"/>
                <a:ea typeface="Times New Roman" panose="02020603050405020304" pitchFamily="18" charset="0"/>
                <a:cs typeface="Arial" panose="020B0604020202020204" pitchFamily="34" charset="0"/>
              </a:rPr>
              <a:t>1</a:t>
            </a:r>
            <a:r>
              <a:rPr lang="en-US" sz="1200" dirty="0">
                <a:latin typeface="+mn-lt"/>
                <a:ea typeface="Times New Roman" panose="02020603050405020304" pitchFamily="18" charset="0"/>
                <a:cs typeface="Arial" panose="020B0604020202020204" pitchFamily="34" charset="0"/>
              </a:rPr>
              <a:t>Montgomery, Sorrentino, Cusack, Bellamy, Medvedeva, Roberts, &amp; Dichter (2018) </a:t>
            </a:r>
            <a:r>
              <a:rPr lang="en-US" sz="1200" i="1" dirty="0">
                <a:latin typeface="+mn-lt"/>
                <a:ea typeface="Times New Roman" panose="02020603050405020304" pitchFamily="18" charset="0"/>
                <a:cs typeface="Arial" panose="020B0604020202020204" pitchFamily="34" charset="0"/>
              </a:rPr>
              <a:t>American Journal of Preventative Medicine</a:t>
            </a:r>
            <a:r>
              <a:rPr lang="en-US" sz="1200" dirty="0">
                <a:latin typeface="+mn-lt"/>
                <a:ea typeface="Times New Roman" panose="02020603050405020304" pitchFamily="18" charset="0"/>
                <a:cs typeface="Arial" panose="020B0604020202020204" pitchFamily="34" charset="0"/>
              </a:rPr>
              <a:t>; </a:t>
            </a:r>
            <a:r>
              <a:rPr lang="en-US" sz="1200" baseline="30000" dirty="0">
                <a:latin typeface="+mn-lt"/>
                <a:ea typeface="Times New Roman" panose="02020603050405020304" pitchFamily="18" charset="0"/>
                <a:cs typeface="Arial" panose="020B0604020202020204" pitchFamily="34" charset="0"/>
              </a:rPr>
              <a:t>2</a:t>
            </a:r>
            <a:r>
              <a:rPr lang="en-US" sz="1200" dirty="0">
                <a:latin typeface="+mn-lt"/>
                <a:ea typeface="Times New Roman" panose="02020603050405020304" pitchFamily="18" charset="0"/>
                <a:cs typeface="Arial" panose="020B0604020202020204" pitchFamily="34" charset="0"/>
              </a:rPr>
              <a:t>Brignone </a:t>
            </a:r>
            <a:r>
              <a:rPr lang="it-IT" sz="1200" dirty="0">
                <a:latin typeface="+mn-lt"/>
                <a:ea typeface="Times New Roman" panose="02020603050405020304" pitchFamily="18" charset="0"/>
                <a:cs typeface="Arial" panose="020B0604020202020204" pitchFamily="34" charset="0"/>
              </a:rPr>
              <a:t>Sorrentino, Roberts, &amp; Dichter (2018)</a:t>
            </a:r>
            <a:r>
              <a:rPr lang="it-IT" sz="1200" i="1" dirty="0">
                <a:latin typeface="+mn-lt"/>
                <a:ea typeface="Times New Roman" panose="02020603050405020304" pitchFamily="18" charset="0"/>
                <a:cs typeface="Arial" panose="020B0604020202020204" pitchFamily="34" charset="0"/>
              </a:rPr>
              <a:t> General Hospital Pyshiatry</a:t>
            </a:r>
            <a:r>
              <a:rPr lang="en-US" sz="1200" dirty="0">
                <a:latin typeface="+mn-lt"/>
                <a:ea typeface="Times New Roman" panose="02020603050405020304" pitchFamily="18" charset="0"/>
                <a:cs typeface="Arial" panose="020B0604020202020204" pitchFamily="34" charset="0"/>
              </a:rPr>
              <a:t>; </a:t>
            </a:r>
            <a:r>
              <a:rPr lang="en-US" sz="1200" baseline="30000" dirty="0">
                <a:latin typeface="+mn-lt"/>
                <a:ea typeface="Times New Roman" panose="02020603050405020304" pitchFamily="18" charset="0"/>
                <a:cs typeface="Arial" panose="020B0604020202020204" pitchFamily="34" charset="0"/>
              </a:rPr>
              <a:t>3</a:t>
            </a:r>
            <a:r>
              <a:rPr lang="en-US" sz="1200" dirty="0">
                <a:latin typeface="+mn-lt"/>
                <a:ea typeface="Times New Roman" panose="02020603050405020304" pitchFamily="18" charset="0"/>
                <a:cs typeface="Arial" panose="020B0604020202020204" pitchFamily="34" charset="0"/>
              </a:rPr>
              <a:t>Dichter, Sorrentino, Haywood, Bellamy, Medvedeva, Roberts, &amp; Iverson (2018). </a:t>
            </a:r>
            <a:r>
              <a:rPr lang="en-US" sz="1200" i="1" dirty="0">
                <a:latin typeface="+mn-lt"/>
                <a:ea typeface="Times New Roman" panose="02020603050405020304" pitchFamily="18" charset="0"/>
                <a:cs typeface="Arial" panose="020B0604020202020204" pitchFamily="34" charset="0"/>
              </a:rPr>
              <a:t>JGIM</a:t>
            </a:r>
            <a:endParaRPr kumimoji="0" lang="en-US" sz="1200" b="0" i="1" u="none" strike="noStrike" kern="1200" cap="none" spc="0" normalizeH="0" baseline="0" noProof="0" dirty="0">
              <a:ln>
                <a:noFill/>
              </a:ln>
              <a:effectLst/>
              <a:uLnTx/>
              <a:uFillTx/>
              <a:latin typeface="+mn-lt"/>
              <a:cs typeface="Arial" panose="020B0604020202020204" pitchFamily="34" charset="0"/>
            </a:endParaRPr>
          </a:p>
        </p:txBody>
      </p:sp>
    </p:spTree>
    <p:extLst>
      <p:ext uri="{BB962C8B-B14F-4D97-AF65-F5344CB8AC3E}">
        <p14:creationId xmlns:p14="http://schemas.microsoft.com/office/powerpoint/2010/main" val="3130804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9D27BE-BF89-433C-9C17-F2441C491946}"/>
              </a:ext>
            </a:extLst>
          </p:cNvPr>
          <p:cNvSpPr>
            <a:spLocks noGrp="1"/>
          </p:cNvSpPr>
          <p:nvPr>
            <p:ph type="title"/>
          </p:nvPr>
        </p:nvSpPr>
        <p:spPr>
          <a:xfrm>
            <a:off x="0" y="207899"/>
            <a:ext cx="12192000" cy="573024"/>
          </a:xfrm>
        </p:spPr>
        <p:txBody>
          <a:bodyPr>
            <a:normAutofit/>
          </a:bodyPr>
          <a:lstStyle/>
          <a:p>
            <a:pPr algn="ctr"/>
            <a:r>
              <a:rPr lang="en-US" sz="2800" b="1" dirty="0">
                <a:solidFill>
                  <a:schemeClr val="bg1"/>
                </a:solidFill>
              </a:rPr>
              <a:t>IPV AND HEALTH SERVICES USE</a:t>
            </a:r>
          </a:p>
        </p:txBody>
      </p:sp>
      <p:sp>
        <p:nvSpPr>
          <p:cNvPr id="4" name="Content Placeholder 3">
            <a:extLst>
              <a:ext uri="{FF2B5EF4-FFF2-40B4-BE49-F238E27FC236}">
                <a16:creationId xmlns:a16="http://schemas.microsoft.com/office/drawing/2014/main" id="{8EEA6798-3849-42F3-B4F7-4AB7A344FD2B}"/>
              </a:ext>
            </a:extLst>
          </p:cNvPr>
          <p:cNvSpPr>
            <a:spLocks noGrp="1"/>
          </p:cNvSpPr>
          <p:nvPr>
            <p:ph idx="1"/>
          </p:nvPr>
        </p:nvSpPr>
        <p:spPr>
          <a:xfrm>
            <a:off x="609600" y="1202418"/>
            <a:ext cx="10972800" cy="3962602"/>
          </a:xfrm>
        </p:spPr>
        <p:txBody>
          <a:bodyPr/>
          <a:lstStyle/>
          <a:p>
            <a:r>
              <a:rPr lang="en-US" sz="2400" dirty="0"/>
              <a:t>Women who experience IPV use a higher volume of VHA care across a range of services, for example:</a:t>
            </a:r>
          </a:p>
          <a:p>
            <a:pPr lvl="1"/>
            <a:r>
              <a:rPr lang="en-US" sz="2400" dirty="0"/>
              <a:t> Primary care</a:t>
            </a:r>
            <a:r>
              <a:rPr lang="en-US" sz="2400" baseline="30000" dirty="0"/>
              <a:t>1,2</a:t>
            </a:r>
            <a:r>
              <a:rPr lang="en-US" sz="2400" dirty="0"/>
              <a:t> </a:t>
            </a:r>
          </a:p>
          <a:p>
            <a:pPr lvl="1"/>
            <a:r>
              <a:rPr lang="en-US" sz="2400" dirty="0"/>
              <a:t> Emergency room care</a:t>
            </a:r>
            <a:r>
              <a:rPr lang="en-US" sz="2400" baseline="30000" dirty="0"/>
              <a:t>2</a:t>
            </a:r>
            <a:r>
              <a:rPr lang="en-US" sz="2400" dirty="0"/>
              <a:t> (both for medical problems and mental health care for women with severe physical IPV)</a:t>
            </a:r>
            <a:r>
              <a:rPr lang="en-US" sz="2400" baseline="30000" dirty="0"/>
              <a:t>3</a:t>
            </a:r>
            <a:r>
              <a:rPr lang="en-US" sz="2400" dirty="0"/>
              <a:t> </a:t>
            </a:r>
          </a:p>
          <a:p>
            <a:pPr lvl="1"/>
            <a:r>
              <a:rPr lang="en-US" sz="2400" dirty="0"/>
              <a:t>Mental health visits</a:t>
            </a:r>
            <a:r>
              <a:rPr lang="en-US" sz="2400" baseline="30000" dirty="0"/>
              <a:t>2-4</a:t>
            </a:r>
          </a:p>
          <a:p>
            <a:pPr lvl="1"/>
            <a:endParaRPr lang="en-US" sz="2400" dirty="0"/>
          </a:p>
          <a:p>
            <a:r>
              <a:rPr lang="en-US" sz="2400" dirty="0"/>
              <a:t>Opportunities for IPV inquiry and intervention</a:t>
            </a:r>
          </a:p>
        </p:txBody>
      </p:sp>
      <p:pic>
        <p:nvPicPr>
          <p:cNvPr id="2" name="Picture 1" descr="Intimate Partner violence can happen to anyone">
            <a:extLst>
              <a:ext uri="{FF2B5EF4-FFF2-40B4-BE49-F238E27FC236}">
                <a16:creationId xmlns:a16="http://schemas.microsoft.com/office/drawing/2014/main" id="{05DEED42-F2B1-604D-0FF0-92DFB92ADC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4312" y="3183719"/>
            <a:ext cx="4888834" cy="2477847"/>
          </a:xfrm>
          <a:prstGeom prst="rect">
            <a:avLst/>
          </a:prstGeom>
        </p:spPr>
      </p:pic>
      <p:sp>
        <p:nvSpPr>
          <p:cNvPr id="5" name="Rectangle 4">
            <a:extLst>
              <a:ext uri="{FF2B5EF4-FFF2-40B4-BE49-F238E27FC236}">
                <a16:creationId xmlns:a16="http://schemas.microsoft.com/office/drawing/2014/main" id="{78A2CF44-2FE1-40A9-B071-3D178CDCF6CA}"/>
              </a:ext>
            </a:extLst>
          </p:cNvPr>
          <p:cNvSpPr/>
          <p:nvPr/>
        </p:nvSpPr>
        <p:spPr>
          <a:xfrm>
            <a:off x="609600" y="5807340"/>
            <a:ext cx="10972800" cy="738664"/>
          </a:xfrm>
          <a:prstGeom prst="rect">
            <a:avLst/>
          </a:prstGeom>
        </p:spPr>
        <p:txBody>
          <a:bodyPr wrap="square">
            <a:spAutoFit/>
          </a:bodyPr>
          <a:lstStyle/>
          <a:p>
            <a:pPr>
              <a:defRPr/>
            </a:pPr>
            <a:r>
              <a:rPr lang="en-US" sz="1400" baseline="30000" dirty="0">
                <a:latin typeface="+mn-lt"/>
                <a:ea typeface="Times New Roman" panose="02020603050405020304" pitchFamily="18" charset="0"/>
                <a:cs typeface="Arial" panose="020B0604020202020204" pitchFamily="34" charset="0"/>
              </a:rPr>
              <a:t>1</a:t>
            </a:r>
            <a:r>
              <a:rPr lang="en-US" sz="1400" dirty="0">
                <a:latin typeface="+mn-lt"/>
                <a:cs typeface="Arial" panose="020B0604020202020204" pitchFamily="34" charset="0"/>
              </a:rPr>
              <a:t>Kimerling, Iverson, Dichter, Rodriguez, Wong &amp; Pavao (2016). </a:t>
            </a:r>
            <a:r>
              <a:rPr lang="en-US" sz="1400" i="1" dirty="0">
                <a:latin typeface="+mn-lt"/>
                <a:cs typeface="Arial" panose="020B0604020202020204" pitchFamily="34" charset="0"/>
              </a:rPr>
              <a:t>JGIM</a:t>
            </a:r>
            <a:r>
              <a:rPr lang="en-US" sz="1400" dirty="0">
                <a:latin typeface="+mn-lt"/>
                <a:cs typeface="Arial" panose="020B0604020202020204" pitchFamily="34" charset="0"/>
              </a:rPr>
              <a:t>; </a:t>
            </a:r>
            <a:r>
              <a:rPr lang="en-US" sz="1400" baseline="30000" dirty="0">
                <a:latin typeface="+mn-lt"/>
                <a:ea typeface="Times New Roman" panose="02020603050405020304" pitchFamily="18" charset="0"/>
                <a:cs typeface="Arial" panose="020B0604020202020204" pitchFamily="34" charset="0"/>
              </a:rPr>
              <a:t>2</a:t>
            </a:r>
            <a:r>
              <a:rPr kumimoji="0" lang="en-US" sz="1400" i="0" u="none" strike="noStrike" kern="1200" cap="none" spc="0" normalizeH="0" baseline="0" noProof="0" dirty="0">
                <a:ln>
                  <a:noFill/>
                </a:ln>
                <a:effectLst/>
                <a:uLnTx/>
                <a:uFillTx/>
                <a:latin typeface="+mn-lt"/>
                <a:ea typeface="Times New Roman" panose="02020603050405020304" pitchFamily="18" charset="0"/>
                <a:cs typeface="Arial" panose="020B0604020202020204" pitchFamily="34" charset="0"/>
              </a:rPr>
              <a:t>Dichter, Sorrentino, Haywood, Bellamy, Medvedeva, Roberts, &amp; Iverson (2018). </a:t>
            </a:r>
            <a:r>
              <a:rPr kumimoji="0" lang="en-US" sz="1400" i="1" u="none" strike="noStrike" kern="1200" cap="none" spc="0" normalizeH="0" baseline="0" noProof="0" dirty="0">
                <a:ln>
                  <a:noFill/>
                </a:ln>
                <a:effectLst/>
                <a:uLnTx/>
                <a:uFillTx/>
                <a:latin typeface="+mn-lt"/>
                <a:ea typeface="Times New Roman" panose="02020603050405020304" pitchFamily="18" charset="0"/>
                <a:cs typeface="Arial" panose="020B0604020202020204" pitchFamily="34" charset="0"/>
              </a:rPr>
              <a:t>JGIM</a:t>
            </a:r>
            <a:r>
              <a:rPr kumimoji="0" lang="en-US" sz="1400" i="0" u="none" strike="noStrike" kern="1200" cap="none" spc="0" normalizeH="0" baseline="0" noProof="0" dirty="0">
                <a:ln>
                  <a:noFill/>
                </a:ln>
                <a:effectLst/>
                <a:uLnTx/>
                <a:uFillTx/>
                <a:latin typeface="+mn-lt"/>
                <a:ea typeface="Times New Roman" panose="02020603050405020304" pitchFamily="18" charset="0"/>
                <a:cs typeface="Arial" panose="020B0604020202020204" pitchFamily="34" charset="0"/>
              </a:rPr>
              <a:t>; </a:t>
            </a:r>
            <a:r>
              <a:rPr kumimoji="0" lang="en-US" sz="1400" i="0" u="none" strike="noStrike" kern="1200" cap="none" spc="0" normalizeH="0" baseline="30000" noProof="0" dirty="0">
                <a:ln>
                  <a:noFill/>
                </a:ln>
                <a:effectLst/>
                <a:uLnTx/>
                <a:uFillTx/>
                <a:latin typeface="+mn-lt"/>
                <a:ea typeface="Times New Roman" panose="02020603050405020304" pitchFamily="18" charset="0"/>
                <a:cs typeface="Arial" panose="020B0604020202020204" pitchFamily="34" charset="0"/>
              </a:rPr>
              <a:t>3</a:t>
            </a:r>
            <a:r>
              <a:rPr kumimoji="0" lang="en-US" sz="1400" i="0" u="none" strike="noStrike" kern="1200" cap="none" spc="0" normalizeH="0" baseline="0" noProof="0" dirty="0">
                <a:ln>
                  <a:noFill/>
                </a:ln>
                <a:effectLst/>
                <a:uLnTx/>
                <a:uFillTx/>
                <a:latin typeface="+mn-lt"/>
                <a:ea typeface="Times New Roman" panose="02020603050405020304" pitchFamily="18" charset="0"/>
                <a:cs typeface="Arial" panose="020B0604020202020204" pitchFamily="34" charset="0"/>
              </a:rPr>
              <a:t>Iverson &amp; Pogoda (2015) </a:t>
            </a:r>
            <a:r>
              <a:rPr kumimoji="0" lang="en-US" sz="1400" i="1" u="none" strike="noStrike" kern="1200" cap="none" spc="0" normalizeH="0" baseline="0" noProof="0" dirty="0">
                <a:ln>
                  <a:noFill/>
                </a:ln>
                <a:effectLst/>
                <a:uLnTx/>
                <a:uFillTx/>
                <a:latin typeface="+mn-lt"/>
                <a:ea typeface="Times New Roman" panose="02020603050405020304" pitchFamily="18" charset="0"/>
                <a:cs typeface="Arial" panose="020B0604020202020204" pitchFamily="34" charset="0"/>
              </a:rPr>
              <a:t>Medical Care</a:t>
            </a:r>
            <a:r>
              <a:rPr kumimoji="0" lang="en-US" sz="1400" i="0" u="none" strike="noStrike" kern="1200" cap="none" spc="0" normalizeH="0" baseline="0" noProof="0" dirty="0">
                <a:ln>
                  <a:noFill/>
                </a:ln>
                <a:effectLst/>
                <a:uLnTx/>
                <a:uFillTx/>
                <a:latin typeface="+mn-lt"/>
                <a:ea typeface="Times New Roman" panose="02020603050405020304" pitchFamily="18" charset="0"/>
                <a:cs typeface="Arial" panose="020B0604020202020204" pitchFamily="34" charset="0"/>
              </a:rPr>
              <a:t>. </a:t>
            </a:r>
            <a:r>
              <a:rPr lang="en-US" sz="1400" baseline="30000" dirty="0">
                <a:latin typeface="+mn-lt"/>
                <a:cs typeface="Arial" panose="020B0604020202020204" pitchFamily="34" charset="0"/>
              </a:rPr>
              <a:t>1</a:t>
            </a:r>
            <a:r>
              <a:rPr lang="en-US" sz="1400" dirty="0">
                <a:latin typeface="+mn-lt"/>
                <a:cs typeface="Arial" panose="020B0604020202020204" pitchFamily="34" charset="0"/>
              </a:rPr>
              <a:t>Creech, Pulverman, Kroll-Desrosiers, Kinney, Dichter, &amp; Mattocks (2021). </a:t>
            </a:r>
            <a:r>
              <a:rPr lang="en-US" sz="1400" i="1" dirty="0">
                <a:latin typeface="+mn-lt"/>
                <a:cs typeface="Arial" panose="020B0604020202020204" pitchFamily="34" charset="0"/>
              </a:rPr>
              <a:t>JGIM.</a:t>
            </a:r>
            <a:endParaRPr lang="en-US" sz="1400" dirty="0">
              <a:latin typeface="+mn-lt"/>
              <a:cs typeface="Arial" panose="020B0604020202020204" pitchFamily="34" charset="0"/>
            </a:endParaRPr>
          </a:p>
          <a:p>
            <a:pPr lvl="0">
              <a:defRPr/>
            </a:pPr>
            <a:endParaRPr kumimoji="0" lang="en-US" sz="1400" i="0" u="none" strike="noStrike" kern="1200" cap="none" spc="0" normalizeH="0" baseline="0" noProof="0" dirty="0">
              <a:ln>
                <a:noFill/>
              </a:ln>
              <a:effectLst/>
              <a:uLnTx/>
              <a:uFillTx/>
              <a:latin typeface="+mn-lt"/>
              <a:cs typeface="Arial" panose="020B0604020202020204" pitchFamily="34" charset="0"/>
            </a:endParaRPr>
          </a:p>
        </p:txBody>
      </p:sp>
    </p:spTree>
    <p:extLst>
      <p:ext uri="{BB962C8B-B14F-4D97-AF65-F5344CB8AC3E}">
        <p14:creationId xmlns:p14="http://schemas.microsoft.com/office/powerpoint/2010/main" val="2987928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9D27BE-BF89-433C-9C17-F2441C491946}"/>
              </a:ext>
            </a:extLst>
          </p:cNvPr>
          <p:cNvSpPr>
            <a:spLocks noGrp="1"/>
          </p:cNvSpPr>
          <p:nvPr>
            <p:ph type="title"/>
          </p:nvPr>
        </p:nvSpPr>
        <p:spPr/>
        <p:txBody>
          <a:bodyPr>
            <a:normAutofit/>
          </a:bodyPr>
          <a:lstStyle/>
          <a:p>
            <a:pPr algn="ctr"/>
            <a:r>
              <a:rPr lang="en-US" sz="2800" b="1" dirty="0">
                <a:solidFill>
                  <a:schemeClr val="bg1"/>
                </a:solidFill>
              </a:rPr>
              <a:t>PATIENT AND PROVIDER PERSPECTIVES ON IPV SCREENING IN VA</a:t>
            </a:r>
          </a:p>
        </p:txBody>
      </p:sp>
      <p:graphicFrame>
        <p:nvGraphicFramePr>
          <p:cNvPr id="4" name="Diagram 3" descr="Patient and provider perspectives on IPV in VA">
            <a:extLst>
              <a:ext uri="{FF2B5EF4-FFF2-40B4-BE49-F238E27FC236}">
                <a16:creationId xmlns:a16="http://schemas.microsoft.com/office/drawing/2014/main" id="{F8E4FCE0-2E1E-4808-81AC-1C46858C44A5}"/>
              </a:ext>
            </a:extLst>
          </p:cNvPr>
          <p:cNvGraphicFramePr/>
          <p:nvPr>
            <p:extLst>
              <p:ext uri="{D42A27DB-BD31-4B8C-83A1-F6EECF244321}">
                <p14:modId xmlns:p14="http://schemas.microsoft.com/office/powerpoint/2010/main" val="2964216172"/>
              </p:ext>
            </p:extLst>
          </p:nvPr>
        </p:nvGraphicFramePr>
        <p:xfrm>
          <a:off x="1072353" y="524257"/>
          <a:ext cx="10047294" cy="5168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F0AC115-471D-4943-B645-5DD569B12783}"/>
              </a:ext>
            </a:extLst>
          </p:cNvPr>
          <p:cNvSpPr txBox="1"/>
          <p:nvPr/>
        </p:nvSpPr>
        <p:spPr>
          <a:xfrm>
            <a:off x="1072353" y="5343728"/>
            <a:ext cx="8278911" cy="1169551"/>
          </a:xfrm>
          <a:prstGeom prst="rect">
            <a:avLst/>
          </a:prstGeom>
          <a:noFill/>
        </p:spPr>
        <p:txBody>
          <a:bodyPr wrap="square" rtlCol="0">
            <a:spAutoFit/>
          </a:bodyPr>
          <a:lstStyle/>
          <a:p>
            <a:pPr>
              <a:lnSpc>
                <a:spcPts val="1400"/>
              </a:lnSpc>
            </a:pPr>
            <a:r>
              <a:rPr lang="en-US" sz="1200" dirty="0">
                <a:latin typeface="+mn-lt"/>
              </a:rPr>
              <a:t>Dichter, Wagner, Goldberg &amp; Iverson (2015). </a:t>
            </a:r>
            <a:r>
              <a:rPr lang="en-US" sz="1200" i="1" dirty="0">
                <a:latin typeface="+mn-lt"/>
              </a:rPr>
              <a:t>Women’s Health Issues</a:t>
            </a:r>
            <a:r>
              <a:rPr lang="en-US" sz="1200" dirty="0">
                <a:latin typeface="+mn-lt"/>
              </a:rPr>
              <a:t>.</a:t>
            </a:r>
          </a:p>
          <a:p>
            <a:pPr>
              <a:lnSpc>
                <a:spcPts val="1400"/>
              </a:lnSpc>
            </a:pPr>
            <a:r>
              <a:rPr lang="en-US" sz="1200" dirty="0">
                <a:latin typeface="+mn-lt"/>
              </a:rPr>
              <a:t>Grillo, Danitz, Dichter et al. (2021). </a:t>
            </a:r>
            <a:r>
              <a:rPr lang="en-US" sz="1200" i="1" dirty="0">
                <a:latin typeface="+mn-lt"/>
              </a:rPr>
              <a:t>J. of Interpersonal Violence.</a:t>
            </a:r>
          </a:p>
          <a:p>
            <a:pPr>
              <a:lnSpc>
                <a:spcPts val="1400"/>
              </a:lnSpc>
            </a:pPr>
            <a:r>
              <a:rPr lang="en-US" sz="1200" dirty="0">
                <a:latin typeface="+mn-lt"/>
              </a:rPr>
              <a:t>Iverson, Huang, Wells, Wright, Gerber &amp; Wiltsey-Stirman (2014). </a:t>
            </a:r>
            <a:r>
              <a:rPr lang="en-US" sz="1200" i="1" dirty="0">
                <a:latin typeface="+mn-lt"/>
              </a:rPr>
              <a:t>Research in Nursing &amp; Health.</a:t>
            </a:r>
          </a:p>
          <a:p>
            <a:pPr>
              <a:lnSpc>
                <a:spcPts val="1400"/>
              </a:lnSpc>
            </a:pPr>
            <a:r>
              <a:rPr lang="en-US" sz="1200" dirty="0">
                <a:latin typeface="+mn-lt"/>
              </a:rPr>
              <a:t>Iverson, Wiltsey-Stirman, Street, Gerber, Carpenter, Dichter, Bair-Merritt &amp; Vogt (2016). </a:t>
            </a:r>
            <a:r>
              <a:rPr lang="en-US" sz="1200" i="1" dirty="0">
                <a:latin typeface="+mn-lt"/>
              </a:rPr>
              <a:t>General Hospital Psychiatry.</a:t>
            </a:r>
          </a:p>
          <a:p>
            <a:pPr>
              <a:lnSpc>
                <a:spcPts val="1400"/>
              </a:lnSpc>
            </a:pPr>
            <a:r>
              <a:rPr lang="en-US" sz="1200" dirty="0">
                <a:latin typeface="+mn-lt"/>
              </a:rPr>
              <a:t>Dichter, Makaroun, Tuepker, True, Montgomery and Iverson (2020)</a:t>
            </a:r>
            <a:r>
              <a:rPr lang="en-US" sz="1200" i="1" dirty="0">
                <a:latin typeface="+mn-lt"/>
              </a:rPr>
              <a:t>. J. of General Internal Medicine. </a:t>
            </a:r>
          </a:p>
          <a:p>
            <a:pPr>
              <a:lnSpc>
                <a:spcPts val="1400"/>
              </a:lnSpc>
            </a:pPr>
            <a:r>
              <a:rPr lang="en-US" sz="1200" dirty="0">
                <a:latin typeface="+mn-lt"/>
              </a:rPr>
              <a:t>Dichter, Ogden, Tuepker, Iverson &amp; True (2021). </a:t>
            </a:r>
            <a:r>
              <a:rPr lang="en-US" sz="1200" i="1" dirty="0">
                <a:latin typeface="+mn-lt"/>
              </a:rPr>
              <a:t>J. of Women’s Health.</a:t>
            </a:r>
          </a:p>
        </p:txBody>
      </p:sp>
    </p:spTree>
    <p:extLst>
      <p:ext uri="{BB962C8B-B14F-4D97-AF65-F5344CB8AC3E}">
        <p14:creationId xmlns:p14="http://schemas.microsoft.com/office/powerpoint/2010/main" val="3537853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B2513B5-C4B2-4B84-8D4D-91910E055B2F}"/>
              </a:ext>
            </a:extLst>
          </p:cNvPr>
          <p:cNvSpPr>
            <a:spLocks noGrp="1" noChangeArrowheads="1"/>
          </p:cNvSpPr>
          <p:nvPr>
            <p:ph type="ctrTitle"/>
          </p:nvPr>
        </p:nvSpPr>
        <p:spPr bwMode="auto">
          <a:xfrm>
            <a:off x="2095500" y="2693987"/>
            <a:ext cx="80010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sz="32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IPV-related Clinical Programming at VA</a:t>
            </a:r>
            <a:br>
              <a:rPr lang="en-US" sz="32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endParaRPr lang="en-US" sz="32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5794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0672-88B3-F8A6-6531-A64BC2E34421}"/>
              </a:ext>
            </a:extLst>
          </p:cNvPr>
          <p:cNvSpPr>
            <a:spLocks noGrp="1"/>
          </p:cNvSpPr>
          <p:nvPr>
            <p:ph type="title"/>
          </p:nvPr>
        </p:nvSpPr>
        <p:spPr/>
        <p:txBody>
          <a:bodyPr/>
          <a:lstStyle/>
          <a:p>
            <a:r>
              <a:rPr lang="en-US" sz="2800" b="1" dirty="0">
                <a:solidFill>
                  <a:schemeClr val="bg1"/>
                </a:solidFill>
              </a:rPr>
              <a:t>NATIONAL VHA IPV ASSISTANCE PROGRAM (IPVAP)</a:t>
            </a:r>
          </a:p>
        </p:txBody>
      </p:sp>
      <p:sp>
        <p:nvSpPr>
          <p:cNvPr id="10" name="TextBox 9">
            <a:extLst>
              <a:ext uri="{FF2B5EF4-FFF2-40B4-BE49-F238E27FC236}">
                <a16:creationId xmlns:a16="http://schemas.microsoft.com/office/drawing/2014/main" id="{54ADDA0D-FAF6-CA76-4E36-CFD0BFC4E82E}"/>
              </a:ext>
            </a:extLst>
          </p:cNvPr>
          <p:cNvSpPr txBox="1"/>
          <p:nvPr/>
        </p:nvSpPr>
        <p:spPr>
          <a:xfrm>
            <a:off x="-305270" y="1010674"/>
            <a:ext cx="12294262" cy="1200329"/>
          </a:xfrm>
          <a:prstGeom prst="rect">
            <a:avLst/>
          </a:prstGeom>
          <a:noFill/>
        </p:spPr>
        <p:txBody>
          <a:bodyPr wrap="square" rtlCol="0">
            <a:spAutoFit/>
          </a:bodyPr>
          <a:lstStyle/>
          <a:p>
            <a:pPr lvl="1" algn="ctr"/>
            <a:r>
              <a:rPr lang="en-US" sz="2400" b="1" dirty="0">
                <a:solidFill>
                  <a:schemeClr val="tx2"/>
                </a:solidFill>
                <a:latin typeface="+mn-lt"/>
              </a:rPr>
              <a:t>Mission: To implement a comprehensive person-centered, recovery-oriented assistance program for Veterans, their families and caregivers and VHA employees who use or experience IPV</a:t>
            </a:r>
          </a:p>
        </p:txBody>
      </p:sp>
      <p:sp>
        <p:nvSpPr>
          <p:cNvPr id="3" name="Content Placeholder 2">
            <a:extLst>
              <a:ext uri="{FF2B5EF4-FFF2-40B4-BE49-F238E27FC236}">
                <a16:creationId xmlns:a16="http://schemas.microsoft.com/office/drawing/2014/main" id="{8BDCA128-367A-03FB-94B5-DC4997F9FA1F}"/>
              </a:ext>
            </a:extLst>
          </p:cNvPr>
          <p:cNvSpPr>
            <a:spLocks noGrp="1"/>
          </p:cNvSpPr>
          <p:nvPr>
            <p:ph idx="1"/>
          </p:nvPr>
        </p:nvSpPr>
        <p:spPr>
          <a:xfrm>
            <a:off x="0" y="2358092"/>
            <a:ext cx="9740348" cy="4190513"/>
          </a:xfrm>
        </p:spPr>
        <p:txBody>
          <a:bodyPr/>
          <a:lstStyle/>
          <a:p>
            <a:pPr lvl="1">
              <a:buFont typeface="Arial" panose="020B0604020202020204" pitchFamily="34" charset="0"/>
              <a:buChar char="•"/>
            </a:pPr>
            <a:r>
              <a:rPr kumimoji="0" lang="en-US" sz="2400" i="0" u="none" strike="noStrike" kern="1200" cap="none" spc="0" normalizeH="0" baseline="0" noProof="0" dirty="0">
                <a:ln>
                  <a:noFill/>
                </a:ln>
                <a:effectLst/>
                <a:uLnTx/>
                <a:uFillTx/>
                <a:ea typeface="+mn-ea"/>
                <a:cs typeface="Arial" panose="020B0604020202020204" pitchFamily="34" charset="0"/>
              </a:rPr>
              <a:t>IPV Assistance Program Coordinators at all VA Medical Centers</a:t>
            </a:r>
          </a:p>
          <a:p>
            <a:pPr lvl="1">
              <a:buFont typeface="Arial" panose="020B0604020202020204" pitchFamily="34" charset="0"/>
              <a:buChar char="•"/>
            </a:pPr>
            <a:r>
              <a:rPr lang="en-US" sz="2400" dirty="0">
                <a:ea typeface="+mn-ea"/>
                <a:cs typeface="Arial" panose="020B0604020202020204" pitchFamily="34" charset="0"/>
              </a:rPr>
              <a:t>Spectrum of holistic services and efforts</a:t>
            </a:r>
            <a:endParaRPr kumimoji="0" lang="en-US" sz="2400" i="0" u="none" strike="noStrike" kern="1200" cap="none" spc="0" normalizeH="0" baseline="0" noProof="0" dirty="0">
              <a:ln>
                <a:noFill/>
              </a:ln>
              <a:effectLst/>
              <a:uLnTx/>
              <a:uFillTx/>
              <a:ea typeface="+mn-ea"/>
              <a:cs typeface="Arial" panose="020B0604020202020204" pitchFamily="34" charset="0"/>
            </a:endParaRPr>
          </a:p>
          <a:p>
            <a:pPr lvl="1">
              <a:buFont typeface="Arial" panose="020B0604020202020204" pitchFamily="34" charset="0"/>
              <a:buChar char="•"/>
            </a:pPr>
            <a:r>
              <a:rPr kumimoji="0" lang="en-US" sz="2400" i="0" u="none" strike="noStrike" kern="1200" cap="none" spc="0" normalizeH="0" baseline="0" noProof="0" dirty="0">
                <a:ln>
                  <a:noFill/>
                </a:ln>
                <a:effectLst/>
                <a:uLnTx/>
                <a:uFillTx/>
                <a:ea typeface="+mn-ea"/>
                <a:cs typeface="Arial" panose="020B0604020202020204" pitchFamily="34" charset="0"/>
              </a:rPr>
              <a:t>One critical focus </a:t>
            </a:r>
            <a:r>
              <a:rPr lang="en-US" sz="2400" dirty="0">
                <a:ea typeface="+mn-ea"/>
                <a:cs typeface="Arial" panose="020B0604020202020204" pitchFamily="34" charset="0"/>
              </a:rPr>
              <a:t>- developing and implementing a t</a:t>
            </a:r>
            <a:r>
              <a:rPr kumimoji="0" lang="en-US" sz="2400" i="0" u="none" strike="noStrike" kern="1200" cap="none" spc="0" normalizeH="0" baseline="0" noProof="0" dirty="0" err="1">
                <a:ln>
                  <a:noFill/>
                </a:ln>
                <a:effectLst/>
                <a:uLnTx/>
                <a:uFillTx/>
                <a:ea typeface="+mn-ea"/>
                <a:cs typeface="Arial" panose="020B0604020202020204" pitchFamily="34" charset="0"/>
              </a:rPr>
              <a:t>rauma</a:t>
            </a:r>
            <a:r>
              <a:rPr kumimoji="0" lang="en-US" sz="2400" i="0" u="none" strike="noStrike" kern="1200" cap="none" spc="0" normalizeH="0" baseline="0" noProof="0" dirty="0">
                <a:ln>
                  <a:noFill/>
                </a:ln>
                <a:effectLst/>
                <a:uLnTx/>
                <a:uFillTx/>
                <a:ea typeface="+mn-ea"/>
                <a:cs typeface="Arial" panose="020B0604020202020204" pitchFamily="34" charset="0"/>
              </a:rPr>
              <a:t>-informed screening protocol </a:t>
            </a:r>
          </a:p>
          <a:p>
            <a:pPr lvl="2">
              <a:buFont typeface="Arial" panose="020B0604020202020204" pitchFamily="34" charset="0"/>
              <a:buChar char="•"/>
            </a:pPr>
            <a:r>
              <a:rPr lang="en-US" sz="2000" dirty="0">
                <a:ea typeface="+mn-ea"/>
                <a:cs typeface="Arial" panose="020B0604020202020204" pitchFamily="34" charset="0"/>
              </a:rPr>
              <a:t>Screen </a:t>
            </a:r>
            <a:r>
              <a:rPr kumimoji="0" lang="en-US" sz="2000" i="0" u="none" strike="noStrike" kern="1200" cap="none" spc="0" normalizeH="0" baseline="0" noProof="0" dirty="0">
                <a:ln>
                  <a:noFill/>
                </a:ln>
                <a:effectLst/>
                <a:uLnTx/>
                <a:uFillTx/>
                <a:ea typeface="+mn-ea"/>
                <a:cs typeface="Arial" panose="020B0604020202020204" pitchFamily="34" charset="0"/>
              </a:rPr>
              <a:t>all women at least annually</a:t>
            </a:r>
          </a:p>
          <a:p>
            <a:pPr lvl="2">
              <a:buFont typeface="Arial" panose="020B0604020202020204" pitchFamily="34" charset="0"/>
              <a:buChar char="•"/>
            </a:pPr>
            <a:r>
              <a:rPr lang="en-US" sz="2000" dirty="0">
                <a:cs typeface="Arial" panose="020B0604020202020204" pitchFamily="34" charset="0"/>
              </a:rPr>
              <a:t>Provide support and education (regardless of disclosure)</a:t>
            </a:r>
          </a:p>
          <a:p>
            <a:pPr lvl="2">
              <a:buFont typeface="Arial" panose="020B0604020202020204" pitchFamily="34" charset="0"/>
              <a:buChar char="•"/>
            </a:pPr>
            <a:r>
              <a:rPr lang="en-US" sz="2000" dirty="0">
                <a:cs typeface="Arial" panose="020B0604020202020204" pitchFamily="34" charset="0"/>
              </a:rPr>
              <a:t>F</a:t>
            </a:r>
            <a:r>
              <a:rPr kumimoji="0" lang="en-US" sz="2000" b="0" i="0" u="none" strike="noStrike" kern="1200" cap="none" spc="0" normalizeH="0" baseline="0" noProof="0" dirty="0" err="1">
                <a:ln>
                  <a:noFill/>
                </a:ln>
                <a:effectLst/>
                <a:uLnTx/>
                <a:uFillTx/>
                <a:ea typeface="+mn-ea"/>
                <a:cs typeface="Arial" panose="020B0604020202020204" pitchFamily="34" charset="0"/>
              </a:rPr>
              <a:t>ocus</a:t>
            </a:r>
            <a:r>
              <a:rPr kumimoji="0" lang="en-US" sz="2000" b="0" i="0" u="none" strike="noStrike" kern="1200" cap="none" spc="0" normalizeH="0" baseline="0" noProof="0" dirty="0">
                <a:ln>
                  <a:noFill/>
                </a:ln>
                <a:effectLst/>
                <a:uLnTx/>
                <a:uFillTx/>
                <a:ea typeface="+mn-ea"/>
                <a:cs typeface="Arial" panose="020B0604020202020204" pitchFamily="34" charset="0"/>
              </a:rPr>
              <a:t> on safety/assess for risk  </a:t>
            </a:r>
          </a:p>
          <a:p>
            <a:pPr lvl="2">
              <a:buFont typeface="Arial" panose="020B0604020202020204" pitchFamily="34" charset="0"/>
              <a:buChar char="•"/>
            </a:pPr>
            <a:r>
              <a:rPr lang="en-US" sz="2000" dirty="0">
                <a:ea typeface="+mn-ea"/>
                <a:cs typeface="Arial" panose="020B0604020202020204" pitchFamily="34" charset="0"/>
              </a:rPr>
              <a:t>Offer referrals for psychosocial services</a:t>
            </a:r>
          </a:p>
          <a:p>
            <a:pPr lvl="2">
              <a:buFont typeface="Arial" panose="020B0604020202020204" pitchFamily="34" charset="0"/>
              <a:buChar char="•"/>
            </a:pPr>
            <a:r>
              <a:rPr kumimoji="0" lang="en-US" sz="2000" b="0" i="0" u="none" strike="noStrike" kern="1200" cap="none" spc="0" normalizeH="0" baseline="0" noProof="0" dirty="0">
                <a:ln>
                  <a:noFill/>
                </a:ln>
                <a:effectLst/>
                <a:uLnTx/>
                <a:uFillTx/>
                <a:ea typeface="+mn-ea"/>
                <a:cs typeface="Arial" panose="020B0604020202020204" pitchFamily="34" charset="0"/>
              </a:rPr>
              <a:t>Shared decision-making regarding documentation</a:t>
            </a:r>
          </a:p>
        </p:txBody>
      </p:sp>
      <p:sp>
        <p:nvSpPr>
          <p:cNvPr id="11" name="Rectangle 10" descr="IPVAP logo">
            <a:extLst>
              <a:ext uri="{FF2B5EF4-FFF2-40B4-BE49-F238E27FC236}">
                <a16:creationId xmlns:a16="http://schemas.microsoft.com/office/drawing/2014/main" id="{8B60C2B1-59ED-D023-61E3-02E230D8360B}"/>
              </a:ext>
            </a:extLst>
          </p:cNvPr>
          <p:cNvSpPr/>
          <p:nvPr/>
        </p:nvSpPr>
        <p:spPr>
          <a:xfrm>
            <a:off x="9497845" y="2358092"/>
            <a:ext cx="2469604" cy="31407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2" name="Picture 11" descr="Intimate Partner Violence Assistance Program">
            <a:extLst>
              <a:ext uri="{FF2B5EF4-FFF2-40B4-BE49-F238E27FC236}">
                <a16:creationId xmlns:a16="http://schemas.microsoft.com/office/drawing/2014/main" id="{CF7CE90F-BA54-2D7F-DF97-7FE76F6E4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9388" y="2787940"/>
            <a:ext cx="2469604" cy="1402175"/>
          </a:xfrm>
          <a:prstGeom prst="rect">
            <a:avLst/>
          </a:prstGeom>
        </p:spPr>
      </p:pic>
      <p:pic>
        <p:nvPicPr>
          <p:cNvPr id="13" name="Picture 12">
            <a:extLst>
              <a:ext uri="{FF2B5EF4-FFF2-40B4-BE49-F238E27FC236}">
                <a16:creationId xmlns:a16="http://schemas.microsoft.com/office/drawing/2014/main" id="{205F0E36-3719-282C-DDF4-04461EA5092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9906" y="4190115"/>
            <a:ext cx="1586571" cy="1104575"/>
          </a:xfrm>
          <a:prstGeom prst="rect">
            <a:avLst/>
          </a:prstGeom>
        </p:spPr>
      </p:pic>
      <p:sp>
        <p:nvSpPr>
          <p:cNvPr id="14" name="TextBox 13">
            <a:extLst>
              <a:ext uri="{FF2B5EF4-FFF2-40B4-BE49-F238E27FC236}">
                <a16:creationId xmlns:a16="http://schemas.microsoft.com/office/drawing/2014/main" id="{512431D3-C59E-2700-C693-FC84702FF168}"/>
              </a:ext>
            </a:extLst>
          </p:cNvPr>
          <p:cNvSpPr txBox="1"/>
          <p:nvPr/>
        </p:nvSpPr>
        <p:spPr>
          <a:xfrm>
            <a:off x="9740348" y="6013071"/>
            <a:ext cx="2133600" cy="369332"/>
          </a:xfrm>
          <a:prstGeom prst="rect">
            <a:avLst/>
          </a:prstGeom>
          <a:noFill/>
        </p:spPr>
        <p:txBody>
          <a:bodyPr wrap="square" rtlCol="0">
            <a:spAutoFit/>
          </a:bodyPr>
          <a:lstStyle/>
          <a:p>
            <a:r>
              <a:rPr lang="en-US" dirty="0">
                <a:latin typeface="+mn-lt"/>
              </a:rPr>
              <a:t>VHA Directive 1198 </a:t>
            </a:r>
            <a:endParaRPr lang="en-US" dirty="0"/>
          </a:p>
        </p:txBody>
      </p:sp>
    </p:spTree>
    <p:extLst>
      <p:ext uri="{BB962C8B-B14F-4D97-AF65-F5344CB8AC3E}">
        <p14:creationId xmlns:p14="http://schemas.microsoft.com/office/powerpoint/2010/main" val="521594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3248E-FD53-42A2-B90A-9DA5171A3B29}"/>
              </a:ext>
            </a:extLst>
          </p:cNvPr>
          <p:cNvSpPr>
            <a:spLocks noGrp="1"/>
          </p:cNvSpPr>
          <p:nvPr>
            <p:ph type="title"/>
          </p:nvPr>
        </p:nvSpPr>
        <p:spPr>
          <a:xfrm>
            <a:off x="1981200" y="173287"/>
            <a:ext cx="8229600" cy="485081"/>
          </a:xfrm>
        </p:spPr>
        <p:txBody>
          <a:bodyPr/>
          <a:lstStyle/>
          <a:p>
            <a:pPr>
              <a:defRPr/>
            </a:pPr>
            <a:r>
              <a:rPr lang="en-US" b="1" dirty="0">
                <a:solidFill>
                  <a:schemeClr val="bg1"/>
                </a:solidFill>
                <a:effectLst>
                  <a:outerShdw blurRad="38100" dist="38100" dir="2700000" algn="tl">
                    <a:srgbClr val="000000">
                      <a:alpha val="43137"/>
                    </a:srgbClr>
                  </a:outerShdw>
                </a:effectLst>
                <a:latin typeface="+mn-lt"/>
                <a:cs typeface="Arial" panose="020B0604020202020204" pitchFamily="34" charset="0"/>
              </a:rPr>
              <a:t>TODAY’S AGENDA</a:t>
            </a:r>
          </a:p>
        </p:txBody>
      </p:sp>
      <p:sp>
        <p:nvSpPr>
          <p:cNvPr id="14339" name="Content Placeholder 2">
            <a:extLst>
              <a:ext uri="{FF2B5EF4-FFF2-40B4-BE49-F238E27FC236}">
                <a16:creationId xmlns:a16="http://schemas.microsoft.com/office/drawing/2014/main" id="{80DF1B9D-F74A-41E2-89F9-231D1757CAD9}"/>
              </a:ext>
            </a:extLst>
          </p:cNvPr>
          <p:cNvSpPr>
            <a:spLocks noGrp="1"/>
          </p:cNvSpPr>
          <p:nvPr>
            <p:ph idx="1"/>
          </p:nvPr>
        </p:nvSpPr>
        <p:spPr>
          <a:xfrm>
            <a:off x="668818" y="1333500"/>
            <a:ext cx="10511246" cy="4191000"/>
          </a:xfrm>
        </p:spPr>
        <p:txBody>
          <a:bodyPr/>
          <a:lstStyle/>
          <a:p>
            <a:pPr>
              <a:defRPr/>
            </a:pPr>
            <a:r>
              <a:rPr lang="en-US" altLang="en-US" sz="2600" dirty="0"/>
              <a:t>Scope of the problem of intimate partner violence (IPV) among women Veterans</a:t>
            </a:r>
          </a:p>
          <a:p>
            <a:pPr lvl="1">
              <a:defRPr/>
            </a:pPr>
            <a:r>
              <a:rPr lang="en-US" altLang="en-US" sz="2200" dirty="0"/>
              <a:t>Prevalence, health effects, and health care utilization </a:t>
            </a:r>
          </a:p>
          <a:p>
            <a:pPr lvl="1">
              <a:defRPr/>
            </a:pPr>
            <a:r>
              <a:rPr lang="en-US" altLang="en-US" sz="2200" dirty="0"/>
              <a:t>Patient and provider perspectives inform clinical practice</a:t>
            </a:r>
          </a:p>
          <a:p>
            <a:pPr>
              <a:defRPr/>
            </a:pPr>
            <a:r>
              <a:rPr lang="en-US" altLang="en-US" sz="2600" dirty="0"/>
              <a:t>Clinical programming addressing IPV in VHA</a:t>
            </a:r>
            <a:r>
              <a:rPr lang="en-US" altLang="en-US" sz="2200" dirty="0"/>
              <a:t> </a:t>
            </a:r>
          </a:p>
          <a:p>
            <a:pPr lvl="1">
              <a:buFont typeface="Arial" panose="020B0604020202020204" pitchFamily="34" charset="0"/>
              <a:buChar char="̶"/>
              <a:defRPr/>
            </a:pPr>
            <a:r>
              <a:rPr lang="en-US" altLang="en-US" sz="2200" dirty="0"/>
              <a:t>National VHA IPV Assistance Program </a:t>
            </a:r>
          </a:p>
          <a:p>
            <a:pPr lvl="1">
              <a:buFont typeface="Arial" panose="020B0604020202020204" pitchFamily="34" charset="0"/>
              <a:buChar char="̶"/>
              <a:defRPr/>
            </a:pPr>
            <a:r>
              <a:rPr lang="en-US" altLang="en-US" sz="2200" dirty="0"/>
              <a:t>Screening and Psychosocial Treatments</a:t>
            </a:r>
          </a:p>
          <a:p>
            <a:pPr>
              <a:defRPr/>
            </a:pPr>
            <a:r>
              <a:rPr lang="en-US" altLang="en-US" sz="2600" dirty="0"/>
              <a:t>Ongoing research and evaluation </a:t>
            </a:r>
          </a:p>
          <a:p>
            <a:pPr lvl="1">
              <a:defRPr/>
            </a:pPr>
            <a:r>
              <a:rPr lang="en-US" altLang="en-US" sz="2200" dirty="0"/>
              <a:t>Including work supporting VA response to the Deborah Sampson Act</a:t>
            </a:r>
          </a:p>
        </p:txBody>
      </p:sp>
    </p:spTree>
  </p:cSld>
  <p:clrMapOvr>
    <a:overrideClrMapping bg1="lt1" tx1="dk1" bg2="lt2" tx2="dk2" accent1="accent1" accent2="accent2" accent3="accent3" accent4="accent4" accent5="accent5" accent6="accent6" hlink="hlink" folHlink="folHlink"/>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074D9B-AD4C-4EEF-83AE-8C404B2FD3A9}"/>
              </a:ext>
            </a:extLst>
          </p:cNvPr>
          <p:cNvSpPr>
            <a:spLocks noGrp="1"/>
          </p:cNvSpPr>
          <p:nvPr>
            <p:ph type="title"/>
          </p:nvPr>
        </p:nvSpPr>
        <p:spPr>
          <a:xfrm>
            <a:off x="-96839" y="186676"/>
            <a:ext cx="12385675" cy="487362"/>
          </a:xfrm>
        </p:spPr>
        <p:txBody>
          <a:bodyPr>
            <a:noAutofit/>
          </a:bodyPr>
          <a:lstStyle/>
          <a:p>
            <a:pPr algn="ctr"/>
            <a:r>
              <a:rPr lang="en-US" sz="2800" b="1" dirty="0">
                <a:latin typeface="+mj-lt"/>
              </a:rPr>
              <a:t>The relationship health and safety screen</a:t>
            </a:r>
          </a:p>
        </p:txBody>
      </p:sp>
      <p:sp>
        <p:nvSpPr>
          <p:cNvPr id="8" name="Rectangle 2">
            <a:extLst>
              <a:ext uri="{FF2B5EF4-FFF2-40B4-BE49-F238E27FC236}">
                <a16:creationId xmlns:a16="http://schemas.microsoft.com/office/drawing/2014/main" id="{0853DC5A-000D-45CC-898C-3E83963BD199}"/>
              </a:ext>
            </a:extLst>
          </p:cNvPr>
          <p:cNvSpPr>
            <a:spLocks noChangeArrowheads="1"/>
          </p:cNvSpPr>
          <p:nvPr/>
        </p:nvSpPr>
        <p:spPr bwMode="auto">
          <a:xfrm>
            <a:off x="267211" y="1014108"/>
            <a:ext cx="11712754"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mn-lt"/>
                <a:ea typeface="Calibri" panose="020F0502020204030204" pitchFamily="34" charset="0"/>
              </a:rPr>
              <a:t>In the past 12 months, how often did a current or former intimate partner (e.g., boyfriend, girlfriend, husband, wife, sexual partner):</a:t>
            </a:r>
            <a:endParaRPr kumimoji="0" lang="en-US" altLang="en-US" sz="2400" b="0" i="0" u="none" strike="noStrike" kern="1200" cap="none" spc="0" normalizeH="0" baseline="0" noProof="0" dirty="0">
              <a:ln>
                <a:noFill/>
              </a:ln>
              <a:solidFill>
                <a:prstClr val="black"/>
              </a:solidFill>
              <a:effectLst/>
              <a:uLnTx/>
              <a:uFillTx/>
              <a:latin typeface="+mn-lt"/>
              <a:ea typeface="ヒラギノ角ゴ Pro W3" pitchFamily="1"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0" u="none" strike="noStrike" kern="1200" cap="none" spc="0" normalizeH="0" baseline="0" noProof="0" dirty="0">
              <a:ln>
                <a:noFill/>
              </a:ln>
              <a:solidFill>
                <a:prstClr val="black"/>
              </a:solidFill>
              <a:effectLst/>
              <a:uLnTx/>
              <a:uFillTx/>
              <a:latin typeface="+mn-lt"/>
              <a:ea typeface="ヒラギノ角ゴ Pro W3" pitchFamily="1" charset="-128"/>
              <a:cs typeface="+mn-cs"/>
            </a:endParaRPr>
          </a:p>
        </p:txBody>
      </p:sp>
      <p:graphicFrame>
        <p:nvGraphicFramePr>
          <p:cNvPr id="7" name="Content Placeholder 6">
            <a:extLst>
              <a:ext uri="{FF2B5EF4-FFF2-40B4-BE49-F238E27FC236}">
                <a16:creationId xmlns:a16="http://schemas.microsoft.com/office/drawing/2014/main" id="{414A0125-591A-478C-B9D1-A07855D3625B}"/>
              </a:ext>
            </a:extLst>
          </p:cNvPr>
          <p:cNvGraphicFramePr>
            <a:graphicFrameLocks noGrp="1"/>
          </p:cNvGraphicFramePr>
          <p:nvPr>
            <p:ph idx="1"/>
            <p:extLst>
              <p:ext uri="{D42A27DB-BD31-4B8C-83A1-F6EECF244321}">
                <p14:modId xmlns:p14="http://schemas.microsoft.com/office/powerpoint/2010/main" val="899620340"/>
              </p:ext>
            </p:extLst>
          </p:nvPr>
        </p:nvGraphicFramePr>
        <p:xfrm>
          <a:off x="965201" y="2004566"/>
          <a:ext cx="10261597" cy="3499161"/>
        </p:xfrm>
        <a:graphic>
          <a:graphicData uri="http://schemas.openxmlformats.org/drawingml/2006/table">
            <a:tbl>
              <a:tblPr firstRow="1" firstCol="1" bandRow="1">
                <a:tableStyleId>{5C22544A-7EE6-4342-B048-85BDC9FD1C3A}</a:tableStyleId>
              </a:tblPr>
              <a:tblGrid>
                <a:gridCol w="5263141">
                  <a:extLst>
                    <a:ext uri="{9D8B030D-6E8A-4147-A177-3AD203B41FA5}">
                      <a16:colId xmlns:a16="http://schemas.microsoft.com/office/drawing/2014/main" val="1823215362"/>
                    </a:ext>
                  </a:extLst>
                </a:gridCol>
                <a:gridCol w="783873">
                  <a:extLst>
                    <a:ext uri="{9D8B030D-6E8A-4147-A177-3AD203B41FA5}">
                      <a16:colId xmlns:a16="http://schemas.microsoft.com/office/drawing/2014/main" val="3258847831"/>
                    </a:ext>
                  </a:extLst>
                </a:gridCol>
                <a:gridCol w="819820">
                  <a:extLst>
                    <a:ext uri="{9D8B030D-6E8A-4147-A177-3AD203B41FA5}">
                      <a16:colId xmlns:a16="http://schemas.microsoft.com/office/drawing/2014/main" val="3072037777"/>
                    </a:ext>
                  </a:extLst>
                </a:gridCol>
                <a:gridCol w="1326451">
                  <a:extLst>
                    <a:ext uri="{9D8B030D-6E8A-4147-A177-3AD203B41FA5}">
                      <a16:colId xmlns:a16="http://schemas.microsoft.com/office/drawing/2014/main" val="2793798441"/>
                    </a:ext>
                  </a:extLst>
                </a:gridCol>
                <a:gridCol w="778405">
                  <a:extLst>
                    <a:ext uri="{9D8B030D-6E8A-4147-A177-3AD203B41FA5}">
                      <a16:colId xmlns:a16="http://schemas.microsoft.com/office/drawing/2014/main" val="1251876436"/>
                    </a:ext>
                  </a:extLst>
                </a:gridCol>
                <a:gridCol w="1289907">
                  <a:extLst>
                    <a:ext uri="{9D8B030D-6E8A-4147-A177-3AD203B41FA5}">
                      <a16:colId xmlns:a16="http://schemas.microsoft.com/office/drawing/2014/main" val="4170643460"/>
                    </a:ext>
                  </a:extLst>
                </a:gridCol>
              </a:tblGrid>
              <a:tr h="701455">
                <a:tc>
                  <a:txBody>
                    <a:bodyPr/>
                    <a:lstStyle/>
                    <a:p>
                      <a:pPr marL="0" marR="0">
                        <a:lnSpc>
                          <a:spcPct val="107000"/>
                        </a:lnSpc>
                        <a:spcBef>
                          <a:spcPts val="0"/>
                        </a:spcBef>
                        <a:spcAft>
                          <a:spcPts val="0"/>
                        </a:spcAft>
                      </a:pPr>
                      <a:r>
                        <a:rPr lang="en-US" sz="1100" dirty="0">
                          <a:effectLst/>
                          <a:latin typeface="+mn-lt"/>
                        </a:rPr>
                        <a:t> </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solidFill>
                      <a:srgbClr val="8366A2"/>
                    </a:solidFill>
                  </a:tcPr>
                </a:tc>
                <a:tc>
                  <a:txBody>
                    <a:bodyPr/>
                    <a:lstStyle/>
                    <a:p>
                      <a:pPr marL="0" marR="0" algn="ctr">
                        <a:lnSpc>
                          <a:spcPct val="107000"/>
                        </a:lnSpc>
                        <a:spcBef>
                          <a:spcPts val="0"/>
                        </a:spcBef>
                        <a:spcAft>
                          <a:spcPts val="0"/>
                        </a:spcAft>
                      </a:pPr>
                      <a:r>
                        <a:rPr lang="en-US" sz="1800" dirty="0">
                          <a:effectLst/>
                          <a:latin typeface="+mn-lt"/>
                        </a:rPr>
                        <a:t>Never</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solidFill>
                      <a:srgbClr val="8366A2"/>
                    </a:solidFill>
                  </a:tcPr>
                </a:tc>
                <a:tc>
                  <a:txBody>
                    <a:bodyPr/>
                    <a:lstStyle/>
                    <a:p>
                      <a:pPr marL="0" marR="0" algn="ctr">
                        <a:lnSpc>
                          <a:spcPct val="107000"/>
                        </a:lnSpc>
                        <a:spcBef>
                          <a:spcPts val="0"/>
                        </a:spcBef>
                        <a:spcAft>
                          <a:spcPts val="0"/>
                        </a:spcAft>
                      </a:pPr>
                      <a:r>
                        <a:rPr lang="en-US" sz="1800" dirty="0">
                          <a:effectLst/>
                          <a:latin typeface="+mn-lt"/>
                        </a:rPr>
                        <a:t>Rarely</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solidFill>
                      <a:srgbClr val="8366A2"/>
                    </a:solidFill>
                  </a:tcPr>
                </a:tc>
                <a:tc>
                  <a:txBody>
                    <a:bodyPr/>
                    <a:lstStyle/>
                    <a:p>
                      <a:pPr marL="0" marR="0" algn="ctr">
                        <a:lnSpc>
                          <a:spcPct val="107000"/>
                        </a:lnSpc>
                        <a:spcBef>
                          <a:spcPts val="0"/>
                        </a:spcBef>
                        <a:spcAft>
                          <a:spcPts val="0"/>
                        </a:spcAft>
                      </a:pPr>
                      <a:r>
                        <a:rPr lang="en-US" sz="1800" dirty="0">
                          <a:effectLst/>
                          <a:latin typeface="+mn-lt"/>
                        </a:rPr>
                        <a:t>Sometimes</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solidFill>
                      <a:srgbClr val="8366A2"/>
                    </a:solidFill>
                  </a:tcPr>
                </a:tc>
                <a:tc>
                  <a:txBody>
                    <a:bodyPr/>
                    <a:lstStyle/>
                    <a:p>
                      <a:pPr marL="0" marR="0" algn="ctr">
                        <a:lnSpc>
                          <a:spcPct val="107000"/>
                        </a:lnSpc>
                        <a:spcBef>
                          <a:spcPts val="0"/>
                        </a:spcBef>
                        <a:spcAft>
                          <a:spcPts val="0"/>
                        </a:spcAft>
                      </a:pPr>
                      <a:r>
                        <a:rPr lang="en-US" sz="1800" dirty="0">
                          <a:effectLst/>
                          <a:latin typeface="+mn-lt"/>
                        </a:rPr>
                        <a:t>Often</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solidFill>
                      <a:srgbClr val="8366A2"/>
                    </a:solidFill>
                  </a:tcPr>
                </a:tc>
                <a:tc>
                  <a:txBody>
                    <a:bodyPr/>
                    <a:lstStyle/>
                    <a:p>
                      <a:pPr marL="0" marR="0" algn="ctr">
                        <a:lnSpc>
                          <a:spcPct val="107000"/>
                        </a:lnSpc>
                        <a:spcBef>
                          <a:spcPts val="0"/>
                        </a:spcBef>
                        <a:spcAft>
                          <a:spcPts val="0"/>
                        </a:spcAft>
                      </a:pPr>
                      <a:r>
                        <a:rPr lang="en-US" sz="1800" dirty="0">
                          <a:effectLst/>
                          <a:latin typeface="+mn-lt"/>
                        </a:rPr>
                        <a:t>Frequently</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solidFill>
                      <a:srgbClr val="8366A2"/>
                    </a:solidFill>
                  </a:tcPr>
                </a:tc>
                <a:extLst>
                  <a:ext uri="{0D108BD9-81ED-4DB2-BD59-A6C34878D82A}">
                    <a16:rowId xmlns:a16="http://schemas.microsoft.com/office/drawing/2014/main" val="1195770425"/>
                  </a:ext>
                </a:extLst>
              </a:tr>
              <a:tr h="394455">
                <a:tc>
                  <a:txBody>
                    <a:bodyPr/>
                    <a:lstStyle/>
                    <a:p>
                      <a:pPr marL="0" marR="0">
                        <a:lnSpc>
                          <a:spcPct val="107000"/>
                        </a:lnSpc>
                        <a:spcBef>
                          <a:spcPts val="0"/>
                        </a:spcBef>
                        <a:spcAft>
                          <a:spcPts val="0"/>
                        </a:spcAft>
                      </a:pPr>
                      <a:r>
                        <a:rPr lang="en-US" sz="2400" dirty="0">
                          <a:effectLst/>
                          <a:latin typeface="+mn-lt"/>
                          <a:cs typeface="Arial" panose="020B0604020202020204" pitchFamily="34" charset="0"/>
                        </a:rPr>
                        <a:t>Scream or curse at you</a:t>
                      </a:r>
                      <a:endParaRPr lang="en-US" sz="2400" dirty="0">
                        <a:effectLst/>
                        <a:latin typeface="+mn-lt"/>
                        <a:ea typeface="Calibri" panose="020F0502020204030204" pitchFamily="34" charset="0"/>
                        <a:cs typeface="Arial" panose="020B0604020202020204" pitchFamily="34" charset="0"/>
                      </a:endParaRPr>
                    </a:p>
                  </a:txBody>
                  <a:tcPr marL="68580" marR="68580" marT="0" marB="0">
                    <a:solidFill>
                      <a:srgbClr val="8366A2"/>
                    </a:solidFill>
                  </a:tcPr>
                </a:tc>
                <a:tc>
                  <a:txBody>
                    <a:bodyPr/>
                    <a:lstStyle/>
                    <a:p>
                      <a:pPr marL="0" marR="0">
                        <a:lnSpc>
                          <a:spcPct val="107000"/>
                        </a:lnSpc>
                        <a:spcBef>
                          <a:spcPts val="0"/>
                        </a:spcBef>
                        <a:spcAft>
                          <a:spcPts val="0"/>
                        </a:spcAft>
                      </a:pPr>
                      <a:r>
                        <a:rPr lang="en-US" sz="1100" dirty="0">
                          <a:effectLst/>
                          <a:latin typeface="+mn-lt"/>
                        </a:rPr>
                        <a:t> </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mn-lt"/>
                        </a:rPr>
                        <a:t> </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mn-lt"/>
                        </a:rPr>
                        <a:t> </a:t>
                      </a:r>
                      <a:endParaRPr lang="en-US"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mn-lt"/>
                        </a:rPr>
                        <a:t> </a:t>
                      </a:r>
                      <a:endParaRPr lang="en-US"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mn-lt"/>
                        </a:rPr>
                        <a:t> </a:t>
                      </a:r>
                      <a:endParaRPr lang="en-US" sz="1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787590"/>
                  </a:ext>
                </a:extLst>
              </a:tr>
              <a:tr h="394455">
                <a:tc>
                  <a:txBody>
                    <a:bodyPr/>
                    <a:lstStyle/>
                    <a:p>
                      <a:pPr marL="0" marR="0">
                        <a:lnSpc>
                          <a:spcPct val="107000"/>
                        </a:lnSpc>
                        <a:spcBef>
                          <a:spcPts val="0"/>
                        </a:spcBef>
                        <a:spcAft>
                          <a:spcPts val="0"/>
                        </a:spcAft>
                      </a:pPr>
                      <a:r>
                        <a:rPr lang="en-US" sz="2400" dirty="0">
                          <a:effectLst/>
                          <a:latin typeface="+mn-lt"/>
                          <a:cs typeface="Arial" panose="020B0604020202020204" pitchFamily="34" charset="0"/>
                        </a:rPr>
                        <a:t>Insult or talk down to you</a:t>
                      </a:r>
                      <a:endParaRPr lang="en-US" sz="2400" dirty="0">
                        <a:effectLst/>
                        <a:latin typeface="+mn-lt"/>
                        <a:ea typeface="Calibri" panose="020F0502020204030204" pitchFamily="34" charset="0"/>
                        <a:cs typeface="Arial" panose="020B0604020202020204" pitchFamily="34" charset="0"/>
                      </a:endParaRPr>
                    </a:p>
                  </a:txBody>
                  <a:tcPr marL="68580" marR="68580" marT="0" marB="0">
                    <a:solidFill>
                      <a:srgbClr val="8366A2"/>
                    </a:solidFill>
                  </a:tcPr>
                </a:tc>
                <a:tc>
                  <a:txBody>
                    <a:bodyPr/>
                    <a:lstStyle/>
                    <a:p>
                      <a:pPr marL="0" marR="0">
                        <a:lnSpc>
                          <a:spcPct val="107000"/>
                        </a:lnSpc>
                        <a:spcBef>
                          <a:spcPts val="0"/>
                        </a:spcBef>
                        <a:spcAft>
                          <a:spcPts val="0"/>
                        </a:spcAft>
                      </a:pPr>
                      <a:r>
                        <a:rPr lang="en-US" sz="1100">
                          <a:effectLst/>
                          <a:latin typeface="+mn-lt"/>
                        </a:rPr>
                        <a:t> </a:t>
                      </a:r>
                      <a:endParaRPr lang="en-US"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mn-lt"/>
                        </a:rPr>
                        <a:t> </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mn-lt"/>
                        </a:rPr>
                        <a:t> </a:t>
                      </a:r>
                      <a:endParaRPr lang="en-US"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mn-lt"/>
                        </a:rPr>
                        <a:t> </a:t>
                      </a:r>
                      <a:endParaRPr lang="en-US"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mn-lt"/>
                        </a:rPr>
                        <a:t> </a:t>
                      </a:r>
                      <a:endParaRPr lang="en-US" sz="1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1766502"/>
                  </a:ext>
                </a:extLst>
              </a:tr>
              <a:tr h="394455">
                <a:tc>
                  <a:txBody>
                    <a:bodyPr/>
                    <a:lstStyle/>
                    <a:p>
                      <a:pPr marL="0" marR="0">
                        <a:lnSpc>
                          <a:spcPct val="107000"/>
                        </a:lnSpc>
                        <a:spcBef>
                          <a:spcPts val="0"/>
                        </a:spcBef>
                        <a:spcAft>
                          <a:spcPts val="0"/>
                        </a:spcAft>
                      </a:pPr>
                      <a:r>
                        <a:rPr lang="en-US" sz="2400" dirty="0">
                          <a:effectLst/>
                          <a:latin typeface="+mn-lt"/>
                          <a:cs typeface="Arial" panose="020B0604020202020204" pitchFamily="34" charset="0"/>
                        </a:rPr>
                        <a:t>Threaten  you with harm</a:t>
                      </a:r>
                      <a:endParaRPr lang="en-US" sz="2400" dirty="0">
                        <a:effectLst/>
                        <a:latin typeface="+mn-lt"/>
                        <a:ea typeface="Calibri" panose="020F0502020204030204" pitchFamily="34" charset="0"/>
                        <a:cs typeface="Arial" panose="020B0604020202020204" pitchFamily="34" charset="0"/>
                      </a:endParaRPr>
                    </a:p>
                  </a:txBody>
                  <a:tcPr marL="68580" marR="68580" marT="0" marB="0">
                    <a:solidFill>
                      <a:srgbClr val="8366A2"/>
                    </a:solidFill>
                  </a:tcPr>
                </a:tc>
                <a:tc>
                  <a:txBody>
                    <a:bodyPr/>
                    <a:lstStyle/>
                    <a:p>
                      <a:pPr marL="0" marR="0">
                        <a:lnSpc>
                          <a:spcPct val="107000"/>
                        </a:lnSpc>
                        <a:spcBef>
                          <a:spcPts val="0"/>
                        </a:spcBef>
                        <a:spcAft>
                          <a:spcPts val="0"/>
                        </a:spcAft>
                      </a:pPr>
                      <a:r>
                        <a:rPr lang="en-US" sz="1100">
                          <a:effectLst/>
                          <a:latin typeface="+mn-lt"/>
                        </a:rPr>
                        <a:t> </a:t>
                      </a:r>
                      <a:endParaRPr lang="en-US"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mn-lt"/>
                        </a:rPr>
                        <a:t> </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mn-lt"/>
                        </a:rPr>
                        <a:t> </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mn-lt"/>
                        </a:rPr>
                        <a:t> </a:t>
                      </a:r>
                      <a:endParaRPr lang="en-US"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mn-lt"/>
                        </a:rPr>
                        <a:t> </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9636452"/>
                  </a:ext>
                </a:extLst>
              </a:tr>
              <a:tr h="394455">
                <a:tc>
                  <a:txBody>
                    <a:bodyPr/>
                    <a:lstStyle/>
                    <a:p>
                      <a:pPr marL="0" marR="0">
                        <a:lnSpc>
                          <a:spcPct val="107000"/>
                        </a:lnSpc>
                        <a:spcBef>
                          <a:spcPts val="0"/>
                        </a:spcBef>
                        <a:spcAft>
                          <a:spcPts val="0"/>
                        </a:spcAft>
                      </a:pPr>
                      <a:r>
                        <a:rPr lang="en-US" sz="2400">
                          <a:effectLst/>
                          <a:latin typeface="+mn-lt"/>
                          <a:cs typeface="Arial" panose="020B0604020202020204" pitchFamily="34" charset="0"/>
                        </a:rPr>
                        <a:t>Physically hurt you</a:t>
                      </a:r>
                      <a:endParaRPr lang="en-US" sz="2400">
                        <a:effectLst/>
                        <a:latin typeface="+mn-lt"/>
                        <a:ea typeface="Calibri" panose="020F0502020204030204" pitchFamily="34" charset="0"/>
                        <a:cs typeface="Arial" panose="020B0604020202020204" pitchFamily="34" charset="0"/>
                      </a:endParaRPr>
                    </a:p>
                  </a:txBody>
                  <a:tcPr marL="68580" marR="68580" marT="0" marB="0">
                    <a:solidFill>
                      <a:srgbClr val="8366A2"/>
                    </a:solidFill>
                  </a:tcPr>
                </a:tc>
                <a:tc>
                  <a:txBody>
                    <a:bodyPr/>
                    <a:lstStyle/>
                    <a:p>
                      <a:pPr marL="0" marR="0">
                        <a:lnSpc>
                          <a:spcPct val="107000"/>
                        </a:lnSpc>
                        <a:spcBef>
                          <a:spcPts val="0"/>
                        </a:spcBef>
                        <a:spcAft>
                          <a:spcPts val="0"/>
                        </a:spcAft>
                      </a:pPr>
                      <a:r>
                        <a:rPr lang="en-US" sz="1100">
                          <a:effectLst/>
                          <a:latin typeface="+mn-lt"/>
                        </a:rPr>
                        <a:t> </a:t>
                      </a:r>
                      <a:endParaRPr lang="en-US"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mn-lt"/>
                        </a:rPr>
                        <a:t> </a:t>
                      </a:r>
                      <a:endParaRPr lang="en-US"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mn-lt"/>
                        </a:rPr>
                        <a:t> </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mn-lt"/>
                        </a:rPr>
                        <a:t> </a:t>
                      </a:r>
                      <a:endParaRPr lang="en-US"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mn-lt"/>
                        </a:rPr>
                        <a:t> </a:t>
                      </a:r>
                      <a:endParaRPr lang="en-US" sz="11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1662979"/>
                  </a:ext>
                </a:extLst>
              </a:tr>
              <a:tr h="1219886">
                <a:tc>
                  <a:txBody>
                    <a:bodyPr/>
                    <a:lstStyle/>
                    <a:p>
                      <a:pPr marL="0" marR="0">
                        <a:lnSpc>
                          <a:spcPct val="107000"/>
                        </a:lnSpc>
                        <a:spcBef>
                          <a:spcPts val="0"/>
                        </a:spcBef>
                        <a:spcAft>
                          <a:spcPts val="0"/>
                        </a:spcAft>
                      </a:pPr>
                      <a:r>
                        <a:rPr lang="en-US" sz="2400" dirty="0">
                          <a:effectLst/>
                          <a:latin typeface="+mn-lt"/>
                          <a:cs typeface="Arial" panose="020B0604020202020204" pitchFamily="34" charset="0"/>
                        </a:rPr>
                        <a:t>Force you to have sexual contact against your will (or when you were unable to say no)*</a:t>
                      </a:r>
                      <a:endParaRPr lang="en-US" sz="2400" dirty="0">
                        <a:effectLst/>
                        <a:latin typeface="+mn-lt"/>
                        <a:ea typeface="Calibri" panose="020F0502020204030204" pitchFamily="34" charset="0"/>
                        <a:cs typeface="Arial" panose="020B0604020202020204" pitchFamily="34" charset="0"/>
                      </a:endParaRPr>
                    </a:p>
                  </a:txBody>
                  <a:tcPr marL="68580" marR="68580" marT="0" marB="0">
                    <a:solidFill>
                      <a:srgbClr val="8366A2"/>
                    </a:solidFill>
                  </a:tcPr>
                </a:tc>
                <a:tc>
                  <a:txBody>
                    <a:bodyPr/>
                    <a:lstStyle/>
                    <a:p>
                      <a:pPr marL="0" marR="0">
                        <a:lnSpc>
                          <a:spcPct val="107000"/>
                        </a:lnSpc>
                        <a:spcBef>
                          <a:spcPts val="0"/>
                        </a:spcBef>
                        <a:spcAft>
                          <a:spcPts val="0"/>
                        </a:spcAft>
                      </a:pPr>
                      <a:r>
                        <a:rPr lang="en-US" sz="1100" dirty="0">
                          <a:effectLst/>
                          <a:latin typeface="+mn-lt"/>
                        </a:rPr>
                        <a:t> </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mn-lt"/>
                        </a:rPr>
                        <a:t> </a:t>
                      </a:r>
                      <a:endParaRPr lang="en-US" sz="11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mn-lt"/>
                        </a:rPr>
                        <a:t> </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mn-lt"/>
                        </a:rPr>
                        <a:t> </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mn-lt"/>
                        </a:rPr>
                        <a:t> </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622490"/>
                  </a:ext>
                </a:extLst>
              </a:tr>
            </a:tbl>
          </a:graphicData>
        </a:graphic>
      </p:graphicFrame>
      <p:sp>
        <p:nvSpPr>
          <p:cNvPr id="2" name="TextBox 1">
            <a:extLst>
              <a:ext uri="{FF2B5EF4-FFF2-40B4-BE49-F238E27FC236}">
                <a16:creationId xmlns:a16="http://schemas.microsoft.com/office/drawing/2014/main" id="{7A8F1A0E-52BB-4B75-821B-80F3EDFCC334}"/>
              </a:ext>
            </a:extLst>
          </p:cNvPr>
          <p:cNvSpPr txBox="1"/>
          <p:nvPr/>
        </p:nvSpPr>
        <p:spPr>
          <a:xfrm>
            <a:off x="965201" y="5729124"/>
            <a:ext cx="104764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HITS:</a:t>
            </a:r>
            <a:r>
              <a:rPr kumimoji="0" lang="en-US" sz="1400" b="0" i="0" u="none" strike="noStrike" kern="1200" cap="none" spc="0" normalizeH="0" baseline="0" noProof="0" dirty="0">
                <a:ln>
                  <a:noFill/>
                </a:ln>
                <a:solidFill>
                  <a:prstClr val="black"/>
                </a:solidFill>
                <a:effectLst/>
                <a:uLnTx/>
                <a:uFillTx/>
                <a:latin typeface="+mn-lt"/>
                <a:ea typeface="ヒラギノ角ゴ Pro W3" pitchFamily="1" charset="-128"/>
                <a:cs typeface="Arial" panose="020B0604020202020204" pitchFamily="34" charset="0"/>
              </a:rPr>
              <a:t> Copyright, Dr. Kevin Sherin (1996) Used with permission (</a:t>
            </a:r>
            <a:r>
              <a:rPr kumimoji="0" lang="en-US"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1</a:t>
            </a:r>
            <a:r>
              <a:rPr lang="en-US" sz="1400" baseline="30000" dirty="0">
                <a:solidFill>
                  <a:prstClr val="black"/>
                </a:solidFill>
                <a:latin typeface="+mn-lt"/>
              </a:rPr>
              <a:t>-</a:t>
            </a:r>
            <a:r>
              <a:rPr kumimoji="0" lang="en-US"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4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*IPVAP added additional sexual abuse screening item</a:t>
            </a:r>
          </a:p>
        </p:txBody>
      </p:sp>
    </p:spTree>
    <p:extLst>
      <p:ext uri="{BB962C8B-B14F-4D97-AF65-F5344CB8AC3E}">
        <p14:creationId xmlns:p14="http://schemas.microsoft.com/office/powerpoint/2010/main" val="3194603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F1BF2A-1090-4D83-861D-5F0710C53F2F}"/>
              </a:ext>
            </a:extLst>
          </p:cNvPr>
          <p:cNvSpPr txBox="1"/>
          <p:nvPr/>
        </p:nvSpPr>
        <p:spPr>
          <a:xfrm>
            <a:off x="5418052" y="1042348"/>
            <a:ext cx="6398810" cy="60168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mn-lt"/>
                <a:ea typeface="+mn-ea"/>
                <a:cs typeface="Arial"/>
              </a:rPr>
              <a:t>RISE focuses on enhancing self-efficacy and empowerment while addressing individual needs and valued-driven goal setting</a:t>
            </a:r>
            <a:endParaRPr kumimoji="0" lang="en-US" sz="24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mn-lt"/>
              <a:ea typeface="+mn-ea"/>
              <a:cs typeface="Calibri"/>
            </a:endParaRPr>
          </a:p>
          <a:p>
            <a:r>
              <a:rPr lang="en-US" sz="2400" b="1" dirty="0">
                <a:latin typeface="+mj-lt"/>
                <a:cs typeface="Arial"/>
              </a:rPr>
              <a:t>Trauma Informed</a:t>
            </a:r>
          </a:p>
          <a:p>
            <a:pPr marL="742950" lvl="1" indent="-285750" defTabSz="914400" eaLnBrk="1" fontAlgn="auto" hangingPunct="1">
              <a:lnSpc>
                <a:spcPct val="120000"/>
              </a:lnSpc>
              <a:spcBef>
                <a:spcPts val="500"/>
              </a:spcBef>
              <a:spcAft>
                <a:spcPts val="0"/>
              </a:spcAft>
              <a:buFont typeface="Arial" panose="020B0604020202020204" pitchFamily="34" charset="0"/>
              <a:buChar char="•"/>
              <a:defRPr/>
            </a:pPr>
            <a:r>
              <a:rPr lang="en-US" sz="2000" dirty="0">
                <a:solidFill>
                  <a:prstClr val="black"/>
                </a:solidFill>
                <a:latin typeface="+mj-lt"/>
                <a:ea typeface="+mn-ea"/>
                <a:cs typeface="+mn-cs"/>
              </a:rPr>
              <a:t>Non-judgmental stance and empowerment-focused</a:t>
            </a:r>
          </a:p>
          <a:p>
            <a:pPr marL="742950" lvl="1" indent="-285750" defTabSz="914400" eaLnBrk="1" fontAlgn="auto" hangingPunct="1">
              <a:lnSpc>
                <a:spcPct val="120000"/>
              </a:lnSpc>
              <a:spcBef>
                <a:spcPts val="500"/>
              </a:spcBef>
              <a:spcAft>
                <a:spcPts val="0"/>
              </a:spcAft>
              <a:buFont typeface="Arial" panose="020B0604020202020204" pitchFamily="34" charset="0"/>
              <a:buChar char="•"/>
              <a:defRPr/>
            </a:pPr>
            <a:r>
              <a:rPr lang="en-US" sz="2000" dirty="0">
                <a:solidFill>
                  <a:prstClr val="black"/>
                </a:solidFill>
                <a:latin typeface="+mj-lt"/>
                <a:ea typeface="+mn-ea"/>
                <a:cs typeface="+mn-cs"/>
              </a:rPr>
              <a:t>Sensitive to veterans trauma history and ongoing abuse</a:t>
            </a:r>
          </a:p>
          <a:p>
            <a:pPr lvl="1" defTabSz="914400" eaLnBrk="1" fontAlgn="auto" hangingPunct="1">
              <a:lnSpc>
                <a:spcPct val="120000"/>
              </a:lnSpc>
              <a:spcBef>
                <a:spcPts val="500"/>
              </a:spcBef>
              <a:spcAft>
                <a:spcPts val="0"/>
              </a:spcAft>
              <a:defRPr/>
            </a:pPr>
            <a:endParaRPr lang="en-US" sz="600" dirty="0"/>
          </a:p>
          <a:p>
            <a:r>
              <a:rPr lang="en-US" sz="2400" b="1" dirty="0">
                <a:latin typeface="+mj-lt"/>
                <a:cs typeface="Arial"/>
              </a:rPr>
              <a:t>Individualized and Veteran-centered</a:t>
            </a:r>
          </a:p>
          <a:p>
            <a:pPr marL="742950" lvl="1" indent="-285750" defTabSz="914400" eaLnBrk="1" fontAlgn="auto" hangingPunct="1">
              <a:lnSpc>
                <a:spcPct val="120000"/>
              </a:lnSpc>
              <a:spcBef>
                <a:spcPts val="500"/>
              </a:spcBef>
              <a:spcAft>
                <a:spcPts val="0"/>
              </a:spcAft>
              <a:buFont typeface="Arial" panose="020B0604020202020204" pitchFamily="34" charset="0"/>
              <a:buChar char="•"/>
              <a:defRPr/>
            </a:pPr>
            <a:r>
              <a:rPr lang="en-US" sz="2000" dirty="0">
                <a:solidFill>
                  <a:prstClr val="black"/>
                </a:solidFill>
                <a:latin typeface="+mj-lt"/>
                <a:ea typeface="+mn-ea"/>
                <a:cs typeface="+mn-cs"/>
              </a:rPr>
              <a:t>Recognition there is no “one-size fits all” protocol or intervention for IPV</a:t>
            </a:r>
          </a:p>
          <a:p>
            <a:pPr marL="742950" lvl="1" indent="-285750" defTabSz="914400" eaLnBrk="1" fontAlgn="auto" hangingPunct="1">
              <a:lnSpc>
                <a:spcPct val="120000"/>
              </a:lnSpc>
              <a:spcBef>
                <a:spcPts val="500"/>
              </a:spcBef>
              <a:spcAft>
                <a:spcPts val="0"/>
              </a:spcAft>
              <a:buFont typeface="Arial" panose="020B0604020202020204" pitchFamily="34" charset="0"/>
              <a:buChar char="•"/>
              <a:defRPr/>
            </a:pPr>
            <a:r>
              <a:rPr lang="en-US" sz="2000" dirty="0">
                <a:solidFill>
                  <a:prstClr val="black"/>
                </a:solidFill>
                <a:latin typeface="+mj-lt"/>
                <a:cs typeface="+mn-cs"/>
              </a:rPr>
              <a:t>Developed specifically in VA for treating women veterans</a:t>
            </a:r>
            <a:endParaRPr lang="en-US" sz="2000" b="1" dirty="0">
              <a:latin typeface="+mj-lt"/>
              <a:cs typeface="Arial"/>
            </a:endParaRPr>
          </a:p>
          <a:p>
            <a:pPr marL="742950" lvl="1" indent="-285750" defTabSz="914400" eaLnBrk="1" fontAlgn="auto" hangingPunct="1">
              <a:lnSpc>
                <a:spcPct val="120000"/>
              </a:lnSpc>
              <a:spcBef>
                <a:spcPts val="500"/>
              </a:spcBef>
              <a:spcAft>
                <a:spcPts val="0"/>
              </a:spcAft>
              <a:buFont typeface="Arial" panose="020B0604020202020204" pitchFamily="34" charset="0"/>
              <a:buChar char="•"/>
              <a:defRPr/>
            </a:pPr>
            <a:r>
              <a:rPr lang="en-US" sz="2000" dirty="0">
                <a:solidFill>
                  <a:prstClr val="black"/>
                </a:solidFill>
                <a:latin typeface="+mj-lt"/>
                <a:ea typeface="+mn-ea"/>
                <a:cs typeface="+mn-cs"/>
              </a:rPr>
              <a:t>Collaborative, motivational, and non-confrontational</a:t>
            </a:r>
          </a:p>
          <a:p>
            <a:pPr marL="285750" indent="-285750" eaLnBrk="1" fontAlgn="auto" hangingPunct="1">
              <a:lnSpc>
                <a:spcPct val="120000"/>
              </a:lnSpc>
              <a:spcBef>
                <a:spcPts val="500"/>
              </a:spcBef>
              <a:spcAft>
                <a:spcPts val="0"/>
              </a:spcAft>
              <a:buFont typeface="Arial" panose="020B0604020202020204" pitchFamily="34" charset="0"/>
              <a:buChar char="•"/>
              <a:defRPr/>
            </a:pPr>
            <a:endParaRPr lang="en-US" sz="1400" dirty="0">
              <a:solidFill>
                <a:prstClr val="black"/>
              </a:solidFill>
              <a:ea typeface="+mn-ea"/>
              <a:cs typeface="+mn-cs"/>
            </a:endParaRPr>
          </a:p>
        </p:txBody>
      </p:sp>
      <p:sp>
        <p:nvSpPr>
          <p:cNvPr id="10" name="Title 6">
            <a:extLst>
              <a:ext uri="{FF2B5EF4-FFF2-40B4-BE49-F238E27FC236}">
                <a16:creationId xmlns:a16="http://schemas.microsoft.com/office/drawing/2014/main" id="{E9D46D4A-0FB4-43E0-AA12-F7B6F5C8FE86}"/>
              </a:ext>
            </a:extLst>
          </p:cNvPr>
          <p:cNvSpPr txBox="1">
            <a:spLocks/>
          </p:cNvSpPr>
          <p:nvPr/>
        </p:nvSpPr>
        <p:spPr>
          <a:xfrm>
            <a:off x="2209800" y="-96970"/>
            <a:ext cx="8229600" cy="1290637"/>
          </a:xfrm>
          <a:prstGeom prst="rect">
            <a:avLst/>
          </a:prstGeom>
        </p:spPr>
        <p:txBody>
          <a:bodyPr vert="horz"/>
          <a:lstStyle>
            <a:lvl1pPr algn="l" defTabSz="457200" rtl="0" eaLnBrk="1" fontAlgn="base" hangingPunct="1">
              <a:spcBef>
                <a:spcPct val="0"/>
              </a:spcBef>
              <a:spcAft>
                <a:spcPct val="0"/>
              </a:spcAft>
              <a:defRPr sz="2200" kern="1200" cap="all" baseline="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lgn="ctr"/>
            <a:r>
              <a:rPr lang="en-US" sz="2800" b="1" dirty="0">
                <a:latin typeface="+mj-lt"/>
              </a:rPr>
              <a:t>Recovering from IPV through Strengths and Empowerment (RISE)</a:t>
            </a:r>
          </a:p>
        </p:txBody>
      </p:sp>
      <p:pic>
        <p:nvPicPr>
          <p:cNvPr id="2" name="Picture 1" descr="RISE symbol">
            <a:extLst>
              <a:ext uri="{FF2B5EF4-FFF2-40B4-BE49-F238E27FC236}">
                <a16:creationId xmlns:a16="http://schemas.microsoft.com/office/drawing/2014/main" id="{4B9000B3-C250-D22C-76F8-866E2C2850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2365" y="924463"/>
            <a:ext cx="4198124" cy="5423328"/>
          </a:xfrm>
          <a:prstGeom prst="rect">
            <a:avLst/>
          </a:prstGeom>
        </p:spPr>
      </p:pic>
      <p:sp>
        <p:nvSpPr>
          <p:cNvPr id="8" name="TextBox 7">
            <a:extLst>
              <a:ext uri="{FF2B5EF4-FFF2-40B4-BE49-F238E27FC236}">
                <a16:creationId xmlns:a16="http://schemas.microsoft.com/office/drawing/2014/main" id="{2816D799-89F2-EB28-4E07-727EBBF30863}"/>
              </a:ext>
              <a:ext uri="{C183D7F6-B498-43B3-948B-1728B52AA6E4}">
                <adec:decorative xmlns:adec="http://schemas.microsoft.com/office/drawing/2017/decorative" val="1"/>
              </a:ext>
            </a:extLst>
          </p:cNvPr>
          <p:cNvSpPr txBox="1"/>
          <p:nvPr/>
        </p:nvSpPr>
        <p:spPr>
          <a:xfrm>
            <a:off x="1105148" y="6024842"/>
            <a:ext cx="3392557" cy="369332"/>
          </a:xfrm>
          <a:prstGeom prst="rect">
            <a:avLst/>
          </a:prstGeom>
          <a:solidFill>
            <a:schemeClr val="bg1"/>
          </a:solidFill>
        </p:spPr>
        <p:txBody>
          <a:bodyPr wrap="square" rtlCol="0">
            <a:spAutoFit/>
          </a:bodyPr>
          <a:lstStyle/>
          <a:p>
            <a:endParaRPr lang="en-US" dirty="0"/>
          </a:p>
        </p:txBody>
      </p:sp>
      <p:sp>
        <p:nvSpPr>
          <p:cNvPr id="4" name="Title 3">
            <a:extLst>
              <a:ext uri="{FF2B5EF4-FFF2-40B4-BE49-F238E27FC236}">
                <a16:creationId xmlns:a16="http://schemas.microsoft.com/office/drawing/2014/main" id="{041C436F-7A9A-1DB6-3E86-093A3BC27DC9}"/>
              </a:ext>
            </a:extLst>
          </p:cNvPr>
          <p:cNvSpPr>
            <a:spLocks noGrp="1"/>
          </p:cNvSpPr>
          <p:nvPr>
            <p:ph type="title"/>
          </p:nvPr>
        </p:nvSpPr>
        <p:spPr>
          <a:xfrm>
            <a:off x="1906220" y="1023574"/>
            <a:ext cx="3683000" cy="311771"/>
          </a:xfrm>
        </p:spPr>
        <p:txBody>
          <a:bodyPr/>
          <a:lstStyle/>
          <a:p>
            <a:r>
              <a:rPr lang="en-US" sz="800" dirty="0"/>
              <a:t>Recovering from</a:t>
            </a:r>
            <a:r>
              <a:rPr lang="en-US" sz="800" baseline="0" dirty="0"/>
              <a:t> IPV through strengths and empowerment</a:t>
            </a:r>
            <a:endParaRPr lang="en-US" sz="800" dirty="0"/>
          </a:p>
        </p:txBody>
      </p:sp>
    </p:spTree>
    <p:extLst>
      <p:ext uri="{BB962C8B-B14F-4D97-AF65-F5344CB8AC3E}">
        <p14:creationId xmlns:p14="http://schemas.microsoft.com/office/powerpoint/2010/main" val="949138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F95D9085-C0E5-433A-8B7C-429587B9C1A6}"/>
              </a:ext>
            </a:extLst>
          </p:cNvPr>
          <p:cNvSpPr txBox="1">
            <a:spLocks/>
          </p:cNvSpPr>
          <p:nvPr/>
        </p:nvSpPr>
        <p:spPr>
          <a:xfrm>
            <a:off x="1981200" y="-91441"/>
            <a:ext cx="8229600" cy="1290637"/>
          </a:xfrm>
          <a:prstGeom prst="rect">
            <a:avLst/>
          </a:prstGeom>
        </p:spPr>
        <p:txBody>
          <a:bodyPr vert="horz"/>
          <a:lstStyle>
            <a:lvl1pPr algn="l" defTabSz="457200" rtl="0" eaLnBrk="1" fontAlgn="base" hangingPunct="1">
              <a:spcBef>
                <a:spcPct val="0"/>
              </a:spcBef>
              <a:spcAft>
                <a:spcPct val="0"/>
              </a:spcAft>
              <a:defRPr sz="2200" kern="1200" cap="all" baseline="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lgn="ctr"/>
            <a:r>
              <a:rPr lang="en-US" sz="2800" b="1" dirty="0">
                <a:latin typeface="+mj-lt"/>
              </a:rPr>
              <a:t>Recovering from IPV through Strengths and Empowerment (RISE)</a:t>
            </a:r>
          </a:p>
        </p:txBody>
      </p:sp>
      <p:sp>
        <p:nvSpPr>
          <p:cNvPr id="2" name="Title 1">
            <a:extLst>
              <a:ext uri="{FF2B5EF4-FFF2-40B4-BE49-F238E27FC236}">
                <a16:creationId xmlns:a16="http://schemas.microsoft.com/office/drawing/2014/main" id="{4FEDF297-B763-52F4-3AF8-E464128C98B9}"/>
              </a:ext>
            </a:extLst>
          </p:cNvPr>
          <p:cNvSpPr>
            <a:spLocks noGrp="1"/>
          </p:cNvSpPr>
          <p:nvPr>
            <p:ph type="title"/>
          </p:nvPr>
        </p:nvSpPr>
        <p:spPr>
          <a:xfrm>
            <a:off x="571500" y="969224"/>
            <a:ext cx="4749800" cy="342899"/>
          </a:xfrm>
        </p:spPr>
        <p:txBody>
          <a:bodyPr/>
          <a:lstStyle/>
          <a:p>
            <a:r>
              <a:rPr lang="en-US" sz="800" dirty="0">
                <a:solidFill>
                  <a:schemeClr val="bg1"/>
                </a:solidFill>
              </a:rPr>
              <a:t>Recovering from IPV through strengths and empowerment 2</a:t>
            </a:r>
          </a:p>
        </p:txBody>
      </p:sp>
      <p:sp>
        <p:nvSpPr>
          <p:cNvPr id="8" name="Content Placeholder 7">
            <a:extLst>
              <a:ext uri="{FF2B5EF4-FFF2-40B4-BE49-F238E27FC236}">
                <a16:creationId xmlns:a16="http://schemas.microsoft.com/office/drawing/2014/main" id="{F390AEAC-DD9C-49CB-99A2-67BDC8E448F0}"/>
              </a:ext>
            </a:extLst>
          </p:cNvPr>
          <p:cNvSpPr>
            <a:spLocks noGrp="1"/>
          </p:cNvSpPr>
          <p:nvPr>
            <p:ph idx="1"/>
          </p:nvPr>
        </p:nvSpPr>
        <p:spPr>
          <a:xfrm>
            <a:off x="169384" y="969224"/>
            <a:ext cx="7130669" cy="3523263"/>
          </a:xfrm>
        </p:spPr>
        <p:txBody>
          <a:bodyPr>
            <a:noAutofit/>
          </a:bodyPr>
          <a:lstStyle/>
          <a:p>
            <a:r>
              <a:rPr lang="en-US" sz="2400" b="1" dirty="0">
                <a:cs typeface="Arial"/>
              </a:rPr>
              <a:t>Designed to the variable length, using a modular format</a:t>
            </a:r>
          </a:p>
          <a:p>
            <a:pPr lvl="1" defTabSz="914400" eaLnBrk="1" fontAlgn="auto" hangingPunct="1">
              <a:lnSpc>
                <a:spcPct val="120000"/>
              </a:lnSpc>
              <a:spcBef>
                <a:spcPts val="500"/>
              </a:spcBef>
              <a:spcAft>
                <a:spcPts val="0"/>
              </a:spcAft>
              <a:buFont typeface="Wingdings" panose="05000000000000000000" pitchFamily="2" charset="2"/>
              <a:buChar char="q"/>
              <a:defRPr/>
            </a:pPr>
            <a:r>
              <a:rPr lang="en-US" sz="2000" dirty="0">
                <a:solidFill>
                  <a:prstClr val="black"/>
                </a:solidFill>
                <a:ea typeface="+mn-ea"/>
                <a:cs typeface="+mn-cs"/>
              </a:rPr>
              <a:t>1-8 sessions based on patient’s preferences and needs</a:t>
            </a:r>
          </a:p>
          <a:p>
            <a:pPr lvl="1" defTabSz="914400" eaLnBrk="1" fontAlgn="auto" hangingPunct="1">
              <a:lnSpc>
                <a:spcPct val="120000"/>
              </a:lnSpc>
              <a:spcBef>
                <a:spcPts val="500"/>
              </a:spcBef>
              <a:spcAft>
                <a:spcPts val="0"/>
              </a:spcAft>
              <a:buFont typeface="Wingdings" panose="05000000000000000000" pitchFamily="2" charset="2"/>
              <a:buChar char="q"/>
              <a:defRPr/>
            </a:pPr>
            <a:r>
              <a:rPr lang="en-US" sz="2000" dirty="0">
                <a:solidFill>
                  <a:prstClr val="black"/>
                </a:solidFill>
                <a:ea typeface="+mn-ea"/>
                <a:cs typeface="+mn-cs"/>
              </a:rPr>
              <a:t>Literally giving the client control </a:t>
            </a:r>
          </a:p>
          <a:p>
            <a:pPr lvl="2" defTabSz="914400" eaLnBrk="1" fontAlgn="auto" hangingPunct="1">
              <a:lnSpc>
                <a:spcPct val="120000"/>
              </a:lnSpc>
              <a:spcBef>
                <a:spcPts val="500"/>
              </a:spcBef>
              <a:spcAft>
                <a:spcPts val="0"/>
              </a:spcAft>
              <a:buFont typeface="Calibri" panose="020F0502020204030204" pitchFamily="34" charset="0"/>
              <a:buChar char="—"/>
              <a:defRPr/>
            </a:pPr>
            <a:r>
              <a:rPr lang="en-US" dirty="0">
                <a:solidFill>
                  <a:prstClr val="black"/>
                </a:solidFill>
                <a:ea typeface="+mn-ea"/>
                <a:cs typeface="+mn-cs"/>
              </a:rPr>
              <a:t> Veteran chooses module each week</a:t>
            </a:r>
          </a:p>
          <a:p>
            <a:pPr lvl="2" defTabSz="914400" eaLnBrk="1" fontAlgn="auto" hangingPunct="1">
              <a:lnSpc>
                <a:spcPct val="120000"/>
              </a:lnSpc>
              <a:spcBef>
                <a:spcPts val="500"/>
              </a:spcBef>
              <a:spcAft>
                <a:spcPts val="0"/>
              </a:spcAft>
              <a:buFont typeface="Wingdings" panose="05000000000000000000" pitchFamily="2" charset="2"/>
              <a:buChar char="q"/>
              <a:defRPr/>
            </a:pPr>
            <a:endParaRPr lang="en-US" sz="1500" dirty="0">
              <a:solidFill>
                <a:prstClr val="black"/>
              </a:solidFill>
              <a:ea typeface="+mn-ea"/>
              <a:cs typeface="+mn-cs"/>
            </a:endParaRPr>
          </a:p>
          <a:p>
            <a:pPr defTabSz="914400" eaLnBrk="1" fontAlgn="auto" hangingPunct="1">
              <a:lnSpc>
                <a:spcPct val="120000"/>
              </a:lnSpc>
              <a:spcBef>
                <a:spcPts val="500"/>
              </a:spcBef>
              <a:spcAft>
                <a:spcPts val="0"/>
              </a:spcAft>
              <a:defRPr/>
            </a:pPr>
            <a:r>
              <a:rPr lang="en-US" sz="2400" b="1" dirty="0">
                <a:solidFill>
                  <a:prstClr val="black"/>
                </a:solidFill>
                <a:ea typeface="+mn-ea"/>
                <a:cs typeface="+mn-cs"/>
              </a:rPr>
              <a:t>Effective for improving women’s psychosocial health</a:t>
            </a:r>
          </a:p>
          <a:p>
            <a:pPr lvl="1" defTabSz="914400" eaLnBrk="1" fontAlgn="auto" hangingPunct="1">
              <a:lnSpc>
                <a:spcPct val="120000"/>
              </a:lnSpc>
              <a:spcBef>
                <a:spcPts val="500"/>
              </a:spcBef>
              <a:spcAft>
                <a:spcPts val="0"/>
              </a:spcAft>
              <a:buFont typeface="Wingdings" panose="05000000000000000000" pitchFamily="2" charset="2"/>
              <a:buChar char="q"/>
              <a:defRPr/>
            </a:pPr>
            <a:r>
              <a:rPr lang="en-US" sz="2000" dirty="0">
                <a:solidFill>
                  <a:prstClr val="black"/>
                </a:solidFill>
                <a:ea typeface="+mn-ea"/>
                <a:cs typeface="+mn-cs"/>
              </a:rPr>
              <a:t>Increases self-efficacy and personal empowerment</a:t>
            </a:r>
          </a:p>
          <a:p>
            <a:pPr lvl="1" defTabSz="914400" eaLnBrk="1" fontAlgn="auto" hangingPunct="1">
              <a:lnSpc>
                <a:spcPct val="120000"/>
              </a:lnSpc>
              <a:spcBef>
                <a:spcPts val="500"/>
              </a:spcBef>
              <a:spcAft>
                <a:spcPts val="0"/>
              </a:spcAft>
              <a:buFont typeface="Wingdings" panose="05000000000000000000" pitchFamily="2" charset="2"/>
              <a:buChar char="q"/>
              <a:defRPr/>
            </a:pPr>
            <a:r>
              <a:rPr lang="en-US" sz="2000" dirty="0">
                <a:solidFill>
                  <a:prstClr val="black"/>
                </a:solidFill>
                <a:ea typeface="+mn-ea"/>
                <a:cs typeface="+mn-cs"/>
              </a:rPr>
              <a:t>Decreases psychological distress (e.g., depression)</a:t>
            </a:r>
          </a:p>
          <a:p>
            <a:pPr lvl="1" defTabSz="914400" eaLnBrk="1" fontAlgn="auto" hangingPunct="1">
              <a:lnSpc>
                <a:spcPct val="120000"/>
              </a:lnSpc>
              <a:spcBef>
                <a:spcPts val="500"/>
              </a:spcBef>
              <a:spcAft>
                <a:spcPts val="0"/>
              </a:spcAft>
              <a:buFont typeface="Arial" panose="020B0604020202020204" pitchFamily="34" charset="0"/>
              <a:buChar char="̶"/>
              <a:defRPr/>
            </a:pPr>
            <a:endParaRPr lang="en-US" sz="1900" dirty="0">
              <a:solidFill>
                <a:prstClr val="black"/>
              </a:solidFill>
              <a:ea typeface="+mn-ea"/>
              <a:cs typeface="+mn-cs"/>
            </a:endParaRPr>
          </a:p>
          <a:p>
            <a:pPr marL="0" indent="0">
              <a:buNone/>
            </a:pPr>
            <a:endParaRPr lang="en-US" sz="2000" dirty="0"/>
          </a:p>
        </p:txBody>
      </p:sp>
      <p:sp>
        <p:nvSpPr>
          <p:cNvPr id="6" name="TextBox 5">
            <a:extLst>
              <a:ext uri="{FF2B5EF4-FFF2-40B4-BE49-F238E27FC236}">
                <a16:creationId xmlns:a16="http://schemas.microsoft.com/office/drawing/2014/main" id="{6D77B4C4-4710-7F02-6C90-8BCD29347C4B}"/>
              </a:ext>
            </a:extLst>
          </p:cNvPr>
          <p:cNvSpPr txBox="1"/>
          <p:nvPr/>
        </p:nvSpPr>
        <p:spPr>
          <a:xfrm>
            <a:off x="247787" y="5536639"/>
            <a:ext cx="6696352" cy="738664"/>
          </a:xfrm>
          <a:prstGeom prst="rect">
            <a:avLst/>
          </a:prstGeom>
          <a:noFill/>
        </p:spPr>
        <p:txBody>
          <a:bodyPr wrap="square">
            <a:spAutoFit/>
          </a:bodyPr>
          <a:lstStyle/>
          <a:p>
            <a:pPr lvl="0">
              <a:spcBef>
                <a:spcPts val="0"/>
              </a:spcBef>
              <a:spcAft>
                <a:spcPts val="0"/>
              </a:spcAft>
            </a:pPr>
            <a:r>
              <a:rPr lang="en-US" sz="1400" dirty="0">
                <a:solidFill>
                  <a:srgbClr val="000000"/>
                </a:solidFill>
                <a:latin typeface="+mn-lt"/>
                <a:ea typeface="Times" panose="02020603050405020304" pitchFamily="18" charset="0"/>
              </a:rPr>
              <a:t>Iverson, Danitz, et al. (2022). </a:t>
            </a:r>
            <a:r>
              <a:rPr lang="en-US" sz="1400" i="1" dirty="0">
                <a:solidFill>
                  <a:srgbClr val="000000"/>
                </a:solidFill>
                <a:latin typeface="+mn-lt"/>
                <a:ea typeface="Times New Roman" panose="02020603050405020304" pitchFamily="18" charset="0"/>
              </a:rPr>
              <a:t>Psychological Services.  </a:t>
            </a:r>
          </a:p>
          <a:p>
            <a:pPr lvl="0">
              <a:spcBef>
                <a:spcPts val="0"/>
              </a:spcBef>
              <a:spcAft>
                <a:spcPts val="0"/>
              </a:spcAft>
            </a:pPr>
            <a:r>
              <a:rPr lang="en-US" sz="1400" dirty="0">
                <a:solidFill>
                  <a:srgbClr val="000000"/>
                </a:solidFill>
                <a:effectLst/>
                <a:latin typeface="+mn-lt"/>
                <a:ea typeface="Times" panose="02020603050405020304" pitchFamily="18" charset="0"/>
              </a:rPr>
              <a:t>Iverson, </a:t>
            </a:r>
            <a:r>
              <a:rPr lang="en-US" sz="1400" dirty="0" err="1">
                <a:solidFill>
                  <a:srgbClr val="000000"/>
                </a:solidFill>
                <a:effectLst/>
                <a:latin typeface="+mn-lt"/>
                <a:ea typeface="Times" panose="02020603050405020304" pitchFamily="18" charset="0"/>
              </a:rPr>
              <a:t>Dantiz</a:t>
            </a:r>
            <a:r>
              <a:rPr lang="en-US" sz="1400" dirty="0">
                <a:solidFill>
                  <a:srgbClr val="000000"/>
                </a:solidFill>
                <a:effectLst/>
                <a:latin typeface="+mn-lt"/>
                <a:ea typeface="Times" panose="02020603050405020304" pitchFamily="18" charset="0"/>
              </a:rPr>
              <a:t> et al. (2022). </a:t>
            </a:r>
            <a:r>
              <a:rPr lang="en-US" sz="1400" i="1" dirty="0">
                <a:solidFill>
                  <a:srgbClr val="000000"/>
                </a:solidFill>
                <a:effectLst/>
                <a:latin typeface="+mn-lt"/>
                <a:ea typeface="Times" panose="02020603050405020304" pitchFamily="18" charset="0"/>
              </a:rPr>
              <a:t>J. of Clinical Psychiatry.</a:t>
            </a:r>
          </a:p>
          <a:p>
            <a:pPr lvl="0">
              <a:spcBef>
                <a:spcPts val="0"/>
              </a:spcBef>
              <a:spcAft>
                <a:spcPts val="0"/>
              </a:spcAft>
            </a:pPr>
            <a:r>
              <a:rPr lang="en-US" sz="1400" i="1" dirty="0">
                <a:solidFill>
                  <a:srgbClr val="000000"/>
                </a:solidFill>
                <a:latin typeface="+mn-lt"/>
                <a:ea typeface="Times" panose="02020603050405020304" pitchFamily="18" charset="0"/>
              </a:rPr>
              <a:t>Iverson, </a:t>
            </a:r>
            <a:r>
              <a:rPr lang="en-US" sz="1400" i="1" dirty="0" err="1">
                <a:solidFill>
                  <a:srgbClr val="000000"/>
                </a:solidFill>
                <a:latin typeface="+mn-lt"/>
                <a:ea typeface="Times" panose="02020603050405020304" pitchFamily="18" charset="0"/>
              </a:rPr>
              <a:t>Dantiz</a:t>
            </a:r>
            <a:r>
              <a:rPr lang="en-US" sz="1400" i="1" dirty="0">
                <a:solidFill>
                  <a:srgbClr val="000000"/>
                </a:solidFill>
                <a:latin typeface="+mn-lt"/>
                <a:ea typeface="Times" panose="02020603050405020304" pitchFamily="18" charset="0"/>
              </a:rPr>
              <a:t> et al. (2022). International J. of Environmental Research and Public Health</a:t>
            </a:r>
            <a:endParaRPr lang="en-US" sz="1400" i="1" dirty="0">
              <a:solidFill>
                <a:srgbClr val="000000"/>
              </a:solidFill>
              <a:effectLst/>
              <a:latin typeface="+mn-lt"/>
              <a:ea typeface="Times" panose="02020603050405020304" pitchFamily="18" charset="0"/>
            </a:endParaRPr>
          </a:p>
        </p:txBody>
      </p:sp>
      <p:pic>
        <p:nvPicPr>
          <p:cNvPr id="3" name="Picture 11" descr="recovering from IPV through strengths and empowerment rise">
            <a:extLst>
              <a:ext uri="{FF2B5EF4-FFF2-40B4-BE49-F238E27FC236}">
                <a16:creationId xmlns:a16="http://schemas.microsoft.com/office/drawing/2014/main" id="{B6BA2234-7DCE-35BD-9BFC-DCF872D7A6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0100" y="1199196"/>
            <a:ext cx="4079875" cy="505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660844"/>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6693" y="154122"/>
            <a:ext cx="8305800" cy="685800"/>
          </a:xfrm>
        </p:spPr>
        <p:txBody>
          <a:bodyPr/>
          <a:lstStyle/>
          <a:p>
            <a:r>
              <a:rPr lang="en-US" sz="2800" b="1" dirty="0">
                <a:solidFill>
                  <a:schemeClr val="bg1"/>
                </a:solidFill>
                <a:cs typeface="Arial" panose="020B0604020202020204" pitchFamily="34" charset="0"/>
              </a:rPr>
              <a:t>IPV USE INTERVENTION</a:t>
            </a:r>
          </a:p>
        </p:txBody>
      </p:sp>
      <p:pic>
        <p:nvPicPr>
          <p:cNvPr id="5" name="Picture 4" descr="Strength at Home">
            <a:extLst>
              <a:ext uri="{FF2B5EF4-FFF2-40B4-BE49-F238E27FC236}">
                <a16:creationId xmlns:a16="http://schemas.microsoft.com/office/drawing/2014/main" id="{9CA31D1A-9B97-4CE9-AD4B-8EB730F6B77D}"/>
              </a:ext>
            </a:extLst>
          </p:cNvPr>
          <p:cNvPicPr>
            <a:picLocks noChangeAspect="1"/>
          </p:cNvPicPr>
          <p:nvPr/>
        </p:nvPicPr>
        <p:blipFill>
          <a:blip r:embed="rId2"/>
          <a:stretch>
            <a:fillRect/>
          </a:stretch>
        </p:blipFill>
        <p:spPr>
          <a:xfrm>
            <a:off x="2190750" y="1005561"/>
            <a:ext cx="7658100" cy="827874"/>
          </a:xfrm>
          <a:prstGeom prst="rect">
            <a:avLst/>
          </a:prstGeom>
        </p:spPr>
      </p:pic>
      <p:sp>
        <p:nvSpPr>
          <p:cNvPr id="3" name="TextBox 2">
            <a:extLst>
              <a:ext uri="{FF2B5EF4-FFF2-40B4-BE49-F238E27FC236}">
                <a16:creationId xmlns:a16="http://schemas.microsoft.com/office/drawing/2014/main" id="{7B59F7E5-440F-4E7D-8B01-CF5A62134E30}"/>
              </a:ext>
            </a:extLst>
          </p:cNvPr>
          <p:cNvSpPr txBox="1"/>
          <p:nvPr/>
        </p:nvSpPr>
        <p:spPr>
          <a:xfrm>
            <a:off x="1866900" y="1966725"/>
            <a:ext cx="8305800" cy="49244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mn-lt"/>
                <a:ea typeface="ヒラギノ角ゴ Pro W3" pitchFamily="1" charset="-128"/>
                <a:cs typeface="Arial" panose="020B0604020202020204" pitchFamily="34" charset="0"/>
              </a:rPr>
              <a:t>Evidence-based, Trauma-informed, group treatment</a:t>
            </a:r>
          </a:p>
        </p:txBody>
      </p:sp>
      <p:sp>
        <p:nvSpPr>
          <p:cNvPr id="9" name="Content Placeholder 2"/>
          <p:cNvSpPr>
            <a:spLocks noGrp="1"/>
          </p:cNvSpPr>
          <p:nvPr>
            <p:ph idx="1"/>
          </p:nvPr>
        </p:nvSpPr>
        <p:spPr>
          <a:xfrm>
            <a:off x="504444" y="2749111"/>
            <a:ext cx="8915400" cy="2802347"/>
          </a:xfrm>
        </p:spPr>
        <p:txBody>
          <a:bodyPr/>
          <a:lstStyle/>
          <a:p>
            <a:r>
              <a:rPr lang="en-US" sz="2400" dirty="0">
                <a:cs typeface="Arial" panose="020B0604020202020204" pitchFamily="34" charset="0"/>
              </a:rPr>
              <a:t>For Veterans who use violence and aggression in intimate relationships</a:t>
            </a:r>
          </a:p>
          <a:p>
            <a:r>
              <a:rPr lang="en-US" sz="2400" dirty="0">
                <a:cs typeface="Arial" panose="020B0604020202020204" pitchFamily="34" charset="0"/>
              </a:rPr>
              <a:t>12-week therapeutic group intervention with follow-up</a:t>
            </a:r>
          </a:p>
          <a:p>
            <a:r>
              <a:rPr lang="en-US" sz="2400" dirty="0">
                <a:cs typeface="Arial" panose="020B0604020202020204" pitchFamily="34" charset="0"/>
              </a:rPr>
              <a:t>Use of Motivational Interviewing to enhance change process</a:t>
            </a:r>
          </a:p>
          <a:p>
            <a:r>
              <a:rPr lang="en-US" sz="2400" dirty="0">
                <a:cs typeface="Arial" panose="020B0604020202020204" pitchFamily="34" charset="0"/>
              </a:rPr>
              <a:t>Veterans Groups</a:t>
            </a:r>
          </a:p>
          <a:p>
            <a:r>
              <a:rPr lang="en-US" sz="2400" dirty="0">
                <a:cs typeface="Arial" panose="020B0604020202020204" pitchFamily="34" charset="0"/>
              </a:rPr>
              <a:t>Couples Strength at Home Groups</a:t>
            </a:r>
          </a:p>
          <a:p>
            <a:pPr marL="0" indent="0">
              <a:buNone/>
            </a:pPr>
            <a:endParaRPr lang="en-US" sz="2400" dirty="0">
              <a:cs typeface="Arial" panose="020B0604020202020204" pitchFamily="34" charset="0"/>
            </a:endParaRPr>
          </a:p>
        </p:txBody>
      </p:sp>
      <p:sp>
        <p:nvSpPr>
          <p:cNvPr id="10" name="TextBox 9"/>
          <p:cNvSpPr txBox="1"/>
          <p:nvPr/>
        </p:nvSpPr>
        <p:spPr>
          <a:xfrm>
            <a:off x="1950493" y="5885372"/>
            <a:ext cx="8458200"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ヒラギノ角ゴ Pro W3" pitchFamily="1" charset="-128"/>
                <a:cs typeface="Arial" panose="020B0604020202020204" pitchFamily="34" charset="0"/>
              </a:rPr>
              <a:t>Taft,</a:t>
            </a:r>
            <a:r>
              <a:rPr lang="en-US" sz="1400" dirty="0">
                <a:solidFill>
                  <a:prstClr val="black"/>
                </a:solidFill>
                <a:latin typeface="+mn-lt"/>
                <a:ea typeface="ヒラギノ角ゴ Pro W3" pitchFamily="1" charset="-128"/>
              </a:rPr>
              <a:t> </a:t>
            </a:r>
            <a:r>
              <a:rPr kumimoji="0" lang="en-US" sz="1400" b="0" i="0" u="none" strike="noStrike" kern="1200" cap="none" spc="0" normalizeH="0" baseline="0" noProof="0" dirty="0">
                <a:ln>
                  <a:noFill/>
                </a:ln>
                <a:solidFill>
                  <a:prstClr val="black"/>
                </a:solidFill>
                <a:effectLst/>
                <a:uLnTx/>
                <a:uFillTx/>
                <a:latin typeface="+mn-lt"/>
                <a:ea typeface="ヒラギノ角ゴ Pro W3" pitchFamily="1" charset="-128"/>
                <a:cs typeface="Arial" panose="020B0604020202020204" pitchFamily="34" charset="0"/>
              </a:rPr>
              <a:t>Macdonald, Creech, Monson, &amp; Murphy.  (2016). </a:t>
            </a:r>
            <a:r>
              <a:rPr kumimoji="0" lang="en-US" sz="1400" b="0" i="1" u="none" strike="noStrike" kern="1200" cap="none" spc="0" normalizeH="0" baseline="0" noProof="0" dirty="0">
                <a:ln>
                  <a:noFill/>
                </a:ln>
                <a:solidFill>
                  <a:prstClr val="black"/>
                </a:solidFill>
                <a:effectLst/>
                <a:uLnTx/>
                <a:uFillTx/>
                <a:latin typeface="+mn-lt"/>
                <a:ea typeface="ヒラギノ角ゴ Pro W3" pitchFamily="1" charset="-128"/>
                <a:cs typeface="Arial" panose="020B0604020202020204" pitchFamily="34" charset="0"/>
              </a:rPr>
              <a:t>J. Clinical Psychiatry</a:t>
            </a:r>
            <a:r>
              <a:rPr kumimoji="0" lang="en-US" sz="1400" b="0" i="0" u="none" strike="noStrike" kern="1200" cap="none" spc="0" normalizeH="0" baseline="0" noProof="0" dirty="0">
                <a:ln>
                  <a:noFill/>
                </a:ln>
                <a:solidFill>
                  <a:prstClr val="black"/>
                </a:solidFill>
                <a:effectLst/>
                <a:uLnTx/>
                <a:uFillTx/>
                <a:latin typeface="+mn-lt"/>
                <a:ea typeface="ヒラギノ角ゴ Pro W3" pitchFamily="1" charset="-128"/>
                <a:cs typeface="Arial" panose="020B0604020202020204" pitchFamily="34" charset="0"/>
              </a:rPr>
              <a:t>.</a:t>
            </a:r>
          </a:p>
        </p:txBody>
      </p:sp>
    </p:spTree>
    <p:extLst>
      <p:ext uri="{BB962C8B-B14F-4D97-AF65-F5344CB8AC3E}">
        <p14:creationId xmlns:p14="http://schemas.microsoft.com/office/powerpoint/2010/main" val="822211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B2513B5-C4B2-4B84-8D4D-91910E055B2F}"/>
              </a:ext>
            </a:extLst>
          </p:cNvPr>
          <p:cNvSpPr>
            <a:spLocks noGrp="1" noChangeArrowheads="1"/>
          </p:cNvSpPr>
          <p:nvPr>
            <p:ph type="ctrTitle"/>
          </p:nvPr>
        </p:nvSpPr>
        <p:spPr bwMode="auto">
          <a:xfrm>
            <a:off x="2095500" y="2693987"/>
            <a:ext cx="80010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sz="32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Ongoing Research &amp; Evaluation</a:t>
            </a:r>
            <a:br>
              <a:rPr lang="en-US" sz="32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r>
              <a:rPr lang="en-US" sz="32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(including Deborah Sampson Act)</a:t>
            </a:r>
          </a:p>
        </p:txBody>
      </p:sp>
    </p:spTree>
    <p:extLst>
      <p:ext uri="{BB962C8B-B14F-4D97-AF65-F5344CB8AC3E}">
        <p14:creationId xmlns:p14="http://schemas.microsoft.com/office/powerpoint/2010/main" val="320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A4A99-DCD5-44A7-B202-C3A0A342E4AC}"/>
              </a:ext>
            </a:extLst>
          </p:cNvPr>
          <p:cNvSpPr>
            <a:spLocks noGrp="1"/>
          </p:cNvSpPr>
          <p:nvPr>
            <p:ph type="title"/>
          </p:nvPr>
        </p:nvSpPr>
        <p:spPr>
          <a:xfrm>
            <a:off x="609600" y="189672"/>
            <a:ext cx="10972800" cy="1290637"/>
          </a:xfrm>
        </p:spPr>
        <p:txBody>
          <a:bodyPr/>
          <a:lstStyle/>
          <a:p>
            <a:pPr algn="ctr"/>
            <a:r>
              <a:rPr lang="en-US" sz="3600" b="1" dirty="0">
                <a:solidFill>
                  <a:schemeClr val="bg1"/>
                </a:solidFill>
              </a:rPr>
              <a:t>VA has a Robust Women’s Health Research Program</a:t>
            </a:r>
          </a:p>
        </p:txBody>
      </p:sp>
      <p:sp>
        <p:nvSpPr>
          <p:cNvPr id="3" name="Content Placeholder 2">
            <a:extLst>
              <a:ext uri="{FF2B5EF4-FFF2-40B4-BE49-F238E27FC236}">
                <a16:creationId xmlns:a16="http://schemas.microsoft.com/office/drawing/2014/main" id="{4D9F9D48-34D2-4DFA-AC7F-A02912A067EB}"/>
              </a:ext>
            </a:extLst>
          </p:cNvPr>
          <p:cNvSpPr>
            <a:spLocks noGrp="1"/>
          </p:cNvSpPr>
          <p:nvPr>
            <p:ph idx="1"/>
          </p:nvPr>
        </p:nvSpPr>
        <p:spPr>
          <a:xfrm>
            <a:off x="504444" y="1188721"/>
            <a:ext cx="11382756" cy="4362738"/>
          </a:xfrm>
        </p:spPr>
        <p:txBody>
          <a:bodyPr/>
          <a:lstStyle/>
          <a:p>
            <a:r>
              <a:rPr lang="en-US" sz="2800" b="1" dirty="0">
                <a:cs typeface="Arial" panose="020B0604020202020204" pitchFamily="34" charset="0"/>
              </a:rPr>
              <a:t>VA launched 1</a:t>
            </a:r>
            <a:r>
              <a:rPr lang="en-US" sz="2800" b="1" baseline="30000" dirty="0">
                <a:cs typeface="Arial" panose="020B0604020202020204" pitchFamily="34" charset="0"/>
              </a:rPr>
              <a:t>st</a:t>
            </a:r>
            <a:r>
              <a:rPr lang="en-US" sz="2800" b="1" dirty="0">
                <a:cs typeface="Arial" panose="020B0604020202020204" pitchFamily="34" charset="0"/>
              </a:rPr>
              <a:t> VA women’s health research agenda nearly 20 years ago</a:t>
            </a:r>
          </a:p>
          <a:p>
            <a:r>
              <a:rPr lang="en-US" sz="2800" b="1" dirty="0">
                <a:cs typeface="Arial" panose="020B0604020202020204" pitchFamily="34" charset="0"/>
              </a:rPr>
              <a:t>Funded VA Women’s Health Research Network to help build capacity</a:t>
            </a:r>
          </a:p>
          <a:p>
            <a:r>
              <a:rPr lang="en-US" sz="2800" b="1" dirty="0">
                <a:cs typeface="Arial" panose="020B0604020202020204" pitchFamily="34" charset="0"/>
              </a:rPr>
              <a:t>Progress on a wide array of women Veterans’ research has followed</a:t>
            </a:r>
          </a:p>
          <a:p>
            <a:pPr lvl="1"/>
            <a:r>
              <a:rPr lang="en-US" sz="2400" dirty="0">
                <a:cs typeface="Arial" panose="020B0604020202020204" pitchFamily="34" charset="0"/>
              </a:rPr>
              <a:t>Have increased size and diversity of women Veterans’ research portfolio</a:t>
            </a:r>
          </a:p>
          <a:p>
            <a:pPr lvl="1"/>
            <a:r>
              <a:rPr lang="en-US" sz="2400" dirty="0">
                <a:cs typeface="Arial" panose="020B0604020202020204" pitchFamily="34" charset="0"/>
              </a:rPr>
              <a:t>Have increased knowledge of health and health care needs and interventions to improve quality, experience, and outcomes</a:t>
            </a:r>
          </a:p>
          <a:p>
            <a:pPr lvl="1"/>
            <a:r>
              <a:rPr lang="en-US" sz="2400" dirty="0">
                <a:cs typeface="Arial" panose="020B0604020202020204" pitchFamily="34" charset="0"/>
              </a:rPr>
              <a:t>Have enhanced dissemination and partnerships to use research to inform evidence-based practice and policy</a:t>
            </a:r>
          </a:p>
          <a:p>
            <a:r>
              <a:rPr lang="en-US" sz="2800" b="1" dirty="0">
                <a:cs typeface="Arial" panose="020B0604020202020204" pitchFamily="34" charset="0"/>
              </a:rPr>
              <a:t>Partnered with </a:t>
            </a:r>
            <a:r>
              <a:rPr lang="en-US" sz="2800" b="1" i="1" dirty="0">
                <a:cs typeface="Arial" panose="020B0604020202020204" pitchFamily="34" charset="0"/>
              </a:rPr>
              <a:t>Center for Women Veterans </a:t>
            </a:r>
            <a:r>
              <a:rPr lang="en-US" sz="2800" b="1" dirty="0">
                <a:cs typeface="Arial" panose="020B0604020202020204" pitchFamily="34" charset="0"/>
              </a:rPr>
              <a:t>on Deborah Sampson Act’s mandated research on Veteran-related intimate partner violence (IPV)</a:t>
            </a:r>
          </a:p>
          <a:p>
            <a:pPr lvl="1"/>
            <a:endParaRPr lang="en-US" sz="2000" dirty="0">
              <a:cs typeface="Arial" panose="020B0604020202020204" pitchFamily="34" charset="0"/>
            </a:endParaRPr>
          </a:p>
          <a:p>
            <a:pPr lvl="1"/>
            <a:endParaRPr lang="en-US" sz="2000" dirty="0">
              <a:cs typeface="Arial" panose="020B0604020202020204" pitchFamily="34" charset="0"/>
            </a:endParaRPr>
          </a:p>
          <a:p>
            <a:pPr marL="0" indent="0">
              <a:buNone/>
            </a:pPr>
            <a:endParaRPr lang="en-US" sz="2400" dirty="0">
              <a:cs typeface="Arial" panose="020B0604020202020204" pitchFamily="34" charset="0"/>
            </a:endParaRPr>
          </a:p>
        </p:txBody>
      </p:sp>
    </p:spTree>
    <p:extLst>
      <p:ext uri="{BB962C8B-B14F-4D97-AF65-F5344CB8AC3E}">
        <p14:creationId xmlns:p14="http://schemas.microsoft.com/office/powerpoint/2010/main" val="931634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455D2-B2D9-417F-AF13-F60A863F712A}"/>
              </a:ext>
            </a:extLst>
          </p:cNvPr>
          <p:cNvSpPr>
            <a:spLocks noGrp="1"/>
          </p:cNvSpPr>
          <p:nvPr>
            <p:ph type="title"/>
          </p:nvPr>
        </p:nvSpPr>
        <p:spPr>
          <a:xfrm>
            <a:off x="609600" y="146623"/>
            <a:ext cx="10972800" cy="1290637"/>
          </a:xfrm>
        </p:spPr>
        <p:txBody>
          <a:bodyPr/>
          <a:lstStyle/>
          <a:p>
            <a:r>
              <a:rPr lang="en-US" sz="3600" b="1" dirty="0">
                <a:solidFill>
                  <a:schemeClr val="bg1"/>
                </a:solidFill>
              </a:rPr>
              <a:t>VA Women’s Health Research Network (WHRN)</a:t>
            </a:r>
            <a:endParaRPr lang="en-US" sz="3600" dirty="0"/>
          </a:p>
        </p:txBody>
      </p:sp>
      <p:pic>
        <p:nvPicPr>
          <p:cNvPr id="17" name="Picture 17" descr="VA Women's Health Research Network logo">
            <a:extLst>
              <a:ext uri="{FF2B5EF4-FFF2-40B4-BE49-F238E27FC236}">
                <a16:creationId xmlns:a16="http://schemas.microsoft.com/office/drawing/2014/main" id="{19124071-47C6-4644-A63B-01BA66551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0131" y="1054099"/>
            <a:ext cx="2949575"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
            <a:extLst>
              <a:ext uri="{FF2B5EF4-FFF2-40B4-BE49-F238E27FC236}">
                <a16:creationId xmlns:a16="http://schemas.microsoft.com/office/drawing/2014/main" id="{CB34793C-450E-4512-92B9-5A3AE25B1DDD}"/>
              </a:ext>
            </a:extLst>
          </p:cNvPr>
          <p:cNvSpPr txBox="1">
            <a:spLocks noChangeArrowheads="1"/>
          </p:cNvSpPr>
          <p:nvPr/>
        </p:nvSpPr>
        <p:spPr bwMode="auto">
          <a:xfrm>
            <a:off x="7551168" y="1808161"/>
            <a:ext cx="1762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dirty="0">
                <a:latin typeface="Arial" panose="020B0604020202020204" pitchFamily="34" charset="0"/>
              </a:rPr>
              <a:t>(2010-present)</a:t>
            </a:r>
          </a:p>
        </p:txBody>
      </p:sp>
      <p:sp>
        <p:nvSpPr>
          <p:cNvPr id="8" name="Right Brace 9">
            <a:extLst>
              <a:ext uri="{FF2B5EF4-FFF2-40B4-BE49-F238E27FC236}">
                <a16:creationId xmlns:a16="http://schemas.microsoft.com/office/drawing/2014/main" id="{F2905AD6-5561-4169-A3C3-18196055B8ED}"/>
              </a:ext>
              <a:ext uri="{C183D7F6-B498-43B3-948B-1728B52AA6E4}">
                <adec:decorative xmlns:adec="http://schemas.microsoft.com/office/drawing/2017/decorative" val="1"/>
              </a:ext>
            </a:extLst>
          </p:cNvPr>
          <p:cNvSpPr>
            <a:spLocks/>
          </p:cNvSpPr>
          <p:nvPr/>
        </p:nvSpPr>
        <p:spPr bwMode="auto">
          <a:xfrm rot="16200000">
            <a:off x="5489006" y="-606427"/>
            <a:ext cx="609600" cy="6086475"/>
          </a:xfrm>
          <a:prstGeom prst="rightBrace">
            <a:avLst>
              <a:gd name="adj1" fmla="val 38689"/>
              <a:gd name="adj2" fmla="val 49639"/>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 name="Rounded Rectangle 6">
            <a:extLst>
              <a:ext uri="{FF2B5EF4-FFF2-40B4-BE49-F238E27FC236}">
                <a16:creationId xmlns:a16="http://schemas.microsoft.com/office/drawing/2014/main" id="{5A3AC683-611B-41FA-AA88-16D9B0508077}"/>
              </a:ext>
            </a:extLst>
          </p:cNvPr>
          <p:cNvSpPr/>
          <p:nvPr/>
        </p:nvSpPr>
        <p:spPr bwMode="auto">
          <a:xfrm>
            <a:off x="2795018" y="2521266"/>
            <a:ext cx="2667000" cy="1219200"/>
          </a:xfrm>
          <a:prstGeom prst="roundRect">
            <a:avLst/>
          </a:prstGeom>
          <a:solidFill>
            <a:srgbClr val="0070C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eaLnBrk="1" hangingPunct="1">
              <a:defRPr/>
            </a:pPr>
            <a:r>
              <a:rPr lang="en-US" sz="2000" b="1" dirty="0">
                <a:solidFill>
                  <a:srgbClr val="FFFF00"/>
                </a:solidFill>
                <a:latin typeface="Arial" charset="0"/>
              </a:rPr>
              <a:t>Women’s Health Research Consortium</a:t>
            </a:r>
          </a:p>
        </p:txBody>
      </p:sp>
      <p:sp>
        <p:nvSpPr>
          <p:cNvPr id="9" name="Plus 9">
            <a:extLst>
              <a:ext uri="{FF2B5EF4-FFF2-40B4-BE49-F238E27FC236}">
                <a16:creationId xmlns:a16="http://schemas.microsoft.com/office/drawing/2014/main" id="{D1129496-633E-49BC-AD49-1CA5CEB801D1}"/>
              </a:ext>
              <a:ext uri="{C183D7F6-B498-43B3-948B-1728B52AA6E4}">
                <adec:decorative xmlns:adec="http://schemas.microsoft.com/office/drawing/2017/decorative" val="1"/>
              </a:ext>
            </a:extLst>
          </p:cNvPr>
          <p:cNvSpPr/>
          <p:nvPr/>
        </p:nvSpPr>
        <p:spPr bwMode="auto">
          <a:xfrm>
            <a:off x="5538218" y="2825749"/>
            <a:ext cx="533400" cy="533400"/>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a:latin typeface="Arial" charset="0"/>
            </a:endParaRPr>
          </a:p>
        </p:txBody>
      </p:sp>
      <p:sp>
        <p:nvSpPr>
          <p:cNvPr id="7" name="Rounded Rectangle 7">
            <a:extLst>
              <a:ext uri="{FF2B5EF4-FFF2-40B4-BE49-F238E27FC236}">
                <a16:creationId xmlns:a16="http://schemas.microsoft.com/office/drawing/2014/main" id="{E0A9694E-3A8A-4695-9AE5-1487133C3851}"/>
              </a:ext>
            </a:extLst>
          </p:cNvPr>
          <p:cNvSpPr/>
          <p:nvPr/>
        </p:nvSpPr>
        <p:spPr bwMode="auto">
          <a:xfrm>
            <a:off x="6147818" y="2521266"/>
            <a:ext cx="2667000" cy="1219200"/>
          </a:xfrm>
          <a:prstGeom prst="roundRect">
            <a:avLst/>
          </a:prstGeom>
          <a:solidFill>
            <a:srgbClr val="0070C0"/>
          </a:solidFill>
          <a:ln>
            <a:solidFill>
              <a:schemeClr val="accent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eaLnBrk="1" hangingPunct="1">
              <a:defRPr/>
            </a:pPr>
            <a:r>
              <a:rPr lang="en-US" sz="2000" b="1" dirty="0">
                <a:solidFill>
                  <a:srgbClr val="FFFF00"/>
                </a:solidFill>
                <a:latin typeface="Arial" charset="0"/>
              </a:rPr>
              <a:t>Women’s Health Practice Based Research Network</a:t>
            </a:r>
          </a:p>
        </p:txBody>
      </p:sp>
      <p:sp>
        <p:nvSpPr>
          <p:cNvPr id="14" name="TextBox 12">
            <a:extLst>
              <a:ext uri="{FF2B5EF4-FFF2-40B4-BE49-F238E27FC236}">
                <a16:creationId xmlns:a16="http://schemas.microsoft.com/office/drawing/2014/main" id="{F957D227-7874-4189-8515-F5682A57054F}"/>
              </a:ext>
            </a:extLst>
          </p:cNvPr>
          <p:cNvSpPr txBox="1">
            <a:spLocks noChangeArrowheads="1"/>
          </p:cNvSpPr>
          <p:nvPr/>
        </p:nvSpPr>
        <p:spPr bwMode="auto">
          <a:xfrm>
            <a:off x="2795017" y="3740149"/>
            <a:ext cx="3032125" cy="1015663"/>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defRPr/>
            </a:pPr>
            <a:r>
              <a:rPr lang="en-US" altLang="en-US" sz="2000" dirty="0">
                <a:latin typeface="+mn-lt"/>
              </a:rPr>
              <a:t> Training/mentorship</a:t>
            </a:r>
          </a:p>
          <a:p>
            <a:pPr eaLnBrk="1" hangingPunct="1">
              <a:buFont typeface="Arial" panose="020B0604020202020204" pitchFamily="34" charset="0"/>
              <a:buChar char="•"/>
              <a:defRPr/>
            </a:pPr>
            <a:r>
              <a:rPr lang="en-US" altLang="en-US" sz="2000" dirty="0">
                <a:latin typeface="+mn-lt"/>
              </a:rPr>
              <a:t>↑ research development</a:t>
            </a:r>
          </a:p>
          <a:p>
            <a:pPr eaLnBrk="1" hangingPunct="1">
              <a:buFont typeface="Arial" panose="020B0604020202020204" pitchFamily="34" charset="0"/>
              <a:buChar char="•"/>
              <a:defRPr/>
            </a:pPr>
            <a:r>
              <a:rPr lang="en-US" altLang="en-US" sz="2000" dirty="0">
                <a:latin typeface="+mn-lt"/>
              </a:rPr>
              <a:t>↑ dissemination </a:t>
            </a:r>
          </a:p>
        </p:txBody>
      </p:sp>
      <p:sp>
        <p:nvSpPr>
          <p:cNvPr id="13" name="TextBox 12">
            <a:extLst>
              <a:ext uri="{FF2B5EF4-FFF2-40B4-BE49-F238E27FC236}">
                <a16:creationId xmlns:a16="http://schemas.microsoft.com/office/drawing/2014/main" id="{D4E10EEB-7C4A-4509-9322-DD7E329E366F}"/>
              </a:ext>
            </a:extLst>
          </p:cNvPr>
          <p:cNvSpPr txBox="1">
            <a:spLocks noChangeArrowheads="1"/>
          </p:cNvSpPr>
          <p:nvPr/>
        </p:nvSpPr>
        <p:spPr bwMode="auto">
          <a:xfrm>
            <a:off x="6071618" y="3740149"/>
            <a:ext cx="3565525" cy="1016000"/>
          </a:xfrm>
          <a:prstGeom prst="rect">
            <a:avLst/>
          </a:prstGeom>
          <a:noFill/>
          <a:ln>
            <a:noFill/>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defRPr/>
            </a:pPr>
            <a:r>
              <a:rPr lang="en-US" altLang="en-US" sz="2000" dirty="0">
                <a:latin typeface="+mn-lt"/>
              </a:rPr>
              <a:t> ↑ recruitment of women</a:t>
            </a:r>
          </a:p>
          <a:p>
            <a:pPr eaLnBrk="1" hangingPunct="1">
              <a:buFont typeface="Arial" panose="020B0604020202020204" pitchFamily="34" charset="0"/>
              <a:buChar char="•"/>
              <a:defRPr/>
            </a:pPr>
            <a:r>
              <a:rPr lang="en-US" altLang="en-US" sz="2000" dirty="0">
                <a:latin typeface="+mn-lt"/>
              </a:rPr>
              <a:t> ↑ multisite research </a:t>
            </a:r>
          </a:p>
          <a:p>
            <a:pPr eaLnBrk="1" hangingPunct="1">
              <a:buFont typeface="Arial" panose="020B0604020202020204" pitchFamily="34" charset="0"/>
              <a:buChar char="•"/>
              <a:defRPr/>
            </a:pPr>
            <a:r>
              <a:rPr lang="en-US" altLang="en-US" sz="2000" dirty="0">
                <a:latin typeface="+mn-lt"/>
              </a:rPr>
              <a:t> Engage local clinicians, leaders </a:t>
            </a:r>
          </a:p>
        </p:txBody>
      </p:sp>
      <p:sp>
        <p:nvSpPr>
          <p:cNvPr id="12" name="Rounded Rectangle 14">
            <a:extLst>
              <a:ext uri="{FF2B5EF4-FFF2-40B4-BE49-F238E27FC236}">
                <a16:creationId xmlns:a16="http://schemas.microsoft.com/office/drawing/2014/main" id="{6EF5D021-1C28-4BE2-8C09-7A0BA49B75B6}"/>
              </a:ext>
            </a:extLst>
          </p:cNvPr>
          <p:cNvSpPr/>
          <p:nvPr/>
        </p:nvSpPr>
        <p:spPr bwMode="auto">
          <a:xfrm>
            <a:off x="2825180" y="4991748"/>
            <a:ext cx="6019800" cy="533400"/>
          </a:xfrm>
          <a:prstGeom prst="roundRect">
            <a:avLst/>
          </a:prstGeom>
          <a:solidFill>
            <a:srgbClr val="0070C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eaLnBrk="1" hangingPunct="1">
              <a:defRPr/>
            </a:pPr>
            <a:r>
              <a:rPr lang="en-US" sz="2000" b="1" dirty="0">
                <a:solidFill>
                  <a:srgbClr val="FFFF00"/>
                </a:solidFill>
                <a:latin typeface="Arial" charset="0"/>
              </a:rPr>
              <a:t>Multilevel Stakeholder Engagement</a:t>
            </a:r>
          </a:p>
        </p:txBody>
      </p:sp>
      <p:sp>
        <p:nvSpPr>
          <p:cNvPr id="10" name="Curved Right Arrow 10">
            <a:extLst>
              <a:ext uri="{FF2B5EF4-FFF2-40B4-BE49-F238E27FC236}">
                <a16:creationId xmlns:a16="http://schemas.microsoft.com/office/drawing/2014/main" id="{D4DBB996-638A-46F9-8171-DF5F32C71411}"/>
              </a:ext>
              <a:ext uri="{C183D7F6-B498-43B3-948B-1728B52AA6E4}">
                <adec:decorative xmlns:adec="http://schemas.microsoft.com/office/drawing/2017/decorative" val="1"/>
              </a:ext>
            </a:extLst>
          </p:cNvPr>
          <p:cNvSpPr/>
          <p:nvPr/>
        </p:nvSpPr>
        <p:spPr>
          <a:xfrm flipV="1">
            <a:off x="1728218" y="2720974"/>
            <a:ext cx="1066800" cy="2703512"/>
          </a:xfrm>
          <a:prstGeom prst="curvedRightArrow">
            <a:avLst>
              <a:gd name="adj1" fmla="val 25000"/>
              <a:gd name="adj2" fmla="val 5112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11" name="Curved Right Arrow 11">
            <a:extLst>
              <a:ext uri="{FF2B5EF4-FFF2-40B4-BE49-F238E27FC236}">
                <a16:creationId xmlns:a16="http://schemas.microsoft.com/office/drawing/2014/main" id="{D9EB9CB3-B558-430D-83A1-954FF467E6F7}"/>
              </a:ext>
              <a:ext uri="{C183D7F6-B498-43B3-948B-1728B52AA6E4}">
                <adec:decorative xmlns:adec="http://schemas.microsoft.com/office/drawing/2017/decorative" val="1"/>
              </a:ext>
            </a:extLst>
          </p:cNvPr>
          <p:cNvSpPr/>
          <p:nvPr/>
        </p:nvSpPr>
        <p:spPr>
          <a:xfrm flipH="1" flipV="1">
            <a:off x="8814818" y="2681286"/>
            <a:ext cx="1066800" cy="2743200"/>
          </a:xfrm>
          <a:prstGeom prst="curvedRightArrow">
            <a:avLst>
              <a:gd name="adj1" fmla="val 25000"/>
              <a:gd name="adj2" fmla="val 5112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
        <p:nvSpPr>
          <p:cNvPr id="15" name="TextBox 13">
            <a:extLst>
              <a:ext uri="{FF2B5EF4-FFF2-40B4-BE49-F238E27FC236}">
                <a16:creationId xmlns:a16="http://schemas.microsoft.com/office/drawing/2014/main" id="{E4393CC6-7955-4531-9B55-8B7A8D4B5760}"/>
              </a:ext>
            </a:extLst>
          </p:cNvPr>
          <p:cNvSpPr txBox="1">
            <a:spLocks noChangeArrowheads="1"/>
          </p:cNvSpPr>
          <p:nvPr/>
        </p:nvSpPr>
        <p:spPr bwMode="auto">
          <a:xfrm>
            <a:off x="2474343" y="5576886"/>
            <a:ext cx="6721475" cy="708025"/>
          </a:xfrm>
          <a:prstGeom prst="rect">
            <a:avLst/>
          </a:prstGeom>
          <a:noFill/>
          <a:ln>
            <a:noFill/>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2000" dirty="0">
                <a:latin typeface="+mn-lt"/>
              </a:rPr>
              <a:t>Accelerate implementation of research into practice and policy</a:t>
            </a:r>
          </a:p>
          <a:p>
            <a:pPr algn="ctr" eaLnBrk="1" hangingPunct="1">
              <a:defRPr/>
            </a:pPr>
            <a:r>
              <a:rPr lang="en-US" altLang="en-US" sz="2000" dirty="0">
                <a:latin typeface="+mn-lt"/>
              </a:rPr>
              <a:t>Plus Women Veterans’ Improvement Network (WIN)</a:t>
            </a:r>
          </a:p>
        </p:txBody>
      </p:sp>
    </p:spTree>
    <p:extLst>
      <p:ext uri="{BB962C8B-B14F-4D97-AF65-F5344CB8AC3E}">
        <p14:creationId xmlns:p14="http://schemas.microsoft.com/office/powerpoint/2010/main" val="3909984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7ED71-505D-434C-8DB1-9C0FADF57A99}"/>
              </a:ext>
            </a:extLst>
          </p:cNvPr>
          <p:cNvSpPr>
            <a:spLocks noGrp="1"/>
          </p:cNvSpPr>
          <p:nvPr>
            <p:ph type="title"/>
          </p:nvPr>
        </p:nvSpPr>
        <p:spPr>
          <a:xfrm>
            <a:off x="609600" y="128335"/>
            <a:ext cx="10972800" cy="1290637"/>
          </a:xfrm>
        </p:spPr>
        <p:txBody>
          <a:bodyPr/>
          <a:lstStyle/>
          <a:p>
            <a:r>
              <a:rPr lang="en-US" sz="3600" b="1" dirty="0">
                <a:solidFill>
                  <a:schemeClr val="bg1"/>
                </a:solidFill>
              </a:rPr>
              <a:t>VA Women’s Health Research Agenda</a:t>
            </a:r>
            <a:endParaRPr lang="en-US" sz="3600" dirty="0"/>
          </a:p>
        </p:txBody>
      </p:sp>
      <p:pic>
        <p:nvPicPr>
          <p:cNvPr id="4" name="Picture 2" descr="Women's Health Issues">
            <a:extLst>
              <a:ext uri="{FF2B5EF4-FFF2-40B4-BE49-F238E27FC236}">
                <a16:creationId xmlns:a16="http://schemas.microsoft.com/office/drawing/2014/main" id="{109EEF7E-B7C0-46BD-BEFC-F9D21A69D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312" t="8867" r="1236"/>
          <a:stretch>
            <a:fillRect/>
          </a:stretch>
        </p:blipFill>
        <p:spPr bwMode="auto">
          <a:xfrm>
            <a:off x="222250" y="960438"/>
            <a:ext cx="60563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5">
            <a:extLst>
              <a:ext uri="{FF2B5EF4-FFF2-40B4-BE49-F238E27FC236}">
                <a16:creationId xmlns:a16="http://schemas.microsoft.com/office/drawing/2014/main" id="{35633542-B44B-4D5C-A0A1-CAFC2B7B41C5}"/>
              </a:ext>
              <a:ext uri="{C183D7F6-B498-43B3-948B-1728B52AA6E4}">
                <adec:decorative xmlns:adec="http://schemas.microsoft.com/office/drawing/2017/decorative" val="1"/>
              </a:ext>
            </a:extLst>
          </p:cNvPr>
          <p:cNvSpPr/>
          <p:nvPr/>
        </p:nvSpPr>
        <p:spPr>
          <a:xfrm>
            <a:off x="373063" y="3889375"/>
            <a:ext cx="3505200" cy="2289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000" b="1" dirty="0"/>
          </a:p>
          <a:p>
            <a:pPr algn="ctr" eaLnBrk="1" hangingPunct="1">
              <a:defRPr/>
            </a:pPr>
            <a:endParaRPr lang="en-US" sz="2000" b="1" dirty="0"/>
          </a:p>
          <a:p>
            <a:pPr algn="ctr" eaLnBrk="1" hangingPunct="1">
              <a:defRPr/>
            </a:pPr>
            <a:endParaRPr lang="en-US" sz="2000" b="1" dirty="0"/>
          </a:p>
          <a:p>
            <a:pPr algn="ctr" eaLnBrk="1" hangingPunct="1">
              <a:defRPr/>
            </a:pPr>
            <a:endParaRPr lang="en-US" sz="2000" b="1" dirty="0"/>
          </a:p>
          <a:p>
            <a:pPr algn="ctr" eaLnBrk="1" hangingPunct="1">
              <a:defRPr/>
            </a:pPr>
            <a:endParaRPr lang="en-US" sz="2400" dirty="0"/>
          </a:p>
          <a:p>
            <a:pPr algn="ctr" eaLnBrk="1" hangingPunct="1">
              <a:defRPr/>
            </a:pPr>
            <a:endParaRPr lang="en-US" sz="2400" dirty="0"/>
          </a:p>
        </p:txBody>
      </p:sp>
      <p:sp>
        <p:nvSpPr>
          <p:cNvPr id="6" name="TextBox 5" descr="VA Women's Health Research Agenda">
            <a:extLst>
              <a:ext uri="{FF2B5EF4-FFF2-40B4-BE49-F238E27FC236}">
                <a16:creationId xmlns:a16="http://schemas.microsoft.com/office/drawing/2014/main" id="{45B9D736-CF45-41BE-983A-835AC8887AD6}"/>
              </a:ext>
            </a:extLst>
          </p:cNvPr>
          <p:cNvSpPr txBox="1">
            <a:spLocks noChangeArrowheads="1"/>
          </p:cNvSpPr>
          <p:nvPr/>
        </p:nvSpPr>
        <p:spPr bwMode="auto">
          <a:xfrm>
            <a:off x="395288" y="3932238"/>
            <a:ext cx="3429000" cy="2246312"/>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defRPr/>
            </a:pPr>
            <a:r>
              <a:rPr lang="en-US" altLang="en-US" sz="2000" b="1" dirty="0">
                <a:solidFill>
                  <a:srgbClr val="FFFF00"/>
                </a:solidFill>
                <a:latin typeface="+mn-lt"/>
              </a:rPr>
              <a:t> Access/rural health</a:t>
            </a:r>
          </a:p>
          <a:p>
            <a:pPr eaLnBrk="1" hangingPunct="1">
              <a:buFont typeface="Arial" panose="020B0604020202020204" pitchFamily="34" charset="0"/>
              <a:buChar char="•"/>
              <a:defRPr/>
            </a:pPr>
            <a:r>
              <a:rPr lang="en-US" altLang="en-US" sz="2000" b="1" dirty="0">
                <a:solidFill>
                  <a:srgbClr val="FFFF00"/>
                </a:solidFill>
                <a:latin typeface="+mn-lt"/>
              </a:rPr>
              <a:t> Primary care/prevention</a:t>
            </a:r>
          </a:p>
          <a:p>
            <a:pPr eaLnBrk="1" hangingPunct="1">
              <a:buFont typeface="Arial" panose="020B0604020202020204" pitchFamily="34" charset="0"/>
              <a:buChar char="•"/>
              <a:defRPr/>
            </a:pPr>
            <a:r>
              <a:rPr lang="en-US" altLang="en-US" sz="2000" b="1" dirty="0">
                <a:solidFill>
                  <a:srgbClr val="FFFF00"/>
                </a:solidFill>
                <a:latin typeface="+mn-lt"/>
              </a:rPr>
              <a:t> Mental health</a:t>
            </a:r>
          </a:p>
          <a:p>
            <a:pPr eaLnBrk="1" hangingPunct="1">
              <a:buFont typeface="Arial" panose="020B0604020202020204" pitchFamily="34" charset="0"/>
              <a:buChar char="•"/>
              <a:defRPr/>
            </a:pPr>
            <a:r>
              <a:rPr lang="en-US" altLang="en-US" sz="2000" b="1" dirty="0">
                <a:solidFill>
                  <a:srgbClr val="FFFF00"/>
                </a:solidFill>
                <a:latin typeface="+mn-lt"/>
              </a:rPr>
              <a:t> Post-deployment health</a:t>
            </a:r>
          </a:p>
          <a:p>
            <a:pPr eaLnBrk="1" hangingPunct="1">
              <a:buFont typeface="Arial" panose="020B0604020202020204" pitchFamily="34" charset="0"/>
              <a:buChar char="•"/>
              <a:defRPr/>
            </a:pPr>
            <a:r>
              <a:rPr lang="en-US" altLang="en-US" sz="2000" b="1" dirty="0">
                <a:solidFill>
                  <a:srgbClr val="FFFF00"/>
                </a:solidFill>
                <a:latin typeface="+mn-lt"/>
              </a:rPr>
              <a:t> Reproductive health</a:t>
            </a:r>
          </a:p>
          <a:p>
            <a:pPr eaLnBrk="1" hangingPunct="1">
              <a:buFont typeface="Arial" panose="020B0604020202020204" pitchFamily="34" charset="0"/>
              <a:buChar char="•"/>
              <a:defRPr/>
            </a:pPr>
            <a:r>
              <a:rPr lang="en-US" altLang="en-US" sz="2000" b="1" dirty="0">
                <a:solidFill>
                  <a:srgbClr val="FFFF00"/>
                </a:solidFill>
                <a:latin typeface="+mn-lt"/>
              </a:rPr>
              <a:t> Complex chronic conditions/     </a:t>
            </a:r>
          </a:p>
          <a:p>
            <a:pPr eaLnBrk="1" hangingPunct="1">
              <a:defRPr/>
            </a:pPr>
            <a:r>
              <a:rPr lang="en-US" altLang="en-US" sz="2000" b="1" dirty="0">
                <a:solidFill>
                  <a:srgbClr val="FFFF00"/>
                </a:solidFill>
                <a:latin typeface="+mn-lt"/>
              </a:rPr>
              <a:t>   long term care and aging</a:t>
            </a:r>
          </a:p>
        </p:txBody>
      </p:sp>
      <p:cxnSp>
        <p:nvCxnSpPr>
          <p:cNvPr id="17" name="Straight Connector 16">
            <a:extLst>
              <a:ext uri="{FF2B5EF4-FFF2-40B4-BE49-F238E27FC236}">
                <a16:creationId xmlns:a16="http://schemas.microsoft.com/office/drawing/2014/main" id="{1D8DC538-4EB4-4D6A-A8E5-393008FBFB77}"/>
              </a:ext>
              <a:ext uri="{C183D7F6-B498-43B3-948B-1728B52AA6E4}">
                <adec:decorative xmlns:adec="http://schemas.microsoft.com/office/drawing/2017/decorative" val="1"/>
              </a:ext>
            </a:extLst>
          </p:cNvPr>
          <p:cNvCxnSpPr>
            <a:cxnSpLocks/>
            <a:stCxn id="5" idx="3"/>
            <a:endCxn id="14" idx="1"/>
          </p:cNvCxnSpPr>
          <p:nvPr/>
        </p:nvCxnSpPr>
        <p:spPr>
          <a:xfrm>
            <a:off x="3878263" y="5033963"/>
            <a:ext cx="651150" cy="734692"/>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0DCC748C-9718-54E9-8CEF-D4438146EDC4}"/>
              </a:ext>
              <a:ext uri="{C183D7F6-B498-43B3-948B-1728B52AA6E4}">
                <adec:decorative xmlns:adec="http://schemas.microsoft.com/office/drawing/2017/decorative" val="1"/>
              </a:ext>
            </a:extLst>
          </p:cNvPr>
          <p:cNvGrpSpPr/>
          <p:nvPr/>
        </p:nvGrpSpPr>
        <p:grpSpPr>
          <a:xfrm>
            <a:off x="4318318" y="1065518"/>
            <a:ext cx="7651432" cy="5541867"/>
            <a:chOff x="4318318" y="1065518"/>
            <a:chExt cx="7651432" cy="5541867"/>
          </a:xfrm>
        </p:grpSpPr>
        <p:sp>
          <p:nvSpPr>
            <p:cNvPr id="7" name="Oval 6">
              <a:extLst>
                <a:ext uri="{FF2B5EF4-FFF2-40B4-BE49-F238E27FC236}">
                  <a16:creationId xmlns:a16="http://schemas.microsoft.com/office/drawing/2014/main" id="{B279CC5A-341C-4594-B080-072B154CE9C0}"/>
                </a:ext>
              </a:extLst>
            </p:cNvPr>
            <p:cNvSpPr/>
            <p:nvPr/>
          </p:nvSpPr>
          <p:spPr>
            <a:xfrm>
              <a:off x="10535348" y="3876867"/>
              <a:ext cx="1381125" cy="682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LGBTQ+</a:t>
              </a:r>
            </a:p>
          </p:txBody>
        </p:sp>
        <p:sp>
          <p:nvSpPr>
            <p:cNvPr id="8" name="Oval 7">
              <a:extLst>
                <a:ext uri="{FF2B5EF4-FFF2-40B4-BE49-F238E27FC236}">
                  <a16:creationId xmlns:a16="http://schemas.microsoft.com/office/drawing/2014/main" id="{F8BDD5CD-0D6F-4E86-9067-3989F9EF46AA}"/>
                </a:ext>
              </a:extLst>
            </p:cNvPr>
            <p:cNvSpPr/>
            <p:nvPr/>
          </p:nvSpPr>
          <p:spPr>
            <a:xfrm>
              <a:off x="9600248" y="2322322"/>
              <a:ext cx="1851025" cy="6588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Harassment</a:t>
              </a:r>
            </a:p>
          </p:txBody>
        </p:sp>
        <p:sp>
          <p:nvSpPr>
            <p:cNvPr id="9" name="Oval 8">
              <a:extLst>
                <a:ext uri="{FF2B5EF4-FFF2-40B4-BE49-F238E27FC236}">
                  <a16:creationId xmlns:a16="http://schemas.microsoft.com/office/drawing/2014/main" id="{34675B26-C2EA-4FDF-997F-4F4F3507EA45}"/>
                </a:ext>
              </a:extLst>
            </p:cNvPr>
            <p:cNvSpPr/>
            <p:nvPr/>
          </p:nvSpPr>
          <p:spPr>
            <a:xfrm>
              <a:off x="6278563" y="5948572"/>
              <a:ext cx="1851025" cy="658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Menopause</a:t>
              </a:r>
            </a:p>
          </p:txBody>
        </p:sp>
        <p:sp>
          <p:nvSpPr>
            <p:cNvPr id="10" name="Oval 9">
              <a:extLst>
                <a:ext uri="{FF2B5EF4-FFF2-40B4-BE49-F238E27FC236}">
                  <a16:creationId xmlns:a16="http://schemas.microsoft.com/office/drawing/2014/main" id="{E2F3864F-E64F-47E6-A048-798C8A4ECAC5}"/>
                </a:ext>
              </a:extLst>
            </p:cNvPr>
            <p:cNvSpPr/>
            <p:nvPr/>
          </p:nvSpPr>
          <p:spPr>
            <a:xfrm>
              <a:off x="6831531" y="5156994"/>
              <a:ext cx="1270000" cy="658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Suicide</a:t>
              </a:r>
            </a:p>
          </p:txBody>
        </p:sp>
        <p:sp>
          <p:nvSpPr>
            <p:cNvPr id="11" name="Oval 10">
              <a:extLst>
                <a:ext uri="{FF2B5EF4-FFF2-40B4-BE49-F238E27FC236}">
                  <a16:creationId xmlns:a16="http://schemas.microsoft.com/office/drawing/2014/main" id="{5DADEF97-170A-42B6-A3D8-D8B8B54630BE}"/>
                </a:ext>
              </a:extLst>
            </p:cNvPr>
            <p:cNvSpPr/>
            <p:nvPr/>
          </p:nvSpPr>
          <p:spPr>
            <a:xfrm>
              <a:off x="8558572" y="3362797"/>
              <a:ext cx="1463675" cy="8628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Alcohol/ drug use</a:t>
              </a:r>
            </a:p>
          </p:txBody>
        </p:sp>
        <p:sp>
          <p:nvSpPr>
            <p:cNvPr id="12" name="Oval 11">
              <a:extLst>
                <a:ext uri="{FF2B5EF4-FFF2-40B4-BE49-F238E27FC236}">
                  <a16:creationId xmlns:a16="http://schemas.microsoft.com/office/drawing/2014/main" id="{4BBF9D31-93F4-45DF-A049-9AFABBD19363}"/>
                </a:ext>
              </a:extLst>
            </p:cNvPr>
            <p:cNvSpPr/>
            <p:nvPr/>
          </p:nvSpPr>
          <p:spPr>
            <a:xfrm>
              <a:off x="6491287" y="2019301"/>
              <a:ext cx="1379537" cy="10271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Military sexual trauma</a:t>
              </a:r>
            </a:p>
          </p:txBody>
        </p:sp>
        <p:sp>
          <p:nvSpPr>
            <p:cNvPr id="13" name="Oval 12">
              <a:extLst>
                <a:ext uri="{FF2B5EF4-FFF2-40B4-BE49-F238E27FC236}">
                  <a16:creationId xmlns:a16="http://schemas.microsoft.com/office/drawing/2014/main" id="{2EF22180-7613-4487-B966-48E0665C3040}"/>
                </a:ext>
              </a:extLst>
            </p:cNvPr>
            <p:cNvSpPr/>
            <p:nvPr/>
          </p:nvSpPr>
          <p:spPr>
            <a:xfrm>
              <a:off x="9109029" y="4428237"/>
              <a:ext cx="1830747" cy="13532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FF00"/>
                  </a:solidFill>
                </a:rPr>
                <a:t>Intimate partner violence</a:t>
              </a:r>
            </a:p>
          </p:txBody>
        </p:sp>
        <p:sp>
          <p:nvSpPr>
            <p:cNvPr id="14" name="Oval 13">
              <a:extLst>
                <a:ext uri="{FF2B5EF4-FFF2-40B4-BE49-F238E27FC236}">
                  <a16:creationId xmlns:a16="http://schemas.microsoft.com/office/drawing/2014/main" id="{1A5525BF-D3E7-46EE-B75C-DC3F941FB306}"/>
                </a:ext>
              </a:extLst>
            </p:cNvPr>
            <p:cNvSpPr/>
            <p:nvPr/>
          </p:nvSpPr>
          <p:spPr>
            <a:xfrm>
              <a:off x="4318318" y="5629165"/>
              <a:ext cx="1441450" cy="952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Perinatal mental health</a:t>
              </a:r>
            </a:p>
          </p:txBody>
        </p:sp>
        <p:sp>
          <p:nvSpPr>
            <p:cNvPr id="23" name="Oval 22">
              <a:extLst>
                <a:ext uri="{FF2B5EF4-FFF2-40B4-BE49-F238E27FC236}">
                  <a16:creationId xmlns:a16="http://schemas.microsoft.com/office/drawing/2014/main" id="{BD0D829E-8496-4CF3-A552-DA792A942CCA}"/>
                </a:ext>
              </a:extLst>
            </p:cNvPr>
            <p:cNvSpPr/>
            <p:nvPr/>
          </p:nvSpPr>
          <p:spPr>
            <a:xfrm>
              <a:off x="9546273" y="1120648"/>
              <a:ext cx="2423477" cy="858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Cardiovascular risk reduction</a:t>
              </a:r>
            </a:p>
          </p:txBody>
        </p:sp>
        <p:sp>
          <p:nvSpPr>
            <p:cNvPr id="25" name="Oval 24">
              <a:extLst>
                <a:ext uri="{FF2B5EF4-FFF2-40B4-BE49-F238E27FC236}">
                  <a16:creationId xmlns:a16="http://schemas.microsoft.com/office/drawing/2014/main" id="{9FC15554-1999-472B-A9FE-709BAC80C5DB}"/>
                </a:ext>
              </a:extLst>
            </p:cNvPr>
            <p:cNvSpPr/>
            <p:nvPr/>
          </p:nvSpPr>
          <p:spPr>
            <a:xfrm>
              <a:off x="6664135" y="1065518"/>
              <a:ext cx="1852613" cy="6588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CommunityCare</a:t>
              </a:r>
              <a:endParaRPr lang="en-US" dirty="0"/>
            </a:p>
          </p:txBody>
        </p:sp>
      </p:grpSp>
      <p:grpSp>
        <p:nvGrpSpPr>
          <p:cNvPr id="27" name="Group 26" descr="Arrows in chart">
            <a:extLst>
              <a:ext uri="{FF2B5EF4-FFF2-40B4-BE49-F238E27FC236}">
                <a16:creationId xmlns:a16="http://schemas.microsoft.com/office/drawing/2014/main" id="{CD6B5207-E888-D320-93AF-F07814840E60}"/>
              </a:ext>
            </a:extLst>
          </p:cNvPr>
          <p:cNvGrpSpPr/>
          <p:nvPr/>
        </p:nvGrpSpPr>
        <p:grpSpPr>
          <a:xfrm>
            <a:off x="3824288" y="1627850"/>
            <a:ext cx="6711060" cy="4650129"/>
            <a:chOff x="3824288" y="1627850"/>
            <a:chExt cx="6711060" cy="4650129"/>
          </a:xfrm>
        </p:grpSpPr>
        <p:cxnSp>
          <p:nvCxnSpPr>
            <p:cNvPr id="15" name="Straight Connector 14">
              <a:extLst>
                <a:ext uri="{FF2B5EF4-FFF2-40B4-BE49-F238E27FC236}">
                  <a16:creationId xmlns:a16="http://schemas.microsoft.com/office/drawing/2014/main" id="{C7DF5C63-C8A4-464F-8507-4896CA3F4040}"/>
                </a:ext>
                <a:ext uri="{C183D7F6-B498-43B3-948B-1728B52AA6E4}">
                  <adec:decorative xmlns:adec="http://schemas.microsoft.com/office/drawing/2017/decorative" val="1"/>
                </a:ext>
              </a:extLst>
            </p:cNvPr>
            <p:cNvCxnSpPr>
              <a:stCxn id="5" idx="3"/>
              <a:endCxn id="12" idx="3"/>
            </p:cNvCxnSpPr>
            <p:nvPr/>
          </p:nvCxnSpPr>
          <p:spPr>
            <a:xfrm flipV="1">
              <a:off x="3878263" y="2895997"/>
              <a:ext cx="2815053" cy="21379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4C9407-D916-4303-8859-A364E1444E7B}"/>
                </a:ext>
                <a:ext uri="{C183D7F6-B498-43B3-948B-1728B52AA6E4}">
                  <adec:decorative xmlns:adec="http://schemas.microsoft.com/office/drawing/2017/decorative" val="1"/>
                </a:ext>
              </a:extLst>
            </p:cNvPr>
            <p:cNvCxnSpPr>
              <a:cxnSpLocks/>
              <a:stCxn id="5" idx="3"/>
              <a:endCxn id="11" idx="2"/>
            </p:cNvCxnSpPr>
            <p:nvPr/>
          </p:nvCxnSpPr>
          <p:spPr>
            <a:xfrm flipV="1">
              <a:off x="3878263" y="3794200"/>
              <a:ext cx="4680309" cy="12397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7757518-4763-47C1-BA47-262B6720D63F}"/>
                </a:ext>
                <a:ext uri="{C183D7F6-B498-43B3-948B-1728B52AA6E4}">
                  <adec:decorative xmlns:adec="http://schemas.microsoft.com/office/drawing/2017/decorative" val="1"/>
                </a:ext>
              </a:extLst>
            </p:cNvPr>
            <p:cNvCxnSpPr>
              <a:stCxn id="5" idx="3"/>
              <a:endCxn id="10" idx="2"/>
            </p:cNvCxnSpPr>
            <p:nvPr/>
          </p:nvCxnSpPr>
          <p:spPr>
            <a:xfrm>
              <a:off x="3878263" y="5033963"/>
              <a:ext cx="2953268" cy="45243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08EE73-4485-46AD-887B-F3DB0A5E09EA}"/>
                </a:ext>
                <a:ext uri="{C183D7F6-B498-43B3-948B-1728B52AA6E4}">
                  <adec:decorative xmlns:adec="http://schemas.microsoft.com/office/drawing/2017/decorative" val="1"/>
                </a:ext>
              </a:extLst>
            </p:cNvPr>
            <p:cNvCxnSpPr>
              <a:stCxn id="5" idx="3"/>
              <a:endCxn id="8" idx="3"/>
            </p:cNvCxnSpPr>
            <p:nvPr/>
          </p:nvCxnSpPr>
          <p:spPr>
            <a:xfrm flipV="1">
              <a:off x="3878263" y="2884653"/>
              <a:ext cx="5993061" cy="214931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7C75073-A704-4168-BE4A-8E0CB8593E2E}"/>
                </a:ext>
                <a:ext uri="{C183D7F6-B498-43B3-948B-1728B52AA6E4}">
                  <adec:decorative xmlns:adec="http://schemas.microsoft.com/office/drawing/2017/decorative" val="1"/>
                </a:ext>
              </a:extLst>
            </p:cNvPr>
            <p:cNvCxnSpPr>
              <a:cxnSpLocks/>
              <a:stCxn id="5" idx="3"/>
              <a:endCxn id="7" idx="2"/>
            </p:cNvCxnSpPr>
            <p:nvPr/>
          </p:nvCxnSpPr>
          <p:spPr>
            <a:xfrm flipV="1">
              <a:off x="3878263" y="4218180"/>
              <a:ext cx="6657085" cy="81578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8597CF6-D1DF-4E2F-990A-CF31DA88F3A6}"/>
                </a:ext>
                <a:ext uri="{C183D7F6-B498-43B3-948B-1728B52AA6E4}">
                  <adec:decorative xmlns:adec="http://schemas.microsoft.com/office/drawing/2017/decorative" val="1"/>
                </a:ext>
              </a:extLst>
            </p:cNvPr>
            <p:cNvCxnSpPr>
              <a:cxnSpLocks/>
              <a:stCxn id="5" idx="3"/>
              <a:endCxn id="13" idx="2"/>
            </p:cNvCxnSpPr>
            <p:nvPr/>
          </p:nvCxnSpPr>
          <p:spPr>
            <a:xfrm>
              <a:off x="3878263" y="5033963"/>
              <a:ext cx="5230766" cy="7092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2C1C783-CACE-45DB-8D92-273B32D24D84}"/>
                </a:ext>
                <a:ext uri="{C183D7F6-B498-43B3-948B-1728B52AA6E4}">
                  <adec:decorative xmlns:adec="http://schemas.microsoft.com/office/drawing/2017/decorative" val="1"/>
                </a:ext>
              </a:extLst>
            </p:cNvPr>
            <p:cNvCxnSpPr>
              <a:stCxn id="5" idx="3"/>
              <a:endCxn id="9" idx="2"/>
            </p:cNvCxnSpPr>
            <p:nvPr/>
          </p:nvCxnSpPr>
          <p:spPr>
            <a:xfrm>
              <a:off x="3878263" y="5033963"/>
              <a:ext cx="2400300" cy="12440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C38FEE3-67DD-4299-9F51-B3CE6715A7C9}"/>
                </a:ext>
                <a:ext uri="{C183D7F6-B498-43B3-948B-1728B52AA6E4}">
                  <adec:decorative xmlns:adec="http://schemas.microsoft.com/office/drawing/2017/decorative" val="1"/>
                </a:ext>
              </a:extLst>
            </p:cNvPr>
            <p:cNvCxnSpPr>
              <a:cxnSpLocks/>
              <a:stCxn id="6" idx="3"/>
              <a:endCxn id="23" idx="3"/>
            </p:cNvCxnSpPr>
            <p:nvPr/>
          </p:nvCxnSpPr>
          <p:spPr>
            <a:xfrm flipV="1">
              <a:off x="3824288" y="1853712"/>
              <a:ext cx="6076895" cy="32016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EFF855E-94B2-4277-A1E6-47EA72B14041}"/>
                </a:ext>
                <a:ext uri="{C183D7F6-B498-43B3-948B-1728B52AA6E4}">
                  <adec:decorative xmlns:adec="http://schemas.microsoft.com/office/drawing/2017/decorative" val="1"/>
                </a:ext>
              </a:extLst>
            </p:cNvPr>
            <p:cNvCxnSpPr>
              <a:cxnSpLocks/>
              <a:stCxn id="5" idx="3"/>
              <a:endCxn id="25" idx="3"/>
            </p:cNvCxnSpPr>
            <p:nvPr/>
          </p:nvCxnSpPr>
          <p:spPr>
            <a:xfrm flipV="1">
              <a:off x="3878263" y="1627850"/>
              <a:ext cx="3057181" cy="3406113"/>
            </a:xfrm>
            <a:prstGeom prst="line">
              <a:avLst/>
            </a:prstGeom>
            <a:ln w="381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12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FC54-FA85-47CC-98F6-5F1BEA774A6C}"/>
              </a:ext>
            </a:extLst>
          </p:cNvPr>
          <p:cNvSpPr>
            <a:spLocks noGrp="1"/>
          </p:cNvSpPr>
          <p:nvPr>
            <p:ph type="title"/>
          </p:nvPr>
        </p:nvSpPr>
        <p:spPr>
          <a:xfrm>
            <a:off x="737616" y="146623"/>
            <a:ext cx="11222736" cy="1290637"/>
          </a:xfrm>
        </p:spPr>
        <p:txBody>
          <a:bodyPr/>
          <a:lstStyle/>
          <a:p>
            <a:r>
              <a:rPr lang="en-US" sz="3600" b="1" dirty="0">
                <a:solidFill>
                  <a:schemeClr val="bg1"/>
                </a:solidFill>
              </a:rPr>
              <a:t>VA Women’s Health Practice Based Research Network</a:t>
            </a:r>
            <a:endParaRPr lang="en-US" sz="3600" dirty="0"/>
          </a:p>
        </p:txBody>
      </p:sp>
      <p:pic>
        <p:nvPicPr>
          <p:cNvPr id="4" name="Picture 1" descr="VA Women's Health Practice Based Research Network Map">
            <a:extLst>
              <a:ext uri="{FF2B5EF4-FFF2-40B4-BE49-F238E27FC236}">
                <a16:creationId xmlns:a16="http://schemas.microsoft.com/office/drawing/2014/main" id="{63EA8A3A-7074-4423-9D63-DCAFD72D19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48256" y="935237"/>
            <a:ext cx="7663942" cy="59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AFE2055-0224-4AA2-A151-4C37810923C7}"/>
              </a:ext>
            </a:extLst>
          </p:cNvPr>
          <p:cNvSpPr txBox="1"/>
          <p:nvPr/>
        </p:nvSpPr>
        <p:spPr>
          <a:xfrm>
            <a:off x="1763585" y="2696468"/>
            <a:ext cx="7948613" cy="1200150"/>
          </a:xfrm>
          <a:prstGeom prst="rect">
            <a:avLst/>
          </a:prstGeom>
          <a:solidFill>
            <a:schemeClr val="bg1"/>
          </a:solidFill>
        </p:spPr>
        <p:txBody>
          <a:bodyPr>
            <a:spAutoFit/>
          </a:bodyPr>
          <a:lstStyle/>
          <a:p>
            <a:pPr lvl="1" eaLnBrk="1" hangingPunct="1">
              <a:defRPr/>
            </a:pPr>
            <a:r>
              <a:rPr lang="en-US" sz="2400" b="1" dirty="0">
                <a:latin typeface="+mn-lt"/>
              </a:rPr>
              <a:t>Increase inclusion of women Veterans in VA research </a:t>
            </a:r>
          </a:p>
          <a:p>
            <a:pPr lvl="1" eaLnBrk="1" hangingPunct="1">
              <a:defRPr/>
            </a:pPr>
            <a:r>
              <a:rPr lang="en-US" sz="2400" b="1" dirty="0">
                <a:latin typeface="+mn-lt"/>
              </a:rPr>
              <a:t>Facilitate women Veterans’ focused research </a:t>
            </a:r>
          </a:p>
          <a:p>
            <a:pPr lvl="1" eaLnBrk="1" hangingPunct="1">
              <a:defRPr/>
            </a:pPr>
            <a:r>
              <a:rPr lang="en-US" sz="2400" b="1" dirty="0">
                <a:latin typeface="+mn-lt"/>
              </a:rPr>
              <a:t>Include the voices of frontline staff and women Veterans</a:t>
            </a:r>
            <a:endParaRPr lang="en-US" sz="2400" i="1" dirty="0">
              <a:latin typeface="+mn-lt"/>
            </a:endParaRPr>
          </a:p>
        </p:txBody>
      </p:sp>
      <p:sp>
        <p:nvSpPr>
          <p:cNvPr id="6" name="TextBox 5">
            <a:extLst>
              <a:ext uri="{FF2B5EF4-FFF2-40B4-BE49-F238E27FC236}">
                <a16:creationId xmlns:a16="http://schemas.microsoft.com/office/drawing/2014/main" id="{448D6E69-367C-46D7-914A-C1C01401C991}"/>
              </a:ext>
            </a:extLst>
          </p:cNvPr>
          <p:cNvSpPr txBox="1"/>
          <p:nvPr/>
        </p:nvSpPr>
        <p:spPr>
          <a:xfrm>
            <a:off x="6096000" y="1021335"/>
            <a:ext cx="2752725" cy="831850"/>
          </a:xfrm>
          <a:prstGeom prst="rect">
            <a:avLst/>
          </a:prstGeom>
          <a:noFill/>
        </p:spPr>
        <p:txBody>
          <a:bodyPr wrap="none">
            <a:spAutoFit/>
          </a:bodyPr>
          <a:lstStyle/>
          <a:p>
            <a:pPr algn="ctr" eaLnBrk="1" hangingPunct="1">
              <a:defRPr/>
            </a:pPr>
            <a:r>
              <a:rPr lang="en-US" sz="2400" b="1" i="1" dirty="0">
                <a:solidFill>
                  <a:schemeClr val="tx2">
                    <a:lumMod val="60000"/>
                    <a:lumOff val="40000"/>
                  </a:schemeClr>
                </a:solidFill>
                <a:latin typeface="+mn-lt"/>
              </a:rPr>
              <a:t>From 4 to 76 VAMCs</a:t>
            </a:r>
          </a:p>
          <a:p>
            <a:pPr algn="ctr" eaLnBrk="1" hangingPunct="1">
              <a:defRPr/>
            </a:pPr>
            <a:r>
              <a:rPr lang="en-US" sz="2400" b="1" i="1" dirty="0">
                <a:solidFill>
                  <a:schemeClr val="tx2">
                    <a:lumMod val="60000"/>
                    <a:lumOff val="40000"/>
                  </a:schemeClr>
                </a:solidFill>
                <a:latin typeface="+mn-lt"/>
              </a:rPr>
              <a:t>and &gt;300 CBOCs</a:t>
            </a:r>
          </a:p>
        </p:txBody>
      </p:sp>
      <p:sp>
        <p:nvSpPr>
          <p:cNvPr id="7" name="TextBox 6">
            <a:extLst>
              <a:ext uri="{FF2B5EF4-FFF2-40B4-BE49-F238E27FC236}">
                <a16:creationId xmlns:a16="http://schemas.microsoft.com/office/drawing/2014/main" id="{6FA98E43-F3A8-4E81-B792-87063EECF8C4}"/>
              </a:ext>
            </a:extLst>
          </p:cNvPr>
          <p:cNvSpPr txBox="1"/>
          <p:nvPr/>
        </p:nvSpPr>
        <p:spPr>
          <a:xfrm>
            <a:off x="8166100" y="4340797"/>
            <a:ext cx="1173163" cy="831850"/>
          </a:xfrm>
          <a:prstGeom prst="rect">
            <a:avLst/>
          </a:prstGeom>
          <a:noFill/>
        </p:spPr>
        <p:txBody>
          <a:bodyPr wrap="none">
            <a:spAutoFit/>
          </a:bodyPr>
          <a:lstStyle/>
          <a:p>
            <a:pPr algn="ctr" eaLnBrk="1" hangingPunct="1">
              <a:defRPr/>
            </a:pPr>
            <a:r>
              <a:rPr lang="en-US" sz="2400" b="1" i="1" dirty="0">
                <a:solidFill>
                  <a:schemeClr val="tx2">
                    <a:lumMod val="60000"/>
                    <a:lumOff val="40000"/>
                  </a:schemeClr>
                </a:solidFill>
                <a:latin typeface="+mn-lt"/>
              </a:rPr>
              <a:t>Over 90</a:t>
            </a:r>
          </a:p>
          <a:p>
            <a:pPr algn="ctr" eaLnBrk="1" hangingPunct="1">
              <a:defRPr/>
            </a:pPr>
            <a:r>
              <a:rPr lang="en-US" sz="2400" b="1" i="1" dirty="0">
                <a:solidFill>
                  <a:schemeClr val="tx2">
                    <a:lumMod val="60000"/>
                    <a:lumOff val="40000"/>
                  </a:schemeClr>
                </a:solidFill>
                <a:latin typeface="+mn-lt"/>
              </a:rPr>
              <a:t>studies</a:t>
            </a:r>
          </a:p>
        </p:txBody>
      </p:sp>
    </p:spTree>
    <p:extLst>
      <p:ext uri="{BB962C8B-B14F-4D97-AF65-F5344CB8AC3E}">
        <p14:creationId xmlns:p14="http://schemas.microsoft.com/office/powerpoint/2010/main" val="240537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70D96-6C91-428B-8B98-2CE1B38F00FD}"/>
              </a:ext>
            </a:extLst>
          </p:cNvPr>
          <p:cNvSpPr>
            <a:spLocks noGrp="1"/>
          </p:cNvSpPr>
          <p:nvPr>
            <p:ph type="title"/>
          </p:nvPr>
        </p:nvSpPr>
        <p:spPr>
          <a:xfrm>
            <a:off x="609600" y="128335"/>
            <a:ext cx="10972800" cy="1290637"/>
          </a:xfrm>
        </p:spPr>
        <p:txBody>
          <a:bodyPr/>
          <a:lstStyle/>
          <a:p>
            <a:r>
              <a:rPr lang="en-US" sz="3600" b="1" dirty="0">
                <a:solidFill>
                  <a:schemeClr val="bg1"/>
                </a:solidFill>
              </a:rPr>
              <a:t>Deborah Sampson Act (Section 5305)</a:t>
            </a:r>
            <a:endParaRPr lang="en-US" sz="3600" dirty="0"/>
          </a:p>
        </p:txBody>
      </p:sp>
      <p:sp>
        <p:nvSpPr>
          <p:cNvPr id="3" name="Content Placeholder 2">
            <a:extLst>
              <a:ext uri="{FF2B5EF4-FFF2-40B4-BE49-F238E27FC236}">
                <a16:creationId xmlns:a16="http://schemas.microsoft.com/office/drawing/2014/main" id="{7E6AFF3E-7783-45C7-A68F-9DB5F6597627}"/>
              </a:ext>
            </a:extLst>
          </p:cNvPr>
          <p:cNvSpPr>
            <a:spLocks noGrp="1"/>
          </p:cNvSpPr>
          <p:nvPr>
            <p:ph idx="1"/>
          </p:nvPr>
        </p:nvSpPr>
        <p:spPr>
          <a:xfrm>
            <a:off x="384048" y="1042417"/>
            <a:ext cx="11807952" cy="4937444"/>
          </a:xfrm>
        </p:spPr>
        <p:txBody>
          <a:bodyPr/>
          <a:lstStyle/>
          <a:p>
            <a:r>
              <a:rPr lang="en-US" altLang="en-US" sz="2800" b="1" dirty="0"/>
              <a:t>Section 5305.  Study and Task Force on Veterans Experiencing Intimate Partner Violence or Sexual Assault</a:t>
            </a:r>
          </a:p>
          <a:p>
            <a:pPr lvl="1"/>
            <a:r>
              <a:rPr lang="en-US" altLang="en-US" sz="2400" dirty="0"/>
              <a:t>“…shall include a </a:t>
            </a:r>
            <a:r>
              <a:rPr lang="en-US" altLang="en-US" sz="2400" b="1" dirty="0">
                <a:solidFill>
                  <a:srgbClr val="FF0000"/>
                </a:solidFill>
              </a:rPr>
              <a:t>literature review </a:t>
            </a:r>
            <a:r>
              <a:rPr lang="en-US" altLang="en-US" sz="2400" dirty="0"/>
              <a:t>of all relevant research on intimate partner violence and sexual assault among veterans and spouses and intimate partners of veterans…”</a:t>
            </a:r>
          </a:p>
        </p:txBody>
      </p:sp>
      <p:grpSp>
        <p:nvGrpSpPr>
          <p:cNvPr id="5" name="Group 4" descr="Deborah Sampson Act">
            <a:extLst>
              <a:ext uri="{FF2B5EF4-FFF2-40B4-BE49-F238E27FC236}">
                <a16:creationId xmlns:a16="http://schemas.microsoft.com/office/drawing/2014/main" id="{66ACFC39-514B-DCD6-A9EF-8D2A0A2BB05F}"/>
              </a:ext>
            </a:extLst>
          </p:cNvPr>
          <p:cNvGrpSpPr/>
          <p:nvPr/>
        </p:nvGrpSpPr>
        <p:grpSpPr>
          <a:xfrm>
            <a:off x="381000" y="3098030"/>
            <a:ext cx="12141410" cy="3397257"/>
            <a:chOff x="381000" y="3098030"/>
            <a:chExt cx="12141410" cy="3397257"/>
          </a:xfrm>
        </p:grpSpPr>
        <p:sp>
          <p:nvSpPr>
            <p:cNvPr id="6" name="TextBox 5">
              <a:extLst>
                <a:ext uri="{FF2B5EF4-FFF2-40B4-BE49-F238E27FC236}">
                  <a16:creationId xmlns:a16="http://schemas.microsoft.com/office/drawing/2014/main" id="{652B40E4-B6D7-49E1-93BB-D0FB3265F45F}"/>
                </a:ext>
              </a:extLst>
            </p:cNvPr>
            <p:cNvSpPr txBox="1"/>
            <p:nvPr/>
          </p:nvSpPr>
          <p:spPr>
            <a:xfrm>
              <a:off x="6096000" y="3189470"/>
              <a:ext cx="6099048" cy="369332"/>
            </a:xfrm>
            <a:prstGeom prst="rect">
              <a:avLst/>
            </a:prstGeom>
            <a:noFill/>
          </p:spPr>
          <p:txBody>
            <a:bodyPr wrap="square">
              <a:spAutoFit/>
            </a:bodyPr>
            <a:lstStyle/>
            <a:p>
              <a:r>
                <a:rPr lang="en-US" dirty="0"/>
                <a:t>https://www.ncbi.nlm.nih.gov/books/NBK576986/</a:t>
              </a:r>
            </a:p>
          </p:txBody>
        </p:sp>
        <p:sp>
          <p:nvSpPr>
            <p:cNvPr id="7" name="Content Placeholder 2">
              <a:extLst>
                <a:ext uri="{FF2B5EF4-FFF2-40B4-BE49-F238E27FC236}">
                  <a16:creationId xmlns:a16="http://schemas.microsoft.com/office/drawing/2014/main" id="{F7CE7502-9E7D-4E98-8612-C41C40392C76}"/>
                </a:ext>
              </a:extLst>
            </p:cNvPr>
            <p:cNvSpPr txBox="1">
              <a:spLocks/>
            </p:cNvSpPr>
            <p:nvPr/>
          </p:nvSpPr>
          <p:spPr>
            <a:xfrm>
              <a:off x="381000" y="3098030"/>
              <a:ext cx="5966791" cy="3251163"/>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en-US" sz="2800" b="1" dirty="0">
                  <a:solidFill>
                    <a:schemeClr val="accent1">
                      <a:lumMod val="75000"/>
                    </a:schemeClr>
                  </a:solidFill>
                </a:rPr>
                <a:t>Resulting systematic review </a:t>
              </a:r>
              <a:r>
                <a:rPr lang="en-US" altLang="en-US" sz="2800" b="1" i="1" dirty="0">
                  <a:solidFill>
                    <a:schemeClr val="accent1">
                      <a:lumMod val="75000"/>
                    </a:schemeClr>
                  </a:solidFill>
                </a:rPr>
                <a:t>online</a:t>
              </a:r>
            </a:p>
            <a:p>
              <a:pPr lvl="1"/>
              <a:r>
                <a:rPr lang="en-US" altLang="en-US" sz="2400" dirty="0"/>
                <a:t>Considerable variation in methods</a:t>
              </a:r>
            </a:p>
            <a:p>
              <a:pPr lvl="1"/>
              <a:r>
                <a:rPr lang="en-US" altLang="en-US" sz="2400" dirty="0"/>
                <a:t>Psychological/emotional IPV most common form of experienced and perpetrated IPV followed by physical and sexual IPV/sexual assault</a:t>
              </a:r>
            </a:p>
            <a:p>
              <a:pPr lvl="1"/>
              <a:r>
                <a:rPr lang="en-US" altLang="en-US" sz="2400" dirty="0"/>
                <a:t>Gaps in knowledge of IPV prevalence in subgroups (e.g., minority Veterans)</a:t>
              </a:r>
            </a:p>
            <a:p>
              <a:endParaRPr lang="en-US" dirty="0"/>
            </a:p>
          </p:txBody>
        </p:sp>
        <p:pic>
          <p:nvPicPr>
            <p:cNvPr id="4" name="Picture 9" descr="Evidence Brief:  Prevalence of Intimate Partner Violence/Sexual Assault Among Veterans">
              <a:extLst>
                <a:ext uri="{FF2B5EF4-FFF2-40B4-BE49-F238E27FC236}">
                  <a16:creationId xmlns:a16="http://schemas.microsoft.com/office/drawing/2014/main" id="{0575DD90-4F6D-44E3-A242-03F3A72717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2362" y="3558802"/>
              <a:ext cx="6400048" cy="293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00D57192-19DF-4D92-900A-477963F3E1DD}"/>
              </a:ext>
            </a:extLst>
          </p:cNvPr>
          <p:cNvSpPr txBox="1"/>
          <p:nvPr/>
        </p:nvSpPr>
        <p:spPr>
          <a:xfrm>
            <a:off x="54864" y="6437376"/>
            <a:ext cx="12797840" cy="461665"/>
          </a:xfrm>
          <a:prstGeom prst="rect">
            <a:avLst/>
          </a:prstGeom>
          <a:noFill/>
        </p:spPr>
        <p:txBody>
          <a:bodyPr wrap="square" rtlCol="0">
            <a:spAutoFit/>
          </a:bodyPr>
          <a:lstStyle/>
          <a:p>
            <a:r>
              <a:rPr lang="en-US" sz="1200" dirty="0">
                <a:solidFill>
                  <a:schemeClr val="bg1"/>
                </a:solidFill>
              </a:rPr>
              <a:t>Source:  Parr NJ, Young S, Ward R, Mackey K. Evidence Brief:  Prevalence of intimate partner violence/sexual assault among Veterans. Washington DC: Department of Veterans Affairs (US): 2021 December.  Integrated into Congressionally Mandated Report (March 2023).</a:t>
            </a:r>
          </a:p>
        </p:txBody>
      </p:sp>
    </p:spTree>
    <p:extLst>
      <p:ext uri="{BB962C8B-B14F-4D97-AF65-F5344CB8AC3E}">
        <p14:creationId xmlns:p14="http://schemas.microsoft.com/office/powerpoint/2010/main" val="403651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B2513B5-C4B2-4B84-8D4D-91910E055B2F}"/>
              </a:ext>
            </a:extLst>
          </p:cNvPr>
          <p:cNvSpPr>
            <a:spLocks noGrp="1" noChangeArrowheads="1"/>
          </p:cNvSpPr>
          <p:nvPr>
            <p:ph type="ctrTitle"/>
          </p:nvPr>
        </p:nvSpPr>
        <p:spPr bwMode="auto">
          <a:xfrm>
            <a:off x="2095500" y="2693987"/>
            <a:ext cx="80010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sz="32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Background on Women Veterans and Veterans Health Administration (VHA)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04369-51B9-4E6C-8CD5-50EEA1A56798}"/>
              </a:ext>
            </a:extLst>
          </p:cNvPr>
          <p:cNvSpPr>
            <a:spLocks noGrp="1"/>
          </p:cNvSpPr>
          <p:nvPr>
            <p:ph type="title"/>
          </p:nvPr>
        </p:nvSpPr>
        <p:spPr>
          <a:xfrm>
            <a:off x="609600" y="128335"/>
            <a:ext cx="10972800" cy="1290637"/>
          </a:xfrm>
        </p:spPr>
        <p:txBody>
          <a:bodyPr/>
          <a:lstStyle/>
          <a:p>
            <a:r>
              <a:rPr lang="en-US" sz="3600" b="1" dirty="0">
                <a:solidFill>
                  <a:schemeClr val="bg1"/>
                </a:solidFill>
              </a:rPr>
              <a:t>Deborah Sampson Act (Section 5305) </a:t>
            </a:r>
            <a:r>
              <a:rPr lang="en-US" sz="800" b="1" dirty="0">
                <a:solidFill>
                  <a:schemeClr val="bg1"/>
                </a:solidFill>
              </a:rPr>
              <a:t>1</a:t>
            </a:r>
            <a:endParaRPr lang="en-US" sz="800" dirty="0"/>
          </a:p>
        </p:txBody>
      </p:sp>
      <p:sp>
        <p:nvSpPr>
          <p:cNvPr id="3" name="Content Placeholder 2">
            <a:extLst>
              <a:ext uri="{FF2B5EF4-FFF2-40B4-BE49-F238E27FC236}">
                <a16:creationId xmlns:a16="http://schemas.microsoft.com/office/drawing/2014/main" id="{F965849B-268D-4BB5-B6C3-E7FFD58F4B0A}"/>
              </a:ext>
            </a:extLst>
          </p:cNvPr>
          <p:cNvSpPr>
            <a:spLocks noGrp="1"/>
          </p:cNvSpPr>
          <p:nvPr>
            <p:ph idx="1"/>
          </p:nvPr>
        </p:nvSpPr>
        <p:spPr>
          <a:xfrm>
            <a:off x="420624" y="1133857"/>
            <a:ext cx="11448288" cy="4992308"/>
          </a:xfrm>
        </p:spPr>
        <p:txBody>
          <a:bodyPr/>
          <a:lstStyle/>
          <a:p>
            <a:r>
              <a:rPr lang="en-US" altLang="en-US" sz="2800" b="1" dirty="0"/>
              <a:t>Section 5305.  Study and Task Force on Veterans Experiencing Intimate Partner Violence or Sexual Assault </a:t>
            </a:r>
            <a:r>
              <a:rPr lang="en-US" altLang="en-US" sz="2800" b="1" dirty="0">
                <a:solidFill>
                  <a:schemeClr val="accent1">
                    <a:lumMod val="75000"/>
                  </a:schemeClr>
                </a:solidFill>
              </a:rPr>
              <a:t>(continued)</a:t>
            </a:r>
          </a:p>
          <a:p>
            <a:pPr lvl="1"/>
            <a:r>
              <a:rPr lang="en-US" altLang="en-US" sz="2400" dirty="0"/>
              <a:t>“…examine the </a:t>
            </a:r>
            <a:r>
              <a:rPr lang="en-US" altLang="en-US" sz="2400" b="1" dirty="0">
                <a:solidFill>
                  <a:srgbClr val="FF0000"/>
                </a:solidFill>
              </a:rPr>
              <a:t>prevalence</a:t>
            </a:r>
            <a:r>
              <a:rPr lang="en-US" altLang="en-US" sz="2400" dirty="0"/>
              <a:t> of the experience of intimate partner violence among women veterans, veterans who are minority group members…, urban and rural veterans,…”</a:t>
            </a:r>
          </a:p>
          <a:p>
            <a:r>
              <a:rPr lang="en-US" sz="2800" b="1" dirty="0">
                <a:solidFill>
                  <a:schemeClr val="accent1">
                    <a:lumMod val="75000"/>
                  </a:schemeClr>
                </a:solidFill>
              </a:rPr>
              <a:t>Veteran-related IPV prevalence study (secondary analyses) (Portnoy et al)</a:t>
            </a:r>
          </a:p>
          <a:p>
            <a:pPr lvl="1"/>
            <a:r>
              <a:rPr lang="en-US" sz="2400" dirty="0"/>
              <a:t>Identified 90 data sources, 23 eligible, included 18 total </a:t>
            </a:r>
            <a:r>
              <a:rPr lang="en-US" sz="2400" dirty="0">
                <a:sym typeface="Wingdings" panose="05000000000000000000" pitchFamily="2" charset="2"/>
              </a:rPr>
              <a:t> 25 datasets for analysis of IPV experience and use</a:t>
            </a:r>
          </a:p>
          <a:p>
            <a:pPr lvl="1"/>
            <a:r>
              <a:rPr lang="en-US" altLang="en-US" sz="2400" dirty="0"/>
              <a:t>Prevalence rates of past year IPV among Veterans varied widely (27-45%)</a:t>
            </a:r>
          </a:p>
          <a:p>
            <a:pPr lvl="1"/>
            <a:r>
              <a:rPr lang="en-US" altLang="en-US" sz="2400" dirty="0"/>
              <a:t>Limited data on IPV perpetration (use), IPV experience among minority groups (e.g., BIPOC Veterans, LGBTQ+ Veterans, Veterans with disability), bidirectional IPV (both partners engaging in and experiencing IPV), requiring more research</a:t>
            </a:r>
          </a:p>
          <a:p>
            <a:pPr lvl="1"/>
            <a:endParaRPr lang="en-US" sz="2400" b="1" dirty="0">
              <a:solidFill>
                <a:schemeClr val="accent1">
                  <a:lumMod val="75000"/>
                </a:schemeClr>
              </a:solidFill>
            </a:endParaRPr>
          </a:p>
          <a:p>
            <a:endParaRPr lang="en-US" sz="2800" dirty="0">
              <a:sym typeface="Wingdings" panose="05000000000000000000" pitchFamily="2" charset="2"/>
            </a:endParaRPr>
          </a:p>
          <a:p>
            <a:pPr lvl="1"/>
            <a:endParaRPr lang="en-US" sz="2400" dirty="0"/>
          </a:p>
        </p:txBody>
      </p:sp>
      <p:sp>
        <p:nvSpPr>
          <p:cNvPr id="7" name="TextBox 6">
            <a:extLst>
              <a:ext uri="{FF2B5EF4-FFF2-40B4-BE49-F238E27FC236}">
                <a16:creationId xmlns:a16="http://schemas.microsoft.com/office/drawing/2014/main" id="{45882A6C-FD8B-4599-8FB3-CCB12BA95B13}"/>
              </a:ext>
            </a:extLst>
          </p:cNvPr>
          <p:cNvSpPr txBox="1"/>
          <p:nvPr/>
        </p:nvSpPr>
        <p:spPr>
          <a:xfrm>
            <a:off x="54864" y="6437376"/>
            <a:ext cx="12137136" cy="461665"/>
          </a:xfrm>
          <a:prstGeom prst="rect">
            <a:avLst/>
          </a:prstGeom>
          <a:noFill/>
        </p:spPr>
        <p:txBody>
          <a:bodyPr wrap="square" rtlCol="0">
            <a:spAutoFit/>
          </a:bodyPr>
          <a:lstStyle/>
          <a:p>
            <a:r>
              <a:rPr lang="en-US" sz="1200" dirty="0">
                <a:solidFill>
                  <a:schemeClr val="bg1"/>
                </a:solidFill>
              </a:rPr>
              <a:t>Source:  Portnoy GA, et al. Prevalence of intimate partner violence (IPV) among Veterans: A secondary analysis study. [Unpublished report.] US Department of Veterans Affairs (2022)  Integrated into Congressionally Mandated Report (March 2023).</a:t>
            </a:r>
          </a:p>
        </p:txBody>
      </p:sp>
    </p:spTree>
    <p:extLst>
      <p:ext uri="{BB962C8B-B14F-4D97-AF65-F5344CB8AC3E}">
        <p14:creationId xmlns:p14="http://schemas.microsoft.com/office/powerpoint/2010/main" val="4020878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DF4E9-CEA8-4FE5-8477-6877E95E09A6}"/>
              </a:ext>
            </a:extLst>
          </p:cNvPr>
          <p:cNvSpPr>
            <a:spLocks noGrp="1"/>
          </p:cNvSpPr>
          <p:nvPr>
            <p:ph type="title"/>
          </p:nvPr>
        </p:nvSpPr>
        <p:spPr>
          <a:xfrm>
            <a:off x="609600" y="110047"/>
            <a:ext cx="10972800" cy="1290637"/>
          </a:xfrm>
        </p:spPr>
        <p:txBody>
          <a:bodyPr/>
          <a:lstStyle/>
          <a:p>
            <a:r>
              <a:rPr lang="en-US" sz="3600" b="1" dirty="0">
                <a:solidFill>
                  <a:schemeClr val="bg1"/>
                </a:solidFill>
              </a:rPr>
              <a:t>Deborah Sampson Act (Section 5305) </a:t>
            </a:r>
            <a:r>
              <a:rPr lang="en-US" sz="800" b="1" dirty="0">
                <a:solidFill>
                  <a:schemeClr val="bg1"/>
                </a:solidFill>
              </a:rPr>
              <a:t>2</a:t>
            </a:r>
            <a:endParaRPr lang="en-US" sz="800" dirty="0"/>
          </a:p>
        </p:txBody>
      </p:sp>
      <p:sp>
        <p:nvSpPr>
          <p:cNvPr id="3" name="Content Placeholder 2">
            <a:extLst>
              <a:ext uri="{FF2B5EF4-FFF2-40B4-BE49-F238E27FC236}">
                <a16:creationId xmlns:a16="http://schemas.microsoft.com/office/drawing/2014/main" id="{24805F99-8849-4A67-843F-495A802AF4A1}"/>
              </a:ext>
            </a:extLst>
          </p:cNvPr>
          <p:cNvSpPr>
            <a:spLocks noGrp="1"/>
          </p:cNvSpPr>
          <p:nvPr>
            <p:ph idx="1"/>
          </p:nvPr>
        </p:nvSpPr>
        <p:spPr>
          <a:xfrm>
            <a:off x="609600" y="1097281"/>
            <a:ext cx="11186160" cy="5028884"/>
          </a:xfrm>
        </p:spPr>
        <p:txBody>
          <a:bodyPr/>
          <a:lstStyle/>
          <a:p>
            <a:r>
              <a:rPr lang="en-US" altLang="en-US" sz="2800" b="1" dirty="0"/>
              <a:t>Used expert panel methods to synthesize results from required literature review and prevalence study</a:t>
            </a:r>
          </a:p>
          <a:p>
            <a:pPr lvl="1"/>
            <a:r>
              <a:rPr lang="en-US" altLang="en-US" sz="2400" dirty="0"/>
              <a:t>Included community representatives, decision-makers, health services providers, and researchers</a:t>
            </a:r>
          </a:p>
          <a:p>
            <a:pPr lvl="1"/>
            <a:r>
              <a:rPr lang="en-US" altLang="en-US" sz="2400" dirty="0"/>
              <a:t>Reviewed prevalence, risk factors, consequences, and interventions in 2 days of virtual meetings to come to consensus on recommendations (July 2022)</a:t>
            </a:r>
          </a:p>
          <a:p>
            <a:pPr lvl="2"/>
            <a:r>
              <a:rPr lang="en-US" altLang="en-US" sz="2200" i="1" dirty="0"/>
              <a:t>Example</a:t>
            </a:r>
            <a:r>
              <a:rPr lang="en-US" altLang="en-US" sz="2200" dirty="0"/>
              <a:t>:  Interventions on IPV use rated as most impactful (prevent IPV in 1</a:t>
            </a:r>
            <a:r>
              <a:rPr lang="en-US" altLang="en-US" sz="2200" baseline="30000" dirty="0"/>
              <a:t>st</a:t>
            </a:r>
            <a:r>
              <a:rPr lang="en-US" altLang="en-US" sz="2200" dirty="0"/>
              <a:t> place)</a:t>
            </a:r>
          </a:p>
          <a:p>
            <a:pPr lvl="2"/>
            <a:r>
              <a:rPr lang="en-US" altLang="en-US" sz="2200" i="1" dirty="0"/>
              <a:t>Example</a:t>
            </a:r>
            <a:r>
              <a:rPr lang="en-US" altLang="en-US" sz="2200" dirty="0"/>
              <a:t>:  Screening skills, training, and education needed for </a:t>
            </a:r>
            <a:r>
              <a:rPr lang="en-US" altLang="en-US" sz="2200" u="sng" dirty="0"/>
              <a:t>all</a:t>
            </a:r>
            <a:r>
              <a:rPr lang="en-US" altLang="en-US" sz="2200" dirty="0"/>
              <a:t> healthcare staff (establish a “no wrong door” policy for Veterans seeking help related to IPV)</a:t>
            </a:r>
          </a:p>
          <a:p>
            <a:pPr lvl="2"/>
            <a:r>
              <a:rPr lang="en-US" altLang="en-US" sz="2200" i="1" dirty="0"/>
              <a:t>Example</a:t>
            </a:r>
            <a:r>
              <a:rPr lang="en-US" altLang="en-US" sz="2200" dirty="0"/>
              <a:t>:  Expand research informing what works for whom and when</a:t>
            </a:r>
          </a:p>
          <a:p>
            <a:pPr lvl="1"/>
            <a:r>
              <a:rPr lang="en-US" altLang="en-US" sz="2400" dirty="0"/>
              <a:t>Practice, policy, and research recommendations provide a roadmap and additional resource for Task Force that will be overseen by the </a:t>
            </a:r>
            <a:r>
              <a:rPr lang="en-US" altLang="en-US" sz="2400" i="1" dirty="0"/>
              <a:t>Center for Women Veterans </a:t>
            </a:r>
          </a:p>
          <a:p>
            <a:endParaRPr lang="en-US" dirty="0"/>
          </a:p>
        </p:txBody>
      </p:sp>
    </p:spTree>
    <p:extLst>
      <p:ext uri="{BB962C8B-B14F-4D97-AF65-F5344CB8AC3E}">
        <p14:creationId xmlns:p14="http://schemas.microsoft.com/office/powerpoint/2010/main" val="605730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97E75-F741-4821-B656-8B4893CAF666}"/>
              </a:ext>
            </a:extLst>
          </p:cNvPr>
          <p:cNvSpPr>
            <a:spLocks noGrp="1"/>
          </p:cNvSpPr>
          <p:nvPr>
            <p:ph type="title"/>
          </p:nvPr>
        </p:nvSpPr>
        <p:spPr>
          <a:xfrm>
            <a:off x="609600" y="128335"/>
            <a:ext cx="10972800" cy="1290637"/>
          </a:xfrm>
        </p:spPr>
        <p:txBody>
          <a:bodyPr/>
          <a:lstStyle/>
          <a:p>
            <a:r>
              <a:rPr lang="en-US" sz="3600" b="1" dirty="0">
                <a:solidFill>
                  <a:schemeClr val="bg1"/>
                </a:solidFill>
              </a:rPr>
              <a:t>Summary and Next Steps</a:t>
            </a:r>
            <a:endParaRPr lang="en-US" sz="3600" dirty="0"/>
          </a:p>
        </p:txBody>
      </p:sp>
      <p:sp>
        <p:nvSpPr>
          <p:cNvPr id="3" name="Content Placeholder 2">
            <a:extLst>
              <a:ext uri="{FF2B5EF4-FFF2-40B4-BE49-F238E27FC236}">
                <a16:creationId xmlns:a16="http://schemas.microsoft.com/office/drawing/2014/main" id="{BCD556A0-4551-4045-ABDD-F0A2FB243D1C}"/>
              </a:ext>
            </a:extLst>
          </p:cNvPr>
          <p:cNvSpPr>
            <a:spLocks noGrp="1"/>
          </p:cNvSpPr>
          <p:nvPr>
            <p:ph idx="1"/>
          </p:nvPr>
        </p:nvSpPr>
        <p:spPr>
          <a:xfrm>
            <a:off x="609600" y="1188721"/>
            <a:ext cx="10972800" cy="4919156"/>
          </a:xfrm>
        </p:spPr>
        <p:txBody>
          <a:bodyPr/>
          <a:lstStyle/>
          <a:p>
            <a:r>
              <a:rPr lang="en-US" b="1" dirty="0"/>
              <a:t>VA has a national consortium of researchers dedicated to women Veterans’ health and health care</a:t>
            </a:r>
          </a:p>
          <a:p>
            <a:pPr lvl="1"/>
            <a:r>
              <a:rPr lang="en-US" dirty="0"/>
              <a:t>Many are clinicians, know the system and the patients they serve</a:t>
            </a:r>
          </a:p>
          <a:p>
            <a:pPr lvl="1"/>
            <a:r>
              <a:rPr lang="en-US" dirty="0"/>
              <a:t>Ongoing collaborations and partnerships with VA leaders, frontline providers, and women Veterans</a:t>
            </a:r>
          </a:p>
          <a:p>
            <a:r>
              <a:rPr lang="en-US" b="1" dirty="0"/>
              <a:t>Intimate partner violence (IPV) is a </a:t>
            </a:r>
            <a:r>
              <a:rPr lang="en-US" b="1" u="sng" dirty="0"/>
              <a:t>priority</a:t>
            </a:r>
            <a:r>
              <a:rPr lang="en-US" b="1" dirty="0"/>
              <a:t> research area</a:t>
            </a:r>
          </a:p>
          <a:p>
            <a:pPr lvl="1"/>
            <a:r>
              <a:rPr lang="en-US" dirty="0"/>
              <a:t>Growing area of research with increased focus on interventions and implementation of research evidence into practice and policy</a:t>
            </a:r>
          </a:p>
          <a:p>
            <a:pPr lvl="1"/>
            <a:r>
              <a:rPr lang="en-US" dirty="0"/>
              <a:t>Research “snapshots” on topics like IPV now available online:</a:t>
            </a:r>
          </a:p>
          <a:p>
            <a:pPr marL="457200" lvl="1" indent="0">
              <a:buNone/>
            </a:pPr>
            <a:r>
              <a:rPr lang="en-US" altLang="en-US" dirty="0"/>
              <a:t>    </a:t>
            </a:r>
            <a:r>
              <a:rPr lang="en-US" altLang="en-US" dirty="0">
                <a:hlinkClick r:id="rId2"/>
              </a:rPr>
              <a:t>https://www.research.va.gov/programs/womens_health/default.cfm</a:t>
            </a:r>
            <a:r>
              <a:rPr lang="en-US" altLang="en-US" dirty="0"/>
              <a:t> </a:t>
            </a:r>
          </a:p>
          <a:p>
            <a:pPr lvl="1"/>
            <a:endParaRPr lang="en-US" dirty="0"/>
          </a:p>
        </p:txBody>
      </p:sp>
    </p:spTree>
    <p:extLst>
      <p:ext uri="{BB962C8B-B14F-4D97-AF65-F5344CB8AC3E}">
        <p14:creationId xmlns:p14="http://schemas.microsoft.com/office/powerpoint/2010/main" val="2747104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7A3F84-7632-43E0-B6D1-F3BDA4DF80F1}"/>
              </a:ext>
            </a:extLst>
          </p:cNvPr>
          <p:cNvSpPr>
            <a:spLocks noGrp="1"/>
          </p:cNvSpPr>
          <p:nvPr>
            <p:ph idx="1"/>
          </p:nvPr>
        </p:nvSpPr>
        <p:spPr>
          <a:xfrm>
            <a:off x="609600" y="1333744"/>
            <a:ext cx="7606145" cy="3764730"/>
          </a:xfrm>
        </p:spPr>
        <p:txBody>
          <a:bodyPr/>
          <a:lstStyle/>
          <a:p>
            <a:r>
              <a:rPr lang="en-US" sz="2600" dirty="0"/>
              <a:t>There are 2,059,805 living women Veterans, with the population projected to surpass 2,156,000 by 2030</a:t>
            </a:r>
          </a:p>
          <a:p>
            <a:endParaRPr lang="en-US" sz="2600" dirty="0"/>
          </a:p>
          <a:p>
            <a:r>
              <a:rPr lang="en-US" sz="2600" dirty="0"/>
              <a:t>Women Veterans are fastest growing demographic of Veterans, currently accounting for 12% of the total Veteran population</a:t>
            </a:r>
          </a:p>
          <a:p>
            <a:endParaRPr lang="en-US" sz="2600" dirty="0"/>
          </a:p>
          <a:p>
            <a:r>
              <a:rPr lang="en-US" sz="2600" dirty="0"/>
              <a:t>Comprise 17% of current Active Duty enlisted members of the military</a:t>
            </a:r>
          </a:p>
          <a:p>
            <a:pPr marL="457200" lvl="1" indent="0">
              <a:buNone/>
            </a:pPr>
            <a:endParaRPr lang="en-US" dirty="0">
              <a:hlinkClick r:id="rId3"/>
            </a:endParaRPr>
          </a:p>
          <a:p>
            <a:pPr marL="0" indent="0">
              <a:buNone/>
            </a:pPr>
            <a:r>
              <a:rPr lang="en-US" sz="1400" dirty="0"/>
              <a:t>US Department of Veterans Affairs. VetPop2018 National Data. July 2022. </a:t>
            </a:r>
            <a:r>
              <a:rPr lang="en-US" sz="1400" dirty="0">
                <a:hlinkClick r:id="rId4"/>
              </a:rPr>
              <a:t>https://www.data.va.gov/dataset/VetPop2018-National-Data2020</a:t>
            </a:r>
            <a:r>
              <a:rPr lang="en-US" sz="1400" dirty="0">
                <a:hlinkClick r:id="rId3"/>
              </a:rPr>
              <a:t> Demographics Profile of the Military Community (militaryonesource.mil)</a:t>
            </a:r>
            <a:endParaRPr lang="en-US" sz="1400" dirty="0"/>
          </a:p>
          <a:p>
            <a:pPr marL="0" indent="0">
              <a:buNone/>
            </a:pPr>
            <a:endParaRPr lang="en-US" sz="1400" dirty="0"/>
          </a:p>
          <a:p>
            <a:pPr marL="0" indent="0">
              <a:buNone/>
            </a:pPr>
            <a:endParaRPr lang="en-US" sz="1400" dirty="0"/>
          </a:p>
        </p:txBody>
      </p:sp>
      <p:sp>
        <p:nvSpPr>
          <p:cNvPr id="4" name="Title 1">
            <a:extLst>
              <a:ext uri="{FF2B5EF4-FFF2-40B4-BE49-F238E27FC236}">
                <a16:creationId xmlns:a16="http://schemas.microsoft.com/office/drawing/2014/main" id="{43E0B9F3-980E-4E16-BE9F-D93503651EEA}"/>
              </a:ext>
            </a:extLst>
          </p:cNvPr>
          <p:cNvSpPr>
            <a:spLocks noGrp="1"/>
          </p:cNvSpPr>
          <p:nvPr>
            <p:ph type="title"/>
          </p:nvPr>
        </p:nvSpPr>
        <p:spPr>
          <a:xfrm>
            <a:off x="1981200" y="152719"/>
            <a:ext cx="8229600" cy="1290637"/>
          </a:xfrm>
        </p:spPr>
        <p:txBody>
          <a:bodyPr/>
          <a:lstStyle/>
          <a:p>
            <a:pPr>
              <a:defRPr/>
            </a:pPr>
            <a:r>
              <a:rPr lang="en-US" b="1" dirty="0">
                <a:solidFill>
                  <a:schemeClr val="bg1"/>
                </a:solidFill>
                <a:effectLst>
                  <a:outerShdw blurRad="38100" dist="38100" dir="2700000" algn="tl">
                    <a:srgbClr val="000000">
                      <a:alpha val="43137"/>
                    </a:srgbClr>
                  </a:outerShdw>
                </a:effectLst>
                <a:latin typeface="+mn-lt"/>
                <a:cs typeface="Arial" panose="020B0604020202020204" pitchFamily="34" charset="0"/>
              </a:rPr>
              <a:t>WOMEN VETERANS</a:t>
            </a:r>
          </a:p>
        </p:txBody>
      </p:sp>
      <p:pic>
        <p:nvPicPr>
          <p:cNvPr id="5" name="Picture 4" descr="Woman Veteran in uniform">
            <a:extLst>
              <a:ext uri="{FF2B5EF4-FFF2-40B4-BE49-F238E27FC236}">
                <a16:creationId xmlns:a16="http://schemas.microsoft.com/office/drawing/2014/main" id="{CE41AAF2-6DA1-41D0-ADCF-A30E0D4E8BC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897436" y="459219"/>
            <a:ext cx="2684964" cy="269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group of women in Uniform">
            <a:extLst>
              <a:ext uri="{FF2B5EF4-FFF2-40B4-BE49-F238E27FC236}">
                <a16:creationId xmlns:a16="http://schemas.microsoft.com/office/drawing/2014/main" id="{43EDB8A4-5394-4314-9083-14B200FC50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5637" y="3587759"/>
            <a:ext cx="3768436" cy="2691740"/>
          </a:xfrm>
          <a:prstGeom prst="rect">
            <a:avLst/>
          </a:prstGeom>
        </p:spPr>
      </p:pic>
    </p:spTree>
    <p:extLst>
      <p:ext uri="{BB962C8B-B14F-4D97-AF65-F5344CB8AC3E}">
        <p14:creationId xmlns:p14="http://schemas.microsoft.com/office/powerpoint/2010/main" val="2071946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20DA3-F554-4009-B3F7-D0BFF23083A2}"/>
              </a:ext>
            </a:extLst>
          </p:cNvPr>
          <p:cNvSpPr>
            <a:spLocks noGrp="1"/>
          </p:cNvSpPr>
          <p:nvPr>
            <p:ph type="title"/>
          </p:nvPr>
        </p:nvSpPr>
        <p:spPr>
          <a:xfrm>
            <a:off x="831273" y="154062"/>
            <a:ext cx="11360727" cy="1290637"/>
          </a:xfrm>
        </p:spPr>
        <p:txBody>
          <a:bodyPr/>
          <a:lstStyle/>
          <a:p>
            <a:r>
              <a:rPr lang="en-US" b="1" dirty="0">
                <a:solidFill>
                  <a:schemeClr val="bg1"/>
                </a:solidFill>
              </a:rPr>
              <a:t>WOMEN VETERAN VHA PATIENT GROWTH</a:t>
            </a:r>
          </a:p>
        </p:txBody>
      </p:sp>
      <p:sp>
        <p:nvSpPr>
          <p:cNvPr id="6" name="TextBox 5">
            <a:extLst>
              <a:ext uri="{FF2B5EF4-FFF2-40B4-BE49-F238E27FC236}">
                <a16:creationId xmlns:a16="http://schemas.microsoft.com/office/drawing/2014/main" id="{D0D14C39-C7AC-4647-B7A1-B82EA7E65787}"/>
              </a:ext>
            </a:extLst>
          </p:cNvPr>
          <p:cNvSpPr txBox="1"/>
          <p:nvPr/>
        </p:nvSpPr>
        <p:spPr>
          <a:xfrm>
            <a:off x="195090" y="1161143"/>
            <a:ext cx="4044401" cy="4139595"/>
          </a:xfrm>
          <a:prstGeom prst="rect">
            <a:avLst/>
          </a:prstGeom>
          <a:noFill/>
        </p:spPr>
        <p:txBody>
          <a:bodyPr wrap="square">
            <a:spAutoFit/>
          </a:bodyPr>
          <a:lstStyle/>
          <a:p>
            <a:pPr marL="342900" indent="-342900">
              <a:spcBef>
                <a:spcPts val="600"/>
              </a:spcBef>
              <a:buFont typeface="Arial" panose="020B0604020202020204" pitchFamily="34" charset="0"/>
              <a:buChar char="•"/>
            </a:pPr>
            <a:r>
              <a:rPr lang="en-US" sz="2400" dirty="0">
                <a:latin typeface="+mn-lt"/>
              </a:rPr>
              <a:t>Over 880,000 women enrolled in VHA</a:t>
            </a:r>
          </a:p>
          <a:p>
            <a:pPr marL="342900" indent="-342900">
              <a:spcBef>
                <a:spcPts val="600"/>
              </a:spcBef>
              <a:buFont typeface="Arial" panose="020B0604020202020204" pitchFamily="34" charset="0"/>
              <a:buChar char="•"/>
            </a:pPr>
            <a:r>
              <a:rPr lang="en-US" sz="2400" dirty="0">
                <a:latin typeface="+mn-lt"/>
              </a:rPr>
              <a:t>Over 600,000 used VHA care in Fiscal Year 2022</a:t>
            </a:r>
          </a:p>
          <a:p>
            <a:pPr marL="800100" lvl="1" indent="-342900">
              <a:spcBef>
                <a:spcPts val="600"/>
              </a:spcBef>
              <a:buFont typeface="Arial" panose="020B0604020202020204" pitchFamily="34" charset="0"/>
              <a:buChar char="̶"/>
            </a:pPr>
            <a:r>
              <a:rPr lang="en-US" sz="2000" dirty="0">
                <a:latin typeface="+mn-lt"/>
              </a:rPr>
              <a:t>&gt; 175% increase in women Veterans using VHA care in recent years</a:t>
            </a:r>
          </a:p>
          <a:p>
            <a:pPr marL="800100" lvl="1" indent="-342900">
              <a:spcBef>
                <a:spcPts val="600"/>
              </a:spcBef>
              <a:buFont typeface="Arial" panose="020B0604020202020204" pitchFamily="34" charset="0"/>
              <a:buChar char="̶"/>
            </a:pPr>
            <a:endParaRPr lang="en-US" sz="2000" dirty="0">
              <a:latin typeface="+mn-lt"/>
            </a:endParaRPr>
          </a:p>
          <a:p>
            <a:pPr marL="342900" indent="-342900">
              <a:buFont typeface="Arial" panose="020B0604020202020204" pitchFamily="34" charset="0"/>
              <a:buChar char="•"/>
            </a:pPr>
            <a:r>
              <a:rPr lang="en-US" sz="2400" dirty="0">
                <a:latin typeface="+mn-lt"/>
              </a:rPr>
              <a:t>About 350,000 Veterans of child-bearing age using VHA</a:t>
            </a:r>
          </a:p>
          <a:p>
            <a:pPr lvl="1"/>
            <a:endParaRPr lang="en-US" sz="2400" dirty="0">
              <a:latin typeface="+mn-lt"/>
            </a:endParaRPr>
          </a:p>
        </p:txBody>
      </p:sp>
      <p:pic>
        <p:nvPicPr>
          <p:cNvPr id="5" name="Content Placeholder 4" descr="Number of Women Veteran VHA Patients in Each Year">
            <a:extLst>
              <a:ext uri="{FF2B5EF4-FFF2-40B4-BE49-F238E27FC236}">
                <a16:creationId xmlns:a16="http://schemas.microsoft.com/office/drawing/2014/main" id="{7582B8B2-3A7E-4668-A0CE-C3A117498BC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4239491" y="1161143"/>
            <a:ext cx="8054108" cy="5138057"/>
          </a:xfrm>
        </p:spPr>
      </p:pic>
    </p:spTree>
    <p:extLst>
      <p:ext uri="{BB962C8B-B14F-4D97-AF65-F5344CB8AC3E}">
        <p14:creationId xmlns:p14="http://schemas.microsoft.com/office/powerpoint/2010/main" val="3028387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B2513B5-C4B2-4B84-8D4D-91910E055B2F}"/>
              </a:ext>
            </a:extLst>
          </p:cNvPr>
          <p:cNvSpPr>
            <a:spLocks noGrp="1" noChangeArrowheads="1"/>
          </p:cNvSpPr>
          <p:nvPr>
            <p:ph type="ctrTitle"/>
          </p:nvPr>
        </p:nvSpPr>
        <p:spPr bwMode="auto">
          <a:xfrm>
            <a:off x="2095500" y="3111785"/>
            <a:ext cx="8001000" cy="6344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US" sz="3200" b="1" dirty="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IPV Prevalence and Risk Factors</a:t>
            </a:r>
          </a:p>
        </p:txBody>
      </p:sp>
    </p:spTree>
    <p:extLst>
      <p:ext uri="{BB962C8B-B14F-4D97-AF65-F5344CB8AC3E}">
        <p14:creationId xmlns:p14="http://schemas.microsoft.com/office/powerpoint/2010/main" val="2492326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3248E-FD53-42A2-B90A-9DA5171A3B29}"/>
              </a:ext>
            </a:extLst>
          </p:cNvPr>
          <p:cNvSpPr>
            <a:spLocks noGrp="1"/>
          </p:cNvSpPr>
          <p:nvPr>
            <p:ph type="title"/>
          </p:nvPr>
        </p:nvSpPr>
        <p:spPr>
          <a:xfrm>
            <a:off x="2602991" y="132268"/>
            <a:ext cx="6986017" cy="542392"/>
          </a:xfrm>
        </p:spPr>
        <p:txBody>
          <a:bodyPr/>
          <a:lstStyle/>
          <a:p>
            <a:pPr>
              <a:defRPr/>
            </a:pPr>
            <a:r>
              <a:rPr lang="en-US" b="1" dirty="0">
                <a:solidFill>
                  <a:schemeClr val="bg1"/>
                </a:solidFill>
                <a:effectLst>
                  <a:outerShdw blurRad="38100" dist="38100" dir="2700000" algn="tl">
                    <a:srgbClr val="000000">
                      <a:alpha val="43137"/>
                    </a:srgbClr>
                  </a:outerShdw>
                </a:effectLst>
                <a:latin typeface="+mn-lt"/>
                <a:cs typeface="Arial" panose="020B0604020202020204" pitchFamily="34" charset="0"/>
              </a:rPr>
              <a:t>IPV IS COMMON AMONG WOMEN VETERANS</a:t>
            </a:r>
          </a:p>
        </p:txBody>
      </p:sp>
      <p:sp>
        <p:nvSpPr>
          <p:cNvPr id="14339" name="Content Placeholder 2">
            <a:extLst>
              <a:ext uri="{FF2B5EF4-FFF2-40B4-BE49-F238E27FC236}">
                <a16:creationId xmlns:a16="http://schemas.microsoft.com/office/drawing/2014/main" id="{80DF1B9D-F74A-41E2-89F9-231D1757CAD9}"/>
              </a:ext>
            </a:extLst>
          </p:cNvPr>
          <p:cNvSpPr>
            <a:spLocks noGrp="1"/>
          </p:cNvSpPr>
          <p:nvPr>
            <p:ph idx="1"/>
          </p:nvPr>
        </p:nvSpPr>
        <p:spPr>
          <a:xfrm>
            <a:off x="405406" y="2889504"/>
            <a:ext cx="5505064" cy="3968496"/>
          </a:xfrm>
        </p:spPr>
        <p:txBody>
          <a:bodyPr/>
          <a:lstStyle/>
          <a:p>
            <a:pPr>
              <a:defRPr/>
            </a:pPr>
            <a:endParaRPr lang="en-US" altLang="en-US" sz="2200" dirty="0"/>
          </a:p>
          <a:p>
            <a:pPr>
              <a:defRPr/>
            </a:pPr>
            <a:endParaRPr lang="en-US" altLang="en-US" sz="2200" dirty="0"/>
          </a:p>
          <a:p>
            <a:pPr>
              <a:defRPr/>
            </a:pPr>
            <a:endParaRPr lang="en-US" altLang="en-US" sz="2200" dirty="0"/>
          </a:p>
          <a:p>
            <a:pPr>
              <a:defRPr/>
            </a:pPr>
            <a:endParaRPr lang="en-US" altLang="en-US" sz="2200" dirty="0"/>
          </a:p>
          <a:p>
            <a:pPr>
              <a:defRPr/>
            </a:pPr>
            <a:r>
              <a:rPr lang="en-US" altLang="en-US" sz="2200" dirty="0"/>
              <a:t>1.6 times more likely to experience IPV during their lifetime compared to women who never served in the military </a:t>
            </a:r>
          </a:p>
        </p:txBody>
      </p:sp>
      <p:pic>
        <p:nvPicPr>
          <p:cNvPr id="4" name="Picture 2" descr="One of three women Veterans are hurt by someone they love boots photo">
            <a:extLst>
              <a:ext uri="{FF2B5EF4-FFF2-40B4-BE49-F238E27FC236}">
                <a16:creationId xmlns:a16="http://schemas.microsoft.com/office/drawing/2014/main" id="{AF430E1E-09F6-4E22-8605-146E0232E8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1532" y="2132926"/>
            <a:ext cx="4888834" cy="25921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5" name="Content Placeholder 4">
            <a:extLst>
              <a:ext uri="{FF2B5EF4-FFF2-40B4-BE49-F238E27FC236}">
                <a16:creationId xmlns:a16="http://schemas.microsoft.com/office/drawing/2014/main" id="{DDA8CBC8-FAD6-4B80-BD17-2E50C5AA9CB5}"/>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284415464"/>
              </p:ext>
            </p:extLst>
          </p:nvPr>
        </p:nvGraphicFramePr>
        <p:xfrm>
          <a:off x="878941" y="1176439"/>
          <a:ext cx="3941764" cy="3040912"/>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BCEB9122-3EAF-65D5-2B15-EBE46FA9540C}"/>
              </a:ext>
            </a:extLst>
          </p:cNvPr>
          <p:cNvSpPr txBox="1"/>
          <p:nvPr/>
        </p:nvSpPr>
        <p:spPr>
          <a:xfrm>
            <a:off x="631495" y="5989863"/>
            <a:ext cx="6720281" cy="307777"/>
          </a:xfrm>
          <a:prstGeom prst="rect">
            <a:avLst/>
          </a:prstGeom>
          <a:noFill/>
        </p:spPr>
        <p:txBody>
          <a:bodyPr wrap="square" rtlCol="0">
            <a:spAutoFit/>
          </a:bodyPr>
          <a:lstStyle/>
          <a:p>
            <a:pPr lvl="0"/>
            <a:r>
              <a:rPr lang="en-US" sz="1400" dirty="0">
                <a:latin typeface="+mn-lt"/>
              </a:rPr>
              <a:t>Dichter, Cerulli, &amp; Bossarte (2016). </a:t>
            </a:r>
            <a:r>
              <a:rPr lang="en-US" sz="1400" i="1" dirty="0">
                <a:latin typeface="+mn-lt"/>
              </a:rPr>
              <a:t>General Hospital Psychiatry.</a:t>
            </a:r>
            <a:endParaRPr lang="en-US" sz="1400" dirty="0">
              <a:highlight>
                <a:srgbClr val="FFFF00"/>
              </a:highlight>
              <a:latin typeface="+mn-lt"/>
            </a:endParaRPr>
          </a:p>
        </p:txBody>
      </p:sp>
    </p:spTree>
    <p:extLst>
      <p:ext uri="{BB962C8B-B14F-4D97-AF65-F5344CB8AC3E}">
        <p14:creationId xmlns:p14="http://schemas.microsoft.com/office/powerpoint/2010/main" val="247789700"/>
      </p:ext>
    </p:extLst>
  </p:cSld>
  <p:clrMapOvr>
    <a:overrideClrMapping bg1="lt1" tx1="dk1" bg2="lt2" tx2="dk2" accent1="accent1" accent2="accent2" accent3="accent3" accent4="accent4" accent5="accent5" accent6="accent6" hlink="hlink" folHlink="folHlink"/>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9D27BE-BF89-433C-9C17-F2441C491946}"/>
              </a:ext>
            </a:extLst>
          </p:cNvPr>
          <p:cNvSpPr>
            <a:spLocks noGrp="1"/>
          </p:cNvSpPr>
          <p:nvPr>
            <p:ph type="title"/>
          </p:nvPr>
        </p:nvSpPr>
        <p:spPr>
          <a:xfrm>
            <a:off x="2484783" y="239293"/>
            <a:ext cx="8130207" cy="363351"/>
          </a:xfrm>
        </p:spPr>
        <p:txBody>
          <a:bodyPr>
            <a:noAutofit/>
          </a:bodyPr>
          <a:lstStyle/>
          <a:p>
            <a:pPr algn="ctr"/>
            <a:r>
              <a:rPr lang="en-US" b="1" dirty="0">
                <a:solidFill>
                  <a:schemeClr val="bg1"/>
                </a:solidFill>
              </a:rPr>
              <a:t>LIFETIME AND PAST-YEAR IPV</a:t>
            </a:r>
          </a:p>
        </p:txBody>
      </p:sp>
      <p:sp>
        <p:nvSpPr>
          <p:cNvPr id="12" name="Rectangle 11">
            <a:extLst>
              <a:ext uri="{FF2B5EF4-FFF2-40B4-BE49-F238E27FC236}">
                <a16:creationId xmlns:a16="http://schemas.microsoft.com/office/drawing/2014/main" id="{24CF16F8-3A7D-4289-867B-5D8D5A19ABAB}"/>
              </a:ext>
            </a:extLst>
          </p:cNvPr>
          <p:cNvSpPr/>
          <p:nvPr/>
        </p:nvSpPr>
        <p:spPr>
          <a:xfrm>
            <a:off x="631495" y="1131676"/>
            <a:ext cx="10977409" cy="830997"/>
          </a:xfrm>
          <a:prstGeom prst="rect">
            <a:avLst/>
          </a:prstGeom>
        </p:spPr>
        <p:txBody>
          <a:bodyPr wrap="square">
            <a:spAutoFit/>
          </a:bodyPr>
          <a:lstStyle/>
          <a:p>
            <a:r>
              <a:rPr lang="en-US" sz="2400" dirty="0">
                <a:latin typeface="+mn-lt"/>
              </a:rPr>
              <a:t>National sample of women Veterans (N = 411) who completed an anonymous web-based survey (75% participation rate) </a:t>
            </a:r>
            <a:endParaRPr lang="en-US" sz="2400" b="1" dirty="0">
              <a:latin typeface="+mn-lt"/>
            </a:endParaRPr>
          </a:p>
        </p:txBody>
      </p:sp>
      <p:sp>
        <p:nvSpPr>
          <p:cNvPr id="16" name="TextBox 15">
            <a:extLst>
              <a:ext uri="{FF2B5EF4-FFF2-40B4-BE49-F238E27FC236}">
                <a16:creationId xmlns:a16="http://schemas.microsoft.com/office/drawing/2014/main" id="{DE51CCB2-A146-4307-906C-B4219DA1B60C}"/>
              </a:ext>
            </a:extLst>
          </p:cNvPr>
          <p:cNvSpPr txBox="1"/>
          <p:nvPr/>
        </p:nvSpPr>
        <p:spPr>
          <a:xfrm>
            <a:off x="1210602" y="2009544"/>
            <a:ext cx="3398367" cy="830997"/>
          </a:xfrm>
          <a:prstGeom prst="rect">
            <a:avLst/>
          </a:prstGeom>
          <a:noFill/>
        </p:spPr>
        <p:txBody>
          <a:bodyPr wrap="square" rtlCol="0">
            <a:spAutoFit/>
          </a:bodyPr>
          <a:lstStyle/>
          <a:p>
            <a:r>
              <a:rPr lang="en-US" sz="2400" b="1" dirty="0">
                <a:latin typeface="+mn-lt"/>
                <a:cs typeface="Arial" panose="020B0604020202020204" pitchFamily="34" charset="0"/>
              </a:rPr>
              <a:t>55% Any Lifetime IPV:</a:t>
            </a:r>
          </a:p>
          <a:p>
            <a:endParaRPr lang="en-US" sz="2400" dirty="0">
              <a:latin typeface="+mn-lt"/>
              <a:cs typeface="Arial" panose="020B0604020202020204" pitchFamily="34" charset="0"/>
            </a:endParaRPr>
          </a:p>
        </p:txBody>
      </p:sp>
      <p:graphicFrame>
        <p:nvGraphicFramePr>
          <p:cNvPr id="13" name="Content Placeholder 6" descr="Chart">
            <a:extLst>
              <a:ext uri="{FF2B5EF4-FFF2-40B4-BE49-F238E27FC236}">
                <a16:creationId xmlns:a16="http://schemas.microsoft.com/office/drawing/2014/main" id="{9475BDEF-51E3-48A2-9D65-93A08A491D3F}"/>
              </a:ext>
            </a:extLst>
          </p:cNvPr>
          <p:cNvGraphicFramePr>
            <a:graphicFrameLocks noGrp="1"/>
          </p:cNvGraphicFramePr>
          <p:nvPr>
            <p:ph idx="1"/>
            <p:extLst>
              <p:ext uri="{D42A27DB-BD31-4B8C-83A1-F6EECF244321}">
                <p14:modId xmlns:p14="http://schemas.microsoft.com/office/powerpoint/2010/main" val="1542787458"/>
              </p:ext>
            </p:extLst>
          </p:nvPr>
        </p:nvGraphicFramePr>
        <p:xfrm>
          <a:off x="377687" y="2686966"/>
          <a:ext cx="5718313" cy="302166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F29FE986-5F05-4ABE-BBAB-6D67EC514797}"/>
              </a:ext>
            </a:extLst>
          </p:cNvPr>
          <p:cNvSpPr txBox="1"/>
          <p:nvPr/>
        </p:nvSpPr>
        <p:spPr>
          <a:xfrm>
            <a:off x="7825289" y="1981594"/>
            <a:ext cx="3398367" cy="738664"/>
          </a:xfrm>
          <a:prstGeom prst="rect">
            <a:avLst/>
          </a:prstGeom>
          <a:noFill/>
        </p:spPr>
        <p:txBody>
          <a:bodyPr wrap="square" rtlCol="0">
            <a:spAutoFit/>
          </a:bodyPr>
          <a:lstStyle/>
          <a:p>
            <a:r>
              <a:rPr lang="en-US" sz="2400" b="1" dirty="0">
                <a:latin typeface="+mn-lt"/>
                <a:cs typeface="Arial" panose="020B0604020202020204" pitchFamily="34" charset="0"/>
              </a:rPr>
              <a:t>30% Any Past-year IPV:</a:t>
            </a:r>
          </a:p>
          <a:p>
            <a:endParaRPr lang="en-US" dirty="0">
              <a:latin typeface="+mn-lt"/>
              <a:cs typeface="Arial" panose="020B0604020202020204" pitchFamily="34" charset="0"/>
            </a:endParaRPr>
          </a:p>
        </p:txBody>
      </p:sp>
      <p:graphicFrame>
        <p:nvGraphicFramePr>
          <p:cNvPr id="15" name="Diagram 14" descr="Lifetime and Past-Year IPV">
            <a:extLst>
              <a:ext uri="{FF2B5EF4-FFF2-40B4-BE49-F238E27FC236}">
                <a16:creationId xmlns:a16="http://schemas.microsoft.com/office/drawing/2014/main" id="{D6BDECA5-65CB-478E-8007-BB74A521574D}"/>
              </a:ext>
            </a:extLst>
          </p:cNvPr>
          <p:cNvGraphicFramePr/>
          <p:nvPr>
            <p:extLst>
              <p:ext uri="{D42A27DB-BD31-4B8C-83A1-F6EECF244321}">
                <p14:modId xmlns:p14="http://schemas.microsoft.com/office/powerpoint/2010/main" val="1019780528"/>
              </p:ext>
            </p:extLst>
          </p:nvPr>
        </p:nvGraphicFramePr>
        <p:xfrm>
          <a:off x="7768966" y="2686965"/>
          <a:ext cx="3511015" cy="32114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0FE005DF-A118-48F3-8A83-12CC61FA4477}"/>
              </a:ext>
            </a:extLst>
          </p:cNvPr>
          <p:cNvSpPr txBox="1"/>
          <p:nvPr/>
        </p:nvSpPr>
        <p:spPr>
          <a:xfrm>
            <a:off x="631495" y="5784589"/>
            <a:ext cx="6720281" cy="523220"/>
          </a:xfrm>
          <a:prstGeom prst="rect">
            <a:avLst/>
          </a:prstGeom>
          <a:noFill/>
        </p:spPr>
        <p:txBody>
          <a:bodyPr wrap="square" rtlCol="0">
            <a:spAutoFit/>
          </a:bodyPr>
          <a:lstStyle/>
          <a:p>
            <a:pPr lvl="0"/>
            <a:r>
              <a:rPr lang="en-US" sz="1400" dirty="0">
                <a:latin typeface="+mn-lt"/>
              </a:rPr>
              <a:t>Iverson, Wiltsey-Stirman, Street, Gerber, Carpenter, Dichter, Bair-Merritt &amp; Vogt (2016). </a:t>
            </a:r>
            <a:r>
              <a:rPr lang="en-US" sz="1400" i="1" dirty="0">
                <a:latin typeface="+mn-lt"/>
              </a:rPr>
              <a:t>General Hospital Psychiatry.</a:t>
            </a:r>
            <a:endParaRPr lang="en-US" sz="1400" dirty="0">
              <a:highlight>
                <a:srgbClr val="FFFF00"/>
              </a:highlight>
              <a:latin typeface="+mn-lt"/>
            </a:endParaRPr>
          </a:p>
        </p:txBody>
      </p:sp>
      <p:sp>
        <p:nvSpPr>
          <p:cNvPr id="3" name="Slide Number Placeholder 2">
            <a:extLst>
              <a:ext uri="{FF2B5EF4-FFF2-40B4-BE49-F238E27FC236}">
                <a16:creationId xmlns:a16="http://schemas.microsoft.com/office/drawing/2014/main" id="{C63CA4A0-726D-4A27-8164-BD0366AF0D01}"/>
              </a:ext>
            </a:extLst>
          </p:cNvPr>
          <p:cNvSpPr>
            <a:spLocks noGrp="1"/>
          </p:cNvSpPr>
          <p:nvPr>
            <p:ph type="sldNum" sz="quarter" idx="12"/>
          </p:nvPr>
        </p:nvSpPr>
        <p:spPr>
          <a:xfrm>
            <a:off x="12298440" y="640023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19FBEEDD-0B05-4B03-823B-B7B914ED2C13}" type="slidenum">
              <a:rPr lang="en-US" altLang="en-US" smtClean="0"/>
              <a:pPr fontAlgn="base">
                <a:spcBef>
                  <a:spcPct val="0"/>
                </a:spcBef>
                <a:spcAft>
                  <a:spcPct val="0"/>
                </a:spcAft>
              </a:pPr>
              <a:t>8</a:t>
            </a:fld>
            <a:endParaRPr lang="en-US" altLang="en-US" dirty="0">
              <a:solidFill>
                <a:prstClr val="white"/>
              </a:solidFill>
              <a:latin typeface="Arial" charset="0"/>
              <a:ea typeface="ヒラギノ角ゴ Pro W3" pitchFamily="1" charset="-128"/>
            </a:endParaRPr>
          </a:p>
        </p:txBody>
      </p:sp>
    </p:spTree>
    <p:extLst>
      <p:ext uri="{BB962C8B-B14F-4D97-AF65-F5344CB8AC3E}">
        <p14:creationId xmlns:p14="http://schemas.microsoft.com/office/powerpoint/2010/main" val="14233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Graphic spid="1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9D27BE-BF89-433C-9C17-F2441C491946}"/>
              </a:ext>
            </a:extLst>
          </p:cNvPr>
          <p:cNvSpPr>
            <a:spLocks noGrp="1"/>
          </p:cNvSpPr>
          <p:nvPr>
            <p:ph type="title"/>
          </p:nvPr>
        </p:nvSpPr>
        <p:spPr>
          <a:xfrm>
            <a:off x="1441837" y="121112"/>
            <a:ext cx="10131552" cy="1290637"/>
          </a:xfrm>
        </p:spPr>
        <p:txBody>
          <a:bodyPr>
            <a:normAutofit/>
          </a:bodyPr>
          <a:lstStyle/>
          <a:p>
            <a:r>
              <a:rPr lang="en-US" b="1" dirty="0">
                <a:solidFill>
                  <a:schemeClr val="bg1"/>
                </a:solidFill>
              </a:rPr>
              <a:t>WOMEN VETERAN VHA PATIENTS: PAST-YEAR PREVALENCE BY AGE</a:t>
            </a:r>
          </a:p>
        </p:txBody>
      </p:sp>
      <p:graphicFrame>
        <p:nvGraphicFramePr>
          <p:cNvPr id="4" name="Content Placeholder 3" descr="Women Veteran Past-Year prevalence by age">
            <a:extLst>
              <a:ext uri="{FF2B5EF4-FFF2-40B4-BE49-F238E27FC236}">
                <a16:creationId xmlns:a16="http://schemas.microsoft.com/office/drawing/2014/main" id="{2C0586C0-D226-44F5-B764-199EA505B327}"/>
              </a:ext>
            </a:extLst>
          </p:cNvPr>
          <p:cNvGraphicFramePr>
            <a:graphicFrameLocks noGrp="1"/>
          </p:cNvGraphicFramePr>
          <p:nvPr>
            <p:ph idx="1"/>
            <p:extLst>
              <p:ext uri="{D42A27DB-BD31-4B8C-83A1-F6EECF244321}">
                <p14:modId xmlns:p14="http://schemas.microsoft.com/office/powerpoint/2010/main" val="154947083"/>
              </p:ext>
            </p:extLst>
          </p:nvPr>
        </p:nvGraphicFramePr>
        <p:xfrm>
          <a:off x="338182" y="858269"/>
          <a:ext cx="7792692" cy="464436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422ACCE-B282-46FB-8F12-7D36B02C403D}"/>
              </a:ext>
            </a:extLst>
          </p:cNvPr>
          <p:cNvSpPr/>
          <p:nvPr/>
        </p:nvSpPr>
        <p:spPr>
          <a:xfrm>
            <a:off x="7338968" y="1234512"/>
            <a:ext cx="4514850" cy="1938992"/>
          </a:xfrm>
          <a:prstGeom prst="rect">
            <a:avLst/>
          </a:prstGeom>
          <a:ln>
            <a:solidFill>
              <a:schemeClr val="bg1"/>
            </a:solidFill>
          </a:ln>
        </p:spPr>
        <p:txBody>
          <a:bodyPr wrap="square">
            <a:spAutoFit/>
          </a:bodyPr>
          <a:lstStyle/>
          <a:p>
            <a:pPr marL="342900" indent="-342900">
              <a:buFont typeface="Arial" panose="020B0604020202020204" pitchFamily="34" charset="0"/>
              <a:buChar char="•"/>
            </a:pPr>
            <a:r>
              <a:rPr lang="en-US" sz="2000" dirty="0">
                <a:latin typeface="+mn-lt"/>
              </a:rPr>
              <a:t>About 1 in 5 women VHA primary care patients experienced past-year IPV</a:t>
            </a:r>
          </a:p>
          <a:p>
            <a:pPr marL="342900" indent="-342900">
              <a:buFont typeface="Arial" panose="020B0604020202020204" pitchFamily="34" charset="0"/>
              <a:buChar char="•"/>
            </a:pPr>
            <a:endParaRPr lang="en-US" sz="2000" dirty="0">
              <a:latin typeface="+mn-lt"/>
            </a:endParaRPr>
          </a:p>
          <a:p>
            <a:pPr marL="342900" indent="-342900">
              <a:buFont typeface="Arial" panose="020B0604020202020204" pitchFamily="34" charset="0"/>
              <a:buChar char="•"/>
            </a:pPr>
            <a:r>
              <a:rPr lang="en-US" sz="2000" dirty="0">
                <a:latin typeface="+mn-lt"/>
              </a:rPr>
              <a:t>Rates remain similarly high up through age 64 – importance of attending to IPV among women of all ages</a:t>
            </a:r>
          </a:p>
        </p:txBody>
      </p:sp>
      <p:sp>
        <p:nvSpPr>
          <p:cNvPr id="8" name="TextBox 7">
            <a:extLst>
              <a:ext uri="{FF2B5EF4-FFF2-40B4-BE49-F238E27FC236}">
                <a16:creationId xmlns:a16="http://schemas.microsoft.com/office/drawing/2014/main" id="{D7A75B32-CBF3-44DD-BDF8-3C33B55583BD}"/>
              </a:ext>
            </a:extLst>
          </p:cNvPr>
          <p:cNvSpPr txBox="1"/>
          <p:nvPr/>
        </p:nvSpPr>
        <p:spPr>
          <a:xfrm>
            <a:off x="1757984" y="5502637"/>
            <a:ext cx="4514850" cy="323165"/>
          </a:xfrm>
          <a:prstGeom prst="rect">
            <a:avLst/>
          </a:prstGeom>
          <a:noFill/>
        </p:spPr>
        <p:txBody>
          <a:bodyPr wrap="square" rtlCol="0">
            <a:spAutoFit/>
          </a:bodyPr>
          <a:lstStyle/>
          <a:p>
            <a:pPr lvl="0" algn="ctr"/>
            <a:r>
              <a:rPr lang="en-US" sz="1500" b="1" dirty="0">
                <a:latin typeface="Arial" panose="020B0604020202020204" pitchFamily="34" charset="0"/>
              </a:rPr>
              <a:t>Age (years)</a:t>
            </a:r>
          </a:p>
        </p:txBody>
      </p:sp>
      <p:sp>
        <p:nvSpPr>
          <p:cNvPr id="7" name="TextBox 6">
            <a:extLst>
              <a:ext uri="{FF2B5EF4-FFF2-40B4-BE49-F238E27FC236}">
                <a16:creationId xmlns:a16="http://schemas.microsoft.com/office/drawing/2014/main" id="{C93EF379-2109-442C-A051-11493AE1695D}"/>
              </a:ext>
            </a:extLst>
          </p:cNvPr>
          <p:cNvSpPr txBox="1"/>
          <p:nvPr/>
        </p:nvSpPr>
        <p:spPr>
          <a:xfrm>
            <a:off x="397151" y="6009479"/>
            <a:ext cx="8058150" cy="307777"/>
          </a:xfrm>
          <a:prstGeom prst="rect">
            <a:avLst/>
          </a:prstGeom>
          <a:noFill/>
        </p:spPr>
        <p:txBody>
          <a:bodyPr wrap="square" rtlCol="0">
            <a:spAutoFit/>
          </a:bodyPr>
          <a:lstStyle>
            <a:defPPr>
              <a:defRPr lang="en-US"/>
            </a:defPPr>
            <a:lvl1pPr lvl="0">
              <a:defRPr sz="1500"/>
            </a:lvl1pPr>
          </a:lstStyle>
          <a:p>
            <a:pPr algn="ctr"/>
            <a:r>
              <a:rPr lang="en-US" sz="1400" dirty="0">
                <a:latin typeface="+mn-lt"/>
              </a:rPr>
              <a:t>Kimerling, Iverson, Dichter, Rodriguez, Wong, &amp; </a:t>
            </a:r>
            <a:r>
              <a:rPr lang="en-US" sz="1400" dirty="0" err="1">
                <a:latin typeface="+mn-lt"/>
              </a:rPr>
              <a:t>Pavao</a:t>
            </a:r>
            <a:r>
              <a:rPr lang="en-US" sz="1400" dirty="0">
                <a:latin typeface="+mn-lt"/>
              </a:rPr>
              <a:t> (2016). </a:t>
            </a:r>
            <a:r>
              <a:rPr lang="en-US" sz="1400" i="1" dirty="0">
                <a:latin typeface="+mn-lt"/>
              </a:rPr>
              <a:t>Journal of General Internal Medicine</a:t>
            </a:r>
            <a:endParaRPr lang="en-US" sz="1400" dirty="0">
              <a:latin typeface="+mn-lt"/>
            </a:endParaRPr>
          </a:p>
        </p:txBody>
      </p:sp>
      <p:sp>
        <p:nvSpPr>
          <p:cNvPr id="3" name="Slide Number Placeholder 2">
            <a:extLst>
              <a:ext uri="{FF2B5EF4-FFF2-40B4-BE49-F238E27FC236}">
                <a16:creationId xmlns:a16="http://schemas.microsoft.com/office/drawing/2014/main" id="{C63CA4A0-726D-4A27-8164-BD0366AF0D01}"/>
              </a:ext>
            </a:extLst>
          </p:cNvPr>
          <p:cNvSpPr>
            <a:spLocks noGrp="1"/>
          </p:cNvSpPr>
          <p:nvPr>
            <p:ph type="sldNum" sz="quarter" idx="12"/>
          </p:nvPr>
        </p:nvSpPr>
        <p:spPr>
          <a:xfrm>
            <a:off x="12298440" y="640023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fld id="{19FBEEDD-0B05-4B03-823B-B7B914ED2C13}" type="slidenum">
              <a:rPr lang="en-US" altLang="en-US" smtClean="0"/>
              <a:pPr fontAlgn="base">
                <a:spcBef>
                  <a:spcPct val="0"/>
                </a:spcBef>
                <a:spcAft>
                  <a:spcPct val="0"/>
                </a:spcAft>
              </a:pPr>
              <a:t>9</a:t>
            </a:fld>
            <a:endParaRPr lang="en-US" altLang="en-US" dirty="0">
              <a:solidFill>
                <a:prstClr val="white"/>
              </a:solidFill>
              <a:latin typeface="Arial" charset="0"/>
              <a:ea typeface="ヒラギノ角ゴ Pro W3" pitchFamily="1" charset="-128"/>
            </a:endParaRPr>
          </a:p>
        </p:txBody>
      </p:sp>
    </p:spTree>
    <p:extLst>
      <p:ext uri="{BB962C8B-B14F-4D97-AF65-F5344CB8AC3E}">
        <p14:creationId xmlns:p14="http://schemas.microsoft.com/office/powerpoint/2010/main" val="30942818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fault Design">
  <a:themeElements>
    <a:clrScheme name="">
      <a:dk1>
        <a:srgbClr val="3E3E5C"/>
      </a:dk1>
      <a:lt1>
        <a:srgbClr val="FFFFFF"/>
      </a:lt1>
      <a:dk2>
        <a:srgbClr val="20416B"/>
      </a:dk2>
      <a:lt2>
        <a:srgbClr val="FFFFFF"/>
      </a:lt2>
      <a:accent1>
        <a:srgbClr val="9CC7DF"/>
      </a:accent1>
      <a:accent2>
        <a:srgbClr val="FFFFFF"/>
      </a:accent2>
      <a:accent3>
        <a:srgbClr val="ABB0BA"/>
      </a:accent3>
      <a:accent4>
        <a:srgbClr val="DADADA"/>
      </a:accent4>
      <a:accent5>
        <a:srgbClr val="CBE0EC"/>
      </a:accent5>
      <a:accent6>
        <a:srgbClr val="E7E7E7"/>
      </a:accent6>
      <a:hlink>
        <a:srgbClr val="94CE27"/>
      </a:hlink>
      <a:folHlink>
        <a:srgbClr val="94CE27"/>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A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A PowerPoint Template" id="{BD83868B-F2AA-4031-AD7B-2546E112103A}" vid="{1D512D0B-F258-4F9D-B759-FF04B5F43926}"/>
    </a:ext>
  </a:extLst>
</a:theme>
</file>

<file path=ppt/theme/theme3.xml><?xml version="1.0" encoding="utf-8"?>
<a:theme xmlns:a="http://schemas.openxmlformats.org/drawingml/2006/main" name="1_VA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A PowerPoint Template" id="{BD83868B-F2AA-4031-AD7B-2546E112103A}" vid="{1D512D0B-F258-4F9D-B759-FF04B5F43926}"/>
    </a:ext>
  </a:extLst>
</a:theme>
</file>

<file path=ppt/theme/theme4.xml><?xml version="1.0" encoding="utf-8"?>
<a:theme xmlns:a="http://schemas.openxmlformats.org/drawingml/2006/main" name="1_Default Design">
  <a:themeElements>
    <a:clrScheme name="">
      <a:dk1>
        <a:srgbClr val="3E3E5C"/>
      </a:dk1>
      <a:lt1>
        <a:srgbClr val="FFFFFF"/>
      </a:lt1>
      <a:dk2>
        <a:srgbClr val="20416B"/>
      </a:dk2>
      <a:lt2>
        <a:srgbClr val="FFFFFF"/>
      </a:lt2>
      <a:accent1>
        <a:srgbClr val="9CC7DF"/>
      </a:accent1>
      <a:accent2>
        <a:srgbClr val="FFFFFF"/>
      </a:accent2>
      <a:accent3>
        <a:srgbClr val="ABB0BA"/>
      </a:accent3>
      <a:accent4>
        <a:srgbClr val="DADADA"/>
      </a:accent4>
      <a:accent5>
        <a:srgbClr val="CBE0EC"/>
      </a:accent5>
      <a:accent6>
        <a:srgbClr val="E7E7E7"/>
      </a:accent6>
      <a:hlink>
        <a:srgbClr val="94CE27"/>
      </a:hlink>
      <a:folHlink>
        <a:srgbClr val="94CE27"/>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M-SW Management Brief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CM-SW Management Brief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2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VA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A PowerPoint Template" id="{BD83868B-F2AA-4031-AD7B-2546E112103A}" vid="{1D512D0B-F258-4F9D-B759-FF04B5F43926}"/>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2C9BBF7736DF43B5DC13737B50E3FA" ma:contentTypeVersion="2" ma:contentTypeDescription="Create a new document." ma:contentTypeScope="" ma:versionID="0f0d3931f84cfd4ae51960b30318f11d">
  <xsd:schema xmlns:xsd="http://www.w3.org/2001/XMLSchema" xmlns:xs="http://www.w3.org/2001/XMLSchema" xmlns:p="http://schemas.microsoft.com/office/2006/metadata/properties" xmlns:ns3="6209b093-a617-4f12-b4b3-7a6502f1fcc3" targetNamespace="http://schemas.microsoft.com/office/2006/metadata/properties" ma:root="true" ma:fieldsID="e9b4ca48eaf2fbad8183c6241793001d" ns3:_="">
    <xsd:import namespace="6209b093-a617-4f12-b4b3-7a6502f1fcc3"/>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09b093-a617-4f12-b4b3-7a6502f1fc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A39945-B402-413B-B70A-9E46BC9C2D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09b093-a617-4f12-b4b3-7a6502f1fc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687E56-D695-496D-B755-748DA32D1744}">
  <ds:schemaRefs>
    <ds:schemaRef ds:uri="http://purl.org/dc/terms/"/>
    <ds:schemaRef ds:uri="http://schemas.openxmlformats.org/package/2006/metadata/core-properties"/>
    <ds:schemaRef ds:uri="http://purl.org/dc/dcmitype/"/>
    <ds:schemaRef ds:uri="http://schemas.microsoft.com/office/2006/documentManagement/types"/>
    <ds:schemaRef ds:uri="6209b093-a617-4f12-b4b3-7a6502f1fcc3"/>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C4ACF135-4CF1-4C03-A80D-0270EBE268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23107</TotalTime>
  <Words>4263</Words>
  <Application>Microsoft Office PowerPoint</Application>
  <PresentationFormat>Widescreen</PresentationFormat>
  <Paragraphs>384</Paragraphs>
  <Slides>32</Slides>
  <Notes>23</Notes>
  <HiddenSlides>0</HiddenSlides>
  <MMClips>0</MMClips>
  <ScaleCrop>false</ScaleCrop>
  <HeadingPairs>
    <vt:vector size="8" baseType="variant">
      <vt:variant>
        <vt:lpstr>Fonts Used</vt:lpstr>
      </vt:variant>
      <vt:variant>
        <vt:i4>7</vt:i4>
      </vt:variant>
      <vt:variant>
        <vt:lpstr>Theme</vt:lpstr>
      </vt:variant>
      <vt:variant>
        <vt:i4>8</vt:i4>
      </vt:variant>
      <vt:variant>
        <vt:lpstr>Embedded OLE Servers</vt:lpstr>
      </vt:variant>
      <vt:variant>
        <vt:i4>1</vt:i4>
      </vt:variant>
      <vt:variant>
        <vt:lpstr>Slide Titles</vt:lpstr>
      </vt:variant>
      <vt:variant>
        <vt:i4>32</vt:i4>
      </vt:variant>
    </vt:vector>
  </HeadingPairs>
  <TitlesOfParts>
    <vt:vector size="48" baseType="lpstr">
      <vt:lpstr>Arial</vt:lpstr>
      <vt:lpstr>Arial  </vt:lpstr>
      <vt:lpstr>Calibri</vt:lpstr>
      <vt:lpstr>Georgia</vt:lpstr>
      <vt:lpstr>Times</vt:lpstr>
      <vt:lpstr>Verdana</vt:lpstr>
      <vt:lpstr>Wingdings</vt:lpstr>
      <vt:lpstr>Default Design</vt:lpstr>
      <vt:lpstr>VA PowerPoint Template</vt:lpstr>
      <vt:lpstr>1_VA PowerPoint Template</vt:lpstr>
      <vt:lpstr>1_Default Design</vt:lpstr>
      <vt:lpstr>CM-SW Management Briefing (Template)</vt:lpstr>
      <vt:lpstr>1_CM-SW Management Briefing (Template)</vt:lpstr>
      <vt:lpstr>12_Office Theme</vt:lpstr>
      <vt:lpstr>2_VA PowerPoint Template</vt:lpstr>
      <vt:lpstr>think-cell Slide</vt:lpstr>
      <vt:lpstr>Intimate Partner Violence: A Research Overview and Implications for Care</vt:lpstr>
      <vt:lpstr>TODAY’S AGENDA</vt:lpstr>
      <vt:lpstr>Background on Women Veterans and Veterans Health Administration (VHA) </vt:lpstr>
      <vt:lpstr>WOMEN VETERANS</vt:lpstr>
      <vt:lpstr>WOMEN VETERAN VHA PATIENT GROWTH</vt:lpstr>
      <vt:lpstr>IPV Prevalence and Risk Factors</vt:lpstr>
      <vt:lpstr>IPV IS COMMON AMONG WOMEN VETERANS</vt:lpstr>
      <vt:lpstr>LIFETIME AND PAST-YEAR IPV</vt:lpstr>
      <vt:lpstr>WOMEN VETERAN VHA PATIENTS: PAST-YEAR PREVALENCE BY AGE</vt:lpstr>
      <vt:lpstr>Factors Associated with increased risk for IPV</vt:lpstr>
      <vt:lpstr>IPV AND VETERANS</vt:lpstr>
      <vt:lpstr>IPV Health and Social Impacts</vt:lpstr>
      <vt:lpstr>VETERAN HEALTH OUTCOMES FROM IPV EXPERIENCE</vt:lpstr>
      <vt:lpstr>MENTAL HEALTH CONDITIONS, PAST-YEAR IPV AMONG WOMEN VETERANS</vt:lpstr>
      <vt:lpstr>SCREENING IPV+ IS ALSO ASSOCIATED WITH…</vt:lpstr>
      <vt:lpstr>IPV AND HEALTH SERVICES USE</vt:lpstr>
      <vt:lpstr>PATIENT AND PROVIDER PERSPECTIVES ON IPV SCREENING IN VA</vt:lpstr>
      <vt:lpstr>IPV-related Clinical Programming at VA </vt:lpstr>
      <vt:lpstr>NATIONAL VHA IPV ASSISTANCE PROGRAM (IPVAP)</vt:lpstr>
      <vt:lpstr>The relationship health and safety screen</vt:lpstr>
      <vt:lpstr>Recovering from IPV through strengths and empowerment</vt:lpstr>
      <vt:lpstr>Recovering from IPV through strengths and empowerment 2</vt:lpstr>
      <vt:lpstr>IPV USE INTERVENTION</vt:lpstr>
      <vt:lpstr>Ongoing Research &amp; Evaluation (including Deborah Sampson Act)</vt:lpstr>
      <vt:lpstr>VA has a Robust Women’s Health Research Program</vt:lpstr>
      <vt:lpstr>VA Women’s Health Research Network (WHRN)</vt:lpstr>
      <vt:lpstr>VA Women’s Health Research Agenda</vt:lpstr>
      <vt:lpstr>VA Women’s Health Practice Based Research Network</vt:lpstr>
      <vt:lpstr>Deborah Sampson Act (Section 5305)</vt:lpstr>
      <vt:lpstr>Deborah Sampson Act (Section 5305) 1</vt:lpstr>
      <vt:lpstr>Deborah Sampson Act (Section 5305) 2</vt:lpstr>
      <vt:lpstr>Summary and Next Steps</vt:lpstr>
    </vt:vector>
  </TitlesOfParts>
  <Company>Veteran Affairs Palo Alto Health Care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Intimate Partner Violence…</dc:title>
  <dc:creator>Katelyn Mack</dc:creator>
  <cp:lastModifiedBy>Terry, Michelle</cp:lastModifiedBy>
  <cp:revision>1786</cp:revision>
  <cp:lastPrinted>2023-03-31T17:04:24Z</cp:lastPrinted>
  <dcterms:created xsi:type="dcterms:W3CDTF">2007-02-14T18:22:20Z</dcterms:created>
  <dcterms:modified xsi:type="dcterms:W3CDTF">2023-06-28T20:30:02Z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0x010100922C9BBF7736DF43B5DC13737B50E3FA</vt:lpwstr>
  </property>
</Properties>
</file>