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19"/>
  </p:notesMasterIdLst>
  <p:handoutMasterIdLst>
    <p:handoutMasterId r:id="rId20"/>
  </p:handoutMasterIdLst>
  <p:sldIdLst>
    <p:sldId id="5166" r:id="rId6"/>
    <p:sldId id="1024" r:id="rId7"/>
    <p:sldId id="269" r:id="rId8"/>
    <p:sldId id="5179" r:id="rId9"/>
    <p:sldId id="490" r:id="rId10"/>
    <p:sldId id="5178" r:id="rId11"/>
    <p:sldId id="3667" r:id="rId12"/>
    <p:sldId id="5151" r:id="rId13"/>
    <p:sldId id="5161" r:id="rId14"/>
    <p:sldId id="5168" r:id="rId15"/>
    <p:sldId id="5162" r:id="rId16"/>
    <p:sldId id="5164" r:id="rId17"/>
    <p:sldId id="517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8959A-7982-3AFD-843D-50B70D8400A1}" name="Paldino, Dawnelle M. (she/her/hers)" initials="P(" userId="S::dawnelle.paldino@va.gov::f18714c5-f6be-4f7f-8c89-8f77258156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A6FF"/>
    <a:srgbClr val="66CCFF"/>
    <a:srgbClr val="66FF99"/>
    <a:srgbClr val="B3E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41" autoAdjust="0"/>
  </p:normalViewPr>
  <p:slideViewPr>
    <p:cSldViewPr snapToGrid="0">
      <p:cViewPr varScale="1">
        <p:scale>
          <a:sx n="50" d="100"/>
          <a:sy n="50" d="100"/>
        </p:scale>
        <p:origin x="32" y="4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9D1B0-8329-4157-B40A-9BF413286E3D}"/>
              </a:ext>
            </a:extLst>
          </p:cNvPr>
          <p:cNvSpPr>
            <a:spLocks noGrp="1"/>
          </p:cNvSpPr>
          <p:nvPr>
            <p:ph type="hdr" sz="quarter"/>
          </p:nvPr>
        </p:nvSpPr>
        <p:spPr>
          <a:xfrm>
            <a:off x="0" y="0"/>
            <a:ext cx="3038372" cy="466412"/>
          </a:xfrm>
          <a:prstGeom prst="rect">
            <a:avLst/>
          </a:prstGeom>
        </p:spPr>
        <p:txBody>
          <a:bodyPr vert="horz" lIns="91723" tIns="45862" rIns="91723" bIns="458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40E600-B58A-4521-A8C7-5924A5E0D611}"/>
              </a:ext>
            </a:extLst>
          </p:cNvPr>
          <p:cNvSpPr>
            <a:spLocks noGrp="1"/>
          </p:cNvSpPr>
          <p:nvPr>
            <p:ph type="dt" sz="quarter" idx="1"/>
          </p:nvPr>
        </p:nvSpPr>
        <p:spPr>
          <a:xfrm>
            <a:off x="3970436" y="0"/>
            <a:ext cx="3038372" cy="466412"/>
          </a:xfrm>
          <a:prstGeom prst="rect">
            <a:avLst/>
          </a:prstGeom>
        </p:spPr>
        <p:txBody>
          <a:bodyPr vert="horz" lIns="91723" tIns="45862" rIns="91723" bIns="45862" rtlCol="0"/>
          <a:lstStyle>
            <a:lvl1pPr algn="r">
              <a:defRPr sz="1200"/>
            </a:lvl1pPr>
          </a:lstStyle>
          <a:p>
            <a:fld id="{A3A4B35B-706C-4015-BB4B-8A96DBF1BBCF}" type="datetimeFigureOut">
              <a:rPr lang="en-US" smtClean="0"/>
              <a:t>6/15/2023</a:t>
            </a:fld>
            <a:endParaRPr lang="en-US" dirty="0"/>
          </a:p>
        </p:txBody>
      </p:sp>
      <p:sp>
        <p:nvSpPr>
          <p:cNvPr id="4" name="Footer Placeholder 3">
            <a:extLst>
              <a:ext uri="{FF2B5EF4-FFF2-40B4-BE49-F238E27FC236}">
                <a16:creationId xmlns:a16="http://schemas.microsoft.com/office/drawing/2014/main" id="{30E9DDE7-1ED2-4DDC-AD4B-8F90AACD3AF9}"/>
              </a:ext>
            </a:extLst>
          </p:cNvPr>
          <p:cNvSpPr>
            <a:spLocks noGrp="1"/>
          </p:cNvSpPr>
          <p:nvPr>
            <p:ph type="ftr" sz="quarter" idx="2"/>
          </p:nvPr>
        </p:nvSpPr>
        <p:spPr>
          <a:xfrm>
            <a:off x="0" y="8829989"/>
            <a:ext cx="3038372" cy="466411"/>
          </a:xfrm>
          <a:prstGeom prst="rect">
            <a:avLst/>
          </a:prstGeom>
        </p:spPr>
        <p:txBody>
          <a:bodyPr vert="horz" lIns="91723" tIns="45862" rIns="91723" bIns="458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3486804-0FE9-4732-B2D1-BBA728203ACD}"/>
              </a:ext>
            </a:extLst>
          </p:cNvPr>
          <p:cNvSpPr>
            <a:spLocks noGrp="1"/>
          </p:cNvSpPr>
          <p:nvPr>
            <p:ph type="sldNum" sz="quarter" idx="3"/>
          </p:nvPr>
        </p:nvSpPr>
        <p:spPr>
          <a:xfrm>
            <a:off x="3970436" y="8829989"/>
            <a:ext cx="3038372" cy="466411"/>
          </a:xfrm>
          <a:prstGeom prst="rect">
            <a:avLst/>
          </a:prstGeom>
        </p:spPr>
        <p:txBody>
          <a:bodyPr vert="horz" lIns="91723" tIns="45862" rIns="91723" bIns="45862" rtlCol="0" anchor="b"/>
          <a:lstStyle>
            <a:lvl1pPr algn="r">
              <a:defRPr sz="1200"/>
            </a:lvl1pPr>
          </a:lstStyle>
          <a:p>
            <a:fld id="{6C5AA792-0700-44F5-8907-37F47343AE53}" type="slidenum">
              <a:rPr lang="en-US" smtClean="0"/>
              <a:t>‹#›</a:t>
            </a:fld>
            <a:endParaRPr lang="en-US" dirty="0"/>
          </a:p>
        </p:txBody>
      </p:sp>
    </p:spTree>
    <p:extLst>
      <p:ext uri="{BB962C8B-B14F-4D97-AF65-F5344CB8AC3E}">
        <p14:creationId xmlns:p14="http://schemas.microsoft.com/office/powerpoint/2010/main" val="1730368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30" tIns="45715" rIns="91430" bIns="45715" rtlCol="0"/>
          <a:lstStyle>
            <a:lvl1pPr algn="r">
              <a:defRPr sz="1200"/>
            </a:lvl1pPr>
          </a:lstStyle>
          <a:p>
            <a:fld id="{40BF6123-5584-4859-9232-7C64D48C60BC}" type="datetimeFigureOut">
              <a:rPr lang="en-US" smtClean="0"/>
              <a:t>6/15/2023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0" tIns="45715" rIns="91430" bIns="45715"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vagov.sharepoint.com/sites/vhava-lgbt-resources/SitePages/LGBT-Veteran-Care-Coordinator-List.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atientcare.va.gov/LGB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a.gov/vhapublications/ViewPublication.asp?pub_ID=543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va.gov/vhapublications/ViewPublication.asp?pub_ID=643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93745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0088"/>
            <a:ext cx="6223000" cy="3500437"/>
          </a:xfrm>
        </p:spPr>
      </p:sp>
      <p:sp>
        <p:nvSpPr>
          <p:cNvPr id="3" name="Notes Placeholder 2"/>
          <p:cNvSpPr>
            <a:spLocks noGrp="1"/>
          </p:cNvSpPr>
          <p:nvPr>
            <p:ph type="body" idx="1"/>
          </p:nvPr>
        </p:nvSpPr>
        <p:spPr/>
        <p:txBody>
          <a:bodyPr/>
          <a:lstStyle/>
          <a:p>
            <a:pPr algn="just">
              <a:lnSpc>
                <a:spcPct val="107000"/>
              </a:lnSpc>
              <a:spcAft>
                <a:spcPts val="806"/>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defTabSz="917235">
              <a:lnSpc>
                <a:spcPct val="107000"/>
              </a:lnSpc>
              <a:spcAft>
                <a:spcPts val="806"/>
              </a:spcAft>
              <a:defRPr/>
            </a:pPr>
            <a:r>
              <a:rPr lang="en-US" sz="1800" dirty="0">
                <a:solidFill>
                  <a:srgbClr val="000000"/>
                </a:solidFill>
                <a:latin typeface="Arial" panose="020B0604020202020204" pitchFamily="34" charset="0"/>
                <a:ea typeface="Calibri" panose="020F0502020204030204" pitchFamily="34" charset="0"/>
              </a:rPr>
              <a:t>The Lesbian, Gay, Bisexual, Transgender and Queer (LGBTQ+) Veteran Care Coordinator (VCC) program was established in 2016 to ensure that the environment of care at Veterans Health Administration (VHA) facilities is affirming of LGBTQ+ Veterans. The LGBTQ+ VCC position ensures that Veterans have an identified affirming contact should questions about policies or processes arise and that VHA staff have a point of contact for training in culturally competent LGBTQ+ clinical services. Per VHA Directive 1340, each VA Medical Facility has at least one LGBTQ+ VCC who serves in this administrative role as a collateral duty. Often, but not always, LGBTQ+ VCCs are clinical providers appointed to the VCC role. </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6"/>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6"/>
              </a:spcAft>
            </a:pPr>
            <a:r>
              <a:rPr lang="en-US" dirty="0">
                <a:latin typeface="Arial" panose="020B0604020202020204" pitchFamily="34" charset="0"/>
                <a:ea typeface="Calibri" panose="020F0502020204030204" pitchFamily="34" charset="0"/>
                <a:cs typeface="Times New Roman" panose="02020603050405020304" pitchFamily="18" charset="0"/>
              </a:rPr>
              <a:t>LGBTQ+ VCCs Serve as a point-person, source of information, Veteran advocate, and problem-solver for LGBTQ+ Veteran-related health care issues at the facility </a:t>
            </a:r>
            <a:r>
              <a:rPr lang="en-US" dirty="0">
                <a:latin typeface="Arial" panose="020B0604020202020204" pitchFamily="34" charset="0"/>
                <a:cs typeface="Times New Roman" panose="02020603050405020304" pitchFamily="18" charset="0"/>
              </a:rPr>
              <a:t>VCCs report to the medical center director </a:t>
            </a:r>
          </a:p>
          <a:p>
            <a:pPr algn="just">
              <a:lnSpc>
                <a:spcPct val="107000"/>
              </a:lnSpc>
              <a:spcAft>
                <a:spcPts val="806"/>
              </a:spcAft>
            </a:pPr>
            <a:endParaRPr lang="en-US" sz="1100" b="1" dirty="0">
              <a:solidFill>
                <a:schemeClr val="accent3">
                  <a:lumMod val="50000"/>
                </a:schemeClr>
              </a:solidFill>
              <a:latin typeface="Arial" panose="020B0604020202020204" pitchFamily="34" charset="0"/>
              <a:cs typeface="Times New Roman" panose="02020603050405020304" pitchFamily="18" charset="0"/>
            </a:endParaRPr>
          </a:p>
          <a:p>
            <a:pPr algn="just">
              <a:lnSpc>
                <a:spcPct val="107000"/>
              </a:lnSpc>
              <a:spcAft>
                <a:spcPts val="806"/>
              </a:spcAft>
            </a:pPr>
            <a:r>
              <a:rPr lang="en-US" sz="1100" b="1" dirty="0">
                <a:solidFill>
                  <a:schemeClr val="accent3">
                    <a:lumMod val="50000"/>
                  </a:schemeClr>
                </a:solidFill>
                <a:latin typeface="Castellar" panose="020A0402060406010301" pitchFamily="18" charset="0"/>
              </a:rPr>
              <a:t>LGBTQ+ VCC priorities are to </a:t>
            </a:r>
          </a:p>
          <a:p>
            <a:pPr marL="460727" indent="-460727">
              <a:spcAft>
                <a:spcPts val="1210"/>
              </a:spcAft>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Create a safe and welcoming environment throughout the facility.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60727" indent="-460727">
              <a:spcAft>
                <a:spcPts val="1210"/>
              </a:spcAft>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Build a network of stakeholders, including building allies and partners within the facility and the community.</a:t>
            </a:r>
          </a:p>
          <a:p>
            <a:pPr marL="460727" indent="-460727">
              <a:spcAft>
                <a:spcPts val="1210"/>
              </a:spcAft>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Maintain knowledge of local LGBTQ+ services and identification of gaps in care.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60727" indent="-460727">
              <a:spcAft>
                <a:spcPts val="1210"/>
              </a:spcAft>
              <a:buFont typeface="+mj-lt"/>
              <a:buAutoNum type="arabicPeriod"/>
            </a:pPr>
            <a:r>
              <a:rPr lang="en-US" sz="1000" dirty="0">
                <a:latin typeface="Arial" panose="020B0604020202020204" pitchFamily="34" charset="0"/>
                <a:ea typeface="Calibri" panose="020F0502020204030204" pitchFamily="34" charset="0"/>
              </a:rPr>
              <a:t>Educate and train staff to reduce barriers to LGBTQ+ Veteran care to improve access to and quality of care at the facility.</a:t>
            </a:r>
          </a:p>
          <a:p>
            <a:pPr marL="460727" indent="-460727">
              <a:spcAft>
                <a:spcPts val="1210"/>
              </a:spcAft>
              <a:buFont typeface="+mj-lt"/>
              <a:buAutoNum type="arabicPeriod"/>
            </a:pPr>
            <a:endParaRPr lang="en-US" sz="1000" dirty="0">
              <a:latin typeface="Arial" panose="020B0604020202020204" pitchFamily="34" charset="0"/>
              <a:cs typeface="Arial" panose="020B0604020202020204" pitchFamily="34" charset="0"/>
            </a:endParaRPr>
          </a:p>
          <a:p>
            <a:pPr marL="460727" indent="-460727">
              <a:spcAft>
                <a:spcPts val="1210"/>
              </a:spcAft>
              <a:buFont typeface="+mj-lt"/>
              <a:buAutoNum type="arabicPeriod"/>
            </a:pPr>
            <a:endParaRPr lang="en-US" sz="1000" dirty="0">
              <a:latin typeface="Arial" panose="020B0604020202020204" pitchFamily="34" charset="0"/>
              <a:cs typeface="Arial" panose="020B0604020202020204" pitchFamily="34" charset="0"/>
            </a:endParaRPr>
          </a:p>
          <a:p>
            <a:pPr>
              <a:spcAft>
                <a:spcPts val="1806"/>
              </a:spcAft>
            </a:pPr>
            <a:r>
              <a:rPr lang="en-US" dirty="0">
                <a:latin typeface="Arial" panose="020B0604020202020204" pitchFamily="34" charset="0"/>
                <a:ea typeface="Calibri" panose="020F0502020204030204" pitchFamily="34" charset="0"/>
                <a:cs typeface="Times New Roman" panose="02020603050405020304" pitchFamily="18" charset="0"/>
              </a:rPr>
              <a:t>Can </a:t>
            </a:r>
            <a:r>
              <a:rPr lang="en-US" dirty="0">
                <a:ea typeface="Calibri" panose="020F0502020204030204" pitchFamily="34" charset="0"/>
                <a:cs typeface="Times New Roman" panose="02020603050405020304" pitchFamily="18" charset="0"/>
              </a:rPr>
              <a:t>be consulted about ways to c</a:t>
            </a:r>
            <a:r>
              <a:rPr lang="en-US" dirty="0">
                <a:latin typeface="Arial" panose="020B0604020202020204" pitchFamily="34" charset="0"/>
                <a:ea typeface="Calibri" panose="020F0502020204030204" pitchFamily="34" charset="0"/>
                <a:cs typeface="Times New Roman" panose="02020603050405020304" pitchFamily="18" charset="0"/>
              </a:rPr>
              <a:t>reate a safe and affirming environment at your facility.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1806"/>
              </a:spcAft>
            </a:pPr>
            <a:r>
              <a:rPr lang="en-US" dirty="0">
                <a:ea typeface="Calibri" panose="020F0502020204030204" pitchFamily="34" charset="0"/>
                <a:cs typeface="Times New Roman" panose="02020603050405020304" pitchFamily="18" charset="0"/>
              </a:rPr>
              <a:t>Are knowledgeable about LGBTQ+ </a:t>
            </a:r>
            <a:r>
              <a:rPr lang="en-US" dirty="0">
                <a:latin typeface="Arial" panose="020B0604020202020204" pitchFamily="34" charset="0"/>
                <a:ea typeface="Calibri" panose="020F0502020204030204" pitchFamily="34" charset="0"/>
                <a:cs typeface="Times New Roman" panose="02020603050405020304" pitchFamily="18" charset="0"/>
              </a:rPr>
              <a:t>stakeholders, allies, and resources within </a:t>
            </a:r>
            <a:r>
              <a:rPr lang="en-US" dirty="0">
                <a:ea typeface="Calibri" panose="020F0502020204030204" pitchFamily="34" charset="0"/>
                <a:cs typeface="Times New Roman" panose="02020603050405020304" pitchFamily="18" charset="0"/>
              </a:rPr>
              <a:t>VA</a:t>
            </a:r>
            <a:r>
              <a:rPr lang="en-US" dirty="0">
                <a:latin typeface="Arial" panose="020B0604020202020204" pitchFamily="34" charset="0"/>
                <a:ea typeface="Calibri" panose="020F0502020204030204" pitchFamily="34" charset="0"/>
                <a:cs typeface="Times New Roman" panose="02020603050405020304" pitchFamily="18" charset="0"/>
              </a:rPr>
              <a:t> and the local community.</a:t>
            </a:r>
          </a:p>
          <a:p>
            <a:pPr>
              <a:spcAft>
                <a:spcPts val="1806"/>
              </a:spcAft>
            </a:pPr>
            <a:r>
              <a:rPr lang="en-US" dirty="0">
                <a:latin typeface="Arial" panose="020B0604020202020204" pitchFamily="34" charset="0"/>
                <a:ea typeface="Calibri" panose="020F0502020204030204" pitchFamily="34" charset="0"/>
              </a:rPr>
              <a:t>Work to reduce barriers to LGBTQ+ Veteran care to improve access to and quality of care. </a:t>
            </a:r>
          </a:p>
          <a:p>
            <a:r>
              <a:rPr lang="en-US" dirty="0">
                <a:latin typeface="Arial" panose="020B0604020202020204" pitchFamily="34" charset="0"/>
                <a:cs typeface="Arial" panose="020B0604020202020204" pitchFamily="34" charset="0"/>
              </a:rPr>
              <a:t>VA employees can</a:t>
            </a:r>
          </a:p>
          <a:p>
            <a:r>
              <a:rPr lang="en-US" dirty="0">
                <a:latin typeface="Arial" panose="020B0604020202020204" pitchFamily="34" charset="0"/>
                <a:cs typeface="Arial" panose="020B0604020202020204" pitchFamily="34" charset="0"/>
              </a:rPr>
              <a:t>Find an LGBTQ+ VCC: </a:t>
            </a:r>
            <a:r>
              <a:rPr lang="en-US" dirty="0">
                <a:solidFill>
                  <a:srgbClr val="00B0F0"/>
                </a:solidFill>
                <a:latin typeface="Arial" panose="020B0604020202020204" pitchFamily="34" charset="0"/>
                <a:cs typeface="Arial" panose="020B0604020202020204" pitchFamily="34" charset="0"/>
              </a:rPr>
              <a:t>  </a:t>
            </a:r>
          </a:p>
          <a:p>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  LGBTQ+ Veteran Care Coordinator Directory (sharepoint.com)</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(Accessible to VA employees)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Veterans and other individuals Find an LGBTQ+ VCC             </a:t>
            </a:r>
          </a:p>
          <a:p>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http://www.patientcare.va.gov/LGBT</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Accessible to the public)</a:t>
            </a:r>
          </a:p>
          <a:p>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Or anyone can contact us by email:                                    </a:t>
            </a:r>
            <a:r>
              <a:rPr lang="en-US" dirty="0">
                <a:solidFill>
                  <a:srgbClr val="0070C0"/>
                </a:solidFill>
                <a:latin typeface="Arial" panose="020B0604020202020204" pitchFamily="34" charset="0"/>
                <a:cs typeface="Arial" panose="020B0604020202020204" pitchFamily="34" charset="0"/>
              </a:rPr>
              <a:t>VHALGBTQ+health@va.gov</a:t>
            </a:r>
            <a:endParaRPr lang="en-US" dirty="0">
              <a:latin typeface="Arial" panose="020B0604020202020204" pitchFamily="34" charset="0"/>
              <a:cs typeface="Arial" panose="020B0604020202020204" pitchFamily="34" charset="0"/>
            </a:endParaRPr>
          </a:p>
          <a:p>
            <a:pPr marL="287954" indent="-287954" defTabSz="921454">
              <a:lnSpc>
                <a:spcPct val="150000"/>
              </a:lnSpc>
              <a:spcBef>
                <a:spcPts val="605"/>
              </a:spcBef>
              <a:spcAft>
                <a:spcPts val="1210"/>
              </a:spcAft>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303986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a:p>
        </p:txBody>
      </p:sp>
    </p:spTree>
    <p:extLst>
      <p:ext uri="{BB962C8B-B14F-4D97-AF65-F5344CB8AC3E}">
        <p14:creationId xmlns:p14="http://schemas.microsoft.com/office/powerpoint/2010/main" val="254352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379427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54">
              <a:defRPr/>
            </a:pP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Let’s begin with the definition of LGBTQ+. This acronym stands for </a:t>
            </a: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Lesbian, Gay, Bisexual, Transgender, and Queer identities. The ‘+’ sign captures identities beyond LGBTQ; e.g., two-spirit, pansexual, asexual, nonbinary identities. We also know that language is dynamic and constantly changing, so the plus also represents future terminology used within this community and Inclusive of people who are questioning of there sexual orientation or gender identity. LGBTQ+ represents a </a:t>
            </a: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very diverse </a:t>
            </a: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group of</a:t>
            </a: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 </a:t>
            </a: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people with </a:t>
            </a: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minoritized sexual </a:t>
            </a: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and </a:t>
            </a: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gender identities</a:t>
            </a: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 who have similar experiences </a:t>
            </a:r>
            <a:r>
              <a:rPr lang="en-US"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of social stigma, victimization, and discrimination. </a:t>
            </a:r>
            <a:endParaRPr lang="en-US" b="1" dirty="0">
              <a:solidFill>
                <a:prstClr val="black"/>
              </a:solidFill>
              <a:latin typeface="Arial" charset="0"/>
              <a:ea typeface="ヒラギノ角ゴ Pro W3" pitchFamily="1" charset="-128"/>
            </a:endParaRPr>
          </a:p>
          <a:p>
            <a:pPr algn="l"/>
            <a:r>
              <a:rPr lang="en-US" b="1" i="0" dirty="0">
                <a:solidFill>
                  <a:srgbClr val="333333"/>
                </a:solidFill>
                <a:effectLst/>
                <a:latin typeface="Open Sans" panose="020B0606030504020204" pitchFamily="34" charset="0"/>
              </a:rPr>
              <a:t>What does this mean for LGBTQ+ People? </a:t>
            </a:r>
            <a:r>
              <a:rPr lang="en-US" b="1" u="sng" dirty="0">
                <a:solidFill>
                  <a:prstClr val="black"/>
                </a:solidFill>
                <a:latin typeface="Arial" panose="020B0604020202020204" pitchFamily="34" charset="0"/>
                <a:ea typeface="ヒラギノ角ゴ Pro W3" charset="-128"/>
                <a:cs typeface="Arial" panose="020B0604020202020204" pitchFamily="34" charset="0"/>
              </a:rPr>
              <a:t>Gender identity</a:t>
            </a:r>
            <a:r>
              <a:rPr lang="en-US" b="1" dirty="0">
                <a:solidFill>
                  <a:prstClr val="black"/>
                </a:solidFill>
                <a:latin typeface="Arial" panose="020B0604020202020204" pitchFamily="34" charset="0"/>
                <a:ea typeface="ヒラギノ角ゴ Pro W3" charset="-128"/>
                <a:cs typeface="Arial" panose="020B0604020202020204" pitchFamily="34" charset="0"/>
              </a:rPr>
              <a:t> and </a:t>
            </a:r>
            <a:r>
              <a:rPr lang="en-US" b="1" u="sng" dirty="0">
                <a:solidFill>
                  <a:prstClr val="black"/>
                </a:solidFill>
                <a:latin typeface="Arial" panose="020B0604020202020204" pitchFamily="34" charset="0"/>
                <a:ea typeface="ヒラギノ角ゴ Pro W3" charset="-128"/>
                <a:cs typeface="Arial" panose="020B0604020202020204" pitchFamily="34" charset="0"/>
              </a:rPr>
              <a:t>sexual orientation identity </a:t>
            </a:r>
            <a:r>
              <a:rPr lang="en-US" b="1" dirty="0">
                <a:solidFill>
                  <a:prstClr val="black"/>
                </a:solidFill>
                <a:latin typeface="Arial" panose="020B0604020202020204" pitchFamily="34" charset="0"/>
                <a:ea typeface="ヒラギノ角ゴ Pro W3" charset="-128"/>
                <a:cs typeface="Arial" panose="020B0604020202020204" pitchFamily="34" charset="0"/>
              </a:rPr>
              <a:t>are social determinants of health, like sex assigned at birth, age, race/ethnicity, education,  and socioeconomic status minoritized people often experience poorer health outcomes. </a:t>
            </a:r>
            <a:endParaRPr lang="en-US" b="1"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LGBTQ+ people are at greater risk of:</a:t>
            </a:r>
          </a:p>
          <a:p>
            <a:pPr algn="l">
              <a:buFont typeface="Arial" panose="020B0604020202020204" pitchFamily="34" charset="0"/>
              <a:buChar char="•"/>
            </a:pPr>
            <a:r>
              <a:rPr lang="en-US" b="0" i="0" dirty="0">
                <a:solidFill>
                  <a:srgbClr val="333333"/>
                </a:solidFill>
                <a:effectLst/>
                <a:latin typeface="Open Sans" panose="020B0606030504020204" pitchFamily="34" charset="0"/>
              </a:rPr>
              <a:t>Mental health conditions, Eating disorders</a:t>
            </a:r>
          </a:p>
          <a:p>
            <a:pPr algn="l">
              <a:buFont typeface="Arial" panose="020B0604020202020204" pitchFamily="34" charset="0"/>
              <a:buChar char="•"/>
            </a:pPr>
            <a:r>
              <a:rPr lang="en-US" b="0" i="0" dirty="0">
                <a:solidFill>
                  <a:srgbClr val="333333"/>
                </a:solidFill>
                <a:effectLst/>
                <a:latin typeface="Open Sans" panose="020B0606030504020204" pitchFamily="34" charset="0"/>
              </a:rPr>
              <a:t>Alcohol, substance and tobacco use</a:t>
            </a:r>
          </a:p>
          <a:p>
            <a:pPr defTabSz="921454">
              <a:buFont typeface="Arial" panose="020B0604020202020204" pitchFamily="34" charset="0"/>
              <a:buChar char="•"/>
              <a:defRPr/>
            </a:pPr>
            <a:r>
              <a:rPr lang="en-US" b="0" i="0" dirty="0">
                <a:solidFill>
                  <a:srgbClr val="333333"/>
                </a:solidFill>
                <a:effectLst/>
                <a:latin typeface="Open Sans" panose="020B0606030504020204" pitchFamily="34" charset="0"/>
              </a:rPr>
              <a:t>And </a:t>
            </a:r>
            <a:r>
              <a:rPr lang="en-US" dirty="0">
                <a:solidFill>
                  <a:srgbClr val="000000"/>
                </a:solidFill>
                <a:latin typeface="Arial" panose="020B0604020202020204" pitchFamily="34" charset="0"/>
                <a:cs typeface="Arial" panose="020B0604020202020204" pitchFamily="34" charset="0"/>
              </a:rPr>
              <a:t>Increased prevalence of PTSD, MST, IPV</a:t>
            </a:r>
          </a:p>
          <a:p>
            <a:pPr algn="l"/>
            <a:r>
              <a:rPr lang="en-US" b="0" i="0" dirty="0">
                <a:solidFill>
                  <a:srgbClr val="333333"/>
                </a:solidFill>
                <a:effectLst/>
                <a:latin typeface="Open Sans" panose="020B0606030504020204" pitchFamily="34" charset="0"/>
              </a:rPr>
              <a:t>Subgroups are also at greater risk for certain conditions, diseases, and infections:</a:t>
            </a:r>
          </a:p>
          <a:p>
            <a:pPr algn="l"/>
            <a:r>
              <a:rPr lang="en-US" b="0" i="0" dirty="0">
                <a:solidFill>
                  <a:srgbClr val="333333"/>
                </a:solidFill>
                <a:effectLst/>
                <a:latin typeface="Open Sans" panose="020B0606030504020204" pitchFamily="34" charset="0"/>
              </a:rPr>
              <a:t> </a:t>
            </a:r>
          </a:p>
          <a:p>
            <a:pPr defTabSz="921454">
              <a:defRPr/>
            </a:pPr>
            <a:r>
              <a:rPr lang="en-US"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In a recent Gallup pole, </a:t>
            </a:r>
            <a:r>
              <a:rPr lang="en-US" dirty="0">
                <a:solidFill>
                  <a:prstClr val="black"/>
                </a:solidFill>
                <a:latin typeface="Arial" charset="0"/>
                <a:ea typeface="ヒラギノ角ゴ Pro W3" pitchFamily="1" charset="-128"/>
              </a:rPr>
              <a:t>7.1% of American </a:t>
            </a:r>
            <a:r>
              <a:rPr lang="en-US" dirty="0">
                <a:latin typeface="Arial" charset="0"/>
                <a:ea typeface="ヒラギノ角ゴ Pro W3" pitchFamily="1" charset="-128"/>
              </a:rPr>
              <a:t>adults (23.6M) identify as LGBTQ+. Percentage is rising, mostly among younger people,  with Bisexual as most common identity (57%), especially </a:t>
            </a:r>
            <a:r>
              <a:rPr lang="en-US" dirty="0">
                <a:solidFill>
                  <a:prstClr val="black"/>
                </a:solidFill>
                <a:latin typeface="Arial" charset="0"/>
                <a:ea typeface="ヒラギノ角ゴ Pro W3" pitchFamily="1" charset="-128"/>
              </a:rPr>
              <a:t>in women.</a:t>
            </a:r>
            <a:r>
              <a:rPr lang="en-US" dirty="0">
                <a:solidFill>
                  <a:prstClr val="black"/>
                </a:solidFill>
                <a:latin typeface="Arial" panose="020B0604020202020204" pitchFamily="34" charset="0"/>
                <a:ea typeface="ヒラギノ角ゴ Pro W3" charset="-128"/>
                <a:cs typeface="Arial" panose="020B0604020202020204" pitchFamily="34" charset="0"/>
              </a:rPr>
              <a:t> If the Veterans using VA have a similar demographic, then of the 5 million Veterans currently using VA Healthcare 350K could identify as </a:t>
            </a:r>
            <a:r>
              <a:rPr lang="en-US" dirty="0" err="1">
                <a:solidFill>
                  <a:prstClr val="black"/>
                </a:solidFill>
                <a:latin typeface="Arial" panose="020B0604020202020204" pitchFamily="34" charset="0"/>
                <a:ea typeface="ヒラギノ角ゴ Pro W3" charset="-128"/>
                <a:cs typeface="Arial" panose="020B0604020202020204" pitchFamily="34" charset="0"/>
              </a:rPr>
              <a:t>lgbtq</a:t>
            </a:r>
            <a:r>
              <a:rPr lang="en-US" dirty="0">
                <a:solidFill>
                  <a:prstClr val="black"/>
                </a:solidFill>
                <a:latin typeface="Arial" panose="020B0604020202020204" pitchFamily="34" charset="0"/>
                <a:ea typeface="ヒラギノ角ゴ Pro W3" charset="-128"/>
                <a:cs typeface="Arial" panose="020B0604020202020204" pitchFamily="34" charset="0"/>
              </a:rPr>
              <a:t>+. </a:t>
            </a:r>
          </a:p>
          <a:p>
            <a:pPr algn="l"/>
            <a:endParaRPr lang="en-US" b="0" i="0" dirty="0">
              <a:solidFill>
                <a:srgbClr val="333333"/>
              </a:solidFill>
              <a:effectLst/>
              <a:latin typeface="Open Sans" panose="020B0606030504020204" pitchFamily="34" charset="0"/>
            </a:endParaRPr>
          </a:p>
          <a:p>
            <a:pPr algn="ctr" fontAlgn="base">
              <a:spcBef>
                <a:spcPct val="0"/>
              </a:spcBef>
              <a:spcAft>
                <a:spcPct val="0"/>
              </a:spcAft>
              <a:defRPr/>
            </a:pPr>
            <a:endParaRPr lang="en-US" sz="900" dirty="0">
              <a:solidFill>
                <a:prstClr val="black"/>
              </a:solidFill>
              <a:latin typeface="Arial" charset="0"/>
              <a:ea typeface="ヒラギノ角ゴ Pro W3" pitchFamily="1" charset="-128"/>
            </a:endParaRPr>
          </a:p>
          <a:p>
            <a:pPr algn="r" fontAlgn="base">
              <a:spcBef>
                <a:spcPct val="0"/>
              </a:spcBef>
              <a:spcAft>
                <a:spcPct val="0"/>
              </a:spcAft>
              <a:defRPr/>
            </a:pPr>
            <a:r>
              <a:rPr lang="en-US" dirty="0">
                <a:solidFill>
                  <a:prstClr val="black"/>
                </a:solidFill>
                <a:latin typeface="Arial" charset="0"/>
                <a:ea typeface="ヒラギノ角ゴ Pro W3" pitchFamily="1" charset="-128"/>
              </a:rPr>
              <a:t>                           US Gallup Poll, 202</a:t>
            </a:r>
            <a:r>
              <a:rPr lang="en-US" dirty="0">
                <a:latin typeface="Arial" charset="0"/>
                <a:ea typeface="ヒラギノ角ゴ Pro W3" pitchFamily="1" charset="-128"/>
              </a:rPr>
              <a:t>2</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53358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0088"/>
            <a:ext cx="6223000" cy="3500437"/>
          </a:xfrm>
        </p:spPr>
      </p:sp>
      <p:sp>
        <p:nvSpPr>
          <p:cNvPr id="3" name="Notes Placeholder 2"/>
          <p:cNvSpPr>
            <a:spLocks noGrp="1"/>
          </p:cNvSpPr>
          <p:nvPr>
            <p:ph type="body" idx="1"/>
          </p:nvPr>
        </p:nvSpPr>
        <p:spPr/>
        <p:txBody>
          <a:bodyPr/>
          <a:lstStyle/>
          <a:p>
            <a:pPr>
              <a:spcAft>
                <a:spcPts val="1814"/>
              </a:spcAft>
            </a:pPr>
            <a:r>
              <a:rPr lang="en-US" dirty="0">
                <a:latin typeface="Arial" panose="020B0604020202020204" pitchFamily="34" charset="0"/>
                <a:ea typeface="Calibri" panose="020F0502020204030204" pitchFamily="34" charset="0"/>
                <a:cs typeface="Times New Roman" panose="02020603050405020304" pitchFamily="18" charset="0"/>
              </a:rPr>
              <a:t> The LGBTQ+ Health Program was established in VHA in 2012, following the repeal of Don’t Ask Don’t Tell- an era of DOD policy in which LGBQ Service members were required to keep silent about their sexual orientation under penalty of discharge and yet, 14,000 were discharged due to homosexuality. Transgender people were still barred from military service during this time. This History of discrimination explains concerns of LGBTQ+ Veterans in trusting VA and disclosing identities to healthcare providers. VA wants to ensure LGBTQ+ Veteran  know they are welcome at VA and will receive personalized, patient centered care to meet their unique health care needs. </a:t>
            </a:r>
          </a:p>
          <a:p>
            <a:pPr>
              <a:spcAft>
                <a:spcPts val="1814"/>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1814"/>
              </a:spcAft>
            </a:pPr>
            <a:r>
              <a:rPr lang="en-US" dirty="0">
                <a:latin typeface="Arial" panose="020B0604020202020204" pitchFamily="34" charset="0"/>
                <a:ea typeface="Calibri" panose="020F0502020204030204" pitchFamily="34" charset="0"/>
                <a:cs typeface="Times New Roman" panose="02020603050405020304" pitchFamily="18" charset="0"/>
              </a:rPr>
              <a:t>OUR program’s mission is to facilitate policies, establish metrics, and develop clinical education to support this goal and to create a VA that ALL LGBTQ Veterans </a:t>
            </a:r>
            <a:r>
              <a:rPr lang="en-US" b="1" dirty="0">
                <a:latin typeface="Arial" panose="020B0604020202020204" pitchFamily="34" charset="0"/>
                <a:ea typeface="Calibri" panose="020F0502020204030204" pitchFamily="34" charset="0"/>
                <a:cs typeface="Times New Roman" panose="02020603050405020304" pitchFamily="18" charset="0"/>
              </a:rPr>
              <a:t>will choose </a:t>
            </a:r>
            <a:r>
              <a:rPr lang="en-US" dirty="0">
                <a:latin typeface="Arial" panose="020B0604020202020204" pitchFamily="34" charset="0"/>
                <a:ea typeface="Calibri" panose="020F0502020204030204" pitchFamily="34" charset="0"/>
                <a:cs typeface="Times New Roman" panose="02020603050405020304" pitchFamily="18" charset="0"/>
              </a:rPr>
              <a:t>to receive affirming care and achieve optimal health and well-being.     </a:t>
            </a:r>
            <a:r>
              <a:rPr lang="en-US" sz="1000" b="1" dirty="0">
                <a:latin typeface="Arial" panose="020B0604020202020204" pitchFamily="34" charset="0"/>
                <a:cs typeface="Arial" panose="020B0604020202020204" pitchFamily="34" charset="0"/>
              </a:rPr>
              <a:t>Policies and  Programming </a:t>
            </a:r>
            <a:endParaRPr lang="en-US" sz="1000" dirty="0">
              <a:latin typeface="Arial" panose="020B0604020202020204" pitchFamily="34" charset="0"/>
              <a:ea typeface="Times New Roman" panose="02020603050405020304" pitchFamily="18" charset="0"/>
            </a:endParaRPr>
          </a:p>
          <a:p>
            <a:pPr marL="345545" indent="-345545">
              <a:buFont typeface="Wingdings" panose="05000000000000000000" pitchFamily="2" charset="2"/>
              <a:buChar char="ü"/>
            </a:pPr>
            <a:r>
              <a:rPr lang="en-US" dirty="0">
                <a:latin typeface="Arial" panose="020B0604020202020204" pitchFamily="34" charset="0"/>
                <a:ea typeface="Times New Roman" panose="02020603050405020304" pitchFamily="18" charset="0"/>
              </a:rPr>
              <a:t>Our program manages 2 VHA Directives- 1340 and 1341</a:t>
            </a:r>
          </a:p>
          <a:p>
            <a:pPr marL="345545" indent="-345545">
              <a:buFont typeface="Wingdings" panose="05000000000000000000" pitchFamily="2" charset="2"/>
              <a:buChar char="ü"/>
            </a:pPr>
            <a:r>
              <a:rPr lang="en-US" dirty="0">
                <a:latin typeface="Arial" panose="020B0604020202020204" pitchFamily="34" charset="0"/>
                <a:ea typeface="Times New Roman" panose="02020603050405020304" pitchFamily="18" charset="0"/>
              </a:rPr>
              <a:t> a Transgender and Gender Diverse Provider to Provider E-Consult Services</a:t>
            </a:r>
            <a:endParaRPr lang="en-US" dirty="0">
              <a:latin typeface="Times New Roman" panose="02020603050405020304" pitchFamily="18" charset="0"/>
              <a:ea typeface="Times New Roman" panose="02020603050405020304" pitchFamily="18" charset="0"/>
            </a:endParaRPr>
          </a:p>
          <a:p>
            <a:pPr marL="345545" indent="-345545">
              <a:buFont typeface="Wingdings" panose="05000000000000000000" pitchFamily="2" charset="2"/>
              <a:buChar char="ü"/>
            </a:pPr>
            <a:r>
              <a:rPr lang="en-US" dirty="0">
                <a:latin typeface="Arial" panose="020B0604020202020204" pitchFamily="34" charset="0"/>
                <a:ea typeface="Times New Roman" panose="02020603050405020304" pitchFamily="18" charset="0"/>
              </a:rPr>
              <a:t> and a Gender Affirming Program for Speech (GAPS) Vocal Coaching Services</a:t>
            </a:r>
          </a:p>
          <a:p>
            <a:pPr marL="345545" indent="-345545">
              <a:buFont typeface="Wingdings" panose="05000000000000000000" pitchFamily="2" charset="2"/>
              <a:buChar char="ü"/>
            </a:pPr>
            <a:r>
              <a:rPr lang="en-US" dirty="0">
                <a:latin typeface="Arial" panose="020B0604020202020204" pitchFamily="34" charset="0"/>
                <a:ea typeface="Calibri" panose="020F0502020204030204" pitchFamily="34" charset="0"/>
              </a:rPr>
              <a:t>The VHA LGBTQ+ Veteran Care Coordinator Program</a:t>
            </a:r>
          </a:p>
          <a:p>
            <a:pPr marL="345545" indent="-345545">
              <a:buFont typeface="Wingdings" panose="05000000000000000000" pitchFamily="2" charset="2"/>
              <a:buChar char="ü"/>
            </a:pPr>
            <a:r>
              <a:rPr lang="en-US" dirty="0">
                <a:latin typeface="Arial" panose="020B0604020202020204" pitchFamily="34" charset="0"/>
                <a:ea typeface="Times New Roman" panose="02020603050405020304" pitchFamily="18" charset="0"/>
              </a:rPr>
              <a:t> and educational material and Resources </a:t>
            </a:r>
            <a:endParaRPr lang="en-US" dirty="0">
              <a:latin typeface="Arial" panose="020B0604020202020204" pitchFamily="34" charset="0"/>
              <a:ea typeface="Calibri" panose="020F0502020204030204" pitchFamily="34" charset="0"/>
            </a:endParaRPr>
          </a:p>
          <a:p>
            <a:pPr marL="403136" lvl="1"/>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368253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latin typeface="Arial" panose="020B0604020202020204" pitchFamily="34" charset="0"/>
                <a:cs typeface="Arial" panose="020B0604020202020204" pitchFamily="34" charset="0"/>
              </a:rPr>
              <a:t>VHA Directive 1340</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Provision of Health Care for Veterans Who Identify as Lesbian, Gay, Bisexual, or Queer</a:t>
            </a:r>
            <a:r>
              <a:rPr lang="en-US" sz="1000" dirty="0">
                <a:latin typeface="Arial" panose="020B0604020202020204" pitchFamily="34" charset="0"/>
                <a:cs typeface="Arial" panose="020B0604020202020204" pitchFamily="34" charset="0"/>
              </a:rPr>
              <a:t>: </a:t>
            </a:r>
            <a:r>
              <a:rPr lang="en-US" sz="1000" dirty="0">
                <a:solidFill>
                  <a:srgbClr val="1747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https://www.va.gov/vhapublications/ViewPublication.asp?pub_ID=5438</a:t>
            </a:r>
            <a:endParaRPr lang="en-US" sz="1000" dirty="0">
              <a:solidFill>
                <a:srgbClr val="174782"/>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000" dirty="0">
                <a:solidFill>
                  <a:prstClr val="black"/>
                </a:solidFill>
                <a:latin typeface="Arial" panose="020B0604020202020204" pitchFamily="34" charset="0"/>
                <a:ea typeface="ヒラギノ角ゴ Pro W3" charset="-128"/>
                <a:cs typeface="Arial" panose="020B0604020202020204" pitchFamily="34" charset="0"/>
              </a:rPr>
              <a:t>Inclusive definition of family.</a:t>
            </a:r>
          </a:p>
          <a:p>
            <a:pPr lvl="1" eaLnBrk="0" fontAlgn="base" hangingPunct="0">
              <a:spcAft>
                <a:spcPct val="0"/>
              </a:spcAft>
              <a:buFont typeface="Courier New" panose="02070309020205020404" pitchFamily="49" charset="0"/>
              <a:buChar char="o"/>
              <a:defRPr/>
            </a:pPr>
            <a:r>
              <a:rPr lang="en-US" sz="1000" dirty="0">
                <a:latin typeface="Arial" panose="020B0604020202020204" pitchFamily="34" charset="0"/>
                <a:ea typeface="ヒラギノ角ゴ Pro W3" charset="-128"/>
                <a:cs typeface="Arial" panose="020B0604020202020204" pitchFamily="34" charset="0"/>
              </a:rPr>
              <a:t>Access to a LGBTQ+ Veteran Care Coordinator.</a:t>
            </a:r>
          </a:p>
          <a:p>
            <a:pPr lvl="1" eaLnBrk="0" fontAlgn="base" hangingPunct="0">
              <a:spcAft>
                <a:spcPct val="0"/>
              </a:spcAft>
              <a:buFont typeface="Courier New" panose="02070309020205020404" pitchFamily="49" charset="0"/>
              <a:buChar char="o"/>
              <a:defRPr/>
            </a:pPr>
            <a:r>
              <a:rPr lang="en-US" sz="1000" dirty="0">
                <a:latin typeface="Arial" panose="020B0604020202020204" pitchFamily="34" charset="0"/>
                <a:ea typeface="ヒラギノ角ゴ Pro W3" charset="-128"/>
                <a:cs typeface="Arial" panose="020B0604020202020204" pitchFamily="34" charset="0"/>
              </a:rPr>
              <a:t>Provides guidance on Inputting the Veteran’s sexual orientation in the health record.</a:t>
            </a:r>
          </a:p>
          <a:p>
            <a:pPr lvl="1" eaLnBrk="0" fontAlgn="base" hangingPunct="0">
              <a:spcAft>
                <a:spcPct val="0"/>
              </a:spcAft>
              <a:buFont typeface="Courier New" panose="02070309020205020404" pitchFamily="49" charset="0"/>
              <a:buChar char="o"/>
              <a:defRPr/>
            </a:pPr>
            <a:r>
              <a:rPr lang="en-US" sz="1000" dirty="0">
                <a:solidFill>
                  <a:prstClr val="black"/>
                </a:solidFill>
                <a:latin typeface="Arial" panose="020B0604020202020204" pitchFamily="34" charset="0"/>
                <a:ea typeface="ヒラギノ角ゴ Pro W3" charset="-128"/>
                <a:cs typeface="Arial" panose="020B0604020202020204" pitchFamily="34" charset="0"/>
              </a:rPr>
              <a:t>Recommends Annual sexual health assessment of all Veterans.</a:t>
            </a:r>
          </a:p>
          <a:p>
            <a:pPr lvl="1" eaLnBrk="0" fontAlgn="base" hangingPunct="0">
              <a:spcAft>
                <a:spcPct val="0"/>
              </a:spcAft>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 Lets providers know Attempts to change sexual orientation (formal or informal) are harmful to health.</a:t>
            </a:r>
          </a:p>
          <a:p>
            <a:pPr lvl="1" eaLnBrk="0" fontAlgn="base" hangingPunct="0">
              <a:spcAft>
                <a:spcPct val="0"/>
              </a:spcAft>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VHA employees must create an affirming environment.</a:t>
            </a:r>
          </a:p>
          <a:p>
            <a:pPr lvl="1" eaLnBrk="0" fontAlgn="base" hangingPunct="0">
              <a:spcAft>
                <a:spcPct val="0"/>
              </a:spcAft>
              <a:buFont typeface="Courier New" panose="02070309020205020404" pitchFamily="49" charset="0"/>
              <a:buChar char="o"/>
              <a:defRPr/>
            </a:pPr>
            <a:endParaRPr lang="en-US" sz="100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VHA Directive 1341(2): Providing Health Care for Transgender and Intersex Veterans: </a:t>
            </a:r>
            <a:r>
              <a:rPr lang="en-US" sz="1000" dirty="0">
                <a:solidFill>
                  <a:srgbClr val="1747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https://www.va.gov/vhapublications/ViewPublication.asp?pub_ID=6431</a:t>
            </a:r>
            <a:endParaRPr lang="en-US" sz="1000" dirty="0">
              <a:solidFill>
                <a:srgbClr val="174782"/>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All VHA employees will create an affirming environment for transgender and intersex Veterans. </a:t>
            </a:r>
            <a:r>
              <a:rPr lang="en-US" sz="1000" b="1" dirty="0">
                <a:solidFill>
                  <a:prstClr val="black"/>
                </a:solidFill>
                <a:latin typeface="Arial" panose="020B0604020202020204" pitchFamily="34" charset="0"/>
                <a:ea typeface="ヒラギノ角ゴ Pro W3" charset="-128"/>
                <a:cs typeface="Arial" panose="020B0604020202020204" pitchFamily="34" charset="0"/>
              </a:rPr>
              <a:t>Use of Veteran’s preferred name and pronoun is required. </a:t>
            </a:r>
            <a:endParaRPr lang="en-US" sz="1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Room assignment and restroom use is determined by gender identity and not sex and birth and discusses available care such as </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 gender affirming Hormone therapy </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Fertility evaluations</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Mental health care </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Vocal coaching </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Gender affirming prosthetics</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Pre-operative </a:t>
            </a:r>
            <a:r>
              <a:rPr lang="en-US" sz="1000" dirty="0">
                <a:latin typeface="Arial" panose="020B0604020202020204" pitchFamily="34" charset="0"/>
                <a:cs typeface="Arial" panose="020B0604020202020204" pitchFamily="34" charset="0"/>
              </a:rPr>
              <a:t>evaluations and treatments including hair removal</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Medically necessary post-operative and long-term care following gender confirming/affirming surgery </a:t>
            </a:r>
          </a:p>
          <a:p>
            <a:pPr lvl="1">
              <a:buFont typeface="Courier New" panose="02070309020205020404" pitchFamily="49" charset="0"/>
              <a:buChar char="o"/>
            </a:pPr>
            <a:r>
              <a:rPr lang="en-US" sz="1000" dirty="0">
                <a:solidFill>
                  <a:prstClr val="black"/>
                </a:solidFill>
                <a:latin typeface="Arial" panose="020B0604020202020204" pitchFamily="34" charset="0"/>
                <a:cs typeface="Arial" panose="020B0604020202020204" pitchFamily="34" charset="0"/>
              </a:rPr>
              <a:t>VA does </a:t>
            </a:r>
            <a:r>
              <a:rPr lang="en-US" sz="1000" u="sng" dirty="0">
                <a:solidFill>
                  <a:prstClr val="black"/>
                </a:solidFill>
                <a:latin typeface="Arial" panose="020B0604020202020204" pitchFamily="34" charset="0"/>
                <a:cs typeface="Arial" panose="020B0604020202020204" pitchFamily="34" charset="0"/>
              </a:rPr>
              <a:t>not</a:t>
            </a:r>
            <a:r>
              <a:rPr lang="en-US" sz="1000" dirty="0">
                <a:solidFill>
                  <a:prstClr val="black"/>
                </a:solidFill>
                <a:latin typeface="Arial" panose="020B0604020202020204" pitchFamily="34" charset="0"/>
                <a:cs typeface="Arial" panose="020B0604020202020204" pitchFamily="34" charset="0"/>
              </a:rPr>
              <a:t> provide or fund gender affirming/confirming surgeries.* </a:t>
            </a:r>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259879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7235">
              <a:defRPr/>
            </a:pPr>
            <a:fld id="{E3C33AA0-971A-42D7-BD41-C57954E39658}" type="slidenum">
              <a:rPr lang="en-US">
                <a:solidFill>
                  <a:prstClr val="black"/>
                </a:solidFill>
                <a:latin typeface="Calibri"/>
              </a:rPr>
              <a:pPr defTabSz="917235">
                <a:defRPr/>
              </a:pPr>
              <a:t>5</a:t>
            </a:fld>
            <a:endParaRPr lang="en-US" dirty="0">
              <a:solidFill>
                <a:prstClr val="black"/>
              </a:solidFill>
              <a:latin typeface="Calibri"/>
            </a:endParaRPr>
          </a:p>
        </p:txBody>
      </p:sp>
    </p:spTree>
    <p:extLst>
      <p:ext uri="{BB962C8B-B14F-4D97-AF65-F5344CB8AC3E}">
        <p14:creationId xmlns:p14="http://schemas.microsoft.com/office/powerpoint/2010/main" val="272744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fake data</a:t>
            </a:r>
          </a:p>
        </p:txBody>
      </p:sp>
      <p:sp>
        <p:nvSpPr>
          <p:cNvPr id="4" name="Slide Number Placeholder 3"/>
          <p:cNvSpPr>
            <a:spLocks noGrp="1"/>
          </p:cNvSpPr>
          <p:nvPr>
            <p:ph type="sldNum" sz="quarter" idx="5"/>
          </p:nvPr>
        </p:nvSpPr>
        <p:spPr/>
        <p:txBody>
          <a:bodyPr/>
          <a:lstStyle/>
          <a:p>
            <a:pPr defTabSz="917235">
              <a:defRPr/>
            </a:pPr>
            <a:fld id="{A263C7BD-EE4B-42E2-A75C-958D06C60C46}" type="slidenum">
              <a:rPr lang="en-US">
                <a:solidFill>
                  <a:prstClr val="black"/>
                </a:solidFill>
                <a:latin typeface="Calibri"/>
              </a:rPr>
              <a:pPr defTabSz="917235">
                <a:defRPr/>
              </a:pPr>
              <a:t>7</a:t>
            </a:fld>
            <a:endParaRPr lang="en-US" dirty="0">
              <a:solidFill>
                <a:prstClr val="black"/>
              </a:solidFill>
              <a:latin typeface="Calibri"/>
            </a:endParaRPr>
          </a:p>
        </p:txBody>
      </p:sp>
    </p:spTree>
    <p:extLst>
      <p:ext uri="{BB962C8B-B14F-4D97-AF65-F5344CB8AC3E}">
        <p14:creationId xmlns:p14="http://schemas.microsoft.com/office/powerpoint/2010/main" val="152375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54">
              <a:defRPr/>
            </a:pPr>
            <a:r>
              <a:rPr lang="en-US" dirty="0">
                <a:latin typeface="Arial" panose="020B0604020202020204" pitchFamily="34" charset="0"/>
                <a:ea typeface="Times New Roman" panose="02020603050405020304" pitchFamily="18" charset="0"/>
              </a:rPr>
              <a:t>The LGBTQ+ Health Program manages an interfacility consult (IFC) for transgender and gender diverse Veteran care to support clinical services and increase access to high-quality care for Veterans and promote clinical competence for providers. With the Veteran’s consent, this interfacility e-consult enables clinical providers (any discipline) to receive non-urgent consultation from an interdisciplinary team of experts on transgender and gender diverse care for Veterans related to any aspect of treatment planning. Topics can include but are not limited to (1) Mental Health Assessment and Hormone Readiness; (2) Psychotherapy; (3) Primary Care; and (4) Prescribing Medications. The e-consult is provider-to-provider consultation and </a:t>
            </a:r>
            <a:r>
              <a:rPr lang="en-US" b="1" dirty="0">
                <a:latin typeface="Arial" panose="020B0604020202020204" pitchFamily="34" charset="0"/>
                <a:ea typeface="Times New Roman" panose="02020603050405020304" pitchFamily="18" charset="0"/>
              </a:rPr>
              <a:t>does not provide direct patient care</a:t>
            </a:r>
            <a:r>
              <a:rPr lang="en-US" dirty="0">
                <a:latin typeface="Arial" panose="020B0604020202020204" pitchFamily="34" charset="0"/>
                <a:ea typeface="Times New Roman" panose="02020603050405020304" pitchFamily="18" charset="0"/>
              </a:rPr>
              <a:t>. </a:t>
            </a:r>
          </a:p>
          <a:p>
            <a:pPr defTabSz="921454">
              <a:defRPr/>
            </a:pPr>
            <a:endParaRPr lang="en-US" dirty="0">
              <a:latin typeface="Arial" panose="020B0604020202020204" pitchFamily="34" charset="0"/>
              <a:ea typeface="Times New Roman" panose="02020603050405020304" pitchFamily="18" charset="0"/>
            </a:endParaRPr>
          </a:p>
          <a:p>
            <a:pPr defTabSz="921454">
              <a:defRPr/>
            </a:pPr>
            <a:r>
              <a:rPr lang="en-US" dirty="0">
                <a:latin typeface="Arial" panose="020B0604020202020204" pitchFamily="34" charset="0"/>
                <a:ea typeface="Times New Roman" panose="02020603050405020304" pitchFamily="18" charset="0"/>
              </a:rPr>
              <a:t>The GAPS program was established in 2021 through </a:t>
            </a:r>
            <a:r>
              <a:rPr lang="en-US" dirty="0">
                <a:solidFill>
                  <a:srgbClr val="000000"/>
                </a:solidFill>
                <a:latin typeface="Arial" panose="020B0604020202020204" pitchFamily="34" charset="0"/>
                <a:ea typeface="Times New Roman" panose="02020603050405020304" pitchFamily="18" charset="0"/>
              </a:rPr>
              <a:t>to standardize a treatment program utilizing virtual care options to expand access to high quality voice and communication treatment for rural transgender Veterans. GAPS aims to narrow the gap in access to care by having VHA speech pathologists experienced in both voice evaluation and treatment and telehealth technologies deliver services to the Veteran’s home.</a:t>
            </a:r>
            <a:r>
              <a:rPr lang="en-US" dirty="0">
                <a:latin typeface="Arial" panose="020B0604020202020204" pitchFamily="34" charset="0"/>
                <a:ea typeface="Times New Roman" panose="02020603050405020304" pitchFamily="18" charset="0"/>
              </a:rPr>
              <a:t> Services can be accessed through interfacility consultation from any VHA provider. </a:t>
            </a:r>
            <a:r>
              <a:rPr lang="en-US" b="1" dirty="0">
                <a:latin typeface="Arial" panose="020B0604020202020204" pitchFamily="34" charset="0"/>
                <a:ea typeface="Times New Roman" panose="02020603050405020304" pitchFamily="18" charset="0"/>
              </a:rPr>
              <a:t>This program does provide direct patient care. </a:t>
            </a:r>
            <a:endParaRPr lang="en-US" b="1"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a:p>
        </p:txBody>
      </p:sp>
    </p:spTree>
    <p:extLst>
      <p:ext uri="{BB962C8B-B14F-4D97-AF65-F5344CB8AC3E}">
        <p14:creationId xmlns:p14="http://schemas.microsoft.com/office/powerpoint/2010/main" val="96986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54">
              <a:defRPr/>
            </a:pPr>
            <a:r>
              <a:rPr lang="en-US" dirty="0">
                <a:latin typeface="Arial" panose="020B0604020202020204" pitchFamily="34" charset="0"/>
                <a:ea typeface="Times New Roman" panose="02020603050405020304" pitchFamily="18" charset="0"/>
              </a:rPr>
              <a:t>The LGBTQ+ Health Program manages an interfacility consult (IFC) for transgender and gender diverse Veteran care to support clinical services and increase access to high-quality care for Veterans and promote clinical competence for providers. With the Veteran’s consent, this interfacility e-consult enables clinical providers (any discipline) to receive non-urgent consultation from an interdisciplinary team of experts on transgender and gender diverse care for Veterans related to any aspect of treatment planning. Topics can include but are not limited to (1) Mental Health Assessment and Hormone Readiness; (2) Psychotherapy; (3) Primary Care; and (4) Prescribing Medications. The e-consult is provider-to-provider consultation and </a:t>
            </a:r>
            <a:r>
              <a:rPr lang="en-US" b="1" dirty="0">
                <a:latin typeface="Arial" panose="020B0604020202020204" pitchFamily="34" charset="0"/>
                <a:ea typeface="Times New Roman" panose="02020603050405020304" pitchFamily="18" charset="0"/>
              </a:rPr>
              <a:t>does not provide direct patient care</a:t>
            </a:r>
            <a:r>
              <a:rPr lang="en-US" dirty="0">
                <a:latin typeface="Arial" panose="020B0604020202020204" pitchFamily="34" charset="0"/>
                <a:ea typeface="Times New Roman" panose="02020603050405020304" pitchFamily="18" charset="0"/>
              </a:rPr>
              <a:t>. </a:t>
            </a:r>
          </a:p>
          <a:p>
            <a:pPr defTabSz="921454">
              <a:defRPr/>
            </a:pPr>
            <a:endParaRPr lang="en-US" dirty="0">
              <a:latin typeface="Arial" panose="020B0604020202020204" pitchFamily="34" charset="0"/>
              <a:ea typeface="Times New Roman" panose="02020603050405020304" pitchFamily="18" charset="0"/>
            </a:endParaRPr>
          </a:p>
          <a:p>
            <a:pPr defTabSz="921454">
              <a:defRPr/>
            </a:pPr>
            <a:r>
              <a:rPr lang="en-US" dirty="0">
                <a:latin typeface="Arial" panose="020B0604020202020204" pitchFamily="34" charset="0"/>
                <a:ea typeface="Times New Roman" panose="02020603050405020304" pitchFamily="18" charset="0"/>
              </a:rPr>
              <a:t>The GAPS program was established in 2021 through </a:t>
            </a:r>
            <a:r>
              <a:rPr lang="en-US" dirty="0">
                <a:solidFill>
                  <a:srgbClr val="000000"/>
                </a:solidFill>
                <a:latin typeface="Arial" panose="020B0604020202020204" pitchFamily="34" charset="0"/>
                <a:ea typeface="Times New Roman" panose="02020603050405020304" pitchFamily="18" charset="0"/>
              </a:rPr>
              <a:t>to standardize a treatment program utilizing virtual care options to expand access to high quality voice and communication treatment for rural transgender Veterans. GAPS aims to narrow the gap in access to care by having VHA speech pathologists experienced in both voice evaluation and treatment and telehealth technologies deliver services to the Veteran’s home.</a:t>
            </a:r>
            <a:r>
              <a:rPr lang="en-US" dirty="0">
                <a:latin typeface="Arial" panose="020B0604020202020204" pitchFamily="34" charset="0"/>
                <a:ea typeface="Times New Roman" panose="02020603050405020304" pitchFamily="18" charset="0"/>
              </a:rPr>
              <a:t> Services can be accessed through interfacility consultation from any VHA provider. </a:t>
            </a:r>
            <a:r>
              <a:rPr lang="en-US" b="1" dirty="0">
                <a:latin typeface="Arial" panose="020B0604020202020204" pitchFamily="34" charset="0"/>
                <a:ea typeface="Times New Roman" panose="02020603050405020304" pitchFamily="18" charset="0"/>
              </a:rPr>
              <a:t>This program does provide direct patient care. </a:t>
            </a:r>
            <a:endParaRPr lang="en-US" b="1"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a:p>
        </p:txBody>
      </p:sp>
    </p:spTree>
    <p:extLst>
      <p:ext uri="{BB962C8B-B14F-4D97-AF65-F5344CB8AC3E}">
        <p14:creationId xmlns:p14="http://schemas.microsoft.com/office/powerpoint/2010/main" val="371866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0088"/>
            <a:ext cx="6223000" cy="3500437"/>
          </a:xfrm>
        </p:spPr>
      </p:sp>
      <p:sp>
        <p:nvSpPr>
          <p:cNvPr id="3" name="Notes Placeholder 2"/>
          <p:cNvSpPr>
            <a:spLocks noGrp="1"/>
          </p:cNvSpPr>
          <p:nvPr>
            <p:ph type="body" idx="1"/>
          </p:nvPr>
        </p:nvSpPr>
        <p:spPr/>
        <p:txBody>
          <a:bodyPr/>
          <a:lstStyle/>
          <a:p>
            <a:pPr marL="287954" indent="-287954" defTabSz="921454">
              <a:lnSpc>
                <a:spcPct val="150000"/>
              </a:lnSpc>
              <a:spcBef>
                <a:spcPts val="605"/>
              </a:spcBef>
              <a:spcAft>
                <a:spcPts val="1210"/>
              </a:spcAft>
              <a:buFont typeface="Arial" panose="020B0604020202020204" pitchFamily="34" charset="0"/>
              <a:buChar char="•"/>
              <a:defRPr/>
            </a:pPr>
            <a:r>
              <a:rPr lang="en-US" dirty="0"/>
              <a:t>Images are authorized for use</a:t>
            </a:r>
          </a:p>
        </p:txBody>
      </p:sp>
      <p:sp>
        <p:nvSpPr>
          <p:cNvPr id="4" name="Slide Number Placeholder 3"/>
          <p:cNvSpPr>
            <a:spLocks noGrp="1"/>
          </p:cNvSpPr>
          <p:nvPr>
            <p:ph type="sldNum" sz="quarter" idx="10"/>
          </p:nvPr>
        </p:nvSpPr>
        <p:spPr/>
        <p:txBody>
          <a:bodyPr/>
          <a:lstStyle/>
          <a:p>
            <a:pPr defTabSz="917235">
              <a:defRPr/>
            </a:pPr>
            <a:fld id="{A263C7BD-EE4B-42E2-A75C-958D06C60C46}" type="slidenum">
              <a:rPr lang="en-US">
                <a:solidFill>
                  <a:prstClr val="black"/>
                </a:solidFill>
                <a:latin typeface="Calibri"/>
              </a:rPr>
              <a:pPr defTabSz="917235">
                <a:defRPr/>
              </a:pPr>
              <a:t>10</a:t>
            </a:fld>
            <a:endParaRPr lang="en-US" dirty="0">
              <a:solidFill>
                <a:prstClr val="black"/>
              </a:solidFill>
              <a:latin typeface="Calibri"/>
            </a:endParaRPr>
          </a:p>
        </p:txBody>
      </p:sp>
    </p:spTree>
    <p:extLst>
      <p:ext uri="{BB962C8B-B14F-4D97-AF65-F5344CB8AC3E}">
        <p14:creationId xmlns:p14="http://schemas.microsoft.com/office/powerpoint/2010/main" val="413647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grpSp>
        <p:nvGrpSpPr>
          <p:cNvPr id="12" name="Group 11"/>
          <p:cNvGrpSpPr/>
          <p:nvPr userDrawn="1"/>
        </p:nvGrpSpPr>
        <p:grpSpPr>
          <a:xfrm>
            <a:off x="2057400" y="1879361"/>
            <a:ext cx="8453715" cy="1558035"/>
            <a:chOff x="966536" y="1694131"/>
            <a:chExt cx="6340286"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102794" y="1763943"/>
              <a:ext cx="4204028" cy="1280160"/>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Patient Care Services</a:t>
              </a:r>
            </a:p>
          </p:txBody>
        </p:sp>
        <p:cxnSp>
          <p:nvCxnSpPr>
            <p:cNvPr id="15" name="Straight Connector 14"/>
            <p:cNvCxnSpPr/>
            <p:nvPr/>
          </p:nvCxnSpPr>
          <p:spPr>
            <a:xfrm flipH="1">
              <a:off x="290963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6800" y="5644912"/>
            <a:ext cx="2908752"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u="none" baseline="0">
                <a:solidFill>
                  <a:schemeClr val="bg1"/>
                </a:solidFill>
                <a:latin typeface="Arial" panose="020B0604020202020204" pitchFamily="34" charset="0"/>
                <a:cs typeface="Arial" panose="020B0604020202020204" pitchFamily="34" charset="0"/>
              </a:defRPr>
            </a:lvl1pPr>
          </a:lstStyle>
          <a:p>
            <a:r>
              <a:rPr lang="en-US" sz="3600" u="none"/>
              <a:t>PRIDE MONTH PLANNING RESOURCES </a:t>
            </a:r>
            <a:endParaRPr lang="en-US" sz="3600" u="sng"/>
          </a:p>
        </p:txBody>
      </p:sp>
      <p:sp>
        <p:nvSpPr>
          <p:cNvPr id="2" name="Rectangle 1">
            <a:extLst>
              <a:ext uri="{FF2B5EF4-FFF2-40B4-BE49-F238E27FC236}">
                <a16:creationId xmlns:a16="http://schemas.microsoft.com/office/drawing/2014/main" id="{BC0A1E7D-D0BF-49FD-A112-A61BDD2203EF}"/>
              </a:ext>
            </a:extLst>
          </p:cNvPr>
          <p:cNvSpPr/>
          <p:nvPr userDrawn="1"/>
        </p:nvSpPr>
        <p:spPr>
          <a:xfrm>
            <a:off x="0" y="655320"/>
            <a:ext cx="9144000" cy="430887"/>
          </a:xfrm>
          <a:prstGeom prst="rect">
            <a:avLst/>
          </a:prstGeom>
        </p:spPr>
        <p:txBody>
          <a:bodyPr wrap="square">
            <a:spAutoFit/>
          </a:bodyPr>
          <a:lstStyle/>
          <a:p>
            <a:pPr marL="1143000" marR="0" lvl="2" indent="-2286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73412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17270159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441832"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381529626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37288743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7575613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605698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5"/>
            <a:ext cx="38608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1"/>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0" y="6172200"/>
            <a:ext cx="22352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63001" y="6184206"/>
            <a:ext cx="2819400"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 id="2147483683" r:id="rId11"/>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dvagov.sharepoint.com/sites/vhava-lgbt-resources/SitePages/LGBT-Veteran-Care-Coordinator-List.asp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hyperlink" Target="http://www.patientcare.va.gov/LGB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dvagov.sharepoint.com/sites/vhava-lgbt-resources/" TargetMode="External"/><Relationship Id="rId5" Type="http://schemas.openxmlformats.org/officeDocument/2006/relationships/hyperlink" Target="http://www.patientcare.va.gov/LGBT"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mailto:LGBTQProgram@va.gov" TargetMode="External"/><Relationship Id="rId3" Type="http://schemas.openxmlformats.org/officeDocument/2006/relationships/image" Target="../media/image6.png"/><Relationship Id="rId7" Type="http://schemas.openxmlformats.org/officeDocument/2006/relationships/hyperlink" Target="http://www.patientcare.va.gov/LGB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dvagov.sharepoint.com/sites/vhava-lgbt-resources"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va.gov/vhapublications/ViewPublication.asp?pub_ID=994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www.va.gov/vhapublications/ViewPublication.asp?pub_ID=64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dvagov.sharepoint.com/sites/vhava-lgbt-resources/SitePages/Transgender-eConsult.aspx"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dvagov.sharepoint.com/sites/vhava-lgbt-resources/HealthCareTopics/SitePages/Trans-Voice-Services.aspx"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B4FD-BC26-41D3-BBAE-38517651D81E}"/>
              </a:ext>
            </a:extLst>
          </p:cNvPr>
          <p:cNvSpPr>
            <a:spLocks noGrp="1"/>
          </p:cNvSpPr>
          <p:nvPr>
            <p:ph type="title"/>
          </p:nvPr>
        </p:nvSpPr>
        <p:spPr>
          <a:xfrm>
            <a:off x="647700" y="990600"/>
            <a:ext cx="7505700" cy="1371600"/>
          </a:xfrm>
        </p:spPr>
        <p:txBody>
          <a:bodyPr>
            <a:normAutofit/>
          </a:bodyPr>
          <a:lstStyle/>
          <a:p>
            <a:pPr algn="l"/>
            <a:r>
              <a:rPr lang="en-US" dirty="0">
                <a:solidFill>
                  <a:schemeClr val="accent2">
                    <a:lumMod val="75000"/>
                  </a:schemeClr>
                </a:solidFill>
              </a:rPr>
              <a:t>Overview of LGBTQ+ Health</a:t>
            </a:r>
            <a:endParaRPr lang="en-US" b="1" dirty="0">
              <a:solidFill>
                <a:schemeClr val="accent2">
                  <a:lumMod val="75000"/>
                </a:schemeClr>
              </a:solidFill>
            </a:endParaRPr>
          </a:p>
        </p:txBody>
      </p:sp>
      <p:sp>
        <p:nvSpPr>
          <p:cNvPr id="5" name="TextBox 4">
            <a:extLst>
              <a:ext uri="{FF2B5EF4-FFF2-40B4-BE49-F238E27FC236}">
                <a16:creationId xmlns:a16="http://schemas.microsoft.com/office/drawing/2014/main" id="{91BC0EE6-05DA-41C3-BFCB-AA71DE66EA8D}"/>
              </a:ext>
            </a:extLst>
          </p:cNvPr>
          <p:cNvSpPr txBox="1"/>
          <p:nvPr/>
        </p:nvSpPr>
        <p:spPr>
          <a:xfrm>
            <a:off x="629700" y="2403106"/>
            <a:ext cx="8133299" cy="1969770"/>
          </a:xfrm>
          <a:prstGeom prst="rect">
            <a:avLst/>
          </a:prstGeom>
          <a:noFill/>
        </p:spPr>
        <p:txBody>
          <a:bodyPr wrap="square" rtlCol="0">
            <a:spAutoFit/>
          </a:bodyPr>
          <a:lstStyle/>
          <a:p>
            <a:r>
              <a:rPr lang="en-US" sz="3000" dirty="0"/>
              <a:t>Jillian C. Shipherd, PhD </a:t>
            </a:r>
          </a:p>
          <a:p>
            <a:r>
              <a:rPr lang="en-US" sz="2400" dirty="0"/>
              <a:t>(she/her/hers)</a:t>
            </a:r>
          </a:p>
          <a:p>
            <a:endParaRPr lang="en-US" sz="2000" dirty="0"/>
          </a:p>
          <a:p>
            <a:r>
              <a:rPr lang="en-US" sz="2400" dirty="0"/>
              <a:t>Deputy Director, LGBTQ+ Health Program</a:t>
            </a:r>
          </a:p>
          <a:p>
            <a:r>
              <a:rPr lang="en-US" sz="2400" dirty="0"/>
              <a:t>Office of Patient Care Services, Veterans Health Administration</a:t>
            </a:r>
          </a:p>
        </p:txBody>
      </p:sp>
      <p:pic>
        <p:nvPicPr>
          <p:cNvPr id="7" name="Picture 6" descr="We Serve All Who Served">
            <a:extLst>
              <a:ext uri="{FF2B5EF4-FFF2-40B4-BE49-F238E27FC236}">
                <a16:creationId xmlns:a16="http://schemas.microsoft.com/office/drawing/2014/main" id="{42F49AB7-EED6-4282-ACEE-5565F5E1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373" y="1408176"/>
            <a:ext cx="4144663" cy="227956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2B31F9D-EAFF-4E29-AAFA-A8F02967DEDE}"/>
              </a:ext>
            </a:extLst>
          </p:cNvPr>
          <p:cNvSpPr txBox="1"/>
          <p:nvPr/>
        </p:nvSpPr>
        <p:spPr>
          <a:xfrm>
            <a:off x="2089594" y="4944070"/>
            <a:ext cx="8012811" cy="923330"/>
          </a:xfrm>
          <a:prstGeom prst="rect">
            <a:avLst/>
          </a:prstGeom>
          <a:noFill/>
        </p:spPr>
        <p:txBody>
          <a:bodyPr wrap="square" rtlCol="0">
            <a:spAutoFit/>
          </a:bodyPr>
          <a:lstStyle/>
          <a:p>
            <a:pPr algn="ctr"/>
            <a:r>
              <a:rPr lang="en-US" dirty="0">
                <a:solidFill>
                  <a:schemeClr val="tx2">
                    <a:lumMod val="75000"/>
                  </a:schemeClr>
                </a:solidFill>
              </a:rPr>
              <a:t>Presentation for VA Center For Women Veterans</a:t>
            </a:r>
          </a:p>
          <a:p>
            <a:pPr algn="ctr"/>
            <a:r>
              <a:rPr lang="en-US" dirty="0">
                <a:solidFill>
                  <a:schemeClr val="tx2">
                    <a:lumMod val="75000"/>
                  </a:schemeClr>
                </a:solidFill>
              </a:rPr>
              <a:t>National Partners </a:t>
            </a:r>
            <a:r>
              <a:rPr lang="en-US">
                <a:solidFill>
                  <a:schemeClr val="tx2">
                    <a:lumMod val="75000"/>
                  </a:schemeClr>
                </a:solidFill>
              </a:rPr>
              <a:t>and Stakeholders Meeting </a:t>
            </a:r>
            <a:endParaRPr lang="en-US" dirty="0">
              <a:solidFill>
                <a:schemeClr val="tx2">
                  <a:lumMod val="75000"/>
                </a:schemeClr>
              </a:solidFill>
            </a:endParaRPr>
          </a:p>
          <a:p>
            <a:pPr algn="ctr"/>
            <a:r>
              <a:rPr lang="en-US" dirty="0">
                <a:solidFill>
                  <a:schemeClr val="tx2">
                    <a:lumMod val="75000"/>
                  </a:schemeClr>
                </a:solidFill>
              </a:rPr>
              <a:t>June 7, 2023</a:t>
            </a:r>
          </a:p>
        </p:txBody>
      </p:sp>
      <p:pic>
        <p:nvPicPr>
          <p:cNvPr id="4" name="Picture 3" descr="We serve all who serve&#10;">
            <a:extLst>
              <a:ext uri="{FF2B5EF4-FFF2-40B4-BE49-F238E27FC236}">
                <a16:creationId xmlns:a16="http://schemas.microsoft.com/office/drawing/2014/main" id="{308302D2-B755-CC33-38D6-9F13E338E1BB}"/>
              </a:ext>
            </a:extLst>
          </p:cNvPr>
          <p:cNvPicPr>
            <a:picLocks noChangeAspect="1"/>
          </p:cNvPicPr>
          <p:nvPr/>
        </p:nvPicPr>
        <p:blipFill>
          <a:blip r:embed="rId4"/>
          <a:stretch>
            <a:fillRect/>
          </a:stretch>
        </p:blipFill>
        <p:spPr>
          <a:xfrm>
            <a:off x="2754746" y="6199400"/>
            <a:ext cx="990600" cy="658600"/>
          </a:xfrm>
          <a:prstGeom prst="rect">
            <a:avLst/>
          </a:prstGeom>
        </p:spPr>
      </p:pic>
      <p:sp>
        <p:nvSpPr>
          <p:cNvPr id="3" name="Slide Number Placeholder 2">
            <a:extLst>
              <a:ext uri="{FF2B5EF4-FFF2-40B4-BE49-F238E27FC236}">
                <a16:creationId xmlns:a16="http://schemas.microsoft.com/office/drawing/2014/main" id="{47FA3700-4436-40AB-A07E-9CA7FDC7DBF2}"/>
              </a:ext>
            </a:extLst>
          </p:cNvPr>
          <p:cNvSpPr>
            <a:spLocks noGrp="1"/>
          </p:cNvSpPr>
          <p:nvPr>
            <p:ph type="sldNum" sz="quarter" idx="10"/>
          </p:nvPr>
        </p:nvSpPr>
        <p:spPr/>
        <p:txBody>
          <a:bodyPr/>
          <a:lstStyle/>
          <a:p>
            <a:pPr defTabSz="457200"/>
            <a:fld id="{D983F1FA-211D-3044-9E35-958DFBC26156}" type="slidenum">
              <a:rPr lang="en-US" sz="1000" smtClean="0">
                <a:solidFill>
                  <a:prstClr val="white"/>
                </a:solidFill>
              </a:rPr>
              <a:pPr defTabSz="457200"/>
              <a:t>1</a:t>
            </a:fld>
            <a:endParaRPr lang="en-US" sz="1000" dirty="0">
              <a:solidFill>
                <a:prstClr val="white"/>
              </a:solidFill>
            </a:endParaRPr>
          </a:p>
        </p:txBody>
      </p:sp>
    </p:spTree>
    <p:extLst>
      <p:ext uri="{BB962C8B-B14F-4D97-AF65-F5344CB8AC3E}">
        <p14:creationId xmlns:p14="http://schemas.microsoft.com/office/powerpoint/2010/main" val="39947131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0"/>
              </a:spcBef>
              <a:spcAft>
                <a:spcPts val="600"/>
              </a:spcAft>
            </a:pPr>
            <a:r>
              <a:rPr lang="en-US" sz="3600" b="0" dirty="0">
                <a:latin typeface="Georgia" panose="02040502050405020303" pitchFamily="18" charset="0"/>
                <a:cs typeface="Arial" panose="020B0604020202020204" pitchFamily="34" charset="0"/>
              </a:rPr>
              <a:t>    Ready and Available to Assist</a:t>
            </a:r>
          </a:p>
        </p:txBody>
      </p:sp>
      <p:sp>
        <p:nvSpPr>
          <p:cNvPr id="6" name="Content Placeholder 2">
            <a:extLst>
              <a:ext uri="{FF2B5EF4-FFF2-40B4-BE49-F238E27FC236}">
                <a16:creationId xmlns:a16="http://schemas.microsoft.com/office/drawing/2014/main" id="{1FD87346-B508-4105-9661-68A971B2018B}"/>
              </a:ext>
            </a:extLst>
          </p:cNvPr>
          <p:cNvSpPr>
            <a:spLocks noGrp="1"/>
          </p:cNvSpPr>
          <p:nvPr>
            <p:ph idx="1"/>
          </p:nvPr>
        </p:nvSpPr>
        <p:spPr>
          <a:xfrm>
            <a:off x="304800" y="1130546"/>
            <a:ext cx="4876800" cy="5103760"/>
          </a:xfrm>
        </p:spPr>
        <p:txBody>
          <a:bodyPr vert="horz" lIns="91440" tIns="45720" rIns="91440" bIns="45720" rtlCol="0" anchor="t">
            <a:noAutofit/>
          </a:bodyPr>
          <a:lstStyle/>
          <a:p>
            <a:pPr marL="0" indent="0" algn="ctr">
              <a:spcAft>
                <a:spcPts val="1800"/>
              </a:spcAft>
              <a:buNone/>
            </a:pPr>
            <a:r>
              <a:rPr lang="en-US" sz="2000" b="1" dirty="0">
                <a:solidFill>
                  <a:srgbClr val="C00000"/>
                </a:solidFill>
                <a:latin typeface="Arial" panose="020B0604020202020204" pitchFamily="34" charset="0"/>
                <a:cs typeface="Arial" panose="020B0604020202020204" pitchFamily="34" charset="0"/>
              </a:rPr>
              <a:t>LGBTQ+ Veteran Care Coordinators</a:t>
            </a:r>
            <a:r>
              <a:rPr lang="en-US" sz="2000" b="1" dirty="0">
                <a:solidFill>
                  <a:schemeClr val="accent3">
                    <a:lumMod val="50000"/>
                  </a:schemeClr>
                </a:solidFill>
                <a:latin typeface="Arial" panose="020B0604020202020204" pitchFamily="34" charset="0"/>
                <a:cs typeface="Arial" panose="020B0604020202020204" pitchFamily="34" charset="0"/>
              </a:rPr>
              <a:t> </a:t>
            </a:r>
          </a:p>
          <a:p>
            <a:pPr marL="457200" indent="-457200">
              <a:spcAft>
                <a:spcPts val="1800"/>
              </a:spcAft>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Can </a:t>
            </a:r>
            <a:r>
              <a:rPr lang="en-US" sz="2000" dirty="0">
                <a:latin typeface="Arial" panose="020B0604020202020204" pitchFamily="34" charset="0"/>
                <a:ea typeface="Calibri" panose="020F0502020204030204" pitchFamily="34" charset="0"/>
                <a:cs typeface="Arial" panose="020B0604020202020204" pitchFamily="34" charset="0"/>
              </a:rPr>
              <a:t>be contacted by LGBTQ+ Veterans, caregivers or family members to assist with information about VHA services and how to navigate VHA care.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Aft>
                <a:spcPts val="1800"/>
              </a:spcAft>
              <a:buFont typeface="+mj-lt"/>
              <a:buAutoNum type="arabicPeriod"/>
            </a:pPr>
            <a:r>
              <a:rPr lang="en-US" sz="2000" dirty="0">
                <a:latin typeface="Arial"/>
                <a:ea typeface="Calibri" panose="020F0502020204030204" pitchFamily="34" charset="0"/>
                <a:cs typeface="Arial"/>
              </a:rPr>
              <a:t>Are knowledgeable about </a:t>
            </a:r>
            <a:r>
              <a:rPr lang="en-US" sz="2000" dirty="0">
                <a:effectLst/>
                <a:latin typeface="Arial"/>
                <a:ea typeface="Calibri" panose="020F0502020204030204" pitchFamily="34" charset="0"/>
                <a:cs typeface="Arial"/>
              </a:rPr>
              <a:t>local community LGBTQ+ resources.</a:t>
            </a:r>
          </a:p>
          <a:p>
            <a:pPr marL="457200" indent="-457200">
              <a:spcAft>
                <a:spcPts val="1800"/>
              </a:spcAft>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Work to reduce barriers to LGBTQ+ Veteran care to improve access to and quality of care. Including helping other VA employees learn.</a:t>
            </a:r>
          </a:p>
        </p:txBody>
      </p:sp>
      <p:pic>
        <p:nvPicPr>
          <p:cNvPr id="2" name="Picture 1" descr="We Serve All Who Served">
            <a:extLst>
              <a:ext uri="{FF2B5EF4-FFF2-40B4-BE49-F238E27FC236}">
                <a16:creationId xmlns:a16="http://schemas.microsoft.com/office/drawing/2014/main" id="{1BAACD20-863E-4E9D-8B2F-029CC4106062}"/>
              </a:ext>
            </a:extLst>
          </p:cNvPr>
          <p:cNvPicPr>
            <a:picLocks noChangeAspect="1"/>
          </p:cNvPicPr>
          <p:nvPr/>
        </p:nvPicPr>
        <p:blipFill>
          <a:blip r:embed="rId3"/>
          <a:stretch>
            <a:fillRect/>
          </a:stretch>
        </p:blipFill>
        <p:spPr>
          <a:xfrm>
            <a:off x="2597727" y="6199400"/>
            <a:ext cx="990600" cy="658600"/>
          </a:xfrm>
          <a:prstGeom prst="rect">
            <a:avLst/>
          </a:prstGeom>
        </p:spPr>
      </p:pic>
      <p:pic>
        <p:nvPicPr>
          <p:cNvPr id="5" name="Picture 4" descr="A group of people posing for a photo&#10;&#10;">
            <a:extLst>
              <a:ext uri="{FF2B5EF4-FFF2-40B4-BE49-F238E27FC236}">
                <a16:creationId xmlns:a16="http://schemas.microsoft.com/office/drawing/2014/main" id="{3B243352-C89D-4463-B4FB-643AEC1AC6BE}"/>
              </a:ext>
            </a:extLst>
          </p:cNvPr>
          <p:cNvPicPr>
            <a:picLocks noChangeAspect="1"/>
          </p:cNvPicPr>
          <p:nvPr/>
        </p:nvPicPr>
        <p:blipFill>
          <a:blip r:embed="rId4"/>
          <a:stretch>
            <a:fillRect/>
          </a:stretch>
        </p:blipFill>
        <p:spPr>
          <a:xfrm>
            <a:off x="5398911" y="1269207"/>
            <a:ext cx="5829300" cy="3895725"/>
          </a:xfrm>
          <a:prstGeom prst="rect">
            <a:avLst/>
          </a:prstGeom>
          <a:ln w="15875">
            <a:solidFill>
              <a:srgbClr val="939393"/>
            </a:solidFill>
          </a:ln>
        </p:spPr>
      </p:pic>
      <p:sp>
        <p:nvSpPr>
          <p:cNvPr id="8" name="Slide Number Placeholder 2">
            <a:extLst>
              <a:ext uri="{FF2B5EF4-FFF2-40B4-BE49-F238E27FC236}">
                <a16:creationId xmlns:a16="http://schemas.microsoft.com/office/drawing/2014/main" id="{C1CD59EB-73C3-B8E5-D980-A14EB5FAAA2D}"/>
              </a:ext>
            </a:extLst>
          </p:cNvPr>
          <p:cNvSpPr txBox="1">
            <a:spLocks/>
          </p:cNvSpPr>
          <p:nvPr/>
        </p:nvSpPr>
        <p:spPr>
          <a:xfrm>
            <a:off x="11702472" y="6400800"/>
            <a:ext cx="41332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bg1"/>
                </a:solidFill>
                <a:latin typeface="Arial" charset="0"/>
                <a:ea typeface="ヒラギノ角ゴ Pro W3" pitchFamily="1" charset="-128"/>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5pPr>
            <a:lvl6pPr marL="2286000" algn="l" defTabSz="914400" rtl="0" eaLnBrk="1" latinLnBrk="0" hangingPunct="1">
              <a:defRPr sz="1800" kern="1200">
                <a:solidFill>
                  <a:schemeClr val="tx1"/>
                </a:solidFill>
                <a:latin typeface="Arial" charset="0"/>
                <a:ea typeface="ヒラギノ角ゴ Pro W3" pitchFamily="1" charset="-128"/>
                <a:cs typeface="+mn-cs"/>
              </a:defRPr>
            </a:lvl6pPr>
            <a:lvl7pPr marL="2743200" algn="l" defTabSz="914400" rtl="0" eaLnBrk="1" latinLnBrk="0" hangingPunct="1">
              <a:defRPr sz="1800" kern="1200">
                <a:solidFill>
                  <a:schemeClr val="tx1"/>
                </a:solidFill>
                <a:latin typeface="Arial" charset="0"/>
                <a:ea typeface="ヒラギノ角ゴ Pro W3" pitchFamily="1" charset="-128"/>
                <a:cs typeface="+mn-cs"/>
              </a:defRPr>
            </a:lvl7pPr>
            <a:lvl8pPr marL="3200400" algn="l" defTabSz="914400" rtl="0" eaLnBrk="1" latinLnBrk="0" hangingPunct="1">
              <a:defRPr sz="1800" kern="1200">
                <a:solidFill>
                  <a:schemeClr val="tx1"/>
                </a:solidFill>
                <a:latin typeface="Arial" charset="0"/>
                <a:ea typeface="ヒラギノ角ゴ Pro W3" pitchFamily="1" charset="-128"/>
                <a:cs typeface="+mn-cs"/>
              </a:defRPr>
            </a:lvl8pPr>
            <a:lvl9pPr marL="3657600" algn="l" defTabSz="914400" rtl="0" eaLnBrk="1" latinLnBrk="0" hangingPunct="1">
              <a:defRPr sz="1800" kern="1200">
                <a:solidFill>
                  <a:schemeClr val="tx1"/>
                </a:solidFill>
                <a:latin typeface="Arial" charset="0"/>
                <a:ea typeface="ヒラギノ角ゴ Pro W3" pitchFamily="1" charset="-128"/>
                <a:cs typeface="+mn-cs"/>
              </a:defRPr>
            </a:lvl9pPr>
          </a:lstStyle>
          <a:p>
            <a:pPr>
              <a:defRPr/>
            </a:pPr>
            <a:fld id="{71D2E955-1962-4AEE-8867-D22B674B3D18}" type="slidenum">
              <a:rPr lang="en-US" sz="1000" smtClean="0">
                <a:solidFill>
                  <a:prstClr val="white"/>
                </a:solidFill>
              </a:rPr>
              <a:pPr>
                <a:defRPr/>
              </a:pPr>
              <a:t>10</a:t>
            </a:fld>
            <a:endParaRPr lang="en-US" sz="1000" dirty="0">
              <a:solidFill>
                <a:prstClr val="white"/>
              </a:solidFill>
            </a:endParaRPr>
          </a:p>
        </p:txBody>
      </p:sp>
    </p:spTree>
    <p:extLst>
      <p:ext uri="{BB962C8B-B14F-4D97-AF65-F5344CB8AC3E}">
        <p14:creationId xmlns:p14="http://schemas.microsoft.com/office/powerpoint/2010/main" val="41336033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0"/>
              </a:spcBef>
              <a:spcAft>
                <a:spcPts val="600"/>
              </a:spcAft>
            </a:pPr>
            <a:r>
              <a:rPr lang="en-US" sz="3600" b="0" dirty="0">
                <a:latin typeface="Georgia" panose="02040502050405020303" pitchFamily="18" charset="0"/>
                <a:cs typeface="Arial" panose="020B0604020202020204" pitchFamily="34" charset="0"/>
              </a:rPr>
              <a:t>LGBTQ+ Veteran Care Coordinators </a:t>
            </a:r>
          </a:p>
        </p:txBody>
      </p:sp>
      <p:sp>
        <p:nvSpPr>
          <p:cNvPr id="3" name="TextBox 2">
            <a:extLst>
              <a:ext uri="{FF2B5EF4-FFF2-40B4-BE49-F238E27FC236}">
                <a16:creationId xmlns:a16="http://schemas.microsoft.com/office/drawing/2014/main" id="{77257BB6-A9F8-4EFF-A197-395E2CB70B1D}"/>
              </a:ext>
            </a:extLst>
          </p:cNvPr>
          <p:cNvSpPr txBox="1"/>
          <p:nvPr/>
        </p:nvSpPr>
        <p:spPr>
          <a:xfrm>
            <a:off x="626075" y="1118577"/>
            <a:ext cx="6789709" cy="3693319"/>
          </a:xfrm>
          <a:prstGeom prst="rect">
            <a:avLst/>
          </a:prstGeom>
          <a:noFill/>
        </p:spPr>
        <p:txBody>
          <a:bodyPr wrap="square" lIns="91440" tIns="45720" rIns="91440" bIns="45720" rtlCol="0" anchor="t">
            <a:spAutoFit/>
          </a:bodyPr>
          <a:lstStyle/>
          <a:p>
            <a:r>
              <a:rPr lang="en-US" dirty="0">
                <a:latin typeface="Arial" panose="020B0604020202020204" pitchFamily="34" charset="0"/>
                <a:cs typeface="Arial" panose="020B0604020202020204" pitchFamily="34" charset="0"/>
              </a:rPr>
              <a:t>Find an LGBTQ+ VCC: </a:t>
            </a:r>
            <a:r>
              <a:rPr lang="en-US" dirty="0">
                <a:solidFill>
                  <a:srgbClr val="00B0F0"/>
                </a:solidFill>
                <a:latin typeface="Arial" panose="020B0604020202020204" pitchFamily="34" charset="0"/>
                <a:cs typeface="Arial" panose="020B0604020202020204" pitchFamily="34" charset="0"/>
              </a:rPr>
              <a:t>  </a:t>
            </a:r>
          </a:p>
          <a:p>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LGBTQ+ Veteran Care Coordinator Directory (sharepoint.com)</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(Accessible to VA employees)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a:cs typeface="Arial"/>
              </a:rPr>
              <a:t>Find an LGBTQ+ VCC :              </a:t>
            </a:r>
            <a:endParaRPr lang="en-US" dirty="0">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http://www.patientcare.va.gov/LGBT</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(Accessible to the public)</a:t>
            </a:r>
          </a:p>
          <a:p>
            <a:endParaRPr lang="en-US" dirty="0">
              <a:solidFill>
                <a:srgbClr val="0070C0"/>
              </a:solidFill>
              <a:latin typeface="Arial" panose="020B0604020202020204" pitchFamily="34" charset="0"/>
              <a:cs typeface="Arial" panose="020B0604020202020204" pitchFamily="34" charset="0"/>
            </a:endParaRPr>
          </a:p>
          <a:p>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Or contact us by email:                                    </a:t>
            </a:r>
            <a:r>
              <a:rPr lang="en-US" dirty="0">
                <a:solidFill>
                  <a:srgbClr val="0070C0"/>
                </a:solidFill>
                <a:latin typeface="Arial" panose="020B0604020202020204" pitchFamily="34" charset="0"/>
                <a:cs typeface="Arial" panose="020B0604020202020204" pitchFamily="34" charset="0"/>
              </a:rPr>
              <a:t>VHALGBTQ+health@va.gov</a:t>
            </a:r>
            <a:endParaRPr lang="en-US" dirty="0">
              <a:latin typeface="Arial" panose="020B0604020202020204" pitchFamily="34" charset="0"/>
              <a:cs typeface="Arial" panose="020B0604020202020204" pitchFamily="34" charset="0"/>
            </a:endParaRPr>
          </a:p>
          <a:p>
            <a:endParaRPr lang="en-US" sz="1800" dirty="0">
              <a:solidFill>
                <a:srgbClr val="0070C0"/>
              </a:solidFill>
              <a:latin typeface="Arial" panose="020B0604020202020204" pitchFamily="34" charset="0"/>
              <a:cs typeface="Arial" panose="020B0604020202020204" pitchFamily="34" charset="0"/>
            </a:endParaRPr>
          </a:p>
        </p:txBody>
      </p:sp>
      <p:pic>
        <p:nvPicPr>
          <p:cNvPr id="5" name="Picture 4" descr="&#10;LGBTQ+ Health Program Awareness Media">
            <a:extLst>
              <a:ext uri="{FF2B5EF4-FFF2-40B4-BE49-F238E27FC236}">
                <a16:creationId xmlns:a16="http://schemas.microsoft.com/office/drawing/2014/main" id="{629CE938-6DB9-4CC9-94F5-4E25452091A4}"/>
              </a:ext>
            </a:extLst>
          </p:cNvPr>
          <p:cNvPicPr>
            <a:picLocks noChangeAspect="1"/>
          </p:cNvPicPr>
          <p:nvPr/>
        </p:nvPicPr>
        <p:blipFill>
          <a:blip r:embed="rId5"/>
          <a:stretch>
            <a:fillRect/>
          </a:stretch>
        </p:blipFill>
        <p:spPr>
          <a:xfrm>
            <a:off x="7712633" y="1280160"/>
            <a:ext cx="2883303" cy="3808735"/>
          </a:xfrm>
          <a:prstGeom prst="rect">
            <a:avLst/>
          </a:prstGeom>
          <a:ln w="146050" cap="sq" cmpd="dbl">
            <a:solidFill>
              <a:schemeClr val="tx2">
                <a:lumMod val="75000"/>
              </a:schemeClr>
            </a:solidFill>
            <a:prstDash val="solid"/>
            <a:miter lim="800000"/>
          </a:ln>
          <a:effectLst>
            <a:innerShdw blurRad="76200">
              <a:srgbClr val="000000"/>
            </a:innerShdw>
          </a:effectLst>
        </p:spPr>
      </p:pic>
      <p:pic>
        <p:nvPicPr>
          <p:cNvPr id="2" name="Picture 1" descr="We Serve All Who Served">
            <a:extLst>
              <a:ext uri="{FF2B5EF4-FFF2-40B4-BE49-F238E27FC236}">
                <a16:creationId xmlns:a16="http://schemas.microsoft.com/office/drawing/2014/main" id="{1BAACD20-863E-4E9D-8B2F-029CC4106062}"/>
              </a:ext>
            </a:extLst>
          </p:cNvPr>
          <p:cNvPicPr>
            <a:picLocks noChangeAspect="1"/>
          </p:cNvPicPr>
          <p:nvPr/>
        </p:nvPicPr>
        <p:blipFill>
          <a:blip r:embed="rId6"/>
          <a:stretch>
            <a:fillRect/>
          </a:stretch>
        </p:blipFill>
        <p:spPr>
          <a:xfrm>
            <a:off x="2514600" y="6199400"/>
            <a:ext cx="990600" cy="658600"/>
          </a:xfrm>
          <a:prstGeom prst="rect">
            <a:avLst/>
          </a:prstGeom>
        </p:spPr>
      </p:pic>
      <p:sp>
        <p:nvSpPr>
          <p:cNvPr id="6" name="Slide Number Placeholder 2">
            <a:extLst>
              <a:ext uri="{FF2B5EF4-FFF2-40B4-BE49-F238E27FC236}">
                <a16:creationId xmlns:a16="http://schemas.microsoft.com/office/drawing/2014/main" id="{AA25FA1C-56DD-463F-7CFC-44E4D272F8B1}"/>
              </a:ext>
            </a:extLst>
          </p:cNvPr>
          <p:cNvSpPr txBox="1">
            <a:spLocks/>
          </p:cNvSpPr>
          <p:nvPr/>
        </p:nvSpPr>
        <p:spPr>
          <a:xfrm>
            <a:off x="11702472" y="6400800"/>
            <a:ext cx="41332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bg1"/>
                </a:solidFill>
                <a:latin typeface="Arial" charset="0"/>
                <a:ea typeface="ヒラギノ角ゴ Pro W3" pitchFamily="1" charset="-128"/>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5pPr>
            <a:lvl6pPr marL="2286000" algn="l" defTabSz="914400" rtl="0" eaLnBrk="1" latinLnBrk="0" hangingPunct="1">
              <a:defRPr sz="1800" kern="1200">
                <a:solidFill>
                  <a:schemeClr val="tx1"/>
                </a:solidFill>
                <a:latin typeface="Arial" charset="0"/>
                <a:ea typeface="ヒラギノ角ゴ Pro W3" pitchFamily="1" charset="-128"/>
                <a:cs typeface="+mn-cs"/>
              </a:defRPr>
            </a:lvl6pPr>
            <a:lvl7pPr marL="2743200" algn="l" defTabSz="914400" rtl="0" eaLnBrk="1" latinLnBrk="0" hangingPunct="1">
              <a:defRPr sz="1800" kern="1200">
                <a:solidFill>
                  <a:schemeClr val="tx1"/>
                </a:solidFill>
                <a:latin typeface="Arial" charset="0"/>
                <a:ea typeface="ヒラギノ角ゴ Pro W3" pitchFamily="1" charset="-128"/>
                <a:cs typeface="+mn-cs"/>
              </a:defRPr>
            </a:lvl7pPr>
            <a:lvl8pPr marL="3200400" algn="l" defTabSz="914400" rtl="0" eaLnBrk="1" latinLnBrk="0" hangingPunct="1">
              <a:defRPr sz="1800" kern="1200">
                <a:solidFill>
                  <a:schemeClr val="tx1"/>
                </a:solidFill>
                <a:latin typeface="Arial" charset="0"/>
                <a:ea typeface="ヒラギノ角ゴ Pro W3" pitchFamily="1" charset="-128"/>
                <a:cs typeface="+mn-cs"/>
              </a:defRPr>
            </a:lvl8pPr>
            <a:lvl9pPr marL="3657600" algn="l" defTabSz="914400" rtl="0" eaLnBrk="1" latinLnBrk="0" hangingPunct="1">
              <a:defRPr sz="1800" kern="1200">
                <a:solidFill>
                  <a:schemeClr val="tx1"/>
                </a:solidFill>
                <a:latin typeface="Arial" charset="0"/>
                <a:ea typeface="ヒラギノ角ゴ Pro W3" pitchFamily="1" charset="-128"/>
                <a:cs typeface="+mn-cs"/>
              </a:defRPr>
            </a:lvl9pPr>
          </a:lstStyle>
          <a:p>
            <a:pPr>
              <a:defRPr/>
            </a:pPr>
            <a:fld id="{71D2E955-1962-4AEE-8867-D22B674B3D18}" type="slidenum">
              <a:rPr lang="en-US" sz="1000" smtClean="0">
                <a:solidFill>
                  <a:prstClr val="white"/>
                </a:solidFill>
              </a:rPr>
              <a:pPr>
                <a:defRPr/>
              </a:pPr>
              <a:t>11</a:t>
            </a:fld>
            <a:endParaRPr lang="en-US" sz="1000" dirty="0">
              <a:solidFill>
                <a:prstClr val="white"/>
              </a:solidFill>
            </a:endParaRPr>
          </a:p>
        </p:txBody>
      </p:sp>
    </p:spTree>
    <p:extLst>
      <p:ext uri="{BB962C8B-B14F-4D97-AF65-F5344CB8AC3E}">
        <p14:creationId xmlns:p14="http://schemas.microsoft.com/office/powerpoint/2010/main" val="40305267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ED25-4C19-44A2-9C8F-79C4F04C2512}"/>
              </a:ext>
            </a:extLst>
          </p:cNvPr>
          <p:cNvSpPr>
            <a:spLocks noGrp="1"/>
          </p:cNvSpPr>
          <p:nvPr>
            <p:ph type="title"/>
          </p:nvPr>
        </p:nvSpPr>
        <p:spPr>
          <a:xfrm>
            <a:off x="0" y="-152400"/>
            <a:ext cx="12192000" cy="871940"/>
          </a:xfrm>
        </p:spPr>
        <p:txBody>
          <a:bodyPr>
            <a:noAutofit/>
          </a:bodyPr>
          <a:lstStyle/>
          <a:p>
            <a:r>
              <a:rPr lang="en-US" sz="3600" b="0" dirty="0">
                <a:latin typeface="Georgia" panose="02040502050405020303" pitchFamily="18" charset="0"/>
                <a:cs typeface="Arial" panose="020B0604020202020204" pitchFamily="34" charset="0"/>
              </a:rPr>
              <a:t>LGBTQ+ Health Fact Sheets </a:t>
            </a:r>
          </a:p>
        </p:txBody>
      </p:sp>
      <p:sp>
        <p:nvSpPr>
          <p:cNvPr id="15" name="TextBox 14">
            <a:extLst>
              <a:ext uri="{FF2B5EF4-FFF2-40B4-BE49-F238E27FC236}">
                <a16:creationId xmlns:a16="http://schemas.microsoft.com/office/drawing/2014/main" id="{7FB8A330-711F-185D-B946-70AA33BE1880}"/>
              </a:ext>
            </a:extLst>
          </p:cNvPr>
          <p:cNvSpPr txBox="1"/>
          <p:nvPr/>
        </p:nvSpPr>
        <p:spPr>
          <a:xfrm>
            <a:off x="279400" y="927330"/>
            <a:ext cx="6134789" cy="3693319"/>
          </a:xfrm>
          <a:prstGeom prst="rect">
            <a:avLst/>
          </a:prstGeom>
          <a:noFill/>
        </p:spPr>
        <p:txBody>
          <a:bodyPr wrap="square">
            <a:spAutoFit/>
          </a:bodyPr>
          <a:lstStyle/>
          <a:p>
            <a:r>
              <a:rPr lang="en-US" dirty="0"/>
              <a:t>Transgender Men &amp; Transmasculine Veterans Health Care Fact Sheet (PDF) </a:t>
            </a:r>
          </a:p>
          <a:p>
            <a:r>
              <a:rPr lang="en-US" dirty="0"/>
              <a:t>Transgender Women &amp; Transfeminine Veterans Health Care Fact Sheet  (PDF)</a:t>
            </a:r>
          </a:p>
          <a:p>
            <a:endParaRPr lang="en-US" dirty="0"/>
          </a:p>
          <a:p>
            <a:r>
              <a:rPr lang="en-US" dirty="0"/>
              <a:t>Gay, Bisexual, and Queer Veteran Health Care Fact Sheet (PDF)</a:t>
            </a:r>
          </a:p>
          <a:p>
            <a:endParaRPr lang="en-US" dirty="0"/>
          </a:p>
          <a:p>
            <a:r>
              <a:rPr lang="en-US" dirty="0"/>
              <a:t>Lesbian, Bisexual, and Queer Veteran Health Care Fact Sheet (PDF)</a:t>
            </a:r>
          </a:p>
          <a:p>
            <a:endParaRPr lang="en-US" dirty="0"/>
          </a:p>
          <a:p>
            <a:r>
              <a:rPr lang="en-US" dirty="0"/>
              <a:t>Nonbinary Veteran Health Care Fact Sheet (PDF)</a:t>
            </a:r>
          </a:p>
          <a:p>
            <a:endParaRPr lang="en-US" dirty="0"/>
          </a:p>
          <a:p>
            <a:r>
              <a:rPr lang="en-US" dirty="0"/>
              <a:t>Sexual Orientation and Sexual Health Veteran Fact Sheet (PDF)</a:t>
            </a:r>
          </a:p>
        </p:txBody>
      </p:sp>
      <p:grpSp>
        <p:nvGrpSpPr>
          <p:cNvPr id="12" name="Group 11" descr="LGBTQ+ Health Fact Sheets">
            <a:extLst>
              <a:ext uri="{FF2B5EF4-FFF2-40B4-BE49-F238E27FC236}">
                <a16:creationId xmlns:a16="http://schemas.microsoft.com/office/drawing/2014/main" id="{8B1A3322-087E-55FF-2CEC-205F0EBF30F4}"/>
              </a:ext>
            </a:extLst>
          </p:cNvPr>
          <p:cNvGrpSpPr/>
          <p:nvPr/>
        </p:nvGrpSpPr>
        <p:grpSpPr>
          <a:xfrm>
            <a:off x="6428643" y="667617"/>
            <a:ext cx="5755262" cy="5428383"/>
            <a:chOff x="6428643" y="667617"/>
            <a:chExt cx="5755262" cy="5428383"/>
          </a:xfrm>
        </p:grpSpPr>
        <p:pic>
          <p:nvPicPr>
            <p:cNvPr id="8" name="Picture 7" descr="Transgender men and transmasculin veterans fact sheet">
              <a:extLst>
                <a:ext uri="{FF2B5EF4-FFF2-40B4-BE49-F238E27FC236}">
                  <a16:creationId xmlns:a16="http://schemas.microsoft.com/office/drawing/2014/main" id="{56400A38-CE88-8A76-2920-A3A7DC673FB4}"/>
                </a:ext>
              </a:extLst>
            </p:cNvPr>
            <p:cNvPicPr>
              <a:picLocks noChangeAspect="1"/>
            </p:cNvPicPr>
            <p:nvPr/>
          </p:nvPicPr>
          <p:blipFill>
            <a:blip r:embed="rId3"/>
            <a:stretch>
              <a:fillRect/>
            </a:stretch>
          </p:blipFill>
          <p:spPr>
            <a:xfrm>
              <a:off x="6442296" y="667617"/>
              <a:ext cx="3103133" cy="3365530"/>
            </a:xfrm>
            <a:prstGeom prst="rect">
              <a:avLst/>
            </a:prstGeom>
          </p:spPr>
        </p:pic>
        <p:pic>
          <p:nvPicPr>
            <p:cNvPr id="11" name="Picture 10" descr="Transgender women and transfeminine veterans fact sheet">
              <a:extLst>
                <a:ext uri="{FF2B5EF4-FFF2-40B4-BE49-F238E27FC236}">
                  <a16:creationId xmlns:a16="http://schemas.microsoft.com/office/drawing/2014/main" id="{445296E0-A115-3D19-3348-11FE4024C8ED}"/>
                </a:ext>
              </a:extLst>
            </p:cNvPr>
            <p:cNvPicPr>
              <a:picLocks noChangeAspect="1"/>
            </p:cNvPicPr>
            <p:nvPr/>
          </p:nvPicPr>
          <p:blipFill>
            <a:blip r:embed="rId4"/>
            <a:stretch>
              <a:fillRect/>
            </a:stretch>
          </p:blipFill>
          <p:spPr>
            <a:xfrm>
              <a:off x="9313062" y="667617"/>
              <a:ext cx="2870843" cy="3059899"/>
            </a:xfrm>
            <a:prstGeom prst="rect">
              <a:avLst/>
            </a:prstGeom>
          </p:spPr>
        </p:pic>
        <p:pic>
          <p:nvPicPr>
            <p:cNvPr id="14" name="Picture 13" descr="Gay, bisexual, and queer men Veterans fact sheet">
              <a:extLst>
                <a:ext uri="{FF2B5EF4-FFF2-40B4-BE49-F238E27FC236}">
                  <a16:creationId xmlns:a16="http://schemas.microsoft.com/office/drawing/2014/main" id="{E52E9870-2585-AB25-A969-5E41D4B0C23E}"/>
                </a:ext>
              </a:extLst>
            </p:cNvPr>
            <p:cNvPicPr>
              <a:picLocks noChangeAspect="1"/>
            </p:cNvPicPr>
            <p:nvPr/>
          </p:nvPicPr>
          <p:blipFill>
            <a:blip r:embed="rId5"/>
            <a:stretch>
              <a:fillRect/>
            </a:stretch>
          </p:blipFill>
          <p:spPr>
            <a:xfrm>
              <a:off x="6428643" y="1729832"/>
              <a:ext cx="2870043" cy="2664372"/>
            </a:xfrm>
            <a:prstGeom prst="rect">
              <a:avLst/>
            </a:prstGeom>
          </p:spPr>
        </p:pic>
        <p:pic>
          <p:nvPicPr>
            <p:cNvPr id="7" name="Picture 6" descr="Screenshot of LGBTQ+ Health Fact Sheet">
              <a:extLst>
                <a:ext uri="{FF2B5EF4-FFF2-40B4-BE49-F238E27FC236}">
                  <a16:creationId xmlns:a16="http://schemas.microsoft.com/office/drawing/2014/main" id="{034C5965-1559-42B2-A04C-64D8D8DEDC4E}"/>
                </a:ext>
              </a:extLst>
            </p:cNvPr>
            <p:cNvPicPr preferRelativeResize="0">
              <a:picLocks/>
            </p:cNvPicPr>
            <p:nvPr/>
          </p:nvPicPr>
          <p:blipFill>
            <a:blip r:embed="rId6"/>
            <a:stretch>
              <a:fillRect/>
            </a:stretch>
          </p:blipFill>
          <p:spPr>
            <a:xfrm>
              <a:off x="6496536" y="2899186"/>
              <a:ext cx="2688336" cy="3196814"/>
            </a:xfrm>
            <a:prstGeom prst="rect">
              <a:avLst/>
            </a:prstGeom>
            <a:ln>
              <a:noFill/>
            </a:ln>
            <a:effectLst>
              <a:outerShdw blurRad="292100" dist="139700" dir="2700000" algn="tl" rotWithShape="0">
                <a:srgbClr val="333333">
                  <a:alpha val="65000"/>
                </a:srgbClr>
              </a:outerShdw>
            </a:effectLst>
          </p:spPr>
        </p:pic>
        <p:pic>
          <p:nvPicPr>
            <p:cNvPr id="5" name="Picture 4" descr="Screenshot of LGBTQ+ Health Fact Sheet">
              <a:extLst>
                <a:ext uri="{FF2B5EF4-FFF2-40B4-BE49-F238E27FC236}">
                  <a16:creationId xmlns:a16="http://schemas.microsoft.com/office/drawing/2014/main" id="{5BE5A55E-203D-4766-9D82-5AB4400E6F13}"/>
                </a:ext>
              </a:extLst>
            </p:cNvPr>
            <p:cNvPicPr preferRelativeResize="0">
              <a:picLocks/>
            </p:cNvPicPr>
            <p:nvPr/>
          </p:nvPicPr>
          <p:blipFill rotWithShape="1">
            <a:blip r:embed="rId7"/>
            <a:srcRect l="2097" t="510" r="1319" b="1"/>
            <a:stretch/>
          </p:blipFill>
          <p:spPr>
            <a:xfrm>
              <a:off x="9352926" y="2881712"/>
              <a:ext cx="2714873" cy="3214288"/>
            </a:xfrm>
            <a:prstGeom prst="rect">
              <a:avLst/>
            </a:prstGeom>
            <a:ln>
              <a:noFill/>
            </a:ln>
            <a:effectLst>
              <a:outerShdw blurRad="292100" dist="139700" dir="2700000" algn="tl" rotWithShape="0">
                <a:srgbClr val="333333">
                  <a:alpha val="65000"/>
                </a:srgbClr>
              </a:outerShdw>
            </a:effectLst>
          </p:spPr>
        </p:pic>
      </p:grpSp>
      <p:pic>
        <p:nvPicPr>
          <p:cNvPr id="17" name="Picture 16" descr="Lesbian, gay, and bisexual women Veterans Fact Sheet">
            <a:extLst>
              <a:ext uri="{FF2B5EF4-FFF2-40B4-BE49-F238E27FC236}">
                <a16:creationId xmlns:a16="http://schemas.microsoft.com/office/drawing/2014/main" id="{0B47EFA2-0A01-E077-66E3-C0913A77EB0C}"/>
              </a:ext>
            </a:extLst>
          </p:cNvPr>
          <p:cNvPicPr>
            <a:picLocks noChangeAspect="1"/>
          </p:cNvPicPr>
          <p:nvPr/>
        </p:nvPicPr>
        <p:blipFill>
          <a:blip r:embed="rId8"/>
          <a:stretch>
            <a:fillRect/>
          </a:stretch>
        </p:blipFill>
        <p:spPr>
          <a:xfrm>
            <a:off x="9339074" y="1663990"/>
            <a:ext cx="2830377" cy="2220000"/>
          </a:xfrm>
          <a:prstGeom prst="rect">
            <a:avLst/>
          </a:prstGeom>
        </p:spPr>
      </p:pic>
      <p:pic>
        <p:nvPicPr>
          <p:cNvPr id="3" name="Picture 2" descr="We Serve All Who Served">
            <a:extLst>
              <a:ext uri="{FF2B5EF4-FFF2-40B4-BE49-F238E27FC236}">
                <a16:creationId xmlns:a16="http://schemas.microsoft.com/office/drawing/2014/main" id="{D7DCEAA9-2FED-4022-2E88-1D9AE18B3322}"/>
              </a:ext>
            </a:extLst>
          </p:cNvPr>
          <p:cNvPicPr>
            <a:picLocks noChangeAspect="1"/>
          </p:cNvPicPr>
          <p:nvPr/>
        </p:nvPicPr>
        <p:blipFill>
          <a:blip r:embed="rId9"/>
          <a:stretch>
            <a:fillRect/>
          </a:stretch>
        </p:blipFill>
        <p:spPr>
          <a:xfrm>
            <a:off x="2754746" y="6199400"/>
            <a:ext cx="990600" cy="658600"/>
          </a:xfrm>
          <a:prstGeom prst="rect">
            <a:avLst/>
          </a:prstGeom>
        </p:spPr>
      </p:pic>
      <p:sp>
        <p:nvSpPr>
          <p:cNvPr id="4" name="Slide Number Placeholder 3">
            <a:extLst>
              <a:ext uri="{FF2B5EF4-FFF2-40B4-BE49-F238E27FC236}">
                <a16:creationId xmlns:a16="http://schemas.microsoft.com/office/drawing/2014/main" id="{C909767F-570D-4A38-873F-4C2931ECAB4E}"/>
              </a:ext>
            </a:extLst>
          </p:cNvPr>
          <p:cNvSpPr>
            <a:spLocks noGrp="1"/>
          </p:cNvSpPr>
          <p:nvPr>
            <p:ph type="sldNum" sz="quarter" idx="10"/>
          </p:nvPr>
        </p:nvSpPr>
        <p:spPr>
          <a:xfrm>
            <a:off x="9906000" y="6466934"/>
            <a:ext cx="2133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kern="1200">
                <a:solidFill>
                  <a:schemeClr val="bg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fld id="{9B27D237-6C0D-5549-BE11-2040A22CBC71}" type="slidenum">
              <a:rPr lang="en-US" smtClean="0"/>
              <a:pPr/>
              <a:t>12</a:t>
            </a:fld>
            <a:endParaRPr lang="en-US" dirty="0"/>
          </a:p>
        </p:txBody>
      </p:sp>
    </p:spTree>
    <p:extLst>
      <p:ext uri="{BB962C8B-B14F-4D97-AF65-F5344CB8AC3E}">
        <p14:creationId xmlns:p14="http://schemas.microsoft.com/office/powerpoint/2010/main" val="41975812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FD53-1FAC-49BD-944E-E4214FE549E1}"/>
              </a:ext>
            </a:extLst>
          </p:cNvPr>
          <p:cNvSpPr>
            <a:spLocks noGrp="1"/>
          </p:cNvSpPr>
          <p:nvPr>
            <p:ph type="title"/>
          </p:nvPr>
        </p:nvSpPr>
        <p:spPr/>
        <p:txBody>
          <a:bodyPr>
            <a:normAutofit/>
          </a:bodyPr>
          <a:lstStyle/>
          <a:p>
            <a:r>
              <a:rPr lang="en-US" sz="3600" b="0" dirty="0">
                <a:latin typeface="Georgia" panose="02040502050405020303" pitchFamily="18" charset="0"/>
              </a:rPr>
              <a:t>LGBTQ+ Health Program </a:t>
            </a:r>
          </a:p>
        </p:txBody>
      </p:sp>
      <p:pic>
        <p:nvPicPr>
          <p:cNvPr id="5" name="Picture 4" descr="A group of colorful &#10;&#10;">
            <a:extLst>
              <a:ext uri="{FF2B5EF4-FFF2-40B4-BE49-F238E27FC236}">
                <a16:creationId xmlns:a16="http://schemas.microsoft.com/office/drawing/2014/main" id="{03007C57-203D-438A-AD5D-572B8B81E9F9}"/>
              </a:ext>
            </a:extLst>
          </p:cNvPr>
          <p:cNvPicPr>
            <a:picLocks noChangeAspect="1"/>
          </p:cNvPicPr>
          <p:nvPr/>
        </p:nvPicPr>
        <p:blipFill>
          <a:blip r:embed="rId3"/>
          <a:stretch>
            <a:fillRect/>
          </a:stretch>
        </p:blipFill>
        <p:spPr>
          <a:xfrm>
            <a:off x="312321" y="903676"/>
            <a:ext cx="6167232" cy="2791378"/>
          </a:xfrm>
          <a:prstGeom prst="rect">
            <a:avLst/>
          </a:prstGeom>
        </p:spPr>
      </p:pic>
      <p:pic>
        <p:nvPicPr>
          <p:cNvPr id="8" name="Picture 7" descr="Healthcare for the Veteran you are, patient care services">
            <a:extLst>
              <a:ext uri="{FF2B5EF4-FFF2-40B4-BE49-F238E27FC236}">
                <a16:creationId xmlns:a16="http://schemas.microsoft.com/office/drawing/2014/main" id="{E99119AB-4B3C-516C-5587-AFDBD7235A5D}"/>
              </a:ext>
            </a:extLst>
          </p:cNvPr>
          <p:cNvPicPr>
            <a:picLocks noChangeAspect="1"/>
          </p:cNvPicPr>
          <p:nvPr/>
        </p:nvPicPr>
        <p:blipFill>
          <a:blip r:embed="rId4"/>
          <a:stretch>
            <a:fillRect/>
          </a:stretch>
        </p:blipFill>
        <p:spPr>
          <a:xfrm>
            <a:off x="6556248" y="888900"/>
            <a:ext cx="5422759" cy="3646039"/>
          </a:xfrm>
          <a:prstGeom prst="rect">
            <a:avLst/>
          </a:prstGeom>
        </p:spPr>
      </p:pic>
      <p:sp>
        <p:nvSpPr>
          <p:cNvPr id="6" name="Content Placeholder 1">
            <a:extLst>
              <a:ext uri="{FF2B5EF4-FFF2-40B4-BE49-F238E27FC236}">
                <a16:creationId xmlns:a16="http://schemas.microsoft.com/office/drawing/2014/main" id="{D6B60C42-BFD3-4087-BFDC-7E69DBF09351}"/>
              </a:ext>
            </a:extLst>
          </p:cNvPr>
          <p:cNvSpPr txBox="1">
            <a:spLocks/>
          </p:cNvSpPr>
          <p:nvPr/>
        </p:nvSpPr>
        <p:spPr>
          <a:xfrm>
            <a:off x="450306" y="4320939"/>
            <a:ext cx="10730429" cy="22591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000" dirty="0">
              <a:solidFill>
                <a:srgbClr val="0070C0"/>
              </a:solidFill>
              <a:latin typeface="Arial" panose="020B0604020202020204" pitchFamily="34" charset="0"/>
              <a:cs typeface="Arial" panose="020B0604020202020204" pitchFamily="34" charset="0"/>
            </a:endParaRPr>
          </a:p>
          <a:p>
            <a:pPr marL="457200" lvl="1" indent="0" algn="ctr" eaLnBrk="0" fontAlgn="base" hangingPunct="0">
              <a:spcAft>
                <a:spcPct val="0"/>
              </a:spcAft>
              <a:buNone/>
              <a:defRPr/>
            </a:pPr>
            <a:r>
              <a:rPr lang="en-US" sz="2000" dirty="0">
                <a:solidFill>
                  <a:schemeClr val="tx2">
                    <a:lumMod val="75000"/>
                  </a:schemeClr>
                </a:solidFill>
                <a:latin typeface="Arial" panose="020B0604020202020204" pitchFamily="34" charset="0"/>
                <a:ea typeface="ヒラギノ角ゴ Pro W3" charset="-128"/>
                <a:cs typeface="Arial" panose="020B0604020202020204" pitchFamily="34" charset="0"/>
              </a:rPr>
              <a:t>Public website: </a:t>
            </a:r>
            <a:r>
              <a:rPr lang="en-US" sz="2000" dirty="0">
                <a:solidFill>
                  <a:srgbClr val="0070C0"/>
                </a:solidFill>
                <a:latin typeface="Arial" panose="020B0604020202020204" pitchFamily="34" charset="0"/>
                <a:ea typeface="ヒラギノ角ゴ Pro W3" charset="-128"/>
                <a:cs typeface="Arial" panose="020B0604020202020204" pitchFamily="34" charset="0"/>
                <a:hlinkClick r:id="rId5">
                  <a:extLst>
                    <a:ext uri="{A12FA001-AC4F-418D-AE19-62706E023703}">
                      <ahyp:hlinkClr xmlns:ahyp="http://schemas.microsoft.com/office/drawing/2018/hyperlinkcolor" val="tx"/>
                    </a:ext>
                  </a:extLst>
                </a:hlinkClick>
              </a:rPr>
              <a:t>http://www.patientcare.va.gov/LGBT</a:t>
            </a:r>
            <a:endParaRPr lang="en-US" sz="2000" dirty="0">
              <a:solidFill>
                <a:srgbClr val="0070C0"/>
              </a:solidFill>
              <a:latin typeface="Arial" panose="020B0604020202020204" pitchFamily="34" charset="0"/>
              <a:ea typeface="ヒラギノ角ゴ Pro W3" charset="-128"/>
              <a:cs typeface="Arial" panose="020B0604020202020204" pitchFamily="34" charset="0"/>
            </a:endParaRPr>
          </a:p>
          <a:p>
            <a:pPr marL="457200" lvl="1" indent="0" algn="ctr" eaLnBrk="0" fontAlgn="base" hangingPunct="0">
              <a:spcAft>
                <a:spcPct val="0"/>
              </a:spcAft>
              <a:buNone/>
              <a:defRPr/>
            </a:pPr>
            <a:r>
              <a:rPr lang="en-US" sz="2000" dirty="0">
                <a:solidFill>
                  <a:schemeClr val="tx2">
                    <a:lumMod val="75000"/>
                  </a:schemeClr>
                </a:solidFill>
                <a:latin typeface="Arial" panose="020B0604020202020204" pitchFamily="34" charset="0"/>
                <a:ea typeface="ヒラギノ角ゴ Pro W3" charset="-128"/>
                <a:cs typeface="Arial" panose="020B0604020202020204" pitchFamily="34" charset="0"/>
              </a:rPr>
              <a:t>SharePoint site (education, fact sheets, </a:t>
            </a:r>
            <a:r>
              <a:rPr lang="en-US" sz="2000" dirty="0" err="1">
                <a:solidFill>
                  <a:schemeClr val="tx2">
                    <a:lumMod val="75000"/>
                  </a:schemeClr>
                </a:solidFill>
                <a:latin typeface="Arial" panose="020B0604020202020204" pitchFamily="34" charset="0"/>
                <a:ea typeface="ヒラギノ角ゴ Pro W3" charset="-128"/>
                <a:cs typeface="Arial" panose="020B0604020202020204" pitchFamily="34" charset="0"/>
              </a:rPr>
              <a:t>etc</a:t>
            </a:r>
            <a:r>
              <a:rPr lang="en-US" sz="2000" dirty="0">
                <a:solidFill>
                  <a:schemeClr val="tx2">
                    <a:lumMod val="75000"/>
                  </a:schemeClr>
                </a:solidFill>
                <a:latin typeface="Arial" panose="020B0604020202020204" pitchFamily="34" charset="0"/>
                <a:ea typeface="ヒラギノ角ゴ Pro W3" charset="-128"/>
                <a:cs typeface="Arial" panose="020B0604020202020204" pitchFamily="34" charset="0"/>
              </a:rPr>
              <a:t>): </a:t>
            </a:r>
            <a:r>
              <a:rPr lang="en-US" sz="2000" dirty="0">
                <a:solidFill>
                  <a:schemeClr val="accent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 LGBTQ+ Resources - Home (sharepoint.com)</a:t>
            </a:r>
            <a:endParaRPr lang="en-US" sz="2000" dirty="0">
              <a:solidFill>
                <a:schemeClr val="accent2"/>
              </a:solidFill>
              <a:latin typeface="Arial" panose="020B0604020202020204" pitchFamily="34" charset="0"/>
              <a:ea typeface="ヒラギノ角ゴ Pro W3" charset="-128"/>
              <a:cs typeface="Arial" panose="020B0604020202020204" pitchFamily="34" charset="0"/>
            </a:endParaRPr>
          </a:p>
          <a:p>
            <a:pPr marL="457200" lvl="1" indent="0" algn="ctr" eaLnBrk="0" fontAlgn="base" hangingPunct="0">
              <a:spcAft>
                <a:spcPct val="0"/>
              </a:spcAft>
              <a:buNone/>
              <a:defRPr/>
            </a:pPr>
            <a:r>
              <a:rPr lang="en-US" sz="2000" dirty="0">
                <a:solidFill>
                  <a:schemeClr val="tx2">
                    <a:lumMod val="75000"/>
                  </a:schemeClr>
                </a:solidFill>
                <a:latin typeface="Arial" panose="020B0604020202020204" pitchFamily="34" charset="0"/>
                <a:ea typeface="ヒラギノ角ゴ Pro W3" charset="-128"/>
                <a:cs typeface="Arial" panose="020B0604020202020204" pitchFamily="34" charset="0"/>
              </a:rPr>
              <a:t>Contact us by email: </a:t>
            </a:r>
            <a:r>
              <a:rPr lang="en-US" sz="2000" dirty="0">
                <a:solidFill>
                  <a:srgbClr val="0070C0"/>
                </a:solidFill>
                <a:latin typeface="Arial" panose="020B0604020202020204" pitchFamily="34" charset="0"/>
                <a:ea typeface="ヒラギノ角ゴ Pro W3" charset="-128"/>
                <a:cs typeface="Arial" panose="020B0604020202020204" pitchFamily="34" charset="0"/>
              </a:rPr>
              <a:t>VHALGBTQ+health@va.gov</a:t>
            </a:r>
          </a:p>
          <a:p>
            <a:pPr marL="0" indent="0" algn="ctr">
              <a:buFont typeface="Arial"/>
              <a:buNone/>
            </a:pPr>
            <a:endParaRPr lang="en-US" sz="2000" dirty="0">
              <a:solidFill>
                <a:srgbClr val="0070C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7" name="Picture 6" descr="We Serve All Who Served">
            <a:extLst>
              <a:ext uri="{FF2B5EF4-FFF2-40B4-BE49-F238E27FC236}">
                <a16:creationId xmlns:a16="http://schemas.microsoft.com/office/drawing/2014/main" id="{BA65CC9C-342D-4C66-B6E4-6713CCF74C4C}"/>
              </a:ext>
            </a:extLst>
          </p:cNvPr>
          <p:cNvPicPr>
            <a:picLocks noChangeAspect="1"/>
          </p:cNvPicPr>
          <p:nvPr/>
        </p:nvPicPr>
        <p:blipFill>
          <a:blip r:embed="rId7"/>
          <a:stretch>
            <a:fillRect/>
          </a:stretch>
        </p:blipFill>
        <p:spPr>
          <a:xfrm>
            <a:off x="2588491" y="6199400"/>
            <a:ext cx="990600" cy="658600"/>
          </a:xfrm>
          <a:prstGeom prst="rect">
            <a:avLst/>
          </a:prstGeom>
        </p:spPr>
      </p:pic>
      <p:sp>
        <p:nvSpPr>
          <p:cNvPr id="4" name="Slide Number Placeholder 2">
            <a:extLst>
              <a:ext uri="{FF2B5EF4-FFF2-40B4-BE49-F238E27FC236}">
                <a16:creationId xmlns:a16="http://schemas.microsoft.com/office/drawing/2014/main" id="{C0B33C86-0441-1732-515B-404F08812412}"/>
              </a:ext>
            </a:extLst>
          </p:cNvPr>
          <p:cNvSpPr txBox="1">
            <a:spLocks/>
          </p:cNvSpPr>
          <p:nvPr/>
        </p:nvSpPr>
        <p:spPr>
          <a:xfrm>
            <a:off x="11702472" y="6400800"/>
            <a:ext cx="41332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bg1"/>
                </a:solidFill>
                <a:latin typeface="Arial" charset="0"/>
                <a:ea typeface="ヒラギノ角ゴ Pro W3" pitchFamily="1" charset="-128"/>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5pPr>
            <a:lvl6pPr marL="2286000" algn="l" defTabSz="914400" rtl="0" eaLnBrk="1" latinLnBrk="0" hangingPunct="1">
              <a:defRPr sz="1800" kern="1200">
                <a:solidFill>
                  <a:schemeClr val="tx1"/>
                </a:solidFill>
                <a:latin typeface="Arial" charset="0"/>
                <a:ea typeface="ヒラギノ角ゴ Pro W3" pitchFamily="1" charset="-128"/>
                <a:cs typeface="+mn-cs"/>
              </a:defRPr>
            </a:lvl6pPr>
            <a:lvl7pPr marL="2743200" algn="l" defTabSz="914400" rtl="0" eaLnBrk="1" latinLnBrk="0" hangingPunct="1">
              <a:defRPr sz="1800" kern="1200">
                <a:solidFill>
                  <a:schemeClr val="tx1"/>
                </a:solidFill>
                <a:latin typeface="Arial" charset="0"/>
                <a:ea typeface="ヒラギノ角ゴ Pro W3" pitchFamily="1" charset="-128"/>
                <a:cs typeface="+mn-cs"/>
              </a:defRPr>
            </a:lvl7pPr>
            <a:lvl8pPr marL="3200400" algn="l" defTabSz="914400" rtl="0" eaLnBrk="1" latinLnBrk="0" hangingPunct="1">
              <a:defRPr sz="1800" kern="1200">
                <a:solidFill>
                  <a:schemeClr val="tx1"/>
                </a:solidFill>
                <a:latin typeface="Arial" charset="0"/>
                <a:ea typeface="ヒラギノ角ゴ Pro W3" pitchFamily="1" charset="-128"/>
                <a:cs typeface="+mn-cs"/>
              </a:defRPr>
            </a:lvl8pPr>
            <a:lvl9pPr marL="3657600" algn="l" defTabSz="914400" rtl="0" eaLnBrk="1" latinLnBrk="0" hangingPunct="1">
              <a:defRPr sz="1800" kern="1200">
                <a:solidFill>
                  <a:schemeClr val="tx1"/>
                </a:solidFill>
                <a:latin typeface="Arial" charset="0"/>
                <a:ea typeface="ヒラギノ角ゴ Pro W3" pitchFamily="1" charset="-128"/>
                <a:cs typeface="+mn-cs"/>
              </a:defRPr>
            </a:lvl9pPr>
          </a:lstStyle>
          <a:p>
            <a:pPr>
              <a:defRPr/>
            </a:pPr>
            <a:fld id="{71D2E955-1962-4AEE-8867-D22B674B3D18}" type="slidenum">
              <a:rPr lang="en-US" sz="1000" smtClean="0">
                <a:solidFill>
                  <a:prstClr val="white"/>
                </a:solidFill>
              </a:rPr>
              <a:pPr>
                <a:defRPr/>
              </a:pPr>
              <a:t>13</a:t>
            </a:fld>
            <a:endParaRPr lang="en-US" sz="1000" dirty="0">
              <a:solidFill>
                <a:prstClr val="white"/>
              </a:solidFill>
            </a:endParaRPr>
          </a:p>
        </p:txBody>
      </p:sp>
    </p:spTree>
    <p:extLst>
      <p:ext uri="{BB962C8B-B14F-4D97-AF65-F5344CB8AC3E}">
        <p14:creationId xmlns:p14="http://schemas.microsoft.com/office/powerpoint/2010/main" val="13101840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9578D-5B4E-4B06-8B4C-59431669DF21}"/>
              </a:ext>
            </a:extLst>
          </p:cNvPr>
          <p:cNvSpPr>
            <a:spLocks noGrp="1"/>
          </p:cNvSpPr>
          <p:nvPr>
            <p:ph type="title"/>
          </p:nvPr>
        </p:nvSpPr>
        <p:spPr/>
        <p:txBody>
          <a:bodyPr>
            <a:normAutofit/>
          </a:bodyPr>
          <a:lstStyle/>
          <a:p>
            <a:r>
              <a:rPr lang="en-US" sz="3600" b="0" dirty="0">
                <a:solidFill>
                  <a:prstClr val="white"/>
                </a:solidFill>
                <a:latin typeface="Georgia" panose="02040502050405020303" pitchFamily="18" charset="0"/>
                <a:ea typeface="ヒラギノ角ゴ Pro W3" charset="-128"/>
                <a:cs typeface="Arial" panose="020B0604020202020204" pitchFamily="34" charset="0"/>
              </a:rPr>
              <a:t>What LGBTQ+ Means</a:t>
            </a:r>
            <a:endParaRPr lang="en-US" sz="3600" b="0" dirty="0">
              <a:latin typeface="Georgia" panose="02040502050405020303" pitchFamily="18" charset="0"/>
              <a:cs typeface="Arial" panose="020B0604020202020204" pitchFamily="34" charset="0"/>
            </a:endParaRPr>
          </a:p>
        </p:txBody>
      </p:sp>
      <p:sp>
        <p:nvSpPr>
          <p:cNvPr id="2" name="Content Placeholder 1">
            <a:extLst>
              <a:ext uri="{FF2B5EF4-FFF2-40B4-BE49-F238E27FC236}">
                <a16:creationId xmlns:a16="http://schemas.microsoft.com/office/drawing/2014/main" id="{ABB2F113-732B-45B0-9F3A-6A2ACB8AB855}"/>
              </a:ext>
            </a:extLst>
          </p:cNvPr>
          <p:cNvSpPr>
            <a:spLocks noGrp="1"/>
          </p:cNvSpPr>
          <p:nvPr>
            <p:ph idx="1"/>
          </p:nvPr>
        </p:nvSpPr>
        <p:spPr/>
        <p:txBody>
          <a:bodyPr/>
          <a:lstStyle/>
          <a:p>
            <a:pPr eaLnBrk="0" fontAlgn="base" hangingPunct="0">
              <a:spcAft>
                <a:spcPct val="0"/>
              </a:spcAft>
              <a:buNone/>
              <a:defRPr/>
            </a:pPr>
            <a:r>
              <a:rPr lang="en-US" sz="2000"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LGBTQ+</a:t>
            </a: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 = Lesbian, Gay, Bisexual, Transgender, and Queer identities. </a:t>
            </a:r>
          </a:p>
          <a:p>
            <a:pPr eaLnBrk="0" fontAlgn="base" hangingPunct="0">
              <a:spcAft>
                <a:spcPct val="0"/>
              </a:spcAft>
              <a:defRPr/>
            </a:pPr>
            <a:endPar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endParaRPr>
          </a:p>
          <a:p>
            <a:pPr eaLnBrk="0" fontAlgn="base" hangingPunct="0">
              <a:spcAft>
                <a:spcPct val="0"/>
              </a:spcAft>
              <a:defRPr/>
            </a:pP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The ‘+’ sign captures identities beyond LGBTQ; e.g., two-spirit, pansexual, nonbinary identities. Inclusive of people who are questioning. </a:t>
            </a:r>
          </a:p>
          <a:p>
            <a:pPr eaLnBrk="0" fontAlgn="base" hangingPunct="0">
              <a:spcAft>
                <a:spcPct val="0"/>
              </a:spcAft>
              <a:buNone/>
              <a:defRPr/>
            </a:pPr>
            <a:endParaRPr lang="en-US" sz="16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endParaRPr>
          </a:p>
          <a:p>
            <a:pPr eaLnBrk="0" fontAlgn="base" hangingPunct="0">
              <a:spcAft>
                <a:spcPct val="0"/>
              </a:spcAft>
              <a:buFont typeface="Arial" charset="0"/>
              <a:buChar char="•"/>
              <a:defRPr/>
            </a:pP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Acronym for diverse groups of</a:t>
            </a:r>
            <a:r>
              <a:rPr lang="en-US" sz="2000"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 </a:t>
            </a: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people with </a:t>
            </a:r>
            <a:r>
              <a:rPr lang="en-US" sz="2000"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minoritized sexual </a:t>
            </a: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and </a:t>
            </a:r>
            <a:r>
              <a:rPr lang="en-US" sz="2000" b="1"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gender identities</a:t>
            </a:r>
            <a:r>
              <a:rPr lang="en-US" sz="2000" dirty="0">
                <a:solidFill>
                  <a:schemeClr val="tx1">
                    <a:lumMod val="85000"/>
                    <a:lumOff val="15000"/>
                  </a:schemeClr>
                </a:solidFill>
                <a:latin typeface="Arial" panose="020B0604020202020204" pitchFamily="34" charset="0"/>
                <a:ea typeface="ヒラギノ角ゴ Pro W3" charset="-128"/>
                <a:cs typeface="Arial" panose="020B0604020202020204" pitchFamily="34" charset="0"/>
              </a:rPr>
              <a:t>, with similar experiences of social stigma, victimization, and discrimination.</a:t>
            </a:r>
          </a:p>
          <a:p>
            <a:endParaRPr lang="en-US" dirty="0"/>
          </a:p>
        </p:txBody>
      </p:sp>
      <p:sp>
        <p:nvSpPr>
          <p:cNvPr id="5" name="TextBox 4" descr="7.2% of American adults (~24M) identify as LGBTQ+.&#10;&#10;Percentage is rising, mostly among younger people.&#10;&#10;Bisexual is most common identity (58%), especially in women.                               US Gallup Poll, 2023&#10;">
            <a:extLst>
              <a:ext uri="{FF2B5EF4-FFF2-40B4-BE49-F238E27FC236}">
                <a16:creationId xmlns:a16="http://schemas.microsoft.com/office/drawing/2014/main" id="{EF02B885-0F62-4B0B-87AB-092EB6BCC691}"/>
              </a:ext>
            </a:extLst>
          </p:cNvPr>
          <p:cNvSpPr txBox="1"/>
          <p:nvPr/>
        </p:nvSpPr>
        <p:spPr>
          <a:xfrm>
            <a:off x="2247900" y="3810001"/>
            <a:ext cx="7696200" cy="2000548"/>
          </a:xfrm>
          <a:prstGeom prst="rect">
            <a:avLst/>
          </a:prstGeom>
          <a:noFill/>
          <a:ln w="19050">
            <a:solidFill>
              <a:schemeClr val="tx1"/>
            </a:solidFill>
          </a:ln>
        </p:spPr>
        <p:txBody>
          <a:bodyPr wrap="square" rtlCol="0">
            <a:spAutoFit/>
          </a:bodyPr>
          <a:lstStyle/>
          <a:p>
            <a:pPr marL="342900" indent="-342900" defTabSz="457200" eaLnBrk="0" fontAlgn="base" hangingPunct="0">
              <a:spcBef>
                <a:spcPct val="20000"/>
              </a:spcBef>
              <a:spcAft>
                <a:spcPct val="0"/>
              </a:spcAft>
              <a:buFont typeface="Arial" charset="0"/>
              <a:buChar char="•"/>
              <a:defRPr/>
            </a:pPr>
            <a:endParaRPr lang="en-US" dirty="0">
              <a:solidFill>
                <a:prstClr val="black"/>
              </a:solidFill>
              <a:latin typeface="Arial" panose="020B0604020202020204" pitchFamily="34" charset="0"/>
              <a:ea typeface="ヒラギノ角ゴ Pro W3" charset="-128"/>
              <a:cs typeface="Arial" panose="020B0604020202020204" pitchFamily="34" charset="0"/>
            </a:endParaRPr>
          </a:p>
          <a:p>
            <a:pPr algn="ctr" fontAlgn="base">
              <a:spcBef>
                <a:spcPct val="0"/>
              </a:spcBef>
              <a:spcAft>
                <a:spcPct val="0"/>
              </a:spcAft>
              <a:defRPr/>
            </a:pPr>
            <a:r>
              <a:rPr lang="en-US" sz="2000" b="1" dirty="0">
                <a:solidFill>
                  <a:prstClr val="black"/>
                </a:solidFill>
                <a:latin typeface="Arial" charset="0"/>
                <a:ea typeface="ヒラギノ角ゴ Pro W3" pitchFamily="1" charset="-128"/>
              </a:rPr>
              <a:t>7.2% </a:t>
            </a:r>
            <a:r>
              <a:rPr lang="en-US" sz="2000" dirty="0">
                <a:solidFill>
                  <a:prstClr val="black"/>
                </a:solidFill>
                <a:latin typeface="Arial" charset="0"/>
                <a:ea typeface="ヒラギノ角ゴ Pro W3" pitchFamily="1" charset="-128"/>
              </a:rPr>
              <a:t>of American </a:t>
            </a:r>
            <a:r>
              <a:rPr lang="en-US" sz="2000" dirty="0">
                <a:latin typeface="Arial" charset="0"/>
                <a:ea typeface="ヒラギノ角ゴ Pro W3" pitchFamily="1" charset="-128"/>
              </a:rPr>
              <a:t>adults (~</a:t>
            </a:r>
            <a:r>
              <a:rPr lang="en-US" sz="2000" b="1" dirty="0">
                <a:latin typeface="Arial" charset="0"/>
                <a:ea typeface="ヒラギノ角ゴ Pro W3" pitchFamily="1" charset="-128"/>
              </a:rPr>
              <a:t>24M</a:t>
            </a:r>
            <a:r>
              <a:rPr lang="en-US" sz="2000" dirty="0">
                <a:latin typeface="Arial" charset="0"/>
                <a:ea typeface="ヒラギノ角ゴ Pro W3" pitchFamily="1" charset="-128"/>
              </a:rPr>
              <a:t>) identify as LGBTQ+.</a:t>
            </a:r>
          </a:p>
          <a:p>
            <a:pPr algn="ctr" fontAlgn="base">
              <a:spcBef>
                <a:spcPct val="0"/>
              </a:spcBef>
              <a:spcAft>
                <a:spcPct val="0"/>
              </a:spcAft>
              <a:defRPr/>
            </a:pPr>
            <a:endParaRPr lang="en-US" sz="800" dirty="0">
              <a:latin typeface="Arial" charset="0"/>
              <a:ea typeface="ヒラギノ角ゴ Pro W3" pitchFamily="1" charset="-128"/>
            </a:endParaRPr>
          </a:p>
          <a:p>
            <a:pPr algn="ctr" fontAlgn="base">
              <a:spcBef>
                <a:spcPct val="0"/>
              </a:spcBef>
              <a:spcAft>
                <a:spcPct val="0"/>
              </a:spcAft>
              <a:defRPr/>
            </a:pPr>
            <a:r>
              <a:rPr lang="en-US" sz="2000" dirty="0">
                <a:latin typeface="Arial" charset="0"/>
                <a:ea typeface="ヒラギノ角ゴ Pro W3" pitchFamily="1" charset="-128"/>
              </a:rPr>
              <a:t>Percentage is rising, mostly among younger people.</a:t>
            </a:r>
          </a:p>
          <a:p>
            <a:pPr algn="ctr" fontAlgn="base">
              <a:spcBef>
                <a:spcPct val="0"/>
              </a:spcBef>
              <a:spcAft>
                <a:spcPct val="0"/>
              </a:spcAft>
              <a:defRPr/>
            </a:pPr>
            <a:endParaRPr lang="en-US" sz="800" dirty="0">
              <a:latin typeface="Arial" charset="0"/>
              <a:ea typeface="ヒラギノ角ゴ Pro W3" pitchFamily="1" charset="-128"/>
            </a:endParaRPr>
          </a:p>
          <a:p>
            <a:pPr algn="ctr" fontAlgn="base">
              <a:spcBef>
                <a:spcPct val="0"/>
              </a:spcBef>
              <a:spcAft>
                <a:spcPct val="0"/>
              </a:spcAft>
              <a:defRPr/>
            </a:pPr>
            <a:r>
              <a:rPr lang="en-US" sz="2000" dirty="0">
                <a:latin typeface="Arial" charset="0"/>
                <a:ea typeface="ヒラギノ角ゴ Pro W3" pitchFamily="1" charset="-128"/>
              </a:rPr>
              <a:t>Bisexual is most common identity (58%), especially </a:t>
            </a:r>
            <a:r>
              <a:rPr lang="en-US" sz="2000" dirty="0">
                <a:solidFill>
                  <a:prstClr val="black"/>
                </a:solidFill>
                <a:latin typeface="Arial" charset="0"/>
                <a:ea typeface="ヒラギノ角ゴ Pro W3" pitchFamily="1" charset="-128"/>
              </a:rPr>
              <a:t>in women.</a:t>
            </a:r>
          </a:p>
          <a:p>
            <a:pPr algn="ctr" fontAlgn="base">
              <a:spcBef>
                <a:spcPct val="0"/>
              </a:spcBef>
              <a:spcAft>
                <a:spcPct val="0"/>
              </a:spcAft>
              <a:defRPr/>
            </a:pPr>
            <a:endParaRPr lang="en-US" sz="1200" dirty="0">
              <a:solidFill>
                <a:prstClr val="black"/>
              </a:solidFill>
              <a:latin typeface="Arial" charset="0"/>
              <a:ea typeface="ヒラギノ角ゴ Pro W3" pitchFamily="1" charset="-128"/>
            </a:endParaRPr>
          </a:p>
          <a:p>
            <a:pPr algn="r" fontAlgn="base">
              <a:spcBef>
                <a:spcPct val="0"/>
              </a:spcBef>
              <a:spcAft>
                <a:spcPct val="0"/>
              </a:spcAft>
              <a:defRPr/>
            </a:pPr>
            <a:r>
              <a:rPr lang="en-US" dirty="0">
                <a:solidFill>
                  <a:prstClr val="black"/>
                </a:solidFill>
                <a:latin typeface="Arial" charset="0"/>
                <a:ea typeface="ヒラギノ角ゴ Pro W3" pitchFamily="1" charset="-128"/>
              </a:rPr>
              <a:t>                               US Gallup Poll, 2023</a:t>
            </a:r>
            <a:endParaRPr lang="en-US" dirty="0">
              <a:latin typeface="Arial" charset="0"/>
              <a:ea typeface="ヒラギノ角ゴ Pro W3" pitchFamily="1" charset="-128"/>
            </a:endParaRPr>
          </a:p>
        </p:txBody>
      </p:sp>
      <p:pic>
        <p:nvPicPr>
          <p:cNvPr id="6" name="Picture 5" descr="We Serve All Who Served">
            <a:extLst>
              <a:ext uri="{FF2B5EF4-FFF2-40B4-BE49-F238E27FC236}">
                <a16:creationId xmlns:a16="http://schemas.microsoft.com/office/drawing/2014/main" id="{ECDC8BF5-FECC-47B8-914C-B14FCCDE317B}"/>
              </a:ext>
            </a:extLst>
          </p:cNvPr>
          <p:cNvPicPr>
            <a:picLocks noChangeAspect="1"/>
          </p:cNvPicPr>
          <p:nvPr/>
        </p:nvPicPr>
        <p:blipFill>
          <a:blip r:embed="rId3"/>
          <a:stretch>
            <a:fillRect/>
          </a:stretch>
        </p:blipFill>
        <p:spPr>
          <a:xfrm>
            <a:off x="2754746" y="6199400"/>
            <a:ext cx="990600" cy="658600"/>
          </a:xfrm>
          <a:prstGeom prst="rect">
            <a:avLst/>
          </a:prstGeom>
        </p:spPr>
      </p:pic>
      <p:sp>
        <p:nvSpPr>
          <p:cNvPr id="3" name="Slide Number Placeholder 2">
            <a:extLst>
              <a:ext uri="{FF2B5EF4-FFF2-40B4-BE49-F238E27FC236}">
                <a16:creationId xmlns:a16="http://schemas.microsoft.com/office/drawing/2014/main" id="{1AB36E59-0AE4-482E-B207-74865288079E}"/>
              </a:ext>
            </a:extLst>
          </p:cNvPr>
          <p:cNvSpPr>
            <a:spLocks noGrp="1"/>
          </p:cNvSpPr>
          <p:nvPr>
            <p:ph type="sldNum" sz="quarter" idx="12"/>
          </p:nvPr>
        </p:nvSpPr>
        <p:spPr>
          <a:xfrm>
            <a:off x="11582400" y="6400233"/>
            <a:ext cx="5128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000" smtClean="0">
                <a:solidFill>
                  <a:prstClr val="white"/>
                </a:solidFill>
              </a:rPr>
              <a:pPr/>
              <a:t>2</a:t>
            </a:fld>
            <a:endParaRPr lang="en-US" sz="1000" dirty="0">
              <a:solidFill>
                <a:prstClr val="white"/>
              </a:solidFill>
            </a:endParaRPr>
          </a:p>
        </p:txBody>
      </p:sp>
    </p:spTree>
    <p:extLst>
      <p:ext uri="{BB962C8B-B14F-4D97-AF65-F5344CB8AC3E}">
        <p14:creationId xmlns:p14="http://schemas.microsoft.com/office/powerpoint/2010/main" val="33101422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8" y="-76201"/>
            <a:ext cx="12192000" cy="731520"/>
          </a:xfrm>
        </p:spPr>
        <p:txBody>
          <a:bodyPr>
            <a:noAutofit/>
          </a:bodyPr>
          <a:lstStyle/>
          <a:p>
            <a:br>
              <a:rPr lang="en-US" sz="3600" dirty="0">
                <a:latin typeface="Georgia" panose="02040502050405020303" pitchFamily="18" charset="0"/>
                <a:cs typeface="Arial" panose="020B0604020202020204" pitchFamily="34" charset="0"/>
              </a:rPr>
            </a:br>
            <a:r>
              <a:rPr lang="en-US" sz="3600" b="0" dirty="0">
                <a:latin typeface="Georgia" panose="02040502050405020303" pitchFamily="18" charset="0"/>
                <a:cs typeface="Arial" panose="020B0604020202020204" pitchFamily="34" charset="0"/>
              </a:rPr>
              <a:t>VHA LGBTQ+ Health Program </a:t>
            </a:r>
            <a:br>
              <a:rPr lang="en-US" sz="3600" dirty="0">
                <a:latin typeface="Georgia" panose="02040502050405020303" pitchFamily="18" charset="0"/>
                <a:cs typeface="Arial" panose="020B0604020202020204" pitchFamily="34" charset="0"/>
              </a:rPr>
            </a:br>
            <a:endParaRPr lang="en-US" sz="3600" dirty="0">
              <a:latin typeface="Georgia" panose="02040502050405020303" pitchFamily="18" charset="0"/>
            </a:endParaRPr>
          </a:p>
        </p:txBody>
      </p:sp>
      <p:pic>
        <p:nvPicPr>
          <p:cNvPr id="1030" name="Picture 6" descr="rocket">
            <a:extLst>
              <a:ext uri="{FF2B5EF4-FFF2-40B4-BE49-F238E27FC236}">
                <a16:creationId xmlns:a16="http://schemas.microsoft.com/office/drawing/2014/main" id="{0EB90BBC-21FC-4408-8C09-00F676F3C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71" y="986839"/>
            <a:ext cx="530762" cy="5307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FD87346-B508-4105-9661-68A971B2018B}"/>
              </a:ext>
            </a:extLst>
          </p:cNvPr>
          <p:cNvSpPr>
            <a:spLocks noGrp="1"/>
          </p:cNvSpPr>
          <p:nvPr>
            <p:ph idx="1"/>
          </p:nvPr>
        </p:nvSpPr>
        <p:spPr>
          <a:xfrm>
            <a:off x="384822" y="655319"/>
            <a:ext cx="6131930" cy="4305300"/>
          </a:xfrm>
          <a:noFill/>
        </p:spPr>
        <p:txBody>
          <a:bodyPr>
            <a:noAutofit/>
          </a:bodyPr>
          <a:lstStyle/>
          <a:p>
            <a:pPr marL="400050" lvl="1" indent="0">
              <a:spcBef>
                <a:spcPts val="0"/>
              </a:spcBef>
              <a:buNone/>
            </a:pPr>
            <a:endParaRPr lang="en-US" b="1" dirty="0">
              <a:effectLst/>
              <a:latin typeface="Arial" panose="020B0604020202020204" pitchFamily="34" charset="0"/>
              <a:ea typeface="Calibri" panose="020F0502020204030204" pitchFamily="34" charset="0"/>
              <a:cs typeface="Times New Roman" panose="02020603050405020304" pitchFamily="18" charset="0"/>
            </a:endParaRPr>
          </a:p>
          <a:p>
            <a:pPr marL="400050" lvl="1" indent="0">
              <a:spcBef>
                <a:spcPts val="0"/>
              </a:spcBef>
              <a:spcAft>
                <a:spcPts val="600"/>
              </a:spcAft>
              <a:buNone/>
            </a:pPr>
            <a:r>
              <a:rPr lang="en-US" b="1" dirty="0">
                <a:effectLst/>
                <a:latin typeface="Arial" panose="020B0604020202020204" pitchFamily="34" charset="0"/>
                <a:ea typeface="Calibri" panose="020F0502020204030204" pitchFamily="34" charset="0"/>
                <a:cs typeface="Times New Roman" panose="02020603050405020304" pitchFamily="18" charset="0"/>
              </a:rPr>
              <a:t>		Mission </a:t>
            </a:r>
          </a:p>
          <a:p>
            <a:pPr marL="400050" lvl="1"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To facilitate field-based policy recommendations, establish metrics, and develop clinical education to 	support personalized, pro-active, patient-driven healthcare for LGBTQ+ Veterans.</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400050" lvl="1" indent="0">
              <a:spcBef>
                <a:spcPts val="0"/>
              </a:spcBef>
              <a:buNone/>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400050" lvl="1" indent="0">
              <a:spcBef>
                <a:spcPts val="0"/>
              </a:spcBef>
              <a:spcAft>
                <a:spcPts val="600"/>
              </a:spcAft>
              <a:buNone/>
            </a:pPr>
            <a:r>
              <a:rPr lang="en-US" sz="2400" b="1" dirty="0">
                <a:effectLst/>
                <a:latin typeface="Arial" panose="020B0604020202020204" pitchFamily="34" charset="0"/>
                <a:ea typeface="Calibri" panose="020F0502020204030204" pitchFamily="34" charset="0"/>
                <a:cs typeface="Times New Roman" panose="02020603050405020304" pitchFamily="18" charset="0"/>
              </a:rPr>
              <a:t>		</a:t>
            </a:r>
            <a:r>
              <a:rPr lang="en-US" b="1" dirty="0">
                <a:effectLst/>
                <a:latin typeface="Arial" panose="020B0604020202020204" pitchFamily="34" charset="0"/>
                <a:ea typeface="Calibri" panose="020F0502020204030204" pitchFamily="34" charset="0"/>
                <a:cs typeface="Times New Roman" panose="02020603050405020304" pitchFamily="18" charset="0"/>
              </a:rPr>
              <a:t>Vision </a:t>
            </a:r>
          </a:p>
          <a:p>
            <a:pPr marL="514350" lvl="1"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LGBTQ+ Veterans will choose VA and receive affirming care and services to achieve optimal health and well-being.  </a:t>
            </a:r>
          </a:p>
          <a:p>
            <a:pPr marL="0" indent="0">
              <a:buNone/>
            </a:pP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p:txBody>
      </p:sp>
      <p:pic>
        <p:nvPicPr>
          <p:cNvPr id="5" name="Picture 4" descr="Icon camera">
            <a:extLst>
              <a:ext uri="{FF2B5EF4-FFF2-40B4-BE49-F238E27FC236}">
                <a16:creationId xmlns:a16="http://schemas.microsoft.com/office/drawing/2014/main" id="{8D9051BC-934E-4411-B310-0A03EE0DD91C}"/>
              </a:ext>
            </a:extLst>
          </p:cNvPr>
          <p:cNvPicPr>
            <a:picLocks noChangeAspect="1"/>
          </p:cNvPicPr>
          <p:nvPr/>
        </p:nvPicPr>
        <p:blipFill>
          <a:blip r:embed="rId4"/>
          <a:stretch>
            <a:fillRect/>
          </a:stretch>
        </p:blipFill>
        <p:spPr>
          <a:xfrm>
            <a:off x="544359" y="3191807"/>
            <a:ext cx="512474" cy="512474"/>
          </a:xfrm>
          <a:prstGeom prst="rect">
            <a:avLst/>
          </a:prstGeom>
        </p:spPr>
      </p:pic>
      <p:grpSp>
        <p:nvGrpSpPr>
          <p:cNvPr id="9" name="Group 8" descr="Policies and Programming">
            <a:extLst>
              <a:ext uri="{FF2B5EF4-FFF2-40B4-BE49-F238E27FC236}">
                <a16:creationId xmlns:a16="http://schemas.microsoft.com/office/drawing/2014/main" id="{76B5D58F-1679-A250-3752-A3C8DCB70763}"/>
              </a:ext>
            </a:extLst>
          </p:cNvPr>
          <p:cNvGrpSpPr/>
          <p:nvPr/>
        </p:nvGrpSpPr>
        <p:grpSpPr>
          <a:xfrm>
            <a:off x="6259283" y="1025529"/>
            <a:ext cx="5716813" cy="4139595"/>
            <a:chOff x="6259285" y="1025529"/>
            <a:chExt cx="5921824" cy="4139595"/>
          </a:xfrm>
        </p:grpSpPr>
        <p:pic>
          <p:nvPicPr>
            <p:cNvPr id="1034" name="Picture 10">
              <a:extLst>
                <a:ext uri="{FF2B5EF4-FFF2-40B4-BE49-F238E27FC236}">
                  <a16:creationId xmlns:a16="http://schemas.microsoft.com/office/drawing/2014/main" id="{83823834-2954-4632-9C0C-446CC7390798}"/>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286" y="1025529"/>
              <a:ext cx="533399" cy="533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E78045A-A1D8-4CE1-86CD-BEFA02DD04B4}"/>
                </a:ext>
              </a:extLst>
            </p:cNvPr>
            <p:cNvSpPr txBox="1"/>
            <p:nvPr/>
          </p:nvSpPr>
          <p:spPr>
            <a:xfrm>
              <a:off x="6259285" y="1025529"/>
              <a:ext cx="5921824" cy="4139595"/>
            </a:xfrm>
            <a:prstGeom prst="rect">
              <a:avLst/>
            </a:prstGeom>
            <a:noFill/>
          </p:spPr>
          <p:txBody>
            <a:bodyPr wrap="square">
              <a:spAutoFit/>
            </a:bodyPr>
            <a:lstStyle/>
            <a:p>
              <a:pPr marL="0" indent="0">
                <a:spcBef>
                  <a:spcPts val="0"/>
                </a:spcBef>
                <a:spcAft>
                  <a:spcPts val="1800"/>
                </a:spcAft>
                <a:buNone/>
              </a:pPr>
              <a:r>
                <a:rPr lang="en-US" sz="2800" b="1" dirty="0">
                  <a:latin typeface="Arial" panose="020B0604020202020204" pitchFamily="34" charset="0"/>
                  <a:cs typeface="Arial" panose="020B0604020202020204" pitchFamily="34" charset="0"/>
                </a:rPr>
                <a:t>       Policies and Programming </a:t>
              </a:r>
              <a:endParaRPr lang="en-US" sz="800" dirty="0">
                <a:effectLst/>
                <a:latin typeface="Arial" panose="020B0604020202020204" pitchFamily="34" charset="0"/>
                <a:ea typeface="Times New Roman" panose="02020603050405020304" pitchFamily="18" charset="0"/>
              </a:endParaRPr>
            </a:p>
            <a:p>
              <a:pPr marL="342900" indent="-342900">
                <a:spcBef>
                  <a:spcPts val="0"/>
                </a:spcBef>
                <a:spcAft>
                  <a:spcPts val="1800"/>
                </a:spcAft>
                <a:buFont typeface="Wingdings" panose="05000000000000000000" pitchFamily="2" charset="2"/>
                <a:buChar char="ü"/>
              </a:pPr>
              <a:r>
                <a:rPr lang="en-US" sz="2000" dirty="0">
                  <a:effectLst/>
                  <a:latin typeface="Arial" panose="020B0604020202020204" pitchFamily="34" charset="0"/>
                  <a:ea typeface="Times New Roman" panose="02020603050405020304" pitchFamily="18" charset="0"/>
                </a:rPr>
                <a:t>VHA Directives 1340 and 1341</a:t>
              </a:r>
            </a:p>
            <a:p>
              <a:pPr marL="342900" indent="-342900">
                <a:spcBef>
                  <a:spcPts val="0"/>
                </a:spcBef>
                <a:spcAft>
                  <a:spcPts val="1800"/>
                </a:spcAft>
                <a:buFont typeface="Wingdings" panose="05000000000000000000" pitchFamily="2" charset="2"/>
                <a:buChar char="ü"/>
              </a:pPr>
              <a:r>
                <a:rPr lang="en-US" sz="2000" dirty="0">
                  <a:effectLst/>
                  <a:latin typeface="Arial" panose="020B0604020202020204" pitchFamily="34" charset="0"/>
                  <a:ea typeface="Times New Roman" panose="02020603050405020304" pitchFamily="18" charset="0"/>
                </a:rPr>
                <a:t>Transgender and gender diverse </a:t>
              </a:r>
              <a:r>
                <a:rPr lang="en-US" sz="2000" dirty="0">
                  <a:latin typeface="Arial" panose="020B0604020202020204" pitchFamily="34" charset="0"/>
                  <a:ea typeface="Times New Roman" panose="02020603050405020304" pitchFamily="18" charset="0"/>
                </a:rPr>
                <a:t>p</a:t>
              </a:r>
              <a:r>
                <a:rPr lang="en-US" sz="2000" dirty="0">
                  <a:effectLst/>
                  <a:latin typeface="Arial" panose="020B0604020202020204" pitchFamily="34" charset="0"/>
                  <a:ea typeface="Times New Roman" panose="02020603050405020304" pitchFamily="18" charset="0"/>
                </a:rPr>
                <a:t>rovider-to-provider E-Consultation</a:t>
              </a:r>
              <a:endParaRPr lang="en-US" sz="2000" dirty="0">
                <a:latin typeface="Times New Roman" panose="02020603050405020304" pitchFamily="18" charset="0"/>
                <a:ea typeface="Times New Roman" panose="02020603050405020304" pitchFamily="18" charset="0"/>
              </a:endParaRPr>
            </a:p>
            <a:p>
              <a:pPr marL="342900" indent="-342900">
                <a:spcBef>
                  <a:spcPts val="0"/>
                </a:spcBef>
                <a:spcAft>
                  <a:spcPts val="1800"/>
                </a:spcAft>
                <a:buFont typeface="Wingdings" panose="05000000000000000000" pitchFamily="2" charset="2"/>
                <a:buChar char="ü"/>
              </a:pPr>
              <a:r>
                <a:rPr lang="en-US" sz="2000" dirty="0">
                  <a:effectLst/>
                  <a:latin typeface="Arial" panose="020B0604020202020204" pitchFamily="34" charset="0"/>
                  <a:ea typeface="Times New Roman" panose="02020603050405020304" pitchFamily="18" charset="0"/>
                </a:rPr>
                <a:t>Gender Affirming Program for Speech (GAPS) vocal </a:t>
              </a:r>
              <a:r>
                <a:rPr lang="en-US" sz="2000" dirty="0">
                  <a:latin typeface="Arial" panose="020B0604020202020204" pitchFamily="34" charset="0"/>
                  <a:ea typeface="Times New Roman" panose="02020603050405020304" pitchFamily="18" charset="0"/>
                </a:rPr>
                <a:t>c</a:t>
              </a:r>
              <a:r>
                <a:rPr lang="en-US" sz="2000" dirty="0">
                  <a:effectLst/>
                  <a:latin typeface="Arial" panose="020B0604020202020204" pitchFamily="34" charset="0"/>
                  <a:ea typeface="Times New Roman" panose="02020603050405020304" pitchFamily="18" charset="0"/>
                </a:rPr>
                <a:t>oaching </a:t>
              </a:r>
              <a:r>
                <a:rPr lang="en-US" sz="2000" dirty="0">
                  <a:latin typeface="Arial" panose="020B0604020202020204" pitchFamily="34" charset="0"/>
                  <a:ea typeface="Times New Roman" panose="02020603050405020304" pitchFamily="18" charset="0"/>
                </a:rPr>
                <a:t>s</a:t>
              </a:r>
              <a:r>
                <a:rPr lang="en-US" sz="2000" dirty="0">
                  <a:effectLst/>
                  <a:latin typeface="Arial" panose="020B0604020202020204" pitchFamily="34" charset="0"/>
                  <a:ea typeface="Times New Roman" panose="02020603050405020304" pitchFamily="18" charset="0"/>
                </a:rPr>
                <a:t>ervices via telehealth</a:t>
              </a:r>
            </a:p>
            <a:p>
              <a:pPr marL="342900" indent="-342900">
                <a:spcBef>
                  <a:spcPts val="0"/>
                </a:spcBef>
                <a:spcAft>
                  <a:spcPts val="1800"/>
                </a:spcAft>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rPr>
                <a:t>VHA LGBTQ+ Veteran Care Coordinator Program</a:t>
              </a:r>
            </a:p>
            <a:p>
              <a:pPr marL="342900" indent="-342900">
                <a:spcAft>
                  <a:spcPts val="1800"/>
                </a:spcAft>
                <a:buFont typeface="Wingdings" panose="05000000000000000000" pitchFamily="2" charset="2"/>
                <a:buChar char="ü"/>
              </a:pPr>
              <a:r>
                <a:rPr lang="en-US" sz="2000" dirty="0">
                  <a:effectLst/>
                  <a:latin typeface="Arial" panose="020B0604020202020204" pitchFamily="34" charset="0"/>
                  <a:ea typeface="Times New Roman" panose="02020603050405020304" pitchFamily="18" charset="0"/>
                </a:rPr>
                <a:t>Education and </a:t>
              </a:r>
              <a:r>
                <a:rPr lang="en-US" sz="2000" dirty="0">
                  <a:latin typeface="Arial" panose="020B0604020202020204" pitchFamily="34" charset="0"/>
                  <a:ea typeface="Times New Roman" panose="02020603050405020304" pitchFamily="18" charset="0"/>
                </a:rPr>
                <a:t>r</a:t>
              </a:r>
              <a:r>
                <a:rPr lang="en-US" sz="2000" dirty="0">
                  <a:effectLst/>
                  <a:latin typeface="Arial" panose="020B0604020202020204" pitchFamily="34" charset="0"/>
                  <a:ea typeface="Times New Roman" panose="02020603050405020304" pitchFamily="18" charset="0"/>
                </a:rPr>
                <a:t>esources</a:t>
              </a:r>
              <a:endParaRPr lang="en-US" sz="2000" dirty="0">
                <a:latin typeface="Arial" panose="020B0604020202020204" pitchFamily="34" charset="0"/>
                <a:ea typeface="Calibri" panose="020F0502020204030204" pitchFamily="34" charset="0"/>
              </a:endParaRPr>
            </a:p>
          </p:txBody>
        </p:sp>
      </p:grpSp>
      <p:sp>
        <p:nvSpPr>
          <p:cNvPr id="3" name="TextBox 2">
            <a:extLst>
              <a:ext uri="{FF2B5EF4-FFF2-40B4-BE49-F238E27FC236}">
                <a16:creationId xmlns:a16="http://schemas.microsoft.com/office/drawing/2014/main" id="{523DBCEA-D205-46BE-AC53-68BAC48C19B4}"/>
              </a:ext>
            </a:extLst>
          </p:cNvPr>
          <p:cNvSpPr txBox="1"/>
          <p:nvPr/>
        </p:nvSpPr>
        <p:spPr>
          <a:xfrm>
            <a:off x="1452978" y="5259431"/>
            <a:ext cx="8828843" cy="923330"/>
          </a:xfrm>
          <a:prstGeom prst="rect">
            <a:avLst/>
          </a:prstGeom>
          <a:noFill/>
        </p:spPr>
        <p:txBody>
          <a:bodyPr wrap="square" rtlCol="0">
            <a:spAutoFit/>
          </a:bodyPr>
          <a:lstStyle/>
          <a:p>
            <a:pPr marL="457200" lvl="1" indent="0" eaLnBrk="0" fontAlgn="base" hangingPunct="0">
              <a:spcAft>
                <a:spcPct val="0"/>
              </a:spcAft>
              <a:buNone/>
              <a:defRPr/>
            </a:pPr>
            <a:r>
              <a:rPr lang="en-US" dirty="0">
                <a:latin typeface="Arial" panose="020B0604020202020204" pitchFamily="34" charset="0"/>
                <a:ea typeface="ヒラギノ角ゴ Pro W3" charset="-128"/>
                <a:cs typeface="Arial" panose="020B0604020202020204" pitchFamily="34" charset="0"/>
              </a:rPr>
              <a:t>SharePoint (internal to VA):</a:t>
            </a:r>
            <a:r>
              <a:rPr lang="en-US" dirty="0">
                <a:solidFill>
                  <a:schemeClr val="tx2"/>
                </a:solidFill>
                <a:latin typeface="Arial" panose="020B0604020202020204" pitchFamily="34" charset="0"/>
                <a:ea typeface="ヒラギノ角ゴ Pro W3" charset="-128"/>
                <a:cs typeface="Arial" panose="020B0604020202020204" pitchFamily="34" charset="0"/>
              </a:rPr>
              <a:t> </a:t>
            </a:r>
            <a:r>
              <a:rPr lang="en-US" dirty="0">
                <a:solidFill>
                  <a:schemeClr val="tx2"/>
                </a:solidFill>
                <a:latin typeface="Arial" panose="020B0604020202020204" pitchFamily="34" charset="0"/>
                <a:ea typeface="ヒラギノ角ゴ Pro W3" charset="-128"/>
                <a:cs typeface="Arial" panose="020B0604020202020204" pitchFamily="34" charset="0"/>
                <a:hlinkClick r:id="rId6">
                  <a:extLst>
                    <a:ext uri="{A12FA001-AC4F-418D-AE19-62706E023703}">
                      <ahyp:hlinkClr xmlns:ahyp="http://schemas.microsoft.com/office/drawing/2018/hyperlinkcolor" val="tx"/>
                    </a:ext>
                  </a:extLst>
                </a:hlinkClick>
              </a:rPr>
              <a:t>VA LGBTQ+ Resources - Home (SharePoint.com</a:t>
            </a:r>
            <a:r>
              <a:rPr lang="en-US" dirty="0">
                <a:latin typeface="Arial" panose="020B0604020202020204" pitchFamily="34" charset="0"/>
                <a:ea typeface="ヒラギノ角ゴ Pro W3" charset="-128"/>
                <a:cs typeface="Arial" panose="020B0604020202020204" pitchFamily="34" charset="0"/>
                <a:hlinkClick r:id="rId6">
                  <a:extLst>
                    <a:ext uri="{A12FA001-AC4F-418D-AE19-62706E023703}">
                      <ahyp:hlinkClr xmlns:ahyp="http://schemas.microsoft.com/office/drawing/2018/hyperlinkcolor" val="tx"/>
                    </a:ext>
                  </a:extLst>
                </a:hlinkClick>
              </a:rPr>
              <a:t>)</a:t>
            </a:r>
            <a:endParaRPr lang="en-US" dirty="0">
              <a:latin typeface="Arial" panose="020B0604020202020204" pitchFamily="34" charset="0"/>
              <a:ea typeface="ヒラギノ角ゴ Pro W3" charset="-128"/>
              <a:cs typeface="Arial" panose="020B0604020202020204" pitchFamily="34" charset="0"/>
            </a:endParaRPr>
          </a:p>
          <a:p>
            <a:pPr marL="457200" lvl="1" indent="0" eaLnBrk="0" fontAlgn="base" hangingPunct="0">
              <a:spcAft>
                <a:spcPct val="0"/>
              </a:spcAft>
              <a:buNone/>
              <a:defRPr/>
            </a:pPr>
            <a:r>
              <a:rPr lang="en-US" dirty="0">
                <a:latin typeface="Arial" panose="020B0604020202020204" pitchFamily="34" charset="0"/>
                <a:ea typeface="ヒラギノ角ゴ Pro W3" charset="-128"/>
                <a:cs typeface="Arial" panose="020B0604020202020204" pitchFamily="34" charset="0"/>
              </a:rPr>
              <a:t>Public website: </a:t>
            </a:r>
            <a:r>
              <a:rPr lang="en-US" dirty="0">
                <a:solidFill>
                  <a:schemeClr val="tx2"/>
                </a:solidFill>
                <a:latin typeface="Arial" panose="020B0604020202020204" pitchFamily="34" charset="0"/>
                <a:ea typeface="ヒラギノ角ゴ Pro W3" charset="-128"/>
                <a:cs typeface="Arial" panose="020B0604020202020204" pitchFamily="34" charset="0"/>
                <a:hlinkClick r:id="rId7">
                  <a:extLst>
                    <a:ext uri="{A12FA001-AC4F-418D-AE19-62706E023703}">
                      <ahyp:hlinkClr xmlns:ahyp="http://schemas.microsoft.com/office/drawing/2018/hyperlinkcolor" val="tx"/>
                    </a:ext>
                  </a:extLst>
                </a:hlinkClick>
              </a:rPr>
              <a:t>http://www.patientcare.va.gov/LGBT</a:t>
            </a:r>
            <a:endParaRPr lang="en-US" dirty="0">
              <a:solidFill>
                <a:schemeClr val="tx2"/>
              </a:solidFill>
              <a:latin typeface="Arial" panose="020B0604020202020204" pitchFamily="34" charset="0"/>
              <a:ea typeface="ヒラギノ角ゴ Pro W3" charset="-128"/>
              <a:cs typeface="Arial" panose="020B0604020202020204" pitchFamily="34" charset="0"/>
            </a:endParaRPr>
          </a:p>
          <a:p>
            <a:pPr marL="457200" lvl="1" indent="0" eaLnBrk="0" fontAlgn="base" hangingPunct="0">
              <a:spcAft>
                <a:spcPct val="0"/>
              </a:spcAft>
              <a:buNone/>
              <a:defRPr/>
            </a:pPr>
            <a:r>
              <a:rPr lang="en-US" dirty="0">
                <a:latin typeface="Arial" panose="020B0604020202020204" pitchFamily="34" charset="0"/>
                <a:ea typeface="ヒラギノ角ゴ Pro W3" charset="-128"/>
                <a:cs typeface="Arial" panose="020B0604020202020204" pitchFamily="34" charset="0"/>
              </a:rPr>
              <a:t>Contact us by email: </a:t>
            </a:r>
            <a:r>
              <a:rPr lang="en-US" u="sng" dirty="0">
                <a:solidFill>
                  <a:schemeClr val="tx2"/>
                </a:solidFill>
                <a:latin typeface="Arial" panose="020B0604020202020204" pitchFamily="34" charset="0"/>
                <a:ea typeface="ヒラギノ角ゴ Pro W3" charset="-128"/>
                <a:cs typeface="Arial" panose="020B0604020202020204" pitchFamily="34" charset="0"/>
              </a:rPr>
              <a:t>VHA</a:t>
            </a:r>
            <a:r>
              <a:rPr lang="en-US" dirty="0">
                <a:solidFill>
                  <a:schemeClr val="tx2"/>
                </a:solidFill>
                <a:latin typeface="Arial" panose="020B0604020202020204" pitchFamily="34" charset="0"/>
                <a:ea typeface="ヒラギノ角ゴ Pro W3" charset="-128"/>
                <a:cs typeface="Arial" panose="020B0604020202020204" pitchFamily="34" charset="0"/>
                <a:hlinkClick r:id="rId8">
                  <a:extLst>
                    <a:ext uri="{A12FA001-AC4F-418D-AE19-62706E023703}">
                      <ahyp:hlinkClr xmlns:ahyp="http://schemas.microsoft.com/office/drawing/2018/hyperlinkcolor" val="tx"/>
                    </a:ext>
                  </a:extLst>
                </a:hlinkClick>
              </a:rPr>
              <a:t>LGBTQ+Health@va.gov</a:t>
            </a:r>
            <a:endParaRPr lang="en-US" dirty="0">
              <a:solidFill>
                <a:schemeClr val="tx2"/>
              </a:solidFill>
              <a:latin typeface="Arial" panose="020B0604020202020204" pitchFamily="34" charset="0"/>
              <a:ea typeface="ヒラギノ角ゴ Pro W3" charset="-128"/>
              <a:cs typeface="Arial" panose="020B0604020202020204" pitchFamily="34" charset="0"/>
            </a:endParaRPr>
          </a:p>
        </p:txBody>
      </p:sp>
      <p:pic>
        <p:nvPicPr>
          <p:cNvPr id="7" name="Picture 6" descr="We Serve All Who Served">
            <a:extLst>
              <a:ext uri="{FF2B5EF4-FFF2-40B4-BE49-F238E27FC236}">
                <a16:creationId xmlns:a16="http://schemas.microsoft.com/office/drawing/2014/main" id="{BF11E53D-F2FE-7F03-3276-03523E873B0B}"/>
              </a:ext>
            </a:extLst>
          </p:cNvPr>
          <p:cNvPicPr>
            <a:picLocks noChangeAspect="1"/>
          </p:cNvPicPr>
          <p:nvPr/>
        </p:nvPicPr>
        <p:blipFill>
          <a:blip r:embed="rId9"/>
          <a:stretch>
            <a:fillRect/>
          </a:stretch>
        </p:blipFill>
        <p:spPr>
          <a:xfrm>
            <a:off x="2754746" y="6199400"/>
            <a:ext cx="990600" cy="658600"/>
          </a:xfrm>
          <a:prstGeom prst="rect">
            <a:avLst/>
          </a:prstGeom>
        </p:spPr>
      </p:pic>
      <p:sp>
        <p:nvSpPr>
          <p:cNvPr id="2" name="Slide Number Placeholder 1">
            <a:extLst>
              <a:ext uri="{FF2B5EF4-FFF2-40B4-BE49-F238E27FC236}">
                <a16:creationId xmlns:a16="http://schemas.microsoft.com/office/drawing/2014/main" id="{ABB13F2C-E247-4957-A935-D6DAEB49D8A5}"/>
              </a:ext>
            </a:extLst>
          </p:cNvPr>
          <p:cNvSpPr>
            <a:spLocks noGrp="1"/>
          </p:cNvSpPr>
          <p:nvPr>
            <p:ph type="sldNum" sz="quarter" idx="12"/>
          </p:nvPr>
        </p:nvSpPr>
        <p:spPr>
          <a:xfrm>
            <a:off x="11582400" y="6400233"/>
            <a:ext cx="5128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000" smtClean="0">
                <a:solidFill>
                  <a:prstClr val="white"/>
                </a:solidFill>
              </a:rPr>
              <a:pPr/>
              <a:t>3</a:t>
            </a:fld>
            <a:endParaRPr lang="en-US" sz="1000" dirty="0">
              <a:solidFill>
                <a:prstClr val="white"/>
              </a:solidFill>
            </a:endParaRPr>
          </a:p>
        </p:txBody>
      </p:sp>
    </p:spTree>
    <p:extLst>
      <p:ext uri="{BB962C8B-B14F-4D97-AF65-F5344CB8AC3E}">
        <p14:creationId xmlns:p14="http://schemas.microsoft.com/office/powerpoint/2010/main" val="2126923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77F78D-96CA-035F-BBDD-AF86E118AADE}"/>
              </a:ext>
            </a:extLst>
          </p:cNvPr>
          <p:cNvSpPr>
            <a:spLocks noGrp="1"/>
          </p:cNvSpPr>
          <p:nvPr>
            <p:ph type="title"/>
          </p:nvPr>
        </p:nvSpPr>
        <p:spPr>
          <a:xfrm>
            <a:off x="8242300" y="1118550"/>
            <a:ext cx="2311400" cy="506005"/>
          </a:xfrm>
        </p:spPr>
        <p:txBody>
          <a:bodyPr>
            <a:normAutofit/>
          </a:bodyPr>
          <a:lstStyle/>
          <a:p>
            <a:r>
              <a:rPr lang="en-US" sz="800" dirty="0"/>
              <a:t>National VHA Policies</a:t>
            </a:r>
          </a:p>
        </p:txBody>
      </p:sp>
      <p:sp>
        <p:nvSpPr>
          <p:cNvPr id="7" name="TextBox 6">
            <a:extLst>
              <a:ext uri="{FF2B5EF4-FFF2-40B4-BE49-F238E27FC236}">
                <a16:creationId xmlns:a16="http://schemas.microsoft.com/office/drawing/2014/main" id="{3BAFB6D0-A0B1-DE54-3AB4-3CE87743443A}"/>
              </a:ext>
            </a:extLst>
          </p:cNvPr>
          <p:cNvSpPr txBox="1"/>
          <p:nvPr/>
        </p:nvSpPr>
        <p:spPr>
          <a:xfrm>
            <a:off x="1213691" y="-13702"/>
            <a:ext cx="9764617" cy="646331"/>
          </a:xfrm>
          <a:prstGeom prst="rect">
            <a:avLst/>
          </a:prstGeom>
          <a:noFill/>
        </p:spPr>
        <p:txBody>
          <a:bodyPr wrap="square">
            <a:spAutoFit/>
          </a:bodyPr>
          <a:lstStyle/>
          <a:p>
            <a:r>
              <a:rPr lang="en-US" sz="3600" b="0" dirty="0">
                <a:solidFill>
                  <a:schemeClr val="bg1"/>
                </a:solidFill>
                <a:latin typeface="Georgia" panose="02040502050405020303" pitchFamily="18" charset="0"/>
                <a:cs typeface="Arial" panose="020B0604020202020204" pitchFamily="34" charset="0"/>
              </a:rPr>
              <a:t>National VHA Policies: LGBTQ+ Care</a:t>
            </a:r>
            <a:endParaRPr lang="en-US" sz="3600" dirty="0">
              <a:solidFill>
                <a:schemeClr val="bg1"/>
              </a:solidFill>
            </a:endParaRPr>
          </a:p>
        </p:txBody>
      </p:sp>
      <p:sp>
        <p:nvSpPr>
          <p:cNvPr id="3" name="Content Placeholder 2"/>
          <p:cNvSpPr>
            <a:spLocks noGrp="1"/>
          </p:cNvSpPr>
          <p:nvPr>
            <p:ph idx="1"/>
          </p:nvPr>
        </p:nvSpPr>
        <p:spPr>
          <a:xfrm>
            <a:off x="727113" y="522084"/>
            <a:ext cx="10895682" cy="5075862"/>
          </a:xfrm>
        </p:spPr>
        <p:txBody>
          <a:bodyPr>
            <a:noAutofit/>
          </a:bodyPr>
          <a:lstStyle/>
          <a:p>
            <a:pPr marL="0" indent="0">
              <a:buNone/>
            </a:pPr>
            <a:endParaRPr lang="en-US" sz="1300" dirty="0">
              <a:latin typeface="Arial" panose="020B0604020202020204" pitchFamily="34" charset="0"/>
              <a:cs typeface="Arial" panose="020B0604020202020204" pitchFamily="34" charset="0"/>
            </a:endParaRPr>
          </a:p>
          <a:p>
            <a:pPr marL="0" indent="0">
              <a:buNone/>
            </a:pPr>
            <a:r>
              <a:rPr lang="en-US" sz="1300"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VHA Directive 1340: Provision of Health Care for Veterans Who Identify as Lesbian, Gay, Bisexual and Queer</a:t>
            </a:r>
            <a:endParaRPr lang="en-US" sz="1300" dirty="0">
              <a:solidFill>
                <a:schemeClr val="accent2">
                  <a:lumMod val="75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a:solidFill>
                  <a:prstClr val="black"/>
                </a:solidFill>
                <a:latin typeface="Arial" panose="020B0604020202020204" pitchFamily="34" charset="0"/>
                <a:ea typeface="ヒラギノ角ゴ Pro W3" charset="-128"/>
                <a:cs typeface="Arial" panose="020B0604020202020204" pitchFamily="34" charset="0"/>
              </a:rPr>
              <a:t>VHA employees will create an affirming environment for LGBQ+ Veterans. </a:t>
            </a:r>
          </a:p>
          <a:p>
            <a:pPr lvl="1">
              <a:buFont typeface="Arial" panose="020B0604020202020204" pitchFamily="34" charset="0"/>
              <a:buChar char="•"/>
            </a:pPr>
            <a:r>
              <a:rPr lang="en-US" sz="1300" dirty="0">
                <a:solidFill>
                  <a:prstClr val="black"/>
                </a:solidFill>
                <a:latin typeface="Arial" panose="020B0604020202020204" pitchFamily="34" charset="0"/>
                <a:ea typeface="ヒラギノ角ゴ Pro W3" charset="-128"/>
                <a:cs typeface="Arial" panose="020B0604020202020204" pitchFamily="34" charset="0"/>
              </a:rPr>
              <a:t>Inclusive definition of family.</a:t>
            </a:r>
          </a:p>
          <a:p>
            <a:pPr lvl="1" eaLnBrk="0" fontAlgn="base" hangingPunct="0">
              <a:spcAft>
                <a:spcPct val="0"/>
              </a:spcAft>
              <a:buFont typeface="Arial" panose="020B0604020202020204" pitchFamily="34" charset="0"/>
              <a:buChar char="•"/>
              <a:defRPr/>
            </a:pPr>
            <a:r>
              <a:rPr lang="en-US" sz="1300" dirty="0">
                <a:latin typeface="Arial" panose="020B0604020202020204" pitchFamily="34" charset="0"/>
                <a:ea typeface="ヒラギノ角ゴ Pro W3" charset="-128"/>
                <a:cs typeface="Arial" panose="020B0604020202020204" pitchFamily="34" charset="0"/>
              </a:rPr>
              <a:t>Access to a LGBTQ+ Veteran Care Coordinator.</a:t>
            </a:r>
          </a:p>
          <a:p>
            <a:pPr lvl="1" eaLnBrk="0" fontAlgn="base" hangingPunct="0">
              <a:spcAft>
                <a:spcPct val="0"/>
              </a:spcAft>
              <a:buFont typeface="Arial" panose="020B0604020202020204" pitchFamily="34" charset="0"/>
              <a:buChar char="•"/>
              <a:defRPr/>
            </a:pPr>
            <a:r>
              <a:rPr lang="en-US" sz="1300" dirty="0">
                <a:latin typeface="Arial" panose="020B0604020202020204" pitchFamily="34" charset="0"/>
                <a:ea typeface="ヒラギノ角ゴ Pro W3" charset="-128"/>
                <a:cs typeface="Arial" panose="020B0604020202020204" pitchFamily="34" charset="0"/>
              </a:rPr>
              <a:t>Inputting the Veteran’s sexual orientation in the health record.</a:t>
            </a:r>
          </a:p>
          <a:p>
            <a:pPr lvl="1" eaLnBrk="0" fontAlgn="base" hangingPunct="0">
              <a:spcAft>
                <a:spcPct val="0"/>
              </a:spcAft>
              <a:buFont typeface="Arial" panose="020B0604020202020204" pitchFamily="34" charset="0"/>
              <a:buChar char="•"/>
              <a:defRPr/>
            </a:pPr>
            <a:r>
              <a:rPr lang="en-US" sz="1300" dirty="0">
                <a:solidFill>
                  <a:prstClr val="black"/>
                </a:solidFill>
                <a:latin typeface="Arial" panose="020B0604020202020204" pitchFamily="34" charset="0"/>
                <a:ea typeface="ヒラギノ角ゴ Pro W3" charset="-128"/>
                <a:cs typeface="Arial" panose="020B0604020202020204" pitchFamily="34" charset="0"/>
              </a:rPr>
              <a:t>Annual sexual health assessment of all Veterans.</a:t>
            </a:r>
          </a:p>
          <a:p>
            <a:pPr lvl="1" eaLnBrk="0" fontAlgn="base" hangingPunct="0">
              <a:spcAft>
                <a:spcPct val="0"/>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Attempts to change sexual orientation (formal or informal) are harmful to health.</a:t>
            </a:r>
          </a:p>
          <a:p>
            <a:pPr lvl="1" eaLnBrk="0" fontAlgn="base" hangingPunct="0">
              <a:spcAft>
                <a:spcPct val="0"/>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VHA employees must create an affirming environment.</a:t>
            </a:r>
          </a:p>
          <a:p>
            <a:pPr marL="0" indent="0">
              <a:buNone/>
            </a:pPr>
            <a:endParaRPr lang="en-US" sz="1300" dirty="0">
              <a:solidFill>
                <a:srgbClr val="174782"/>
              </a:solidFill>
              <a:latin typeface="Arial" panose="020B0604020202020204" pitchFamily="34" charset="0"/>
              <a:cs typeface="Arial" panose="020B0604020202020204" pitchFamily="34" charset="0"/>
            </a:endParaRPr>
          </a:p>
          <a:p>
            <a:pPr marL="0" indent="0">
              <a:buNone/>
            </a:pPr>
            <a:r>
              <a:rPr lang="en-US" sz="13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VHA Directive 1341: Providing Health Care for Transgender and Intersex Veterans</a:t>
            </a:r>
            <a:endParaRPr lang="en-US" sz="1300" dirty="0">
              <a:solidFill>
                <a:schemeClr val="accent2">
                  <a:lumMod val="75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VHA employees will create a welcoming environment for transgender and intersex Veterans. </a:t>
            </a:r>
          </a:p>
          <a:p>
            <a:pPr lvl="1">
              <a:buFont typeface="Arial" panose="020B0604020202020204" pitchFamily="34" charset="0"/>
              <a:buChar char="•"/>
            </a:pPr>
            <a:r>
              <a:rPr lang="en-US" sz="1300" dirty="0">
                <a:latin typeface="Arial" panose="020B0604020202020204" pitchFamily="34" charset="0"/>
                <a:ea typeface="ヒラギノ角ゴ Pro W3" charset="-128"/>
                <a:cs typeface="Arial" panose="020B0604020202020204" pitchFamily="34" charset="0"/>
              </a:rPr>
              <a:t>Access to a LGBTQ+ Veteran Care Coordinator.</a:t>
            </a:r>
          </a:p>
          <a:p>
            <a:pPr lvl="1">
              <a:buFont typeface="Arial" panose="020B0604020202020204" pitchFamily="34" charset="0"/>
              <a:buChar char="•"/>
            </a:pPr>
            <a:r>
              <a:rPr lang="en-US" sz="1300" dirty="0">
                <a:solidFill>
                  <a:prstClr val="black"/>
                </a:solidFill>
                <a:latin typeface="Arial" panose="020B0604020202020204" pitchFamily="34" charset="0"/>
                <a:cs typeface="Arial" panose="020B0604020202020204" pitchFamily="34" charset="0"/>
              </a:rPr>
              <a:t>Veterans</a:t>
            </a:r>
            <a:r>
              <a:rPr lang="en-US" sz="1300" dirty="0">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are treated based upon gender identity (with data entry driven by patient preferences)</a:t>
            </a:r>
            <a:r>
              <a:rPr lang="en-US" sz="1300" dirty="0">
                <a:latin typeface="Arial" panose="020B0604020202020204" pitchFamily="34" charset="0"/>
                <a:cs typeface="Arial" panose="020B0604020202020204" pitchFamily="34" charset="0"/>
              </a:rPr>
              <a:t>: </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Room assignment and restroom use</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Hormone therapy </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Fertility evaluations (gamete storage up to 5 years)</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Mental health care </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Voice and communication coaching </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Gender affirming prosthetics</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Pre-operative </a:t>
            </a:r>
            <a:r>
              <a:rPr lang="en-US" sz="1300" dirty="0">
                <a:latin typeface="Arial" panose="020B0604020202020204" pitchFamily="34" charset="0"/>
                <a:cs typeface="Arial" panose="020B0604020202020204" pitchFamily="34" charset="0"/>
              </a:rPr>
              <a:t>evaluations and treatments including hair removal</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Medically necessary post-operative and long-term care following gender confirming/affirming surgery </a:t>
            </a:r>
          </a:p>
          <a:p>
            <a:pPr marL="1085850" lvl="2" indent="-342900" defTabSz="342900">
              <a:buFont typeface="Courier New" panose="02070309020205020404" pitchFamily="49" charset="0"/>
              <a:buChar char="o"/>
            </a:pPr>
            <a:r>
              <a:rPr lang="en-US" sz="1300" dirty="0">
                <a:solidFill>
                  <a:prstClr val="black"/>
                </a:solidFill>
                <a:latin typeface="Arial" panose="020B0604020202020204" pitchFamily="34" charset="0"/>
                <a:cs typeface="Arial" panose="020B0604020202020204" pitchFamily="34" charset="0"/>
              </a:rPr>
              <a:t>VA does </a:t>
            </a:r>
            <a:r>
              <a:rPr lang="en-US" sz="1300" u="sng" dirty="0">
                <a:solidFill>
                  <a:prstClr val="black"/>
                </a:solidFill>
                <a:latin typeface="Arial" panose="020B0604020202020204" pitchFamily="34" charset="0"/>
                <a:cs typeface="Arial" panose="020B0604020202020204" pitchFamily="34" charset="0"/>
              </a:rPr>
              <a:t>not</a:t>
            </a:r>
            <a:r>
              <a:rPr lang="en-US" sz="1300" dirty="0">
                <a:solidFill>
                  <a:prstClr val="black"/>
                </a:solidFill>
                <a:latin typeface="Arial" panose="020B0604020202020204" pitchFamily="34" charset="0"/>
                <a:cs typeface="Arial" panose="020B0604020202020204" pitchFamily="34" charset="0"/>
              </a:rPr>
              <a:t> provide or fund gender affirming surgeries.* (next slide)</a:t>
            </a:r>
          </a:p>
        </p:txBody>
      </p:sp>
      <p:pic>
        <p:nvPicPr>
          <p:cNvPr id="9" name="Picture 8" descr="We Serve All Who Served">
            <a:extLst>
              <a:ext uri="{FF2B5EF4-FFF2-40B4-BE49-F238E27FC236}">
                <a16:creationId xmlns:a16="http://schemas.microsoft.com/office/drawing/2014/main" id="{DDC7E32B-9070-4D37-8B9A-93DAF86F18BB}"/>
              </a:ext>
            </a:extLst>
          </p:cNvPr>
          <p:cNvPicPr>
            <a:picLocks noChangeAspect="1"/>
          </p:cNvPicPr>
          <p:nvPr/>
        </p:nvPicPr>
        <p:blipFill>
          <a:blip r:embed="rId5"/>
          <a:stretch>
            <a:fillRect/>
          </a:stretch>
        </p:blipFill>
        <p:spPr>
          <a:xfrm>
            <a:off x="2857499" y="6230117"/>
            <a:ext cx="902827" cy="600244"/>
          </a:xfrm>
          <a:prstGeom prst="rect">
            <a:avLst/>
          </a:prstGeom>
        </p:spPr>
      </p:pic>
      <p:sp>
        <p:nvSpPr>
          <p:cNvPr id="8" name="Slide Number Placeholder 1">
            <a:extLst>
              <a:ext uri="{FF2B5EF4-FFF2-40B4-BE49-F238E27FC236}">
                <a16:creationId xmlns:a16="http://schemas.microsoft.com/office/drawing/2014/main" id="{12BDD918-AF74-E67A-E110-5536C3514F3A}"/>
              </a:ext>
            </a:extLst>
          </p:cNvPr>
          <p:cNvSpPr txBox="1">
            <a:spLocks/>
          </p:cNvSpPr>
          <p:nvPr/>
        </p:nvSpPr>
        <p:spPr>
          <a:xfrm>
            <a:off x="11582400" y="6400233"/>
            <a:ext cx="5128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000" smtClean="0">
                <a:solidFill>
                  <a:prstClr val="white"/>
                </a:solidFill>
              </a:rPr>
              <a:pPr/>
              <a:t>4</a:t>
            </a:fld>
            <a:endParaRPr lang="en-US" sz="1000" dirty="0">
              <a:solidFill>
                <a:prstClr val="white"/>
              </a:solidFill>
            </a:endParaRPr>
          </a:p>
        </p:txBody>
      </p:sp>
    </p:spTree>
    <p:extLst>
      <p:ext uri="{BB962C8B-B14F-4D97-AF65-F5344CB8AC3E}">
        <p14:creationId xmlns:p14="http://schemas.microsoft.com/office/powerpoint/2010/main" val="26597812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7805-9B93-4EFE-B07F-641876AD9F09}"/>
              </a:ext>
            </a:extLst>
          </p:cNvPr>
          <p:cNvSpPr>
            <a:spLocks noGrp="1"/>
          </p:cNvSpPr>
          <p:nvPr>
            <p:ph type="title"/>
          </p:nvPr>
        </p:nvSpPr>
        <p:spPr>
          <a:xfrm>
            <a:off x="1524000" y="0"/>
            <a:ext cx="9067800" cy="609600"/>
          </a:xfrm>
        </p:spPr>
        <p:txBody>
          <a:bodyPr>
            <a:noAutofit/>
          </a:bodyPr>
          <a:lstStyle/>
          <a:p>
            <a:r>
              <a:rPr lang="en-US" sz="3600" b="0" dirty="0">
                <a:latin typeface="Georgia" panose="02040502050405020303" pitchFamily="18" charset="0"/>
                <a:cs typeface="Arial" panose="020B0604020202020204" pitchFamily="34" charset="0"/>
              </a:rPr>
              <a:t>Transgender Care Policy at VA </a:t>
            </a:r>
          </a:p>
        </p:txBody>
      </p:sp>
      <p:sp>
        <p:nvSpPr>
          <p:cNvPr id="5" name="Rectangle 4">
            <a:extLst>
              <a:ext uri="{FF2B5EF4-FFF2-40B4-BE49-F238E27FC236}">
                <a16:creationId xmlns:a16="http://schemas.microsoft.com/office/drawing/2014/main" id="{A896411F-C4FE-418B-AABB-173C1CB68F8A}"/>
              </a:ext>
            </a:extLst>
          </p:cNvPr>
          <p:cNvSpPr/>
          <p:nvPr/>
        </p:nvSpPr>
        <p:spPr>
          <a:xfrm>
            <a:off x="609600" y="914401"/>
            <a:ext cx="10744200" cy="4265270"/>
          </a:xfrm>
          <a:prstGeom prst="rect">
            <a:avLst/>
          </a:prstGeom>
        </p:spPr>
        <p:txBody>
          <a:bodyPr wrap="square" lIns="68580" tIns="34290" rIns="68580" bIns="34290" anchor="t">
            <a:spAutoFit/>
          </a:bodyPr>
          <a:lstStyle/>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r>
              <a:rPr kumimoji="0" lang="en-US" sz="2000" b="0" i="0" u="none" strike="noStrike" kern="1200" cap="none" spc="11" normalizeH="0" baseline="0" noProof="0" dirty="0">
                <a:ln>
                  <a:noFill/>
                </a:ln>
                <a:solidFill>
                  <a:srgbClr val="000000"/>
                </a:solidFill>
                <a:effectLst/>
                <a:uLnTx/>
                <a:uFillTx/>
                <a:latin typeface="Arial"/>
                <a:ea typeface="Times New Roman" panose="02020603050405020304" pitchFamily="18" charset="0"/>
                <a:cs typeface="Arial"/>
              </a:rPr>
              <a:t>Per the VA Secretary, VA has begun a rule change process to allow surgical procedures. </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endParaRPr kumimoji="0" lang="en-US" sz="2000" b="0"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1" indent="-342900" algn="l" defTabSz="914400" rtl="0" eaLnBrk="1" fontAlgn="auto" latinLnBrk="0" hangingPunct="1">
              <a:lnSpc>
                <a:spcPct val="100000"/>
              </a:lnSpc>
              <a:spcBef>
                <a:spcPts val="0"/>
              </a:spcBef>
              <a:spcAft>
                <a:spcPts val="450"/>
              </a:spcAft>
              <a:buClrTx/>
              <a:buSzPct val="100000"/>
              <a:buFont typeface="Courier New" panose="02070309020205020404" pitchFamily="49" charset="0"/>
              <a:buChar char="o"/>
              <a:tabLst>
                <a:tab pos="535305" algn="l"/>
              </a:tabLst>
              <a:defRPr/>
            </a:pPr>
            <a:r>
              <a:rPr kumimoji="0" lang="en-US" b="0" i="0" u="none" strike="noStrike" kern="1200" cap="none" spc="11" normalizeH="0" baseline="0" noProof="0" dirty="0">
                <a:ln>
                  <a:noFill/>
                </a:ln>
                <a:solidFill>
                  <a:srgbClr val="000000"/>
                </a:solidFill>
                <a:effectLst/>
                <a:uLnTx/>
                <a:uFillTx/>
                <a:latin typeface="Arial"/>
                <a:ea typeface="Times New Roman" panose="02020603050405020304" pitchFamily="18" charset="0"/>
                <a:cs typeface="Arial"/>
              </a:rPr>
              <a:t>Removal of the “gender alteration” exclusion to</a:t>
            </a:r>
            <a:r>
              <a:rPr kumimoji="0" lang="en-US" b="0" i="0" u="none" strike="noStrike" kern="1200" cap="none" spc="11" normalizeH="0" baseline="0" noProof="0" dirty="0">
                <a:ln>
                  <a:noFill/>
                </a:ln>
                <a:solidFill>
                  <a:srgbClr val="0070C0"/>
                </a:solidFill>
                <a:effectLst/>
                <a:uLnTx/>
                <a:uFillTx/>
                <a:latin typeface="Arial"/>
                <a:ea typeface="Times New Roman" panose="02020603050405020304" pitchFamily="18" charset="0"/>
                <a:cs typeface="Arial"/>
              </a:rPr>
              <a:t> </a:t>
            </a:r>
            <a:r>
              <a:rPr kumimoji="0" lang="en-US" b="0" i="0" u="none" strike="noStrike" kern="1200" cap="none" spc="11" normalizeH="0" baseline="0" noProof="0" dirty="0">
                <a:ln>
                  <a:noFill/>
                </a:ln>
                <a:solidFill>
                  <a:srgbClr val="000000"/>
                </a:solidFill>
                <a:effectLst/>
                <a:uLnTx/>
                <a:uFillTx/>
                <a:latin typeface="Arial"/>
                <a:ea typeface="Times New Roman" panose="02020603050405020304" pitchFamily="18" charset="0"/>
                <a:cs typeface="Arial"/>
              </a:rPr>
              <a:t>align with current Administration priorities, best medical practice, research, health insurers, DoD and professional health organizations.</a:t>
            </a:r>
          </a:p>
          <a:p>
            <a:pPr marL="685800" marR="0" lvl="1" indent="-342900" algn="l" defTabSz="914400" rtl="0" eaLnBrk="1" fontAlgn="auto" latinLnBrk="0" hangingPunct="1">
              <a:lnSpc>
                <a:spcPct val="100000"/>
              </a:lnSpc>
              <a:spcBef>
                <a:spcPts val="0"/>
              </a:spcBef>
              <a:spcAft>
                <a:spcPts val="450"/>
              </a:spcAft>
              <a:buClrTx/>
              <a:buSzPct val="100000"/>
              <a:buFont typeface="Courier New" panose="02070309020205020404" pitchFamily="49" charset="0"/>
              <a:buChar char="o"/>
              <a:tabLst>
                <a:tab pos="535305" algn="l"/>
              </a:tabLst>
              <a:defRPr/>
            </a:pPr>
            <a:r>
              <a:rPr kumimoji="0" lang="en-US" b="1" i="0" u="none" strike="noStrike" kern="1200" cap="none" spc="-8"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VA is not able to provide or pay for gender affirming surgical procedures until the final rule is published.</a:t>
            </a:r>
          </a:p>
          <a:p>
            <a:pPr marL="685800" marR="0" lvl="1" indent="-342900" algn="l" defTabSz="914400" rtl="0" eaLnBrk="1" fontAlgn="auto" latinLnBrk="0" hangingPunct="1">
              <a:lnSpc>
                <a:spcPct val="100000"/>
              </a:lnSpc>
              <a:spcBef>
                <a:spcPts val="0"/>
              </a:spcBef>
              <a:spcAft>
                <a:spcPts val="450"/>
              </a:spcAft>
              <a:buClrTx/>
              <a:buSzPct val="100000"/>
              <a:buFont typeface="Courier New" panose="02070309020205020404" pitchFamily="49" charset="0"/>
              <a:buChar char="o"/>
              <a:tabLst>
                <a:tab pos="535305" algn="l"/>
              </a:tabLst>
              <a:defRPr/>
            </a:pPr>
            <a:r>
              <a:rPr kumimoji="0" lang="en-US" b="0" i="0" u="none" strike="noStrike" kern="1200" cap="none" spc="-8" normalizeH="0" baseline="0" noProof="0" dirty="0">
                <a:ln>
                  <a:noFill/>
                </a:ln>
                <a:solidFill>
                  <a:srgbClr val="000000"/>
                </a:solidFill>
                <a:effectLst/>
                <a:uLnTx/>
                <a:uFillTx/>
                <a:latin typeface="Arial"/>
                <a:ea typeface="Times New Roman" panose="02020603050405020304" pitchFamily="18" charset="0"/>
                <a:cs typeface="Arial"/>
              </a:rPr>
              <a:t>The entire rulemaking process </a:t>
            </a:r>
            <a:r>
              <a:rPr kumimoji="0" lang="en-US" b="0" i="0" u="none" strike="noStrike" kern="1200" cap="none" spc="-8" normalizeH="0" baseline="0" noProof="0" dirty="0">
                <a:ln>
                  <a:noFill/>
                </a:ln>
                <a:solidFill>
                  <a:srgbClr val="FF0000"/>
                </a:solidFill>
                <a:effectLst/>
                <a:uLnTx/>
                <a:uFillTx/>
                <a:latin typeface="Arial"/>
                <a:ea typeface="Times New Roman" panose="02020603050405020304" pitchFamily="18" charset="0"/>
                <a:cs typeface="Arial"/>
              </a:rPr>
              <a:t>may take years </a:t>
            </a:r>
            <a:r>
              <a:rPr kumimoji="0" lang="en-US" b="0" i="0" u="none" strike="noStrike" kern="1200" cap="none" spc="-8" normalizeH="0" baseline="0" noProof="0" dirty="0">
                <a:ln>
                  <a:noFill/>
                </a:ln>
                <a:solidFill>
                  <a:srgbClr val="000000"/>
                </a:solidFill>
                <a:effectLst/>
                <a:uLnTx/>
                <a:uFillTx/>
                <a:latin typeface="Arial"/>
                <a:ea typeface="Times New Roman" panose="02020603050405020304" pitchFamily="18" charset="0"/>
                <a:cs typeface="Arial"/>
              </a:rPr>
              <a:t>and includes a period of public comment.</a:t>
            </a:r>
          </a:p>
          <a:p>
            <a:pPr marL="685800" marR="0" lvl="1" indent="-342900" algn="l" defTabSz="914400" rtl="0" eaLnBrk="1" fontAlgn="auto" latinLnBrk="0" hangingPunct="1">
              <a:lnSpc>
                <a:spcPct val="100000"/>
              </a:lnSpc>
              <a:spcBef>
                <a:spcPts val="0"/>
              </a:spcBef>
              <a:spcAft>
                <a:spcPts val="450"/>
              </a:spcAft>
              <a:buClrTx/>
              <a:buSzPct val="100000"/>
              <a:buFont typeface="Courier New" panose="02070309020205020404" pitchFamily="49" charset="0"/>
              <a:buChar char="o"/>
              <a:tabLst>
                <a:tab pos="535305" algn="l"/>
              </a:tabLst>
              <a:defRPr/>
            </a:pPr>
            <a:r>
              <a:rPr kumimoji="0" lang="en-US" b="0" i="0" u="none" strike="noStrike" kern="1200" cap="none" spc="-8" normalizeH="0" baseline="0" noProof="0" dirty="0">
                <a:ln>
                  <a:noFill/>
                </a:ln>
                <a:solidFill>
                  <a:srgbClr val="000000"/>
                </a:solidFill>
                <a:effectLst/>
                <a:uLnTx/>
                <a:uFillTx/>
                <a:latin typeface="Arial"/>
                <a:ea typeface="Times New Roman" panose="02020603050405020304" pitchFamily="18" charset="0"/>
                <a:cs typeface="Arial"/>
              </a:rPr>
              <a:t>This will allow VA to develop the framework to provide the full continuum of care in a way that is consistent with VA’s rigorous standards for quality health care. </a:t>
            </a:r>
            <a:endParaRPr kumimoji="0" lang="en-US" b="0" i="0" u="none" strike="noStrike" kern="1200" cap="none" spc="-8"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endParaRPr kumimoji="0" lang="en-US" sz="1000" b="0" i="0" u="none" strike="noStrike" kern="1200" cap="none" spc="-8"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endParaRPr kumimoji="0" lang="en-US" sz="2000" b="0" i="0" u="none" strike="noStrike" kern="1200" cap="none" spc="11" normalizeH="0" baseline="0" noProof="0" dirty="0">
              <a:ln>
                <a:noFill/>
              </a:ln>
              <a:solidFill>
                <a:srgbClr val="000000"/>
              </a:solidFill>
              <a:effectLst/>
              <a:uLnTx/>
              <a:uFillTx/>
              <a:latin typeface="Arial"/>
              <a:ea typeface="Times New Roman" panose="02020603050405020304" pitchFamily="18" charset="0"/>
              <a:cs typeface="Arial"/>
            </a:endParaRP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r>
              <a:rPr kumimoji="0" lang="en-US" sz="2000" b="0" i="0" u="none" strike="noStrike" kern="1200" cap="none" spc="11" normalizeH="0" baseline="0" noProof="0" dirty="0">
                <a:ln>
                  <a:noFill/>
                </a:ln>
                <a:solidFill>
                  <a:srgbClr val="000000"/>
                </a:solidFill>
                <a:effectLst/>
                <a:uLnTx/>
                <a:uFillTx/>
                <a:latin typeface="Arial"/>
                <a:ea typeface="Times New Roman" panose="02020603050405020304" pitchFamily="18" charset="0"/>
                <a:cs typeface="Arial"/>
              </a:rPr>
              <a:t>Currently, VA provides or pays for corrective procedures after gender-affirming surgeries obtained by a Veteran outside VA, hormone therapy, and other gender-affirming care.</a:t>
            </a:r>
          </a:p>
          <a:p>
            <a:pPr marL="342900" marR="0" lvl="0"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tab pos="535305" algn="l"/>
              </a:tabLst>
              <a:defRPr/>
            </a:pPr>
            <a:endParaRPr lang="en-US" sz="2000" spc="11" dirty="0">
              <a:solidFill>
                <a:srgbClr val="000000"/>
              </a:solidFill>
              <a:latin typeface="Arial"/>
              <a:ea typeface="Times New Roman" panose="02020603050405020304" pitchFamily="18" charset="0"/>
              <a:cs typeface="Arial"/>
            </a:endParaRPr>
          </a:p>
        </p:txBody>
      </p:sp>
      <p:pic>
        <p:nvPicPr>
          <p:cNvPr id="6" name="Picture 5" descr="We Serve All Who Served">
            <a:extLst>
              <a:ext uri="{FF2B5EF4-FFF2-40B4-BE49-F238E27FC236}">
                <a16:creationId xmlns:a16="http://schemas.microsoft.com/office/drawing/2014/main" id="{8480814F-02D1-4909-ABE4-654C3F3DE1CE}"/>
              </a:ext>
            </a:extLst>
          </p:cNvPr>
          <p:cNvPicPr>
            <a:picLocks noChangeAspect="1"/>
          </p:cNvPicPr>
          <p:nvPr/>
        </p:nvPicPr>
        <p:blipFill>
          <a:blip r:embed="rId3"/>
          <a:stretch>
            <a:fillRect/>
          </a:stretch>
        </p:blipFill>
        <p:spPr>
          <a:xfrm>
            <a:off x="3078018" y="6199400"/>
            <a:ext cx="990600" cy="658600"/>
          </a:xfrm>
          <a:prstGeom prst="rect">
            <a:avLst/>
          </a:prstGeom>
        </p:spPr>
      </p:pic>
      <p:sp>
        <p:nvSpPr>
          <p:cNvPr id="3" name="Slide Number Placeholder 2">
            <a:extLst>
              <a:ext uri="{FF2B5EF4-FFF2-40B4-BE49-F238E27FC236}">
                <a16:creationId xmlns:a16="http://schemas.microsoft.com/office/drawing/2014/main" id="{3FE299AE-7149-4A4C-A4ED-F1B2E1945933}"/>
              </a:ext>
            </a:extLst>
          </p:cNvPr>
          <p:cNvSpPr>
            <a:spLocks noGrp="1"/>
          </p:cNvSpPr>
          <p:nvPr>
            <p:ph type="sldNum" sz="quarter" idx="10"/>
          </p:nvPr>
        </p:nvSpPr>
        <p:spPr>
          <a:xfrm>
            <a:off x="11702472" y="6400800"/>
            <a:ext cx="413327"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3776491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6F72C-9641-AAF7-9679-F2CC36A8E0C3}"/>
              </a:ext>
            </a:extLst>
          </p:cNvPr>
          <p:cNvSpPr>
            <a:spLocks noGrp="1"/>
          </p:cNvSpPr>
          <p:nvPr>
            <p:ph type="title"/>
          </p:nvPr>
        </p:nvSpPr>
        <p:spPr/>
        <p:txBody>
          <a:bodyPr>
            <a:normAutofit/>
          </a:bodyPr>
          <a:lstStyle/>
          <a:p>
            <a:r>
              <a:rPr lang="en-US" sz="3600" b="0" dirty="0">
                <a:latin typeface="Georgia" panose="02040502050405020303" pitchFamily="18" charset="0"/>
              </a:rPr>
              <a:t>Gender Identity, Sexual Orientation, Sexual Health</a:t>
            </a:r>
          </a:p>
        </p:txBody>
      </p:sp>
      <p:pic>
        <p:nvPicPr>
          <p:cNvPr id="13" name="Picture 12" descr="Pride Counts at VA">
            <a:extLst>
              <a:ext uri="{FF2B5EF4-FFF2-40B4-BE49-F238E27FC236}">
                <a16:creationId xmlns:a16="http://schemas.microsoft.com/office/drawing/2014/main" id="{8CBC59F8-1A16-6C22-DDCC-625AE070A344}"/>
              </a:ext>
            </a:extLst>
          </p:cNvPr>
          <p:cNvPicPr>
            <a:picLocks noChangeAspect="1"/>
          </p:cNvPicPr>
          <p:nvPr/>
        </p:nvPicPr>
        <p:blipFill>
          <a:blip r:embed="rId2"/>
          <a:stretch>
            <a:fillRect/>
          </a:stretch>
        </p:blipFill>
        <p:spPr>
          <a:xfrm>
            <a:off x="905533" y="887224"/>
            <a:ext cx="4791075" cy="2667000"/>
          </a:xfrm>
          <a:prstGeom prst="rect">
            <a:avLst/>
          </a:prstGeom>
        </p:spPr>
      </p:pic>
      <p:sp>
        <p:nvSpPr>
          <p:cNvPr id="2" name="TextBox 1">
            <a:extLst>
              <a:ext uri="{FF2B5EF4-FFF2-40B4-BE49-F238E27FC236}">
                <a16:creationId xmlns:a16="http://schemas.microsoft.com/office/drawing/2014/main" id="{27317370-95CA-8FA0-05E8-E5818EBE1A8A}"/>
              </a:ext>
            </a:extLst>
          </p:cNvPr>
          <p:cNvSpPr txBox="1"/>
          <p:nvPr/>
        </p:nvSpPr>
        <p:spPr>
          <a:xfrm>
            <a:off x="905532" y="4235717"/>
            <a:ext cx="4791075" cy="1138773"/>
          </a:xfrm>
          <a:prstGeom prst="rect">
            <a:avLst/>
          </a:prstGeom>
          <a:solidFill>
            <a:schemeClr val="accent3">
              <a:lumMod val="20000"/>
              <a:lumOff val="80000"/>
            </a:schemeClr>
          </a:solidFill>
          <a:ln w="19050">
            <a:solidFill>
              <a:schemeClr val="tx1"/>
            </a:solidFill>
          </a:ln>
        </p:spPr>
        <p:txBody>
          <a:bodyPr wrap="square" rtlCol="0">
            <a:spAutoFit/>
          </a:bodyPr>
          <a:lstStyle/>
          <a:p>
            <a:r>
              <a:rPr lang="en-US" sz="1700" dirty="0"/>
              <a:t>Sexual orientation identity and gender identity are </a:t>
            </a:r>
            <a:r>
              <a:rPr lang="en-US" sz="1700" u="sng" dirty="0"/>
              <a:t>social determinants of health</a:t>
            </a:r>
            <a:r>
              <a:rPr lang="en-US" sz="1700" dirty="0"/>
              <a:t> and should be discussed during a health care visit.  Every Veteran should receive a sexual </a:t>
            </a:r>
            <a:r>
              <a:rPr lang="en-US" sz="1700"/>
              <a:t>health assessment.</a:t>
            </a:r>
            <a:endParaRPr lang="en-US" sz="1700" u="sng" dirty="0"/>
          </a:p>
        </p:txBody>
      </p:sp>
      <p:pic>
        <p:nvPicPr>
          <p:cNvPr id="11" name="Picture 10" descr="Health Care for the Veteran you are">
            <a:extLst>
              <a:ext uri="{FF2B5EF4-FFF2-40B4-BE49-F238E27FC236}">
                <a16:creationId xmlns:a16="http://schemas.microsoft.com/office/drawing/2014/main" id="{01EC51DD-AA78-790E-CD10-1888365EBFA6}"/>
              </a:ext>
            </a:extLst>
          </p:cNvPr>
          <p:cNvPicPr>
            <a:picLocks noChangeAspect="1"/>
          </p:cNvPicPr>
          <p:nvPr/>
        </p:nvPicPr>
        <p:blipFill>
          <a:blip r:embed="rId3"/>
          <a:stretch>
            <a:fillRect/>
          </a:stretch>
        </p:blipFill>
        <p:spPr>
          <a:xfrm>
            <a:off x="6495393" y="887224"/>
            <a:ext cx="4036582" cy="5083551"/>
          </a:xfrm>
          <a:prstGeom prst="rect">
            <a:avLst/>
          </a:prstGeom>
        </p:spPr>
      </p:pic>
      <p:pic>
        <p:nvPicPr>
          <p:cNvPr id="4" name="Picture 3" descr="We Serve All Who Served">
            <a:extLst>
              <a:ext uri="{FF2B5EF4-FFF2-40B4-BE49-F238E27FC236}">
                <a16:creationId xmlns:a16="http://schemas.microsoft.com/office/drawing/2014/main" id="{6A951EC4-41E8-D539-2862-94EB5964A2AD}"/>
              </a:ext>
            </a:extLst>
          </p:cNvPr>
          <p:cNvPicPr>
            <a:picLocks noChangeAspect="1"/>
          </p:cNvPicPr>
          <p:nvPr/>
        </p:nvPicPr>
        <p:blipFill>
          <a:blip r:embed="rId4"/>
          <a:stretch>
            <a:fillRect/>
          </a:stretch>
        </p:blipFill>
        <p:spPr>
          <a:xfrm>
            <a:off x="3078018" y="6199400"/>
            <a:ext cx="990600" cy="658600"/>
          </a:xfrm>
          <a:prstGeom prst="rect">
            <a:avLst/>
          </a:prstGeom>
        </p:spPr>
      </p:pic>
      <p:sp>
        <p:nvSpPr>
          <p:cNvPr id="5" name="Slide Number Placeholder 2">
            <a:extLst>
              <a:ext uri="{FF2B5EF4-FFF2-40B4-BE49-F238E27FC236}">
                <a16:creationId xmlns:a16="http://schemas.microsoft.com/office/drawing/2014/main" id="{6D8F8E34-B9BE-3802-8136-410C8EF613B1}"/>
              </a:ext>
            </a:extLst>
          </p:cNvPr>
          <p:cNvSpPr txBox="1">
            <a:spLocks/>
          </p:cNvSpPr>
          <p:nvPr/>
        </p:nvSpPr>
        <p:spPr>
          <a:xfrm>
            <a:off x="11702472" y="6400800"/>
            <a:ext cx="41332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bg1"/>
                </a:solidFill>
                <a:latin typeface="Arial" charset="0"/>
                <a:ea typeface="ヒラギノ角ゴ Pro W3" pitchFamily="1" charset="-128"/>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5pPr>
            <a:lvl6pPr marL="2286000" algn="l" defTabSz="914400" rtl="0" eaLnBrk="1" latinLnBrk="0" hangingPunct="1">
              <a:defRPr sz="1800" kern="1200">
                <a:solidFill>
                  <a:schemeClr val="tx1"/>
                </a:solidFill>
                <a:latin typeface="Arial" charset="0"/>
                <a:ea typeface="ヒラギノ角ゴ Pro W3" pitchFamily="1" charset="-128"/>
                <a:cs typeface="+mn-cs"/>
              </a:defRPr>
            </a:lvl6pPr>
            <a:lvl7pPr marL="2743200" algn="l" defTabSz="914400" rtl="0" eaLnBrk="1" latinLnBrk="0" hangingPunct="1">
              <a:defRPr sz="1800" kern="1200">
                <a:solidFill>
                  <a:schemeClr val="tx1"/>
                </a:solidFill>
                <a:latin typeface="Arial" charset="0"/>
                <a:ea typeface="ヒラギノ角ゴ Pro W3" pitchFamily="1" charset="-128"/>
                <a:cs typeface="+mn-cs"/>
              </a:defRPr>
            </a:lvl7pPr>
            <a:lvl8pPr marL="3200400" algn="l" defTabSz="914400" rtl="0" eaLnBrk="1" latinLnBrk="0" hangingPunct="1">
              <a:defRPr sz="1800" kern="1200">
                <a:solidFill>
                  <a:schemeClr val="tx1"/>
                </a:solidFill>
                <a:latin typeface="Arial" charset="0"/>
                <a:ea typeface="ヒラギノ角ゴ Pro W3" pitchFamily="1" charset="-128"/>
                <a:cs typeface="+mn-cs"/>
              </a:defRPr>
            </a:lvl8pPr>
            <a:lvl9pPr marL="3657600" algn="l" defTabSz="914400" rtl="0" eaLnBrk="1" latinLnBrk="0" hangingPunct="1">
              <a:defRPr sz="1800" kern="1200">
                <a:solidFill>
                  <a:schemeClr val="tx1"/>
                </a:solidFill>
                <a:latin typeface="Arial" charset="0"/>
                <a:ea typeface="ヒラギノ角ゴ Pro W3" pitchFamily="1" charset="-128"/>
                <a:cs typeface="+mn-cs"/>
              </a:defRPr>
            </a:lvl9pPr>
          </a:lstStyle>
          <a:p>
            <a:pPr>
              <a:defRPr/>
            </a:pPr>
            <a:fld id="{71D2E955-1962-4AEE-8867-D22B674B3D18}" type="slidenum">
              <a:rPr lang="en-US" sz="1000" smtClean="0">
                <a:solidFill>
                  <a:prstClr val="white"/>
                </a:solidFill>
              </a:rPr>
              <a:pPr>
                <a:defRPr/>
              </a:pPr>
              <a:t>6</a:t>
            </a:fld>
            <a:endParaRPr lang="en-US" sz="1000" dirty="0">
              <a:solidFill>
                <a:prstClr val="white"/>
              </a:solidFill>
            </a:endParaRPr>
          </a:p>
        </p:txBody>
      </p:sp>
    </p:spTree>
    <p:extLst>
      <p:ext uri="{BB962C8B-B14F-4D97-AF65-F5344CB8AC3E}">
        <p14:creationId xmlns:p14="http://schemas.microsoft.com/office/powerpoint/2010/main" val="406075112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E64A6-C920-93C7-07B4-20CD1D9DEC45}"/>
              </a:ext>
            </a:extLst>
          </p:cNvPr>
          <p:cNvSpPr>
            <a:spLocks noGrp="1"/>
          </p:cNvSpPr>
          <p:nvPr>
            <p:ph type="title" idx="4294967295"/>
          </p:nvPr>
        </p:nvSpPr>
        <p:spPr>
          <a:xfrm>
            <a:off x="8896350" y="274637"/>
            <a:ext cx="2686049" cy="439512"/>
          </a:xfrm>
        </p:spPr>
        <p:txBody>
          <a:bodyPr>
            <a:normAutofit/>
          </a:bodyPr>
          <a:lstStyle/>
          <a:p>
            <a:r>
              <a:rPr lang="en-US" sz="800" dirty="0">
                <a:solidFill>
                  <a:schemeClr val="bg1"/>
                </a:solidFill>
              </a:rPr>
              <a:t>www.va.gov</a:t>
            </a:r>
          </a:p>
        </p:txBody>
      </p:sp>
      <p:sp>
        <p:nvSpPr>
          <p:cNvPr id="6" name="TextBox 5">
            <a:extLst>
              <a:ext uri="{FF2B5EF4-FFF2-40B4-BE49-F238E27FC236}">
                <a16:creationId xmlns:a16="http://schemas.microsoft.com/office/drawing/2014/main" id="{3D89E82D-FC3D-4987-8E88-6C3D0C6398E4}"/>
              </a:ext>
            </a:extLst>
          </p:cNvPr>
          <p:cNvSpPr txBox="1"/>
          <p:nvPr/>
        </p:nvSpPr>
        <p:spPr>
          <a:xfrm>
            <a:off x="2408818" y="190929"/>
            <a:ext cx="6605155" cy="523220"/>
          </a:xfrm>
          <a:prstGeom prst="rect">
            <a:avLst/>
          </a:prstGeom>
          <a:noFill/>
        </p:spPr>
        <p:txBody>
          <a:bodyPr wrap="square" rtlCol="0">
            <a:spAutoFit/>
          </a:bodyPr>
          <a:lstStyle/>
          <a:p>
            <a:pPr algn="ctr"/>
            <a:r>
              <a:rPr lang="en-US" sz="2800" dirty="0">
                <a:solidFill>
                  <a:schemeClr val="tx2"/>
                </a:solidFill>
                <a:latin typeface="+mj-lt"/>
              </a:rPr>
              <a:t>www.va.gov</a:t>
            </a:r>
            <a:endParaRPr lang="en-US" sz="2800" dirty="0">
              <a:solidFill>
                <a:schemeClr val="bg1"/>
              </a:solidFill>
              <a:latin typeface="+mj-lt"/>
            </a:endParaRPr>
          </a:p>
        </p:txBody>
      </p:sp>
      <p:pic>
        <p:nvPicPr>
          <p:cNvPr id="2" name="Content Placeholder 5" descr="Website to enter personal information">
            <a:extLst>
              <a:ext uri="{FF2B5EF4-FFF2-40B4-BE49-F238E27FC236}">
                <a16:creationId xmlns:a16="http://schemas.microsoft.com/office/drawing/2014/main" id="{DAC763DA-D99F-45E8-93D7-1A8CE2FA10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99" t="2613" r="11273" b="16402"/>
          <a:stretch/>
        </p:blipFill>
        <p:spPr>
          <a:xfrm>
            <a:off x="1839644" y="1017270"/>
            <a:ext cx="4972050" cy="4823460"/>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pic>
      <p:cxnSp>
        <p:nvCxnSpPr>
          <p:cNvPr id="7" name="Straight Arrow Connector 6" descr="Arrow connector">
            <a:extLst>
              <a:ext uri="{FF2B5EF4-FFF2-40B4-BE49-F238E27FC236}">
                <a16:creationId xmlns:a16="http://schemas.microsoft.com/office/drawing/2014/main" id="{999B4D13-E055-45B7-9360-1B69DB9F0A6A}"/>
              </a:ext>
            </a:extLst>
          </p:cNvPr>
          <p:cNvCxnSpPr>
            <a:cxnSpLocks/>
          </p:cNvCxnSpPr>
          <p:nvPr/>
        </p:nvCxnSpPr>
        <p:spPr>
          <a:xfrm flipV="1">
            <a:off x="3924301" y="1200150"/>
            <a:ext cx="3206579" cy="2743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connector">
            <a:extLst>
              <a:ext uri="{FF2B5EF4-FFF2-40B4-BE49-F238E27FC236}">
                <a16:creationId xmlns:a16="http://schemas.microsoft.com/office/drawing/2014/main" id="{3948C071-DA70-4DB2-9730-90EE6785D2B1}"/>
              </a:ext>
            </a:extLst>
          </p:cNvPr>
          <p:cNvCxnSpPr>
            <a:cxnSpLocks/>
          </p:cNvCxnSpPr>
          <p:nvPr/>
        </p:nvCxnSpPr>
        <p:spPr>
          <a:xfrm flipV="1">
            <a:off x="3924300" y="3076957"/>
            <a:ext cx="3574192" cy="200939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descr="preferred information">
            <a:extLst>
              <a:ext uri="{FF2B5EF4-FFF2-40B4-BE49-F238E27FC236}">
                <a16:creationId xmlns:a16="http://schemas.microsoft.com/office/drawing/2014/main" id="{C6CFAD69-BD5F-4E78-B5E1-7D755F621B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446" t="48337" r="22391" b="31752"/>
          <a:stretch/>
        </p:blipFill>
        <p:spPr>
          <a:xfrm>
            <a:off x="6980507" y="1060806"/>
            <a:ext cx="3371850" cy="1623483"/>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pic>
      <p:pic>
        <p:nvPicPr>
          <p:cNvPr id="4" name="Content Placeholder 5" descr="Gender identity information">
            <a:extLst>
              <a:ext uri="{FF2B5EF4-FFF2-40B4-BE49-F238E27FC236}">
                <a16:creationId xmlns:a16="http://schemas.microsoft.com/office/drawing/2014/main" id="{1619C07E-D396-4046-8B73-B5364E378D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479" t="54534" r="32348" b="13211"/>
          <a:stretch/>
        </p:blipFill>
        <p:spPr>
          <a:xfrm>
            <a:off x="6980507" y="2808351"/>
            <a:ext cx="3371850" cy="3032380"/>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pic>
      <p:pic>
        <p:nvPicPr>
          <p:cNvPr id="8" name="Picture 7" descr="We Serve All Who Served">
            <a:extLst>
              <a:ext uri="{FF2B5EF4-FFF2-40B4-BE49-F238E27FC236}">
                <a16:creationId xmlns:a16="http://schemas.microsoft.com/office/drawing/2014/main" id="{3D049778-9610-E697-01E2-953238DAFADA}"/>
              </a:ext>
            </a:extLst>
          </p:cNvPr>
          <p:cNvPicPr>
            <a:picLocks noChangeAspect="1"/>
          </p:cNvPicPr>
          <p:nvPr/>
        </p:nvPicPr>
        <p:blipFill>
          <a:blip r:embed="rId6"/>
          <a:stretch>
            <a:fillRect/>
          </a:stretch>
        </p:blipFill>
        <p:spPr>
          <a:xfrm>
            <a:off x="2750148" y="6199575"/>
            <a:ext cx="987638" cy="658425"/>
          </a:xfrm>
          <a:prstGeom prst="rect">
            <a:avLst/>
          </a:prstGeom>
        </p:spPr>
      </p:pic>
      <p:sp>
        <p:nvSpPr>
          <p:cNvPr id="10" name="Slide Number Placeholder 2">
            <a:extLst>
              <a:ext uri="{FF2B5EF4-FFF2-40B4-BE49-F238E27FC236}">
                <a16:creationId xmlns:a16="http://schemas.microsoft.com/office/drawing/2014/main" id="{78D24EC5-1FD3-B067-EC62-06782C8B6ED6}"/>
              </a:ext>
            </a:extLst>
          </p:cNvPr>
          <p:cNvSpPr txBox="1">
            <a:spLocks/>
          </p:cNvSpPr>
          <p:nvPr/>
        </p:nvSpPr>
        <p:spPr>
          <a:xfrm>
            <a:off x="11702472" y="6400800"/>
            <a:ext cx="413327"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bg1"/>
                </a:solidFill>
                <a:latin typeface="Arial" charset="0"/>
                <a:ea typeface="ヒラギノ角ゴ Pro W3" pitchFamily="1" charset="-128"/>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ヒラギノ角ゴ Pro W3" pitchFamily="1" charset="-128"/>
                <a:cs typeface="+mn-cs"/>
              </a:defRPr>
            </a:lvl5pPr>
            <a:lvl6pPr marL="2286000" algn="l" defTabSz="914400" rtl="0" eaLnBrk="1" latinLnBrk="0" hangingPunct="1">
              <a:defRPr sz="1800" kern="1200">
                <a:solidFill>
                  <a:schemeClr val="tx1"/>
                </a:solidFill>
                <a:latin typeface="Arial" charset="0"/>
                <a:ea typeface="ヒラギノ角ゴ Pro W3" pitchFamily="1" charset="-128"/>
                <a:cs typeface="+mn-cs"/>
              </a:defRPr>
            </a:lvl6pPr>
            <a:lvl7pPr marL="2743200" algn="l" defTabSz="914400" rtl="0" eaLnBrk="1" latinLnBrk="0" hangingPunct="1">
              <a:defRPr sz="1800" kern="1200">
                <a:solidFill>
                  <a:schemeClr val="tx1"/>
                </a:solidFill>
                <a:latin typeface="Arial" charset="0"/>
                <a:ea typeface="ヒラギノ角ゴ Pro W3" pitchFamily="1" charset="-128"/>
                <a:cs typeface="+mn-cs"/>
              </a:defRPr>
            </a:lvl7pPr>
            <a:lvl8pPr marL="3200400" algn="l" defTabSz="914400" rtl="0" eaLnBrk="1" latinLnBrk="0" hangingPunct="1">
              <a:defRPr sz="1800" kern="1200">
                <a:solidFill>
                  <a:schemeClr val="tx1"/>
                </a:solidFill>
                <a:latin typeface="Arial" charset="0"/>
                <a:ea typeface="ヒラギノ角ゴ Pro W3" pitchFamily="1" charset="-128"/>
                <a:cs typeface="+mn-cs"/>
              </a:defRPr>
            </a:lvl8pPr>
            <a:lvl9pPr marL="3657600" algn="l" defTabSz="914400" rtl="0" eaLnBrk="1" latinLnBrk="0" hangingPunct="1">
              <a:defRPr sz="1800" kern="1200">
                <a:solidFill>
                  <a:schemeClr val="tx1"/>
                </a:solidFill>
                <a:latin typeface="Arial" charset="0"/>
                <a:ea typeface="ヒラギノ角ゴ Pro W3" pitchFamily="1" charset="-128"/>
                <a:cs typeface="+mn-cs"/>
              </a:defRPr>
            </a:lvl9pPr>
          </a:lstStyle>
          <a:p>
            <a:pPr>
              <a:defRPr/>
            </a:pPr>
            <a:fld id="{71D2E955-1962-4AEE-8867-D22B674B3D18}" type="slidenum">
              <a:rPr lang="en-US" sz="1000" smtClean="0">
                <a:solidFill>
                  <a:prstClr val="white"/>
                </a:solidFill>
              </a:rPr>
              <a:pPr>
                <a:defRPr/>
              </a:pPr>
              <a:t>7</a:t>
            </a:fld>
            <a:endParaRPr lang="en-US" sz="1000" dirty="0">
              <a:solidFill>
                <a:prstClr val="white"/>
              </a:solidFill>
            </a:endParaRPr>
          </a:p>
        </p:txBody>
      </p:sp>
    </p:spTree>
    <p:extLst>
      <p:ext uri="{BB962C8B-B14F-4D97-AF65-F5344CB8AC3E}">
        <p14:creationId xmlns:p14="http://schemas.microsoft.com/office/powerpoint/2010/main" val="83086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72F7C-56B4-2F08-7E56-9B4A50C40586}"/>
              </a:ext>
            </a:extLst>
          </p:cNvPr>
          <p:cNvSpPr>
            <a:spLocks noGrp="1"/>
          </p:cNvSpPr>
          <p:nvPr>
            <p:ph type="title" idx="4294967295"/>
          </p:nvPr>
        </p:nvSpPr>
        <p:spPr>
          <a:xfrm>
            <a:off x="9051482" y="143356"/>
            <a:ext cx="1362518" cy="314411"/>
          </a:xfrm>
        </p:spPr>
        <p:txBody>
          <a:bodyPr>
            <a:normAutofit fontScale="90000"/>
          </a:bodyPr>
          <a:lstStyle/>
          <a:p>
            <a:r>
              <a:rPr lang="en-US" sz="800" dirty="0">
                <a:solidFill>
                  <a:schemeClr val="bg1"/>
                </a:solidFill>
              </a:rPr>
              <a:t>Transgender and gender diverse </a:t>
            </a:r>
            <a:r>
              <a:rPr lang="en-US" sz="800" dirty="0" err="1">
                <a:solidFill>
                  <a:schemeClr val="bg1"/>
                </a:solidFill>
              </a:rPr>
              <a:t>eConsult</a:t>
            </a:r>
            <a:endParaRPr lang="en-US" sz="800" dirty="0">
              <a:solidFill>
                <a:schemeClr val="bg1"/>
              </a:solidFill>
            </a:endParaRPr>
          </a:p>
        </p:txBody>
      </p:sp>
      <p:sp>
        <p:nvSpPr>
          <p:cNvPr id="7" name="TextBox 6">
            <a:extLst>
              <a:ext uri="{FF2B5EF4-FFF2-40B4-BE49-F238E27FC236}">
                <a16:creationId xmlns:a16="http://schemas.microsoft.com/office/drawing/2014/main" id="{71C1D53D-6420-4CEC-9DBF-8FE9CE2117FE}"/>
              </a:ext>
            </a:extLst>
          </p:cNvPr>
          <p:cNvSpPr txBox="1"/>
          <p:nvPr/>
        </p:nvSpPr>
        <p:spPr>
          <a:xfrm>
            <a:off x="2743200" y="263916"/>
            <a:ext cx="6414387" cy="830997"/>
          </a:xfrm>
          <a:prstGeom prst="rect">
            <a:avLst/>
          </a:prstGeom>
          <a:noFill/>
        </p:spPr>
        <p:txBody>
          <a:bodyPr wrap="square">
            <a:spAutoFit/>
          </a:bodyPr>
          <a:lstStyle/>
          <a:p>
            <a:r>
              <a:rPr lang="en-US" sz="2400" b="1" dirty="0">
                <a:solidFill>
                  <a:srgbClr val="097AA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Transgender &amp; Gender Diverse eConsult </a:t>
            </a:r>
            <a:endParaRPr lang="en-US" sz="2400" b="1" dirty="0">
              <a:solidFill>
                <a:srgbClr val="097AAC"/>
              </a:solidFill>
              <a:latin typeface="Arial" panose="020B0604020202020204" pitchFamily="34" charset="0"/>
              <a:cs typeface="Arial" panose="020B0604020202020204" pitchFamily="34" charset="0"/>
            </a:endParaRPr>
          </a:p>
          <a:p>
            <a:endParaRPr lang="en-US" sz="2400" b="1" dirty="0">
              <a:solidFill>
                <a:srgbClr val="097AAC"/>
              </a:solidFill>
              <a:latin typeface="Arial" panose="020B0604020202020204" pitchFamily="34" charset="0"/>
              <a:cs typeface="Arial" panose="020B0604020202020204" pitchFamily="34" charset="0"/>
            </a:endParaRPr>
          </a:p>
        </p:txBody>
      </p:sp>
      <p:pic>
        <p:nvPicPr>
          <p:cNvPr id="5" name="Picture 4" descr="E-consultation ">
            <a:extLst>
              <a:ext uri="{FF2B5EF4-FFF2-40B4-BE49-F238E27FC236}">
                <a16:creationId xmlns:a16="http://schemas.microsoft.com/office/drawing/2014/main" id="{DB6FE240-24D8-4E64-BB4A-CEFF9917D7F1}"/>
              </a:ext>
            </a:extLst>
          </p:cNvPr>
          <p:cNvPicPr>
            <a:picLocks noChangeAspect="1"/>
          </p:cNvPicPr>
          <p:nvPr/>
        </p:nvPicPr>
        <p:blipFill>
          <a:blip r:embed="rId4"/>
          <a:stretch>
            <a:fillRect/>
          </a:stretch>
        </p:blipFill>
        <p:spPr>
          <a:xfrm>
            <a:off x="1162050" y="601123"/>
            <a:ext cx="9867900" cy="5799110"/>
          </a:xfrm>
          <a:prstGeom prst="rect">
            <a:avLst/>
          </a:prstGeom>
        </p:spPr>
      </p:pic>
      <p:pic>
        <p:nvPicPr>
          <p:cNvPr id="8" name="Picture 7" descr="We Serve All Who Served">
            <a:extLst>
              <a:ext uri="{FF2B5EF4-FFF2-40B4-BE49-F238E27FC236}">
                <a16:creationId xmlns:a16="http://schemas.microsoft.com/office/drawing/2014/main" id="{C5265B9F-7DDE-46AD-ACFE-1F1025C2BDF0}"/>
              </a:ext>
            </a:extLst>
          </p:cNvPr>
          <p:cNvPicPr>
            <a:picLocks noChangeAspect="1"/>
          </p:cNvPicPr>
          <p:nvPr/>
        </p:nvPicPr>
        <p:blipFill>
          <a:blip r:embed="rId5"/>
          <a:stretch>
            <a:fillRect/>
          </a:stretch>
        </p:blipFill>
        <p:spPr>
          <a:xfrm>
            <a:off x="2514600" y="6199400"/>
            <a:ext cx="990600" cy="658600"/>
          </a:xfrm>
          <a:prstGeom prst="rect">
            <a:avLst/>
          </a:prstGeom>
        </p:spPr>
      </p:pic>
      <p:sp>
        <p:nvSpPr>
          <p:cNvPr id="2" name="Slide Number Placeholder 1">
            <a:extLst>
              <a:ext uri="{FF2B5EF4-FFF2-40B4-BE49-F238E27FC236}">
                <a16:creationId xmlns:a16="http://schemas.microsoft.com/office/drawing/2014/main" id="{28577283-4D1B-4906-87D9-9096C225FAA5}"/>
              </a:ext>
            </a:extLst>
          </p:cNvPr>
          <p:cNvSpPr>
            <a:spLocks noGrp="1"/>
          </p:cNvSpPr>
          <p:nvPr>
            <p:ph type="sldNum" sz="quarter" idx="12"/>
          </p:nvPr>
        </p:nvSpPr>
        <p:spPr/>
        <p:txBody>
          <a:bodyPr/>
          <a:lstStyle/>
          <a:p>
            <a:fld id="{D983F1FA-211D-3044-9E35-958DFBC26156}" type="slidenum">
              <a:rPr lang="en-US" sz="1000" smtClean="0">
                <a:solidFill>
                  <a:prstClr val="white"/>
                </a:solidFill>
              </a:rPr>
              <a:pPr/>
              <a:t>8</a:t>
            </a:fld>
            <a:endParaRPr lang="en-US" sz="1000" dirty="0">
              <a:solidFill>
                <a:prstClr val="white"/>
              </a:solidFill>
            </a:endParaRPr>
          </a:p>
        </p:txBody>
      </p:sp>
    </p:spTree>
    <p:extLst>
      <p:ext uri="{BB962C8B-B14F-4D97-AF65-F5344CB8AC3E}">
        <p14:creationId xmlns:p14="http://schemas.microsoft.com/office/powerpoint/2010/main" val="7417832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260ACB-EDD7-98B2-542A-E0672425EC29}"/>
              </a:ext>
            </a:extLst>
          </p:cNvPr>
          <p:cNvSpPr>
            <a:spLocks noGrp="1"/>
          </p:cNvSpPr>
          <p:nvPr>
            <p:ph type="title" idx="4294967295"/>
          </p:nvPr>
        </p:nvSpPr>
        <p:spPr/>
        <p:txBody>
          <a:bodyPr>
            <a:normAutofit/>
          </a:bodyPr>
          <a:lstStyle/>
          <a:p>
            <a:r>
              <a:rPr lang="en-US" sz="800" dirty="0">
                <a:solidFill>
                  <a:schemeClr val="bg1"/>
                </a:solidFill>
              </a:rPr>
              <a:t>Gender affirming speech</a:t>
            </a:r>
          </a:p>
        </p:txBody>
      </p:sp>
      <p:sp>
        <p:nvSpPr>
          <p:cNvPr id="7" name="TextBox 6">
            <a:extLst>
              <a:ext uri="{FF2B5EF4-FFF2-40B4-BE49-F238E27FC236}">
                <a16:creationId xmlns:a16="http://schemas.microsoft.com/office/drawing/2014/main" id="{71C1D53D-6420-4CEC-9DBF-8FE9CE2117FE}"/>
              </a:ext>
            </a:extLst>
          </p:cNvPr>
          <p:cNvSpPr txBox="1"/>
          <p:nvPr/>
        </p:nvSpPr>
        <p:spPr>
          <a:xfrm>
            <a:off x="325820" y="367392"/>
            <a:ext cx="6683993" cy="461665"/>
          </a:xfrm>
          <a:prstGeom prst="rect">
            <a:avLst/>
          </a:prstGeom>
          <a:noFill/>
        </p:spPr>
        <p:txBody>
          <a:bodyPr wrap="square">
            <a:spAutoFit/>
          </a:bodyPr>
          <a:lstStyle/>
          <a:p>
            <a:r>
              <a:rPr lang="en-US" sz="2400" b="1" dirty="0">
                <a:solidFill>
                  <a:srgbClr val="097AA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Gender Affirming Speech (GAPS) eConsult</a:t>
            </a:r>
            <a:endParaRPr lang="en-US" sz="2400" b="1" dirty="0">
              <a:solidFill>
                <a:srgbClr val="097AA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C3A46EB-7E10-4E5D-9B37-30C3AC977B4F}"/>
              </a:ext>
            </a:extLst>
          </p:cNvPr>
          <p:cNvSpPr txBox="1"/>
          <p:nvPr/>
        </p:nvSpPr>
        <p:spPr>
          <a:xfrm>
            <a:off x="533399" y="1029787"/>
            <a:ext cx="5943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For many, a desired voice and communication style is key to expressing  their gender identity</a:t>
            </a:r>
          </a:p>
          <a:p>
            <a:endParaRPr lang="en-US" dirty="0"/>
          </a:p>
          <a:p>
            <a:pPr marL="285750" indent="-285750">
              <a:buFont typeface="Arial" panose="020B0604020202020204" pitchFamily="34" charset="0"/>
              <a:buChar char="•"/>
            </a:pPr>
            <a:r>
              <a:rPr lang="en-US" dirty="0"/>
              <a:t>Speech language pathologists provide gender-affirming voice and communication services that address speech, language, and non-verbal communication.</a:t>
            </a:r>
          </a:p>
          <a:p>
            <a:endParaRPr lang="en-US" dirty="0"/>
          </a:p>
          <a:p>
            <a:pPr marL="285750" indent="-285750">
              <a:buFont typeface="Arial" panose="020B0604020202020204" pitchFamily="34" charset="0"/>
              <a:buChar char="•"/>
            </a:pPr>
            <a:r>
              <a:rPr lang="en-US" dirty="0"/>
              <a:t>Services are provided virtually and conveniently to Veterans in their home using telehealth technology. </a:t>
            </a:r>
          </a:p>
          <a:p>
            <a:endParaRPr lang="en-US" dirty="0"/>
          </a:p>
        </p:txBody>
      </p:sp>
      <p:pic>
        <p:nvPicPr>
          <p:cNvPr id="9" name="Picture 3" descr="picture of transgender men and women">
            <a:extLst>
              <a:ext uri="{FF2B5EF4-FFF2-40B4-BE49-F238E27FC236}">
                <a16:creationId xmlns:a16="http://schemas.microsoft.com/office/drawing/2014/main" id="{79480E97-48F8-483F-BC64-A7AB85868F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035" y="3604594"/>
            <a:ext cx="371432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ender Affirming Program with Speech (GAPS)">
            <a:extLst>
              <a:ext uri="{FF2B5EF4-FFF2-40B4-BE49-F238E27FC236}">
                <a16:creationId xmlns:a16="http://schemas.microsoft.com/office/drawing/2014/main" id="{DC8041E8-9F8E-1F91-83A0-4308EE09BF9B}"/>
              </a:ext>
            </a:extLst>
          </p:cNvPr>
          <p:cNvPicPr>
            <a:picLocks noChangeAspect="1"/>
          </p:cNvPicPr>
          <p:nvPr/>
        </p:nvPicPr>
        <p:blipFill>
          <a:blip r:embed="rId5"/>
          <a:stretch>
            <a:fillRect/>
          </a:stretch>
        </p:blipFill>
        <p:spPr>
          <a:xfrm>
            <a:off x="7080680" y="1"/>
            <a:ext cx="4708233" cy="6119194"/>
          </a:xfrm>
          <a:prstGeom prst="rect">
            <a:avLst/>
          </a:prstGeom>
        </p:spPr>
      </p:pic>
      <p:pic>
        <p:nvPicPr>
          <p:cNvPr id="8" name="Picture 7" descr="We Serve All Who Served">
            <a:extLst>
              <a:ext uri="{FF2B5EF4-FFF2-40B4-BE49-F238E27FC236}">
                <a16:creationId xmlns:a16="http://schemas.microsoft.com/office/drawing/2014/main" id="{C5265B9F-7DDE-46AD-ACFE-1F1025C2BDF0}"/>
              </a:ext>
            </a:extLst>
          </p:cNvPr>
          <p:cNvPicPr>
            <a:picLocks noChangeAspect="1"/>
          </p:cNvPicPr>
          <p:nvPr/>
        </p:nvPicPr>
        <p:blipFill>
          <a:blip r:embed="rId6"/>
          <a:stretch>
            <a:fillRect/>
          </a:stretch>
        </p:blipFill>
        <p:spPr>
          <a:xfrm>
            <a:off x="2514600" y="6199400"/>
            <a:ext cx="990600" cy="658600"/>
          </a:xfrm>
          <a:prstGeom prst="rect">
            <a:avLst/>
          </a:prstGeom>
        </p:spPr>
      </p:pic>
      <p:sp>
        <p:nvSpPr>
          <p:cNvPr id="2" name="Slide Number Placeholder 1">
            <a:extLst>
              <a:ext uri="{FF2B5EF4-FFF2-40B4-BE49-F238E27FC236}">
                <a16:creationId xmlns:a16="http://schemas.microsoft.com/office/drawing/2014/main" id="{28577283-4D1B-4906-87D9-9096C225FAA5}"/>
              </a:ext>
            </a:extLst>
          </p:cNvPr>
          <p:cNvSpPr>
            <a:spLocks noGrp="1"/>
          </p:cNvSpPr>
          <p:nvPr>
            <p:ph type="sldNum" sz="quarter" idx="12"/>
          </p:nvPr>
        </p:nvSpPr>
        <p:spPr/>
        <p:txBody>
          <a:bodyPr/>
          <a:lstStyle/>
          <a:p>
            <a:fld id="{D983F1FA-211D-3044-9E35-958DFBC26156}" type="slidenum">
              <a:rPr lang="en-US" sz="1000" smtClean="0">
                <a:solidFill>
                  <a:prstClr val="white"/>
                </a:solidFill>
              </a:rPr>
              <a:pPr/>
              <a:t>9</a:t>
            </a:fld>
            <a:endParaRPr lang="en-US" sz="1000" dirty="0">
              <a:solidFill>
                <a:prstClr val="white"/>
              </a:solidFill>
            </a:endParaRPr>
          </a:p>
        </p:txBody>
      </p:sp>
    </p:spTree>
    <p:extLst>
      <p:ext uri="{BB962C8B-B14F-4D97-AF65-F5344CB8AC3E}">
        <p14:creationId xmlns:p14="http://schemas.microsoft.com/office/powerpoint/2010/main" val="28460093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98C9FD47017940828A36AA8F83E202" ma:contentTypeVersion="1" ma:contentTypeDescription="Create a new document." ma:contentTypeScope="" ma:versionID="973c746fcd75358054e427858c3b92c0">
  <xsd:schema xmlns:xsd="http://www.w3.org/2001/XMLSchema" xmlns:xs="http://www.w3.org/2001/XMLSchema" xmlns:p="http://schemas.microsoft.com/office/2006/metadata/properties" xmlns:ns2="http://schemas.microsoft.com/sharepoint/v4" targetNamespace="http://schemas.microsoft.com/office/2006/metadata/properties" ma:root="true" ma:fieldsID="6e10bc18f483ac617f4bf27e7374c764"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Name of 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C2DC5-4B12-4F56-ABDD-ABAE1F58ECD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F5BDE2B-2730-4EA4-9B05-14ABD622ADD6}">
  <ds:schemaRefs>
    <ds:schemaRef ds:uri="http://schemas.microsoft.com/sharepoint/v3/contenttype/forms"/>
  </ds:schemaRefs>
</ds:datastoreItem>
</file>

<file path=customXml/itemProps3.xml><?xml version="1.0" encoding="utf-8"?>
<ds:datastoreItem xmlns:ds="http://schemas.openxmlformats.org/officeDocument/2006/customXml" ds:itemID="{C20A21CC-290B-412F-A0D5-536017A1444F}">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2340</TotalTime>
  <Words>2553</Words>
  <Application>Microsoft Office PowerPoint</Application>
  <PresentationFormat>Widescreen</PresentationFormat>
  <Paragraphs>218</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Castellar</vt:lpstr>
      <vt:lpstr>Courier New</vt:lpstr>
      <vt:lpstr>Georgia</vt:lpstr>
      <vt:lpstr>Myriad Pro</vt:lpstr>
      <vt:lpstr>Open Sans</vt:lpstr>
      <vt:lpstr>Times New Roman</vt:lpstr>
      <vt:lpstr>Wingdings</vt:lpstr>
      <vt:lpstr>10_Office Theme</vt:lpstr>
      <vt:lpstr>Custom Design</vt:lpstr>
      <vt:lpstr>Overview of LGBTQ+ Health</vt:lpstr>
      <vt:lpstr>What LGBTQ+ Means</vt:lpstr>
      <vt:lpstr> VHA LGBTQ+ Health Program  </vt:lpstr>
      <vt:lpstr>National VHA Policies</vt:lpstr>
      <vt:lpstr>Transgender Care Policy at VA </vt:lpstr>
      <vt:lpstr>Gender Identity, Sexual Orientation, Sexual Health</vt:lpstr>
      <vt:lpstr>www.va.gov</vt:lpstr>
      <vt:lpstr>Transgender and gender diverse eConsult</vt:lpstr>
      <vt:lpstr>Gender affirming speech</vt:lpstr>
      <vt:lpstr>    Ready and Available to Assist</vt:lpstr>
      <vt:lpstr>LGBTQ+ Veteran Care Coordinators </vt:lpstr>
      <vt:lpstr>LGBTQ+ Health Fact Sheets </vt:lpstr>
      <vt:lpstr>LGBTQ+ Health Program </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Terry, Michelle</cp:lastModifiedBy>
  <cp:revision>47</cp:revision>
  <cp:lastPrinted>2023-06-07T12:42:54Z</cp:lastPrinted>
  <dcterms:created xsi:type="dcterms:W3CDTF">2017-12-21T16:13:31Z</dcterms:created>
  <dcterms:modified xsi:type="dcterms:W3CDTF">2023-06-15T16:38:32Z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0x010100E498C9FD47017940828A36AA8F83E202</vt:lpwstr>
  </property>
</Properties>
</file>