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1" r:id="rId6"/>
    <p:sldId id="312" r:id="rId7"/>
    <p:sldId id="2109" r:id="rId8"/>
    <p:sldId id="2112" r:id="rId9"/>
    <p:sldId id="276" r:id="rId10"/>
    <p:sldId id="2116" r:id="rId11"/>
    <p:sldId id="2117" r:id="rId12"/>
    <p:sldId id="298" r:id="rId13"/>
    <p:sldId id="993" r:id="rId14"/>
    <p:sldId id="2115" r:id="rId15"/>
    <p:sldId id="299" r:id="rId16"/>
    <p:sldId id="300" r:id="rId17"/>
    <p:sldId id="301" r:id="rId18"/>
    <p:sldId id="287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8CD"/>
    <a:srgbClr val="83093D"/>
    <a:srgbClr val="830936"/>
    <a:srgbClr val="174782"/>
    <a:srgbClr val="173E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994" autoAdjust="0"/>
  </p:normalViewPr>
  <p:slideViewPr>
    <p:cSldViewPr>
      <p:cViewPr varScale="1">
        <p:scale>
          <a:sx n="82" d="100"/>
          <a:sy n="82" d="100"/>
        </p:scale>
        <p:origin x="60" y="63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0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1566" tIns="45783" rIns="91566" bIns="457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D5495408-3ECA-48BF-BE60-97B8BDA96480}" type="datetime1">
              <a:rPr lang="en-US" altLang="en-US"/>
              <a:pPr/>
              <a:t>7/12/2022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1566" tIns="45783" rIns="91566" bIns="457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1566" tIns="45783" rIns="91566" bIns="457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E99CFE0A-396B-41F5-82D4-F6FE18F9D3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802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12855137-815F-4D47-BC01-78B261E5767B}" type="datetime1">
              <a:rPr lang="en-US" altLang="en-US"/>
              <a:pPr/>
              <a:t>7/12/2022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9"/>
            <a:ext cx="5607684" cy="4182427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642F54BC-A22F-4F12-95CD-05E42216CD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1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43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367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341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BF7B2-4717-4382-A012-335F059B16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2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5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302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64391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805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it-IT"/>
              <a:t>Draft - Pre-Decisional Deliberative Document </a:t>
            </a:r>
          </a:p>
          <a:p>
            <a:pPr defTabSz="457200"/>
            <a:r>
              <a:rPr lang="it-IT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82279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73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2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35814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5562600"/>
            <a:ext cx="38687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24400" y="1143000"/>
            <a:ext cx="38862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6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3733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800600" y="1066800"/>
            <a:ext cx="38862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433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61722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7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7696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47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3787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8CE7-D999-40EC-A8C8-565616011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1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0" r:id="rId2"/>
    <p:sldLayoutId id="2147484003" r:id="rId3"/>
    <p:sldLayoutId id="2147484007" r:id="rId4"/>
    <p:sldLayoutId id="2147484008" r:id="rId5"/>
    <p:sldLayoutId id="2147484009" r:id="rId6"/>
    <p:sldLayoutId id="2147484010" r:id="rId7"/>
    <p:sldLayoutId id="2147484012" r:id="rId8"/>
    <p:sldLayoutId id="2147484013" r:id="rId9"/>
    <p:sldLayoutId id="2147484015" r:id="rId10"/>
    <p:sldLayoutId id="2147484016" r:id="rId1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sthetics.v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opa/pressrel/pressrelease.cfm?id=55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sthetics.va.gov/factsheet/PSAS-FactSheet-WomenVets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686800" cy="1371600"/>
          </a:xfrm>
        </p:spPr>
        <p:txBody>
          <a:bodyPr/>
          <a:lstStyle/>
          <a:p>
            <a:pPr algn="ctr"/>
            <a:r>
              <a:rPr lang="en-US" sz="3600" b="1" dirty="0"/>
              <a:t>Prosthetic and Sensory Aids Service Briefing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007" y="3705832"/>
            <a:ext cx="8305800" cy="1600200"/>
          </a:xfrm>
        </p:spPr>
        <p:txBody>
          <a:bodyPr/>
          <a:lstStyle/>
          <a:p>
            <a:pPr algn="ctr"/>
            <a:r>
              <a:rPr lang="en-US" sz="2800" dirty="0"/>
              <a:t>Alison C. Cormier, Field Operations Manager</a:t>
            </a:r>
          </a:p>
          <a:p>
            <a:pPr algn="ctr">
              <a:spcAft>
                <a:spcPts val="1200"/>
              </a:spcAft>
            </a:pPr>
            <a:endParaRPr lang="en-US" sz="2400" i="1" dirty="0"/>
          </a:p>
          <a:p>
            <a:pPr algn="r"/>
            <a:r>
              <a:rPr lang="en-US" sz="2000" i="1" dirty="0"/>
              <a:t>Penny L. Nechanicky, Executive Director</a:t>
            </a:r>
          </a:p>
          <a:p>
            <a:pPr algn="r"/>
            <a:r>
              <a:rPr lang="en-US" sz="2000" i="1" dirty="0"/>
              <a:t>Prosthetic and Sensory Aids Service</a:t>
            </a:r>
          </a:p>
          <a:p>
            <a:pPr algn="r"/>
            <a:r>
              <a:rPr lang="en-US" sz="2000" i="1" dirty="0"/>
              <a:t>Rehabilitation and Prosthetic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7807" y="61722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282373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47E7A8A-33D2-4681-9300-EDD1EB4C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4" y="308631"/>
            <a:ext cx="76962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PROCESS FOR ORDERING PROSTHETIC ITEMS</a:t>
            </a:r>
          </a:p>
        </p:txBody>
      </p:sp>
      <p:grpSp>
        <p:nvGrpSpPr>
          <p:cNvPr id="11" name="Group 10" descr="Process for ordering prosthetic items">
            <a:extLst>
              <a:ext uri="{FF2B5EF4-FFF2-40B4-BE49-F238E27FC236}">
                <a16:creationId xmlns:a16="http://schemas.microsoft.com/office/drawing/2014/main" id="{510CD72A-8B45-4C3B-8609-37F110143BEA}"/>
              </a:ext>
            </a:extLst>
          </p:cNvPr>
          <p:cNvGrpSpPr/>
          <p:nvPr/>
        </p:nvGrpSpPr>
        <p:grpSpPr>
          <a:xfrm>
            <a:off x="635538" y="1124459"/>
            <a:ext cx="7872924" cy="5195952"/>
            <a:chOff x="843699" y="1039573"/>
            <a:chExt cx="7872924" cy="5195952"/>
          </a:xfrm>
          <a:solidFill>
            <a:srgbClr val="3088CD"/>
          </a:solidFill>
        </p:grpSpPr>
        <p:sp>
          <p:nvSpPr>
            <p:cNvPr id="12" name="Freeform: Shape 11" descr="PSAS liaisons between Veterans, Clinicians, and Vendors to facilitate purchase and delivery of medically necessary    device / service&#10;">
              <a:extLst>
                <a:ext uri="{FF2B5EF4-FFF2-40B4-BE49-F238E27FC236}">
                  <a16:creationId xmlns:a16="http://schemas.microsoft.com/office/drawing/2014/main" id="{400E32CF-697E-4D90-8ABB-3FCB311FE47D}"/>
                </a:ext>
              </a:extLst>
            </p:cNvPr>
            <p:cNvSpPr/>
            <p:nvPr/>
          </p:nvSpPr>
          <p:spPr>
            <a:xfrm>
              <a:off x="3629033" y="1039573"/>
              <a:ext cx="2131509" cy="1403415"/>
            </a:xfrm>
            <a:custGeom>
              <a:avLst/>
              <a:gdLst>
                <a:gd name="connsiteX0" fmla="*/ 0 w 2131509"/>
                <a:gd name="connsiteY0" fmla="*/ 233907 h 1403415"/>
                <a:gd name="connsiteX1" fmla="*/ 233907 w 2131509"/>
                <a:gd name="connsiteY1" fmla="*/ 0 h 1403415"/>
                <a:gd name="connsiteX2" fmla="*/ 1897602 w 2131509"/>
                <a:gd name="connsiteY2" fmla="*/ 0 h 1403415"/>
                <a:gd name="connsiteX3" fmla="*/ 2131509 w 2131509"/>
                <a:gd name="connsiteY3" fmla="*/ 233907 h 1403415"/>
                <a:gd name="connsiteX4" fmla="*/ 2131509 w 2131509"/>
                <a:gd name="connsiteY4" fmla="*/ 1169508 h 1403415"/>
                <a:gd name="connsiteX5" fmla="*/ 1897602 w 2131509"/>
                <a:gd name="connsiteY5" fmla="*/ 1403415 h 1403415"/>
                <a:gd name="connsiteX6" fmla="*/ 233907 w 2131509"/>
                <a:gd name="connsiteY6" fmla="*/ 1403415 h 1403415"/>
                <a:gd name="connsiteX7" fmla="*/ 0 w 2131509"/>
                <a:gd name="connsiteY7" fmla="*/ 1169508 h 1403415"/>
                <a:gd name="connsiteX8" fmla="*/ 0 w 2131509"/>
                <a:gd name="connsiteY8" fmla="*/ 233907 h 1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509" h="1403415">
                  <a:moveTo>
                    <a:pt x="0" y="233907"/>
                  </a:moveTo>
                  <a:cubicBezTo>
                    <a:pt x="0" y="104724"/>
                    <a:pt x="104724" y="0"/>
                    <a:pt x="233907" y="0"/>
                  </a:cubicBezTo>
                  <a:lnTo>
                    <a:pt x="1897602" y="0"/>
                  </a:lnTo>
                  <a:cubicBezTo>
                    <a:pt x="2026785" y="0"/>
                    <a:pt x="2131509" y="104724"/>
                    <a:pt x="2131509" y="233907"/>
                  </a:cubicBezTo>
                  <a:lnTo>
                    <a:pt x="2131509" y="1169508"/>
                  </a:lnTo>
                  <a:cubicBezTo>
                    <a:pt x="2131509" y="1298691"/>
                    <a:pt x="2026785" y="1403415"/>
                    <a:pt x="1897602" y="1403415"/>
                  </a:cubicBezTo>
                  <a:lnTo>
                    <a:pt x="233907" y="1403415"/>
                  </a:lnTo>
                  <a:cubicBezTo>
                    <a:pt x="104724" y="1403415"/>
                    <a:pt x="0" y="1298691"/>
                    <a:pt x="0" y="1169508"/>
                  </a:cubicBezTo>
                  <a:lnTo>
                    <a:pt x="0" y="233907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039" tIns="118039" rIns="118039" bIns="11803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1400" b="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PSAS liaisons between Veterans, Clinicians, and Vendors to </a:t>
              </a: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facilitate purchase and delivery of medically necessary    device / service</a:t>
              </a:r>
              <a:endParaRPr lang="en-US" sz="14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3" name="Freeform: Shape 12" descr="Clinician evaluates Veteran then writes a prescription through a consult to Prosthetics for the medically appropriate device / service&#10;">
              <a:extLst>
                <a:ext uri="{FF2B5EF4-FFF2-40B4-BE49-F238E27FC236}">
                  <a16:creationId xmlns:a16="http://schemas.microsoft.com/office/drawing/2014/main" id="{4DC21C8A-B25A-43E9-8FA6-5E463EA4EB0A}"/>
                </a:ext>
              </a:extLst>
            </p:cNvPr>
            <p:cNvSpPr/>
            <p:nvPr/>
          </p:nvSpPr>
          <p:spPr>
            <a:xfrm>
              <a:off x="6584827" y="2654244"/>
              <a:ext cx="2131796" cy="1236011"/>
            </a:xfrm>
            <a:custGeom>
              <a:avLst/>
              <a:gdLst>
                <a:gd name="connsiteX0" fmla="*/ 0 w 1955622"/>
                <a:gd name="connsiteY0" fmla="*/ 206006 h 1236011"/>
                <a:gd name="connsiteX1" fmla="*/ 206006 w 1955622"/>
                <a:gd name="connsiteY1" fmla="*/ 0 h 1236011"/>
                <a:gd name="connsiteX2" fmla="*/ 1749616 w 1955622"/>
                <a:gd name="connsiteY2" fmla="*/ 0 h 1236011"/>
                <a:gd name="connsiteX3" fmla="*/ 1955622 w 1955622"/>
                <a:gd name="connsiteY3" fmla="*/ 206006 h 1236011"/>
                <a:gd name="connsiteX4" fmla="*/ 1955622 w 1955622"/>
                <a:gd name="connsiteY4" fmla="*/ 1030005 h 1236011"/>
                <a:gd name="connsiteX5" fmla="*/ 1749616 w 1955622"/>
                <a:gd name="connsiteY5" fmla="*/ 1236011 h 1236011"/>
                <a:gd name="connsiteX6" fmla="*/ 206006 w 1955622"/>
                <a:gd name="connsiteY6" fmla="*/ 1236011 h 1236011"/>
                <a:gd name="connsiteX7" fmla="*/ 0 w 1955622"/>
                <a:gd name="connsiteY7" fmla="*/ 1030005 h 1236011"/>
                <a:gd name="connsiteX8" fmla="*/ 0 w 1955622"/>
                <a:gd name="connsiteY8" fmla="*/ 206006 h 123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622" h="1236011">
                  <a:moveTo>
                    <a:pt x="0" y="206006"/>
                  </a:moveTo>
                  <a:cubicBezTo>
                    <a:pt x="0" y="92232"/>
                    <a:pt x="92232" y="0"/>
                    <a:pt x="206006" y="0"/>
                  </a:cubicBezTo>
                  <a:lnTo>
                    <a:pt x="1749616" y="0"/>
                  </a:lnTo>
                  <a:cubicBezTo>
                    <a:pt x="1863390" y="0"/>
                    <a:pt x="1955622" y="92232"/>
                    <a:pt x="1955622" y="206006"/>
                  </a:cubicBezTo>
                  <a:lnTo>
                    <a:pt x="1955622" y="1030005"/>
                  </a:lnTo>
                  <a:cubicBezTo>
                    <a:pt x="1955622" y="1143779"/>
                    <a:pt x="1863390" y="1236011"/>
                    <a:pt x="1749616" y="1236011"/>
                  </a:cubicBezTo>
                  <a:lnTo>
                    <a:pt x="206006" y="1236011"/>
                  </a:lnTo>
                  <a:cubicBezTo>
                    <a:pt x="92232" y="1236011"/>
                    <a:pt x="0" y="1143779"/>
                    <a:pt x="0" y="1030005"/>
                  </a:cubicBezTo>
                  <a:lnTo>
                    <a:pt x="0" y="2060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867" tIns="109867" rIns="109867" bIns="10986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Clinician evaluates Veteran then writes a prescription through a consult to Prosthetics for the medically appropriate device / service</a:t>
              </a:r>
              <a:endParaRPr lang="en-US" sz="14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Freeform: Shape 13" descr="PSAS verifies the consult includes proper diagnoses and medical justification for requested item, then purchases or provides acquisition plan to procure requested device / service&#10;">
              <a:extLst>
                <a:ext uri="{FF2B5EF4-FFF2-40B4-BE49-F238E27FC236}">
                  <a16:creationId xmlns:a16="http://schemas.microsoft.com/office/drawing/2014/main" id="{AE8818EB-A300-4DBF-B7FC-26811F304BE4}"/>
                </a:ext>
              </a:extLst>
            </p:cNvPr>
            <p:cNvSpPr/>
            <p:nvPr/>
          </p:nvSpPr>
          <p:spPr>
            <a:xfrm>
              <a:off x="5410200" y="4825730"/>
              <a:ext cx="2434755" cy="1409795"/>
            </a:xfrm>
            <a:custGeom>
              <a:avLst/>
              <a:gdLst>
                <a:gd name="connsiteX0" fmla="*/ 0 w 2131797"/>
                <a:gd name="connsiteY0" fmla="*/ 234971 h 1409795"/>
                <a:gd name="connsiteX1" fmla="*/ 234971 w 2131797"/>
                <a:gd name="connsiteY1" fmla="*/ 0 h 1409795"/>
                <a:gd name="connsiteX2" fmla="*/ 1896826 w 2131797"/>
                <a:gd name="connsiteY2" fmla="*/ 0 h 1409795"/>
                <a:gd name="connsiteX3" fmla="*/ 2131797 w 2131797"/>
                <a:gd name="connsiteY3" fmla="*/ 234971 h 1409795"/>
                <a:gd name="connsiteX4" fmla="*/ 2131797 w 2131797"/>
                <a:gd name="connsiteY4" fmla="*/ 1174824 h 1409795"/>
                <a:gd name="connsiteX5" fmla="*/ 1896826 w 2131797"/>
                <a:gd name="connsiteY5" fmla="*/ 1409795 h 1409795"/>
                <a:gd name="connsiteX6" fmla="*/ 234971 w 2131797"/>
                <a:gd name="connsiteY6" fmla="*/ 1409795 h 1409795"/>
                <a:gd name="connsiteX7" fmla="*/ 0 w 2131797"/>
                <a:gd name="connsiteY7" fmla="*/ 1174824 h 1409795"/>
                <a:gd name="connsiteX8" fmla="*/ 0 w 2131797"/>
                <a:gd name="connsiteY8" fmla="*/ 234971 h 140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797" h="1409795">
                  <a:moveTo>
                    <a:pt x="0" y="234971"/>
                  </a:moveTo>
                  <a:cubicBezTo>
                    <a:pt x="0" y="105200"/>
                    <a:pt x="105200" y="0"/>
                    <a:pt x="234971" y="0"/>
                  </a:cubicBezTo>
                  <a:lnTo>
                    <a:pt x="1896826" y="0"/>
                  </a:lnTo>
                  <a:cubicBezTo>
                    <a:pt x="2026597" y="0"/>
                    <a:pt x="2131797" y="105200"/>
                    <a:pt x="2131797" y="234971"/>
                  </a:cubicBezTo>
                  <a:lnTo>
                    <a:pt x="2131797" y="1174824"/>
                  </a:lnTo>
                  <a:cubicBezTo>
                    <a:pt x="2131797" y="1304595"/>
                    <a:pt x="2026597" y="1409795"/>
                    <a:pt x="1896826" y="1409795"/>
                  </a:cubicBezTo>
                  <a:lnTo>
                    <a:pt x="234971" y="1409795"/>
                  </a:lnTo>
                  <a:cubicBezTo>
                    <a:pt x="105200" y="1409795"/>
                    <a:pt x="0" y="1304595"/>
                    <a:pt x="0" y="1174824"/>
                  </a:cubicBezTo>
                  <a:lnTo>
                    <a:pt x="0" y="23497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351" tIns="118351" rIns="118351" bIns="118351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PSAS verifies the consult includes proper diagnoses and medical justification for requested </a:t>
              </a:r>
              <a:r>
                <a:rPr lang="en-US" sz="1400" b="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item, then purchases or provides acquisition plan to procure </a:t>
              </a: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requested </a:t>
              </a:r>
              <a:r>
                <a:rPr lang="en-US" sz="1400" b="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device / service</a:t>
              </a:r>
              <a:endParaRPr lang="en-US" sz="1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Freeform: Shape 14" descr="Contracting receives acquisition plan, conducts market research, creates a contract award, and obligates funds to award the contract to the vendor for device / service&#10;">
              <a:extLst>
                <a:ext uri="{FF2B5EF4-FFF2-40B4-BE49-F238E27FC236}">
                  <a16:creationId xmlns:a16="http://schemas.microsoft.com/office/drawing/2014/main" id="{1F6012CC-A37B-4C15-A8E7-7E663F06A1A3}"/>
                </a:ext>
              </a:extLst>
            </p:cNvPr>
            <p:cNvSpPr/>
            <p:nvPr/>
          </p:nvSpPr>
          <p:spPr>
            <a:xfrm>
              <a:off x="1889374" y="4841503"/>
              <a:ext cx="2203459" cy="1379299"/>
            </a:xfrm>
            <a:custGeom>
              <a:avLst/>
              <a:gdLst>
                <a:gd name="connsiteX0" fmla="*/ 0 w 2203459"/>
                <a:gd name="connsiteY0" fmla="*/ 229888 h 1379299"/>
                <a:gd name="connsiteX1" fmla="*/ 229888 w 2203459"/>
                <a:gd name="connsiteY1" fmla="*/ 0 h 1379299"/>
                <a:gd name="connsiteX2" fmla="*/ 1973571 w 2203459"/>
                <a:gd name="connsiteY2" fmla="*/ 0 h 1379299"/>
                <a:gd name="connsiteX3" fmla="*/ 2203459 w 2203459"/>
                <a:gd name="connsiteY3" fmla="*/ 229888 h 1379299"/>
                <a:gd name="connsiteX4" fmla="*/ 2203459 w 2203459"/>
                <a:gd name="connsiteY4" fmla="*/ 1149411 h 1379299"/>
                <a:gd name="connsiteX5" fmla="*/ 1973571 w 2203459"/>
                <a:gd name="connsiteY5" fmla="*/ 1379299 h 1379299"/>
                <a:gd name="connsiteX6" fmla="*/ 229888 w 2203459"/>
                <a:gd name="connsiteY6" fmla="*/ 1379299 h 1379299"/>
                <a:gd name="connsiteX7" fmla="*/ 0 w 2203459"/>
                <a:gd name="connsiteY7" fmla="*/ 1149411 h 1379299"/>
                <a:gd name="connsiteX8" fmla="*/ 0 w 2203459"/>
                <a:gd name="connsiteY8" fmla="*/ 229888 h 137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3459" h="1379299">
                  <a:moveTo>
                    <a:pt x="0" y="229888"/>
                  </a:moveTo>
                  <a:cubicBezTo>
                    <a:pt x="0" y="102924"/>
                    <a:pt x="102924" y="0"/>
                    <a:pt x="229888" y="0"/>
                  </a:cubicBezTo>
                  <a:lnTo>
                    <a:pt x="1973571" y="0"/>
                  </a:lnTo>
                  <a:cubicBezTo>
                    <a:pt x="2100535" y="0"/>
                    <a:pt x="2203459" y="102924"/>
                    <a:pt x="2203459" y="229888"/>
                  </a:cubicBezTo>
                  <a:lnTo>
                    <a:pt x="2203459" y="1149411"/>
                  </a:lnTo>
                  <a:cubicBezTo>
                    <a:pt x="2203459" y="1276375"/>
                    <a:pt x="2100535" y="1379299"/>
                    <a:pt x="1973571" y="1379299"/>
                  </a:cubicBezTo>
                  <a:lnTo>
                    <a:pt x="229888" y="1379299"/>
                  </a:lnTo>
                  <a:cubicBezTo>
                    <a:pt x="102924" y="1379299"/>
                    <a:pt x="0" y="1276375"/>
                    <a:pt x="0" y="1149411"/>
                  </a:cubicBezTo>
                  <a:lnTo>
                    <a:pt x="0" y="22988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862" tIns="116862" rIns="116862" bIns="11686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sz="1400" b="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Contracting receives acquisition plan, conducts market research, creates a contract award, and obligates funds to award the contract to the vendor for device / service</a:t>
              </a:r>
              <a:endParaRPr lang="en-US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15" descr="Vendors working with VA provide price quotes for market research, and deliver the purchased device / service in a timely manner&#10;">
              <a:extLst>
                <a:ext uri="{FF2B5EF4-FFF2-40B4-BE49-F238E27FC236}">
                  <a16:creationId xmlns:a16="http://schemas.microsoft.com/office/drawing/2014/main" id="{194F3169-60FE-4883-8B2F-9D17E983342E}"/>
                </a:ext>
              </a:extLst>
            </p:cNvPr>
            <p:cNvSpPr/>
            <p:nvPr/>
          </p:nvSpPr>
          <p:spPr>
            <a:xfrm>
              <a:off x="843699" y="2646962"/>
              <a:ext cx="2109529" cy="1281706"/>
            </a:xfrm>
            <a:custGeom>
              <a:avLst/>
              <a:gdLst>
                <a:gd name="connsiteX0" fmla="*/ 0 w 2012984"/>
                <a:gd name="connsiteY0" fmla="*/ 195113 h 1170654"/>
                <a:gd name="connsiteX1" fmla="*/ 195113 w 2012984"/>
                <a:gd name="connsiteY1" fmla="*/ 0 h 1170654"/>
                <a:gd name="connsiteX2" fmla="*/ 1817871 w 2012984"/>
                <a:gd name="connsiteY2" fmla="*/ 0 h 1170654"/>
                <a:gd name="connsiteX3" fmla="*/ 2012984 w 2012984"/>
                <a:gd name="connsiteY3" fmla="*/ 195113 h 1170654"/>
                <a:gd name="connsiteX4" fmla="*/ 2012984 w 2012984"/>
                <a:gd name="connsiteY4" fmla="*/ 975541 h 1170654"/>
                <a:gd name="connsiteX5" fmla="*/ 1817871 w 2012984"/>
                <a:gd name="connsiteY5" fmla="*/ 1170654 h 1170654"/>
                <a:gd name="connsiteX6" fmla="*/ 195113 w 2012984"/>
                <a:gd name="connsiteY6" fmla="*/ 1170654 h 1170654"/>
                <a:gd name="connsiteX7" fmla="*/ 0 w 2012984"/>
                <a:gd name="connsiteY7" fmla="*/ 975541 h 1170654"/>
                <a:gd name="connsiteX8" fmla="*/ 0 w 2012984"/>
                <a:gd name="connsiteY8" fmla="*/ 195113 h 11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2984" h="1170654">
                  <a:moveTo>
                    <a:pt x="0" y="195113"/>
                  </a:moveTo>
                  <a:cubicBezTo>
                    <a:pt x="0" y="87355"/>
                    <a:pt x="87355" y="0"/>
                    <a:pt x="195113" y="0"/>
                  </a:cubicBezTo>
                  <a:lnTo>
                    <a:pt x="1817871" y="0"/>
                  </a:lnTo>
                  <a:cubicBezTo>
                    <a:pt x="1925629" y="0"/>
                    <a:pt x="2012984" y="87355"/>
                    <a:pt x="2012984" y="195113"/>
                  </a:cubicBezTo>
                  <a:lnTo>
                    <a:pt x="2012984" y="975541"/>
                  </a:lnTo>
                  <a:cubicBezTo>
                    <a:pt x="2012984" y="1083299"/>
                    <a:pt x="1925629" y="1170654"/>
                    <a:pt x="1817871" y="1170654"/>
                  </a:cubicBezTo>
                  <a:lnTo>
                    <a:pt x="195113" y="1170654"/>
                  </a:lnTo>
                  <a:cubicBezTo>
                    <a:pt x="87355" y="1170654"/>
                    <a:pt x="0" y="1083299"/>
                    <a:pt x="0" y="975541"/>
                  </a:cubicBezTo>
                  <a:lnTo>
                    <a:pt x="0" y="19511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77" tIns="106677" rIns="106677" bIns="106677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Vendors working with VA provide price quotes for market research, and deliver the purchased device / service in a timely manner</a:t>
              </a:r>
            </a:p>
          </p:txBody>
        </p:sp>
      </p:grpSp>
      <p:sp>
        <p:nvSpPr>
          <p:cNvPr id="17" name="TextBox 16" descr="Veteran">
            <a:extLst>
              <a:ext uri="{FF2B5EF4-FFF2-40B4-BE49-F238E27FC236}">
                <a16:creationId xmlns:a16="http://schemas.microsoft.com/office/drawing/2014/main" id="{47E9F557-65D9-4267-B843-C6AA5895F880}"/>
              </a:ext>
            </a:extLst>
          </p:cNvPr>
          <p:cNvSpPr txBox="1"/>
          <p:nvPr/>
        </p:nvSpPr>
        <p:spPr>
          <a:xfrm>
            <a:off x="3160405" y="3082887"/>
            <a:ext cx="2879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VETERAN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A26295-BE15-45CB-954B-A9C651709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9247" y="1835071"/>
            <a:ext cx="1036320" cy="61787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D55843-6DD6-4C17-B5CB-707455E0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765567" y="4074906"/>
            <a:ext cx="533400" cy="76746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2CD51D-7971-4585-B031-B97CB40A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38600" y="5615513"/>
            <a:ext cx="10668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F1BB0C-A66E-493B-9DBC-4D987596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57478" y="4038172"/>
            <a:ext cx="525464" cy="85710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509148-D0EF-4EFB-8A3E-9015AB09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31941" y="1858753"/>
            <a:ext cx="1138382" cy="6858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>
            <a:extLst>
              <a:ext uri="{FF2B5EF4-FFF2-40B4-BE49-F238E27FC236}">
                <a16:creationId xmlns:a16="http://schemas.microsoft.com/office/drawing/2014/main" id="{7AB19171-681F-4841-9BF9-71EC68C16B2B}"/>
              </a:ext>
            </a:extLst>
          </p:cNvPr>
          <p:cNvSpPr txBox="1">
            <a:spLocks/>
          </p:cNvSpPr>
          <p:nvPr/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June 2002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51CB7-8BCA-40AE-BC91-6AF40E4A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2CF44-176D-418B-97E6-70B0B8A4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561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CATEGORY BREAKDOWN OF 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PSAS BUDGET – FY21</a:t>
            </a:r>
          </a:p>
        </p:txBody>
      </p:sp>
      <p:pic>
        <p:nvPicPr>
          <p:cNvPr id="6" name="Picture 5" descr="Category Breakdown of PSAS Budget FY21">
            <a:extLst>
              <a:ext uri="{FF2B5EF4-FFF2-40B4-BE49-F238E27FC236}">
                <a16:creationId xmlns:a16="http://schemas.microsoft.com/office/drawing/2014/main" id="{9A595F3D-7567-43A3-826C-7704E1D8D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1" t="1" r="16964" b="50"/>
          <a:stretch/>
        </p:blipFill>
        <p:spPr>
          <a:xfrm>
            <a:off x="0" y="914400"/>
            <a:ext cx="7086600" cy="54790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2C0BE4-9AE0-4720-87B2-D9D8883B45D8}"/>
              </a:ext>
            </a:extLst>
          </p:cNvPr>
          <p:cNvSpPr/>
          <p:nvPr/>
        </p:nvSpPr>
        <p:spPr>
          <a:xfrm>
            <a:off x="6445862" y="1676400"/>
            <a:ext cx="2724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More than 50</a:t>
            </a:r>
            <a:r>
              <a:rPr lang="en-US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of all Veterans treated in VHA received PSAS items and services.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FY21, VA obligated: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$3.3B to provide   21M devices/items to     3.3M Veterans.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6DBF149-FCA4-4AC8-A46E-F9F377B9782D}"/>
              </a:ext>
            </a:extLst>
          </p:cNvPr>
          <p:cNvSpPr txBox="1">
            <a:spLocks/>
          </p:cNvSpPr>
          <p:nvPr/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>
                <a:solidFill>
                  <a:schemeClr val="bg1"/>
                </a:solidFill>
              </a:rPr>
              <a:t>June 2002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5867400"/>
            <a:ext cx="2133600" cy="365125"/>
          </a:xfrm>
        </p:spPr>
        <p:txBody>
          <a:bodyPr/>
          <a:lstStyle/>
          <a:p>
            <a:pPr>
              <a:defRPr/>
            </a:pPr>
            <a:fld id="{61ECAB98-9D83-492E-8368-C7175A3158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Automobile adaptive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181600"/>
          </a:xfrm>
        </p:spPr>
        <p:txBody>
          <a:bodyPr/>
          <a:lstStyle/>
          <a:p>
            <a:pPr marL="285750" indent="-285750"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The Automobile Adaptive Equipment Program is a joint Veterans Health Administration (VHA) / Veterans Benefit Administration (VBA) program with basic authority under Title 38 United States Code Chapter 39; Title 38 Code of Federal Regulations 17.155-17.159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The program provides necessary equipment such as: 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Platform wheelchair lifts or ramps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Power door openers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Lowered floors/raised roofs (if patient has seating height of 52” or more)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Raised doors (if a patient has a seating height of 49” or more and unable to lean forward to clear the door and resume normal seating position)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Hand controls 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Left foot gas pedals 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Reduced effort and zero effort steering and braking</a:t>
            </a:r>
          </a:p>
          <a:p>
            <a:pPr lvl="1">
              <a:spcBef>
                <a:spcPct val="25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charset="0"/>
              </a:rPr>
              <a:t>Digital driving systems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5003"/>
            <a:ext cx="2441575" cy="170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4F3C7D6-5EC8-415D-AD2E-E30F7598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69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Clothing allowance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cs typeface="Arial" charset="0"/>
              </a:rPr>
              <a:t>VA must pay a Clothing Allowance to Veterans who have: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Georgia" panose="02040502050405020303" pitchFamily="18" charset="0"/>
                <a:cs typeface="Arial" charset="0"/>
              </a:rPr>
              <a:t>A Service-Connected Disability or Condition compensable under 38 U.S.C. 1151 that requires the Veteran to wear or use a prosthetic or orthopedic device that wears or tears clothing or 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Georgia" panose="02040502050405020303" pitchFamily="18" charset="0"/>
                <a:cs typeface="Arial" charset="0"/>
              </a:rPr>
              <a:t>A Service-Connected skin condition, medication prescribed by a physician, which causes irreparable damage to the Veteran’s outer garments.</a:t>
            </a:r>
          </a:p>
          <a:p>
            <a:pPr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Georgia" panose="02040502050405020303" pitchFamily="18" charset="0"/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cs typeface="Arial" charset="0"/>
              </a:rPr>
              <a:t>As of </a:t>
            </a:r>
            <a:r>
              <a:rPr lang="en-US" altLang="en-US" sz="2000" u="sng" dirty="0">
                <a:solidFill>
                  <a:schemeClr val="tx1"/>
                </a:solidFill>
                <a:latin typeface="Georgia" panose="02040502050405020303" pitchFamily="18" charset="0"/>
                <a:cs typeface="Arial" charset="0"/>
              </a:rPr>
              <a:t>December 16, 2011,</a:t>
            </a: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cs typeface="Arial" charset="0"/>
              </a:rPr>
              <a:t> Veterans became eligible to receive multiple clothing allowance benefits, with a limit of two (2) per garment affected and total maximum of four (4) clothing allowances. 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Georgia" panose="02040502050405020303" pitchFamily="18" charset="0"/>
                <a:cs typeface="Arial" charset="0"/>
              </a:rPr>
              <a:t>Annual clothing allowance benefit is $891 (FY 22)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Georgia" panose="02040502050405020303" pitchFamily="18" charset="0"/>
                <a:cs typeface="Arial" charset="0"/>
              </a:rPr>
              <a:t>Maximum of four (4) clothing allowances amount is $3564 (FY 22)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1400" dirty="0">
              <a:latin typeface="Georgia" panose="02040502050405020303" pitchFamily="18" charset="0"/>
              <a:cs typeface="Arial" charset="0"/>
            </a:endParaRP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B675EBC5-3716-45ED-BD10-7DBC7EAD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14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5442"/>
            <a:ext cx="7696200" cy="487362"/>
          </a:xfrm>
        </p:spPr>
        <p:txBody>
          <a:bodyPr/>
          <a:lstStyle/>
          <a:p>
            <a:pPr algn="ctr"/>
            <a:r>
              <a:rPr lang="en-US" sz="2400" b="1" dirty="0"/>
              <a:t>Home improvements &amp; structural alterations (HISA)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0847"/>
            <a:ext cx="7696200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cs typeface="Arial" charset="0"/>
              </a:rPr>
              <a:t>The HISA benefit provides home improvements and structural alterations necessary only to ensure the continuation of treatment and/or to provide access to the home or to essential lavatory and sanitary facilities authorized under 38 USC § 1717.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chemeClr val="tx1"/>
              </a:solidFill>
              <a:latin typeface="Georgia" panose="02040502050405020303" pitchFamily="18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cs typeface="Arial" charset="0"/>
              </a:rPr>
              <a:t>Lifetime benefit up to $6,800 may be provided for: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Georgia" panose="02040502050405020303" pitchFamily="18" charset="0"/>
                <a:cs typeface="Arial" charset="0"/>
              </a:rPr>
              <a:t>Veterans and Servicemembers who have a Service-connected condition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Georgia" panose="02040502050405020303" pitchFamily="18" charset="0"/>
                <a:cs typeface="Arial" charset="0"/>
              </a:rPr>
              <a:t>Veteran who have a Non-service-connected condition rated 50% or more service connected</a:t>
            </a:r>
          </a:p>
          <a:p>
            <a:pPr marL="457200" lvl="1" indent="0" eaLnBrk="1" hangingPunct="1">
              <a:spcBef>
                <a:spcPts val="0"/>
              </a:spcBef>
              <a:buSzPct val="100000"/>
              <a:buNone/>
            </a:pPr>
            <a:endParaRPr lang="en-US" altLang="en-US" sz="1800" dirty="0">
              <a:latin typeface="Georgia" panose="02040502050405020303" pitchFamily="18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  <a:cs typeface="Arial" charset="0"/>
              </a:rPr>
              <a:t>Lifetime benefit up to $2,000 may be provided for: </a:t>
            </a:r>
          </a:p>
          <a:p>
            <a:pPr lvl="1" eaLnBrk="1" hangingPunct="1"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Georgia" panose="02040502050405020303" pitchFamily="18" charset="0"/>
                <a:cs typeface="Arial" charset="0"/>
              </a:rPr>
              <a:t>Non-service-connected Veterans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919341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A5C4B53-6307-4788-923F-CBB63042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44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487362"/>
          </a:xfrm>
        </p:spPr>
        <p:txBody>
          <a:bodyPr/>
          <a:lstStyle/>
          <a:p>
            <a:pPr algn="ctr"/>
            <a:r>
              <a:rPr lang="en-US" sz="2800" b="1" dirty="0"/>
              <a:t>Thank you!</a:t>
            </a:r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609600" y="1143000"/>
            <a:ext cx="7696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/>
              <a:t>Prosthetic &amp; Sensory Aids Service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/>
              <a:t>VA Central Office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/>
              <a:t>(202) 461-4239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hlinkClick r:id="rId2"/>
              </a:rPr>
              <a:t>www.prosthetics.va.gov</a:t>
            </a:r>
            <a:endParaRPr lang="en-US" altLang="en-US" sz="2400" b="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639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214"/>
            <a:ext cx="8763000" cy="487362"/>
          </a:xfrm>
        </p:spPr>
        <p:txBody>
          <a:bodyPr/>
          <a:lstStyle/>
          <a:p>
            <a:pPr algn="ctr"/>
            <a:r>
              <a:rPr lang="en-US" sz="2300" b="1" dirty="0"/>
              <a:t>Prosthetic and Sensory aids service </a:t>
            </a:r>
            <a:br>
              <a:rPr lang="en-US" sz="2300" b="1" dirty="0"/>
            </a:br>
            <a:r>
              <a:rPr lang="en-US" sz="2300" b="1" dirty="0"/>
              <a:t>(psas)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48088"/>
            <a:ext cx="83058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PSAS is the largest and most comprehensive provider of prosthetic devices and sensory aids. The term “prosthetic” includes artificial limbs and any devices that support or replace a body part or function. 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b="1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Mission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To provide medically appropriate equipment, supplies, and services that optimize Veteran health and independence.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Goal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To ensure devices and services for Veterans are strategically sourced and consistent with clinical need.</a:t>
            </a:r>
          </a:p>
          <a:p>
            <a:pPr marL="0" indent="0" algn="ctr">
              <a:buNone/>
            </a:pPr>
            <a:endParaRPr lang="en-US" sz="2000" i="1" dirty="0">
              <a:solidFill>
                <a:srgbClr val="83093D"/>
              </a:solidFill>
            </a:endParaRPr>
          </a:p>
          <a:p>
            <a:pPr marL="0" indent="0" algn="ctr">
              <a:buNone/>
            </a:pPr>
            <a:r>
              <a:rPr lang="en-US" sz="2000" i="1" dirty="0">
                <a:solidFill>
                  <a:srgbClr val="C00000"/>
                </a:solidFill>
                <a:latin typeface="Georgia" panose="02040502050405020303" pitchFamily="18" charset="0"/>
              </a:rPr>
              <a:t>Final Rule, Prosthetic and Rehabilitative Items and Services (effective February 26, 2021) establishes national policy and procedures for the provision of prosthetic services</a:t>
            </a:r>
            <a:r>
              <a:rPr lang="en-US" sz="1800" i="1" dirty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endParaRPr lang="en-US" sz="1800" i="1" dirty="0">
              <a:solidFill>
                <a:srgbClr val="83093D"/>
              </a:solidFill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5E085395-29EE-46C1-AB43-C4575FE9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82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5BF640E-F863-408E-9CBE-3661452F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50" y="251890"/>
            <a:ext cx="7696200" cy="48736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PSAS TEAM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6237" y="1295401"/>
            <a:ext cx="4335463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Georgia" panose="02040502050405020303" pitchFamily="18" charset="0"/>
              </a:rPr>
              <a:t>Central Office 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PSAS National Director</a:t>
            </a:r>
          </a:p>
          <a:p>
            <a:pPr lvl="2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Clinical Liaisons</a:t>
            </a:r>
          </a:p>
          <a:p>
            <a:pPr lvl="2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Field Operation Manager</a:t>
            </a:r>
          </a:p>
          <a:p>
            <a:pPr lvl="2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Program Managers </a:t>
            </a:r>
          </a:p>
          <a:p>
            <a:pPr lvl="2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Data Management Team</a:t>
            </a:r>
          </a:p>
          <a:p>
            <a:pPr lvl="2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Executive Assistant</a:t>
            </a: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endParaRPr lang="en-US" altLang="en-US" sz="1000" dirty="0">
              <a:latin typeface="Georgia" panose="02040502050405020303" pitchFamily="18" charset="0"/>
            </a:endParaRPr>
          </a:p>
          <a:p>
            <a:pPr lvl="1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O&amp;P National Director</a:t>
            </a:r>
          </a:p>
          <a:p>
            <a:pPr lvl="2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Program Managers</a:t>
            </a:r>
          </a:p>
          <a:p>
            <a:pPr lvl="2" eaLnBrk="1" hangingPunct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Data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D179-4F94-4323-9F38-EFF8ADC3F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4100" y="1295401"/>
            <a:ext cx="3903663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Georgia" panose="02040502050405020303" pitchFamily="18" charset="0"/>
              </a:rPr>
              <a:t>Field</a:t>
            </a:r>
          </a:p>
          <a:p>
            <a:pPr lvl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VISN Prosthetics Representatives</a:t>
            </a:r>
          </a:p>
          <a:p>
            <a:pPr lvl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Facility Prosthetics Representatives</a:t>
            </a:r>
          </a:p>
          <a:p>
            <a:pPr lvl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Data Analysts</a:t>
            </a:r>
          </a:p>
          <a:p>
            <a:pPr lvl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O&amp;P Clinical Staff </a:t>
            </a:r>
          </a:p>
          <a:p>
            <a:pPr lvl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Purchasing Agents</a:t>
            </a:r>
          </a:p>
          <a:p>
            <a:pPr lvl="1">
              <a:buSzPct val="105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Georgia" panose="02040502050405020303" pitchFamily="18" charset="0"/>
              </a:rPr>
              <a:t>Support/Administrative Staff</a:t>
            </a:r>
          </a:p>
          <a:p>
            <a:pPr marL="914400" lvl="2" indent="0" eaLnBrk="1" hangingPunct="1">
              <a:buSzPct val="105000"/>
              <a:buNone/>
            </a:pPr>
            <a:endParaRPr lang="en-US" alt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0338FE9-9E1A-440C-B4A9-95A116056CBA}"/>
              </a:ext>
            </a:extLst>
          </p:cNvPr>
          <p:cNvSpPr txBox="1">
            <a:spLocks/>
          </p:cNvSpPr>
          <p:nvPr/>
        </p:nvSpPr>
        <p:spPr>
          <a:xfrm>
            <a:off x="457200" y="6553200"/>
            <a:ext cx="21336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algn="l">
              <a:defRPr/>
            </a:pPr>
            <a:r>
              <a:rPr lang="en-US"/>
              <a:t>June 2002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655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095"/>
            <a:ext cx="7696200" cy="487362"/>
          </a:xfrm>
        </p:spPr>
        <p:txBody>
          <a:bodyPr/>
          <a:lstStyle/>
          <a:p>
            <a:pPr algn="ctr"/>
            <a:r>
              <a:rPr lang="en-US" sz="2400" b="1" dirty="0"/>
              <a:t>Prosthetic and rehabilitative items and services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9200"/>
            <a:ext cx="8763000" cy="4838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Prosthetic and Sensory Aids Service (PSAS) published a final rule, Prosthetic and Rehabilitative Items and Services (PARIS), effective February 26, 2021.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solidFill>
                  <a:schemeClr val="tx1"/>
                </a:solidFill>
                <a:hlinkClick r:id="rId3"/>
              </a:rPr>
              <a:t> VA Press Release: Prosthetic and Rehabilitative Items and Services Regulation</a:t>
            </a:r>
            <a:endParaRPr lang="en-US" sz="19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All PSAS policies, standard operating procedures and Directives must adhere to this authority.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chemeClr val="tx1"/>
                </a:solidFill>
              </a:rPr>
              <a:t>Regulation Key Goals: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Prioritize medical needs of Veterans by empowering the Veteran and clinician to jointly decide which prosthetic items will best meet the Veteran’s treatment and/or rehabilitation needs;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Align PSAS with clinical services to provide Veterans with medical devices and services that best meet their medical needs; and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Create uniform decision making regarding w</a:t>
            </a:r>
            <a:r>
              <a:rPr lang="en-US" sz="1800" dirty="0"/>
              <a:t>hen and how PSAS will issue items and services to Veterans.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PSAS is providing ongoing PARIS Regulation communication and education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9650EDE-42C1-490E-8319-E6BD4CB7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25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483F-DDF8-4BA6-AE7C-BFC0E6CE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50" y="251890"/>
            <a:ext cx="7696200" cy="487362"/>
          </a:xfrm>
        </p:spPr>
        <p:txBody>
          <a:bodyPr/>
          <a:lstStyle/>
          <a:p>
            <a:r>
              <a:rPr lang="en-US" dirty="0"/>
              <a:t>                    </a:t>
            </a:r>
            <a:r>
              <a:rPr lang="en-US" sz="2400" b="1" dirty="0"/>
              <a:t>Defined Categories of care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E8BB1-E391-43D3-8A2A-2466FFB848BF}"/>
              </a:ext>
            </a:extLst>
          </p:cNvPr>
          <p:cNvSpPr txBox="1"/>
          <p:nvPr/>
        </p:nvSpPr>
        <p:spPr>
          <a:xfrm>
            <a:off x="591251" y="990600"/>
            <a:ext cx="80193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VA is authorized to provide the following 15 categories of items and services under the regulation: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19ECA-F7C5-4385-9DEE-616961C8C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951" y="2150694"/>
            <a:ext cx="3771900" cy="3588242"/>
          </a:xfrm>
        </p:spPr>
        <p:txBody>
          <a:bodyPr/>
          <a:lstStyle/>
          <a:p>
            <a:pPr marL="400050"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Adaptive Household Items</a:t>
            </a:r>
          </a:p>
          <a:p>
            <a:pPr marL="400050"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Adaptive Recreation Equipment</a:t>
            </a:r>
          </a:p>
          <a:p>
            <a:pPr marL="400050"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Cognitive Devices</a:t>
            </a:r>
          </a:p>
          <a:p>
            <a:pPr marL="400050"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Communication Devices</a:t>
            </a:r>
          </a:p>
          <a:p>
            <a:pPr marL="400050"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Home Exercise Equipment</a:t>
            </a:r>
          </a:p>
          <a:p>
            <a:pPr marL="400050"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Home Medical Equipment</a:t>
            </a:r>
          </a:p>
          <a:p>
            <a:pPr marL="400050">
              <a:buFont typeface="+mj-lt"/>
              <a:buAutoNum type="arabicPeriod"/>
            </a:pPr>
            <a:r>
              <a:rPr lang="en-US" sz="2000" dirty="0">
                <a:latin typeface="Georgia" panose="02040502050405020303" pitchFamily="18" charset="0"/>
              </a:rPr>
              <a:t>Home Respiratory Equipment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06D6-2FA7-41AA-AB56-E9A978084F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43035" y="2145612"/>
            <a:ext cx="3771900" cy="3690574"/>
          </a:xfrm>
        </p:spPr>
        <p:txBody>
          <a:bodyPr/>
          <a:lstStyle/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Implants</a:t>
            </a:r>
          </a:p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Mobility Aids </a:t>
            </a:r>
          </a:p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Orthotic Devices</a:t>
            </a:r>
          </a:p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Prosthetic Devices</a:t>
            </a:r>
          </a:p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Specialized clothing made necessary by the wearing of a prosthetic device</a:t>
            </a:r>
          </a:p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Repairs</a:t>
            </a:r>
          </a:p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Replacements</a:t>
            </a:r>
          </a:p>
          <a:p>
            <a:pPr marL="514350" indent="-457200">
              <a:buFont typeface="+mj-lt"/>
              <a:buAutoNum type="arabicPeriod" startAt="8"/>
            </a:pPr>
            <a:r>
              <a:rPr lang="en-US" sz="2000" dirty="0">
                <a:latin typeface="Georgia" panose="02040502050405020303" pitchFamily="18" charset="0"/>
              </a:rPr>
              <a:t>Training and fitting</a:t>
            </a:r>
          </a:p>
          <a:p>
            <a:endParaRPr lang="en-US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3BB51DCB-996C-4F58-86D1-2055EA25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85602-3F0F-44BA-8F82-1134959F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06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20000" cy="868362"/>
          </a:xfrm>
        </p:spPr>
        <p:txBody>
          <a:bodyPr/>
          <a:lstStyle/>
          <a:p>
            <a:pPr algn="ctr"/>
            <a:r>
              <a:rPr lang="en-US" sz="2000" b="1" dirty="0"/>
              <a:t>Types of specialty care/ Medical conditions served by psas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3093D"/>
                </a:solidFill>
                <a:latin typeface="Georgia" panose="02040502050405020303" pitchFamily="18" charset="0"/>
              </a:rPr>
              <a:t>Veterans with needs related to: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62000" y="2362200"/>
            <a:ext cx="4076700" cy="3810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Amputation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Spinal Cord Injury/Disorders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Polytrauma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Hearing and Vision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Podiatric Care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Cardio-Pulmonary Disease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Traumatic Brain Injury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Speech/Language deficit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005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Geriatric Impairments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Neurologic Dysfunction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Muscular Dysfunction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Women’s Health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Orthopedic Care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Diabetes/Metabolic Disease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Peripheral Vascular Disease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Georgia" panose="02040502050405020303" pitchFamily="18" charset="0"/>
              </a:rPr>
              <a:t>Cerebral Vascular Disease</a:t>
            </a:r>
          </a:p>
          <a:p>
            <a:endParaRPr 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386B154F-1ABC-451B-BE93-C02769D0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786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B13F9C-E900-4F84-B63E-19532C66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PSAS Women Veterans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7E34A-5BC7-4D8F-880D-8452B8B844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4533900" cy="50292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Dedicated PSAS Women Veterans Emphasis Workgroup. </a:t>
            </a:r>
          </a:p>
          <a:p>
            <a:pPr lvl="1"/>
            <a:r>
              <a:rPr lang="en-US" sz="1600" dirty="0">
                <a:latin typeface="Georgia" panose="02040502050405020303" pitchFamily="18" charset="0"/>
              </a:rPr>
              <a:t>Women's Health, PSAS, Social Work, Reproductive Health, WHS Deputy Directors, O&amp;P, LGBT Health Program, Mental Health.</a:t>
            </a:r>
          </a:p>
          <a:p>
            <a:r>
              <a:rPr lang="en-US" sz="2000" dirty="0">
                <a:latin typeface="Georgia" panose="02040502050405020303" pitchFamily="18" charset="0"/>
              </a:rPr>
              <a:t>Updated PSAS Women Veteran Fact Sheet.</a:t>
            </a:r>
          </a:p>
          <a:p>
            <a:r>
              <a:rPr lang="en-US" sz="1200" dirty="0">
                <a:latin typeface="Georgia" panose="02040502050405020303" pitchFamily="18" charset="0"/>
                <a:hlinkClick r:id="rId2"/>
              </a:rPr>
              <a:t>PROSTHETIC AND SENSORY AIDS SERVICES FOR WOMEN (va.gov)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Partnership with Community Care and process improvements with SEOC. </a:t>
            </a:r>
          </a:p>
          <a:p>
            <a:pPr lvl="1"/>
            <a:r>
              <a:rPr lang="en-US" sz="1600" dirty="0">
                <a:latin typeface="Georgia" panose="02040502050405020303" pitchFamily="18" charset="0"/>
              </a:rPr>
              <a:t>Dedicated team assigned to PSAS supporting actions to improve access and care coordination. </a:t>
            </a:r>
            <a:r>
              <a:rPr lang="en-US" sz="1200" dirty="0">
                <a:latin typeface="Georgia" panose="02040502050405020303" pitchFamily="18" charset="0"/>
              </a:rPr>
              <a:t>	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36C0E-1BC9-48BE-AB2E-ADC89FDBCC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4672" y="1143000"/>
            <a:ext cx="3826428" cy="5029200"/>
          </a:xfrm>
        </p:spPr>
        <p:txBody>
          <a:bodyPr/>
          <a:lstStyle/>
          <a:p>
            <a:r>
              <a:rPr lang="en-US" sz="2000" dirty="0">
                <a:latin typeface="Georgia" panose="02040502050405020303" pitchFamily="18" charset="0"/>
              </a:rPr>
              <a:t>Specific Devices Examples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Nursing bras and breast pumps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Post mastectomy items</a:t>
            </a: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Wigs for alopecia, post chemotherapy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Long-acting reversible contraceptives (e.g., intrauterine devices)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Maternity support belts &amp; items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Pelvic floor devices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Vaginal dilators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Mastectomy bathing suits</a:t>
            </a: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057B1-5078-472C-B3DA-F4E44E43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2002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AB248-BC6B-40AC-B35E-B26DDCC6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20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8ECF42-804C-4D95-AE3D-C00E3AF0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GENERAL DEVICE EXAMPLES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B7692C-F008-4573-9968-7471152B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754655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Specific examples of services and devices include but are not limited to:</a:t>
            </a: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Custom fabrication, fitted limbs, and device support for the spine or limbs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Canes, walkers, and wheelchairs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Aids for daily living 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Hearing aids and eyeglasses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Diabetic shoes and inserts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Sleep Apnea Positive Airway Pressure equipment and accessories  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Home respiratory therapy, home oxygen, and concentrators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Surgical implants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Rental of devices, such as beds, wound Vac’s, and patient lifts and beds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Bathroom safety devices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DF36A6A-5EF5-4160-AC3C-1AD0DFF7008F}"/>
              </a:ext>
            </a:extLst>
          </p:cNvPr>
          <p:cNvSpPr txBox="1">
            <a:spLocks/>
          </p:cNvSpPr>
          <p:nvPr/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June 2002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C71B3-A1C4-465F-88B8-21CE69F1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779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20000" cy="868362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PSAS SERVICES / DEVICES / BENEFITS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143000"/>
            <a:ext cx="5985387" cy="5029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  <a:defRPr/>
            </a:pPr>
            <a:r>
              <a:rPr lang="en-US" sz="1600" b="1" u="sng" dirty="0">
                <a:latin typeface="Georgia" panose="02040502050405020303" pitchFamily="18" charset="0"/>
                <a:cs typeface="Arial" pitchFamily="34" charset="0"/>
              </a:rPr>
              <a:t>Services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Orthotic and Prosthetic Services, Restorations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Home Oxygen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Dog Insurance</a:t>
            </a:r>
          </a:p>
          <a:p>
            <a:pPr>
              <a:spcBef>
                <a:spcPts val="900"/>
              </a:spcBef>
              <a:buNone/>
              <a:defRPr/>
            </a:pPr>
            <a:r>
              <a:rPr lang="en-US" sz="1600" b="1" u="sng" dirty="0">
                <a:latin typeface="Georgia" panose="02040502050405020303" pitchFamily="18" charset="0"/>
                <a:cs typeface="Arial" pitchFamily="34" charset="0"/>
              </a:rPr>
              <a:t>Devices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Durable Medical Equipment and Supplies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Wheelchairs and Accessories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Eyeglasses, Blind Aids, Low Vision Aids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Hearing Aids and Assistive Listening Devices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Health Monitoring Equipment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Artificial Limbs/Custom Braces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Surgical Implants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Adapted Sports and Recreational Equipment</a:t>
            </a:r>
          </a:p>
          <a:p>
            <a:pPr>
              <a:spcBef>
                <a:spcPts val="900"/>
              </a:spcBef>
              <a:buNone/>
              <a:defRPr/>
            </a:pPr>
            <a:r>
              <a:rPr lang="en-US" sz="1600" b="1" u="sng" dirty="0">
                <a:latin typeface="Georgia" panose="02040502050405020303" pitchFamily="18" charset="0"/>
                <a:cs typeface="Arial" pitchFamily="34" charset="0"/>
              </a:rPr>
              <a:t>Benefit Programs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Automobile Adaptive Equipment (AAE)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Clothing Allowance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Georgia" panose="02040502050405020303" pitchFamily="18" charset="0"/>
                <a:cs typeface="Arial" pitchFamily="34" charset="0"/>
              </a:rPr>
              <a:t>Home Improvements and Structural Alterations (HISA)</a:t>
            </a:r>
          </a:p>
          <a:p>
            <a:pPr>
              <a:spcBef>
                <a:spcPts val="300"/>
              </a:spcBef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0245" name="Picture 11" descr="PSASServ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81223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27579B2-A629-491B-90CE-AAB4A384C3D2}"/>
              </a:ext>
            </a:extLst>
          </p:cNvPr>
          <p:cNvSpPr txBox="1">
            <a:spLocks/>
          </p:cNvSpPr>
          <p:nvPr/>
        </p:nvSpPr>
        <p:spPr>
          <a:xfrm>
            <a:off x="457200" y="6553200"/>
            <a:ext cx="21336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pPr algn="l">
              <a:defRPr/>
            </a:pPr>
            <a:r>
              <a:rPr lang="en-US"/>
              <a:t>June 2002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66A05AC-C320-4F41-B9B9-999F5D797055}" type="slidenum">
              <a:rPr lang="en-US" b="1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8912834"/>
      </p:ext>
    </p:extLst>
  </p:cSld>
  <p:clrMapOvr>
    <a:masterClrMapping/>
  </p:clrMapOvr>
</p:sld>
</file>

<file path=ppt/theme/theme1.xml><?xml version="1.0" encoding="utf-8"?>
<a:theme xmlns:a="http://schemas.openxmlformats.org/drawingml/2006/main" name="PSAS Briefing Deck 2017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49824E2E8204FA3AAC274EE51FFB9" ma:contentTypeVersion="2" ma:contentTypeDescription="Create a new document." ma:contentTypeScope="" ma:versionID="d8f354dcd1c4dcd7f7eb7084dd52eb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3878fdd68904339d3eceb6e49a225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95ED6F-CE77-43FD-BB83-02868EC5B4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46EE5A-68F9-479C-856E-C18B79810EE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E93711-48C7-4AC6-B422-5D415EA462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PSAS Briefing Deck 2017 (4)</Template>
  <TotalTime>9910</TotalTime>
  <Words>1314</Words>
  <Application>Microsoft Office PowerPoint</Application>
  <PresentationFormat>On-screen Show (4:3)</PresentationFormat>
  <Paragraphs>217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Symbol</vt:lpstr>
      <vt:lpstr>Wingdings</vt:lpstr>
      <vt:lpstr>PSAS Briefing Deck 2017 (4)</vt:lpstr>
      <vt:lpstr>Prosthetic and Sensory Aids Service Briefing  </vt:lpstr>
      <vt:lpstr>Prosthetic and Sensory aids service  (psas)</vt:lpstr>
      <vt:lpstr>PSAS TEAM</vt:lpstr>
      <vt:lpstr>Prosthetic and rehabilitative items and services regulation</vt:lpstr>
      <vt:lpstr>                    Defined Categories of care</vt:lpstr>
      <vt:lpstr>Types of specialty care/ Medical conditions served by psas</vt:lpstr>
      <vt:lpstr>PSAS Women Veterans</vt:lpstr>
      <vt:lpstr>GENERAL DEVICE EXAMPLES</vt:lpstr>
      <vt:lpstr>PSAS SERVICES / DEVICES / BENEFITS</vt:lpstr>
      <vt:lpstr>PROCESS FOR ORDERING PROSTHETIC ITEMS</vt:lpstr>
      <vt:lpstr>CATEGORY BREAKDOWN OF  PSAS BUDGET – FY21</vt:lpstr>
      <vt:lpstr>Automobile adaptive equipment</vt:lpstr>
      <vt:lpstr>Clothing allowance</vt:lpstr>
      <vt:lpstr>Home improvements &amp; structural alterations (HISA)</vt:lpstr>
      <vt:lpstr>Thank you!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Prosthetic and Sensory Aids Service Briefing</dc:title>
  <dc:creator>APA</dc:creator>
  <cp:lastModifiedBy>Ranes, Michelle M.</cp:lastModifiedBy>
  <cp:revision>114</cp:revision>
  <cp:lastPrinted>2022-06-21T12:49:02Z</cp:lastPrinted>
  <dcterms:created xsi:type="dcterms:W3CDTF">2017-03-09T14:31:56Z</dcterms:created>
  <dcterms:modified xsi:type="dcterms:W3CDTF">2022-07-12T10:20:09Z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0x0101006A549824E2E8204FA3AAC274EE51FFB9</vt:lpwstr>
  </property>
</Properties>
</file>