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39"/>
  </p:notesMasterIdLst>
  <p:sldIdLst>
    <p:sldId id="508" r:id="rId6"/>
    <p:sldId id="1605" r:id="rId7"/>
    <p:sldId id="1448942759" r:id="rId8"/>
    <p:sldId id="1448942756" r:id="rId9"/>
    <p:sldId id="1448942760" r:id="rId10"/>
    <p:sldId id="1448942761" r:id="rId11"/>
    <p:sldId id="1372" r:id="rId12"/>
    <p:sldId id="1382" r:id="rId13"/>
    <p:sldId id="1333" r:id="rId14"/>
    <p:sldId id="1091" r:id="rId15"/>
    <p:sldId id="1381" r:id="rId16"/>
    <p:sldId id="1300" r:id="rId17"/>
    <p:sldId id="1419" r:id="rId18"/>
    <p:sldId id="1448942749" r:id="rId19"/>
    <p:sldId id="1448942751" r:id="rId20"/>
    <p:sldId id="1377" r:id="rId21"/>
    <p:sldId id="1448942755" r:id="rId22"/>
    <p:sldId id="3085" r:id="rId23"/>
    <p:sldId id="1448942734" r:id="rId24"/>
    <p:sldId id="1376" r:id="rId25"/>
    <p:sldId id="1384" r:id="rId26"/>
    <p:sldId id="1280" r:id="rId27"/>
    <p:sldId id="1421" r:id="rId28"/>
    <p:sldId id="3077" r:id="rId29"/>
    <p:sldId id="322" r:id="rId30"/>
    <p:sldId id="1508" r:id="rId31"/>
    <p:sldId id="349" r:id="rId32"/>
    <p:sldId id="1371" r:id="rId33"/>
    <p:sldId id="1448942754" r:id="rId34"/>
    <p:sldId id="1375" r:id="rId35"/>
    <p:sldId id="1374" r:id="rId36"/>
    <p:sldId id="1234" r:id="rId37"/>
    <p:sldId id="4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4A69DFE-D4A4-411B-914A-D6B1E66DC4D7}">
          <p14:sldIdLst>
            <p14:sldId id="508"/>
          </p14:sldIdLst>
        </p14:section>
        <p14:section name="Background and Data" id="{2490BB91-FC65-4D74-8323-FD464DCBA4B7}">
          <p14:sldIdLst>
            <p14:sldId id="1605"/>
            <p14:sldId id="1448942759"/>
            <p14:sldId id="1448942756"/>
            <p14:sldId id="1448942760"/>
          </p14:sldIdLst>
        </p14:section>
        <p14:section name="Risk Factors" id="{2B29752D-F4C7-4B73-9C28-E5B6060C215E}">
          <p14:sldIdLst>
            <p14:sldId id="1448942761"/>
            <p14:sldId id="1372"/>
            <p14:sldId id="1382"/>
          </p14:sldIdLst>
        </p14:section>
        <p14:section name="Protective Factors" id="{F9F916C0-7B11-45D9-BB76-3729B4863398}">
          <p14:sldIdLst>
            <p14:sldId id="1333"/>
            <p14:sldId id="1091"/>
          </p14:sldIdLst>
        </p14:section>
        <p14:section name="Lethal Means" id="{C6D15A62-3FD4-4C2E-9C6F-A9D1B9104B0D}">
          <p14:sldIdLst>
            <p14:sldId id="1381"/>
            <p14:sldId id="1300"/>
            <p14:sldId id="1419"/>
            <p14:sldId id="1448942749"/>
            <p14:sldId id="1448942751"/>
            <p14:sldId id="1377"/>
            <p14:sldId id="1448942755"/>
            <p14:sldId id="3085"/>
            <p14:sldId id="1448942734"/>
            <p14:sldId id="1376"/>
            <p14:sldId id="1384"/>
            <p14:sldId id="1280"/>
            <p14:sldId id="1421"/>
            <p14:sldId id="3077"/>
            <p14:sldId id="322"/>
            <p14:sldId id="1508"/>
          </p14:sldIdLst>
        </p14:section>
        <p14:section name="Women Veterans Resources" id="{5AE055D5-7D85-4D39-BD01-3B7FD93166F3}">
          <p14:sldIdLst>
            <p14:sldId id="349"/>
            <p14:sldId id="1371"/>
            <p14:sldId id="1448942754"/>
            <p14:sldId id="1375"/>
            <p14:sldId id="1374"/>
            <p14:sldId id="1234"/>
            <p14:sldId id="4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lie Thurman" initials="LT" lastIdx="2" clrIdx="0">
    <p:extLst>
      <p:ext uri="{19B8F6BF-5375-455C-9EA6-DF929625EA0E}">
        <p15:presenceInfo xmlns:p15="http://schemas.microsoft.com/office/powerpoint/2012/main" userId="S::lillie.thurman@dcgcommunications.com::ad538a30-4ea1-4565-8bc0-a63a81e58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53ECA-5B96-4FD3-97DD-D96538C077E0}" v="1" dt="2023-04-28T13:25:04.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63" d="100"/>
          <a:sy n="63" d="100"/>
        </p:scale>
        <p:origin x="52" y="180"/>
      </p:cViewPr>
      <p:guideLst/>
    </p:cSldViewPr>
  </p:slideViewPr>
  <p:outlineViewPr>
    <p:cViewPr>
      <p:scale>
        <a:sx n="33" d="100"/>
        <a:sy n="33" d="100"/>
      </p:scale>
      <p:origin x="0" y="-7112"/>
    </p:cViewPr>
  </p:outlineViewPr>
  <p:notesTextViewPr>
    <p:cViewPr>
      <p:scale>
        <a:sx n="1" d="1"/>
        <a:sy n="1" d="1"/>
      </p:scale>
      <p:origin x="0" y="0"/>
    </p:cViewPr>
  </p:notesTextViewPr>
  <p:sorterViewPr>
    <p:cViewPr>
      <p:scale>
        <a:sx n="100" d="100"/>
        <a:sy n="100" d="100"/>
      </p:scale>
      <p:origin x="0" y="-26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873F6-965A-4A77-B469-6CB7BBF1EE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099923-15FB-4E73-BEB0-8EF8E9D270FA}">
      <dgm:prSet/>
      <dgm:spPr/>
      <dgm:t>
        <a:bodyPr/>
        <a:lstStyle/>
        <a:p>
          <a:r>
            <a:rPr lang="en-US" b="1"/>
            <a:t>Training VA Clinicians to Provide Specialized Care for Women Veterans</a:t>
          </a:r>
          <a:endParaRPr lang="en-US"/>
        </a:p>
      </dgm:t>
    </dgm:pt>
    <dgm:pt modelId="{F45BABBD-F7C6-4D0F-8936-47135BDEF6DB}" type="parTrans" cxnId="{5B34FE10-9EA1-42A9-BCAF-9378EFBEC588}">
      <dgm:prSet/>
      <dgm:spPr/>
      <dgm:t>
        <a:bodyPr/>
        <a:lstStyle/>
        <a:p>
          <a:endParaRPr lang="en-US"/>
        </a:p>
      </dgm:t>
    </dgm:pt>
    <dgm:pt modelId="{55072A25-0ED8-4789-9596-B4012E28C559}" type="sibTrans" cxnId="{5B34FE10-9EA1-42A9-BCAF-9378EFBEC588}">
      <dgm:prSet/>
      <dgm:spPr/>
      <dgm:t>
        <a:bodyPr/>
        <a:lstStyle/>
        <a:p>
          <a:endParaRPr lang="en-US"/>
        </a:p>
      </dgm:t>
    </dgm:pt>
    <dgm:pt modelId="{049B05D4-DCF8-4624-A39B-284B09EF5AB4}">
      <dgm:prSet/>
      <dgm:spPr/>
      <dgm:t>
        <a:bodyPr/>
        <a:lstStyle/>
        <a:p>
          <a:r>
            <a:rPr lang="en-US" b="1" dirty="0"/>
            <a:t>Continuum of Services</a:t>
          </a:r>
          <a:endParaRPr lang="en-US" dirty="0"/>
        </a:p>
      </dgm:t>
    </dgm:pt>
    <dgm:pt modelId="{D3516D80-7CA0-4124-8FB1-337DB9A5D77D}" type="parTrans" cxnId="{E91F7FB3-4E46-40CD-B5C9-6676F47A36DD}">
      <dgm:prSet/>
      <dgm:spPr/>
      <dgm:t>
        <a:bodyPr/>
        <a:lstStyle/>
        <a:p>
          <a:endParaRPr lang="en-US"/>
        </a:p>
      </dgm:t>
    </dgm:pt>
    <dgm:pt modelId="{0807DBEE-9CAF-4623-A927-EE0F8198D99E}" type="sibTrans" cxnId="{E91F7FB3-4E46-40CD-B5C9-6676F47A36DD}">
      <dgm:prSet/>
      <dgm:spPr/>
      <dgm:t>
        <a:bodyPr/>
        <a:lstStyle/>
        <a:p>
          <a:endParaRPr lang="en-US"/>
        </a:p>
      </dgm:t>
    </dgm:pt>
    <dgm:pt modelId="{DAD81AE8-F37B-4D1B-B5CD-372269053848}">
      <dgm:prSet/>
      <dgm:spPr/>
      <dgm:t>
        <a:bodyPr/>
        <a:lstStyle/>
        <a:p>
          <a:r>
            <a:rPr lang="en-US" b="1"/>
            <a:t>Gender-Sensitive Treatment Options</a:t>
          </a:r>
          <a:endParaRPr lang="en-US"/>
        </a:p>
      </dgm:t>
    </dgm:pt>
    <dgm:pt modelId="{97E7B0DE-7D14-4804-A6DB-0D56638C8D6C}" type="parTrans" cxnId="{DCE49978-2472-4578-AC83-5F94722B4585}">
      <dgm:prSet/>
      <dgm:spPr/>
      <dgm:t>
        <a:bodyPr/>
        <a:lstStyle/>
        <a:p>
          <a:endParaRPr lang="en-US"/>
        </a:p>
      </dgm:t>
    </dgm:pt>
    <dgm:pt modelId="{9DAF0A8C-4197-42FD-9939-1D4BC8F37B2A}" type="sibTrans" cxnId="{DCE49978-2472-4578-AC83-5F94722B4585}">
      <dgm:prSet/>
      <dgm:spPr/>
      <dgm:t>
        <a:bodyPr/>
        <a:lstStyle/>
        <a:p>
          <a:endParaRPr lang="en-US"/>
        </a:p>
      </dgm:t>
    </dgm:pt>
    <dgm:pt modelId="{2845DE74-B683-40CF-B972-A8C67B7C031C}">
      <dgm:prSet/>
      <dgm:spPr/>
      <dgm:t>
        <a:bodyPr/>
        <a:lstStyle/>
        <a:p>
          <a:r>
            <a:rPr lang="en-US" b="1"/>
            <a:t>Choice of Provider Gender</a:t>
          </a:r>
          <a:endParaRPr lang="en-US"/>
        </a:p>
      </dgm:t>
    </dgm:pt>
    <dgm:pt modelId="{EED926EF-9215-408E-AC49-E4C2CCB837DB}" type="parTrans" cxnId="{0F887ABD-B794-4BCF-B295-53ADFC954888}">
      <dgm:prSet/>
      <dgm:spPr/>
      <dgm:t>
        <a:bodyPr/>
        <a:lstStyle/>
        <a:p>
          <a:endParaRPr lang="en-US"/>
        </a:p>
      </dgm:t>
    </dgm:pt>
    <dgm:pt modelId="{388167F9-4B29-4DF6-B3EE-9ACBB01977B0}" type="sibTrans" cxnId="{0F887ABD-B794-4BCF-B295-53ADFC954888}">
      <dgm:prSet/>
      <dgm:spPr/>
      <dgm:t>
        <a:bodyPr/>
        <a:lstStyle/>
        <a:p>
          <a:endParaRPr lang="en-US"/>
        </a:p>
      </dgm:t>
    </dgm:pt>
    <dgm:pt modelId="{955F22E9-CCFE-4075-B9E9-9CB9B6619FE7}">
      <dgm:prSet/>
      <dgm:spPr/>
      <dgm:t>
        <a:bodyPr/>
        <a:lstStyle/>
        <a:p>
          <a:r>
            <a:rPr lang="en-US" b="1" dirty="0"/>
            <a:t>Veteran Centered Care</a:t>
          </a:r>
          <a:endParaRPr lang="en-US" dirty="0"/>
        </a:p>
      </dgm:t>
    </dgm:pt>
    <dgm:pt modelId="{7BD5300F-057C-4401-95F2-DBDD5AD2D0C6}" type="parTrans" cxnId="{99179DA0-4A4E-4FDC-B4CD-9910B49731BB}">
      <dgm:prSet/>
      <dgm:spPr/>
      <dgm:t>
        <a:bodyPr/>
        <a:lstStyle/>
        <a:p>
          <a:endParaRPr lang="en-US"/>
        </a:p>
      </dgm:t>
    </dgm:pt>
    <dgm:pt modelId="{D57D9734-65E0-4E55-9C4D-517EBB92AE4E}" type="sibTrans" cxnId="{99179DA0-4A4E-4FDC-B4CD-9910B49731BB}">
      <dgm:prSet/>
      <dgm:spPr/>
      <dgm:t>
        <a:bodyPr/>
        <a:lstStyle/>
        <a:p>
          <a:endParaRPr lang="en-US"/>
        </a:p>
      </dgm:t>
    </dgm:pt>
    <dgm:pt modelId="{24EEE534-0DCA-479C-9F15-6E091D3698A7}">
      <dgm:prSet/>
      <dgm:spPr/>
      <dgm:t>
        <a:bodyPr/>
        <a:lstStyle/>
        <a:p>
          <a:r>
            <a:rPr lang="en-US" b="1" dirty="0"/>
            <a:t>Women Peer Support Services</a:t>
          </a:r>
        </a:p>
      </dgm:t>
    </dgm:pt>
    <dgm:pt modelId="{2BD2A071-9ADF-4244-9644-B0A62541B750}" type="parTrans" cxnId="{7765ACCA-A2F7-48E3-8646-668DE27DE869}">
      <dgm:prSet/>
      <dgm:spPr/>
      <dgm:t>
        <a:bodyPr/>
        <a:lstStyle/>
        <a:p>
          <a:endParaRPr lang="en-US"/>
        </a:p>
      </dgm:t>
    </dgm:pt>
    <dgm:pt modelId="{AFAC8ADD-9A7B-456C-AC7C-A64279637C7B}" type="sibTrans" cxnId="{7765ACCA-A2F7-48E3-8646-668DE27DE869}">
      <dgm:prSet/>
      <dgm:spPr/>
      <dgm:t>
        <a:bodyPr/>
        <a:lstStyle/>
        <a:p>
          <a:endParaRPr lang="en-US"/>
        </a:p>
      </dgm:t>
    </dgm:pt>
    <dgm:pt modelId="{BF79D844-EB78-41B9-9EB6-5152C00E334C}">
      <dgm:prSet/>
      <dgm:spPr/>
      <dgm:t>
        <a:bodyPr/>
        <a:lstStyle/>
        <a:p>
          <a:r>
            <a:rPr lang="en-US" b="1" dirty="0"/>
            <a:t>Women’s Mental Health Champions</a:t>
          </a:r>
        </a:p>
      </dgm:t>
    </dgm:pt>
    <dgm:pt modelId="{FE3A21C2-B600-45C1-9421-1DEE897EFE54}" type="parTrans" cxnId="{1C238647-8F9B-4765-996B-83F3BC7A3380}">
      <dgm:prSet/>
      <dgm:spPr/>
      <dgm:t>
        <a:bodyPr/>
        <a:lstStyle/>
        <a:p>
          <a:endParaRPr lang="en-US"/>
        </a:p>
      </dgm:t>
    </dgm:pt>
    <dgm:pt modelId="{D2680C44-55C3-4888-BB7D-414B9A71675A}" type="sibTrans" cxnId="{1C238647-8F9B-4765-996B-83F3BC7A3380}">
      <dgm:prSet/>
      <dgm:spPr/>
      <dgm:t>
        <a:bodyPr/>
        <a:lstStyle/>
        <a:p>
          <a:endParaRPr lang="en-US"/>
        </a:p>
      </dgm:t>
    </dgm:pt>
    <dgm:pt modelId="{1A67516A-15D2-4FD4-824D-E2945BB9813F}">
      <dgm:prSet/>
      <dgm:spPr/>
      <dgm:t>
        <a:bodyPr/>
        <a:lstStyle/>
        <a:p>
          <a:r>
            <a:rPr lang="en-US" b="1" dirty="0"/>
            <a:t>Reproductive Mental Health Consultation Program</a:t>
          </a:r>
        </a:p>
      </dgm:t>
    </dgm:pt>
    <dgm:pt modelId="{9CE92A6F-B523-48BD-B72D-9CB50A667A35}" type="parTrans" cxnId="{D9059FA8-C34A-4CA1-AD41-97EBEC884282}">
      <dgm:prSet/>
      <dgm:spPr/>
      <dgm:t>
        <a:bodyPr/>
        <a:lstStyle/>
        <a:p>
          <a:endParaRPr lang="en-US"/>
        </a:p>
      </dgm:t>
    </dgm:pt>
    <dgm:pt modelId="{40B125BD-C88C-4380-BAD7-F1809C369B6E}" type="sibTrans" cxnId="{D9059FA8-C34A-4CA1-AD41-97EBEC884282}">
      <dgm:prSet/>
      <dgm:spPr/>
      <dgm:t>
        <a:bodyPr/>
        <a:lstStyle/>
        <a:p>
          <a:endParaRPr lang="en-US"/>
        </a:p>
      </dgm:t>
    </dgm:pt>
    <dgm:pt modelId="{D8B76B5B-67FE-4CFC-AE71-68FE1F7F3422}" type="pres">
      <dgm:prSet presAssocID="{700873F6-965A-4A77-B469-6CB7BBF1EE90}" presName="linear" presStyleCnt="0">
        <dgm:presLayoutVars>
          <dgm:animLvl val="lvl"/>
          <dgm:resizeHandles val="exact"/>
        </dgm:presLayoutVars>
      </dgm:prSet>
      <dgm:spPr/>
    </dgm:pt>
    <dgm:pt modelId="{1C150CD2-997C-4381-A86A-0817D1A59FFE}" type="pres">
      <dgm:prSet presAssocID="{E8099923-15FB-4E73-BEB0-8EF8E9D270FA}" presName="parentText" presStyleLbl="node1" presStyleIdx="0" presStyleCnt="8" custLinFactNeighborX="-966" custLinFactNeighborY="-39151">
        <dgm:presLayoutVars>
          <dgm:chMax val="0"/>
          <dgm:bulletEnabled val="1"/>
        </dgm:presLayoutVars>
      </dgm:prSet>
      <dgm:spPr/>
    </dgm:pt>
    <dgm:pt modelId="{9947E638-0FAE-48BF-8227-FD4A6A7EDB7E}" type="pres">
      <dgm:prSet presAssocID="{55072A25-0ED8-4789-9596-B4012E28C559}" presName="spacer" presStyleCnt="0"/>
      <dgm:spPr/>
    </dgm:pt>
    <dgm:pt modelId="{D485D60E-6603-4AD9-9BEC-3B92547119F7}" type="pres">
      <dgm:prSet presAssocID="{049B05D4-DCF8-4624-A39B-284B09EF5AB4}" presName="parentText" presStyleLbl="node1" presStyleIdx="1" presStyleCnt="8">
        <dgm:presLayoutVars>
          <dgm:chMax val="0"/>
          <dgm:bulletEnabled val="1"/>
        </dgm:presLayoutVars>
      </dgm:prSet>
      <dgm:spPr/>
    </dgm:pt>
    <dgm:pt modelId="{CECD0A1F-B58A-4152-B0E5-56B875C3E903}" type="pres">
      <dgm:prSet presAssocID="{0807DBEE-9CAF-4623-A927-EE0F8198D99E}" presName="spacer" presStyleCnt="0"/>
      <dgm:spPr/>
    </dgm:pt>
    <dgm:pt modelId="{6350BF2E-C5AB-47EB-A903-DE8DAAA67022}" type="pres">
      <dgm:prSet presAssocID="{DAD81AE8-F37B-4D1B-B5CD-372269053848}" presName="parentText" presStyleLbl="node1" presStyleIdx="2" presStyleCnt="8">
        <dgm:presLayoutVars>
          <dgm:chMax val="0"/>
          <dgm:bulletEnabled val="1"/>
        </dgm:presLayoutVars>
      </dgm:prSet>
      <dgm:spPr/>
    </dgm:pt>
    <dgm:pt modelId="{15521D27-E22C-41DE-9992-6D5BCD4FB34C}" type="pres">
      <dgm:prSet presAssocID="{9DAF0A8C-4197-42FD-9939-1D4BC8F37B2A}" presName="spacer" presStyleCnt="0"/>
      <dgm:spPr/>
    </dgm:pt>
    <dgm:pt modelId="{33CCB482-7011-4BE0-A79F-85C23FFCECF2}" type="pres">
      <dgm:prSet presAssocID="{2845DE74-B683-40CF-B972-A8C67B7C031C}" presName="parentText" presStyleLbl="node1" presStyleIdx="3" presStyleCnt="8">
        <dgm:presLayoutVars>
          <dgm:chMax val="0"/>
          <dgm:bulletEnabled val="1"/>
        </dgm:presLayoutVars>
      </dgm:prSet>
      <dgm:spPr/>
    </dgm:pt>
    <dgm:pt modelId="{F7E6B8B4-0E56-4D4D-9B1E-57C2FA948136}" type="pres">
      <dgm:prSet presAssocID="{388167F9-4B29-4DF6-B3EE-9ACBB01977B0}" presName="spacer" presStyleCnt="0"/>
      <dgm:spPr/>
    </dgm:pt>
    <dgm:pt modelId="{6703A80B-18EF-4745-9F32-0456140612D2}" type="pres">
      <dgm:prSet presAssocID="{955F22E9-CCFE-4075-B9E9-9CB9B6619FE7}" presName="parentText" presStyleLbl="node1" presStyleIdx="4" presStyleCnt="8">
        <dgm:presLayoutVars>
          <dgm:chMax val="0"/>
          <dgm:bulletEnabled val="1"/>
        </dgm:presLayoutVars>
      </dgm:prSet>
      <dgm:spPr/>
    </dgm:pt>
    <dgm:pt modelId="{E98F0F0D-3D38-4A7F-917F-5C90D64A913D}" type="pres">
      <dgm:prSet presAssocID="{D57D9734-65E0-4E55-9C4D-517EBB92AE4E}" presName="spacer" presStyleCnt="0"/>
      <dgm:spPr/>
    </dgm:pt>
    <dgm:pt modelId="{FC12D82E-663E-4592-BBDB-0F02A3C8E678}" type="pres">
      <dgm:prSet presAssocID="{24EEE534-0DCA-479C-9F15-6E091D3698A7}" presName="parentText" presStyleLbl="node1" presStyleIdx="5" presStyleCnt="8">
        <dgm:presLayoutVars>
          <dgm:chMax val="0"/>
          <dgm:bulletEnabled val="1"/>
        </dgm:presLayoutVars>
      </dgm:prSet>
      <dgm:spPr/>
    </dgm:pt>
    <dgm:pt modelId="{DF9A8B3E-D7EA-4E89-863A-1A714B35D3A0}" type="pres">
      <dgm:prSet presAssocID="{AFAC8ADD-9A7B-456C-AC7C-A64279637C7B}" presName="spacer" presStyleCnt="0"/>
      <dgm:spPr/>
    </dgm:pt>
    <dgm:pt modelId="{117A780E-7908-4B21-9A4C-C597256A691D}" type="pres">
      <dgm:prSet presAssocID="{BF79D844-EB78-41B9-9EB6-5152C00E334C}" presName="parentText" presStyleLbl="node1" presStyleIdx="6" presStyleCnt="8">
        <dgm:presLayoutVars>
          <dgm:chMax val="0"/>
          <dgm:bulletEnabled val="1"/>
        </dgm:presLayoutVars>
      </dgm:prSet>
      <dgm:spPr/>
    </dgm:pt>
    <dgm:pt modelId="{DF8B7A0C-8436-40FA-8D91-C63A556C1A52}" type="pres">
      <dgm:prSet presAssocID="{D2680C44-55C3-4888-BB7D-414B9A71675A}" presName="spacer" presStyleCnt="0"/>
      <dgm:spPr/>
    </dgm:pt>
    <dgm:pt modelId="{B917AB74-53D3-477A-9FC9-71D4314FCB9F}" type="pres">
      <dgm:prSet presAssocID="{1A67516A-15D2-4FD4-824D-E2945BB9813F}" presName="parentText" presStyleLbl="node1" presStyleIdx="7" presStyleCnt="8">
        <dgm:presLayoutVars>
          <dgm:chMax val="0"/>
          <dgm:bulletEnabled val="1"/>
        </dgm:presLayoutVars>
      </dgm:prSet>
      <dgm:spPr/>
    </dgm:pt>
  </dgm:ptLst>
  <dgm:cxnLst>
    <dgm:cxn modelId="{5B34FE10-9EA1-42A9-BCAF-9378EFBEC588}" srcId="{700873F6-965A-4A77-B469-6CB7BBF1EE90}" destId="{E8099923-15FB-4E73-BEB0-8EF8E9D270FA}" srcOrd="0" destOrd="0" parTransId="{F45BABBD-F7C6-4D0F-8936-47135BDEF6DB}" sibTransId="{55072A25-0ED8-4789-9596-B4012E28C559}"/>
    <dgm:cxn modelId="{0B0A5C31-2303-4CE7-BA80-F943EC0432BD}" type="presOf" srcId="{2845DE74-B683-40CF-B972-A8C67B7C031C}" destId="{33CCB482-7011-4BE0-A79F-85C23FFCECF2}" srcOrd="0" destOrd="0" presId="urn:microsoft.com/office/officeart/2005/8/layout/vList2"/>
    <dgm:cxn modelId="{B55E0747-36C6-4982-9C78-2708503F37A9}" type="presOf" srcId="{700873F6-965A-4A77-B469-6CB7BBF1EE90}" destId="{D8B76B5B-67FE-4CFC-AE71-68FE1F7F3422}" srcOrd="0" destOrd="0" presId="urn:microsoft.com/office/officeart/2005/8/layout/vList2"/>
    <dgm:cxn modelId="{1C238647-8F9B-4765-996B-83F3BC7A3380}" srcId="{700873F6-965A-4A77-B469-6CB7BBF1EE90}" destId="{BF79D844-EB78-41B9-9EB6-5152C00E334C}" srcOrd="6" destOrd="0" parTransId="{FE3A21C2-B600-45C1-9421-1DEE897EFE54}" sibTransId="{D2680C44-55C3-4888-BB7D-414B9A71675A}"/>
    <dgm:cxn modelId="{DCE49978-2472-4578-AC83-5F94722B4585}" srcId="{700873F6-965A-4A77-B469-6CB7BBF1EE90}" destId="{DAD81AE8-F37B-4D1B-B5CD-372269053848}" srcOrd="2" destOrd="0" parTransId="{97E7B0DE-7D14-4804-A6DB-0D56638C8D6C}" sibTransId="{9DAF0A8C-4197-42FD-9939-1D4BC8F37B2A}"/>
    <dgm:cxn modelId="{5B724885-653B-40EF-BAEC-9E8A97251D79}" type="presOf" srcId="{049B05D4-DCF8-4624-A39B-284B09EF5AB4}" destId="{D485D60E-6603-4AD9-9BEC-3B92547119F7}" srcOrd="0" destOrd="0" presId="urn:microsoft.com/office/officeart/2005/8/layout/vList2"/>
    <dgm:cxn modelId="{96691B8F-1596-4003-BFE7-E83BE8D19E4D}" type="presOf" srcId="{BF79D844-EB78-41B9-9EB6-5152C00E334C}" destId="{117A780E-7908-4B21-9A4C-C597256A691D}" srcOrd="0" destOrd="0" presId="urn:microsoft.com/office/officeart/2005/8/layout/vList2"/>
    <dgm:cxn modelId="{10656F95-6288-4854-B29E-00BE3AD1E86D}" type="presOf" srcId="{24EEE534-0DCA-479C-9F15-6E091D3698A7}" destId="{FC12D82E-663E-4592-BBDB-0F02A3C8E678}" srcOrd="0" destOrd="0" presId="urn:microsoft.com/office/officeart/2005/8/layout/vList2"/>
    <dgm:cxn modelId="{99179DA0-4A4E-4FDC-B4CD-9910B49731BB}" srcId="{700873F6-965A-4A77-B469-6CB7BBF1EE90}" destId="{955F22E9-CCFE-4075-B9E9-9CB9B6619FE7}" srcOrd="4" destOrd="0" parTransId="{7BD5300F-057C-4401-95F2-DBDD5AD2D0C6}" sibTransId="{D57D9734-65E0-4E55-9C4D-517EBB92AE4E}"/>
    <dgm:cxn modelId="{156126A4-6C63-442C-9925-BAD355D9C94C}" type="presOf" srcId="{955F22E9-CCFE-4075-B9E9-9CB9B6619FE7}" destId="{6703A80B-18EF-4745-9F32-0456140612D2}" srcOrd="0" destOrd="0" presId="urn:microsoft.com/office/officeart/2005/8/layout/vList2"/>
    <dgm:cxn modelId="{D9059FA8-C34A-4CA1-AD41-97EBEC884282}" srcId="{700873F6-965A-4A77-B469-6CB7BBF1EE90}" destId="{1A67516A-15D2-4FD4-824D-E2945BB9813F}" srcOrd="7" destOrd="0" parTransId="{9CE92A6F-B523-48BD-B72D-9CB50A667A35}" sibTransId="{40B125BD-C88C-4380-BAD7-F1809C369B6E}"/>
    <dgm:cxn modelId="{E91F7FB3-4E46-40CD-B5C9-6676F47A36DD}" srcId="{700873F6-965A-4A77-B469-6CB7BBF1EE90}" destId="{049B05D4-DCF8-4624-A39B-284B09EF5AB4}" srcOrd="1" destOrd="0" parTransId="{D3516D80-7CA0-4124-8FB1-337DB9A5D77D}" sibTransId="{0807DBEE-9CAF-4623-A927-EE0F8198D99E}"/>
    <dgm:cxn modelId="{0F887ABD-B794-4BCF-B295-53ADFC954888}" srcId="{700873F6-965A-4A77-B469-6CB7BBF1EE90}" destId="{2845DE74-B683-40CF-B972-A8C67B7C031C}" srcOrd="3" destOrd="0" parTransId="{EED926EF-9215-408E-AC49-E4C2CCB837DB}" sibTransId="{388167F9-4B29-4DF6-B3EE-9ACBB01977B0}"/>
    <dgm:cxn modelId="{FA6740C4-180A-4D40-B594-5CC65D514A17}" type="presOf" srcId="{DAD81AE8-F37B-4D1B-B5CD-372269053848}" destId="{6350BF2E-C5AB-47EB-A903-DE8DAAA67022}" srcOrd="0" destOrd="0" presId="urn:microsoft.com/office/officeart/2005/8/layout/vList2"/>
    <dgm:cxn modelId="{7765ACCA-A2F7-48E3-8646-668DE27DE869}" srcId="{700873F6-965A-4A77-B469-6CB7BBF1EE90}" destId="{24EEE534-0DCA-479C-9F15-6E091D3698A7}" srcOrd="5" destOrd="0" parTransId="{2BD2A071-9ADF-4244-9644-B0A62541B750}" sibTransId="{AFAC8ADD-9A7B-456C-AC7C-A64279637C7B}"/>
    <dgm:cxn modelId="{0C8944D3-AD9E-4535-A05E-B006A6BFF7FC}" type="presOf" srcId="{1A67516A-15D2-4FD4-824D-E2945BB9813F}" destId="{B917AB74-53D3-477A-9FC9-71D4314FCB9F}" srcOrd="0" destOrd="0" presId="urn:microsoft.com/office/officeart/2005/8/layout/vList2"/>
    <dgm:cxn modelId="{DD4664E1-B6AC-4B74-8F39-F0551F7C0FAA}" type="presOf" srcId="{E8099923-15FB-4E73-BEB0-8EF8E9D270FA}" destId="{1C150CD2-997C-4381-A86A-0817D1A59FFE}" srcOrd="0" destOrd="0" presId="urn:microsoft.com/office/officeart/2005/8/layout/vList2"/>
    <dgm:cxn modelId="{D84B3610-441B-482A-85BE-C7CF002AF1D0}" type="presParOf" srcId="{D8B76B5B-67FE-4CFC-AE71-68FE1F7F3422}" destId="{1C150CD2-997C-4381-A86A-0817D1A59FFE}" srcOrd="0" destOrd="0" presId="urn:microsoft.com/office/officeart/2005/8/layout/vList2"/>
    <dgm:cxn modelId="{0A9A5EC9-3495-475D-96B5-58B926A8232F}" type="presParOf" srcId="{D8B76B5B-67FE-4CFC-AE71-68FE1F7F3422}" destId="{9947E638-0FAE-48BF-8227-FD4A6A7EDB7E}" srcOrd="1" destOrd="0" presId="urn:microsoft.com/office/officeart/2005/8/layout/vList2"/>
    <dgm:cxn modelId="{5E88EA0E-41B4-4A71-9DB2-79D1257AC689}" type="presParOf" srcId="{D8B76B5B-67FE-4CFC-AE71-68FE1F7F3422}" destId="{D485D60E-6603-4AD9-9BEC-3B92547119F7}" srcOrd="2" destOrd="0" presId="urn:microsoft.com/office/officeart/2005/8/layout/vList2"/>
    <dgm:cxn modelId="{A806A30E-266B-46A8-A783-6828B1954E1E}" type="presParOf" srcId="{D8B76B5B-67FE-4CFC-AE71-68FE1F7F3422}" destId="{CECD0A1F-B58A-4152-B0E5-56B875C3E903}" srcOrd="3" destOrd="0" presId="urn:microsoft.com/office/officeart/2005/8/layout/vList2"/>
    <dgm:cxn modelId="{DF6B4768-8C58-4A0E-8EBE-EA7297D7F933}" type="presParOf" srcId="{D8B76B5B-67FE-4CFC-AE71-68FE1F7F3422}" destId="{6350BF2E-C5AB-47EB-A903-DE8DAAA67022}" srcOrd="4" destOrd="0" presId="urn:microsoft.com/office/officeart/2005/8/layout/vList2"/>
    <dgm:cxn modelId="{A8015A01-5B41-4B4F-8EC5-372FBAA8F680}" type="presParOf" srcId="{D8B76B5B-67FE-4CFC-AE71-68FE1F7F3422}" destId="{15521D27-E22C-41DE-9992-6D5BCD4FB34C}" srcOrd="5" destOrd="0" presId="urn:microsoft.com/office/officeart/2005/8/layout/vList2"/>
    <dgm:cxn modelId="{6D41762D-A0F1-4809-A5AD-3B0A3DE7FD2D}" type="presParOf" srcId="{D8B76B5B-67FE-4CFC-AE71-68FE1F7F3422}" destId="{33CCB482-7011-4BE0-A79F-85C23FFCECF2}" srcOrd="6" destOrd="0" presId="urn:microsoft.com/office/officeart/2005/8/layout/vList2"/>
    <dgm:cxn modelId="{59F95442-893A-4AC3-9008-CA68E814E121}" type="presParOf" srcId="{D8B76B5B-67FE-4CFC-AE71-68FE1F7F3422}" destId="{F7E6B8B4-0E56-4D4D-9B1E-57C2FA948136}" srcOrd="7" destOrd="0" presId="urn:microsoft.com/office/officeart/2005/8/layout/vList2"/>
    <dgm:cxn modelId="{C82D9B83-8A74-4A6F-9174-BB8EC21AEB68}" type="presParOf" srcId="{D8B76B5B-67FE-4CFC-AE71-68FE1F7F3422}" destId="{6703A80B-18EF-4745-9F32-0456140612D2}" srcOrd="8" destOrd="0" presId="urn:microsoft.com/office/officeart/2005/8/layout/vList2"/>
    <dgm:cxn modelId="{7D68416A-98F6-4856-B949-2FBBD1839030}" type="presParOf" srcId="{D8B76B5B-67FE-4CFC-AE71-68FE1F7F3422}" destId="{E98F0F0D-3D38-4A7F-917F-5C90D64A913D}" srcOrd="9" destOrd="0" presId="urn:microsoft.com/office/officeart/2005/8/layout/vList2"/>
    <dgm:cxn modelId="{80BDFF7B-DBA9-491A-AAA3-D7E5063D7244}" type="presParOf" srcId="{D8B76B5B-67FE-4CFC-AE71-68FE1F7F3422}" destId="{FC12D82E-663E-4592-BBDB-0F02A3C8E678}" srcOrd="10" destOrd="0" presId="urn:microsoft.com/office/officeart/2005/8/layout/vList2"/>
    <dgm:cxn modelId="{88BC906B-E711-43CB-A5AB-64D5C8B17EA0}" type="presParOf" srcId="{D8B76B5B-67FE-4CFC-AE71-68FE1F7F3422}" destId="{DF9A8B3E-D7EA-4E89-863A-1A714B35D3A0}" srcOrd="11" destOrd="0" presId="urn:microsoft.com/office/officeart/2005/8/layout/vList2"/>
    <dgm:cxn modelId="{56F3659D-049A-4A79-9101-CA2DE1F48812}" type="presParOf" srcId="{D8B76B5B-67FE-4CFC-AE71-68FE1F7F3422}" destId="{117A780E-7908-4B21-9A4C-C597256A691D}" srcOrd="12" destOrd="0" presId="urn:microsoft.com/office/officeart/2005/8/layout/vList2"/>
    <dgm:cxn modelId="{01379C04-31C5-4556-AE53-B50A73559CDC}" type="presParOf" srcId="{D8B76B5B-67FE-4CFC-AE71-68FE1F7F3422}" destId="{DF8B7A0C-8436-40FA-8D91-C63A556C1A52}" srcOrd="13" destOrd="0" presId="urn:microsoft.com/office/officeart/2005/8/layout/vList2"/>
    <dgm:cxn modelId="{450FE22D-9D78-45DD-B4D1-8243B2A341BE}" type="presParOf" srcId="{D8B76B5B-67FE-4CFC-AE71-68FE1F7F3422}" destId="{B917AB74-53D3-477A-9FC9-71D4314FCB9F}"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50CD2-997C-4381-A86A-0817D1A59FFE}">
      <dsp:nvSpPr>
        <dsp:cNvPr id="0" name=""/>
        <dsp:cNvSpPr/>
      </dsp:nvSpPr>
      <dsp:spPr>
        <a:xfrm>
          <a:off x="0" y="59497"/>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Training VA Clinicians to Provide Specialized Care for Women Veterans</a:t>
          </a:r>
          <a:endParaRPr lang="en-US" sz="2200" kern="1200"/>
        </a:p>
      </dsp:txBody>
      <dsp:txXfrm>
        <a:off x="25759" y="85256"/>
        <a:ext cx="10464082" cy="476152"/>
      </dsp:txXfrm>
    </dsp:sp>
    <dsp:sp modelId="{D485D60E-6603-4AD9-9BEC-3B92547119F7}">
      <dsp:nvSpPr>
        <dsp:cNvPr id="0" name=""/>
        <dsp:cNvSpPr/>
      </dsp:nvSpPr>
      <dsp:spPr>
        <a:xfrm>
          <a:off x="0" y="675333"/>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Continuum of Services</a:t>
          </a:r>
          <a:endParaRPr lang="en-US" sz="2200" kern="1200" dirty="0"/>
        </a:p>
      </dsp:txBody>
      <dsp:txXfrm>
        <a:off x="25759" y="701092"/>
        <a:ext cx="10464082" cy="476152"/>
      </dsp:txXfrm>
    </dsp:sp>
    <dsp:sp modelId="{6350BF2E-C5AB-47EB-A903-DE8DAAA67022}">
      <dsp:nvSpPr>
        <dsp:cNvPr id="0" name=""/>
        <dsp:cNvSpPr/>
      </dsp:nvSpPr>
      <dsp:spPr>
        <a:xfrm>
          <a:off x="0" y="1266363"/>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Gender-Sensitive Treatment Options</a:t>
          </a:r>
          <a:endParaRPr lang="en-US" sz="2200" kern="1200"/>
        </a:p>
      </dsp:txBody>
      <dsp:txXfrm>
        <a:off x="25759" y="1292122"/>
        <a:ext cx="10464082" cy="476152"/>
      </dsp:txXfrm>
    </dsp:sp>
    <dsp:sp modelId="{33CCB482-7011-4BE0-A79F-85C23FFCECF2}">
      <dsp:nvSpPr>
        <dsp:cNvPr id="0" name=""/>
        <dsp:cNvSpPr/>
      </dsp:nvSpPr>
      <dsp:spPr>
        <a:xfrm>
          <a:off x="0" y="1857393"/>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Choice of Provider Gender</a:t>
          </a:r>
          <a:endParaRPr lang="en-US" sz="2200" kern="1200"/>
        </a:p>
      </dsp:txBody>
      <dsp:txXfrm>
        <a:off x="25759" y="1883152"/>
        <a:ext cx="10464082" cy="476152"/>
      </dsp:txXfrm>
    </dsp:sp>
    <dsp:sp modelId="{6703A80B-18EF-4745-9F32-0456140612D2}">
      <dsp:nvSpPr>
        <dsp:cNvPr id="0" name=""/>
        <dsp:cNvSpPr/>
      </dsp:nvSpPr>
      <dsp:spPr>
        <a:xfrm>
          <a:off x="0" y="2448423"/>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Veteran Centered Care</a:t>
          </a:r>
          <a:endParaRPr lang="en-US" sz="2200" kern="1200" dirty="0"/>
        </a:p>
      </dsp:txBody>
      <dsp:txXfrm>
        <a:off x="25759" y="2474182"/>
        <a:ext cx="10464082" cy="476152"/>
      </dsp:txXfrm>
    </dsp:sp>
    <dsp:sp modelId="{FC12D82E-663E-4592-BBDB-0F02A3C8E678}">
      <dsp:nvSpPr>
        <dsp:cNvPr id="0" name=""/>
        <dsp:cNvSpPr/>
      </dsp:nvSpPr>
      <dsp:spPr>
        <a:xfrm>
          <a:off x="0" y="3039453"/>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Women Peer Support Services</a:t>
          </a:r>
        </a:p>
      </dsp:txBody>
      <dsp:txXfrm>
        <a:off x="25759" y="3065212"/>
        <a:ext cx="10464082" cy="476152"/>
      </dsp:txXfrm>
    </dsp:sp>
    <dsp:sp modelId="{117A780E-7908-4B21-9A4C-C597256A691D}">
      <dsp:nvSpPr>
        <dsp:cNvPr id="0" name=""/>
        <dsp:cNvSpPr/>
      </dsp:nvSpPr>
      <dsp:spPr>
        <a:xfrm>
          <a:off x="0" y="3630483"/>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Women’s Mental Health Champions</a:t>
          </a:r>
        </a:p>
      </dsp:txBody>
      <dsp:txXfrm>
        <a:off x="25759" y="3656242"/>
        <a:ext cx="10464082" cy="476152"/>
      </dsp:txXfrm>
    </dsp:sp>
    <dsp:sp modelId="{B917AB74-53D3-477A-9FC9-71D4314FCB9F}">
      <dsp:nvSpPr>
        <dsp:cNvPr id="0" name=""/>
        <dsp:cNvSpPr/>
      </dsp:nvSpPr>
      <dsp:spPr>
        <a:xfrm>
          <a:off x="0" y="4221513"/>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Reproductive Mental Health Consultation Program</a:t>
          </a:r>
        </a:p>
      </dsp:txBody>
      <dsp:txXfrm>
        <a:off x="25759" y="4247272"/>
        <a:ext cx="10464082"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02EA3-49C1-49F8-8CF2-E0D4A40713CF}" type="datetimeFigureOut">
              <a:rPr lang="en-US" smtClean="0"/>
              <a:t>6/16/2023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1BE5-B1B1-4A7D-B79F-D660CB8A5BDA}" type="slidenum">
              <a:rPr lang="en-US" smtClean="0"/>
              <a:t>‹#›</a:t>
            </a:fld>
            <a:endParaRPr lang="en-US"/>
          </a:p>
        </p:txBody>
      </p:sp>
    </p:spTree>
    <p:extLst>
      <p:ext uri="{BB962C8B-B14F-4D97-AF65-F5344CB8AC3E}">
        <p14:creationId xmlns:p14="http://schemas.microsoft.com/office/powerpoint/2010/main" val="1982408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ntalhealth.va.gov/suicide_prevention/docs/OMH-074-Suicide-Prevention-Social-Media-Toolkit-1-8_508.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veteranscrisisline.net/cha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veteranscrisisline.ne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93/milmed/usy35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43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When lethal means are made less accessible or lethal, suicide rates by those means decline (Gunnel, 2003, 2007; Hawton, 2002)</a:t>
            </a:r>
          </a:p>
          <a:p>
            <a:r>
              <a:rPr lang="en-US" sz="2000" dirty="0"/>
              <a:t> Increasing time and space between individuals facing a suicidal crisis and a firearm has been shown to prevent suicide (</a:t>
            </a:r>
            <a:r>
              <a:rPr lang="en-GB" sz="2000" dirty="0"/>
              <a:t>Barber &amp; Miller, 2014; Mann et al., 2005; and Pirkis et al., 2015)</a:t>
            </a:r>
          </a:p>
          <a:p>
            <a:r>
              <a:rPr lang="en-US" sz="2000" b="1" i="1" baseline="30000" dirty="0"/>
              <a:t> </a:t>
            </a:r>
            <a:r>
              <a:rPr lang="en-US" sz="2000" dirty="0"/>
              <a:t>By</a:t>
            </a:r>
            <a:r>
              <a:rPr lang="en-GB" sz="2000" dirty="0"/>
              <a:t> increasing time and space between any means and individuals at risk for suicide, suicide is reduced</a:t>
            </a:r>
            <a:r>
              <a:rPr lang="en-US" sz="2000" dirty="0"/>
              <a:t> (Cornwell et al., 2002; Dahlberg et al., 2004; Wiebe 2003)</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074640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611977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888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1BE5-B1B1-4A7D-B79F-D660CB8A5BDA}" type="slidenum">
              <a:rPr lang="en-US" smtClean="0"/>
              <a:t>16</a:t>
            </a:fld>
            <a:endParaRPr lang="en-US"/>
          </a:p>
        </p:txBody>
      </p:sp>
    </p:spTree>
    <p:extLst>
      <p:ext uri="{BB962C8B-B14F-4D97-AF65-F5344CB8AC3E}">
        <p14:creationId xmlns:p14="http://schemas.microsoft.com/office/powerpoint/2010/main" val="1257950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structural overview for WHY Suicide Prevention exists, where does SP’s mission come from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A4A06-1A74-4386-BF85-8E0EA046A9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893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b="1" dirty="0"/>
              <a:t>Women’s Mental Health Champions: </a:t>
            </a:r>
            <a:r>
              <a:rPr lang="en-US" sz="4000" dirty="0"/>
              <a:t>A national network used to disseminate information, facilitate consultations, and develop local resources. Specialty care programs target problems such as PTSD, substance use, depression, and MST. </a:t>
            </a:r>
          </a:p>
          <a:p>
            <a:r>
              <a:rPr lang="en-US" sz="4000" b="1" dirty="0"/>
              <a:t>Reproductive Mental Health Consultation Program: </a:t>
            </a:r>
            <a:r>
              <a:rPr lang="en-US" sz="4000" dirty="0"/>
              <a:t>Provides expert consultation to all VA clinicians on topics such as the psychopharmacologic treatment of premenstrual, perinatal and perimenopausal mental health conditions, which can be associated with suicide risk.</a:t>
            </a:r>
          </a:p>
          <a:p>
            <a:r>
              <a:rPr lang="en-US" sz="4000" b="1" dirty="0"/>
              <a:t>Treating Eating Disorders: </a:t>
            </a:r>
            <a:r>
              <a:rPr lang="en-US" sz="4000" dirty="0"/>
              <a:t>Multidisciplinary Eating Disorder Treatment Teams are available in all VISNs to provide specialized outpatient treatment and consultation.  Eating disorders are associated with increased risk for suicide attempts and death by suicide. </a:t>
            </a:r>
          </a:p>
          <a:p>
            <a:r>
              <a:rPr lang="en-US" sz="4000" b="1" dirty="0"/>
              <a:t>Skills Training for Affective and Interpersonal Regulation (STAIR): </a:t>
            </a:r>
            <a:r>
              <a:rPr lang="en-US" sz="4000" dirty="0"/>
              <a:t>An evidence-informed, cognitive behavioral therapy for PTSD, including chronic and complicated forms, as well as for PTSD and co-occurring disorders. </a:t>
            </a:r>
          </a:p>
          <a:p>
            <a:r>
              <a:rPr lang="en-US" sz="4000" b="1" dirty="0"/>
              <a:t>Parenting STAIR: </a:t>
            </a:r>
            <a:r>
              <a:rPr lang="en-US" sz="4000" dirty="0"/>
              <a:t>An additional treatment for Veterans who have completed a course of STAIR and have persistent reactions that negatively impact their parenting and parent-child relationships. </a:t>
            </a:r>
          </a:p>
          <a:p>
            <a:pPr lvl="0"/>
            <a:endParaRPr lang="en-US" sz="2200" b="1" dirty="0"/>
          </a:p>
          <a:p>
            <a:pPr lvl="0"/>
            <a:r>
              <a:rPr lang="en-US" sz="2200" b="1" dirty="0"/>
              <a:t>Training VA Clinicians to Provide Specialized Care for Women Veterans</a:t>
            </a:r>
            <a:r>
              <a:rPr lang="en-US" sz="2200" dirty="0"/>
              <a:t>:</a:t>
            </a:r>
          </a:p>
          <a:p>
            <a:pPr lvl="1"/>
            <a:r>
              <a:rPr lang="en-US" dirty="0"/>
              <a:t>VA has implemented extensive, specialized training initiatives to ensure VA mental health providers have the expertise to address women Veterans’ diverse treatment needs and preferences.</a:t>
            </a:r>
          </a:p>
          <a:p>
            <a:pPr lvl="0"/>
            <a:r>
              <a:rPr lang="en-US" sz="2200" b="1" dirty="0"/>
              <a:t>Continuum of Services:</a:t>
            </a:r>
            <a:r>
              <a:rPr lang="en-US" sz="2200" dirty="0"/>
              <a:t> </a:t>
            </a:r>
          </a:p>
          <a:p>
            <a:pPr lvl="1"/>
            <a:r>
              <a:rPr lang="en-US" dirty="0"/>
              <a:t>VA offers a full continuum of mental health services, including general outpatient, specialty, residential and inpatient treatment options.  Specialty care programs target problems such as PTSD, substance use, depression, and MST-related conditions.  Evidence-based therapies are available at all VA medical centers.  In fiscal year 2020, 44% of women Veterans who accessed VA care used mental health services.</a:t>
            </a:r>
            <a:r>
              <a:rPr lang="en-US" sz="2000" dirty="0"/>
              <a:t>  </a:t>
            </a:r>
          </a:p>
          <a:p>
            <a:pPr lvl="0"/>
            <a:r>
              <a:rPr lang="en-US" sz="2200" b="1" dirty="0"/>
              <a:t>Gender-Sensitive Treatment Options:</a:t>
            </a:r>
            <a:r>
              <a:rPr lang="en-US" sz="2200" dirty="0"/>
              <a:t>  </a:t>
            </a:r>
          </a:p>
          <a:p>
            <a:pPr lvl="1"/>
            <a:r>
              <a:rPr lang="en-US" dirty="0"/>
              <a:t>When a women Veteran, receiving outpatient care is not comfortable in mixed-gender group therapy settings, alternates are available, including women-only group therapy, individual therapy, tele-MH and referrals to Vet Centers.  </a:t>
            </a:r>
          </a:p>
          <a:p>
            <a:pPr lvl="0"/>
            <a:r>
              <a:rPr lang="en-US" b="1" dirty="0"/>
              <a:t>Choice of Provider Gender:</a:t>
            </a:r>
            <a:r>
              <a:rPr lang="en-US" dirty="0"/>
              <a:t>  </a:t>
            </a:r>
          </a:p>
          <a:p>
            <a:pPr lvl="1"/>
            <a:r>
              <a:rPr lang="en-US" sz="2000" dirty="0"/>
              <a:t>More than half of VA mental health providers are female, and national policy strongly encourages all VA health care facilities to offer Veterans the choice of a provider of a particular sex for MST-related treatment whenever possible, and to offer all Veterans consultation with a same-gender provider for gender-specific concerns.  </a:t>
            </a:r>
          </a:p>
          <a:p>
            <a:pPr lvl="0"/>
            <a:r>
              <a:rPr lang="en-US" b="1" dirty="0"/>
              <a:t>Veteran-Centered Care:</a:t>
            </a:r>
            <a:r>
              <a:rPr lang="en-US" dirty="0"/>
              <a:t>  </a:t>
            </a:r>
          </a:p>
          <a:p>
            <a:pPr lvl="1"/>
            <a:r>
              <a:rPr lang="en-US" sz="2000" dirty="0"/>
              <a:t>VA does not promote one type of mental health treatment environment as universally appropriate for all women. </a:t>
            </a:r>
          </a:p>
          <a:p>
            <a:pPr lvl="2"/>
            <a:r>
              <a:rPr lang="en-US" sz="1800" dirty="0"/>
              <a:t>Some women Veterans may benefit from single-gender treatment environments, to foster their sense of safety, ability to address gender-related concerns, and strong peer and social support.  </a:t>
            </a:r>
          </a:p>
          <a:p>
            <a:pPr lvl="2"/>
            <a:r>
              <a:rPr lang="en-US" sz="1800" dirty="0"/>
              <a:t>Some women Veterans may benefit from mixed-gender treatment environments, which can offer a therapeutic environment in which to confront fears and misperceptions about the opposite sex. </a:t>
            </a:r>
          </a:p>
          <a:p>
            <a:pPr lvl="1"/>
            <a:r>
              <a:rPr lang="en-US" sz="2000" dirty="0"/>
              <a:t>The individual Veteran’s clinical needs and treatment preferences inform which treatment environment is most appropriate. This approach also recognizes the importance of offering choice, flexibility, and options of care.</a:t>
            </a:r>
          </a:p>
          <a:p>
            <a:pPr lvl="1"/>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Gender Sensitive Treatment Options</a:t>
            </a:r>
          </a:p>
          <a:p>
            <a:pPr marL="685800" marR="0" lvl="1" indent="-228600" algn="l" defTabSz="914400" rtl="0" eaLnBrk="1" fontAlgn="auto" latinLnBrk="0" hangingPunct="1">
              <a:lnSpc>
                <a:spcPct val="90000"/>
              </a:lnSpc>
              <a:spcBef>
                <a:spcPts val="500"/>
              </a:spcBef>
              <a:spcAft>
                <a:spcPts val="0"/>
              </a:spcAft>
              <a:buClr>
                <a:srgbClr val="0194D3"/>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mn-lt"/>
                <a:ea typeface="+mn-ea"/>
                <a:cs typeface="+mn-cs"/>
              </a:rPr>
              <a:t>When a women Veteran receiving outpatient, care is not comfortable in mixed-gender group therapy settings, alternates are available, including individual therapy, </a:t>
            </a:r>
            <a:r>
              <a:rPr kumimoji="0" lang="en-US" sz="1700" b="0" i="0" u="none" strike="noStrike" kern="1200" cap="none" spc="0" normalizeH="0" baseline="0" noProof="0" dirty="0" err="1">
                <a:ln>
                  <a:noFill/>
                </a:ln>
                <a:solidFill>
                  <a:prstClr val="black">
                    <a:lumMod val="85000"/>
                    <a:lumOff val="15000"/>
                  </a:prstClr>
                </a:solidFill>
                <a:effectLst/>
                <a:uLnTx/>
                <a:uFillTx/>
                <a:latin typeface="+mn-lt"/>
                <a:ea typeface="+mn-ea"/>
                <a:cs typeface="+mn-cs"/>
              </a:rPr>
              <a:t>telemental</a:t>
            </a:r>
            <a:r>
              <a:rPr kumimoji="0" lang="en-US" sz="1700" b="0" i="0" u="none" strike="noStrike" kern="1200" cap="none" spc="0" normalizeH="0" baseline="0" noProof="0" dirty="0">
                <a:ln>
                  <a:noFill/>
                </a:ln>
                <a:solidFill>
                  <a:prstClr val="black">
                    <a:lumMod val="85000"/>
                    <a:lumOff val="15000"/>
                  </a:prstClr>
                </a:solidFill>
                <a:effectLst/>
                <a:uLnTx/>
                <a:uFillTx/>
                <a:latin typeface="+mn-lt"/>
                <a:ea typeface="+mn-ea"/>
                <a:cs typeface="+mn-cs"/>
              </a:rPr>
              <a:t> health, and referrals to Vet Centers.  </a:t>
            </a:r>
          </a:p>
          <a:p>
            <a:pPr marL="685800" marR="0" lvl="1" indent="-228600" algn="l" defTabSz="914400" rtl="0" eaLnBrk="1" fontAlgn="auto" latinLnBrk="0" hangingPunct="1">
              <a:lnSpc>
                <a:spcPct val="90000"/>
              </a:lnSpc>
              <a:spcBef>
                <a:spcPts val="500"/>
              </a:spcBef>
              <a:spcAft>
                <a:spcPts val="0"/>
              </a:spcAft>
              <a:buClr>
                <a:srgbClr val="0194D3"/>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mn-lt"/>
                <a:ea typeface="+mn-ea"/>
                <a:cs typeface="+mn-cs"/>
              </a:rPr>
              <a:t>For Veterans who need more intensive treatment and support, VA has residential programs that provide treatment to women only, or that have separate tracks for men and women.  Mixed-gender options are also available.  </a:t>
            </a:r>
          </a:p>
          <a:p>
            <a:pPr marL="685800" marR="0" lvl="1" indent="-228600" algn="l" defTabSz="914400" rtl="0" eaLnBrk="1" fontAlgn="auto" latinLnBrk="0" hangingPunct="1">
              <a:lnSpc>
                <a:spcPct val="90000"/>
              </a:lnSpc>
              <a:spcBef>
                <a:spcPts val="500"/>
              </a:spcBef>
              <a:spcAft>
                <a:spcPts val="0"/>
              </a:spcAft>
              <a:buClr>
                <a:srgbClr val="0194D3"/>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mn-lt"/>
                <a:ea typeface="+mn-ea"/>
                <a:cs typeface="+mn-cs"/>
              </a:rPr>
              <a:t>VA also has inpatient programs for acute care needs, such as psychiatric emergencies and stabilization, or medication adjustment.  </a:t>
            </a:r>
          </a:p>
          <a:p>
            <a:pPr marL="685800" marR="0" lvl="1" indent="-228600" algn="l" defTabSz="914400" rtl="0" eaLnBrk="1" fontAlgn="auto" latinLnBrk="0" hangingPunct="1">
              <a:lnSpc>
                <a:spcPct val="90000"/>
              </a:lnSpc>
              <a:spcBef>
                <a:spcPts val="500"/>
              </a:spcBef>
              <a:spcAft>
                <a:spcPts val="0"/>
              </a:spcAft>
              <a:buClr>
                <a:srgbClr val="0194D3"/>
              </a:buClr>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lumMod val="85000"/>
                  <a:lumOff val="15000"/>
                </a:prstClr>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
                <a:srgbClr val="0194D3"/>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mn-lt"/>
                <a:ea typeface="+mn-ea"/>
                <a:cs typeface="+mn-cs"/>
              </a:rPr>
              <a:t>Over 50% of women Veterans who have served in Iraq and Afghanistan have accessed VA healthcare and women Veterans are the fastest growing segment of eligible VHA users</a:t>
            </a:r>
          </a:p>
          <a:p>
            <a:pPr marL="685800" marR="0" lvl="1" indent="-228600" algn="l" defTabSz="914400" rtl="0" eaLnBrk="1" fontAlgn="auto" latinLnBrk="0" hangingPunct="1">
              <a:lnSpc>
                <a:spcPct val="90000"/>
              </a:lnSpc>
              <a:spcBef>
                <a:spcPts val="500"/>
              </a:spcBef>
              <a:spcAft>
                <a:spcPts val="0"/>
              </a:spcAft>
              <a:buClr>
                <a:srgbClr val="0194D3"/>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mn-lt"/>
                <a:ea typeface="+mn-ea"/>
                <a:cs typeface="+mn-cs"/>
              </a:rPr>
              <a:t>Gender specific care for women Veterans may include things such as care for: depression, urogenital health issues, musculoskeletal injuries and pain,  and traumatic brain injuries. </a:t>
            </a:r>
          </a:p>
          <a:p>
            <a:r>
              <a:rPr lang="en-US" dirty="0"/>
              <a:t>Many female Veterans are exposed to combat while in Iraq and Afghanistan and work in roles such as military police, convoy and unit security, controlling traffic, enforcing military regulations, searching Iraq and Afghan civilian women for weapons or EIDs. In 2009, approximately 75% of all military fatalities in Afghanistan came from these Military Occupational Series (Mattocks, K., et al., 2012). </a:t>
            </a:r>
          </a:p>
          <a:p>
            <a:endParaRPr lang="en-US" dirty="0"/>
          </a:p>
          <a:p>
            <a:r>
              <a:rPr lang="en-US" dirty="0"/>
              <a:t>Veteran Centered Care is also about recognizing the different experience women have while serving and deployed then men have. Often women experience more family disruption, 40% of women in the military have children and at least 30,000 single mothers have deployed during the conflicts in Iraq and Afghanistan (</a:t>
            </a:r>
            <a:r>
              <a:rPr lang="en-US" dirty="0" err="1"/>
              <a:t>Makekau</a:t>
            </a:r>
            <a:r>
              <a:rPr lang="en-US" dirty="0"/>
              <a:t>, M., 2013).  Additionally, deployments may be more stressful for women serving in the National Guard or Reserves as they have a unique role of transitioning between military and civilian responsibilities and generally have less social support from home communities compared to military serving on active duty (Mattocks, K., et al. 2012). </a:t>
            </a:r>
          </a:p>
          <a:p>
            <a:endParaRPr lang="en-US" dirty="0"/>
          </a:p>
          <a:p>
            <a:pPr marL="171450" indent="-171450">
              <a:buFont typeface="Arial" panose="020B0604020202020204" pitchFamily="34" charset="0"/>
              <a:buChar char="•"/>
            </a:pPr>
            <a:r>
              <a:rPr lang="en-US" dirty="0" err="1"/>
              <a:t>Makekau</a:t>
            </a:r>
            <a:r>
              <a:rPr lang="en-US" dirty="0"/>
              <a:t>, M. (2013). Helping Kids through Mom’s Deployment. Time. Retrieved on August 16, 2012, from Helping Kids Through Mom’s Deployment | TIME.com </a:t>
            </a:r>
          </a:p>
          <a:p>
            <a:pPr marL="171450" indent="-171450">
              <a:buFont typeface="Arial" panose="020B0604020202020204" pitchFamily="34" charset="0"/>
              <a:buChar char="•"/>
            </a:pPr>
            <a:r>
              <a:rPr lang="en-US" dirty="0"/>
              <a:t>Mattocks, Kristin M.; Haskell, Sally G.; Krebs, Erin E.; Justice, Amy C.; Yano, Elizabeth M.; and Brandt, Cynthia, "Women at war: Understanding how women veterans cope with combat and military sexual trauma" (2012). Public Health Resources. 184. https://digitalcommons.unl.edu/publichealthresources/184 </a:t>
            </a:r>
          </a:p>
          <a:p>
            <a:pPr lvl="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073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Women Veterans Suicide Prevention Research Work Group: </a:t>
            </a:r>
            <a:r>
              <a:rPr lang="en-US" sz="1200" kern="1200" dirty="0">
                <a:solidFill>
                  <a:schemeClr val="tx1"/>
                </a:solidFill>
                <a:effectLst/>
                <a:latin typeface="+mn-lt"/>
                <a:ea typeface="+mn-ea"/>
                <a:cs typeface="+mn-cs"/>
              </a:rPr>
              <a:t>WHRN launched the Women Veterans Suicide Prevention Research Work Group in March 2017 in an effort to bring national attention and resources to bear on accelerating research into women Veterans’ unique risks and resiliencies and gender differences that may inform the tailoring of suicide prevention interventions. </a:t>
            </a:r>
            <a:r>
              <a:rPr lang="en-US" sz="1200" kern="1200">
                <a:solidFill>
                  <a:schemeClr val="tx1"/>
                </a:solidFill>
                <a:effectLst/>
                <a:latin typeface="+mn-lt"/>
                <a:ea typeface="+mn-ea"/>
                <a:cs typeface="+mn-cs"/>
              </a:rPr>
              <a:t>This working group provides technical support for researchers, promotes collaboration with national VA program offices, and increases dissemination and translation of research into clinical practice, public health strategies, and policies.</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934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Social Media Safety Toolkit for Veterans, Their Families, and Friends equips everyone with the knowledge needed to respond to social media posts that indicate a Veteran may be having thoughts of suicide. The toolkit includes best practices, resources, and sample responses.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discussed in the National Strategy for Preventing Veteran Suicide, social media is an important intervention channel and a key piece of VA’s comprehensive, community-based suicide prevention strategy.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service members and Veterans are active on social media platforms, and some have posted to express emotional distress or thoughts of suicide. Social media has become a critical channel for VA and partners like you to reach Veterans in crisis with safe messaging and resources.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VA is sharing the Social Media Safety Toolkit among VA employees, with partner organizations, and throughout communities nationwide to help ensure that people who live and work with Veterans every day are equipped to reach Veterans with safe messaging and lifesaving resources.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Download the Social Media Safety Toolkit at </a:t>
            </a:r>
            <a:r>
              <a:rPr lang="en-US" sz="1200" u="sng" kern="1200" dirty="0">
                <a:solidFill>
                  <a:schemeClr val="tx1"/>
                </a:solidFill>
                <a:effectLst/>
                <a:latin typeface="+mn-lt"/>
                <a:ea typeface="+mn-ea"/>
                <a:cs typeface="+mn-cs"/>
                <a:hlinkClick r:id="rId3"/>
              </a:rPr>
              <a:t>https://www.mentalhealth.va.gov/suicide_prevention/docs/OMH-074-Suicide-Prevention-Social-Media-Toolkit-1-8_508.pdf</a:t>
            </a:r>
            <a:r>
              <a:rPr lang="en-US" sz="1200" u="none" strike="noStrik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830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1162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Worth highlighting the work of VCL and the mention the 988 collaboration efforts as part of the comprehensive approach to the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Dial 988 then Press 1 is required by law for phone carriers to be compliant no later than July 16, 2022. </a:t>
            </a:r>
            <a:endParaRPr lang="en-US" sz="1200" b="1" dirty="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Veterans will continue to use</a:t>
            </a:r>
            <a:br>
              <a:rPr lang="en-US" sz="1200" dirty="0"/>
            </a:br>
            <a:r>
              <a:rPr lang="en-US" sz="1200" dirty="0"/>
              <a:t>chat (</a:t>
            </a:r>
            <a:r>
              <a:rPr lang="en-US" sz="1200" u="sng" dirty="0">
                <a:hlinkClick r:id="rId3"/>
              </a:rPr>
              <a:t>VeteransCrisisLine.net/Chat</a:t>
            </a:r>
            <a:r>
              <a:rPr lang="en-US" sz="1200" dirty="0"/>
              <a:t>) and</a:t>
            </a:r>
            <a:br>
              <a:rPr lang="en-US" sz="1200" dirty="0"/>
            </a:br>
            <a:r>
              <a:rPr lang="en-US" sz="1200" dirty="0"/>
              <a:t>text (838255) after the 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former 10-digit Veterans Crisis Line number (1-800-273-8255, Press 1) will remain active.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Updated digital and promotional materials will be available later this year for your use and promotion. </a:t>
            </a:r>
          </a:p>
          <a:p>
            <a:endParaRPr lang="en-US" dirty="0"/>
          </a:p>
          <a:p>
            <a:pPr marL="0" indent="0">
              <a:buNone/>
            </a:pPr>
            <a:r>
              <a:rPr lang="en-US" dirty="0"/>
              <a:t>The Veterans Crisis Line’s new, easy-to-remember number—</a:t>
            </a:r>
            <a:r>
              <a:rPr lang="en-US" b="1" dirty="0"/>
              <a:t>Dial 988 then Press 1</a:t>
            </a:r>
            <a:r>
              <a:rPr lang="en-US" dirty="0"/>
              <a:t>—will help Veterans and their loved ones reach crisis support quickly and efficiently.</a:t>
            </a:r>
          </a:p>
          <a:p>
            <a:pPr marL="0" indent="0">
              <a:buNone/>
            </a:pPr>
            <a:r>
              <a:rPr lang="en-US" dirty="0"/>
              <a:t>Signed into law in 2020, the National Suicide Hotline Designation Act authorized 988 as the new three-digit number for the National Suicide Prevention Lifeline.</a:t>
            </a:r>
            <a:endParaRPr lang="en-US" dirty="0">
              <a:cs typeface="Calibri"/>
            </a:endParaRPr>
          </a:p>
          <a:p>
            <a:pPr marL="0" indent="0">
              <a:buNone/>
            </a:pPr>
            <a:r>
              <a:rPr lang="en-US" dirty="0"/>
              <a:t>All telephone service providers in the U.S. must activate the number no later than July 2022; however, many providers have chosen to implement the service sooner.</a:t>
            </a:r>
          </a:p>
          <a:p>
            <a:pPr marL="0" indent="0">
              <a:buNone/>
            </a:pPr>
            <a:r>
              <a:rPr lang="en-US" dirty="0"/>
              <a:t>After activation, the 10-digit number will still be available for Veterans and their supporters to use.</a:t>
            </a:r>
          </a:p>
          <a:p>
            <a:pPr marL="0" indent="0">
              <a:buNone/>
            </a:pPr>
            <a:endParaRPr lang="en-US" dirty="0"/>
          </a:p>
          <a:p>
            <a:pPr algn="l"/>
            <a:r>
              <a:rPr lang="en-US" b="1" i="0" dirty="0">
                <a:solidFill>
                  <a:srgbClr val="212121"/>
                </a:solidFill>
                <a:effectLst/>
                <a:latin typeface="BlinkMacSystemFont"/>
              </a:rPr>
              <a:t>Results: </a:t>
            </a:r>
            <a:r>
              <a:rPr lang="en-US" b="0" i="0" dirty="0">
                <a:solidFill>
                  <a:srgbClr val="212121"/>
                </a:solidFill>
                <a:effectLst/>
                <a:latin typeface="BlinkMacSystemFont"/>
              </a:rPr>
              <a:t>The data included 116,029 calls by women veterans and 651,239 calls by men veterans between January 1, 2018-December 31, 2019. Timing (hour/day/season) of VCL calls was similar between women and men callers. We observed gender differences in reason for call, with the most salient differences in reasons related to interpersonal violence, including sexual trauma (e.g., military sexual trauma as reason for call - prevalence ratio (PR) for women vs. men = 9.13, 95% CI = 8.83, 9.46). Women callers were also more likely than men callers to screen positive for suicide risk (PR = 1.28, 95% CI = 1.26, 1.29), receive a higher suicide risk assessment rating (PR = 1.05, 95% CI = 1.02, 1.07), and be referred to a VA Suicide Prevention Coordinator for follow-up (PR = 1.09, 95% CI = 1.09, 1.11).</a:t>
            </a:r>
          </a:p>
          <a:p>
            <a:pPr algn="l"/>
            <a:r>
              <a:rPr lang="en-US" b="1" i="0" dirty="0">
                <a:solidFill>
                  <a:srgbClr val="212121"/>
                </a:solidFill>
                <a:effectLst/>
                <a:latin typeface="BlinkMacSystemFont"/>
              </a:rPr>
              <a:t>Conclusions: </a:t>
            </a:r>
            <a:r>
              <a:rPr lang="en-US" b="0" i="0" dirty="0">
                <a:solidFill>
                  <a:srgbClr val="212121"/>
                </a:solidFill>
                <a:effectLst/>
                <a:latin typeface="BlinkMacSystemFont"/>
              </a:rPr>
              <a:t>Analysis of VCL call data indicated both similarities and differences across genders in call characteristics, including interpersonal relationships and experiences of abuse and assault as particularly salient factors prompting women veterans' calls to VCL. This study also suggests the presence of increased suicide risk among women versus men veteran VCL callers.</a:t>
            </a:r>
          </a:p>
          <a:p>
            <a:pPr marL="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47B0DB7-585B-47A6-8B24-C7208FF60F6C}" type="slidenum">
              <a:rPr lang="en-US" smtClean="0"/>
              <a:t>24</a:t>
            </a:fld>
            <a:endParaRPr lang="en-US" dirty="0"/>
          </a:p>
        </p:txBody>
      </p:sp>
    </p:spTree>
    <p:extLst>
      <p:ext uri="{BB962C8B-B14F-4D97-AF65-F5344CB8AC3E}">
        <p14:creationId xmlns:p14="http://schemas.microsoft.com/office/powerpoint/2010/main" val="215900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4C9B73F7-48C1-6846-9B3F-8D3BA533F650}"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740593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Veterans Crisis Line: </a:t>
            </a:r>
            <a:r>
              <a:rPr lang="en-US" sz="1200" kern="1200" dirty="0">
                <a:solidFill>
                  <a:schemeClr val="tx1"/>
                </a:solidFill>
                <a:effectLst/>
                <a:latin typeface="+mn-lt"/>
                <a:ea typeface="+mn-ea"/>
                <a:cs typeface="+mn-cs"/>
              </a:rPr>
              <a:t>The Veterans Crisis Line connects Veterans in crisis and their families and friends with qualified, caring VA responders through a confidential toll-free hotline, online chat, or text. Veterans and their loved ones can call </a:t>
            </a:r>
            <a:r>
              <a:rPr lang="en-US" sz="1200" b="1" kern="1200" dirty="0">
                <a:solidFill>
                  <a:schemeClr val="tx1"/>
                </a:solidFill>
                <a:effectLst/>
                <a:latin typeface="+mn-lt"/>
                <a:ea typeface="+mn-ea"/>
                <a:cs typeface="+mn-cs"/>
              </a:rPr>
              <a:t>1-800-273-8255 and Press 1</a:t>
            </a:r>
            <a:r>
              <a:rPr lang="en-US" sz="1200" kern="1200" dirty="0">
                <a:solidFill>
                  <a:schemeClr val="tx1"/>
                </a:solidFill>
                <a:effectLst/>
                <a:latin typeface="+mn-lt"/>
                <a:ea typeface="+mn-ea"/>
                <a:cs typeface="+mn-cs"/>
              </a:rPr>
              <a:t>, chat online, or send a text message to 838255 to receive confidential crisis intervention and support 24 hours a day, 7 days a week, 365 days a year. More information is available at </a:t>
            </a:r>
            <a:r>
              <a:rPr lang="en-US" sz="1200" u="sng" kern="1200" dirty="0">
                <a:solidFill>
                  <a:schemeClr val="tx1"/>
                </a:solidFill>
                <a:effectLst/>
                <a:latin typeface="+mn-lt"/>
                <a:ea typeface="+mn-ea"/>
                <a:cs typeface="+mn-cs"/>
                <a:hlinkClick r:id="rId3"/>
              </a:rPr>
              <a:t>https://www.veteranscrisisline.net/</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32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26</a:t>
            </a:fld>
            <a:endParaRPr lang="en-US"/>
          </a:p>
        </p:txBody>
      </p:sp>
    </p:spTree>
    <p:extLst>
      <p:ext uri="{BB962C8B-B14F-4D97-AF65-F5344CB8AC3E}">
        <p14:creationId xmlns:p14="http://schemas.microsoft.com/office/powerpoint/2010/main" val="2355855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649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486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Women Veterans Talking Points for HVAC Roundtable (3/5/19). Information given by Susan McCutcheon to John McCarthy.</a:t>
            </a:r>
          </a:p>
          <a:p>
            <a:endParaRPr lang="en-US" dirty="0"/>
          </a:p>
          <a:p>
            <a:r>
              <a:rPr lang="en-US" sz="1200" b="1" u="sng" kern="1200" dirty="0">
                <a:solidFill>
                  <a:schemeClr val="tx1"/>
                </a:solidFill>
                <a:effectLst/>
                <a:latin typeface="+mn-lt"/>
                <a:ea typeface="+mn-ea"/>
                <a:cs typeface="+mn-cs"/>
              </a:rPr>
              <a:t>Military Sexual Trauma</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Addressing the needs of MST survivors is a key priority for the Veterans Health Administration (VHA). </a:t>
            </a:r>
          </a:p>
          <a:p>
            <a:pPr lvl="0"/>
            <a:r>
              <a:rPr lang="en-US" sz="1200" kern="1200" dirty="0">
                <a:solidFill>
                  <a:schemeClr val="tx1"/>
                </a:solidFill>
                <a:effectLst/>
                <a:latin typeface="+mn-lt"/>
                <a:ea typeface="+mn-ea"/>
                <a:cs typeface="+mn-cs"/>
              </a:rPr>
              <a:t>VHA has a number of initiatives to ensure targeted, specialized services are available and that Veterans are aware of these services.  </a:t>
            </a:r>
          </a:p>
          <a:p>
            <a:pPr lvl="0"/>
            <a:r>
              <a:rPr lang="en-US" sz="1200" kern="1200" dirty="0">
                <a:solidFill>
                  <a:schemeClr val="tx1"/>
                </a:solidFill>
                <a:effectLst/>
                <a:latin typeface="+mn-lt"/>
                <a:ea typeface="+mn-ea"/>
                <a:cs typeface="+mn-cs"/>
              </a:rPr>
              <a:t>Since Fiscal Year 2007 (through FY19), these efforts have resulted in a 344 percent increase in the number of women Veterans receiving MST-related outpatient care, indicating the positive impact of these efforts.  </a:t>
            </a:r>
          </a:p>
          <a:p>
            <a:pPr lvl="0"/>
            <a:r>
              <a:rPr lang="en-US" sz="1200" kern="1200" dirty="0">
                <a:solidFill>
                  <a:schemeClr val="tx1"/>
                </a:solidFill>
                <a:effectLst/>
                <a:latin typeface="+mn-lt"/>
                <a:ea typeface="+mn-ea"/>
                <a:cs typeface="+mn-cs"/>
              </a:rPr>
              <a:t>VHA efforts to date include:</a:t>
            </a:r>
          </a:p>
          <a:p>
            <a:pPr lvl="0"/>
            <a:r>
              <a:rPr lang="en-US" sz="1200" kern="1200" dirty="0">
                <a:solidFill>
                  <a:schemeClr val="tx1"/>
                </a:solidFill>
                <a:effectLst/>
                <a:latin typeface="+mn-lt"/>
                <a:ea typeface="+mn-ea"/>
                <a:cs typeface="+mn-cs"/>
              </a:rPr>
              <a:t>Free of charge outpatient, inpatient, and pharmaceutical care for all MST-related mental and physical health.  </a:t>
            </a:r>
          </a:p>
          <a:p>
            <a:pPr lvl="1"/>
            <a:r>
              <a:rPr lang="en-US" sz="1200" kern="1200" dirty="0">
                <a:solidFill>
                  <a:schemeClr val="tx1"/>
                </a:solidFill>
                <a:effectLst/>
                <a:latin typeface="+mn-lt"/>
                <a:ea typeface="+mn-ea"/>
                <a:cs typeface="+mn-cs"/>
              </a:rPr>
              <a:t>Eligibility for MST-related care is expansive, and Veterans may be able to receive free MST-related care even if they are not eligible for other VA care. </a:t>
            </a:r>
          </a:p>
          <a:p>
            <a:pPr lvl="0"/>
            <a:r>
              <a:rPr lang="en-US" sz="1200" kern="1200" dirty="0">
                <a:solidFill>
                  <a:schemeClr val="tx1"/>
                </a:solidFill>
                <a:effectLst/>
                <a:latin typeface="+mn-lt"/>
                <a:ea typeface="+mn-ea"/>
                <a:cs typeface="+mn-cs"/>
              </a:rPr>
              <a:t>Every VA health care system has a designated MST Coordinator who serves as the local point person for MST-related issues and can help Veterans access MST-related services and programs.</a:t>
            </a:r>
          </a:p>
          <a:p>
            <a:pPr lvl="1"/>
            <a:r>
              <a:rPr lang="en-US" sz="1200" kern="1200" dirty="0">
                <a:solidFill>
                  <a:schemeClr val="tx1"/>
                </a:solidFill>
                <a:effectLst/>
                <a:latin typeface="+mn-lt"/>
                <a:ea typeface="+mn-ea"/>
                <a:cs typeface="+mn-cs"/>
              </a:rPr>
              <a:t>Throughout the year, facility MST Coordinators engage in local outreach efforts to raise awareness about the availability of MST-related services.</a:t>
            </a:r>
          </a:p>
          <a:p>
            <a:pPr lvl="0"/>
            <a:r>
              <a:rPr lang="en-US" sz="1200" kern="1200" dirty="0">
                <a:solidFill>
                  <a:schemeClr val="tx1"/>
                </a:solidFill>
                <a:effectLst/>
                <a:latin typeface="+mn-lt"/>
                <a:ea typeface="+mn-ea"/>
                <a:cs typeface="+mn-cs"/>
              </a:rPr>
              <a:t>Development of gender-inclusive and gender-specific outreach posters, handouts, and educational documents for Veterans, inclusion of information about MST on relevant va.gov websites, and creation of an MST-specific website.  </a:t>
            </a:r>
          </a:p>
          <a:p>
            <a:pPr lvl="0"/>
            <a:r>
              <a:rPr lang="en-US" sz="1200" kern="1200" dirty="0">
                <a:solidFill>
                  <a:schemeClr val="tx1"/>
                </a:solidFill>
                <a:effectLst/>
                <a:latin typeface="+mn-lt"/>
                <a:ea typeface="+mn-ea"/>
                <a:cs typeface="+mn-cs"/>
              </a:rPr>
              <a:t>A range of national MST-related training opportunities for staff, including monthly training calls, an annual conference on treatment program development, online courses, and a community of practice intranet website.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All mental health and primary care providers in VHA must complete mandatory training on MST and VA’s national MST Support Team has established an MST Consultation Program that is available to any VA staff member with a question related to assisting Veterans who experienced MST.  OMHSP has funded a national MST Support Team since FY07 that: </a:t>
            </a:r>
            <a:endParaRPr lang="en-US" sz="1200"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Coordinates and expands national MST-related education and training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a:t>
            </a:r>
            <a:r>
              <a:rPr lang="en-US" sz="1200" dirty="0">
                <a:solidFill>
                  <a:schemeClr val="tx1"/>
                </a:solidFill>
              </a:rPr>
              <a:t>romotes best practices in the field through consultation and technical assistance</a:t>
            </a:r>
          </a:p>
          <a:p>
            <a:pPr marL="628650" lvl="1" indent="-171450">
              <a:buFont typeface="Arial" panose="020B0604020202020204" pitchFamily="34" charset="0"/>
              <a:buChar char="•"/>
            </a:pPr>
            <a:r>
              <a:rPr lang="en-US" sz="1200" dirty="0">
                <a:solidFill>
                  <a:schemeClr val="tx1"/>
                </a:solidFill>
              </a:rPr>
              <a:t>Performs national monitoring</a:t>
            </a:r>
          </a:p>
          <a:p>
            <a:pPr marL="628650" lvl="1" indent="-171450">
              <a:buFont typeface="Arial" panose="020B0604020202020204" pitchFamily="34" charset="0"/>
              <a:buChar char="•"/>
            </a:pPr>
            <a:r>
              <a:rPr lang="en-US" sz="1200" dirty="0"/>
              <a:t>P</a:t>
            </a:r>
            <a:r>
              <a:rPr lang="en-US" sz="1200" dirty="0">
                <a:solidFill>
                  <a:schemeClr val="tx1"/>
                </a:solidFill>
              </a:rPr>
              <a:t>rovides consultation to VA Central Office on MST-related policy issues</a:t>
            </a:r>
          </a:p>
          <a:p>
            <a:pPr marL="628650" lvl="1" indent="-171450">
              <a:buFont typeface="Arial" panose="020B0604020202020204" pitchFamily="34" charset="0"/>
              <a:buChar char="•"/>
            </a:pPr>
            <a:r>
              <a:rPr lang="en-US" sz="1200" dirty="0"/>
              <a:t>Re</a:t>
            </a:r>
            <a:r>
              <a:rPr lang="en-US" sz="1200" dirty="0">
                <a:solidFill>
                  <a:schemeClr val="tx1"/>
                </a:solidFill>
              </a:rPr>
              <a:t>sponds to information requests from VA leadership and other stakeholders</a:t>
            </a: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39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2456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b="1">
              <a:solidFill>
                <a:schemeClr val="tx1"/>
              </a:solidFill>
              <a:highlight>
                <a:srgbClr val="FFFF00"/>
              </a:highlight>
            </a:endParaRPr>
          </a:p>
          <a:p>
            <a:pPr marL="171450" lvl="0" indent="-171450">
              <a:buFont typeface="Arial" panose="020B0604020202020204" pitchFamily="34" charset="0"/>
              <a:buChar char="•"/>
            </a:pPr>
            <a:r>
              <a:rPr lang="en-US" sz="1200">
                <a:solidFill>
                  <a:schemeClr val="tx1"/>
                </a:solidFill>
                <a:highlight>
                  <a:srgbClr val="FFFF00"/>
                </a:highlight>
              </a:rPr>
              <a:t>(Anchor 1) 343 fewer Veterans died from suicide in 2020 than in 2019, and 2020 had the lowest number of Veteran suicides since 2006. </a:t>
            </a:r>
          </a:p>
          <a:p>
            <a:pPr marL="171450" lvl="0" indent="-171450">
              <a:buFont typeface="Arial" panose="020B0604020202020204" pitchFamily="34" charset="0"/>
              <a:buChar char="•"/>
            </a:pPr>
            <a:r>
              <a:rPr lang="en-US" sz="1200">
                <a:solidFill>
                  <a:schemeClr val="tx1"/>
                </a:solidFill>
                <a:highlight>
                  <a:srgbClr val="FFFF00"/>
                </a:highlight>
              </a:rPr>
              <a:t>From 2001 to 2018, the number of Veteran suicides increased on average by 47 deaths per year. 2019 and 2020 had consecutive reductions, of 307 and 343 suicides, respectively, an unprecedented decrease since 2001. </a:t>
            </a:r>
          </a:p>
          <a:p>
            <a:pPr marL="171450" lvl="0" indent="-171450">
              <a:buFont typeface="Arial" panose="020B0604020202020204" pitchFamily="34" charset="0"/>
              <a:buChar char="•"/>
            </a:pPr>
            <a:r>
              <a:rPr lang="en-US" sz="1200">
                <a:solidFill>
                  <a:schemeClr val="tx1"/>
                </a:solidFill>
              </a:rPr>
              <a:t>From 2018 to 2020, adjusted rates for Veterans fell by 9.7%. By comparison, the adjusted rate for non-Veteran U.S. adults fell by 5.5%. </a:t>
            </a:r>
          </a:p>
          <a:p>
            <a:pPr marL="171450" lvl="0" indent="-171450">
              <a:buFont typeface="Arial" panose="020B0604020202020204" pitchFamily="34" charset="0"/>
              <a:buChar char="•"/>
            </a:pPr>
            <a:r>
              <a:rPr lang="en-US" sz="1200">
                <a:solidFill>
                  <a:schemeClr val="tx1"/>
                </a:solidFill>
                <a:highlight>
                  <a:srgbClr val="FFFF00"/>
                </a:highlight>
              </a:rPr>
              <a:t>The age-adjusted suicide rate for women Veterans in 2020 was the lowest since 2013, and the age-adjusted suicide rate for Veteran men was the lowest since 2016.  </a:t>
            </a:r>
          </a:p>
          <a:p>
            <a:pPr marL="171450" lvl="0" indent="-171450">
              <a:buFont typeface="Arial" panose="020B0604020202020204" pitchFamily="34" charset="0"/>
              <a:buChar char="•"/>
            </a:pPr>
            <a:r>
              <a:rPr lang="en-US" sz="1200">
                <a:solidFill>
                  <a:schemeClr val="tx1"/>
                </a:solidFill>
              </a:rPr>
              <a:t>From 2019 to 2020, among Veteran men, the age-adjusted suicide rate fell by 0.7%, and among Veteran women, the age-adjusted suicide rate fell by 14.1%. Among non-Veteran U.S. men, the age-adjusted rate fell by 2.1%, and among non-Veteran women, the age-adjusted rate fell by 8.4%.</a:t>
            </a:r>
          </a:p>
          <a:p>
            <a:pPr marL="171450" lvl="0" indent="-171450">
              <a:buFont typeface="Arial" panose="020B0604020202020204" pitchFamily="34" charset="0"/>
              <a:buChar char="•"/>
            </a:pPr>
            <a:r>
              <a:rPr lang="en-US" sz="1200">
                <a:solidFill>
                  <a:schemeClr val="tx1"/>
                </a:solidFill>
              </a:rPr>
              <a:t>Assessment of Veteran suicide rates by race showed decreases from 2019 to 2020 for all groups.</a:t>
            </a:r>
          </a:p>
          <a:p>
            <a:pPr marL="171450" lvl="0" indent="-171450">
              <a:buFont typeface="Arial" panose="020B0604020202020204" pitchFamily="34" charset="0"/>
              <a:buChar char="•"/>
            </a:pPr>
            <a:r>
              <a:rPr lang="en-US" sz="1200">
                <a:solidFill>
                  <a:schemeClr val="tx1"/>
                </a:solidFill>
                <a:highlight>
                  <a:srgbClr val="FFFF00"/>
                </a:highlight>
              </a:rPr>
              <a:t>Despite the 24.6% decrease in the Veteran population from 2001 to 2020, the number of Veterans with VHA health care encounters in the year or prior year rose 55.0%, from 3.8 million to 5.9 million.</a:t>
            </a:r>
          </a:p>
          <a:p>
            <a:pPr marL="171450" lvl="0" indent="-171450">
              <a:buFont typeface="Arial" panose="020B0604020202020204" pitchFamily="34" charset="0"/>
              <a:buChar char="•"/>
            </a:pPr>
            <a:r>
              <a:rPr lang="en-US" sz="1200">
                <a:solidFill>
                  <a:schemeClr val="tx1"/>
                </a:solidFill>
              </a:rPr>
              <a:t>Despite onset of the COVID-19 pandemic in 2020, age- and sex-adjusted suicide rates among Veterans fell 4.8% from 2019 to 2020, versus a 3.4% decline among non-Veteran U.S. adults.  </a:t>
            </a:r>
          </a:p>
          <a:p>
            <a:endParaRPr lang="en-US"/>
          </a:p>
          <a:p>
            <a:endParaRPr lang="en-US"/>
          </a:p>
        </p:txBody>
      </p:sp>
    </p:spTree>
    <p:extLst>
      <p:ext uri="{BB962C8B-B14F-4D97-AF65-F5344CB8AC3E}">
        <p14:creationId xmlns:p14="http://schemas.microsoft.com/office/powerpoint/2010/main" val="415877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ea typeface="Calibri" panose="020F0502020204030204" pitchFamily="34" charset="0"/>
                <a:cs typeface="Times New Roman" panose="02020603050405020304" pitchFamily="18" charset="0"/>
              </a:rPr>
              <a:t>While we see decreases across count, average, and rate from 2019-2020, more work remains as Veterans remain at higher risk for suicide.</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i="1" dirty="0">
                <a:solidFill>
                  <a:schemeClr val="tx1"/>
                </a:solidFill>
                <a:ea typeface="Calibri" panose="020F0502020204030204" pitchFamily="34" charset="0"/>
                <a:cs typeface="Times New Roman" panose="02020603050405020304" pitchFamily="18" charset="0"/>
              </a:rPr>
              <a:t>(This was pulled from slides with Dr. Kearney’s edits.) </a:t>
            </a:r>
            <a:endParaRPr lang="en-US" sz="1100" i="1" dirty="0">
              <a:solidFill>
                <a:schemeClr val="tx1"/>
              </a:solidFill>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200" b="1" dirty="0">
              <a:solidFill>
                <a:schemeClr val="tx1"/>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b="1" dirty="0">
                <a:solidFill>
                  <a:schemeClr val="tx1"/>
                </a:solidFill>
                <a:effectLst/>
                <a:ea typeface="Calibri" panose="020F0502020204030204" pitchFamily="34" charset="0"/>
                <a:cs typeface="Times New Roman" panose="02020603050405020304" pitchFamily="18" charset="0"/>
              </a:rPr>
              <a:t>Veteran Suicide Number and Rate</a:t>
            </a:r>
            <a:endParaRPr lang="en-US" sz="1200" dirty="0">
              <a:solidFill>
                <a:schemeClr val="tx1"/>
              </a:solidFill>
              <a:effectLst/>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solidFill>
                  <a:schemeClr val="tx1"/>
                </a:solidFill>
                <a:effectLst/>
                <a:ea typeface="Calibri" panose="020F0502020204030204" pitchFamily="34" charset="0"/>
                <a:cs typeface="Times New Roman" panose="02020603050405020304" pitchFamily="18" charset="0"/>
              </a:rPr>
              <a:t>In 2020, there were 6,146 Veteran suicide deaths, which was 343 fewer than in 2019. </a:t>
            </a:r>
            <a:r>
              <a:rPr lang="en-US" sz="1200" dirty="0">
                <a:solidFill>
                  <a:schemeClr val="tx1"/>
                </a:solidFill>
                <a:effectLst/>
                <a:highlight>
                  <a:srgbClr val="FFFF00"/>
                </a:highlight>
                <a:ea typeface="Calibri" panose="020F0502020204030204" pitchFamily="34" charset="0"/>
                <a:cs typeface="Times New Roman" panose="02020603050405020304" pitchFamily="18" charset="0"/>
              </a:rPr>
              <a:t>The unadjusted rate of suicide in 2020 among U.S. Veterans was 31.7 per 100,000. </a:t>
            </a:r>
            <a:endParaRPr lang="en-US" sz="800" b="1" dirty="0">
              <a:solidFill>
                <a:schemeClr val="tx1"/>
              </a:solidFill>
              <a:effectLst/>
              <a:highlight>
                <a:srgbClr val="FFFF00"/>
              </a:highligh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endParaRPr lang="en-US" sz="800" b="1" dirty="0">
              <a:solidFill>
                <a:schemeClr val="tx1"/>
              </a:solidFill>
              <a:effectLst/>
              <a:highlight>
                <a:srgbClr val="FFFF00"/>
              </a:highligh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r>
              <a:rPr lang="en-US" sz="1200" b="1" dirty="0">
                <a:solidFill>
                  <a:schemeClr val="tx1"/>
                </a:solidFill>
                <a:effectLst/>
                <a:ea typeface="Calibri" panose="020F0502020204030204" pitchFamily="34" charset="0"/>
                <a:cs typeface="Times New Roman" panose="02020603050405020304" pitchFamily="18" charset="0"/>
              </a:rPr>
              <a:t>Veteran Suicide </a:t>
            </a:r>
            <a:r>
              <a:rPr lang="en-US" sz="1200" b="1" dirty="0">
                <a:solidFill>
                  <a:schemeClr val="tx1"/>
                </a:solidFill>
                <a:ea typeface="Calibri" panose="020F0502020204030204" pitchFamily="34" charset="0"/>
                <a:cs typeface="Times New Roman" panose="02020603050405020304" pitchFamily="18" charset="0"/>
              </a:rPr>
              <a:t>A</a:t>
            </a:r>
            <a:r>
              <a:rPr lang="en-US" sz="1200" b="1" dirty="0">
                <a:solidFill>
                  <a:schemeClr val="tx1"/>
                </a:solidFill>
                <a:effectLst/>
                <a:ea typeface="Calibri" panose="020F0502020204030204" pitchFamily="34" charset="0"/>
                <a:cs typeface="Times New Roman" panose="02020603050405020304" pitchFamily="18" charset="0"/>
              </a:rPr>
              <a:t>verage per Day</a:t>
            </a:r>
          </a:p>
          <a:p>
            <a:pPr marL="171450" indent="-171450">
              <a:buFont typeface="Arial" panose="020B0604020202020204" pitchFamily="34" charset="0"/>
              <a:buChar char="•"/>
            </a:pPr>
            <a:r>
              <a:rPr lang="en-US" sz="1200" dirty="0">
                <a:effectLst/>
                <a:highlight>
                  <a:srgbClr val="FFFF00"/>
                </a:highlight>
              </a:rPr>
              <a:t>The average number of Veteran suicides per day in 2020 was 16.8. It was highest in 2018 at 18.6 per day. </a:t>
            </a:r>
            <a:endParaRPr lang="en-US" sz="800" b="1" dirty="0">
              <a:solidFill>
                <a:schemeClr val="tx1"/>
              </a:solidFill>
              <a:effectLst/>
              <a:highlight>
                <a:srgbClr val="FFFF00"/>
              </a:highlight>
              <a:cs typeface="Times New Roman" panose="02020603050405020304" pitchFamily="18" charset="0"/>
            </a:endParaRPr>
          </a:p>
          <a:p>
            <a:pPr marL="0" indent="0">
              <a:buFont typeface="Arial" panose="020B0604020202020204" pitchFamily="34" charset="0"/>
              <a:buNone/>
            </a:pPr>
            <a:endParaRPr lang="en-US" sz="800" b="1" dirty="0">
              <a:solidFill>
                <a:schemeClr val="tx1"/>
              </a:solidFill>
              <a:effectLst/>
              <a:highlight>
                <a:srgbClr val="FFFF00"/>
              </a:highlight>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200" b="1" dirty="0">
                <a:solidFill>
                  <a:schemeClr val="tx1"/>
                </a:solidFill>
                <a:ea typeface="Calibri" panose="020F0502020204030204" pitchFamily="34" charset="0"/>
                <a:cs typeface="Times New Roman" panose="02020603050405020304" pitchFamily="18" charset="0"/>
              </a:rPr>
              <a:t>Age- and Sex-Adjusted Suicide Rates</a:t>
            </a:r>
            <a:endParaRPr lang="en-US" sz="1200" dirty="0">
              <a:solidFill>
                <a:schemeClr val="tx1"/>
              </a:solidFill>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solidFill>
                  <a:schemeClr val="tx1"/>
                </a:solidFill>
                <a:ea typeface="Calibri" panose="020F0502020204030204" pitchFamily="34" charset="0"/>
                <a:cs typeface="Times New Roman" panose="02020603050405020304" pitchFamily="18" charset="0"/>
              </a:rPr>
              <a:t>Over the period from 2001 to 2020, age- and sex-adjusted suicide rates for Veterans peaked in 2018 and then fell in 2019 and 2020. From 2018 to 2020, age- and sex-adjusted suicide rates for Veterans fell by 9.7%. </a:t>
            </a:r>
            <a:endParaRPr lang="en-US" sz="1200" i="1" dirty="0">
              <a:solidFill>
                <a:schemeClr val="tx1"/>
              </a:solidFill>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solidFill>
                  <a:schemeClr val="tx1"/>
                </a:solidFill>
                <a:ea typeface="Calibri" panose="020F0502020204030204" pitchFamily="34" charset="0"/>
                <a:cs typeface="Times New Roman" panose="02020603050405020304" pitchFamily="18" charset="0"/>
              </a:rPr>
              <a:t>Among non-Veteran U.S. adults, age- and sex-adjusted suicide rates also peaked in 2018 and fell in 2019 and 2020. From 2018 to 2020, age- and sex-adjusted suicide rates for non-Veteran adults fell by 5.5%. </a:t>
            </a:r>
            <a:endParaRPr lang="en-US" sz="1200" i="1" dirty="0">
              <a:solidFill>
                <a:schemeClr val="tx1"/>
              </a:solidFill>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solidFill>
                  <a:schemeClr val="tx1"/>
                </a:solidFill>
                <a:highlight>
                  <a:srgbClr val="FFFF00"/>
                </a:highlight>
                <a:ea typeface="Calibri" panose="020F0502020204030204" pitchFamily="34" charset="0"/>
                <a:cs typeface="Times New Roman" panose="02020603050405020304" pitchFamily="18" charset="0"/>
              </a:rPr>
              <a:t>In each year from 2001 to 2020, age- and sex-adjusted suicide rates of Veterans exceeded those of non-Veteran U.S. adults. </a:t>
            </a:r>
            <a:r>
              <a:rPr lang="en-US" sz="1200" dirty="0">
                <a:solidFill>
                  <a:schemeClr val="tx1"/>
                </a:solidFill>
                <a:ea typeface="Calibri" panose="020F0502020204030204" pitchFamily="34" charset="0"/>
                <a:cs typeface="Times New Roman" panose="02020603050405020304" pitchFamily="18" charset="0"/>
              </a:rPr>
              <a:t>The differential in adjusted rates was smallest in 2002, when the Veteran rate was 12% higher than for non-Veterans, and largest in 2017, when the Veteran rate was 66.2% higher</a:t>
            </a:r>
            <a:r>
              <a:rPr lang="en-US" sz="1200" dirty="0">
                <a:solidFill>
                  <a:schemeClr val="tx1"/>
                </a:solidFill>
                <a:highlight>
                  <a:srgbClr val="FFFF00"/>
                </a:highlight>
                <a:ea typeface="Calibri" panose="020F0502020204030204" pitchFamily="34" charset="0"/>
                <a:cs typeface="Times New Roman" panose="02020603050405020304" pitchFamily="18" charset="0"/>
              </a:rPr>
              <a:t>. In 2020, the rate for Veterans was 57.3% higher than that of non-Veteran adults.</a:t>
            </a:r>
            <a:r>
              <a:rPr lang="en-US" sz="1200" dirty="0">
                <a:solidFill>
                  <a:schemeClr val="tx1"/>
                </a:solidFill>
                <a:ea typeface="Calibri" panose="020F0502020204030204" pitchFamily="34" charset="0"/>
                <a:cs typeface="Times New Roman" panose="02020603050405020304" pitchFamily="18" charset="0"/>
              </a:rPr>
              <a:t> </a:t>
            </a:r>
            <a:endParaRPr lang="en-US" sz="1200" i="1" dirty="0">
              <a:solidFill>
                <a:schemeClr val="tx1"/>
              </a:solidFill>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solidFill>
                  <a:schemeClr val="tx1"/>
                </a:solidFill>
                <a:ea typeface="Calibri" panose="020F0502020204030204" pitchFamily="34" charset="0"/>
                <a:cs typeface="Times New Roman" panose="02020603050405020304" pitchFamily="18" charset="0"/>
              </a:rPr>
              <a:t>From 2019 to 2020, the age- and sex-adjusted suicide rate for Veterans fell by 4.8%, while for non-Veteran U.S. adults, the adjusted rate fell by 3.6%. </a:t>
            </a:r>
            <a:endParaRPr lang="en-US" sz="1200" i="1" dirty="0">
              <a:solidFill>
                <a:schemeClr val="tx1"/>
              </a:solidFill>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solidFill>
                  <a:schemeClr val="tx1"/>
                </a:solidFill>
                <a:highlight>
                  <a:srgbClr val="FFFF00"/>
                </a:highlight>
                <a:ea typeface="Calibri" panose="020F0502020204030204" pitchFamily="34" charset="0"/>
                <a:cs typeface="Times New Roman" panose="02020603050405020304" pitchFamily="18" charset="0"/>
              </a:rPr>
              <a:t>From 2019 to 2020, among Veteran men, the age-adjusted suicide rate fell by 0.7%, and among Veteran women, the age-adjusted suicide rate fell by 14.1%. </a:t>
            </a:r>
            <a:r>
              <a:rPr lang="en-US" sz="1200" dirty="0">
                <a:solidFill>
                  <a:schemeClr val="tx1"/>
                </a:solidFill>
                <a:ea typeface="Calibri" panose="020F0502020204030204" pitchFamily="34" charset="0"/>
                <a:cs typeface="Times New Roman" panose="02020603050405020304" pitchFamily="18" charset="0"/>
              </a:rPr>
              <a:t>By comparison, among non-Veteran U.S. men, the age-adjusted rate fell by 2.1%, and among non-Veteran women, the age-adjusted rate fell by 8.4%. </a:t>
            </a:r>
            <a:endParaRPr lang="en-US" dirty="0"/>
          </a:p>
          <a:p>
            <a:endParaRPr lang="en-US" dirty="0"/>
          </a:p>
        </p:txBody>
      </p:sp>
    </p:spTree>
    <p:extLst>
      <p:ext uri="{BB962C8B-B14F-4D97-AF65-F5344CB8AC3E}">
        <p14:creationId xmlns:p14="http://schemas.microsoft.com/office/powerpoint/2010/main" val="327848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b="1">
                <a:solidFill>
                  <a:schemeClr val="tx1"/>
                </a:solidFill>
                <a:effectLst/>
                <a:ea typeface="Calibri" panose="020F0502020204030204" pitchFamily="34" charset="0"/>
                <a:cs typeface="Calibri"/>
              </a:rPr>
              <a:t>Race Unadjusted </a:t>
            </a:r>
            <a:r>
              <a:rPr lang="en-US" sz="1300" b="1">
                <a:solidFill>
                  <a:schemeClr val="tx1"/>
                </a:solidFill>
                <a:ea typeface="Calibri" panose="020F0502020204030204" pitchFamily="34" charset="0"/>
                <a:cs typeface="Calibri"/>
              </a:rPr>
              <a:t>S</a:t>
            </a:r>
            <a:r>
              <a:rPr lang="en-US" sz="1300" b="1">
                <a:solidFill>
                  <a:schemeClr val="tx1"/>
                </a:solidFill>
                <a:effectLst/>
                <a:ea typeface="Calibri" panose="020F0502020204030204" pitchFamily="34" charset="0"/>
                <a:cs typeface="Calibri"/>
              </a:rPr>
              <a:t>uicide </a:t>
            </a:r>
            <a:r>
              <a:rPr lang="en-US" sz="1300" b="1">
                <a:solidFill>
                  <a:schemeClr val="tx1"/>
                </a:solidFill>
                <a:ea typeface="Calibri" panose="020F0502020204030204" pitchFamily="34" charset="0"/>
                <a:cs typeface="Calibri"/>
              </a:rPr>
              <a:t>R</a:t>
            </a:r>
            <a:r>
              <a:rPr lang="en-US" sz="1300" b="1">
                <a:solidFill>
                  <a:schemeClr val="tx1"/>
                </a:solidFill>
                <a:effectLst/>
                <a:ea typeface="Calibri" panose="020F0502020204030204" pitchFamily="34" charset="0"/>
                <a:cs typeface="Calibri"/>
              </a:rPr>
              <a:t>ates</a:t>
            </a:r>
            <a:r>
              <a:rPr lang="en-US" sz="1300" b="1">
                <a:ea typeface="Calibri" panose="020F0502020204030204" pitchFamily="34" charset="0"/>
                <a:cs typeface="Calibri"/>
              </a:rPr>
              <a:t> </a:t>
            </a:r>
            <a:endParaRPr lang="en-US" sz="1300" b="1">
              <a:solidFill>
                <a:schemeClr val="tx1"/>
              </a:solidFill>
              <a:effectLst/>
              <a:ea typeface="Calibri" panose="020F0502020204030204" pitchFamily="34" charset="0"/>
              <a:cs typeface="Times New Roman" panose="02020603050405020304" pitchFamily="18" charset="0"/>
            </a:endParaRPr>
          </a:p>
          <a:p>
            <a:pPr marL="173990" indent="-173990">
              <a:lnSpc>
                <a:spcPct val="107000"/>
              </a:lnSpc>
              <a:buFont typeface="Arial"/>
              <a:buChar char="•"/>
            </a:pPr>
            <a:r>
              <a:rPr lang="en-US" sz="1300">
                <a:solidFill>
                  <a:schemeClr val="tx1"/>
                </a:solidFill>
              </a:rPr>
              <a:t>Veteran suicide rates for all race groups decreased from 2019 to 2020.</a:t>
            </a:r>
            <a:r>
              <a:rPr lang="en-US" sz="1300"/>
              <a:t> </a:t>
            </a:r>
            <a:endParaRPr lang="en-US" sz="1300" i="1">
              <a:solidFill>
                <a:schemeClr val="tx1"/>
              </a:solidFill>
              <a:cs typeface="Calibri" panose="020F0502020204030204"/>
            </a:endParaRPr>
          </a:p>
          <a:p>
            <a:pPr marL="0" indent="0">
              <a:lnSpc>
                <a:spcPct val="107000"/>
              </a:lnSpc>
              <a:spcBef>
                <a:spcPts val="0"/>
              </a:spcBef>
              <a:buFont typeface="Arial" panose="020B0604020202020204" pitchFamily="34" charset="0"/>
              <a:buNone/>
            </a:pPr>
            <a:br>
              <a:rPr lang="en-US" b="1">
                <a:ea typeface="Calibri" panose="020F0502020204030204" pitchFamily="34" charset="0"/>
                <a:cs typeface="+mn-lt"/>
              </a:rPr>
            </a:br>
            <a:r>
              <a:rPr lang="en-US" sz="1300" b="1">
                <a:solidFill>
                  <a:schemeClr val="tx1"/>
                </a:solidFill>
                <a:effectLst/>
                <a:ea typeface="Calibri" panose="020F0502020204030204" pitchFamily="34" charset="0"/>
                <a:cs typeface="Calibri"/>
              </a:rPr>
              <a:t>Unadjusted Method-Specific </a:t>
            </a:r>
            <a:r>
              <a:rPr lang="en-US" sz="1300" b="1">
                <a:solidFill>
                  <a:schemeClr val="tx1"/>
                </a:solidFill>
                <a:ea typeface="Calibri" panose="020F0502020204030204" pitchFamily="34" charset="0"/>
                <a:cs typeface="Calibri"/>
              </a:rPr>
              <a:t>S</a:t>
            </a:r>
            <a:r>
              <a:rPr lang="en-US" sz="1300" b="1">
                <a:solidFill>
                  <a:schemeClr val="tx1"/>
                </a:solidFill>
                <a:effectLst/>
                <a:ea typeface="Calibri" panose="020F0502020204030204" pitchFamily="34" charset="0"/>
                <a:cs typeface="Calibri"/>
              </a:rPr>
              <a:t>uicide </a:t>
            </a:r>
            <a:r>
              <a:rPr lang="en-US" sz="1300" b="1">
                <a:solidFill>
                  <a:schemeClr val="tx1"/>
                </a:solidFill>
                <a:ea typeface="Calibri" panose="020F0502020204030204" pitchFamily="34" charset="0"/>
                <a:cs typeface="Calibri"/>
              </a:rPr>
              <a:t>R</a:t>
            </a:r>
            <a:r>
              <a:rPr lang="en-US" sz="1300" b="1">
                <a:solidFill>
                  <a:schemeClr val="tx1"/>
                </a:solidFill>
                <a:effectLst/>
                <a:ea typeface="Calibri" panose="020F0502020204030204" pitchFamily="34" charset="0"/>
                <a:cs typeface="Calibri"/>
              </a:rPr>
              <a:t>ates</a:t>
            </a:r>
            <a:endParaRPr lang="en-US" sz="1300">
              <a:solidFill>
                <a:schemeClr val="tx1"/>
              </a:solidFill>
              <a:effectLst/>
              <a:ea typeface="Calibri" panose="020F0502020204030204" pitchFamily="34" charset="0"/>
              <a:cs typeface="Calibri"/>
            </a:endParaRPr>
          </a:p>
          <a:p>
            <a:pPr marL="173990" indent="-173990">
              <a:lnSpc>
                <a:spcPct val="107000"/>
              </a:lnSpc>
              <a:buFont typeface="Arial" panose="020B0604020202020204" pitchFamily="34" charset="0"/>
              <a:buChar char="•"/>
            </a:pPr>
            <a:r>
              <a:rPr lang="en-US" sz="1300">
                <a:solidFill>
                  <a:schemeClr val="tx1"/>
                </a:solidFill>
                <a:effectLst/>
                <a:highlight>
                  <a:srgbClr val="FFFF00"/>
                </a:highlight>
                <a:ea typeface="Calibri" panose="020F0502020204030204" pitchFamily="34" charset="0"/>
                <a:cs typeface="Calibri"/>
              </a:rPr>
              <a:t>Over time, there were substantial increases in rates of suicide involving firearms and suffocation.</a:t>
            </a:r>
            <a:r>
              <a:rPr lang="en-US" sz="1300">
                <a:highlight>
                  <a:srgbClr val="FFFF00"/>
                </a:highlight>
                <a:ea typeface="Calibri" panose="020F0502020204030204" pitchFamily="34" charset="0"/>
                <a:cs typeface="Calibri"/>
              </a:rPr>
              <a:t> </a:t>
            </a:r>
            <a:endParaRPr lang="en-US" sz="1300" i="1">
              <a:solidFill>
                <a:schemeClr val="tx1"/>
              </a:solidFill>
              <a:effectLst/>
              <a:highlight>
                <a:srgbClr val="FFFF00"/>
              </a:highlight>
              <a:ea typeface="Calibri" panose="020F0502020204030204" pitchFamily="34" charset="0"/>
              <a:cs typeface="Times New Roman" panose="02020603050405020304" pitchFamily="18" charset="0"/>
            </a:endParaRPr>
          </a:p>
          <a:p>
            <a:pPr marL="173990" indent="-173990">
              <a:lnSpc>
                <a:spcPct val="107000"/>
              </a:lnSpc>
              <a:buFont typeface="Arial" panose="020B0604020202020204" pitchFamily="34" charset="0"/>
              <a:buChar char="•"/>
            </a:pPr>
            <a:r>
              <a:rPr lang="en-US" sz="1300">
                <a:solidFill>
                  <a:schemeClr val="tx1"/>
                </a:solidFill>
                <a:effectLst/>
                <a:highlight>
                  <a:srgbClr val="FFFF00"/>
                </a:highlight>
                <a:ea typeface="Calibri" panose="020F0502020204030204" pitchFamily="34" charset="0"/>
                <a:cs typeface="Calibri"/>
              </a:rPr>
              <a:t>Further analyses indicate that firearm suicide mortality rates are greater among Veteran men (24.3/100,000 in 2020) than Veteran women (6.7/100,000 in 2020).</a:t>
            </a:r>
            <a:r>
              <a:rPr lang="en-US" sz="1300">
                <a:highlight>
                  <a:srgbClr val="FFFF00"/>
                </a:highlight>
                <a:ea typeface="Calibri" panose="020F0502020204030204" pitchFamily="34" charset="0"/>
                <a:cs typeface="Calibri"/>
              </a:rPr>
              <a:t> </a:t>
            </a:r>
            <a:endParaRPr lang="en-US" sz="1300" i="1">
              <a:solidFill>
                <a:schemeClr val="tx1"/>
              </a:solidFill>
              <a:effectLst/>
              <a:highlight>
                <a:srgbClr val="FFFF00"/>
              </a:highlight>
              <a:ea typeface="Calibri" panose="020F0502020204030204" pitchFamily="34" charset="0"/>
              <a:cs typeface="Times New Roman" panose="02020603050405020304" pitchFamily="18" charset="0"/>
            </a:endParaRPr>
          </a:p>
          <a:p>
            <a:pPr>
              <a:lnSpc>
                <a:spcPct val="107000"/>
              </a:lnSpc>
            </a:pPr>
            <a:br>
              <a:rPr lang="en-US" b="1">
                <a:ea typeface="Calibri" panose="020F0502020204030204" pitchFamily="34" charset="0"/>
                <a:cs typeface="+mn-lt"/>
              </a:rPr>
            </a:br>
            <a:r>
              <a:rPr lang="en-US" sz="1300" b="1">
                <a:solidFill>
                  <a:schemeClr val="tx1"/>
                </a:solidFill>
                <a:effectLst/>
                <a:ea typeface="Calibri" panose="020F0502020204030204" pitchFamily="34" charset="0"/>
                <a:cs typeface="Calibri"/>
              </a:rPr>
              <a:t>Leading Cause of Death (Veterans)</a:t>
            </a:r>
            <a:r>
              <a:rPr lang="en-US" sz="1300" b="1">
                <a:ea typeface="Calibri" panose="020F0502020204030204" pitchFamily="34" charset="0"/>
                <a:cs typeface="Calibri"/>
              </a:rPr>
              <a:t> </a:t>
            </a:r>
            <a:endParaRPr lang="en-US" sz="1300">
              <a:solidFill>
                <a:schemeClr val="tx1"/>
              </a:solidFill>
              <a:effectLst/>
              <a:ea typeface="Calibri" panose="020F0502020204030204" pitchFamily="34" charset="0"/>
              <a:cs typeface="Times New Roman" panose="02020603050405020304" pitchFamily="18" charset="0"/>
            </a:endParaRPr>
          </a:p>
          <a:p>
            <a:pPr marL="173990" indent="-173990">
              <a:lnSpc>
                <a:spcPct val="107000"/>
              </a:lnSpc>
              <a:buFont typeface="Arial" panose="020B0604020202020204" pitchFamily="34" charset="0"/>
              <a:buChar char="•"/>
            </a:pPr>
            <a:r>
              <a:rPr lang="en-US" sz="1300">
                <a:solidFill>
                  <a:schemeClr val="tx1"/>
                </a:solidFill>
                <a:effectLst/>
                <a:highlight>
                  <a:srgbClr val="FFFF00"/>
                </a:highlight>
                <a:ea typeface="Calibri" panose="020F0502020204030204" pitchFamily="34" charset="0"/>
                <a:cs typeface="Calibri"/>
              </a:rPr>
              <a:t>Among all Veterans in 2020, suicide was the 13</a:t>
            </a:r>
            <a:r>
              <a:rPr lang="en-US" sz="1300" baseline="30000">
                <a:solidFill>
                  <a:schemeClr val="tx1"/>
                </a:solidFill>
                <a:effectLst/>
                <a:highlight>
                  <a:srgbClr val="FFFF00"/>
                </a:highlight>
                <a:ea typeface="Calibri" panose="020F0502020204030204" pitchFamily="34" charset="0"/>
                <a:cs typeface="Calibri"/>
              </a:rPr>
              <a:t>th</a:t>
            </a:r>
            <a:r>
              <a:rPr lang="en-US" sz="1300">
                <a:solidFill>
                  <a:schemeClr val="tx1"/>
                </a:solidFill>
                <a:effectLst/>
                <a:highlight>
                  <a:srgbClr val="FFFF00"/>
                </a:highlight>
                <a:ea typeface="Calibri" panose="020F0502020204030204" pitchFamily="34" charset="0"/>
                <a:cs typeface="Calibri"/>
              </a:rPr>
              <a:t> leading cause of death.</a:t>
            </a:r>
            <a:r>
              <a:rPr lang="en-US" sz="1300">
                <a:highlight>
                  <a:srgbClr val="FFFF00"/>
                </a:highlight>
                <a:ea typeface="Calibri" panose="020F0502020204030204" pitchFamily="34" charset="0"/>
                <a:cs typeface="Calibri"/>
              </a:rPr>
              <a:t> </a:t>
            </a:r>
            <a:endParaRPr lang="en-US" sz="1300" i="1">
              <a:solidFill>
                <a:schemeClr val="tx1"/>
              </a:solidFill>
              <a:effectLst/>
              <a:highlight>
                <a:srgbClr val="FFFF00"/>
              </a:highlight>
              <a:ea typeface="Calibri" panose="020F0502020204030204" pitchFamily="34" charset="0"/>
              <a:cs typeface="Times New Roman" panose="02020603050405020304" pitchFamily="18" charset="0"/>
            </a:endParaRPr>
          </a:p>
          <a:p>
            <a:pPr marL="0" indent="0">
              <a:lnSpc>
                <a:spcPct val="107000"/>
              </a:lnSpc>
              <a:spcBef>
                <a:spcPts val="0"/>
              </a:spcBef>
              <a:buNone/>
            </a:pPr>
            <a:br>
              <a:rPr lang="en-US" b="1">
                <a:ea typeface="Calibri" panose="020F0502020204030204" pitchFamily="34" charset="0"/>
                <a:cs typeface="+mn-lt"/>
              </a:rPr>
            </a:br>
            <a:r>
              <a:rPr lang="en-US" sz="1300" b="1">
                <a:solidFill>
                  <a:schemeClr val="tx1"/>
                </a:solidFill>
                <a:effectLst/>
                <a:ea typeface="Calibri" panose="020F0502020204030204" pitchFamily="34" charset="0"/>
                <a:cs typeface="Calibri"/>
              </a:rPr>
              <a:t>VHA </a:t>
            </a:r>
            <a:r>
              <a:rPr lang="en-US" sz="1300" b="1">
                <a:solidFill>
                  <a:schemeClr val="tx1"/>
                </a:solidFill>
                <a:ea typeface="Calibri" panose="020F0502020204030204" pitchFamily="34" charset="0"/>
                <a:cs typeface="Calibri"/>
              </a:rPr>
              <a:t>Care</a:t>
            </a:r>
          </a:p>
          <a:p>
            <a:pPr marL="631190" lvl="1" indent="-173990">
              <a:lnSpc>
                <a:spcPct val="107000"/>
              </a:lnSpc>
              <a:buFont typeface="Arial" panose="020B0604020202020204" pitchFamily="34" charset="0"/>
              <a:buChar char="•"/>
            </a:pPr>
            <a:r>
              <a:rPr lang="en-US" sz="1300" b="1">
                <a:solidFill>
                  <a:schemeClr val="tx1"/>
                </a:solidFill>
                <a:effectLst/>
                <a:ea typeface="Calibri" panose="020F0502020204030204" pitchFamily="34" charset="0"/>
                <a:cs typeface="Calibri"/>
              </a:rPr>
              <a:t>Veteran VHA users with Diagnoses Related to Gender Identity</a:t>
            </a:r>
            <a:r>
              <a:rPr lang="en-US" sz="1300" b="1">
                <a:ea typeface="Calibri" panose="020F0502020204030204" pitchFamily="34" charset="0"/>
                <a:cs typeface="Calibri"/>
              </a:rPr>
              <a:t> </a:t>
            </a:r>
            <a:endParaRPr lang="en-US" sz="1300" b="1">
              <a:solidFill>
                <a:schemeClr val="tx1"/>
              </a:solidFill>
              <a:effectLst/>
              <a:ea typeface="Calibri" panose="020F0502020204030204" pitchFamily="34" charset="0"/>
              <a:cs typeface="Calibri"/>
            </a:endParaRPr>
          </a:p>
          <a:p>
            <a:pPr marL="173990" lvl="1" indent="-173990">
              <a:lnSpc>
                <a:spcPct val="107000"/>
              </a:lnSpc>
              <a:spcBef>
                <a:spcPts val="0"/>
              </a:spcBef>
              <a:buFont typeface="Arial" panose="020B0604020202020204" pitchFamily="34" charset="0"/>
              <a:buChar char="•"/>
            </a:pPr>
            <a:r>
              <a:rPr lang="en-US" sz="1300">
                <a:solidFill>
                  <a:schemeClr val="tx1"/>
                </a:solidFill>
                <a:effectLst/>
                <a:highlight>
                  <a:srgbClr val="FFFF00"/>
                </a:highlight>
                <a:ea typeface="Calibri" panose="020F0502020204030204" pitchFamily="34" charset="0"/>
                <a:cs typeface="Calibri"/>
              </a:rPr>
              <a:t>The number of Veteran VHA patients with diagnoses related to gender identity increased from 2,515 in 2011 to 8,316 in 2019, and the unadjusted annualized suicide rate fell from 267.8 per 100,000 person-years in 2011 to 98.5 per 100,000 person-years in 2019.</a:t>
            </a:r>
            <a:endParaRPr lang="en-US" sz="1300" i="1">
              <a:solidFill>
                <a:schemeClr val="tx1"/>
              </a:solidFill>
              <a:effectLst/>
              <a:highlight>
                <a:srgbClr val="FFFF00"/>
              </a:highlight>
              <a:ea typeface="Calibri" panose="020F0502020204030204" pitchFamily="34" charset="0"/>
              <a:cs typeface="Calibri"/>
            </a:endParaRPr>
          </a:p>
          <a:p>
            <a:pPr marL="173990" indent="-173990">
              <a:lnSpc>
                <a:spcPct val="107000"/>
              </a:lnSpc>
              <a:spcBef>
                <a:spcPts val="0"/>
              </a:spcBef>
              <a:buFont typeface="Arial" panose="020B0604020202020204" pitchFamily="34" charset="0"/>
              <a:buChar char="•"/>
            </a:pPr>
            <a:r>
              <a:rPr lang="en-US" sz="1300" b="1">
                <a:solidFill>
                  <a:schemeClr val="tx1"/>
                </a:solidFill>
                <a:effectLst/>
                <a:ea typeface="Calibri" panose="020F0502020204030204" pitchFamily="34" charset="0"/>
                <a:cs typeface="Calibri"/>
              </a:rPr>
              <a:t>Veteran Suicide Decedents per Day in 2020</a:t>
            </a:r>
          </a:p>
          <a:p>
            <a:pPr marL="631190" lvl="2" indent="-173990">
              <a:lnSpc>
                <a:spcPct val="107000"/>
              </a:lnSpc>
              <a:buFont typeface="Arial" panose="020B0604020202020204" pitchFamily="34" charset="0"/>
              <a:buChar char="•"/>
            </a:pPr>
            <a:r>
              <a:rPr lang="en-US" sz="1300">
                <a:solidFill>
                  <a:schemeClr val="tx1"/>
                </a:solidFill>
                <a:effectLst/>
                <a:highlight>
                  <a:srgbClr val="FFFF00"/>
                </a:highlight>
                <a:ea typeface="Calibri" panose="020F0502020204030204" pitchFamily="34" charset="0"/>
                <a:cs typeface="Calibri"/>
              </a:rPr>
              <a:t>Veteran with VHA Encounter in Year of Death or Year Prior: 39.7%, 6.7 suicides per day</a:t>
            </a:r>
            <a:r>
              <a:rPr lang="en-US" sz="1300">
                <a:highlight>
                  <a:srgbClr val="FFFF00"/>
                </a:highlight>
                <a:ea typeface="Calibri" panose="020F0502020204030204" pitchFamily="34" charset="0"/>
                <a:cs typeface="Calibri"/>
              </a:rPr>
              <a:t> </a:t>
            </a:r>
            <a:endParaRPr lang="en-US" sz="1300" i="1">
              <a:solidFill>
                <a:schemeClr val="tx1"/>
              </a:solidFill>
              <a:effectLst/>
              <a:highlight>
                <a:srgbClr val="FFFF00"/>
              </a:highlight>
              <a:ea typeface="Calibri" panose="020F0502020204030204" pitchFamily="34" charset="0"/>
              <a:cs typeface="Times New Roman" panose="02020603050405020304" pitchFamily="18" charset="0"/>
            </a:endParaRPr>
          </a:p>
          <a:p>
            <a:pPr marL="631190" lvl="2" indent="-173990">
              <a:lnSpc>
                <a:spcPct val="107000"/>
              </a:lnSpc>
              <a:buFont typeface="Arial" panose="020B0604020202020204" pitchFamily="34" charset="0"/>
              <a:buChar char="•"/>
            </a:pPr>
            <a:r>
              <a:rPr lang="en-US" sz="1300">
                <a:solidFill>
                  <a:schemeClr val="tx1"/>
                </a:solidFill>
                <a:ea typeface="Calibri" panose="020F0502020204030204" pitchFamily="34" charset="0"/>
                <a:cs typeface="Calibri"/>
              </a:rPr>
              <a:t>Veteran with VHA encounter within Five Years Prior to Death: 5.6%, 0.9 suicides per day</a:t>
            </a:r>
            <a:r>
              <a:rPr lang="en-US" sz="1300">
                <a:ea typeface="Calibri" panose="020F0502020204030204" pitchFamily="34" charset="0"/>
                <a:cs typeface="Calibri"/>
              </a:rPr>
              <a:t> </a:t>
            </a:r>
            <a:endParaRPr lang="en-US" sz="1300" i="1">
              <a:solidFill>
                <a:schemeClr val="tx1"/>
              </a:solidFill>
              <a:effectLst/>
              <a:highlight>
                <a:srgbClr val="FFFF00"/>
              </a:highlight>
              <a:ea typeface="Calibri" panose="020F0502020204030204" pitchFamily="34" charset="0"/>
              <a:cs typeface="Times New Roman" panose="02020603050405020304" pitchFamily="18" charset="0"/>
            </a:endParaRPr>
          </a:p>
          <a:p>
            <a:pPr marL="631190" lvl="2" indent="-173990">
              <a:lnSpc>
                <a:spcPct val="107000"/>
              </a:lnSpc>
              <a:spcBef>
                <a:spcPts val="0"/>
              </a:spcBef>
              <a:buFont typeface="Arial" panose="020B0604020202020204" pitchFamily="34" charset="0"/>
              <a:buChar char="•"/>
            </a:pPr>
            <a:r>
              <a:rPr lang="en-US" sz="1300">
                <a:solidFill>
                  <a:schemeClr val="tx1"/>
                </a:solidFill>
                <a:effectLst/>
                <a:ea typeface="Calibri" panose="020F0502020204030204" pitchFamily="34" charset="0"/>
                <a:cs typeface="Calibri"/>
              </a:rPr>
              <a:t>VHA-Enrolled Veteran without VHA Encounters with Past Five Years: 9.4%, 1.6 suicides per day</a:t>
            </a:r>
            <a:endParaRPr lang="en-US" sz="1300" i="1">
              <a:solidFill>
                <a:schemeClr val="tx1"/>
              </a:solidFill>
              <a:effectLst/>
              <a:highlight>
                <a:srgbClr val="FFFF00"/>
              </a:highlight>
              <a:ea typeface="Calibri" panose="020F0502020204030204" pitchFamily="34" charset="0"/>
              <a:cs typeface="Calibri"/>
            </a:endParaRPr>
          </a:p>
          <a:p>
            <a:pPr marL="631190" lvl="2" indent="-173990">
              <a:lnSpc>
                <a:spcPct val="107000"/>
              </a:lnSpc>
              <a:buFont typeface="Arial" panose="020B0604020202020204" pitchFamily="34" charset="0"/>
              <a:buChar char="•"/>
            </a:pPr>
            <a:r>
              <a:rPr lang="en-US" sz="1300">
                <a:solidFill>
                  <a:schemeClr val="tx1"/>
                </a:solidFill>
                <a:effectLst/>
                <a:ea typeface="Calibri" panose="020F0502020204030204" pitchFamily="34" charset="0"/>
                <a:cs typeface="Calibri"/>
              </a:rPr>
              <a:t>Veteran with Any Contact with VBA in Year of Death o</a:t>
            </a:r>
            <a:r>
              <a:rPr lang="en-US" sz="1300">
                <a:solidFill>
                  <a:schemeClr val="tx1"/>
                </a:solidFill>
                <a:ea typeface="Calibri" panose="020F0502020204030204" pitchFamily="34" charset="0"/>
                <a:cs typeface="Calibri"/>
              </a:rPr>
              <a:t>r Year Prior: 5.7%, 1.0 suicides per day</a:t>
            </a:r>
            <a:r>
              <a:rPr lang="en-US" sz="1300">
                <a:ea typeface="Calibri" panose="020F0502020204030204" pitchFamily="34" charset="0"/>
                <a:cs typeface="Calibri"/>
              </a:rPr>
              <a:t> </a:t>
            </a:r>
            <a:endParaRPr lang="en-US" sz="1300" i="1">
              <a:solidFill>
                <a:schemeClr val="tx1"/>
              </a:solidFill>
              <a:effectLst/>
              <a:highlight>
                <a:srgbClr val="FFFF00"/>
              </a:highlight>
              <a:ea typeface="Calibri" panose="020F0502020204030204" pitchFamily="34" charset="0"/>
              <a:cs typeface="Times New Roman" panose="02020603050405020304" pitchFamily="18" charset="0"/>
            </a:endParaRPr>
          </a:p>
          <a:p>
            <a:pPr marL="631190" lvl="2" indent="-173990">
              <a:lnSpc>
                <a:spcPct val="107000"/>
              </a:lnSpc>
              <a:buFont typeface="Arial" panose="020B0604020202020204" pitchFamily="34" charset="0"/>
              <a:buChar char="•"/>
            </a:pPr>
            <a:r>
              <a:rPr lang="en-US" sz="1300">
                <a:solidFill>
                  <a:schemeClr val="tx1"/>
                </a:solidFill>
                <a:effectLst/>
                <a:highlight>
                  <a:srgbClr val="FFFF00"/>
                </a:highlight>
                <a:ea typeface="Calibri" panose="020F0502020204030204" pitchFamily="34" charset="0"/>
                <a:cs typeface="Calibri"/>
              </a:rPr>
              <a:t>Veteran with No Contact with VHA or VBA: 39.7%, 6.7 suicides per day</a:t>
            </a:r>
            <a:r>
              <a:rPr lang="en-US" sz="1300">
                <a:highlight>
                  <a:srgbClr val="FFFF00"/>
                </a:highlight>
                <a:ea typeface="Calibri" panose="020F0502020204030204" pitchFamily="34" charset="0"/>
                <a:cs typeface="Calibri"/>
              </a:rPr>
              <a:t> </a:t>
            </a:r>
            <a:endParaRPr lang="en-US" sz="1300" i="1">
              <a:solidFill>
                <a:schemeClr val="tx1"/>
              </a:solidFill>
              <a:effectLst/>
              <a:highlight>
                <a:srgbClr val="FFFF00"/>
              </a:highlight>
              <a:ea typeface="Calibri" panose="020F0502020204030204" pitchFamily="34" charset="0"/>
              <a:cs typeface="Times New Roman" panose="02020603050405020304" pitchFamily="18" charset="0"/>
            </a:endParaRPr>
          </a:p>
          <a:p>
            <a:pPr marL="631190" lvl="4" indent="-173990">
              <a:lnSpc>
                <a:spcPct val="107000"/>
              </a:lnSpc>
              <a:spcBef>
                <a:spcPts val="0"/>
              </a:spcBef>
              <a:buClr>
                <a:srgbClr val="006A71"/>
              </a:buClr>
              <a:buFont typeface="Arial" panose="020B0604020202020204" pitchFamily="34" charset="0"/>
              <a:buChar char="•"/>
            </a:pPr>
            <a:endParaRPr lang="en-US" sz="1300">
              <a:solidFill>
                <a:schemeClr val="tx1"/>
              </a:solidFill>
              <a:effectLst/>
              <a:highlight>
                <a:srgbClr val="FFFF00"/>
              </a:highlight>
              <a:ea typeface="Calibri" panose="020F0502020204030204" pitchFamily="34"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69492-4CB4-4D3B-912E-8CEA665C48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7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b="1" dirty="0"/>
              <a:t>Self Directed Violence (SDV):  </a:t>
            </a:r>
            <a:r>
              <a:rPr lang="en-US" sz="2600" dirty="0"/>
              <a:t>Women attempt suicide more often than men yet die by suicide at lower rates than men</a:t>
            </a:r>
          </a:p>
          <a:p>
            <a:pPr lvl="1"/>
            <a:r>
              <a:rPr lang="en-US" sz="2200" dirty="0"/>
              <a:t>Recovery from self-directed violence and suicide attempts differed by gender. Women Veterans focused on developing connections with others and wanted to increase their self-knowledge and self-worth, while male Veterans were focused on trying to live up to their ideal selves by living and doing the right thing. Both women and men also wanted to feel a stronger sense of purpose in their lives</a:t>
            </a:r>
          </a:p>
          <a:p>
            <a:pPr marL="457200" lvl="1" indent="0">
              <a:buNone/>
            </a:pPr>
            <a:endParaRPr lang="en-US" sz="2200" dirty="0"/>
          </a:p>
          <a:p>
            <a:r>
              <a:rPr lang="en-US" sz="2600" b="1" dirty="0"/>
              <a:t>Substance Abuse:  </a:t>
            </a:r>
            <a:r>
              <a:rPr lang="en-US" sz="2200" dirty="0"/>
              <a:t>While a current diagnosis of any SUD was associated with increased risk for suicide among both male and female Veterans, the strength of the association was 2 to 3 times higher for women than for men </a:t>
            </a:r>
          </a:p>
          <a:p>
            <a:pPr lvl="1"/>
            <a:r>
              <a:rPr lang="en-US" sz="2200" dirty="0"/>
              <a:t>Among female Veterans, those who were currently drinking at hazardous levels had higher risk for suicidality than did female Veterans who were moderate drinkers or did not drink at all</a:t>
            </a:r>
          </a:p>
          <a:p>
            <a:pPr lvl="1"/>
            <a:endParaRPr lang="en-US" sz="2200" dirty="0"/>
          </a:p>
          <a:p>
            <a:pPr lvl="0"/>
            <a:r>
              <a:rPr lang="en-US" sz="2200" b="1" dirty="0"/>
              <a:t>Mental Health Conditions:</a:t>
            </a:r>
            <a:r>
              <a:rPr lang="en-US" sz="2200" dirty="0"/>
              <a:t> The link between psychopathology and suicide risk is stronger among women Veterans than male Veterans.</a:t>
            </a:r>
          </a:p>
          <a:p>
            <a:pPr lvl="1"/>
            <a:r>
              <a:rPr lang="en-US" sz="2000" dirty="0"/>
              <a:t>Women Veterans were more likely than male Veterans to report a lifetime diagnosis of depression, anxiety, or posttraumatic stress disorder (PTSD).</a:t>
            </a:r>
          </a:p>
          <a:p>
            <a:pPr lvl="0"/>
            <a:r>
              <a:rPr lang="en-US" sz="2200" b="1" dirty="0"/>
              <a:t>Military Sexual Trauma (MST):</a:t>
            </a:r>
            <a:r>
              <a:rPr lang="en-US" sz="2200" dirty="0"/>
              <a:t> </a:t>
            </a:r>
            <a:r>
              <a:rPr lang="en-US" dirty="0"/>
              <a:t>is associated with increased risk for suicide even after accounting for specific mental health conditions like PTSD or depression</a:t>
            </a:r>
            <a:r>
              <a:rPr lang="en-US" sz="2200" dirty="0"/>
              <a:t>. The increase in risk was particularly high among women Veterans.</a:t>
            </a:r>
          </a:p>
          <a:p>
            <a:pPr lvl="1"/>
            <a:r>
              <a:rPr lang="en-US" sz="2000" dirty="0"/>
              <a:t>VA data show that 1 in 3 women respond yes, to having experienced MST.</a:t>
            </a:r>
          </a:p>
          <a:p>
            <a:pPr lvl="0"/>
            <a:r>
              <a:rPr lang="en-US" sz="2200" b="1" dirty="0"/>
              <a:t>Eating Disorders:</a:t>
            </a:r>
            <a:r>
              <a:rPr lang="en-US" sz="2200" dirty="0"/>
              <a:t> Eating disorders are associated with increased risk for suicidal ideation, attempts, and death by suicide.</a:t>
            </a:r>
          </a:p>
          <a:p>
            <a:pPr lvl="1"/>
            <a:r>
              <a:rPr lang="en-US" sz="2000" dirty="0"/>
              <a:t>The prevalence of eating disorders among Veterans is at least as high as in the general population, and rates are higher among women Veterans than male Veterans.</a:t>
            </a:r>
          </a:p>
          <a:p>
            <a:pPr lvl="1"/>
            <a:endParaRPr lang="en-US" sz="2200" dirty="0"/>
          </a:p>
          <a:p>
            <a:pPr lvl="1"/>
            <a:endParaRPr lang="en-US" dirty="0"/>
          </a:p>
          <a:p>
            <a:pPr lvl="1"/>
            <a:endParaRPr lang="en-US" dirty="0"/>
          </a:p>
          <a:p>
            <a:pPr lvl="1"/>
            <a:r>
              <a:rPr lang="en-US" dirty="0"/>
              <a:t>(</a:t>
            </a:r>
            <a:r>
              <a:rPr lang="en-US" dirty="0" err="1"/>
              <a:t>Denneson</a:t>
            </a:r>
            <a:r>
              <a:rPr lang="en-US" dirty="0"/>
              <a:t> et al., 2021) </a:t>
            </a:r>
            <a:r>
              <a:rPr lang="en-US" sz="1050" dirty="0"/>
              <a:t> </a:t>
            </a:r>
            <a:endParaRPr lang="en-US" dirty="0"/>
          </a:p>
          <a:p>
            <a:r>
              <a:rPr lang="en-US" sz="1600" dirty="0"/>
              <a:t> </a:t>
            </a:r>
            <a:r>
              <a:rPr lang="en-US" dirty="0" err="1"/>
              <a:t>Denneson</a:t>
            </a:r>
            <a:r>
              <a:rPr lang="en-US" dirty="0"/>
              <a:t>, LM., Tompkins, KJ., McDonald, KL., Britton, PC., </a:t>
            </a:r>
            <a:r>
              <a:rPr lang="en-US" dirty="0" err="1"/>
              <a:t>Hoffmire</a:t>
            </a:r>
            <a:r>
              <a:rPr lang="en-US" dirty="0"/>
              <a:t>, CA., </a:t>
            </a:r>
            <a:r>
              <a:rPr lang="en-US" dirty="0" err="1"/>
              <a:t>Smolenski</a:t>
            </a:r>
            <a:r>
              <a:rPr lang="en-US" dirty="0"/>
              <a:t>, DJ., Carlson, KF., </a:t>
            </a:r>
            <a:r>
              <a:rPr lang="en-US" dirty="0" err="1"/>
              <a:t>Dobscha</a:t>
            </a:r>
            <a:r>
              <a:rPr lang="en-US" dirty="0"/>
              <a:t>, SK. (2021). Gender Differences in Recovery Needs After a Suicide Attempt, Medical Care: 59, 65-69</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Bohnert</a:t>
            </a:r>
            <a:r>
              <a:rPr lang="en-US" sz="1200" kern="1200" dirty="0">
                <a:solidFill>
                  <a:schemeClr val="tx1"/>
                </a:solidFill>
                <a:effectLst/>
                <a:latin typeface="+mn-lt"/>
                <a:ea typeface="+mn-ea"/>
                <a:cs typeface="+mn-cs"/>
              </a:rPr>
              <a:t> et al., 2017)</a:t>
            </a:r>
            <a:r>
              <a:rPr lang="en-US" sz="8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Bohnert</a:t>
            </a:r>
            <a:r>
              <a:rPr lang="en-US" sz="1200" kern="1200" dirty="0">
                <a:solidFill>
                  <a:schemeClr val="tx1"/>
                </a:solidFill>
                <a:effectLst/>
                <a:latin typeface="+mn-lt"/>
                <a:ea typeface="+mn-ea"/>
                <a:cs typeface="+mn-cs"/>
              </a:rPr>
              <a:t>, K. M., M. A. </a:t>
            </a:r>
            <a:r>
              <a:rPr lang="en-US" sz="1200" kern="1200" dirty="0" err="1">
                <a:solidFill>
                  <a:schemeClr val="tx1"/>
                </a:solidFill>
                <a:effectLst/>
                <a:latin typeface="+mn-lt"/>
                <a:ea typeface="+mn-ea"/>
                <a:cs typeface="+mn-cs"/>
              </a:rPr>
              <a:t>Ilgen</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Louzon</a:t>
            </a:r>
            <a:r>
              <a:rPr lang="en-US" sz="1200" kern="1200" dirty="0">
                <a:solidFill>
                  <a:schemeClr val="tx1"/>
                </a:solidFill>
                <a:effectLst/>
                <a:latin typeface="+mn-lt"/>
                <a:ea typeface="+mn-ea"/>
                <a:cs typeface="+mn-cs"/>
              </a:rPr>
              <a:t>, J. F. McCarthy, and I. R. Katz. 2017. Substance use</a:t>
            </a:r>
          </a:p>
          <a:p>
            <a:r>
              <a:rPr lang="en-US" sz="1200" kern="1200" dirty="0">
                <a:solidFill>
                  <a:schemeClr val="tx1"/>
                </a:solidFill>
                <a:effectLst/>
                <a:latin typeface="+mn-lt"/>
                <a:ea typeface="+mn-ea"/>
                <a:cs typeface="+mn-cs"/>
              </a:rPr>
              <a:t>disorders and the risk of suicide mortality among men and women in the US Veterans Health</a:t>
            </a:r>
          </a:p>
          <a:p>
            <a:r>
              <a:rPr lang="en-US" sz="1200" kern="1200" dirty="0">
                <a:solidFill>
                  <a:schemeClr val="tx1"/>
                </a:solidFill>
                <a:effectLst/>
                <a:latin typeface="+mn-lt"/>
                <a:ea typeface="+mn-ea"/>
                <a:cs typeface="+mn-cs"/>
              </a:rPr>
              <a:t>Administration. Addiction 112, no. 7:1193–1201.</a:t>
            </a:r>
          </a:p>
          <a:p>
            <a:pPr lvl="1"/>
            <a:endParaRPr lang="en-US" sz="1200" kern="1200" dirty="0">
              <a:solidFill>
                <a:schemeClr val="tx1"/>
              </a:solidFill>
              <a:effectLst/>
              <a:latin typeface="+mn-lt"/>
              <a:ea typeface="+mn-ea"/>
              <a:cs typeface="+mn-cs"/>
            </a:endParaRPr>
          </a:p>
          <a:p>
            <a:pPr lvl="1"/>
            <a:r>
              <a:rPr lang="en-US" dirty="0"/>
              <a:t>(Wilson et al., 2018). </a:t>
            </a:r>
            <a:r>
              <a:rPr lang="en-US" sz="1050" dirty="0"/>
              <a:t>  </a:t>
            </a:r>
            <a:endParaRPr lang="en-US" dirty="0"/>
          </a:p>
          <a:p>
            <a:r>
              <a:rPr lang="en-US" dirty="0"/>
              <a:t>Wilson, S. M., T. K. Burroughs, A. R. </a:t>
            </a:r>
            <a:r>
              <a:rPr lang="en-US" dirty="0" err="1"/>
              <a:t>Newins</a:t>
            </a:r>
            <a:r>
              <a:rPr lang="en-US" dirty="0"/>
              <a:t>, et al. 2018. The association between alcohol</a:t>
            </a:r>
          </a:p>
          <a:p>
            <a:r>
              <a:rPr lang="en-US" dirty="0"/>
              <a:t>consumption, lifetime alcohol use disorder, and psychiatric distress among male and female</a:t>
            </a:r>
          </a:p>
          <a:p>
            <a:r>
              <a:rPr lang="en-US" dirty="0"/>
              <a:t>Veterans. Journal of Studies on Alcohol and Drugs 79, no. 4: 591–600.</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1341BE5-B1B1-4A7D-B79F-D660CB8A5BDA}" type="slidenum">
              <a:rPr lang="en-US" smtClean="0"/>
              <a:t>8</a:t>
            </a:fld>
            <a:endParaRPr lang="en-US"/>
          </a:p>
        </p:txBody>
      </p:sp>
    </p:spTree>
    <p:extLst>
      <p:ext uri="{BB962C8B-B14F-4D97-AF65-F5344CB8AC3E}">
        <p14:creationId xmlns:p14="http://schemas.microsoft.com/office/powerpoint/2010/main" val="372858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pPr lvl="0"/>
            <a:r>
              <a:rPr lang="en-US" sz="2200" b="1" dirty="0"/>
              <a:t>Adverse Childhood Experiences:</a:t>
            </a:r>
            <a:r>
              <a:rPr lang="en-US" sz="2200" dirty="0"/>
              <a:t> Women Veterans are more likely than women who never served in the military to have experienced specific adverse childhood experiences in their youth, including emotional abuse and exposure to intimate partner violence.</a:t>
            </a:r>
          </a:p>
          <a:p>
            <a:pPr lvl="0"/>
            <a:r>
              <a:rPr lang="en-US" sz="2200" b="1" dirty="0"/>
              <a:t>Intimate Partner Violence:</a:t>
            </a:r>
            <a:r>
              <a:rPr lang="en-US" sz="2200" dirty="0"/>
              <a:t> Experiencing IPV is associated with increased likelihood of suicidal ideations and attempts. </a:t>
            </a:r>
          </a:p>
          <a:p>
            <a:pPr lvl="1"/>
            <a:r>
              <a:rPr lang="en-US" sz="1900" dirty="0"/>
              <a:t>Women Veterans are at a higher risk for experiencing IPV than civilian women during their lifetime.</a:t>
            </a:r>
            <a:r>
              <a:rPr lang="en-US" sz="1900" baseline="30000" dirty="0"/>
              <a:t>, </a:t>
            </a:r>
            <a:endParaRPr lang="en-US" sz="1900" dirty="0"/>
          </a:p>
          <a:p>
            <a:pPr lvl="1"/>
            <a:r>
              <a:rPr lang="en-US" sz="1900" dirty="0"/>
              <a:t>Experiencing IPV is associated with additional suicide risk factors, such as mental and physical health problems, hopelessness, and social isolation.</a:t>
            </a:r>
          </a:p>
          <a:p>
            <a:pPr lvl="0"/>
            <a:r>
              <a:rPr lang="en-US" sz="2200" b="1" dirty="0"/>
              <a:t>Menstrual Cycles:</a:t>
            </a:r>
            <a:r>
              <a:rPr lang="en-US" sz="2200" dirty="0"/>
              <a:t> One study documented that women who have premenstrual dysphoric disorder had a greater likelihood of having suicidal thoughts or making suicidal attempts than women without premenstrual symptoms.</a:t>
            </a:r>
          </a:p>
          <a:p>
            <a:pPr lvl="0"/>
            <a:r>
              <a:rPr lang="en-US" sz="2200" b="1" dirty="0"/>
              <a:t>Pregnancy and Childbirth: </a:t>
            </a:r>
            <a:r>
              <a:rPr lang="en-US" sz="2200" dirty="0"/>
              <a:t>Up to 20% of postpartum deaths are suicide-related.</a:t>
            </a:r>
          </a:p>
          <a:p>
            <a:pPr lvl="1"/>
            <a:r>
              <a:rPr lang="en-US" sz="1900" dirty="0"/>
              <a:t>Pregnancy is a major cause of discontinuing antidepressant use, and perinatal women who die by suicide are less likely than non-perinatal women to be receiving psychiatric treatment at the time of their death.</a:t>
            </a:r>
          </a:p>
          <a:p>
            <a:pPr lvl="0"/>
            <a:r>
              <a:rPr lang="en-US" sz="2400" b="1" dirty="0"/>
              <a:t>Menopause:</a:t>
            </a:r>
            <a:r>
              <a:rPr lang="en-US" sz="2400" dirty="0"/>
              <a:t> There is some indication that during perimenopause women may have increased risk for suicidal ideation compared with pre- and post- menopausal women, as well as compared with men.</a:t>
            </a:r>
          </a:p>
          <a:p>
            <a:pPr lvl="0"/>
            <a:r>
              <a:rPr lang="en-US" sz="2400" b="1" dirty="0"/>
              <a:t>Sexual Health: </a:t>
            </a:r>
            <a:r>
              <a:rPr lang="en-US" sz="2400" dirty="0"/>
              <a:t>Emerging research with women Veterans suggests that sexual dysfunction is associated with suicidal ideation, even after accounting for mental health diagnoses, branch of service, and demographic characteristics.</a:t>
            </a:r>
          </a:p>
          <a:p>
            <a:pPr lvl="1"/>
            <a:r>
              <a:rPr lang="en-US" sz="2200" dirty="0"/>
              <a:t>The association between sexual dysfunction and suicidal ideation is even stronger in women Veterans who have experienced sexual assault.</a:t>
            </a:r>
          </a:p>
          <a:p>
            <a:pPr lvl="0"/>
            <a:r>
              <a:rPr lang="en-US" sz="2400" b="1" dirty="0"/>
              <a:t>Problems with Emotion Regulation: </a:t>
            </a:r>
            <a:r>
              <a:rPr lang="en-US" sz="2400" dirty="0"/>
              <a:t>Adverse childhood experiences and complex trauma can reduce a women’s ability to maintain emotional stability and manage strong emotions under stress. Problems with emotion regulation are associated with greater risk for suicidal ideation and behaviors.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Pregnant women Veterans were twice as likely to experience  depression, PTSD, and anxiety than their non pregnant Veteran peers. (Women Veteran Cohort Study, Brandt, C., 2012).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dirty="0"/>
              <a:t>Blosnich, J. R., </a:t>
            </a:r>
            <a:r>
              <a:rPr lang="en-US" dirty="0" err="1"/>
              <a:t>Dichter</a:t>
            </a:r>
            <a:r>
              <a:rPr lang="en-US" dirty="0"/>
              <a:t>, M. E., </a:t>
            </a:r>
            <a:r>
              <a:rPr lang="en-US" dirty="0" err="1"/>
              <a:t>Cerulli</a:t>
            </a:r>
            <a:r>
              <a:rPr lang="en-US" dirty="0"/>
              <a:t>, C., Batten, S. V., &amp; </a:t>
            </a:r>
            <a:r>
              <a:rPr lang="en-US" dirty="0" err="1"/>
              <a:t>Bossarte</a:t>
            </a:r>
            <a:r>
              <a:rPr lang="en-US" dirty="0"/>
              <a:t>, R. M. (2014). Disparities in adverse childhood experiences among individuals with a history of military service. </a:t>
            </a:r>
            <a:r>
              <a:rPr lang="en-US" i="1" dirty="0"/>
              <a:t>JAMA Psychiatry</a:t>
            </a:r>
            <a:r>
              <a:rPr lang="en-US" dirty="0"/>
              <a:t>, 71(9), 1041–48.</a:t>
            </a:r>
          </a:p>
          <a:p>
            <a:r>
              <a:rPr lang="en-US" dirty="0"/>
              <a:t>Cavanaugh, C.E., J. T. Messing, M. Del-Colle, C. O’Sullivan, and J. C. Campbell. 2011. Prevalence and correlates of suicidal behavior among adult female victims of intimate partner violence. Suicide and Life-Threatening Behavior 41, no. 4:372–83.</a:t>
            </a:r>
          </a:p>
          <a:p>
            <a:r>
              <a:rPr lang="en-US" dirty="0" err="1"/>
              <a:t>Dichter</a:t>
            </a:r>
            <a:r>
              <a:rPr lang="en-US" dirty="0"/>
              <a:t>, M. E., C. </a:t>
            </a:r>
            <a:r>
              <a:rPr lang="en-US" dirty="0" err="1"/>
              <a:t>Cerulli</a:t>
            </a:r>
            <a:r>
              <a:rPr lang="en-US" dirty="0"/>
              <a:t>, and R. M. </a:t>
            </a:r>
            <a:r>
              <a:rPr lang="en-US" dirty="0" err="1"/>
              <a:t>Bossarte</a:t>
            </a:r>
            <a:r>
              <a:rPr lang="en-US" dirty="0"/>
              <a:t>. 2011. Intimate partner violence victimization among women veterans and associated heart health risks. Women’s Health Issues 21, no. 4:S190–94.</a:t>
            </a:r>
          </a:p>
          <a:p>
            <a:r>
              <a:rPr lang="en-US" dirty="0" err="1"/>
              <a:t>Iovine</a:t>
            </a:r>
            <a:r>
              <a:rPr lang="en-US" dirty="0"/>
              <a:t>-Wong, P. E., C. Nichols-</a:t>
            </a:r>
            <a:r>
              <a:rPr lang="en-US" dirty="0" err="1"/>
              <a:t>Hadeed</a:t>
            </a:r>
            <a:r>
              <a:rPr lang="en-US" dirty="0"/>
              <a:t>, J. T. Stone, et al. 2019. Intimate partner violence, suicide, and their overlapping risk in women veterans: a review of the literature. </a:t>
            </a:r>
            <a:r>
              <a:rPr lang="en-US" i="1" dirty="0"/>
              <a:t>Military Medicine</a:t>
            </a:r>
            <a:r>
              <a:rPr lang="en-US" dirty="0"/>
              <a:t> 184, no. 5-6. </a:t>
            </a:r>
            <a:r>
              <a:rPr lang="en-US" u="sng" dirty="0">
                <a:hlinkClick r:id="rId3"/>
              </a:rPr>
              <a:t>https://doi.org/10.1093/milmed/usy355</a:t>
            </a:r>
            <a:r>
              <a:rPr lang="en-US" dirty="0"/>
              <a:t>.</a:t>
            </a:r>
          </a:p>
          <a:p>
            <a:r>
              <a:rPr lang="en-US" dirty="0" err="1"/>
              <a:t>Iovine</a:t>
            </a:r>
            <a:r>
              <a:rPr lang="en-US" dirty="0"/>
              <a:t>-Wong, P. E., C. Nichols-</a:t>
            </a:r>
            <a:r>
              <a:rPr lang="en-US" dirty="0" err="1"/>
              <a:t>Hadeed</a:t>
            </a:r>
            <a:r>
              <a:rPr lang="en-US" dirty="0"/>
              <a:t>, J. T. Stone, et al. 2019. Intimate partner violence, suicide, and their overlapping risk in women veterans: a review of the literature. </a:t>
            </a:r>
            <a:r>
              <a:rPr lang="en-US" i="1" dirty="0"/>
              <a:t>Military Medicine</a:t>
            </a:r>
            <a:r>
              <a:rPr lang="en-US" dirty="0"/>
              <a:t> 184, no. 5-6. </a:t>
            </a:r>
            <a:r>
              <a:rPr lang="en-US" u="sng" dirty="0">
                <a:hlinkClick r:id="rId3"/>
              </a:rPr>
              <a:t>https://doi.org/10.1093/milmed/usy355</a:t>
            </a:r>
            <a:endParaRPr lang="en-US" dirty="0"/>
          </a:p>
          <a:p>
            <a:r>
              <a:rPr lang="en-US" dirty="0" err="1"/>
              <a:t>Pilver</a:t>
            </a:r>
            <a:r>
              <a:rPr lang="en-US" dirty="0"/>
              <a:t>, C. E., D. J. Libby, and R. A. Hoff. 2013. Premenstrual dysphoric disorder as a correlate of suicidal ideation, plans, and attempts among a nationally representative sample. Social Psychiatry and Psychiatric Epidemiology 48, no. 3:437–46.</a:t>
            </a:r>
          </a:p>
          <a:p>
            <a:r>
              <a:rPr lang="en-US" dirty="0"/>
              <a:t>Petersen, I., R. E. Gilbert, S. J. Evans, S. Man, and I. Nazareth. 2001. Pregnancy as a major determinant for discontinuation of antidepressants: An analysis of data from The Health Improvement Network. The Journal of Clinical Psychiatry 72, no. 7:979–85.</a:t>
            </a:r>
          </a:p>
          <a:p>
            <a:r>
              <a:rPr lang="en-US" dirty="0"/>
              <a:t>Khalifeh, H., I. M. Hunt, L. Appleby, and L. M. Howard. 2016. Suicide in perinatal and non-perinatal women in contact with psychiatric services: 15 year findings from a UK national inquiry. The Lancet Psychiatry 3, no. 3:233–42.</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Lindalh</a:t>
            </a:r>
            <a:r>
              <a:rPr lang="en-US" sz="1200" kern="1200" dirty="0">
                <a:solidFill>
                  <a:schemeClr val="tx1"/>
                </a:solidFill>
                <a:effectLst/>
                <a:latin typeface="+mn-lt"/>
                <a:ea typeface="+mn-ea"/>
                <a:cs typeface="+mn-cs"/>
              </a:rPr>
              <a:t> et al., 2005). </a:t>
            </a:r>
            <a:endParaRPr lang="en-US" dirty="0"/>
          </a:p>
          <a:p>
            <a:endParaRPr lang="en-US" sz="1200" b="0" i="0" u="none" strike="noStrike" kern="1200" baseline="0" dirty="0">
              <a:solidFill>
                <a:schemeClr val="tx1"/>
              </a:solidFill>
              <a:latin typeface="+mn-lt"/>
              <a:ea typeface="+mn-ea"/>
              <a:cs typeface="+mn-cs"/>
            </a:endParaRPr>
          </a:p>
          <a:p>
            <a:endParaRPr lang="en-US" sz="1400" b="0" i="0" u="none" strike="noStrike" kern="1200" baseline="0" dirty="0">
              <a:solidFill>
                <a:schemeClr val="tx1"/>
              </a:solidFill>
              <a:latin typeface="+mn-lt"/>
              <a:ea typeface="+mn-ea"/>
              <a:cs typeface="+mn-cs"/>
            </a:endParaRPr>
          </a:p>
          <a:p>
            <a:pPr lv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63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Talking Points:</a:t>
            </a:r>
          </a:p>
          <a:p>
            <a:r>
              <a:rPr lang="en-US" b="0" dirty="0"/>
              <a:t>Religious affiliation does not necessarily protect against suicidal ideation but does protect against suicide attempts. Whether religious affiliation protects against suicide attempts may depend on the culture-specific implications of affiliating with a particular religion, since minority religious groups can feel socially isolated. </a:t>
            </a:r>
          </a:p>
          <a:p>
            <a:r>
              <a:rPr lang="en-US" b="0" dirty="0"/>
              <a:t>• Religious service attendance is not especially protective against suicidal ideation, but does protect against suicide attempts, and possibly protects against suicide.</a:t>
            </a:r>
          </a:p>
          <a:p>
            <a:endParaRPr lang="en-US" b="1" dirty="0"/>
          </a:p>
          <a:p>
            <a:endParaRPr lang="en-US" b="1" dirty="0"/>
          </a:p>
          <a:p>
            <a:r>
              <a:rPr lang="en-US" b="1" dirty="0"/>
              <a:t>Willingness to seek help</a:t>
            </a:r>
            <a:r>
              <a:rPr lang="en-US" dirty="0"/>
              <a:t>:</a:t>
            </a:r>
          </a:p>
          <a:p>
            <a:r>
              <a:rPr lang="en-US" dirty="0"/>
              <a:t>Vijayakumar, L. (2015). Suicide in women. Indian Journal Of Psychiatry, 57(6), 233. </a:t>
            </a:r>
            <a:r>
              <a:rPr lang="en-US" dirty="0" err="1"/>
              <a:t>doi</a:t>
            </a:r>
            <a:r>
              <a:rPr lang="en-US" dirty="0"/>
              <a:t>: 10.4103/0019-55</a:t>
            </a:r>
          </a:p>
          <a:p>
            <a:endParaRPr lang="en-US" dirty="0"/>
          </a:p>
          <a:p>
            <a:r>
              <a:rPr lang="en-US" dirty="0" err="1"/>
              <a:t>Hawton</a:t>
            </a:r>
            <a:r>
              <a:rPr lang="en-US" dirty="0"/>
              <a:t>, K.  2000.  Sex and suicide:  Gender differences in suicidal behaviors. British Journal of Psychiatry, 177: 484-5</a:t>
            </a:r>
          </a:p>
          <a:p>
            <a:endParaRPr lang="en-US" dirty="0"/>
          </a:p>
          <a:p>
            <a:r>
              <a:rPr lang="en-US" b="1" dirty="0"/>
              <a:t>Religious Activity:</a:t>
            </a:r>
          </a:p>
          <a:p>
            <a:endParaRPr lang="en-US" b="1" dirty="0"/>
          </a:p>
          <a:p>
            <a:r>
              <a:rPr lang="en-US" b="0" dirty="0"/>
              <a:t>Pew Study of religious activity across the world found women more religious than men.  </a:t>
            </a:r>
          </a:p>
          <a:p>
            <a:r>
              <a:rPr lang="en-US" b="0" dirty="0"/>
              <a:t>The Gender Gap in Religion Around the World, Pew Research Center, Religion &amp; Public Life, March 2016</a:t>
            </a:r>
          </a:p>
          <a:p>
            <a:endParaRPr lang="en-US" b="0" dirty="0"/>
          </a:p>
          <a:p>
            <a:r>
              <a:rPr lang="en-US" b="1" dirty="0"/>
              <a:t>Spirituality:</a:t>
            </a:r>
          </a:p>
          <a:p>
            <a:endParaRPr lang="en-US" b="1" dirty="0"/>
          </a:p>
          <a:p>
            <a:r>
              <a:rPr lang="en-US" sz="1200" b="0" i="0" kern="1200" dirty="0">
                <a:solidFill>
                  <a:schemeClr val="tx1"/>
                </a:solidFill>
                <a:effectLst/>
                <a:latin typeface="+mn-lt"/>
                <a:ea typeface="+mn-ea"/>
                <a:cs typeface="+mn-cs"/>
              </a:rPr>
              <a:t>Kaslow, N., Webb Price, A., Wyckoff, S., Bender </a:t>
            </a:r>
            <a:r>
              <a:rPr lang="en-US" sz="1200" b="0" i="0" kern="1200" dirty="0" err="1">
                <a:solidFill>
                  <a:schemeClr val="tx1"/>
                </a:solidFill>
                <a:effectLst/>
                <a:latin typeface="+mn-lt"/>
                <a:ea typeface="+mn-ea"/>
                <a:cs typeface="+mn-cs"/>
              </a:rPr>
              <a:t>Grall</a:t>
            </a:r>
            <a:r>
              <a:rPr lang="en-US" sz="1200" b="0" i="0" kern="1200" dirty="0">
                <a:solidFill>
                  <a:schemeClr val="tx1"/>
                </a:solidFill>
                <a:effectLst/>
                <a:latin typeface="+mn-lt"/>
                <a:ea typeface="+mn-ea"/>
                <a:cs typeface="+mn-cs"/>
              </a:rPr>
              <a:t>, M., Sherry, A., &amp; Young, S. et al. (2004). Person Factors Associated With Suicidal Behavior Among African American Women and Men. </a:t>
            </a:r>
            <a:r>
              <a:rPr lang="en-US" sz="1200" b="0" i="1" kern="1200" dirty="0">
                <a:solidFill>
                  <a:schemeClr val="tx1"/>
                </a:solidFill>
                <a:effectLst/>
                <a:latin typeface="+mn-lt"/>
                <a:ea typeface="+mn-ea"/>
                <a:cs typeface="+mn-cs"/>
              </a:rPr>
              <a:t>Cultural Diversity And Ethnic Minority Psychology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(1), 5-22.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10.1037/1099-9809.10.1.5</a:t>
            </a:r>
          </a:p>
          <a:p>
            <a:endParaRPr lang="en-US" b="1" dirty="0"/>
          </a:p>
          <a:p>
            <a:r>
              <a:rPr lang="en-US" b="0" dirty="0"/>
              <a:t>Kleiman, E., &amp; Liu, R. (2014). Prospective prediction of suicide in a nationally representative sample: Religious service attendance as a protective factor. British Journal of Psychiatry, 204(4), 262–66.</a:t>
            </a:r>
          </a:p>
          <a:p>
            <a:r>
              <a:rPr lang="en-US" b="0" dirty="0"/>
              <a:t>• Frequent religious service attendance is a long-term protective factor against suicide.</a:t>
            </a:r>
          </a:p>
          <a:p>
            <a:endParaRPr lang="en-US" b="0" dirty="0"/>
          </a:p>
          <a:p>
            <a:r>
              <a:rPr lang="en-US" b="0" dirty="0"/>
              <a:t>Lawrence, R. E., Oquendo, M. A., &amp; Stanley, B. (2016). Religion and suicide risk: A systematic review. Archives of Suicide Research, 20(1), 1–21.</a:t>
            </a:r>
          </a:p>
          <a:p>
            <a:endParaRPr lang="en-US" dirty="0"/>
          </a:p>
          <a:p>
            <a:r>
              <a:rPr lang="en-US" b="1" dirty="0"/>
              <a:t>Motherhood: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Vijayakumar, L. (2015). Suicide in women. </a:t>
            </a:r>
            <a:r>
              <a:rPr lang="en-US" sz="1200" b="0" i="1" kern="1200" dirty="0">
                <a:solidFill>
                  <a:schemeClr val="tx1"/>
                </a:solidFill>
                <a:effectLst/>
                <a:latin typeface="+mn-lt"/>
                <a:ea typeface="+mn-ea"/>
                <a:cs typeface="+mn-cs"/>
              </a:rPr>
              <a:t>Indian Journal Of Psychiatry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57</a:t>
            </a:r>
            <a:r>
              <a:rPr lang="en-US" sz="1200" b="0" i="0" kern="1200" dirty="0">
                <a:solidFill>
                  <a:schemeClr val="tx1"/>
                </a:solidFill>
                <a:effectLst/>
                <a:latin typeface="+mn-lt"/>
                <a:ea typeface="+mn-ea"/>
                <a:cs typeface="+mn-cs"/>
              </a:rPr>
              <a:t>(6), 233.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10.4103/0019-5545.161484</a:t>
            </a:r>
            <a:endParaRPr lang="en-US" b="1" dirty="0"/>
          </a:p>
          <a:p>
            <a:endParaRPr lang="en-US" b="1" dirty="0"/>
          </a:p>
          <a:p>
            <a:r>
              <a:rPr lang="en-US" b="0" dirty="0"/>
              <a:t>Kleiman, E. M., &amp; Liu, R. T. (2013). Social support as a protective factor in suicide: Findings from two nationally representative samples. Journal of Affective Disorders, 150(2), 540–45.</a:t>
            </a:r>
          </a:p>
          <a:p>
            <a:r>
              <a:rPr lang="en-US" b="0" dirty="0"/>
              <a:t>• Social support is associated with decreased likelihood of a lifetime suicide attempt.</a:t>
            </a:r>
          </a:p>
          <a:p>
            <a:endParaRPr lang="en-US" b="1" dirty="0"/>
          </a:p>
          <a:p>
            <a:r>
              <a:rPr lang="en-US" b="1" dirty="0"/>
              <a:t>Connectedness: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Vijayakumar, L. (2015). Suicide in women. </a:t>
            </a:r>
            <a:r>
              <a:rPr lang="en-US" sz="1200" b="0" i="1" kern="1200" dirty="0">
                <a:solidFill>
                  <a:schemeClr val="tx1"/>
                </a:solidFill>
                <a:effectLst/>
                <a:latin typeface="+mn-lt"/>
                <a:ea typeface="+mn-ea"/>
                <a:cs typeface="+mn-cs"/>
              </a:rPr>
              <a:t>Indian Journal Of Psychiatry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57</a:t>
            </a:r>
            <a:r>
              <a:rPr lang="en-US" sz="1200" b="0" i="0" kern="1200" dirty="0">
                <a:solidFill>
                  <a:schemeClr val="tx1"/>
                </a:solidFill>
                <a:effectLst/>
                <a:latin typeface="+mn-lt"/>
                <a:ea typeface="+mn-ea"/>
                <a:cs typeface="+mn-cs"/>
              </a:rPr>
              <a:t>(6), 233.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10.4103/0019-5545.161484</a:t>
            </a:r>
            <a:endParaRPr lang="en-US" b="1" dirty="0"/>
          </a:p>
          <a:p>
            <a:endParaRPr lang="en-US" dirty="0"/>
          </a:p>
          <a:p>
            <a:r>
              <a:rPr lang="en-US" dirty="0" err="1"/>
              <a:t>Heisel</a:t>
            </a:r>
            <a:r>
              <a:rPr lang="en-US" dirty="0"/>
              <a:t>, M. J., &amp; </a:t>
            </a:r>
            <a:r>
              <a:rPr lang="en-US" dirty="0" err="1"/>
              <a:t>Flett</a:t>
            </a:r>
            <a:r>
              <a:rPr lang="en-US" dirty="0"/>
              <a:t>, G. L. (2016). Does recognition of meaning in life confer resiliency to suicide ideation among community-residing older adults? A longitudinal investigation. The American Journal of Geriatric Psychiatry, 24(6), 455–66.</a:t>
            </a:r>
          </a:p>
          <a:p>
            <a:r>
              <a:rPr lang="en-US" dirty="0"/>
              <a:t>Meaning in life at baseline was negatively associated with either the onset, exacerbation, or both of suicide ideation over time. </a:t>
            </a:r>
          </a:p>
          <a:p>
            <a:r>
              <a:rPr lang="en-US" dirty="0"/>
              <a:t>Study findings add to a growing body of knowledge suggesting that meaning in life may play an important role in promoting mental health and well-being and potentially conferring resiliency to contemplations of suicide in later life.</a:t>
            </a:r>
          </a:p>
          <a:p>
            <a:endParaRPr lang="en-US" dirty="0"/>
          </a:p>
          <a:p>
            <a:r>
              <a:rPr lang="en-US" dirty="0" err="1"/>
              <a:t>Heisel</a:t>
            </a:r>
            <a:r>
              <a:rPr lang="en-US" dirty="0"/>
              <a:t>, M. J., Neufeld, E., &amp; </a:t>
            </a:r>
            <a:r>
              <a:rPr lang="en-US" dirty="0" err="1"/>
              <a:t>Flett</a:t>
            </a:r>
            <a:r>
              <a:rPr lang="en-US" dirty="0"/>
              <a:t>, G. L. (2016). Reasons for living, meaning in life, and suicide ideation: Investigating the roles of key positive psychological factors in reducing suicide risk in community-residing older adults. Aging &amp; Mental Health, 20(2), 195–207.</a:t>
            </a:r>
          </a:p>
          <a:p>
            <a:r>
              <a:rPr lang="en-US" dirty="0"/>
              <a:t>• Reasons for living scores explained significant variance in suicide ideation. </a:t>
            </a:r>
          </a:p>
          <a:p>
            <a:r>
              <a:rPr lang="en-US" dirty="0"/>
              <a:t>• Meaning in life explained significant unique variance in suicide ideation. </a:t>
            </a:r>
          </a:p>
          <a:p>
            <a:r>
              <a:rPr lang="en-US" dirty="0"/>
              <a:t>• Meaning in life significantly mediated the association between reasons for living and suicide ideation.</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374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3721" y="2131620"/>
            <a:ext cx="6109680" cy="1983624"/>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773721" y="4459463"/>
            <a:ext cx="6109680" cy="1131740"/>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73721" y="5784059"/>
            <a:ext cx="2743200" cy="365125"/>
          </a:xfrm>
          <a:prstGeom prst="rect">
            <a:avLst/>
          </a:prstGeom>
        </p:spPr>
        <p:txBody>
          <a:bodyPr/>
          <a:lstStyle>
            <a:lvl1pPr>
              <a:defRPr sz="1200" i="1">
                <a:solidFill>
                  <a:schemeClr val="bg1"/>
                </a:solidFill>
              </a:defRPr>
            </a:lvl1pPr>
          </a:lstStyle>
          <a:p>
            <a:endParaRPr lang="en-US"/>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805274" y="4255558"/>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27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0515600" cy="105125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39383"/>
            <a:ext cx="10515600" cy="393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dirty="0"/>
          </a:p>
        </p:txBody>
      </p:sp>
    </p:spTree>
    <p:extLst>
      <p:ext uri="{BB962C8B-B14F-4D97-AF65-F5344CB8AC3E}">
        <p14:creationId xmlns:p14="http://schemas.microsoft.com/office/powerpoint/2010/main" val="238436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101930"/>
            <a:ext cx="7843227" cy="1702191"/>
          </a:xfrm>
          <a:prstGeom prst="rect">
            <a:avLst/>
          </a:prstGeom>
        </p:spPr>
        <p:txBody>
          <a:bodyPr anchor="t">
            <a:normAutofit/>
          </a:bodyPr>
          <a:lstStyle>
            <a:lvl1pPr>
              <a:defRPr sz="40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dirty="0"/>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831851" y="2539222"/>
            <a:ext cx="7843227" cy="499403"/>
          </a:xfrm>
        </p:spPr>
        <p:txBody>
          <a:bodyPr anchor="b">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9519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38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dirty="0"/>
          </a:p>
        </p:txBody>
      </p:sp>
    </p:spTree>
    <p:extLst>
      <p:ext uri="{BB962C8B-B14F-4D97-AF65-F5344CB8AC3E}">
        <p14:creationId xmlns:p14="http://schemas.microsoft.com/office/powerpoint/2010/main" val="1901660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466606"/>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826452"/>
            <a:ext cx="5183188"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1" y="2466606"/>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dirty="0"/>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014761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0719"/>
            <a:ext cx="10515600" cy="1055076"/>
          </a:xfrm>
          <a:prstGeom prst="rect">
            <a:avLst/>
          </a:prstGeo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CD12D91-5F71-FE4F-A594-B9667DC21877}" type="slidenum">
              <a:rPr lang="en-US" smtClean="0"/>
              <a:t>‹#›</a:t>
            </a:fld>
            <a:endParaRPr lang="en-US" dirty="0"/>
          </a:p>
        </p:txBody>
      </p:sp>
    </p:spTree>
    <p:extLst>
      <p:ext uri="{BB962C8B-B14F-4D97-AF65-F5344CB8AC3E}">
        <p14:creationId xmlns:p14="http://schemas.microsoft.com/office/powerpoint/2010/main" val="3049075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12D91-5F71-FE4F-A594-B9667DC21877}" type="slidenum">
              <a:rPr lang="en-US" smtClean="0"/>
              <a:t>‹#›</a:t>
            </a:fld>
            <a:endParaRPr lang="en-US" dirty="0"/>
          </a:p>
        </p:txBody>
      </p:sp>
    </p:spTree>
    <p:extLst>
      <p:ext uri="{BB962C8B-B14F-4D97-AF65-F5344CB8AC3E}">
        <p14:creationId xmlns:p14="http://schemas.microsoft.com/office/powerpoint/2010/main" val="259090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0515600" cy="105125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39383"/>
            <a:ext cx="10515600" cy="393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25619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101930"/>
            <a:ext cx="7843227" cy="1702191"/>
          </a:xfrm>
          <a:prstGeom prst="rect">
            <a:avLst/>
          </a:prstGeom>
        </p:spPr>
        <p:txBody>
          <a:bodyPr anchor="t">
            <a:normAutofit/>
          </a:bodyPr>
          <a:lstStyle>
            <a:lvl1pPr>
              <a:defRPr sz="400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831851" y="2539222"/>
            <a:ext cx="7843227" cy="499403"/>
          </a:xfrm>
        </p:spPr>
        <p:txBody>
          <a:bodyPr anchor="b">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3628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48558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466606"/>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826452"/>
            <a:ext cx="5183188"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466606"/>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336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0719"/>
            <a:ext cx="10515600" cy="1055076"/>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271092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50297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88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3721" y="2131620"/>
            <a:ext cx="6109680" cy="1983624"/>
          </a:xfrm>
          <a:prstGeom prst="rect">
            <a:avLst/>
          </a:prstGeom>
        </p:spPr>
        <p:txBody>
          <a:bodyPr anchor="b">
            <a:normAutofit/>
          </a:bodyPr>
          <a:lstStyle>
            <a:lvl1pPr algn="l">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73721" y="4459463"/>
            <a:ext cx="6109680" cy="1131740"/>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73721" y="5784059"/>
            <a:ext cx="2743200" cy="365125"/>
          </a:xfrm>
          <a:prstGeom prst="rect">
            <a:avLst/>
          </a:prstGeom>
        </p:spPr>
        <p:txBody>
          <a:bodyPr/>
          <a:lstStyle>
            <a:lvl1pPr>
              <a:defRPr sz="1200" i="1">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805274" y="4255558"/>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26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1156"/>
            <a:ext cx="10515600" cy="39322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356351"/>
            <a:ext cx="2743200" cy="365125"/>
          </a:xfrm>
          <a:prstGeom prst="rect">
            <a:avLst/>
          </a:prstGeom>
        </p:spPr>
        <p:txBody>
          <a:bodyPr vert="horz" lIns="91440" tIns="45720" rIns="91440" bIns="45720" rtlCol="0" anchor="ctr"/>
          <a:lstStyle>
            <a:lvl1pPr algn="ctr">
              <a:defRPr sz="1000" b="1">
                <a:solidFill>
                  <a:srgbClr val="00467F"/>
                </a:solidFill>
              </a:defRPr>
            </a:lvl1pPr>
          </a:lstStyle>
          <a:p>
            <a:fld id="{ACD12D91-5F71-FE4F-A594-B9667DC21877}" type="slidenum">
              <a:rPr lang="en-US" smtClean="0"/>
              <a:pPr/>
              <a:t>‹#›</a:t>
            </a:fld>
            <a:endParaRPr lang="en-US"/>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838200" y="647938"/>
            <a:ext cx="10515600" cy="104751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617700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6" r:id="rId8"/>
  </p:sldLayoutIdLst>
  <p:hf hdr="0" ftr="0" dt="0"/>
  <p:txStyles>
    <p:title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1156"/>
            <a:ext cx="10515600" cy="39322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724400" y="6356351"/>
            <a:ext cx="2743200" cy="365125"/>
          </a:xfrm>
          <a:prstGeom prst="rect">
            <a:avLst/>
          </a:prstGeom>
        </p:spPr>
        <p:txBody>
          <a:bodyPr vert="horz" lIns="91440" tIns="45720" rIns="91440" bIns="45720" rtlCol="0" anchor="ctr"/>
          <a:lstStyle>
            <a:lvl1pPr algn="ctr">
              <a:defRPr sz="1000" b="1">
                <a:solidFill>
                  <a:srgbClr val="00467F"/>
                </a:solidFill>
              </a:defRPr>
            </a:lvl1pPr>
          </a:lstStyle>
          <a:p>
            <a:fld id="{ACD12D91-5F71-FE4F-A594-B9667DC21877}" type="slidenum">
              <a:rPr lang="en-US" smtClean="0"/>
              <a:pPr/>
              <a:t>‹#›</a:t>
            </a:fld>
            <a:endParaRPr lang="en-US" dirty="0"/>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838200" y="647938"/>
            <a:ext cx="10515600" cy="104751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4335449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sldNum="0" hdr="0" ftr="0" dt="0"/>
  <p:txStyles>
    <p:title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mirecc.va.gov/lethalmeanssafety/facts/"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hyperlink" Target="http://www.nssf.org/safety" TargetMode="External"/><Relationship Id="rId2" Type="http://schemas.openxmlformats.org/officeDocument/2006/relationships/hyperlink" Target="http://www.keepitsecure.net/"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www.va.gov/reach/lethal-mean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hyperlink" Target="https://www.youtube.com/watch?v=29LcljU0dq8&amp;list=PL3AQ_JVoBEyxRwL5ArDN-0Qj7ICS_BbtM&amp;index=1" TargetMode="External"/><Relationship Id="rId4" Type="http://schemas.openxmlformats.org/officeDocument/2006/relationships/hyperlink" Target="https://www.youtube.com/watch?v=nVfpQYLfW8A&amp;list=PL3AQ_JVoBEyxRwL5ArDN-0Qj7ICS_BbtM&amp;index=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entalhealth.va.gov/suicide_prevention/docs/Brochure-for-Veterans-Means-Safety-Messaging_508_CLEARED_11-15-19.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mentalhealth.va.gov/suicide_prevention/docs/Office-of-Mental-Health-and-Suicide-Prevention-National-Strategy-for-Preventing-Veterans-Suicide.pdf" TargetMode="Externa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mentalhealth.va.gov/suicide_prevention/docs/Office-of-Mental-Health-and-Suicide-Prevention-National-Strategy-for-Preventing-Veterans-Suicide.pdf" TargetMode="External"/><Relationship Id="rId7" Type="http://schemas.openxmlformats.org/officeDocument/2006/relationships/hyperlink" Target="https://www.whitehouse.gov/wp-content/uploads/2021/11/Military-and-Veteran-Suicide-Prevention-Strategy.pdf" TargetMode="External"/><Relationship Id="rId12"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2.png"/><Relationship Id="rId5" Type="http://schemas.openxmlformats.org/officeDocument/2006/relationships/hyperlink" Target="https://www.healthquality.va.gov/guidelines/MH/srb/VADoDSuicideRiskFullCPGFinal5088212019.pdf" TargetMode="External"/><Relationship Id="rId10" Type="http://schemas.openxmlformats.org/officeDocument/2006/relationships/image" Target="../media/image21.jpeg"/><Relationship Id="rId4" Type="http://schemas.openxmlformats.org/officeDocument/2006/relationships/image" Target="../media/image17.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hyperlink" Target="https://www.mentalhealth.va.gov/suicide_prevention/docs/Office-of-Mental-Health-and-Suicide-Prevention-National-Strategy-for-Preventing-Veterans-Suicide.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va.gov/REACH/" TargetMode="External"/><Relationship Id="rId7" Type="http://schemas.openxmlformats.org/officeDocument/2006/relationships/hyperlink" Target="https://www.youtube.com/watch?v=axMPVsWt-b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s://www.veteranscrisisline.net/about/what-is-98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veteranscrisisline.net/" TargetMode="Externa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psycharmor.org/courses/s-a-v-e/" TargetMode="Externa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womenshealth.va.gov/programoverview/wvcc.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entalhealth.va.gov/msthome.as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womenshealth.va.gov/programoverview/wvcc.as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320D-4068-EB41-BE7E-779D8791EE9F}"/>
              </a:ext>
            </a:extLst>
          </p:cNvPr>
          <p:cNvSpPr>
            <a:spLocks noGrp="1"/>
          </p:cNvSpPr>
          <p:nvPr>
            <p:ph type="title"/>
          </p:nvPr>
        </p:nvSpPr>
        <p:spPr/>
        <p:txBody>
          <a:bodyPr/>
          <a:lstStyle/>
          <a:p>
            <a:r>
              <a:rPr lang="en-US" dirty="0"/>
              <a:t>Suicide Rates and Risk Among Women Veterans</a:t>
            </a:r>
          </a:p>
        </p:txBody>
      </p:sp>
      <p:sp>
        <p:nvSpPr>
          <p:cNvPr id="4" name="Subtitle 3">
            <a:extLst>
              <a:ext uri="{FF2B5EF4-FFF2-40B4-BE49-F238E27FC236}">
                <a16:creationId xmlns:a16="http://schemas.microsoft.com/office/drawing/2014/main" id="{A40C63A2-4406-304B-A2CF-394C70C2F011}"/>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id="{C309B916-A673-354E-94AF-76DD0603CBC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71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9A19-9923-4138-8746-4C57827F4C99}"/>
              </a:ext>
            </a:extLst>
          </p:cNvPr>
          <p:cNvSpPr>
            <a:spLocks noGrp="1"/>
          </p:cNvSpPr>
          <p:nvPr>
            <p:ph type="title"/>
          </p:nvPr>
        </p:nvSpPr>
        <p:spPr>
          <a:xfrm>
            <a:off x="137159" y="648294"/>
            <a:ext cx="11934767" cy="1051256"/>
          </a:xfrm>
        </p:spPr>
        <p:txBody>
          <a:bodyPr>
            <a:normAutofit fontScale="90000"/>
          </a:bodyPr>
          <a:lstStyle/>
          <a:p>
            <a:r>
              <a:rPr lang="en-US" dirty="0"/>
              <a:t>Protective Factors for Suicide in Women (Veteran and Non-Veteran)</a:t>
            </a:r>
          </a:p>
        </p:txBody>
      </p:sp>
      <p:sp>
        <p:nvSpPr>
          <p:cNvPr id="3" name="Content Placeholder 2" descr="Protective Factors for Suicide in Women (Veteran and Non-Veteran">
            <a:extLst>
              <a:ext uri="{FF2B5EF4-FFF2-40B4-BE49-F238E27FC236}">
                <a16:creationId xmlns:a16="http://schemas.microsoft.com/office/drawing/2014/main" id="{137ED101-2BE5-4388-8767-A3947B6673A3}"/>
              </a:ext>
            </a:extLst>
          </p:cNvPr>
          <p:cNvSpPr>
            <a:spLocks noGrp="1"/>
          </p:cNvSpPr>
          <p:nvPr>
            <p:ph idx="1"/>
          </p:nvPr>
        </p:nvSpPr>
        <p:spPr>
          <a:xfrm>
            <a:off x="374904" y="1699550"/>
            <a:ext cx="10978896" cy="4370323"/>
          </a:xfrm>
        </p:spPr>
        <p:txBody>
          <a:bodyPr>
            <a:noAutofit/>
          </a:bodyPr>
          <a:lstStyle/>
          <a:p>
            <a:r>
              <a:rPr lang="en-US" sz="2200" b="1" dirty="0"/>
              <a:t>Willingness to ask for help: </a:t>
            </a:r>
            <a:r>
              <a:rPr lang="en-US" sz="2200" dirty="0"/>
              <a:t>Women are more likely to use telephone help lines, visit/access family doctors, or discuss problems with others.</a:t>
            </a:r>
          </a:p>
          <a:p>
            <a:r>
              <a:rPr lang="en-US" sz="2200" b="1" dirty="0"/>
              <a:t>Religious Activity: </a:t>
            </a:r>
            <a:r>
              <a:rPr lang="en-US" sz="2200" dirty="0"/>
              <a:t>Frequent attendance in faith-based activities reduces suicide risk. </a:t>
            </a:r>
          </a:p>
          <a:p>
            <a:r>
              <a:rPr lang="en-US" sz="2200" b="1" dirty="0"/>
              <a:t>Spirituality: </a:t>
            </a:r>
            <a:r>
              <a:rPr lang="en-US" sz="2200" dirty="0"/>
              <a:t>Found to be protective against suicide attempts in women, especially in African-American women.</a:t>
            </a:r>
          </a:p>
          <a:p>
            <a:r>
              <a:rPr lang="en-US" sz="2200" b="1" dirty="0"/>
              <a:t>Motherhood: </a:t>
            </a:r>
            <a:r>
              <a:rPr lang="en-US" sz="2200" dirty="0"/>
              <a:t>Women with young children especially have a lower risk of suicide.</a:t>
            </a:r>
          </a:p>
          <a:p>
            <a:r>
              <a:rPr lang="en-US" sz="2200" b="1" dirty="0"/>
              <a:t>Connectedness</a:t>
            </a:r>
            <a:r>
              <a:rPr lang="en-US" sz="2200" dirty="0"/>
              <a:t>: Women with family, social support, and children tend to promote engagement outside the family.</a:t>
            </a:r>
          </a:p>
          <a:p>
            <a:pPr lvl="1"/>
            <a:r>
              <a:rPr lang="en-US" sz="2200" dirty="0"/>
              <a:t>Meaning in life may play an important role in promoting mental health and well-being and potentially conferring resiliency to contemplations of suicide.</a:t>
            </a:r>
          </a:p>
        </p:txBody>
      </p:sp>
      <p:sp>
        <p:nvSpPr>
          <p:cNvPr id="4" name="Slide Number Placeholder 3">
            <a:extLst>
              <a:ext uri="{FF2B5EF4-FFF2-40B4-BE49-F238E27FC236}">
                <a16:creationId xmlns:a16="http://schemas.microsoft.com/office/drawing/2014/main" id="{0AC3E42E-91AB-C84D-946E-DD3A8D46F08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71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thal Means Safety and Women Veterans">
            <a:extLst>
              <a:ext uri="{FF2B5EF4-FFF2-40B4-BE49-F238E27FC236}">
                <a16:creationId xmlns:a16="http://schemas.microsoft.com/office/drawing/2014/main" id="{16B5C15B-636F-5148-8B8A-DC4C0F4B0ACF}"/>
              </a:ext>
            </a:extLst>
          </p:cNvPr>
          <p:cNvSpPr>
            <a:spLocks noGrp="1"/>
          </p:cNvSpPr>
          <p:nvPr>
            <p:ph type="title"/>
          </p:nvPr>
        </p:nvSpPr>
        <p:spPr/>
        <p:txBody>
          <a:bodyPr/>
          <a:lstStyle/>
          <a:p>
            <a:r>
              <a:rPr lang="en-US" dirty="0"/>
              <a:t>Lethal Means Safety and Women Veterans</a:t>
            </a:r>
          </a:p>
        </p:txBody>
      </p:sp>
      <p:sp>
        <p:nvSpPr>
          <p:cNvPr id="3" name="Slide Number Placeholder 2">
            <a:extLst>
              <a:ext uri="{FF2B5EF4-FFF2-40B4-BE49-F238E27FC236}">
                <a16:creationId xmlns:a16="http://schemas.microsoft.com/office/drawing/2014/main" id="{4CE9C1A5-0A13-CC43-84F1-F87085BF227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85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C9FCCD-DE22-D7BE-51C1-8292D807831F}"/>
              </a:ext>
            </a:extLst>
          </p:cNvPr>
          <p:cNvSpPr>
            <a:spLocks noGrp="1"/>
          </p:cNvSpPr>
          <p:nvPr>
            <p:ph type="title"/>
          </p:nvPr>
        </p:nvSpPr>
        <p:spPr>
          <a:xfrm>
            <a:off x="852390" y="473659"/>
            <a:ext cx="2578100" cy="315729"/>
          </a:xfrm>
        </p:spPr>
        <p:txBody>
          <a:bodyPr>
            <a:normAutofit/>
          </a:bodyPr>
          <a:lstStyle/>
          <a:p>
            <a:r>
              <a:rPr lang="en-US" sz="800" dirty="0">
                <a:solidFill>
                  <a:schemeClr val="bg1"/>
                </a:solidFill>
              </a:rPr>
              <a:t>Lethal Means Safety Matters</a:t>
            </a:r>
          </a:p>
        </p:txBody>
      </p:sp>
      <p:sp>
        <p:nvSpPr>
          <p:cNvPr id="2" name="Rectangle 1" descr="Lethal Means Safety Matters:&#10;Most Suicidal Crises are Brief&#10;Time from Decision to Action &lt; 1 hour&#10;"/>
          <p:cNvSpPr/>
          <p:nvPr/>
        </p:nvSpPr>
        <p:spPr>
          <a:xfrm>
            <a:off x="168965" y="610334"/>
            <a:ext cx="8939563" cy="1492716"/>
          </a:xfrm>
          <a:prstGeom prst="rect">
            <a:avLst/>
          </a:prstGeom>
        </p:spPr>
        <p:txBody>
          <a:bodyPr wrap="square">
            <a:spAutoFit/>
          </a:bodyPr>
          <a:lstStyle/>
          <a:p>
            <a:r>
              <a:rPr lang="en-US" sz="3500" b="1" dirty="0">
                <a:solidFill>
                  <a:schemeClr val="accent1">
                    <a:lumMod val="75000"/>
                  </a:schemeClr>
                </a:solidFill>
              </a:rPr>
              <a:t>Lethal Means Safety Matters:</a:t>
            </a:r>
          </a:p>
          <a:p>
            <a:r>
              <a:rPr lang="en-US" sz="2800" b="1" dirty="0">
                <a:solidFill>
                  <a:schemeClr val="accent1">
                    <a:lumMod val="75000"/>
                  </a:schemeClr>
                </a:solidFill>
              </a:rPr>
              <a:t>Most Suicidal Crises are Brief</a:t>
            </a:r>
          </a:p>
          <a:p>
            <a:r>
              <a:rPr lang="en-US" sz="2800" b="1" dirty="0">
                <a:solidFill>
                  <a:schemeClr val="accent1">
                    <a:lumMod val="75000"/>
                  </a:schemeClr>
                </a:solidFill>
              </a:rPr>
              <a:t>Time from Decision to Action &lt; 1 hour</a:t>
            </a:r>
          </a:p>
        </p:txBody>
      </p:sp>
      <p:sp>
        <p:nvSpPr>
          <p:cNvPr id="14" name="TextBox 13" descr="Suicide attempts by firearm are between 85-95% fatal compared with all other methods of suicide. &#10;">
            <a:extLst>
              <a:ext uri="{FF2B5EF4-FFF2-40B4-BE49-F238E27FC236}">
                <a16:creationId xmlns:a16="http://schemas.microsoft.com/office/drawing/2014/main" id="{73E3418D-5CC4-49D1-8F8F-FEA49622B020}"/>
              </a:ext>
            </a:extLst>
          </p:cNvPr>
          <p:cNvSpPr txBox="1"/>
          <p:nvPr/>
        </p:nvSpPr>
        <p:spPr>
          <a:xfrm>
            <a:off x="7817593" y="959371"/>
            <a:ext cx="4189405" cy="923330"/>
          </a:xfrm>
          <a:prstGeom prst="rect">
            <a:avLst/>
          </a:prstGeom>
          <a:noFill/>
          <a:ln w="38100">
            <a:solidFill>
              <a:srgbClr val="00467F"/>
            </a:solidFill>
          </a:ln>
        </p:spPr>
        <p:txBody>
          <a:bodyPr wrap="square">
            <a:spAutoFit/>
          </a:bodyPr>
          <a:lstStyle/>
          <a:p>
            <a:pPr algn="ctr"/>
            <a:r>
              <a:rPr lang="en-US" sz="1800" dirty="0"/>
              <a:t>Suicide attempts by firearm are between 85-95% fatal compared with all other methods of suicide. </a:t>
            </a:r>
          </a:p>
        </p:txBody>
      </p:sp>
      <p:pic>
        <p:nvPicPr>
          <p:cNvPr id="7" name="Picture 6" descr="Source: Simon, T.R., Swann, A.C., Powell, K.E., Potter, L.B., Kresnow, M., and O’Carroll, P.W.  Characteristics of Impulsive Suicide Attempts and Attempters. SLTB. 2001; 32(supp):49-59.&#10;">
            <a:extLst>
              <a:ext uri="{FF2B5EF4-FFF2-40B4-BE49-F238E27FC236}">
                <a16:creationId xmlns:a16="http://schemas.microsoft.com/office/drawing/2014/main" id="{3381C9EC-9959-6E49-A218-5BAF99CCA567}"/>
              </a:ext>
            </a:extLst>
          </p:cNvPr>
          <p:cNvPicPr>
            <a:picLocks noChangeAspect="1"/>
          </p:cNvPicPr>
          <p:nvPr/>
        </p:nvPicPr>
        <p:blipFill rotWithShape="1">
          <a:blip r:embed="rId3"/>
          <a:srcRect l="7469" r="11306"/>
          <a:stretch/>
        </p:blipFill>
        <p:spPr>
          <a:xfrm>
            <a:off x="414248" y="2132526"/>
            <a:ext cx="6032484" cy="3118299"/>
          </a:xfrm>
          <a:prstGeom prst="rect">
            <a:avLst/>
          </a:prstGeom>
        </p:spPr>
      </p:pic>
      <p:pic>
        <p:nvPicPr>
          <p:cNvPr id="10" name="Picture 9" descr="Suicide attempts by firearm are between 85-95% fatal compared with all other methods of suicide. &#10;"/>
          <p:cNvPicPr>
            <a:picLocks noChangeAspect="1"/>
          </p:cNvPicPr>
          <p:nvPr/>
        </p:nvPicPr>
        <p:blipFill rotWithShape="1">
          <a:blip r:embed="rId4">
            <a:extLst>
              <a:ext uri="{28A0092B-C50C-407E-A947-70E740481C1C}">
                <a14:useLocalDpi xmlns:a14="http://schemas.microsoft.com/office/drawing/2010/main" val="0"/>
              </a:ext>
            </a:extLst>
          </a:blip>
          <a:srcRect r="9335"/>
          <a:stretch/>
        </p:blipFill>
        <p:spPr>
          <a:xfrm>
            <a:off x="6400486" y="1951038"/>
            <a:ext cx="5606512" cy="3481274"/>
          </a:xfrm>
          <a:prstGeom prst="rect">
            <a:avLst/>
          </a:prstGeom>
        </p:spPr>
      </p:pic>
      <p:sp>
        <p:nvSpPr>
          <p:cNvPr id="13" name="TextBox 12"/>
          <p:cNvSpPr txBox="1"/>
          <p:nvPr/>
        </p:nvSpPr>
        <p:spPr>
          <a:xfrm>
            <a:off x="1625566" y="5387500"/>
            <a:ext cx="4470434" cy="369332"/>
          </a:xfrm>
          <a:prstGeom prst="rect">
            <a:avLst/>
          </a:prstGeom>
          <a:noFill/>
        </p:spPr>
        <p:txBody>
          <a:bodyPr wrap="square" rtlCol="0">
            <a:spAutoFit/>
          </a:bodyPr>
          <a:lstStyle/>
          <a:p>
            <a:r>
              <a:rPr lang="en-US" sz="900" dirty="0"/>
              <a:t>Source: Simon, T.R., Swann, A.C., Powell, K.E., Potter, L.B., Kresnow, M., and O’Carroll, P.W.  Characteristics of Impulsive Suicide Attempts and Attempters. SLTB. 2001; 32(supp):49-59.</a:t>
            </a:r>
          </a:p>
        </p:txBody>
      </p:sp>
      <p:sp>
        <p:nvSpPr>
          <p:cNvPr id="12" name="TextBox 11"/>
          <p:cNvSpPr txBox="1"/>
          <p:nvPr/>
        </p:nvSpPr>
        <p:spPr>
          <a:xfrm>
            <a:off x="6638939" y="5387500"/>
            <a:ext cx="3933285" cy="369332"/>
          </a:xfrm>
          <a:prstGeom prst="rect">
            <a:avLst/>
          </a:prstGeom>
          <a:noFill/>
        </p:spPr>
        <p:txBody>
          <a:bodyPr wrap="square" rtlCol="0">
            <a:spAutoFit/>
          </a:bodyPr>
          <a:lstStyle/>
          <a:p>
            <a:r>
              <a:rPr lang="en-US" sz="900" dirty="0"/>
              <a:t>Source: CDC WISQARS and US Dept. of Veterans Affairs </a:t>
            </a:r>
          </a:p>
          <a:p>
            <a:r>
              <a:rPr lang="en-US" sz="900" dirty="0">
                <a:hlinkClick r:id="rId5"/>
              </a:rPr>
              <a:t>https://www.mirecc.va.gov/lethalmeanssafety/facts/</a:t>
            </a:r>
            <a:endParaRPr lang="en-US" sz="900" dirty="0"/>
          </a:p>
        </p:txBody>
      </p:sp>
      <p:sp>
        <p:nvSpPr>
          <p:cNvPr id="15" name="TextBox 14">
            <a:extLst>
              <a:ext uri="{FF2B5EF4-FFF2-40B4-BE49-F238E27FC236}">
                <a16:creationId xmlns:a16="http://schemas.microsoft.com/office/drawing/2014/main" id="{29A3D97D-9322-4419-B83A-6FCFB92A09EC}"/>
              </a:ext>
            </a:extLst>
          </p:cNvPr>
          <p:cNvSpPr txBox="1"/>
          <p:nvPr/>
        </p:nvSpPr>
        <p:spPr>
          <a:xfrm>
            <a:off x="383262" y="5745394"/>
            <a:ext cx="11165456" cy="369332"/>
          </a:xfrm>
          <a:prstGeom prst="rect">
            <a:avLst/>
          </a:prstGeom>
          <a:noFill/>
        </p:spPr>
        <p:txBody>
          <a:bodyPr wrap="square">
            <a:spAutoFit/>
          </a:bodyPr>
          <a:lstStyle/>
          <a:p>
            <a:pPr algn="ctr"/>
            <a:r>
              <a:rPr lang="en-US" sz="1800" i="1" dirty="0"/>
              <a:t>Note: Approximately 1/3 of Veterans in large surveys store their firearms loaded and unlocked.   </a:t>
            </a:r>
            <a:endParaRPr lang="en-US" i="1" dirty="0"/>
          </a:p>
        </p:txBody>
      </p:sp>
      <p:sp>
        <p:nvSpPr>
          <p:cNvPr id="16" name="TextBox 15">
            <a:extLst>
              <a:ext uri="{FF2B5EF4-FFF2-40B4-BE49-F238E27FC236}">
                <a16:creationId xmlns:a16="http://schemas.microsoft.com/office/drawing/2014/main" id="{0E4E5E49-D8F2-486F-986A-4C180A4FD1A0}"/>
              </a:ext>
            </a:extLst>
          </p:cNvPr>
          <p:cNvSpPr txBox="1"/>
          <p:nvPr/>
        </p:nvSpPr>
        <p:spPr>
          <a:xfrm>
            <a:off x="596690" y="6428994"/>
            <a:ext cx="10738599" cy="400110"/>
          </a:xfrm>
          <a:prstGeom prst="rect">
            <a:avLst/>
          </a:prstGeom>
          <a:noFill/>
        </p:spPr>
        <p:txBody>
          <a:bodyPr wrap="square">
            <a:spAutoFit/>
          </a:bodyPr>
          <a:lstStyle/>
          <a:p>
            <a:pPr marL="0" indent="0" algn="ctr">
              <a:buNone/>
            </a:pPr>
            <a:r>
              <a:rPr lang="en-US" sz="2000" b="1" i="1" dirty="0"/>
              <a:t>Building in time and space between the impulse to act and the means to harm one’s self saves lives. </a:t>
            </a:r>
          </a:p>
        </p:txBody>
      </p:sp>
    </p:spTree>
    <p:extLst>
      <p:ext uri="{BB962C8B-B14F-4D97-AF65-F5344CB8AC3E}">
        <p14:creationId xmlns:p14="http://schemas.microsoft.com/office/powerpoint/2010/main" val="2088226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F5B1-62D5-440E-AE7C-4B99C20BEF34}"/>
              </a:ext>
            </a:extLst>
          </p:cNvPr>
          <p:cNvSpPr>
            <a:spLocks noGrp="1"/>
          </p:cNvSpPr>
          <p:nvPr>
            <p:ph type="title"/>
          </p:nvPr>
        </p:nvSpPr>
        <p:spPr>
          <a:xfrm>
            <a:off x="220337" y="446140"/>
            <a:ext cx="12096521" cy="1051256"/>
          </a:xfrm>
        </p:spPr>
        <p:txBody>
          <a:bodyPr>
            <a:normAutofit fontScale="90000"/>
          </a:bodyPr>
          <a:lstStyle/>
          <a:p>
            <a:r>
              <a:rPr lang="en-US" dirty="0"/>
              <a:t>Practice safe storage of firearms, medications and other lethal means</a:t>
            </a:r>
          </a:p>
        </p:txBody>
      </p:sp>
      <p:sp>
        <p:nvSpPr>
          <p:cNvPr id="3" name="Content Placeholder 2" descr="Practice safe storage of firearms, medications and other lethal means">
            <a:extLst>
              <a:ext uri="{FF2B5EF4-FFF2-40B4-BE49-F238E27FC236}">
                <a16:creationId xmlns:a16="http://schemas.microsoft.com/office/drawing/2014/main" id="{951AD5A6-4D2A-49D4-87C4-685755915C6B}"/>
              </a:ext>
            </a:extLst>
          </p:cNvPr>
          <p:cNvSpPr>
            <a:spLocks noGrp="1"/>
          </p:cNvSpPr>
          <p:nvPr>
            <p:ph idx="1"/>
          </p:nvPr>
        </p:nvSpPr>
        <p:spPr>
          <a:xfrm>
            <a:off x="220337" y="1166889"/>
            <a:ext cx="11133463" cy="4352561"/>
          </a:xfrm>
        </p:spPr>
        <p:txBody>
          <a:bodyPr>
            <a:normAutofit/>
          </a:bodyPr>
          <a:lstStyle/>
          <a:p>
            <a:r>
              <a:rPr lang="en-US" sz="2000" dirty="0"/>
              <a:t>Visit </a:t>
            </a:r>
            <a:r>
              <a:rPr lang="en-US" sz="2000" b="1" dirty="0">
                <a:solidFill>
                  <a:srgbClr val="0070C0"/>
                </a:solidFill>
                <a:hlinkClick r:id="rId2">
                  <a:extLst>
                    <a:ext uri="{A12FA001-AC4F-418D-AE19-62706E023703}">
                      <ahyp:hlinkClr xmlns:ahyp="http://schemas.microsoft.com/office/drawing/2018/hyperlinkcolor" val="tx"/>
                    </a:ext>
                  </a:extLst>
                </a:hlinkClick>
              </a:rPr>
              <a:t>www.keepitsecure.net</a:t>
            </a:r>
            <a:r>
              <a:rPr lang="en-US" sz="2000" b="1" dirty="0">
                <a:solidFill>
                  <a:srgbClr val="0070C0"/>
                </a:solidFill>
              </a:rPr>
              <a:t> </a:t>
            </a:r>
            <a:r>
              <a:rPr lang="en-US" sz="2000" dirty="0"/>
              <a:t>to learn more about the importance of firearm and other lethal means safety.</a:t>
            </a:r>
          </a:p>
          <a:p>
            <a:r>
              <a:rPr lang="en-US" sz="2000" dirty="0"/>
              <a:t>Nearly half of all Veterans own a firearm, and most Veteran firearm owners are dedicated to firearm safety. Firearm injuries in the home can be prevented by making sure firearms are </a:t>
            </a:r>
            <a:r>
              <a:rPr lang="en-US" sz="2000" b="1" dirty="0"/>
              <a:t>unloaded</a:t>
            </a:r>
            <a:r>
              <a:rPr lang="en-US" sz="2000" dirty="0"/>
              <a:t>, </a:t>
            </a:r>
            <a:r>
              <a:rPr lang="en-US" sz="2000" b="1" dirty="0"/>
              <a:t>locked</a:t>
            </a:r>
            <a:r>
              <a:rPr lang="en-US" sz="2000" dirty="0"/>
              <a:t>, and </a:t>
            </a:r>
            <a:r>
              <a:rPr lang="en-US" sz="2000" b="1" dirty="0"/>
              <a:t>secured </a:t>
            </a:r>
            <a:r>
              <a:rPr lang="en-US" sz="2000" dirty="0"/>
              <a:t>when not in use, with ammunition stored in a separate location</a:t>
            </a:r>
          </a:p>
          <a:p>
            <a:r>
              <a:rPr lang="en-US" sz="2000" dirty="0"/>
              <a:t>There are several effective ways to safely secure firearms, as shown below. Learn more and find the option that works best for you and your family from the National Shooting Sports Foundation at </a:t>
            </a:r>
            <a:r>
              <a:rPr lang="en-US" sz="2000" b="1" dirty="0">
                <a:hlinkClick r:id="rId3"/>
              </a:rPr>
              <a:t>www.nssf.org/safety</a:t>
            </a:r>
            <a:endParaRPr lang="en-US" sz="2000" dirty="0"/>
          </a:p>
        </p:txBody>
      </p:sp>
      <p:pic>
        <p:nvPicPr>
          <p:cNvPr id="6" name="Picture 5" descr="Cable Lock, Lock Box, Gun Safe">
            <a:extLst>
              <a:ext uri="{FF2B5EF4-FFF2-40B4-BE49-F238E27FC236}">
                <a16:creationId xmlns:a16="http://schemas.microsoft.com/office/drawing/2014/main" id="{393E5348-EC26-44B7-BBBD-591520424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098" y="3343169"/>
            <a:ext cx="6019433" cy="2676351"/>
          </a:xfrm>
          <a:prstGeom prst="rect">
            <a:avLst/>
          </a:prstGeom>
        </p:spPr>
      </p:pic>
      <p:sp>
        <p:nvSpPr>
          <p:cNvPr id="4" name="Slide Number Placeholder 3">
            <a:extLst>
              <a:ext uri="{FF2B5EF4-FFF2-40B4-BE49-F238E27FC236}">
                <a16:creationId xmlns:a16="http://schemas.microsoft.com/office/drawing/2014/main" id="{6F3306F2-CD15-416E-BB98-CD0B59BDEDE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598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FCB969-97FA-424E-B817-46D323911A9D}"/>
              </a:ext>
            </a:extLst>
          </p:cNvPr>
          <p:cNvSpPr txBox="1"/>
          <p:nvPr/>
        </p:nvSpPr>
        <p:spPr>
          <a:xfrm>
            <a:off x="0" y="480247"/>
            <a:ext cx="7833360" cy="954107"/>
          </a:xfrm>
          <a:prstGeom prst="rect">
            <a:avLst/>
          </a:prstGeom>
          <a:noFill/>
        </p:spPr>
        <p:txBody>
          <a:bodyPr wrap="square" rtlCol="0">
            <a:spAutoFit/>
          </a:bodyPr>
          <a:lstStyle/>
          <a:p>
            <a:r>
              <a:rPr lang="en-US" sz="2800" dirty="0">
                <a:hlinkClick r:id="rId3"/>
              </a:rPr>
              <a:t>KeepItSecure.Net</a:t>
            </a:r>
            <a:r>
              <a:rPr lang="en-US" sz="2800" dirty="0"/>
              <a:t>:  Lethal Means Safety Campaign Focused on Firearm Safety</a:t>
            </a:r>
          </a:p>
        </p:txBody>
      </p:sp>
      <p:sp>
        <p:nvSpPr>
          <p:cNvPr id="5" name="Title 4">
            <a:extLst>
              <a:ext uri="{FF2B5EF4-FFF2-40B4-BE49-F238E27FC236}">
                <a16:creationId xmlns:a16="http://schemas.microsoft.com/office/drawing/2014/main" id="{BC95A014-9271-9D4B-CA6B-3F2F356C48AB}"/>
              </a:ext>
            </a:extLst>
          </p:cNvPr>
          <p:cNvSpPr>
            <a:spLocks noGrp="1"/>
          </p:cNvSpPr>
          <p:nvPr>
            <p:ph type="title"/>
          </p:nvPr>
        </p:nvSpPr>
        <p:spPr>
          <a:xfrm>
            <a:off x="4711700" y="640719"/>
            <a:ext cx="6642100" cy="954107"/>
          </a:xfrm>
        </p:spPr>
        <p:txBody>
          <a:bodyPr>
            <a:normAutofit/>
          </a:bodyPr>
          <a:lstStyle/>
          <a:p>
            <a:r>
              <a:rPr lang="en-US" sz="800" dirty="0" err="1">
                <a:solidFill>
                  <a:schemeClr val="bg1"/>
                </a:solidFill>
              </a:rPr>
              <a:t>Keepitsecure</a:t>
            </a:r>
            <a:endParaRPr lang="en-US" sz="800" dirty="0">
              <a:solidFill>
                <a:schemeClr val="bg1"/>
              </a:solidFill>
            </a:endParaRPr>
          </a:p>
        </p:txBody>
      </p:sp>
      <p:sp>
        <p:nvSpPr>
          <p:cNvPr id="16" name="TextBox 15">
            <a:extLst>
              <a:ext uri="{FF2B5EF4-FFF2-40B4-BE49-F238E27FC236}">
                <a16:creationId xmlns:a16="http://schemas.microsoft.com/office/drawing/2014/main" id="{F00B1719-C974-4102-85FE-35C99D934F31}"/>
              </a:ext>
            </a:extLst>
          </p:cNvPr>
          <p:cNvSpPr txBox="1"/>
          <p:nvPr/>
        </p:nvSpPr>
        <p:spPr>
          <a:xfrm>
            <a:off x="8506691" y="73244"/>
            <a:ext cx="3869361" cy="1231106"/>
          </a:xfrm>
          <a:prstGeom prst="rect">
            <a:avLst/>
          </a:prstGeom>
          <a:noFill/>
        </p:spPr>
        <p:txBody>
          <a:bodyPr wrap="square" rtlCol="0">
            <a:spAutoFit/>
          </a:bodyPr>
          <a:lstStyle/>
          <a:p>
            <a:pPr algn="ctr"/>
            <a:r>
              <a:rPr lang="en-US" sz="1400" dirty="0">
                <a:hlinkClick r:id="rId4"/>
              </a:rPr>
              <a:t>Space Between Thought and Trigger - X30 - YouTube</a:t>
            </a:r>
            <a:r>
              <a:rPr lang="en-US" sz="1400" dirty="0">
                <a:hlinkClick r:id="rId4">
                  <a:extLst>
                    <a:ext uri="{A12FA001-AC4F-418D-AE19-62706E023703}">
                      <ahyp:hlinkClr xmlns:ahyp="http://schemas.microsoft.com/office/drawing/2018/hyperlinkcolor" val="tx"/>
                    </a:ext>
                  </a:extLst>
                </a:hlinkClick>
              </a:rPr>
              <a:t> </a:t>
            </a:r>
            <a:endParaRPr lang="en-US" sz="1400" dirty="0">
              <a:hlinkClick r:id="rId5">
                <a:extLst>
                  <a:ext uri="{A12FA001-AC4F-418D-AE19-62706E023703}">
                    <ahyp:hlinkClr xmlns:ahyp="http://schemas.microsoft.com/office/drawing/2018/hyperlinkcolor" val="tx"/>
                  </a:ext>
                </a:extLst>
              </a:hlinkClick>
            </a:endParaRPr>
          </a:p>
          <a:p>
            <a:pPr algn="ctr"/>
            <a:r>
              <a:rPr lang="en-US" sz="1400" dirty="0"/>
              <a:t>Female Veteran - 30 Seconds</a:t>
            </a:r>
          </a:p>
          <a:p>
            <a:pPr algn="ctr"/>
            <a:r>
              <a:rPr lang="en-US" sz="1600" b="1" dirty="0"/>
              <a:t>Gratitude to NSSF and other partners for input in the development of this campaign</a:t>
            </a:r>
          </a:p>
        </p:txBody>
      </p:sp>
      <p:pic>
        <p:nvPicPr>
          <p:cNvPr id="15" name="Picture 14">
            <a:extLst>
              <a:ext uri="{FF2B5EF4-FFF2-40B4-BE49-F238E27FC236}">
                <a16:creationId xmlns:a16="http://schemas.microsoft.com/office/drawing/2014/main" id="{A15D53E3-6008-415C-A529-B691F032FC66}"/>
              </a:ext>
              <a:ext uri="{C183D7F6-B498-43B3-948B-1728B52AA6E4}">
                <adec:decorative xmlns:adec="http://schemas.microsoft.com/office/drawing/2017/decorative" val="1"/>
              </a:ext>
            </a:extLst>
          </p:cNvPr>
          <p:cNvPicPr>
            <a:picLocks noChangeAspect="1"/>
          </p:cNvPicPr>
          <p:nvPr/>
        </p:nvPicPr>
        <p:blipFill rotWithShape="1">
          <a:blip r:embed="rId6"/>
          <a:srcRect l="1675" t="20196" r="76553" b="23300"/>
          <a:stretch/>
        </p:blipFill>
        <p:spPr>
          <a:xfrm>
            <a:off x="0" y="1682060"/>
            <a:ext cx="12192000" cy="5529430"/>
          </a:xfrm>
          <a:prstGeom prst="rect">
            <a:avLst/>
          </a:prstGeom>
        </p:spPr>
      </p:pic>
    </p:spTree>
    <p:extLst>
      <p:ext uri="{BB962C8B-B14F-4D97-AF65-F5344CB8AC3E}">
        <p14:creationId xmlns:p14="http://schemas.microsoft.com/office/powerpoint/2010/main" val="1187415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B97D-360A-4900-9C7C-4672F965574B}"/>
              </a:ext>
            </a:extLst>
          </p:cNvPr>
          <p:cNvSpPr>
            <a:spLocks noGrp="1"/>
          </p:cNvSpPr>
          <p:nvPr>
            <p:ph type="title"/>
          </p:nvPr>
        </p:nvSpPr>
        <p:spPr>
          <a:xfrm>
            <a:off x="198440" y="308808"/>
            <a:ext cx="7067063" cy="1051256"/>
          </a:xfrm>
        </p:spPr>
        <p:txBody>
          <a:bodyPr>
            <a:normAutofit/>
          </a:bodyPr>
          <a:lstStyle/>
          <a:p>
            <a:r>
              <a:rPr lang="en-US" sz="3000" dirty="0"/>
              <a:t>Lethal Means Safety Resources </a:t>
            </a:r>
          </a:p>
        </p:txBody>
      </p:sp>
      <p:sp>
        <p:nvSpPr>
          <p:cNvPr id="7" name="TextBox 6">
            <a:extLst>
              <a:ext uri="{FF2B5EF4-FFF2-40B4-BE49-F238E27FC236}">
                <a16:creationId xmlns:a16="http://schemas.microsoft.com/office/drawing/2014/main" id="{3A8A77C2-8461-4441-9AE2-C8DE369F622D}"/>
              </a:ext>
            </a:extLst>
          </p:cNvPr>
          <p:cNvSpPr txBox="1"/>
          <p:nvPr/>
        </p:nvSpPr>
        <p:spPr>
          <a:xfrm>
            <a:off x="-466579" y="1213009"/>
            <a:ext cx="7269161" cy="2585323"/>
          </a:xfrm>
          <a:prstGeom prst="rect">
            <a:avLst/>
          </a:prstGeom>
          <a:noFill/>
        </p:spPr>
        <p:txBody>
          <a:bodyPr wrap="square" rtlCol="0">
            <a:spAutoFit/>
          </a:bodyPr>
          <a:lstStyle/>
          <a:p>
            <a:pPr lvl="2"/>
            <a:r>
              <a:rPr lang="en-US" sz="2400" b="1" dirty="0">
                <a:hlinkClick r:id="rId3"/>
              </a:rPr>
              <a:t>Reducing Firearm &amp; Other Household Safety Risks Brochure</a:t>
            </a:r>
            <a:r>
              <a:rPr lang="en-US" sz="2400" b="1" dirty="0"/>
              <a:t> </a:t>
            </a:r>
          </a:p>
          <a:p>
            <a:pPr marL="1257300" lvl="2" indent="-342900">
              <a:buFont typeface="Arial" panose="020B0604020202020204" pitchFamily="34" charset="0"/>
              <a:buChar char="•"/>
            </a:pPr>
            <a:r>
              <a:rPr lang="en-US" sz="2400" dirty="0"/>
              <a:t>Best practices for safely storing firearms and medications </a:t>
            </a:r>
          </a:p>
          <a:p>
            <a:pPr marL="1257300" lvl="2" indent="-342900">
              <a:buFont typeface="Arial" panose="020B0604020202020204" pitchFamily="34" charset="0"/>
              <a:buChar char="•"/>
            </a:pPr>
            <a:r>
              <a:rPr lang="en-US" sz="2400" dirty="0"/>
              <a:t>Guides on how to talk to Veterans about safe storage. </a:t>
            </a:r>
          </a:p>
          <a:p>
            <a:pPr lvl="2"/>
            <a:endParaRPr lang="en-US" dirty="0"/>
          </a:p>
        </p:txBody>
      </p:sp>
      <p:sp>
        <p:nvSpPr>
          <p:cNvPr id="4" name="TextBox 3">
            <a:extLst>
              <a:ext uri="{FF2B5EF4-FFF2-40B4-BE49-F238E27FC236}">
                <a16:creationId xmlns:a16="http://schemas.microsoft.com/office/drawing/2014/main" id="{EB052EFD-5D12-4FE9-A86B-9550355B74A5}"/>
              </a:ext>
            </a:extLst>
          </p:cNvPr>
          <p:cNvSpPr txBox="1"/>
          <p:nvPr/>
        </p:nvSpPr>
        <p:spPr>
          <a:xfrm>
            <a:off x="678873" y="3778570"/>
            <a:ext cx="3462246" cy="1477328"/>
          </a:xfrm>
          <a:prstGeom prst="rect">
            <a:avLst/>
          </a:prstGeom>
          <a:noFill/>
          <a:ln>
            <a:solidFill>
              <a:srgbClr val="003F72"/>
            </a:solidFill>
          </a:ln>
        </p:spPr>
        <p:txBody>
          <a:bodyPr wrap="square" rtlCol="0">
            <a:spAutoFit/>
          </a:bodyPr>
          <a:lstStyle/>
          <a:p>
            <a:pPr algn="ctr"/>
            <a:r>
              <a:rPr lang="en-US" dirty="0"/>
              <a:t>Normalize the discussion….</a:t>
            </a:r>
          </a:p>
          <a:p>
            <a:pPr algn="ctr"/>
            <a:r>
              <a:rPr lang="en-US" dirty="0"/>
              <a:t>it is OK to ask if someone is having thoughts about suicide. And it is OK to ask about how they are storing their firearms too. </a:t>
            </a:r>
          </a:p>
        </p:txBody>
      </p:sp>
      <p:pic>
        <p:nvPicPr>
          <p:cNvPr id="6" name="Picture 5" descr="Qr code&#10;&#10;Lethal Means Safety Resources">
            <a:extLst>
              <a:ext uri="{FF2B5EF4-FFF2-40B4-BE49-F238E27FC236}">
                <a16:creationId xmlns:a16="http://schemas.microsoft.com/office/drawing/2014/main" id="{6D780A16-2C45-4D89-8257-EE04B70420D8}"/>
              </a:ext>
            </a:extLst>
          </p:cNvPr>
          <p:cNvPicPr>
            <a:picLocks noChangeAspect="1"/>
          </p:cNvPicPr>
          <p:nvPr/>
        </p:nvPicPr>
        <p:blipFill>
          <a:blip r:embed="rId4"/>
          <a:stretch>
            <a:fillRect/>
          </a:stretch>
        </p:blipFill>
        <p:spPr>
          <a:xfrm>
            <a:off x="4604040" y="3556462"/>
            <a:ext cx="2198542" cy="2198542"/>
          </a:xfrm>
          <a:prstGeom prst="rect">
            <a:avLst/>
          </a:prstGeom>
        </p:spPr>
      </p:pic>
      <p:pic>
        <p:nvPicPr>
          <p:cNvPr id="3" name="Picture 2" descr="Reducing Firearms and other household Safety Risk for Veterans and their Families">
            <a:extLst>
              <a:ext uri="{FF2B5EF4-FFF2-40B4-BE49-F238E27FC236}">
                <a16:creationId xmlns:a16="http://schemas.microsoft.com/office/drawing/2014/main" id="{2CDCF384-F8A8-4343-99B8-4453D5EECE61}"/>
              </a:ext>
            </a:extLst>
          </p:cNvPr>
          <p:cNvPicPr>
            <a:picLocks noChangeAspect="1"/>
          </p:cNvPicPr>
          <p:nvPr/>
        </p:nvPicPr>
        <p:blipFill>
          <a:blip r:embed="rId5"/>
          <a:stretch>
            <a:fillRect/>
          </a:stretch>
        </p:blipFill>
        <p:spPr>
          <a:xfrm>
            <a:off x="7265503" y="589928"/>
            <a:ext cx="3667539" cy="5461761"/>
          </a:xfrm>
          <a:prstGeom prst="rect">
            <a:avLst/>
          </a:prstGeom>
        </p:spPr>
      </p:pic>
    </p:spTree>
    <p:extLst>
      <p:ext uri="{BB962C8B-B14F-4D97-AF65-F5344CB8AC3E}">
        <p14:creationId xmlns:p14="http://schemas.microsoft.com/office/powerpoint/2010/main" val="523168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mplementing a Public Health Approach for Veteran Suicide Prevention">
            <a:extLst>
              <a:ext uri="{FF2B5EF4-FFF2-40B4-BE49-F238E27FC236}">
                <a16:creationId xmlns:a16="http://schemas.microsoft.com/office/drawing/2014/main" id="{16B5C15B-636F-5148-8B8A-DC4C0F4B0ACF}"/>
              </a:ext>
            </a:extLst>
          </p:cNvPr>
          <p:cNvSpPr>
            <a:spLocks noGrp="1"/>
          </p:cNvSpPr>
          <p:nvPr>
            <p:ph type="title"/>
          </p:nvPr>
        </p:nvSpPr>
        <p:spPr/>
        <p:txBody>
          <a:bodyPr>
            <a:normAutofit fontScale="90000"/>
          </a:bodyPr>
          <a:lstStyle/>
          <a:p>
            <a:r>
              <a:rPr lang="en-US" dirty="0"/>
              <a:t>Implementing a Public Health Approach for Veteran Suicide Prevention</a:t>
            </a:r>
          </a:p>
        </p:txBody>
      </p:sp>
      <p:sp>
        <p:nvSpPr>
          <p:cNvPr id="3" name="Slide Number Placeholder 2">
            <a:extLst>
              <a:ext uri="{FF2B5EF4-FFF2-40B4-BE49-F238E27FC236}">
                <a16:creationId xmlns:a16="http://schemas.microsoft.com/office/drawing/2014/main" id="{4CE9C1A5-0A13-CC43-84F1-F87085BF227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652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B046-38E8-4251-B49E-5AF48F816B63}"/>
              </a:ext>
            </a:extLst>
          </p:cNvPr>
          <p:cNvSpPr>
            <a:spLocks noGrp="1"/>
          </p:cNvSpPr>
          <p:nvPr>
            <p:ph type="title"/>
          </p:nvPr>
        </p:nvSpPr>
        <p:spPr/>
        <p:txBody>
          <a:bodyPr/>
          <a:lstStyle/>
          <a:p>
            <a:r>
              <a:rPr lang="en-US" dirty="0"/>
              <a:t>Question</a:t>
            </a:r>
          </a:p>
        </p:txBody>
      </p:sp>
      <p:sp>
        <p:nvSpPr>
          <p:cNvPr id="3" name="Content Placeholder 2" descr="What do you think is meant when we say a public health approach to suicide prevention?&#10;">
            <a:extLst>
              <a:ext uri="{FF2B5EF4-FFF2-40B4-BE49-F238E27FC236}">
                <a16:creationId xmlns:a16="http://schemas.microsoft.com/office/drawing/2014/main" id="{0E383079-2C24-469B-B883-9236536D2227}"/>
              </a:ext>
            </a:extLst>
          </p:cNvPr>
          <p:cNvSpPr>
            <a:spLocks noGrp="1"/>
          </p:cNvSpPr>
          <p:nvPr>
            <p:ph idx="1"/>
          </p:nvPr>
        </p:nvSpPr>
        <p:spPr/>
        <p:txBody>
          <a:bodyPr>
            <a:normAutofit/>
          </a:bodyPr>
          <a:lstStyle/>
          <a:p>
            <a:pPr marL="0" indent="0" algn="ctr">
              <a:buNone/>
            </a:pPr>
            <a:r>
              <a:rPr lang="en-US" sz="4800" dirty="0"/>
              <a:t>What do you think is meant when we say a public health approach to suicide prevention?</a:t>
            </a:r>
          </a:p>
        </p:txBody>
      </p:sp>
    </p:spTree>
    <p:extLst>
      <p:ext uri="{BB962C8B-B14F-4D97-AF65-F5344CB8AC3E}">
        <p14:creationId xmlns:p14="http://schemas.microsoft.com/office/powerpoint/2010/main" val="2988056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7E3B5-9D9D-1247-8C21-630FAD5D64F8}"/>
              </a:ext>
            </a:extLst>
          </p:cNvPr>
          <p:cNvSpPr>
            <a:spLocks noGrp="1"/>
          </p:cNvSpPr>
          <p:nvPr>
            <p:ph type="title"/>
          </p:nvPr>
        </p:nvSpPr>
        <p:spPr>
          <a:xfrm>
            <a:off x="838200" y="177823"/>
            <a:ext cx="10515600" cy="1051256"/>
          </a:xfrm>
        </p:spPr>
        <p:txBody>
          <a:bodyPr/>
          <a:lstStyle/>
          <a:p>
            <a:pPr algn="ctr"/>
            <a:r>
              <a:rPr lang="en-US" dirty="0"/>
              <a:t>Public Health Strategy</a:t>
            </a:r>
          </a:p>
        </p:txBody>
      </p:sp>
      <p:sp>
        <p:nvSpPr>
          <p:cNvPr id="9" name="TextBox 8" descr="Public Health Strategy">
            <a:extLst>
              <a:ext uri="{FF2B5EF4-FFF2-40B4-BE49-F238E27FC236}">
                <a16:creationId xmlns:a16="http://schemas.microsoft.com/office/drawing/2014/main" id="{62DF35BD-2759-0349-9502-2EAFBE2C1346}"/>
              </a:ext>
            </a:extLst>
          </p:cNvPr>
          <p:cNvSpPr txBox="1"/>
          <p:nvPr/>
        </p:nvSpPr>
        <p:spPr>
          <a:xfrm>
            <a:off x="163551" y="928588"/>
            <a:ext cx="11864897" cy="132343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VA's public health strategy combines partnerships with communities to implement tailored, local prevention plans while also focusing on evidence-based clinical strategies for intervention. Our approach focuses on both what we can do now, in the short term, and over the long term, to implement VA’s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hlinkClick r:id="rId2"/>
              </a:rPr>
              <a:t>National Strategy for Preventing Veteran Suicide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8" name="Content Placeholder 7" descr="Community Based + Clinically Based = Full Public Health Model">
            <a:extLst>
              <a:ext uri="{FF2B5EF4-FFF2-40B4-BE49-F238E27FC236}">
                <a16:creationId xmlns:a16="http://schemas.microsoft.com/office/drawing/2014/main" id="{7EEB2875-A384-4246-B3EE-E914192711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2695" y="2392150"/>
            <a:ext cx="9806608" cy="3023305"/>
          </a:xfrm>
        </p:spPr>
      </p:pic>
      <p:sp>
        <p:nvSpPr>
          <p:cNvPr id="4" name="Arrow: Down 3">
            <a:extLst>
              <a:ext uri="{FF2B5EF4-FFF2-40B4-BE49-F238E27FC236}">
                <a16:creationId xmlns:a16="http://schemas.microsoft.com/office/drawing/2014/main" id="{F19CB605-0CCE-4B84-89BA-E79C1AFFDA02}"/>
              </a:ext>
              <a:ext uri="{C183D7F6-B498-43B3-948B-1728B52AA6E4}">
                <adec:decorative xmlns:adec="http://schemas.microsoft.com/office/drawing/2017/decorative" val="1"/>
              </a:ext>
            </a:extLst>
          </p:cNvPr>
          <p:cNvSpPr/>
          <p:nvPr/>
        </p:nvSpPr>
        <p:spPr>
          <a:xfrm>
            <a:off x="4062713" y="2113771"/>
            <a:ext cx="499641" cy="1169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786F9558-9BC1-784A-B293-212160AE4983}"/>
              </a:ext>
            </a:extLst>
          </p:cNvPr>
          <p:cNvSpPr>
            <a:spLocks noGrp="1"/>
          </p:cNvSpPr>
          <p:nvPr>
            <p:ph type="sldNum" sz="quarter" idx="12"/>
          </p:nvPr>
        </p:nvSpPr>
        <p:spPr>
          <a:xfrm>
            <a:off x="4724400" y="6356351"/>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rgbClr val="0046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pic>
        <p:nvPicPr>
          <p:cNvPr id="6" name="Content Placeholder 4" descr="Key Tenents">
            <a:extLst>
              <a:ext uri="{FF2B5EF4-FFF2-40B4-BE49-F238E27FC236}">
                <a16:creationId xmlns:a16="http://schemas.microsoft.com/office/drawing/2014/main" id="{E6CFE368-4322-446B-8A3B-D26766367EB8}"/>
              </a:ext>
            </a:extLst>
          </p:cNvPr>
          <p:cNvPicPr>
            <a:picLocks noChangeAspect="1"/>
          </p:cNvPicPr>
          <p:nvPr/>
        </p:nvPicPr>
        <p:blipFill rotWithShape="1">
          <a:blip r:embed="rId4"/>
          <a:srcRect l="4639" t="29908" r="4779" b="41144"/>
          <a:stretch/>
        </p:blipFill>
        <p:spPr>
          <a:xfrm>
            <a:off x="-1" y="5190454"/>
            <a:ext cx="12192000" cy="2331793"/>
          </a:xfrm>
          <a:prstGeom prst="rect">
            <a:avLst/>
          </a:prstGeom>
          <a:solidFill>
            <a:schemeClr val="bg1"/>
          </a:solidFill>
        </p:spPr>
      </p:pic>
    </p:spTree>
    <p:extLst>
      <p:ext uri="{BB962C8B-B14F-4D97-AF65-F5344CB8AC3E}">
        <p14:creationId xmlns:p14="http://schemas.microsoft.com/office/powerpoint/2010/main" val="4170207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hlinkClick r:id="rId3"/>
            <a:extLst>
              <a:ext uri="{FF2B5EF4-FFF2-40B4-BE49-F238E27FC236}">
                <a16:creationId xmlns:a16="http://schemas.microsoft.com/office/drawing/2014/main" id="{C4C8C5E5-D5B1-4F49-9F3F-3311538AAA7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956" y="-20289"/>
            <a:ext cx="2055031" cy="2695123"/>
          </a:xfrm>
          <a:prstGeom prst="rect">
            <a:avLst/>
          </a:prstGeom>
        </p:spPr>
      </p:pic>
      <p:pic>
        <p:nvPicPr>
          <p:cNvPr id="15" name="Picture 14">
            <a:hlinkClick r:id="rId5"/>
            <a:extLst>
              <a:ext uri="{FF2B5EF4-FFF2-40B4-BE49-F238E27FC236}">
                <a16:creationId xmlns:a16="http://schemas.microsoft.com/office/drawing/2014/main" id="{FEA9982E-3256-47A9-ACF1-A76756A394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585" y="14300"/>
            <a:ext cx="1864202" cy="2678902"/>
          </a:xfrm>
          <a:prstGeom prst="rect">
            <a:avLst/>
          </a:prstGeom>
        </p:spPr>
      </p:pic>
      <p:sp>
        <p:nvSpPr>
          <p:cNvPr id="2" name="Title 1">
            <a:extLst>
              <a:ext uri="{FF2B5EF4-FFF2-40B4-BE49-F238E27FC236}">
                <a16:creationId xmlns:a16="http://schemas.microsoft.com/office/drawing/2014/main" id="{E99233C7-7348-4DD8-9C36-73E3E8C5ADE5}"/>
              </a:ext>
            </a:extLst>
          </p:cNvPr>
          <p:cNvSpPr>
            <a:spLocks noGrp="1"/>
          </p:cNvSpPr>
          <p:nvPr>
            <p:ph type="title"/>
          </p:nvPr>
        </p:nvSpPr>
        <p:spPr>
          <a:xfrm>
            <a:off x="-31582" y="2938368"/>
            <a:ext cx="4101766" cy="1612223"/>
          </a:xfrm>
        </p:spPr>
        <p:txBody>
          <a:bodyPr vert="horz" lIns="91440" tIns="45720" rIns="91440" bIns="45720" rtlCol="0" anchor="t">
            <a:noAutofit/>
          </a:bodyPr>
          <a:lstStyle/>
          <a:p>
            <a:pPr algn="ctr"/>
            <a:r>
              <a:rPr lang="en-US" sz="2800" dirty="0">
                <a:solidFill>
                  <a:srgbClr val="FFFFFF"/>
                </a:solidFill>
                <a:latin typeface="+mj-lt"/>
              </a:rPr>
              <a:t>VA Suicide Prevention: </a:t>
            </a:r>
            <a:br>
              <a:rPr lang="en-US" sz="2800" dirty="0">
                <a:solidFill>
                  <a:srgbClr val="FFFFFF"/>
                </a:solidFill>
                <a:latin typeface="+mj-lt"/>
              </a:rPr>
            </a:br>
            <a:r>
              <a:rPr lang="en-US" sz="2800" dirty="0">
                <a:solidFill>
                  <a:srgbClr val="FFFFFF"/>
                </a:solidFill>
                <a:latin typeface="+mj-lt"/>
              </a:rPr>
              <a:t>Operationalizing the National Strategy and CPG</a:t>
            </a:r>
          </a:p>
        </p:txBody>
      </p:sp>
      <p:pic>
        <p:nvPicPr>
          <p:cNvPr id="3" name="Picture 2" descr="Reducing Military and Veteran Suicide ">
            <a:hlinkClick r:id="rId7"/>
            <a:extLst>
              <a:ext uri="{FF2B5EF4-FFF2-40B4-BE49-F238E27FC236}">
                <a16:creationId xmlns:a16="http://schemas.microsoft.com/office/drawing/2014/main" id="{E1525FC2-368A-49C1-8183-84F333C71905}"/>
              </a:ext>
            </a:extLst>
          </p:cNvPr>
          <p:cNvPicPr>
            <a:picLocks noChangeAspect="1"/>
          </p:cNvPicPr>
          <p:nvPr/>
        </p:nvPicPr>
        <p:blipFill>
          <a:blip r:embed="rId8"/>
          <a:stretch>
            <a:fillRect/>
          </a:stretch>
        </p:blipFill>
        <p:spPr>
          <a:xfrm>
            <a:off x="1139721" y="4270342"/>
            <a:ext cx="1937677" cy="2548358"/>
          </a:xfrm>
          <a:prstGeom prst="rect">
            <a:avLst/>
          </a:prstGeom>
        </p:spPr>
      </p:pic>
      <p:sp>
        <p:nvSpPr>
          <p:cNvPr id="6" name="TextBox 5">
            <a:extLst>
              <a:ext uri="{FF2B5EF4-FFF2-40B4-BE49-F238E27FC236}">
                <a16:creationId xmlns:a16="http://schemas.microsoft.com/office/drawing/2014/main" id="{78D2DEA3-9F7A-4561-8FD7-7E057725F5A1}"/>
              </a:ext>
            </a:extLst>
          </p:cNvPr>
          <p:cNvSpPr txBox="1"/>
          <p:nvPr/>
        </p:nvSpPr>
        <p:spPr>
          <a:xfrm>
            <a:off x="3068094" y="5804852"/>
            <a:ext cx="989860"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Calibri" panose="020F0502020204030204"/>
                <a:ea typeface="+mn-ea"/>
                <a:cs typeface="+mn-cs"/>
              </a:rPr>
              <a:t>Links to documents available by clicking on icons</a:t>
            </a:r>
          </a:p>
        </p:txBody>
      </p:sp>
      <p:sp>
        <p:nvSpPr>
          <p:cNvPr id="20" name="Title 1">
            <a:extLst>
              <a:ext uri="{FF2B5EF4-FFF2-40B4-BE49-F238E27FC236}">
                <a16:creationId xmlns:a16="http://schemas.microsoft.com/office/drawing/2014/main" id="{976B3F90-5BC7-4006-90B9-664A57B0357C}"/>
              </a:ext>
            </a:extLst>
          </p:cNvPr>
          <p:cNvSpPr txBox="1">
            <a:spLocks/>
          </p:cNvSpPr>
          <p:nvPr/>
        </p:nvSpPr>
        <p:spPr>
          <a:xfrm>
            <a:off x="4070184" y="152970"/>
            <a:ext cx="1710869" cy="692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00467F"/>
                </a:solidFill>
                <a:effectLst/>
                <a:uLnTx/>
                <a:uFillTx/>
                <a:latin typeface="Calibri" panose="020F0502020204030204"/>
                <a:ea typeface="+mj-ea"/>
                <a:cs typeface="+mj-cs"/>
              </a:rPr>
              <a:t>SP Now</a:t>
            </a:r>
          </a:p>
        </p:txBody>
      </p:sp>
      <p:pic>
        <p:nvPicPr>
          <p:cNvPr id="5" name="Picture 4" descr="Suicide Prevention Now.  Plank 1-5">
            <a:extLst>
              <a:ext uri="{FF2B5EF4-FFF2-40B4-BE49-F238E27FC236}">
                <a16:creationId xmlns:a16="http://schemas.microsoft.com/office/drawing/2014/main" id="{3045CBA9-EA6A-4D84-9476-696CA546C265}"/>
              </a:ext>
            </a:extLst>
          </p:cNvPr>
          <p:cNvPicPr>
            <a:picLocks noChangeAspect="1"/>
          </p:cNvPicPr>
          <p:nvPr/>
        </p:nvPicPr>
        <p:blipFill rotWithShape="1">
          <a:blip r:embed="rId9"/>
          <a:srcRect l="30357" t="40424" r="16875" b="22539"/>
          <a:stretch/>
        </p:blipFill>
        <p:spPr>
          <a:xfrm>
            <a:off x="5781053" y="170916"/>
            <a:ext cx="6342090" cy="2503918"/>
          </a:xfrm>
          <a:prstGeom prst="rect">
            <a:avLst/>
          </a:prstGeom>
        </p:spPr>
      </p:pic>
      <p:sp>
        <p:nvSpPr>
          <p:cNvPr id="22" name="Title 1">
            <a:extLst>
              <a:ext uri="{FF2B5EF4-FFF2-40B4-BE49-F238E27FC236}">
                <a16:creationId xmlns:a16="http://schemas.microsoft.com/office/drawing/2014/main" id="{6D71B5A4-58FC-4264-81A8-8C7CB70C3FA2}"/>
              </a:ext>
            </a:extLst>
          </p:cNvPr>
          <p:cNvSpPr txBox="1">
            <a:spLocks/>
          </p:cNvSpPr>
          <p:nvPr/>
        </p:nvSpPr>
        <p:spPr>
          <a:xfrm>
            <a:off x="4370718" y="2602622"/>
            <a:ext cx="1520954" cy="598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00467F"/>
                </a:solidFill>
                <a:effectLst/>
                <a:uLnTx/>
                <a:uFillTx/>
                <a:latin typeface="Calibri" panose="020F0502020204030204"/>
                <a:ea typeface="+mj-ea"/>
                <a:cs typeface="+mj-cs"/>
              </a:rPr>
              <a:t>SP 2.0</a:t>
            </a:r>
          </a:p>
        </p:txBody>
      </p:sp>
      <p:grpSp>
        <p:nvGrpSpPr>
          <p:cNvPr id="44" name="Group 43" descr="Community Based Prevention and Clinically Based Interventions">
            <a:extLst>
              <a:ext uri="{FF2B5EF4-FFF2-40B4-BE49-F238E27FC236}">
                <a16:creationId xmlns:a16="http://schemas.microsoft.com/office/drawing/2014/main" id="{4E43664B-45AA-4997-A94D-077CC2DC1076}"/>
              </a:ext>
            </a:extLst>
          </p:cNvPr>
          <p:cNvGrpSpPr/>
          <p:nvPr/>
        </p:nvGrpSpPr>
        <p:grpSpPr>
          <a:xfrm>
            <a:off x="4402242" y="3085513"/>
            <a:ext cx="7428257" cy="2634480"/>
            <a:chOff x="198239" y="1788737"/>
            <a:chExt cx="11993761" cy="4567811"/>
          </a:xfrm>
        </p:grpSpPr>
        <p:grpSp>
          <p:nvGrpSpPr>
            <p:cNvPr id="46" name="Group 45">
              <a:extLst>
                <a:ext uri="{FF2B5EF4-FFF2-40B4-BE49-F238E27FC236}">
                  <a16:creationId xmlns:a16="http://schemas.microsoft.com/office/drawing/2014/main" id="{8E780F80-3BE9-4A93-B507-A3BF50A7D4F7}"/>
                </a:ext>
              </a:extLst>
            </p:cNvPr>
            <p:cNvGrpSpPr/>
            <p:nvPr/>
          </p:nvGrpSpPr>
          <p:grpSpPr>
            <a:xfrm>
              <a:off x="198239" y="1788737"/>
              <a:ext cx="11993761" cy="4567811"/>
              <a:chOff x="198239" y="1788737"/>
              <a:chExt cx="11993761" cy="4567811"/>
            </a:xfrm>
          </p:grpSpPr>
          <p:grpSp>
            <p:nvGrpSpPr>
              <p:cNvPr id="48" name="Group 47">
                <a:extLst>
                  <a:ext uri="{FF2B5EF4-FFF2-40B4-BE49-F238E27FC236}">
                    <a16:creationId xmlns:a16="http://schemas.microsoft.com/office/drawing/2014/main" id="{59F5AFFF-1781-44B6-986C-1D89A4E619A9}"/>
                  </a:ext>
                </a:extLst>
              </p:cNvPr>
              <p:cNvGrpSpPr/>
              <p:nvPr/>
            </p:nvGrpSpPr>
            <p:grpSpPr>
              <a:xfrm>
                <a:off x="198239" y="1788737"/>
                <a:ext cx="11993761" cy="4567811"/>
                <a:chOff x="198239" y="1795056"/>
                <a:chExt cx="11993761" cy="4567811"/>
              </a:xfrm>
            </p:grpSpPr>
            <p:grpSp>
              <p:nvGrpSpPr>
                <p:cNvPr id="50" name="Group 49">
                  <a:extLst>
                    <a:ext uri="{FF2B5EF4-FFF2-40B4-BE49-F238E27FC236}">
                      <a16:creationId xmlns:a16="http://schemas.microsoft.com/office/drawing/2014/main" id="{F09E009C-2299-4F14-A58D-271BCA2D87CC}"/>
                    </a:ext>
                  </a:extLst>
                </p:cNvPr>
                <p:cNvGrpSpPr/>
                <p:nvPr/>
              </p:nvGrpSpPr>
              <p:grpSpPr>
                <a:xfrm>
                  <a:off x="198239" y="1795056"/>
                  <a:ext cx="11993761" cy="4567811"/>
                  <a:chOff x="198239" y="1795056"/>
                  <a:chExt cx="11993761" cy="4567811"/>
                </a:xfrm>
              </p:grpSpPr>
              <p:sp>
                <p:nvSpPr>
                  <p:cNvPr id="52" name="TextBox 51">
                    <a:extLst>
                      <a:ext uri="{FF2B5EF4-FFF2-40B4-BE49-F238E27FC236}">
                        <a16:creationId xmlns:a16="http://schemas.microsoft.com/office/drawing/2014/main" id="{8EE82112-9109-48B4-8DB2-CE54C5992BAA}"/>
                      </a:ext>
                    </a:extLst>
                  </p:cNvPr>
                  <p:cNvSpPr txBox="1"/>
                  <p:nvPr/>
                </p:nvSpPr>
                <p:spPr>
                  <a:xfrm>
                    <a:off x="2737686" y="2505663"/>
                    <a:ext cx="3994578" cy="2062103"/>
                  </a:xfrm>
                  <a:prstGeom prst="rect">
                    <a:avLst/>
                  </a:prstGeom>
                  <a:solidFill>
                    <a:srgbClr val="E0ECF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p:txBody>
              </p:sp>
              <p:grpSp>
                <p:nvGrpSpPr>
                  <p:cNvPr id="53" name="Group 52">
                    <a:extLst>
                      <a:ext uri="{FF2B5EF4-FFF2-40B4-BE49-F238E27FC236}">
                        <a16:creationId xmlns:a16="http://schemas.microsoft.com/office/drawing/2014/main" id="{8B669DDA-41B6-4F48-8555-C32EDD5A2851}"/>
                      </a:ext>
                    </a:extLst>
                  </p:cNvPr>
                  <p:cNvGrpSpPr/>
                  <p:nvPr/>
                </p:nvGrpSpPr>
                <p:grpSpPr>
                  <a:xfrm>
                    <a:off x="198239" y="1795056"/>
                    <a:ext cx="11993761" cy="4567811"/>
                    <a:chOff x="284314" y="1781803"/>
                    <a:chExt cx="11993761" cy="4567811"/>
                  </a:xfrm>
                </p:grpSpPr>
                <p:grpSp>
                  <p:nvGrpSpPr>
                    <p:cNvPr id="54" name="Group 53">
                      <a:extLst>
                        <a:ext uri="{FF2B5EF4-FFF2-40B4-BE49-F238E27FC236}">
                          <a16:creationId xmlns:a16="http://schemas.microsoft.com/office/drawing/2014/main" id="{ADDACB53-8EAA-4AD0-B143-6206729D32DE}"/>
                        </a:ext>
                      </a:extLst>
                    </p:cNvPr>
                    <p:cNvGrpSpPr/>
                    <p:nvPr/>
                  </p:nvGrpSpPr>
                  <p:grpSpPr>
                    <a:xfrm>
                      <a:off x="284314" y="1781803"/>
                      <a:ext cx="11993761" cy="4567811"/>
                      <a:chOff x="284314" y="1781803"/>
                      <a:chExt cx="11993761" cy="4567811"/>
                    </a:xfrm>
                  </p:grpSpPr>
                  <p:grpSp>
                    <p:nvGrpSpPr>
                      <p:cNvPr id="57" name="Group 56">
                        <a:extLst>
                          <a:ext uri="{FF2B5EF4-FFF2-40B4-BE49-F238E27FC236}">
                            <a16:creationId xmlns:a16="http://schemas.microsoft.com/office/drawing/2014/main" id="{D517875C-A075-480B-AFB5-D922AF01965C}"/>
                          </a:ext>
                        </a:extLst>
                      </p:cNvPr>
                      <p:cNvGrpSpPr/>
                      <p:nvPr/>
                    </p:nvGrpSpPr>
                    <p:grpSpPr>
                      <a:xfrm>
                        <a:off x="284314" y="1781803"/>
                        <a:ext cx="11993761" cy="4123670"/>
                        <a:chOff x="99119" y="1787537"/>
                        <a:chExt cx="11993761" cy="4123670"/>
                      </a:xfrm>
                    </p:grpSpPr>
                    <p:pic>
                      <p:nvPicPr>
                        <p:cNvPr id="60" name="Picture 59" descr="A screenshot of a cell phone&#10;&#10;Description automatically generated">
                          <a:extLst>
                            <a:ext uri="{FF2B5EF4-FFF2-40B4-BE49-F238E27FC236}">
                              <a16:creationId xmlns:a16="http://schemas.microsoft.com/office/drawing/2014/main" id="{2434F395-8C2E-44E6-8F5E-C2C8CFF6E899}"/>
                            </a:ext>
                          </a:extLst>
                        </p:cNvPr>
                        <p:cNvPicPr>
                          <a:picLocks noChangeAspect="1"/>
                        </p:cNvPicPr>
                        <p:nvPr/>
                      </p:nvPicPr>
                      <p:blipFill rotWithShape="1">
                        <a:blip r:embed="rId10">
                          <a:extLst>
                            <a:ext uri="{28A0092B-C50C-407E-A947-70E740481C1C}">
                              <a14:useLocalDpi xmlns:a14="http://schemas.microsoft.com/office/drawing/2010/main" val="0"/>
                            </a:ext>
                          </a:extLst>
                        </a:blip>
                        <a:srcRect t="6992" b="7053"/>
                        <a:stretch/>
                      </p:blipFill>
                      <p:spPr>
                        <a:xfrm>
                          <a:off x="99119" y="1787537"/>
                          <a:ext cx="11993761" cy="4123670"/>
                        </a:xfrm>
                        <a:prstGeom prst="rect">
                          <a:avLst/>
                        </a:prstGeom>
                      </p:spPr>
                    </p:pic>
                    <p:sp>
                      <p:nvSpPr>
                        <p:cNvPr id="61" name="TextBox 60">
                          <a:extLst>
                            <a:ext uri="{FF2B5EF4-FFF2-40B4-BE49-F238E27FC236}">
                              <a16:creationId xmlns:a16="http://schemas.microsoft.com/office/drawing/2014/main" id="{1BA78639-9C59-4818-9104-E72F11DB6D7E}"/>
                            </a:ext>
                          </a:extLst>
                        </p:cNvPr>
                        <p:cNvSpPr txBox="1"/>
                        <p:nvPr/>
                      </p:nvSpPr>
                      <p:spPr>
                        <a:xfrm>
                          <a:off x="7521266" y="2314822"/>
                          <a:ext cx="4461379" cy="2294654"/>
                        </a:xfrm>
                        <a:prstGeom prst="rect">
                          <a:avLst/>
                        </a:prstGeom>
                        <a:solidFill>
                          <a:srgbClr val="E0ECF9"/>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Evidence-based psychotherapies &amp; interventions implemented through clinical video telehealth</a:t>
                          </a:r>
                        </a:p>
                        <a:p>
                          <a:pPr marL="460375" marR="0" lvl="1"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Cognitive Behavioral Therapy for Suicide Prevention (CBT-SP)</a:t>
                          </a:r>
                        </a:p>
                        <a:p>
                          <a:pPr marL="460375" marR="0" lvl="1"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Problem-Solving Therapy for Suicide Prevention (PST-SP)</a:t>
                          </a:r>
                        </a:p>
                        <a:p>
                          <a:pPr marL="460375" marR="0" lvl="1"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Dialectical Behavior Therapy </a:t>
                          </a:r>
                        </a:p>
                        <a:p>
                          <a:pPr marL="460375" marR="0" lvl="1"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Safety Planning Intervention</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8" name="TextBox 57">
                        <a:extLst>
                          <a:ext uri="{FF2B5EF4-FFF2-40B4-BE49-F238E27FC236}">
                            <a16:creationId xmlns:a16="http://schemas.microsoft.com/office/drawing/2014/main" id="{E7D75841-EA6F-4CED-BA72-E539D9EAF710}"/>
                          </a:ext>
                        </a:extLst>
                      </p:cNvPr>
                      <p:cNvSpPr txBox="1"/>
                      <p:nvPr/>
                    </p:nvSpPr>
                    <p:spPr>
                      <a:xfrm>
                        <a:off x="2944331" y="4982143"/>
                        <a:ext cx="8963355" cy="923330"/>
                      </a:xfrm>
                      <a:prstGeom prst="rect">
                        <a:avLst/>
                      </a:prstGeom>
                      <a:solidFill>
                        <a:schemeClr val="bg1"/>
                      </a:solidFill>
                      <a:ln w="571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97ECD96F-12DC-4E87-ACCE-A0AFD18A25B8}"/>
                          </a:ext>
                        </a:extLst>
                      </p:cNvPr>
                      <p:cNvSpPr txBox="1"/>
                      <p:nvPr/>
                    </p:nvSpPr>
                    <p:spPr>
                      <a:xfrm>
                        <a:off x="2514014" y="5068876"/>
                        <a:ext cx="9764061" cy="1280738"/>
                      </a:xfrm>
                      <a:prstGeom prst="rect">
                        <a:avLst/>
                      </a:prstGeom>
                      <a:ln w="57150">
                        <a:solidFill>
                          <a:srgbClr val="00427B"/>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Foundation of Adequate Mental Health Staffing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(7.72 outpatient mental health full-time equivalent employees/1,000 Veterans in outpatient mental health)</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sp>
                  <p:nvSpPr>
                    <p:cNvPr id="55" name="TextBox 54">
                      <a:extLst>
                        <a:ext uri="{FF2B5EF4-FFF2-40B4-BE49-F238E27FC236}">
                          <a16:creationId xmlns:a16="http://schemas.microsoft.com/office/drawing/2014/main" id="{DDDCAD5C-1229-4F65-A67B-633DB4A6BAEB}"/>
                        </a:ext>
                      </a:extLst>
                    </p:cNvPr>
                    <p:cNvSpPr txBox="1"/>
                    <p:nvPr/>
                  </p:nvSpPr>
                  <p:spPr>
                    <a:xfrm>
                      <a:off x="2689165" y="1900272"/>
                      <a:ext cx="4263769" cy="384721"/>
                    </a:xfrm>
                    <a:prstGeom prst="rect">
                      <a:avLst/>
                    </a:prstGeom>
                    <a:solidFill>
                      <a:srgbClr val="00417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sp>
              <p:nvSpPr>
                <p:cNvPr id="51" name="TextBox 50">
                  <a:extLst>
                    <a:ext uri="{FF2B5EF4-FFF2-40B4-BE49-F238E27FC236}">
                      <a16:creationId xmlns:a16="http://schemas.microsoft.com/office/drawing/2014/main" id="{D0BF179C-1F92-4A8F-A708-F97BDDAC03AE}"/>
                    </a:ext>
                  </a:extLst>
                </p:cNvPr>
                <p:cNvSpPr txBox="1"/>
                <p:nvPr/>
              </p:nvSpPr>
              <p:spPr>
                <a:xfrm>
                  <a:off x="2712837" y="2491619"/>
                  <a:ext cx="3994578" cy="2062103"/>
                </a:xfrm>
                <a:prstGeom prst="rect">
                  <a:avLst/>
                </a:prstGeom>
                <a:solidFill>
                  <a:srgbClr val="E0ECF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A73"/>
                    </a:solidFill>
                    <a:effectLst/>
                    <a:uLnTx/>
                    <a:uFillTx/>
                    <a:latin typeface="Calibri Light" panose="020F0302020204030204"/>
                    <a:ea typeface="+mn-ea"/>
                    <a:cs typeface="+mn-cs"/>
                  </a:endParaRPr>
                </a:p>
              </p:txBody>
            </p:sp>
          </p:grpSp>
          <p:sp>
            <p:nvSpPr>
              <p:cNvPr id="49" name="TextBox 48">
                <a:extLst>
                  <a:ext uri="{FF2B5EF4-FFF2-40B4-BE49-F238E27FC236}">
                    <a16:creationId xmlns:a16="http://schemas.microsoft.com/office/drawing/2014/main" id="{F42E52BD-B959-4A64-AD50-3A3EF11C2556}"/>
                  </a:ext>
                </a:extLst>
              </p:cNvPr>
              <p:cNvSpPr txBox="1"/>
              <p:nvPr/>
            </p:nvSpPr>
            <p:spPr>
              <a:xfrm>
                <a:off x="2726420" y="2468600"/>
                <a:ext cx="4140440" cy="2062104"/>
              </a:xfrm>
              <a:prstGeom prst="rect">
                <a:avLst/>
              </a:prstGeom>
              <a:solidFill>
                <a:srgbClr val="E0ECF9"/>
              </a:solid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Veterans Integrated Service Networks (VISN)-Wide Community Prevention Pilots </a:t>
                </a:r>
                <a:r>
                  <a:rPr kumimoji="0" lang="en-US" sz="1000" b="0" i="0" u="none" strike="noStrike" kern="1200" cap="none" spc="0" normalizeH="0" baseline="0" noProof="0" dirty="0">
                    <a:ln>
                      <a:noFill/>
                    </a:ln>
                    <a:solidFill>
                      <a:srgbClr val="003A73"/>
                    </a:solidFill>
                    <a:effectLst/>
                    <a:uLnTx/>
                    <a:uFillTx/>
                    <a:latin typeface="Calibri Light" panose="020F0302020204030204"/>
                    <a:ea typeface="+mn-ea"/>
                    <a:cs typeface="+mn-cs"/>
                  </a:rPr>
                  <a:t>(community coalition building)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Together With Veterans </a:t>
                </a:r>
                <a:r>
                  <a:rPr kumimoji="0" lang="en-US" sz="1000" b="0" i="0" u="none" strike="noStrike" kern="1200" cap="none" spc="0" normalizeH="0" baseline="0" noProof="0" dirty="0">
                    <a:ln>
                      <a:noFill/>
                    </a:ln>
                    <a:solidFill>
                      <a:srgbClr val="003A73"/>
                    </a:solidFill>
                    <a:effectLst/>
                    <a:uLnTx/>
                    <a:uFillTx/>
                    <a:latin typeface="Calibri Light" panose="020F0302020204030204"/>
                    <a:ea typeface="+mn-ea"/>
                    <a:cs typeface="+mn-cs"/>
                  </a:rPr>
                  <a:t>(Veteran-to-Veteran building)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rPr>
                  <a:t>Governor’s/Mayor’s Challenge </a:t>
                </a:r>
                <a:r>
                  <a:rPr kumimoji="0" lang="en-US" sz="1000" b="0" i="0" u="none" strike="noStrike" kern="1200" cap="none" spc="0" normalizeH="0" baseline="0" noProof="0" dirty="0">
                    <a:ln>
                      <a:noFill/>
                    </a:ln>
                    <a:solidFill>
                      <a:srgbClr val="003A73"/>
                    </a:solidFill>
                    <a:effectLst/>
                    <a:uLnTx/>
                    <a:uFillTx/>
                    <a:latin typeface="Calibri Light" panose="020F0302020204030204"/>
                    <a:ea typeface="+mn-ea"/>
                    <a:cs typeface="+mn-cs"/>
                  </a:rPr>
                  <a:t>(state-driven suicide prevention planning)</a:t>
                </a:r>
              </a:p>
            </p:txBody>
          </p:sp>
        </p:grpSp>
        <p:sp>
          <p:nvSpPr>
            <p:cNvPr id="47" name="TextBox 46">
              <a:extLst>
                <a:ext uri="{FF2B5EF4-FFF2-40B4-BE49-F238E27FC236}">
                  <a16:creationId xmlns:a16="http://schemas.microsoft.com/office/drawing/2014/main" id="{978F3A45-83CB-4280-B40D-6F25824EA69E}"/>
                </a:ext>
              </a:extLst>
            </p:cNvPr>
            <p:cNvSpPr txBox="1"/>
            <p:nvPr/>
          </p:nvSpPr>
          <p:spPr>
            <a:xfrm>
              <a:off x="2492856" y="1832744"/>
              <a:ext cx="4263769" cy="533641"/>
            </a:xfrm>
            <a:prstGeom prst="rect">
              <a:avLst/>
            </a:prstGeom>
            <a:solidFill>
              <a:srgbClr val="00417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Community-Based Prevention</a:t>
              </a:r>
            </a:p>
          </p:txBody>
        </p:sp>
      </p:grpSp>
      <p:pic>
        <p:nvPicPr>
          <p:cNvPr id="8" name="Picture 7" descr="Prevents">
            <a:extLst>
              <a:ext uri="{FF2B5EF4-FFF2-40B4-BE49-F238E27FC236}">
                <a16:creationId xmlns:a16="http://schemas.microsoft.com/office/drawing/2014/main" id="{CD795826-CFCE-4A0D-AC61-8FCE55851EEE}"/>
              </a:ext>
            </a:extLst>
          </p:cNvPr>
          <p:cNvPicPr>
            <a:picLocks noChangeAspect="1"/>
          </p:cNvPicPr>
          <p:nvPr/>
        </p:nvPicPr>
        <p:blipFill>
          <a:blip r:embed="rId11"/>
          <a:stretch>
            <a:fillRect/>
          </a:stretch>
        </p:blipFill>
        <p:spPr>
          <a:xfrm>
            <a:off x="4414263" y="5674716"/>
            <a:ext cx="3450531" cy="1030313"/>
          </a:xfrm>
          <a:prstGeom prst="rect">
            <a:avLst/>
          </a:prstGeom>
        </p:spPr>
      </p:pic>
      <p:pic>
        <p:nvPicPr>
          <p:cNvPr id="1026" name="Picture 2" descr="Veterans Crisis Line: 1-800-273-8255, Press 1">
            <a:extLst>
              <a:ext uri="{FF2B5EF4-FFF2-40B4-BE49-F238E27FC236}">
                <a16:creationId xmlns:a16="http://schemas.microsoft.com/office/drawing/2014/main" id="{E7BD0750-AC88-4323-B8FB-9A96C44D4B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6286" y="5762760"/>
            <a:ext cx="2428875" cy="7905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A1E0C5E-F66B-4FB7-B459-54A8C417085A}"/>
              </a:ext>
            </a:extLst>
          </p:cNvPr>
          <p:cNvSpPr>
            <a:spLocks noGrp="1"/>
          </p:cNvSpPr>
          <p:nvPr>
            <p:ph type="sldNum" sz="quarter" idx="12"/>
          </p:nvPr>
        </p:nvSpPr>
        <p:spPr>
          <a:xfrm>
            <a:off x="11704320" y="6452940"/>
            <a:ext cx="448056" cy="36576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CD12D91-5F71-FE4F-A594-B9667DC21877}" type="slidenum">
              <a:rPr kumimoji="0" 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20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2022 National Veteran Suicide Prevention Annual Report">
            <a:extLst>
              <a:ext uri="{FF2B5EF4-FFF2-40B4-BE49-F238E27FC236}">
                <a16:creationId xmlns:a16="http://schemas.microsoft.com/office/drawing/2014/main" id="{5A7313B3-C1C6-AB79-BFA3-C86FF62E64AD}"/>
              </a:ext>
            </a:extLst>
          </p:cNvPr>
          <p:cNvSpPr>
            <a:spLocks noGrp="1" noRot="1" noMove="1" noResize="1" noEditPoints="1" noAdjustHandles="1" noChangeArrowheads="1" noChangeShapeType="1"/>
          </p:cNvSpPr>
          <p:nvPr/>
        </p:nvSpPr>
        <p:spPr>
          <a:xfrm>
            <a:off x="162100" y="731746"/>
            <a:ext cx="4431323" cy="4651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descr="2022 National Veteran Suicide Prevention Annual Report">
            <a:extLst>
              <a:ext uri="{FF2B5EF4-FFF2-40B4-BE49-F238E27FC236}">
                <a16:creationId xmlns:a16="http://schemas.microsoft.com/office/drawing/2014/main" id="{BC3F8B3F-0229-BB7A-2608-DB22ACA568AD}"/>
              </a:ext>
            </a:extLst>
          </p:cNvPr>
          <p:cNvGrpSpPr>
            <a:grpSpLocks noGrp="1" noUngrp="1" noRot="1" noMove="1" noResize="1"/>
          </p:cNvGrpSpPr>
          <p:nvPr/>
        </p:nvGrpSpPr>
        <p:grpSpPr>
          <a:xfrm>
            <a:off x="289553" y="731746"/>
            <a:ext cx="4671906" cy="4192904"/>
            <a:chOff x="375913" y="423743"/>
            <a:chExt cx="4671906" cy="4192904"/>
          </a:xfrm>
        </p:grpSpPr>
        <p:sp>
          <p:nvSpPr>
            <p:cNvPr id="2" name="TextBox 1">
              <a:extLst>
                <a:ext uri="{FF2B5EF4-FFF2-40B4-BE49-F238E27FC236}">
                  <a16:creationId xmlns:a16="http://schemas.microsoft.com/office/drawing/2014/main" id="{F92C97B0-B844-1E59-2C83-ABFE84F73618}"/>
                </a:ext>
              </a:extLst>
            </p:cNvPr>
            <p:cNvSpPr txBox="1">
              <a:spLocks/>
            </p:cNvSpPr>
            <p:nvPr/>
          </p:nvSpPr>
          <p:spPr>
            <a:xfrm>
              <a:off x="375913" y="423743"/>
              <a:ext cx="3798277" cy="1569660"/>
            </a:xfrm>
            <a:prstGeom prst="rect">
              <a:avLst/>
            </a:prstGeom>
            <a:noFill/>
          </p:spPr>
          <p:txBody>
            <a:bodyPr wrap="square" rtlCol="0">
              <a:spAutoFit/>
            </a:bodyPr>
            <a:lstStyle/>
            <a:p>
              <a:r>
                <a:rPr lang="en-US" sz="9600" b="1">
                  <a:solidFill>
                    <a:srgbClr val="00467F"/>
                  </a:solidFill>
                  <a:latin typeface="Calibri" panose="020F0502020204030204" pitchFamily="34" charset="0"/>
                  <a:cs typeface="Calibri" panose="020F0502020204030204" pitchFamily="34" charset="0"/>
                </a:rPr>
                <a:t>2022</a:t>
              </a:r>
            </a:p>
          </p:txBody>
        </p:sp>
        <p:sp>
          <p:nvSpPr>
            <p:cNvPr id="3" name="TextBox 2" descr="Natl Vet Suicide Prevention annual report">
              <a:extLst>
                <a:ext uri="{FF2B5EF4-FFF2-40B4-BE49-F238E27FC236}">
                  <a16:creationId xmlns:a16="http://schemas.microsoft.com/office/drawing/2014/main" id="{E19C6C4F-4A05-4C28-E269-650FEA1F0678}"/>
                </a:ext>
              </a:extLst>
            </p:cNvPr>
            <p:cNvSpPr txBox="1">
              <a:spLocks/>
            </p:cNvSpPr>
            <p:nvPr/>
          </p:nvSpPr>
          <p:spPr>
            <a:xfrm>
              <a:off x="388931" y="1730344"/>
              <a:ext cx="4658888" cy="1666610"/>
            </a:xfrm>
            <a:prstGeom prst="rect">
              <a:avLst/>
            </a:prstGeom>
            <a:noFill/>
          </p:spPr>
          <p:txBody>
            <a:bodyPr wrap="square" rtlCol="0">
              <a:spAutoFit/>
            </a:bodyPr>
            <a:lstStyle/>
            <a:p>
              <a:pPr>
                <a:lnSpc>
                  <a:spcPct val="85000"/>
                </a:lnSpc>
              </a:pPr>
              <a:r>
                <a:rPr lang="en-US" sz="4000" spc="-150">
                  <a:latin typeface="+mj-lt"/>
                </a:rPr>
                <a:t>NATIONAL VETERAN</a:t>
              </a:r>
            </a:p>
            <a:p>
              <a:pPr>
                <a:lnSpc>
                  <a:spcPct val="85000"/>
                </a:lnSpc>
              </a:pPr>
              <a:r>
                <a:rPr lang="en-US" sz="4000" spc="-150">
                  <a:latin typeface="+mj-lt"/>
                </a:rPr>
                <a:t>SUICIDE PREVENTION</a:t>
              </a:r>
            </a:p>
            <a:p>
              <a:pPr>
                <a:lnSpc>
                  <a:spcPct val="85000"/>
                </a:lnSpc>
              </a:pPr>
              <a:r>
                <a:rPr lang="en-US" sz="4000" b="1" spc="-150">
                  <a:solidFill>
                    <a:srgbClr val="00467F"/>
                  </a:solidFill>
                </a:rPr>
                <a:t>ANNUAL REPORT</a:t>
              </a:r>
            </a:p>
          </p:txBody>
        </p:sp>
        <p:sp>
          <p:nvSpPr>
            <p:cNvPr id="4" name="TextBox 3">
              <a:extLst>
                <a:ext uri="{FF2B5EF4-FFF2-40B4-BE49-F238E27FC236}">
                  <a16:creationId xmlns:a16="http://schemas.microsoft.com/office/drawing/2014/main" id="{EB9B7587-40E3-1AB3-123C-1DF52FC8456A}"/>
                </a:ext>
              </a:extLst>
            </p:cNvPr>
            <p:cNvSpPr txBox="1">
              <a:spLocks/>
            </p:cNvSpPr>
            <p:nvPr/>
          </p:nvSpPr>
          <p:spPr>
            <a:xfrm>
              <a:off x="388931" y="3785650"/>
              <a:ext cx="4658888" cy="830997"/>
            </a:xfrm>
            <a:prstGeom prst="rect">
              <a:avLst/>
            </a:prstGeom>
            <a:noFill/>
          </p:spPr>
          <p:txBody>
            <a:bodyPr wrap="square" rtlCol="0">
              <a:spAutoFit/>
            </a:bodyPr>
            <a:lstStyle/>
            <a:p>
              <a:r>
                <a:rPr lang="en-US" sz="1600" dirty="0">
                  <a:latin typeface="+mj-lt"/>
                </a:rPr>
                <a:t>VA Suicide Prevention </a:t>
              </a:r>
            </a:p>
            <a:p>
              <a:r>
                <a:rPr lang="en-US" sz="1600" dirty="0">
                  <a:latin typeface="+mj-lt"/>
                </a:rPr>
                <a:t>Office of Mental Health and Suicide Prevention</a:t>
              </a:r>
            </a:p>
            <a:p>
              <a:r>
                <a:rPr lang="en-US" sz="1600" dirty="0">
                  <a:latin typeface="+mj-lt"/>
                </a:rPr>
                <a:t>September 2022</a:t>
              </a:r>
              <a:endParaRPr lang="en-US" sz="1600" dirty="0"/>
            </a:p>
          </p:txBody>
        </p:sp>
        <p:cxnSp>
          <p:nvCxnSpPr>
            <p:cNvPr id="6" name="Straight Connector 5">
              <a:extLst>
                <a:ext uri="{FF2B5EF4-FFF2-40B4-BE49-F238E27FC236}">
                  <a16:creationId xmlns:a16="http://schemas.microsoft.com/office/drawing/2014/main" id="{F1D2D2F5-B719-30C6-1465-B4C738FED9BB}"/>
                </a:ext>
              </a:extLst>
            </p:cNvPr>
            <p:cNvCxnSpPr>
              <a:cxnSpLocks/>
            </p:cNvCxnSpPr>
            <p:nvPr/>
          </p:nvCxnSpPr>
          <p:spPr>
            <a:xfrm>
              <a:off x="480921" y="3558477"/>
              <a:ext cx="1097280" cy="0"/>
            </a:xfrm>
            <a:prstGeom prst="line">
              <a:avLst/>
            </a:prstGeom>
            <a:ln w="12700">
              <a:solidFill>
                <a:srgbClr val="006A71"/>
              </a:solidFill>
            </a:ln>
          </p:spPr>
          <p:style>
            <a:lnRef idx="1">
              <a:schemeClr val="accent1"/>
            </a:lnRef>
            <a:fillRef idx="0">
              <a:schemeClr val="accent1"/>
            </a:fillRef>
            <a:effectRef idx="0">
              <a:schemeClr val="accent1"/>
            </a:effectRef>
            <a:fontRef idx="minor">
              <a:schemeClr val="tx1"/>
            </a:fontRef>
          </p:style>
        </p:cxnSp>
      </p:grpSp>
      <p:sp>
        <p:nvSpPr>
          <p:cNvPr id="5" name="Title 4">
            <a:extLst>
              <a:ext uri="{FF2B5EF4-FFF2-40B4-BE49-F238E27FC236}">
                <a16:creationId xmlns:a16="http://schemas.microsoft.com/office/drawing/2014/main" id="{AFAB6F4E-F8F1-52C3-69D9-B441DD291931}"/>
              </a:ext>
            </a:extLst>
          </p:cNvPr>
          <p:cNvSpPr>
            <a:spLocks noGrp="1"/>
          </p:cNvSpPr>
          <p:nvPr>
            <p:ph type="title" idx="4294967295"/>
          </p:nvPr>
        </p:nvSpPr>
        <p:spPr>
          <a:xfrm>
            <a:off x="850900" y="416663"/>
            <a:ext cx="2070100" cy="317262"/>
          </a:xfrm>
        </p:spPr>
        <p:txBody>
          <a:bodyPr>
            <a:normAutofit/>
          </a:bodyPr>
          <a:lstStyle/>
          <a:p>
            <a:r>
              <a:rPr lang="en-US" sz="800" dirty="0">
                <a:solidFill>
                  <a:schemeClr val="bg1"/>
                </a:solidFill>
              </a:rPr>
              <a:t>2022 National Veteran Suicide Prevention Annual Report</a:t>
            </a:r>
          </a:p>
        </p:txBody>
      </p:sp>
    </p:spTree>
    <p:extLst>
      <p:ext uri="{BB962C8B-B14F-4D97-AF65-F5344CB8AC3E}">
        <p14:creationId xmlns:p14="http://schemas.microsoft.com/office/powerpoint/2010/main" val="3484599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9A19-9923-4138-8746-4C57827F4C99}"/>
              </a:ext>
            </a:extLst>
          </p:cNvPr>
          <p:cNvSpPr>
            <a:spLocks noGrp="1"/>
          </p:cNvSpPr>
          <p:nvPr>
            <p:ph type="title"/>
          </p:nvPr>
        </p:nvSpPr>
        <p:spPr/>
        <p:txBody>
          <a:bodyPr/>
          <a:lstStyle/>
          <a:p>
            <a:r>
              <a:rPr lang="en-US" dirty="0"/>
              <a:t>Addressing Barriers to Women Accessing VHA Care</a:t>
            </a:r>
          </a:p>
        </p:txBody>
      </p:sp>
      <p:graphicFrame>
        <p:nvGraphicFramePr>
          <p:cNvPr id="5" name="Content Placeholder 4" descr="Addressing Barriers to Women Accessing VHA Care">
            <a:extLst>
              <a:ext uri="{FF2B5EF4-FFF2-40B4-BE49-F238E27FC236}">
                <a16:creationId xmlns:a16="http://schemas.microsoft.com/office/drawing/2014/main" id="{A36FC46F-5770-45B3-91D8-A4FC5EE239F4}"/>
              </a:ext>
            </a:extLst>
          </p:cNvPr>
          <p:cNvGraphicFramePr>
            <a:graphicFrameLocks noGrp="1"/>
          </p:cNvGraphicFramePr>
          <p:nvPr>
            <p:ph idx="1"/>
            <p:extLst>
              <p:ext uri="{D42A27DB-BD31-4B8C-83A1-F6EECF244321}">
                <p14:modId xmlns:p14="http://schemas.microsoft.com/office/powerpoint/2010/main" val="581610335"/>
              </p:ext>
            </p:extLst>
          </p:nvPr>
        </p:nvGraphicFramePr>
        <p:xfrm>
          <a:off x="838200" y="1376218"/>
          <a:ext cx="10515600" cy="483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AC3E42E-91AB-C84D-946E-DD3A8D46F086}"/>
              </a:ext>
            </a:extLst>
          </p:cNvPr>
          <p:cNvSpPr>
            <a:spLocks noGrp="1"/>
          </p:cNvSpPr>
          <p:nvPr>
            <p:ph type="sldNum" sz="quarter" idx="12"/>
          </p:nvPr>
        </p:nvSpPr>
        <p:spPr/>
        <p:txBody>
          <a:bodyPr/>
          <a:lstStyle/>
          <a:p>
            <a:pPr lvl="0"/>
            <a:fld id="{ACD12D91-5F71-FE4F-A594-B9667DC21877}" type="slidenum">
              <a:rPr lang="en-US" noProof="0" smtClean="0"/>
              <a:pPr lvl="0"/>
              <a:t>20</a:t>
            </a:fld>
            <a:endParaRPr lang="en-US" noProof="0"/>
          </a:p>
        </p:txBody>
      </p:sp>
    </p:spTree>
    <p:extLst>
      <p:ext uri="{BB962C8B-B14F-4D97-AF65-F5344CB8AC3E}">
        <p14:creationId xmlns:p14="http://schemas.microsoft.com/office/powerpoint/2010/main" val="2518223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9A19-9923-4138-8746-4C57827F4C99}"/>
              </a:ext>
            </a:extLst>
          </p:cNvPr>
          <p:cNvSpPr>
            <a:spLocks noGrp="1"/>
          </p:cNvSpPr>
          <p:nvPr>
            <p:ph type="title"/>
          </p:nvPr>
        </p:nvSpPr>
        <p:spPr/>
        <p:txBody>
          <a:bodyPr>
            <a:normAutofit fontScale="90000"/>
          </a:bodyPr>
          <a:lstStyle/>
          <a:p>
            <a:r>
              <a:rPr lang="en-US" dirty="0"/>
              <a:t>Research Efforts for Women Veterans and Suicide Prevention</a:t>
            </a:r>
          </a:p>
        </p:txBody>
      </p:sp>
      <p:sp>
        <p:nvSpPr>
          <p:cNvPr id="3" name="Content Placeholder 2" descr="Research Efforts for Women Veterans and Suicide Prevention">
            <a:extLst>
              <a:ext uri="{FF2B5EF4-FFF2-40B4-BE49-F238E27FC236}">
                <a16:creationId xmlns:a16="http://schemas.microsoft.com/office/drawing/2014/main" id="{137ED101-2BE5-4388-8767-A3947B6673A3}"/>
              </a:ext>
            </a:extLst>
          </p:cNvPr>
          <p:cNvSpPr>
            <a:spLocks noGrp="1"/>
          </p:cNvSpPr>
          <p:nvPr>
            <p:ph idx="1"/>
          </p:nvPr>
        </p:nvSpPr>
        <p:spPr>
          <a:xfrm>
            <a:off x="838200" y="1564395"/>
            <a:ext cx="10515600" cy="4645311"/>
          </a:xfrm>
        </p:spPr>
        <p:txBody>
          <a:bodyPr>
            <a:normAutofit/>
          </a:bodyPr>
          <a:lstStyle/>
          <a:p>
            <a:r>
              <a:rPr lang="en-US" b="1" dirty="0"/>
              <a:t>VA Women’s Health Research Network: </a:t>
            </a:r>
            <a:r>
              <a:rPr lang="en-US" dirty="0"/>
              <a:t>VA Health Services Research &amp; Development (HSR&amp;D) has led the effort to include and expand research on women Veterans. </a:t>
            </a:r>
          </a:p>
          <a:p>
            <a:pPr lvl="1"/>
            <a:r>
              <a:rPr lang="en-US" dirty="0"/>
              <a:t>VA HSR&amp;D and WHRN took lead on a special supplement of the journal, </a:t>
            </a:r>
            <a:r>
              <a:rPr lang="en-US" i="1" dirty="0"/>
              <a:t>Medical Care</a:t>
            </a:r>
            <a:r>
              <a:rPr lang="en-US" dirty="0"/>
              <a:t>, published in February 2021, which focused on “Advancing Knowledge of Suicide Risk and Prevention among Adult Women”.  This special supplement published new research addressing suicide risk, resilience, surveillance, and prevention among adult women, with a special emphasis on women Veterans and active-duty servicewomen.</a:t>
            </a:r>
          </a:p>
          <a:p>
            <a:pPr marL="457200" lvl="1" indent="0">
              <a:buNone/>
            </a:pPr>
            <a:endParaRPr lang="en-US" dirty="0"/>
          </a:p>
          <a:p>
            <a:r>
              <a:rPr lang="en-US" b="1" dirty="0"/>
              <a:t>HSR&amp;D Suicide Prevention Research Impact </a:t>
            </a:r>
            <a:r>
              <a:rPr lang="en-US" b="1" dirty="0" err="1"/>
              <a:t>NeTwork</a:t>
            </a:r>
            <a:r>
              <a:rPr lang="en-US" b="1" dirty="0"/>
              <a:t> (SPRINT):  </a:t>
            </a:r>
            <a:r>
              <a:rPr lang="en-US" dirty="0"/>
              <a:t>SPRINT is a research consortium focused on suicide prevention. This funded effort supports the coordination of suicide prevention research efforts and investigators across the VA enterprise. Women Veterans have been identified as a special population needing additional research emphasis to better understand gender specific suicide prevention strategies. </a:t>
            </a:r>
          </a:p>
          <a:p>
            <a:pPr marL="0" indent="0">
              <a:buNone/>
            </a:pPr>
            <a:endParaRPr lang="en-US" dirty="0"/>
          </a:p>
          <a:p>
            <a:r>
              <a:rPr lang="en-US" b="1" dirty="0"/>
              <a:t>VCL Studies on women Veteran callers </a:t>
            </a:r>
            <a:r>
              <a:rPr lang="en-US" dirty="0"/>
              <a:t>(highlighted on upcoming slide)</a:t>
            </a:r>
          </a:p>
          <a:p>
            <a:endParaRPr lang="en-US" dirty="0"/>
          </a:p>
        </p:txBody>
      </p:sp>
      <p:sp>
        <p:nvSpPr>
          <p:cNvPr id="4" name="Slide Number Placeholder 3">
            <a:extLst>
              <a:ext uri="{FF2B5EF4-FFF2-40B4-BE49-F238E27FC236}">
                <a16:creationId xmlns:a16="http://schemas.microsoft.com/office/drawing/2014/main" id="{0AC3E42E-91AB-C84D-946E-DD3A8D46F08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836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6E45-9135-CE48-8576-67CF8641CAB1}"/>
              </a:ext>
            </a:extLst>
          </p:cNvPr>
          <p:cNvSpPr>
            <a:spLocks noGrp="1"/>
          </p:cNvSpPr>
          <p:nvPr>
            <p:ph type="title"/>
          </p:nvPr>
        </p:nvSpPr>
        <p:spPr>
          <a:xfrm>
            <a:off x="869092" y="607105"/>
            <a:ext cx="10515600" cy="1051256"/>
          </a:xfrm>
        </p:spPr>
        <p:txBody>
          <a:bodyPr>
            <a:normAutofit fontScale="90000"/>
          </a:bodyPr>
          <a:lstStyle/>
          <a:p>
            <a:r>
              <a:rPr lang="en-US" sz="3600" dirty="0"/>
              <a:t>Share Information on Your Social Media:</a:t>
            </a:r>
            <a:br>
              <a:rPr lang="en-US" sz="3600" dirty="0"/>
            </a:br>
            <a:r>
              <a:rPr lang="en-US" sz="3600" dirty="0"/>
              <a:t>Social Media Safety Toolkit </a:t>
            </a:r>
            <a:endParaRPr lang="en-US" dirty="0"/>
          </a:p>
        </p:txBody>
      </p:sp>
      <p:pic>
        <p:nvPicPr>
          <p:cNvPr id="9" name="Picture 8">
            <a:extLst>
              <a:ext uri="{FF2B5EF4-FFF2-40B4-BE49-F238E27FC236}">
                <a16:creationId xmlns:a16="http://schemas.microsoft.com/office/drawing/2014/main" id="{C437529E-A3FA-7E41-8BC6-0497C218C8C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91178" y="188197"/>
            <a:ext cx="2132988" cy="1441766"/>
          </a:xfrm>
          <a:prstGeom prst="rect">
            <a:avLst/>
          </a:prstGeom>
        </p:spPr>
      </p:pic>
      <p:sp>
        <p:nvSpPr>
          <p:cNvPr id="3" name="Content Placeholder 2" descr="Share Information on Your Social Media:&#10;Social Media Safety Toolkit ">
            <a:extLst>
              <a:ext uri="{FF2B5EF4-FFF2-40B4-BE49-F238E27FC236}">
                <a16:creationId xmlns:a16="http://schemas.microsoft.com/office/drawing/2014/main" id="{0434F339-6A66-2045-9F6E-1A7C52FC9054}"/>
              </a:ext>
            </a:extLst>
          </p:cNvPr>
          <p:cNvSpPr>
            <a:spLocks noGrp="1"/>
          </p:cNvSpPr>
          <p:nvPr>
            <p:ph idx="1"/>
          </p:nvPr>
        </p:nvSpPr>
        <p:spPr>
          <a:xfrm>
            <a:off x="838200" y="1777600"/>
            <a:ext cx="10515600" cy="3930682"/>
          </a:xfrm>
        </p:spPr>
        <p:txBody>
          <a:bodyPr vert="horz" lIns="91440" tIns="45720" rIns="91440" bIns="45720" rtlCol="0" anchor="t">
            <a:normAutofit/>
          </a:bodyPr>
          <a:lstStyle/>
          <a:p>
            <a:r>
              <a:rPr lang="en-US" sz="2400" dirty="0"/>
              <a:t>As discussed in the </a:t>
            </a:r>
            <a:r>
              <a:rPr lang="en-US" sz="2400" b="1" u="sng" dirty="0">
                <a:solidFill>
                  <a:schemeClr val="tx1"/>
                </a:solidFill>
                <a:hlinkClick r:id="rId4">
                  <a:extLst>
                    <a:ext uri="{A12FA001-AC4F-418D-AE19-62706E023703}">
                      <ahyp:hlinkClr xmlns:ahyp="http://schemas.microsoft.com/office/drawing/2018/hyperlinkcolor" val="tx"/>
                    </a:ext>
                  </a:extLst>
                </a:hlinkClick>
              </a:rPr>
              <a:t>National Strategy for Preventing Veteran Suicide</a:t>
            </a:r>
            <a:r>
              <a:rPr lang="en-US" sz="2400" dirty="0">
                <a:solidFill>
                  <a:schemeClr val="tx1"/>
                </a:solidFill>
              </a:rPr>
              <a:t>, </a:t>
            </a:r>
            <a:r>
              <a:rPr lang="en-US" sz="2400" dirty="0"/>
              <a:t>social media is an important intervention channel and a key piece of VA’s comprehensive, community-based suicide prevention strategy.</a:t>
            </a:r>
          </a:p>
          <a:p>
            <a:r>
              <a:rPr lang="en-US" sz="2400" dirty="0"/>
              <a:t>The Social Media Safety Toolkit for Veterans, their families, and friends equips everyone with the knowledge needed to respond to social media posts that indicate a Veteran may be having thoughts of suicide. </a:t>
            </a:r>
            <a:endParaRPr lang="en-US" sz="2400" dirty="0">
              <a:cs typeface="Calibri"/>
            </a:endParaRPr>
          </a:p>
          <a:p>
            <a:r>
              <a:rPr lang="en-US" sz="2400" dirty="0"/>
              <a:t>The toolkit includes best practices, resources, and sample responses. </a:t>
            </a:r>
            <a:endParaRPr lang="en-US" sz="2400" dirty="0">
              <a:cs typeface="Calibri" panose="020F0502020204030204"/>
            </a:endParaRPr>
          </a:p>
          <a:p>
            <a:endParaRPr lang="en-US" sz="2400" dirty="0"/>
          </a:p>
          <a:p>
            <a:endParaRPr lang="en-US" sz="2400" dirty="0"/>
          </a:p>
        </p:txBody>
      </p:sp>
      <p:pic>
        <p:nvPicPr>
          <p:cNvPr id="6" name="Picture 5">
            <a:extLst>
              <a:ext uri="{FF2B5EF4-FFF2-40B4-BE49-F238E27FC236}">
                <a16:creationId xmlns:a16="http://schemas.microsoft.com/office/drawing/2014/main" id="{542CBF5B-CA50-9048-94EE-C57F4B45726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55447" y="4770467"/>
            <a:ext cx="979161" cy="798017"/>
          </a:xfrm>
          <a:prstGeom prst="rect">
            <a:avLst/>
          </a:prstGeom>
        </p:spPr>
      </p:pic>
      <p:pic>
        <p:nvPicPr>
          <p:cNvPr id="11" name="Picture 10" descr="qr code&#10;&#10;Social Media Toolkit">
            <a:extLst>
              <a:ext uri="{FF2B5EF4-FFF2-40B4-BE49-F238E27FC236}">
                <a16:creationId xmlns:a16="http://schemas.microsoft.com/office/drawing/2014/main" id="{E1FAA861-6841-4F96-BC86-E1BA8996F0D9}"/>
              </a:ext>
            </a:extLst>
          </p:cNvPr>
          <p:cNvPicPr>
            <a:picLocks noChangeAspect="1"/>
          </p:cNvPicPr>
          <p:nvPr/>
        </p:nvPicPr>
        <p:blipFill>
          <a:blip r:embed="rId6"/>
          <a:stretch>
            <a:fillRect/>
          </a:stretch>
        </p:blipFill>
        <p:spPr>
          <a:xfrm>
            <a:off x="4892219" y="4445628"/>
            <a:ext cx="1694832" cy="1694832"/>
          </a:xfrm>
          <a:prstGeom prst="rect">
            <a:avLst/>
          </a:prstGeom>
        </p:spPr>
      </p:pic>
      <p:pic>
        <p:nvPicPr>
          <p:cNvPr id="5" name="Picture 4">
            <a:extLst>
              <a:ext uri="{FF2B5EF4-FFF2-40B4-BE49-F238E27FC236}">
                <a16:creationId xmlns:a16="http://schemas.microsoft.com/office/drawing/2014/main" id="{299C7A25-76F6-1942-BC69-0331CBD2D62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597418" y="4894036"/>
            <a:ext cx="798017" cy="798017"/>
          </a:xfrm>
          <a:prstGeom prst="rect">
            <a:avLst/>
          </a:prstGeom>
        </p:spPr>
      </p:pic>
      <p:sp>
        <p:nvSpPr>
          <p:cNvPr id="7" name="Slide Number Placeholder 6">
            <a:extLst>
              <a:ext uri="{FF2B5EF4-FFF2-40B4-BE49-F238E27FC236}">
                <a16:creationId xmlns:a16="http://schemas.microsoft.com/office/drawing/2014/main" id="{7664346A-E7C0-FBB0-A153-12CE23745ECE}"/>
              </a:ext>
            </a:extLst>
          </p:cNvPr>
          <p:cNvSpPr>
            <a:spLocks noGrp="1"/>
          </p:cNvSpPr>
          <p:nvPr>
            <p:ph type="sldNum" sz="quarter" idx="12"/>
          </p:nvPr>
        </p:nvSpPr>
        <p:spPr/>
        <p:txBody>
          <a:bodyPr/>
          <a:lstStyle/>
          <a:p>
            <a:fld id="{ACD12D91-5F71-FE4F-A594-B9667DC21877}" type="slidenum">
              <a:rPr lang="en-US" smtClean="0"/>
              <a:t>22</a:t>
            </a:fld>
            <a:endParaRPr lang="en-US" dirty="0"/>
          </a:p>
        </p:txBody>
      </p:sp>
      <p:sp>
        <p:nvSpPr>
          <p:cNvPr id="8" name="Content Placeholder 2">
            <a:extLst>
              <a:ext uri="{FF2B5EF4-FFF2-40B4-BE49-F238E27FC236}">
                <a16:creationId xmlns:a16="http://schemas.microsoft.com/office/drawing/2014/main" id="{E4F8DA1C-91EF-3047-8842-61B2851D1E27}"/>
              </a:ext>
            </a:extLst>
          </p:cNvPr>
          <p:cNvSpPr txBox="1">
            <a:spLocks/>
          </p:cNvSpPr>
          <p:nvPr/>
        </p:nvSpPr>
        <p:spPr>
          <a:xfrm>
            <a:off x="-599976" y="6478358"/>
            <a:ext cx="7391641" cy="3325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1500" dirty="0">
                <a:ea typeface="+mn-lt"/>
                <a:cs typeface="+mn-lt"/>
              </a:rPr>
              <a:t>(</a:t>
            </a:r>
            <a:r>
              <a:rPr lang="en-US" sz="1500" i="1" u="sng" dirty="0">
                <a:solidFill>
                  <a:srgbClr val="0563C1"/>
                </a:solidFill>
                <a:ea typeface="+mn-lt"/>
                <a:cs typeface="+mn-lt"/>
              </a:rPr>
              <a:t>VA Social Media Toolkit</a:t>
            </a:r>
            <a:r>
              <a:rPr lang="en-US" sz="1500" i="1" dirty="0">
                <a:ea typeface="+mn-lt"/>
                <a:cs typeface="+mn-lt"/>
              </a:rPr>
              <a:t>; </a:t>
            </a:r>
            <a:r>
              <a:rPr lang="en-US" sz="1500" dirty="0">
                <a:solidFill>
                  <a:schemeClr val="tx1"/>
                </a:solidFill>
                <a:ea typeface="+mn-lt"/>
                <a:cs typeface="+mn-lt"/>
                <a:hlinkClick r:id="rId4">
                  <a:extLst>
                    <a:ext uri="{A12FA001-AC4F-418D-AE19-62706E023703}">
                      <ahyp:hlinkClr xmlns:ahyp="http://schemas.microsoft.com/office/drawing/2018/hyperlinkcolor" val="tx"/>
                    </a:ext>
                  </a:extLst>
                </a:hlinkClick>
              </a:rPr>
              <a:t>National Strategy for Preventing Veteran Suicide</a:t>
            </a:r>
            <a:r>
              <a:rPr lang="en-US" sz="1500" dirty="0">
                <a:ea typeface="+mn-lt"/>
                <a:cs typeface="+mn-lt"/>
              </a:rPr>
              <a:t>)</a:t>
            </a:r>
            <a:endParaRPr lang="en-US" sz="1500" dirty="0">
              <a:cs typeface="Calibri"/>
            </a:endParaRPr>
          </a:p>
          <a:p>
            <a:pPr marL="0" marR="0" lvl="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endParaRPr kumimoji="0" lang="en-US" sz="180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835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hanging the culture Together">
            <a:extLst>
              <a:ext uri="{FF2B5EF4-FFF2-40B4-BE49-F238E27FC236}">
                <a16:creationId xmlns:a16="http://schemas.microsoft.com/office/drawing/2014/main" id="{AE643639-0F76-1144-80D7-2D13A4F273F1}"/>
              </a:ext>
            </a:extLst>
          </p:cNvPr>
          <p:cNvSpPr>
            <a:spLocks noGrp="1"/>
          </p:cNvSpPr>
          <p:nvPr>
            <p:ph type="title"/>
          </p:nvPr>
        </p:nvSpPr>
        <p:spPr>
          <a:xfrm>
            <a:off x="480929" y="692242"/>
            <a:ext cx="9317894" cy="907217"/>
          </a:xfrm>
        </p:spPr>
        <p:txBody>
          <a:bodyPr>
            <a:normAutofit fontScale="90000"/>
          </a:bodyPr>
          <a:lstStyle/>
          <a:p>
            <a:pPr algn="ctr">
              <a:lnSpc>
                <a:spcPct val="100000"/>
              </a:lnSpc>
            </a:pPr>
            <a:r>
              <a:rPr lang="en-US" dirty="0"/>
              <a:t>Example of Information to Share</a:t>
            </a:r>
            <a:br>
              <a:rPr lang="en-US" dirty="0"/>
            </a:br>
            <a:r>
              <a:rPr lang="en-US" dirty="0"/>
              <a:t>Changing the Culture Together: </a:t>
            </a:r>
            <a:r>
              <a:rPr lang="en-US" i="1" dirty="0"/>
              <a:t>Don’t wait. </a:t>
            </a:r>
            <a:r>
              <a:rPr lang="en-US" dirty="0"/>
              <a:t>Reach out. </a:t>
            </a:r>
            <a:r>
              <a:rPr lang="en-US" dirty="0">
                <a:hlinkClick r:id="rId3"/>
              </a:rPr>
              <a:t>(www.va.gov/REACH)</a:t>
            </a:r>
            <a:endParaRPr lang="en-US" dirty="0"/>
          </a:p>
        </p:txBody>
      </p:sp>
      <p:pic>
        <p:nvPicPr>
          <p:cNvPr id="6" name="Picture 5" descr="Qr code to website">
            <a:extLst>
              <a:ext uri="{FF2B5EF4-FFF2-40B4-BE49-F238E27FC236}">
                <a16:creationId xmlns:a16="http://schemas.microsoft.com/office/drawing/2014/main" id="{CEE5A04D-961E-4346-A6EC-EBAF0D1CB6D1}"/>
              </a:ext>
            </a:extLst>
          </p:cNvPr>
          <p:cNvPicPr>
            <a:picLocks noChangeAspect="1"/>
          </p:cNvPicPr>
          <p:nvPr/>
        </p:nvPicPr>
        <p:blipFill>
          <a:blip r:embed="rId4"/>
          <a:stretch>
            <a:fillRect/>
          </a:stretch>
        </p:blipFill>
        <p:spPr>
          <a:xfrm>
            <a:off x="10454444" y="0"/>
            <a:ext cx="1256627" cy="1256627"/>
          </a:xfrm>
          <a:prstGeom prst="rect">
            <a:avLst/>
          </a:prstGeom>
        </p:spPr>
      </p:pic>
      <p:pic>
        <p:nvPicPr>
          <p:cNvPr id="7" name="Content Placeholder 6" descr="No Mission should be fought alone">
            <a:extLst>
              <a:ext uri="{FF2B5EF4-FFF2-40B4-BE49-F238E27FC236}">
                <a16:creationId xmlns:a16="http://schemas.microsoft.com/office/drawing/2014/main" id="{64A5E23F-9AFD-4CC7-A33B-69B35E4E675D}"/>
              </a:ext>
            </a:extLst>
          </p:cNvPr>
          <p:cNvPicPr>
            <a:picLocks noGrp="1" noChangeAspect="1"/>
          </p:cNvPicPr>
          <p:nvPr>
            <p:ph idx="1"/>
          </p:nvPr>
        </p:nvPicPr>
        <p:blipFill>
          <a:blip r:embed="rId5"/>
          <a:stretch>
            <a:fillRect/>
          </a:stretch>
        </p:blipFill>
        <p:spPr>
          <a:xfrm>
            <a:off x="333438" y="1976582"/>
            <a:ext cx="4505606" cy="4169594"/>
          </a:xfrm>
        </p:spPr>
      </p:pic>
      <p:pic>
        <p:nvPicPr>
          <p:cNvPr id="12" name="Picture 11" descr="Veteran Crisis Prevention Video Youtube">
            <a:extLst>
              <a:ext uri="{FF2B5EF4-FFF2-40B4-BE49-F238E27FC236}">
                <a16:creationId xmlns:a16="http://schemas.microsoft.com/office/drawing/2014/main" id="{F140A637-5745-4C9A-A6E9-F22841913D95}"/>
              </a:ext>
            </a:extLst>
          </p:cNvPr>
          <p:cNvPicPr>
            <a:picLocks noChangeAspect="1"/>
          </p:cNvPicPr>
          <p:nvPr/>
        </p:nvPicPr>
        <p:blipFill>
          <a:blip r:embed="rId6"/>
          <a:stretch>
            <a:fillRect/>
          </a:stretch>
        </p:blipFill>
        <p:spPr>
          <a:xfrm>
            <a:off x="5131941" y="1976582"/>
            <a:ext cx="6735269" cy="2829004"/>
          </a:xfrm>
          <a:prstGeom prst="rect">
            <a:avLst/>
          </a:prstGeom>
        </p:spPr>
      </p:pic>
      <p:sp>
        <p:nvSpPr>
          <p:cNvPr id="9" name="Content Placeholder 2">
            <a:extLst>
              <a:ext uri="{FF2B5EF4-FFF2-40B4-BE49-F238E27FC236}">
                <a16:creationId xmlns:a16="http://schemas.microsoft.com/office/drawing/2014/main" id="{AB4F6B70-0866-9141-9A47-8CE4B7D358CF}"/>
              </a:ext>
            </a:extLst>
          </p:cNvPr>
          <p:cNvSpPr txBox="1">
            <a:spLocks/>
          </p:cNvSpPr>
          <p:nvPr/>
        </p:nvSpPr>
        <p:spPr>
          <a:xfrm>
            <a:off x="5083337" y="4891930"/>
            <a:ext cx="5535742" cy="616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lang="en-US" sz="1800" b="1" dirty="0">
                <a:hlinkClick r:id="rId7"/>
              </a:rPr>
              <a:t>Watch: Boil :60 | Veterans Crisis Prevention - YouTube</a:t>
            </a:r>
            <a:endParaRPr kumimoji="0" lang="en-US" sz="1800" b="1" i="1"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pic>
        <p:nvPicPr>
          <p:cNvPr id="4" name="Picture 3" descr="Qr code&#10;&#10;Changing the Culture">
            <a:extLst>
              <a:ext uri="{FF2B5EF4-FFF2-40B4-BE49-F238E27FC236}">
                <a16:creationId xmlns:a16="http://schemas.microsoft.com/office/drawing/2014/main" id="{1D83106D-FB31-4160-9160-2609DD7B389C}"/>
              </a:ext>
            </a:extLst>
          </p:cNvPr>
          <p:cNvPicPr>
            <a:picLocks noChangeAspect="1"/>
          </p:cNvPicPr>
          <p:nvPr/>
        </p:nvPicPr>
        <p:blipFill>
          <a:blip r:embed="rId8"/>
          <a:stretch>
            <a:fillRect/>
          </a:stretch>
        </p:blipFill>
        <p:spPr>
          <a:xfrm>
            <a:off x="10619080" y="4676461"/>
            <a:ext cx="1248130" cy="1248130"/>
          </a:xfrm>
          <a:prstGeom prst="rect">
            <a:avLst/>
          </a:prstGeom>
        </p:spPr>
      </p:pic>
      <p:sp>
        <p:nvSpPr>
          <p:cNvPr id="3" name="TextBox 2">
            <a:extLst>
              <a:ext uri="{FF2B5EF4-FFF2-40B4-BE49-F238E27FC236}">
                <a16:creationId xmlns:a16="http://schemas.microsoft.com/office/drawing/2014/main" id="{3E4C9F2A-3E1E-4CEB-99B2-21341CE7EBFE}"/>
              </a:ext>
            </a:extLst>
          </p:cNvPr>
          <p:cNvSpPr txBox="1"/>
          <p:nvPr/>
        </p:nvSpPr>
        <p:spPr>
          <a:xfrm>
            <a:off x="5509549" y="5613722"/>
            <a:ext cx="4944895" cy="646331"/>
          </a:xfrm>
          <a:prstGeom prst="rect">
            <a:avLst/>
          </a:prstGeom>
          <a:noFill/>
        </p:spPr>
        <p:txBody>
          <a:bodyPr wrap="square" rtlCol="0">
            <a:spAutoFit/>
          </a:bodyPr>
          <a:lstStyle/>
          <a:p>
            <a:pPr algn="ctr"/>
            <a:r>
              <a:rPr lang="en-US" dirty="0"/>
              <a:t>Normalizing life’s challenges, destigmatizing reaching out for help</a:t>
            </a:r>
          </a:p>
        </p:txBody>
      </p:sp>
    </p:spTree>
    <p:extLst>
      <p:ext uri="{BB962C8B-B14F-4D97-AF65-F5344CB8AC3E}">
        <p14:creationId xmlns:p14="http://schemas.microsoft.com/office/powerpoint/2010/main" val="357109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nswering the Call: VCL and 988 Roll Out">
            <a:extLst>
              <a:ext uri="{FF2B5EF4-FFF2-40B4-BE49-F238E27FC236}">
                <a16:creationId xmlns:a16="http://schemas.microsoft.com/office/drawing/2014/main" id="{E9052EAE-BB1E-4B6F-A802-51A878074B2A}"/>
              </a:ext>
            </a:extLst>
          </p:cNvPr>
          <p:cNvSpPr>
            <a:spLocks noGrp="1"/>
          </p:cNvSpPr>
          <p:nvPr>
            <p:ph type="title"/>
          </p:nvPr>
        </p:nvSpPr>
        <p:spPr>
          <a:xfrm>
            <a:off x="143107" y="1700715"/>
            <a:ext cx="3382518" cy="1051256"/>
          </a:xfrm>
        </p:spPr>
        <p:txBody>
          <a:bodyPr>
            <a:normAutofit fontScale="90000"/>
          </a:bodyPr>
          <a:lstStyle/>
          <a:p>
            <a:r>
              <a:rPr lang="en-US" sz="3600" dirty="0"/>
              <a:t>Answering the Call: VCL and 988 Roll Out</a:t>
            </a:r>
          </a:p>
        </p:txBody>
      </p:sp>
      <p:sp>
        <p:nvSpPr>
          <p:cNvPr id="4" name="Slide Number Placeholder 3">
            <a:extLst>
              <a:ext uri="{FF2B5EF4-FFF2-40B4-BE49-F238E27FC236}">
                <a16:creationId xmlns:a16="http://schemas.microsoft.com/office/drawing/2014/main" id="{E2143DAA-2E93-4708-874B-26CA2918B6C4}"/>
              </a:ext>
            </a:extLst>
          </p:cNvPr>
          <p:cNvSpPr>
            <a:spLocks noGrp="1"/>
          </p:cNvSpPr>
          <p:nvPr>
            <p:ph type="sldNum" sz="quarter" idx="12"/>
          </p:nvPr>
        </p:nvSpPr>
        <p:spPr/>
        <p:txBody>
          <a:bodyPr/>
          <a:lstStyle/>
          <a:p>
            <a:fld id="{ACD12D91-5F71-FE4F-A594-B9667DC21877}" type="slidenum">
              <a:rPr lang="en-US" smtClean="0"/>
              <a:t>24</a:t>
            </a:fld>
            <a:endParaRPr lang="en-US" dirty="0"/>
          </a:p>
        </p:txBody>
      </p:sp>
      <p:sp>
        <p:nvSpPr>
          <p:cNvPr id="6" name="TextBox 5">
            <a:extLst>
              <a:ext uri="{FF2B5EF4-FFF2-40B4-BE49-F238E27FC236}">
                <a16:creationId xmlns:a16="http://schemas.microsoft.com/office/drawing/2014/main" id="{FAC64D04-985C-433D-BC5D-DF977894DC91}"/>
              </a:ext>
            </a:extLst>
          </p:cNvPr>
          <p:cNvSpPr txBox="1"/>
          <p:nvPr/>
        </p:nvSpPr>
        <p:spPr>
          <a:xfrm>
            <a:off x="143107" y="6453691"/>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What is 988? (veteranscrisisline.net)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AutoShape 4" descr="Veterans Crisis Line Logo">
            <a:extLst>
              <a:ext uri="{FF2B5EF4-FFF2-40B4-BE49-F238E27FC236}">
                <a16:creationId xmlns:a16="http://schemas.microsoft.com/office/drawing/2014/main" id="{9251BFA0-2D98-4DAD-8505-CCDAD545B8F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Answering the Call: VCL and 988 Roll Out 269,000">
            <a:extLst>
              <a:ext uri="{FF2B5EF4-FFF2-40B4-BE49-F238E27FC236}">
                <a16:creationId xmlns:a16="http://schemas.microsoft.com/office/drawing/2014/main" id="{B498D1F3-0376-4F76-D626-3E380E4990EC}"/>
              </a:ext>
            </a:extLst>
          </p:cNvPr>
          <p:cNvPicPr>
            <a:picLocks noChangeAspect="1"/>
          </p:cNvPicPr>
          <p:nvPr/>
        </p:nvPicPr>
        <p:blipFill>
          <a:blip r:embed="rId4"/>
          <a:stretch>
            <a:fillRect/>
          </a:stretch>
        </p:blipFill>
        <p:spPr>
          <a:xfrm>
            <a:off x="3737817" y="541219"/>
            <a:ext cx="7902625" cy="5296359"/>
          </a:xfrm>
          <a:prstGeom prst="rect">
            <a:avLst/>
          </a:prstGeom>
        </p:spPr>
      </p:pic>
    </p:spTree>
    <p:extLst>
      <p:ext uri="{BB962C8B-B14F-4D97-AF65-F5344CB8AC3E}">
        <p14:creationId xmlns:p14="http://schemas.microsoft.com/office/powerpoint/2010/main" val="2546667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2590-61BC-7F4A-A9DA-6689AF55033A}"/>
              </a:ext>
            </a:extLst>
          </p:cNvPr>
          <p:cNvSpPr>
            <a:spLocks noGrp="1"/>
          </p:cNvSpPr>
          <p:nvPr>
            <p:ph type="title"/>
          </p:nvPr>
        </p:nvSpPr>
        <p:spPr>
          <a:xfrm>
            <a:off x="628174" y="588647"/>
            <a:ext cx="7066005" cy="814418"/>
          </a:xfrm>
        </p:spPr>
        <p:txBody>
          <a:bodyPr>
            <a:normAutofit fontScale="90000"/>
          </a:bodyPr>
          <a:lstStyle/>
          <a:p>
            <a:r>
              <a:rPr lang="en-US" sz="3600" dirty="0"/>
              <a:t>Share the VCL Number</a:t>
            </a:r>
            <a:br>
              <a:rPr lang="en-US" sz="3600" dirty="0"/>
            </a:br>
            <a:r>
              <a:rPr lang="en-US" sz="3600" dirty="0"/>
              <a:t>Free, Confidential Support 24/7/365</a:t>
            </a:r>
            <a:endParaRPr lang="en-US" sz="3600" dirty="0">
              <a:cs typeface="Calibri"/>
            </a:endParaRPr>
          </a:p>
        </p:txBody>
      </p:sp>
      <p:pic>
        <p:nvPicPr>
          <p:cNvPr id="6" name="Picture 5" descr="Qr code&#10;&#10;Crisis Hotline">
            <a:extLst>
              <a:ext uri="{FF2B5EF4-FFF2-40B4-BE49-F238E27FC236}">
                <a16:creationId xmlns:a16="http://schemas.microsoft.com/office/drawing/2014/main" id="{47EDFF54-942E-47D8-BBCA-FEC2E0D76690}"/>
              </a:ext>
            </a:extLst>
          </p:cNvPr>
          <p:cNvPicPr>
            <a:picLocks noChangeAspect="1"/>
          </p:cNvPicPr>
          <p:nvPr/>
        </p:nvPicPr>
        <p:blipFill>
          <a:blip r:embed="rId3"/>
          <a:stretch>
            <a:fillRect/>
          </a:stretch>
        </p:blipFill>
        <p:spPr>
          <a:xfrm>
            <a:off x="9999023" y="0"/>
            <a:ext cx="2192977" cy="2192977"/>
          </a:xfrm>
          <a:prstGeom prst="rect">
            <a:avLst/>
          </a:prstGeom>
        </p:spPr>
      </p:pic>
      <p:pic>
        <p:nvPicPr>
          <p:cNvPr id="7" name="Picture 8" descr="Veterans Crisis Line">
            <a:extLst>
              <a:ext uri="{FF2B5EF4-FFF2-40B4-BE49-F238E27FC236}">
                <a16:creationId xmlns:a16="http://schemas.microsoft.com/office/drawing/2014/main" id="{36D2B8F2-CD36-4ED0-9494-EF9AF78F7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158" y="1993935"/>
            <a:ext cx="6740851" cy="2201614"/>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69EFF2D0-B558-4A3C-8ADB-D82D196EBAE7}"/>
              </a:ext>
            </a:extLst>
          </p:cNvPr>
          <p:cNvSpPr txBox="1">
            <a:spLocks/>
          </p:cNvSpPr>
          <p:nvPr/>
        </p:nvSpPr>
        <p:spPr>
          <a:xfrm>
            <a:off x="3409078" y="4785250"/>
            <a:ext cx="5234536" cy="1169582"/>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706"/>
              </a:spcBef>
            </a:pPr>
            <a:r>
              <a:rPr lang="en-US" sz="2400" dirty="0"/>
              <a:t>Veterans</a:t>
            </a:r>
            <a:endParaRPr lang="en-US" sz="2400" dirty="0">
              <a:cs typeface="Calibri"/>
            </a:endParaRPr>
          </a:p>
          <a:p>
            <a:pPr>
              <a:spcBef>
                <a:spcPts val="1706"/>
              </a:spcBef>
            </a:pPr>
            <a:r>
              <a:rPr lang="en-US" sz="2400" dirty="0"/>
              <a:t>Service members</a:t>
            </a:r>
            <a:endParaRPr lang="en-US" sz="2400" dirty="0">
              <a:cs typeface="Calibri"/>
            </a:endParaRPr>
          </a:p>
          <a:p>
            <a:pPr>
              <a:spcBef>
                <a:spcPts val="1706"/>
              </a:spcBef>
            </a:pPr>
            <a:r>
              <a:rPr lang="en-US" sz="2400" dirty="0"/>
              <a:t>Family members</a:t>
            </a:r>
            <a:endParaRPr lang="en-US" sz="2400" dirty="0">
              <a:cs typeface="Calibri"/>
            </a:endParaRPr>
          </a:p>
          <a:p>
            <a:pPr>
              <a:spcBef>
                <a:spcPts val="1706"/>
              </a:spcBef>
            </a:pPr>
            <a:r>
              <a:rPr lang="en-US" sz="2400" dirty="0"/>
              <a:t>Friends</a:t>
            </a:r>
            <a:endParaRPr lang="en-US" sz="2400" dirty="0">
              <a:cs typeface="Calibri"/>
            </a:endParaRPr>
          </a:p>
        </p:txBody>
      </p:sp>
      <p:sp>
        <p:nvSpPr>
          <p:cNvPr id="3" name="TextBox 2">
            <a:extLst>
              <a:ext uri="{FF2B5EF4-FFF2-40B4-BE49-F238E27FC236}">
                <a16:creationId xmlns:a16="http://schemas.microsoft.com/office/drawing/2014/main" id="{69D52CE4-8A31-D54E-0F7D-532599304557}"/>
              </a:ext>
            </a:extLst>
          </p:cNvPr>
          <p:cNvSpPr txBox="1"/>
          <p:nvPr/>
        </p:nvSpPr>
        <p:spPr>
          <a:xfrm>
            <a:off x="459059" y="6359912"/>
            <a:ext cx="4648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5"/>
              </a:rPr>
              <a:t>Veterans Crisis Line</a:t>
            </a:r>
            <a:endParaRPr lang="en-US" dirty="0"/>
          </a:p>
        </p:txBody>
      </p:sp>
      <p:sp>
        <p:nvSpPr>
          <p:cNvPr id="5" name="Slide Number Placeholder 4">
            <a:extLst>
              <a:ext uri="{FF2B5EF4-FFF2-40B4-BE49-F238E27FC236}">
                <a16:creationId xmlns:a16="http://schemas.microsoft.com/office/drawing/2014/main" id="{ABF90468-5316-08B8-86D8-358BECA5437A}"/>
              </a:ext>
            </a:extLst>
          </p:cNvPr>
          <p:cNvSpPr>
            <a:spLocks noGrp="1"/>
          </p:cNvSpPr>
          <p:nvPr>
            <p:ph type="sldNum" sz="quarter" idx="12"/>
          </p:nvPr>
        </p:nvSpPr>
        <p:spPr/>
        <p:txBody>
          <a:bodyPr/>
          <a:lstStyle/>
          <a:p>
            <a:fld id="{ACD12D91-5F71-FE4F-A594-B9667DC21877}" type="slidenum">
              <a:rPr lang="en-US" smtClean="0"/>
              <a:t>25</a:t>
            </a:fld>
            <a:endParaRPr lang="en-US" dirty="0"/>
          </a:p>
        </p:txBody>
      </p:sp>
    </p:spTree>
    <p:extLst>
      <p:ext uri="{BB962C8B-B14F-4D97-AF65-F5344CB8AC3E}">
        <p14:creationId xmlns:p14="http://schemas.microsoft.com/office/powerpoint/2010/main" val="3267428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VA Save &#10;Training">
            <a:extLst>
              <a:ext uri="{FF2B5EF4-FFF2-40B4-BE49-F238E27FC236}">
                <a16:creationId xmlns:a16="http://schemas.microsoft.com/office/drawing/2014/main" id="{B9391624-FAAF-7344-B8AB-605D99D190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B8D4C5A-5EA3-458A-8CAB-B84EA3018FB4}"/>
              </a:ext>
            </a:extLst>
          </p:cNvPr>
          <p:cNvSpPr txBox="1"/>
          <p:nvPr/>
        </p:nvSpPr>
        <p:spPr>
          <a:xfrm>
            <a:off x="945677" y="333879"/>
            <a:ext cx="10193378" cy="523220"/>
          </a:xfrm>
          <a:prstGeom prst="rect">
            <a:avLst/>
          </a:prstGeom>
          <a:noFill/>
        </p:spPr>
        <p:txBody>
          <a:bodyPr wrap="square" rtlCol="0">
            <a:spAutoFit/>
          </a:bodyPr>
          <a:lstStyle/>
          <a:p>
            <a:pPr algn="ctr"/>
            <a:r>
              <a:rPr lang="en-US" sz="2800" dirty="0"/>
              <a:t>Promote Suicide Prevention Training</a:t>
            </a:r>
          </a:p>
        </p:txBody>
      </p:sp>
      <p:sp>
        <p:nvSpPr>
          <p:cNvPr id="3" name="Title 2">
            <a:extLst>
              <a:ext uri="{FF2B5EF4-FFF2-40B4-BE49-F238E27FC236}">
                <a16:creationId xmlns:a16="http://schemas.microsoft.com/office/drawing/2014/main" id="{1551C995-89AF-B5AB-CFCF-533E5BD45FF9}"/>
              </a:ext>
            </a:extLst>
          </p:cNvPr>
          <p:cNvSpPr>
            <a:spLocks noGrp="1"/>
          </p:cNvSpPr>
          <p:nvPr>
            <p:ph type="title"/>
          </p:nvPr>
        </p:nvSpPr>
        <p:spPr>
          <a:xfrm>
            <a:off x="838200" y="648294"/>
            <a:ext cx="1041400" cy="417611"/>
          </a:xfrm>
        </p:spPr>
        <p:txBody>
          <a:bodyPr>
            <a:normAutofit/>
          </a:bodyPr>
          <a:lstStyle/>
          <a:p>
            <a:r>
              <a:rPr lang="en-US" sz="800" dirty="0">
                <a:solidFill>
                  <a:schemeClr val="accent2">
                    <a:lumMod val="20000"/>
                    <a:lumOff val="80000"/>
                  </a:schemeClr>
                </a:solidFill>
              </a:rPr>
              <a:t>VA Save</a:t>
            </a:r>
            <a:r>
              <a:rPr lang="en-US" sz="800" baseline="0" dirty="0">
                <a:solidFill>
                  <a:schemeClr val="accent2">
                    <a:lumMod val="20000"/>
                    <a:lumOff val="80000"/>
                  </a:schemeClr>
                </a:solidFill>
              </a:rPr>
              <a:t> </a:t>
            </a:r>
            <a:r>
              <a:rPr lang="en-US" sz="800" baseline="0" dirty="0">
                <a:solidFill>
                  <a:srgbClr val="FDF3ED"/>
                </a:solidFill>
              </a:rPr>
              <a:t>Training</a:t>
            </a:r>
            <a:endParaRPr lang="en-US" sz="800" dirty="0">
              <a:solidFill>
                <a:srgbClr val="FDF3ED"/>
              </a:solidFill>
            </a:endParaRPr>
          </a:p>
        </p:txBody>
      </p:sp>
      <p:sp>
        <p:nvSpPr>
          <p:cNvPr id="9" name="Content Placeholder 2">
            <a:extLst>
              <a:ext uri="{FF2B5EF4-FFF2-40B4-BE49-F238E27FC236}">
                <a16:creationId xmlns:a16="http://schemas.microsoft.com/office/drawing/2014/main" id="{02263FD6-B758-4E68-B18F-0869DF994A2F}"/>
              </a:ext>
            </a:extLst>
          </p:cNvPr>
          <p:cNvSpPr txBox="1">
            <a:spLocks/>
          </p:cNvSpPr>
          <p:nvPr/>
        </p:nvSpPr>
        <p:spPr>
          <a:xfrm>
            <a:off x="945678" y="1737584"/>
            <a:ext cx="6467605" cy="10512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dirty="0">
                <a:solidFill>
                  <a:schemeClr val="tx1"/>
                </a:solidFill>
                <a:latin typeface="Calibri" panose="020F0502020204030204"/>
              </a:rPr>
              <a:t>This free suicide</a:t>
            </a: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 prevention training video </a:t>
            </a:r>
            <a:r>
              <a:rPr lang="en-US" dirty="0">
                <a:solidFill>
                  <a:schemeClr val="tx1"/>
                </a:solidFill>
                <a:latin typeface="Calibri" panose="020F0502020204030204"/>
              </a:rPr>
              <a:t>is less than 25 minutes long and available</a:t>
            </a: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 to everyone, 24/7</a:t>
            </a:r>
            <a:r>
              <a:rPr lang="en-US" dirty="0">
                <a:solidFill>
                  <a:schemeClr val="tx1"/>
                </a:solidFill>
                <a:latin typeface="Calibri" panose="020F0502020204030204"/>
              </a:rPr>
              <a:t>. It's offered </a:t>
            </a: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in collaboration with the </a:t>
            </a:r>
            <a:r>
              <a:rPr kumimoji="0" lang="en-US" b="0" i="0" u="none" strike="noStrike" kern="1200" cap="none" spc="0" normalizeH="0" baseline="0" noProof="0" dirty="0" err="1">
                <a:ln>
                  <a:noFill/>
                </a:ln>
                <a:solidFill>
                  <a:schemeClr val="tx1"/>
                </a:solidFill>
                <a:effectLst/>
                <a:uLnTx/>
                <a:uFillTx/>
                <a:latin typeface="Calibri" panose="020F0502020204030204"/>
                <a:ea typeface="+mn-ea"/>
                <a:cs typeface="+mn-cs"/>
              </a:rPr>
              <a:t>PsychArmor</a:t>
            </a:r>
            <a:r>
              <a:rPr kumimoji="0" lang="en-US" b="0" i="0" u="none" strike="noStrike" kern="1200" cap="none" spc="0" normalizeH="0" baseline="0" noProof="0" dirty="0">
                <a:ln>
                  <a:noFill/>
                </a:ln>
                <a:solidFill>
                  <a:schemeClr val="tx1"/>
                </a:solidFill>
                <a:effectLst/>
                <a:uLnTx/>
                <a:uFillTx/>
                <a:latin typeface="Calibri" panose="020F0502020204030204"/>
              </a:rPr>
              <a:t> Institute.</a:t>
            </a:r>
            <a:endParaRPr lang="en-US" b="0" i="0" u="none" strike="noStrike" kern="1200" cap="none" spc="0" normalizeH="0" baseline="0" noProof="0" dirty="0">
              <a:ln>
                <a:noFill/>
              </a:ln>
              <a:solidFill>
                <a:schemeClr val="tx1"/>
              </a:solidFill>
              <a:effectLst/>
              <a:uLnTx/>
              <a:uFillTx/>
              <a:latin typeface="Calibri" panose="020F0502020204030204"/>
              <a:cs typeface="Calibri"/>
            </a:endParaRPr>
          </a:p>
        </p:txBody>
      </p:sp>
      <p:pic>
        <p:nvPicPr>
          <p:cNvPr id="6" name="Content Placeholder 4" descr="Psycharmor Institute">
            <a:extLst>
              <a:ext uri="{FF2B5EF4-FFF2-40B4-BE49-F238E27FC236}">
                <a16:creationId xmlns:a16="http://schemas.microsoft.com/office/drawing/2014/main" id="{8DE9DF16-A82F-4C81-8E5B-29CC91720366}"/>
              </a:ext>
            </a:extLst>
          </p:cNvPr>
          <p:cNvPicPr>
            <a:picLocks noGrp="1" noChangeAspect="1"/>
          </p:cNvPicPr>
          <p:nvPr>
            <p:ph idx="1"/>
          </p:nvPr>
        </p:nvPicPr>
        <p:blipFill>
          <a:blip r:embed="rId4"/>
          <a:stretch>
            <a:fillRect/>
          </a:stretch>
        </p:blipFill>
        <p:spPr>
          <a:xfrm>
            <a:off x="1415442" y="3454788"/>
            <a:ext cx="5586608" cy="1597540"/>
          </a:xfrm>
        </p:spPr>
      </p:pic>
      <p:sp>
        <p:nvSpPr>
          <p:cNvPr id="8" name="Rectangle 7">
            <a:extLst>
              <a:ext uri="{FF2B5EF4-FFF2-40B4-BE49-F238E27FC236}">
                <a16:creationId xmlns:a16="http://schemas.microsoft.com/office/drawing/2014/main" id="{5CA743F3-47CF-460D-AEDA-B36224D85640}"/>
              </a:ext>
            </a:extLst>
          </p:cNvPr>
          <p:cNvSpPr/>
          <p:nvPr/>
        </p:nvSpPr>
        <p:spPr>
          <a:xfrm>
            <a:off x="945677" y="5261898"/>
            <a:ext cx="5586608" cy="530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Available online for free: </a:t>
            </a:r>
            <a:r>
              <a:rPr kumimoji="0" lang="en-US" sz="1600" i="1" u="sng" strike="noStrike" kern="1200" cap="none" spc="0" normalizeH="0" baseline="0" noProof="0" dirty="0">
                <a:ln>
                  <a:noFill/>
                </a:ln>
                <a:solidFill>
                  <a:srgbClr val="0563C1"/>
                </a:solidFill>
                <a:effectLst/>
                <a:uLnTx/>
                <a:uFillTx/>
                <a:latin typeface="Calibri" panose="020F0502020204030204"/>
                <a:ea typeface="+mn-ea"/>
                <a:cs typeface="+mn-cs"/>
                <a:hlinkClick r:id="rId5"/>
              </a:rPr>
              <a:t>https://psycharmor.org/courses/s-a-v-e/</a:t>
            </a:r>
            <a:endParaRPr kumimoji="0" lang="en-US" sz="1600" i="1" u="sng" strike="noStrike" kern="1200" cap="none" spc="0" normalizeH="0" baseline="0" noProof="0" dirty="0">
              <a:ln>
                <a:noFill/>
              </a:ln>
              <a:solidFill>
                <a:srgbClr val="0563C1"/>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6BDC4FB-BEBD-457F-A566-D003D05410EA}"/>
              </a:ext>
            </a:extLst>
          </p:cNvPr>
          <p:cNvSpPr>
            <a:spLocks noGrp="1"/>
          </p:cNvSpPr>
          <p:nvPr>
            <p:ph type="sldNum" sz="quarter" idx="12"/>
          </p:nvPr>
        </p:nvSpPr>
        <p:spPr/>
        <p:txBody>
          <a:bodyPr/>
          <a:lstStyle/>
          <a:p>
            <a:fld id="{ACD12D91-5F71-FE4F-A594-B9667DC21877}" type="slidenum">
              <a:rPr lang="en-US" smtClean="0"/>
              <a:pPr/>
              <a:t>26</a:t>
            </a:fld>
            <a:endParaRPr lang="en-US">
              <a:solidFill>
                <a:srgbClr val="03295F"/>
              </a:solidFill>
            </a:endParaRPr>
          </a:p>
        </p:txBody>
      </p:sp>
    </p:spTree>
    <p:extLst>
      <p:ext uri="{BB962C8B-B14F-4D97-AF65-F5344CB8AC3E}">
        <p14:creationId xmlns:p14="http://schemas.microsoft.com/office/powerpoint/2010/main" val="3716727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0AB845D-FCF5-FD47-8E2C-0F102315136C}"/>
              </a:ext>
            </a:extLst>
          </p:cNvPr>
          <p:cNvSpPr>
            <a:spLocks noGrp="1"/>
          </p:cNvSpPr>
          <p:nvPr>
            <p:ph type="title"/>
          </p:nvPr>
        </p:nvSpPr>
        <p:spPr>
          <a:xfrm>
            <a:off x="2152650" y="1650683"/>
            <a:ext cx="7886700" cy="3556633"/>
          </a:xfrm>
        </p:spPr>
        <p:txBody>
          <a:bodyPr anchor="ctr">
            <a:noAutofit/>
          </a:bodyPr>
          <a:lstStyle/>
          <a:p>
            <a:pPr algn="ctr"/>
            <a:r>
              <a:rPr lang="en-US" sz="7500"/>
              <a:t>Questions?</a:t>
            </a:r>
            <a:br>
              <a:rPr lang="en-US" sz="7500"/>
            </a:br>
            <a:br>
              <a:rPr lang="en-US" sz="7500"/>
            </a:br>
            <a:r>
              <a:rPr lang="en-US" sz="7500"/>
              <a:t>Thank You.</a:t>
            </a:r>
          </a:p>
        </p:txBody>
      </p:sp>
      <p:sp>
        <p:nvSpPr>
          <p:cNvPr id="2" name="Slide Number Placeholder 1">
            <a:extLst>
              <a:ext uri="{FF2B5EF4-FFF2-40B4-BE49-F238E27FC236}">
                <a16:creationId xmlns:a16="http://schemas.microsoft.com/office/drawing/2014/main" id="{90DF1CD9-CF50-A74D-AC2D-9FCDC342FC7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040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C15B-636F-5148-8B8A-DC4C0F4B0ACF}"/>
              </a:ext>
            </a:extLst>
          </p:cNvPr>
          <p:cNvSpPr>
            <a:spLocks noGrp="1"/>
          </p:cNvSpPr>
          <p:nvPr>
            <p:ph type="title"/>
          </p:nvPr>
        </p:nvSpPr>
        <p:spPr/>
        <p:txBody>
          <a:bodyPr/>
          <a:lstStyle/>
          <a:p>
            <a:r>
              <a:rPr lang="en-US" dirty="0"/>
              <a:t>Women Veteran Care and Resources </a:t>
            </a:r>
          </a:p>
        </p:txBody>
      </p:sp>
      <p:sp>
        <p:nvSpPr>
          <p:cNvPr id="3" name="Slide Number Placeholder 2">
            <a:extLst>
              <a:ext uri="{FF2B5EF4-FFF2-40B4-BE49-F238E27FC236}">
                <a16:creationId xmlns:a16="http://schemas.microsoft.com/office/drawing/2014/main" id="{4CE9C1A5-0A13-CC43-84F1-F87085BF227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375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304A-8879-4D04-9424-D10218CBA58F}"/>
              </a:ext>
            </a:extLst>
          </p:cNvPr>
          <p:cNvSpPr>
            <a:spLocks noGrp="1"/>
          </p:cNvSpPr>
          <p:nvPr>
            <p:ph type="title"/>
          </p:nvPr>
        </p:nvSpPr>
        <p:spPr/>
        <p:txBody>
          <a:bodyPr/>
          <a:lstStyle/>
          <a:p>
            <a:r>
              <a:rPr lang="en-US" dirty="0"/>
              <a:t>Women Veterans Call Center</a:t>
            </a:r>
          </a:p>
        </p:txBody>
      </p:sp>
      <p:sp>
        <p:nvSpPr>
          <p:cNvPr id="3" name="Content Placeholder 2">
            <a:extLst>
              <a:ext uri="{FF2B5EF4-FFF2-40B4-BE49-F238E27FC236}">
                <a16:creationId xmlns:a16="http://schemas.microsoft.com/office/drawing/2014/main" id="{F1CA93B5-1E2E-43F2-8954-CE015493B623}"/>
              </a:ext>
            </a:extLst>
          </p:cNvPr>
          <p:cNvSpPr>
            <a:spLocks noGrp="1"/>
          </p:cNvSpPr>
          <p:nvPr>
            <p:ph idx="1"/>
          </p:nvPr>
        </p:nvSpPr>
        <p:spPr/>
        <p:txBody>
          <a:bodyPr>
            <a:normAutofit lnSpcReduction="10000"/>
          </a:bodyPr>
          <a:lstStyle/>
          <a:p>
            <a:r>
              <a:rPr lang="en-US" sz="2200" dirty="0"/>
              <a:t>This service provides women Veterans with information about relevant VA benefits and services and answers women Veterans’ questions about their benefits. </a:t>
            </a:r>
          </a:p>
          <a:p>
            <a:r>
              <a:rPr lang="en-US" sz="2200" dirty="0"/>
              <a:t>Call or text </a:t>
            </a:r>
            <a:r>
              <a:rPr lang="en-US" sz="2200" b="1" dirty="0">
                <a:solidFill>
                  <a:srgbClr val="0194D3"/>
                </a:solidFill>
              </a:rPr>
              <a:t>1-855-VA-WOMEN (1-855-829-6636) </a:t>
            </a:r>
            <a:r>
              <a:rPr lang="en-US" sz="2200" dirty="0"/>
              <a:t>to contact responders who can make referrals to Women Veterans Program Managers, the Health Eligibility Center, the Veterans Benefits Administration, and suicide and homeless crisis lines as needed.</a:t>
            </a:r>
          </a:p>
          <a:p>
            <a:endParaRPr lang="en-US" dirty="0"/>
          </a:p>
          <a:p>
            <a:endParaRPr lang="en-US" dirty="0"/>
          </a:p>
          <a:p>
            <a:endParaRPr lang="en-US" dirty="0"/>
          </a:p>
          <a:p>
            <a:endParaRPr lang="en-US" dirty="0"/>
          </a:p>
          <a:p>
            <a:pPr marL="0" indent="0">
              <a:buNone/>
            </a:pPr>
            <a:r>
              <a:rPr lang="en-US" sz="2200" i="1" dirty="0"/>
              <a:t>More information about the Women Veterans Call Center is available at </a:t>
            </a:r>
            <a:r>
              <a:rPr lang="en-US" sz="2200" i="1" u="sng" dirty="0">
                <a:hlinkClick r:id="rId2" tooltip="https://www.womenshealth.va.gov/programoverview/wvcc.asp"/>
              </a:rPr>
              <a:t>www.womenshealth.va.gov/programoverview/wvcc.asp</a:t>
            </a:r>
            <a:r>
              <a:rPr lang="en-US" sz="2200" i="1" dirty="0"/>
              <a:t>.</a:t>
            </a:r>
          </a:p>
          <a:p>
            <a:endParaRPr lang="en-US" dirty="0"/>
          </a:p>
        </p:txBody>
      </p:sp>
      <p:sp>
        <p:nvSpPr>
          <p:cNvPr id="5" name="TextBox 4">
            <a:extLst>
              <a:ext uri="{FF2B5EF4-FFF2-40B4-BE49-F238E27FC236}">
                <a16:creationId xmlns:a16="http://schemas.microsoft.com/office/drawing/2014/main" id="{1A3E3C9C-01BD-4A24-A9BD-C99B3BBCA7E8}"/>
              </a:ext>
            </a:extLst>
          </p:cNvPr>
          <p:cNvSpPr txBox="1"/>
          <p:nvPr/>
        </p:nvSpPr>
        <p:spPr>
          <a:xfrm>
            <a:off x="2979821" y="3953762"/>
            <a:ext cx="623235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96D3"/>
                </a:solidFill>
                <a:effectLst/>
                <a:uLnTx/>
                <a:uFillTx/>
                <a:latin typeface="Calibri" panose="020F0502020204030204"/>
                <a:ea typeface="+mn-ea"/>
                <a:cs typeface="+mn-cs"/>
              </a:rPr>
              <a:t>1-855-VA-WOMEN (1-855-829-6636)</a:t>
            </a:r>
          </a:p>
        </p:txBody>
      </p:sp>
      <p:sp>
        <p:nvSpPr>
          <p:cNvPr id="4" name="Slide Number Placeholder 3">
            <a:extLst>
              <a:ext uri="{FF2B5EF4-FFF2-40B4-BE49-F238E27FC236}">
                <a16:creationId xmlns:a16="http://schemas.microsoft.com/office/drawing/2014/main" id="{DEF77F1E-90FF-404B-99E5-BC532C1A8A5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10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4AFDB7C-1823-4E00-AF1F-EFE4A97F6CB0}"/>
              </a:ext>
            </a:extLst>
          </p:cNvPr>
          <p:cNvSpPr>
            <a:spLocks noGrp="1"/>
          </p:cNvSpPr>
          <p:nvPr>
            <p:ph type="title"/>
          </p:nvPr>
        </p:nvSpPr>
        <p:spPr>
          <a:xfrm>
            <a:off x="332757" y="435733"/>
            <a:ext cx="10515600" cy="1053408"/>
          </a:xfrm>
        </p:spPr>
        <p:txBody>
          <a:bodyPr/>
          <a:lstStyle/>
          <a:p>
            <a:r>
              <a:rPr lang="en-US" sz="3200" dirty="0">
                <a:solidFill>
                  <a:srgbClr val="002060"/>
                </a:solidFill>
              </a:rPr>
              <a:t>Executive Summary</a:t>
            </a:r>
            <a:endParaRPr lang="en-US" dirty="0">
              <a:solidFill>
                <a:srgbClr val="002060"/>
              </a:solidFill>
            </a:endParaRPr>
          </a:p>
        </p:txBody>
      </p:sp>
      <p:pic>
        <p:nvPicPr>
          <p:cNvPr id="5" name="Content Placeholder 4" descr="Executive Summary">
            <a:extLst>
              <a:ext uri="{FF2B5EF4-FFF2-40B4-BE49-F238E27FC236}">
                <a16:creationId xmlns:a16="http://schemas.microsoft.com/office/drawing/2014/main" id="{C1937CD1-DDF0-438E-AB0E-0DA7C9F0195D}"/>
              </a:ext>
            </a:extLst>
          </p:cNvPr>
          <p:cNvPicPr>
            <a:picLocks noGrp="1" noChangeAspect="1"/>
          </p:cNvPicPr>
          <p:nvPr>
            <p:ph sz="half" idx="1"/>
          </p:nvPr>
        </p:nvPicPr>
        <p:blipFill>
          <a:blip r:embed="rId3"/>
          <a:stretch>
            <a:fillRect/>
          </a:stretch>
        </p:blipFill>
        <p:spPr>
          <a:xfrm>
            <a:off x="674873" y="1269049"/>
            <a:ext cx="10842253" cy="4550726"/>
          </a:xfrm>
        </p:spPr>
      </p:pic>
    </p:spTree>
    <p:extLst>
      <p:ext uri="{BB962C8B-B14F-4D97-AF65-F5344CB8AC3E}">
        <p14:creationId xmlns:p14="http://schemas.microsoft.com/office/powerpoint/2010/main" val="3000290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9A19-9923-4138-8746-4C57827F4C99}"/>
              </a:ext>
            </a:extLst>
          </p:cNvPr>
          <p:cNvSpPr>
            <a:spLocks noGrp="1"/>
          </p:cNvSpPr>
          <p:nvPr>
            <p:ph type="title"/>
          </p:nvPr>
        </p:nvSpPr>
        <p:spPr/>
        <p:txBody>
          <a:bodyPr>
            <a:normAutofit/>
          </a:bodyPr>
          <a:lstStyle/>
          <a:p>
            <a:r>
              <a:rPr lang="en-US" dirty="0"/>
              <a:t>Clinical Care for Women </a:t>
            </a:r>
          </a:p>
        </p:txBody>
      </p:sp>
      <p:sp>
        <p:nvSpPr>
          <p:cNvPr id="3" name="Content Placeholder 2">
            <a:extLst>
              <a:ext uri="{FF2B5EF4-FFF2-40B4-BE49-F238E27FC236}">
                <a16:creationId xmlns:a16="http://schemas.microsoft.com/office/drawing/2014/main" id="{137ED101-2BE5-4388-8767-A3947B6673A3}"/>
              </a:ext>
            </a:extLst>
          </p:cNvPr>
          <p:cNvSpPr>
            <a:spLocks noGrp="1"/>
          </p:cNvSpPr>
          <p:nvPr>
            <p:ph idx="1"/>
          </p:nvPr>
        </p:nvSpPr>
        <p:spPr>
          <a:xfrm>
            <a:off x="838200" y="1608464"/>
            <a:ext cx="10515600" cy="4335136"/>
          </a:xfrm>
        </p:spPr>
        <p:txBody>
          <a:bodyPr>
            <a:normAutofit/>
          </a:bodyPr>
          <a:lstStyle/>
          <a:p>
            <a:r>
              <a:rPr lang="en-US" sz="2400" b="1" dirty="0"/>
              <a:t>Primary Care</a:t>
            </a:r>
            <a:endParaRPr lang="en-US" sz="2400" dirty="0"/>
          </a:p>
          <a:p>
            <a:pPr lvl="1"/>
            <a:r>
              <a:rPr lang="en-US" sz="2200" b="1" dirty="0"/>
              <a:t>Women Veterans Program Manager</a:t>
            </a:r>
            <a:r>
              <a:rPr lang="en-US" sz="2200" dirty="0"/>
              <a:t>: At every VA Medical Center, there is a designated Women Veterans Program Manager who acts as an administrative leader for the Women’s Health Program and advocates for women Veterans. </a:t>
            </a:r>
          </a:p>
          <a:p>
            <a:pPr lvl="1"/>
            <a:r>
              <a:rPr lang="en-US" sz="2200" b="1" dirty="0"/>
              <a:t>Designated Women’s Health Providers</a:t>
            </a:r>
            <a:r>
              <a:rPr lang="en-US" sz="2200" dirty="0"/>
              <a:t>: Women Veterans can be assigned to trained and experienced Designated Women’s Health Providers, who provide general primary care and gender-specific care as part of the patient-provider relationship. </a:t>
            </a:r>
          </a:p>
          <a:p>
            <a:r>
              <a:rPr lang="en-US" sz="2400" b="1" dirty="0"/>
              <a:t>Specialty Medicine</a:t>
            </a:r>
          </a:p>
          <a:p>
            <a:pPr lvl="1"/>
            <a:r>
              <a:rPr lang="en-US" sz="2200" dirty="0"/>
              <a:t>VA finalized regulations in February 2017 to support </a:t>
            </a:r>
            <a:r>
              <a:rPr lang="en-US" sz="2200" b="1" dirty="0"/>
              <a:t>in vitro fertilization services</a:t>
            </a:r>
            <a:r>
              <a:rPr lang="en-US" sz="2200" dirty="0"/>
              <a:t> for both male and female Veterans who qualify by virtue of a service-connected disability that results in their inability to procreate without the use of fertility treatment.</a:t>
            </a:r>
          </a:p>
          <a:p>
            <a:endParaRPr lang="en-US" sz="2200" dirty="0"/>
          </a:p>
        </p:txBody>
      </p:sp>
      <p:sp>
        <p:nvSpPr>
          <p:cNvPr id="4" name="Slide Number Placeholder 3">
            <a:extLst>
              <a:ext uri="{FF2B5EF4-FFF2-40B4-BE49-F238E27FC236}">
                <a16:creationId xmlns:a16="http://schemas.microsoft.com/office/drawing/2014/main" id="{0AC3E42E-91AB-C84D-946E-DD3A8D46F08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740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9A19-9923-4138-8746-4C57827F4C99}"/>
              </a:ext>
            </a:extLst>
          </p:cNvPr>
          <p:cNvSpPr>
            <a:spLocks noGrp="1"/>
          </p:cNvSpPr>
          <p:nvPr>
            <p:ph type="title"/>
          </p:nvPr>
        </p:nvSpPr>
        <p:spPr/>
        <p:txBody>
          <a:bodyPr>
            <a:normAutofit/>
          </a:bodyPr>
          <a:lstStyle/>
          <a:p>
            <a:r>
              <a:rPr lang="en-US" dirty="0"/>
              <a:t>MST-Related Care</a:t>
            </a:r>
          </a:p>
        </p:txBody>
      </p:sp>
      <p:sp>
        <p:nvSpPr>
          <p:cNvPr id="3" name="Content Placeholder 2">
            <a:extLst>
              <a:ext uri="{FF2B5EF4-FFF2-40B4-BE49-F238E27FC236}">
                <a16:creationId xmlns:a16="http://schemas.microsoft.com/office/drawing/2014/main" id="{137ED101-2BE5-4388-8767-A3947B6673A3}"/>
              </a:ext>
            </a:extLst>
          </p:cNvPr>
          <p:cNvSpPr>
            <a:spLocks noGrp="1"/>
          </p:cNvSpPr>
          <p:nvPr>
            <p:ph idx="1"/>
          </p:nvPr>
        </p:nvSpPr>
        <p:spPr>
          <a:xfrm>
            <a:off x="838200" y="1608464"/>
            <a:ext cx="10515600" cy="4601242"/>
          </a:xfrm>
        </p:spPr>
        <p:txBody>
          <a:bodyPr>
            <a:normAutofit/>
          </a:bodyPr>
          <a:lstStyle/>
          <a:p>
            <a:pPr lvl="0"/>
            <a:r>
              <a:rPr lang="en-US" sz="2200" b="1" dirty="0"/>
              <a:t>VA’s Universal Screening Program</a:t>
            </a:r>
            <a:r>
              <a:rPr lang="en-US" sz="2200" dirty="0"/>
              <a:t>: Every Veteran seen for health care is asked about experiences of MST.  This helps ensure Veterans are connected with appropriate MST-related services as needed and that this history is taken into account in provision of care more generally. It is also is an important way of identifying individuals potentially at increased risk for suicide.</a:t>
            </a:r>
          </a:p>
          <a:p>
            <a:r>
              <a:rPr lang="en-US" sz="2200" b="1" dirty="0"/>
              <a:t>Treating MST-Related Conditions: </a:t>
            </a:r>
            <a:r>
              <a:rPr lang="en-US" sz="2200" dirty="0"/>
              <a:t>VA provides free care for any mental or physical health conditions related to a Veteran’s experiences of MST. This free MST-related care is available at every VA health care system. MST-related counseling is also available at VA’s Vet Centers. Veterans do not need to have a VA disability rating (that is, have a service-connected disability) and may be able to receive services even if they are not eligible for other VA care.</a:t>
            </a:r>
            <a:r>
              <a:rPr lang="en-US" sz="2200" b="1" dirty="0"/>
              <a:t> </a:t>
            </a:r>
            <a:endParaRPr lang="en-US" sz="2200" dirty="0"/>
          </a:p>
          <a:p>
            <a:r>
              <a:rPr lang="en-US" sz="2200" b="1" dirty="0"/>
              <a:t>MST Coordinator:</a:t>
            </a:r>
            <a:r>
              <a:rPr lang="en-US" sz="2200" dirty="0"/>
              <a:t> Every VA health care system has a designated MST Coordinator who serves as the local point person for MST-related issues and can help Veterans access MST-related services and programs.</a:t>
            </a:r>
          </a:p>
          <a:p>
            <a:endParaRPr lang="en-US" sz="2200" dirty="0"/>
          </a:p>
        </p:txBody>
      </p:sp>
      <p:sp>
        <p:nvSpPr>
          <p:cNvPr id="4" name="Slide Number Placeholder 3">
            <a:extLst>
              <a:ext uri="{FF2B5EF4-FFF2-40B4-BE49-F238E27FC236}">
                <a16:creationId xmlns:a16="http://schemas.microsoft.com/office/drawing/2014/main" id="{0AC3E42E-91AB-C84D-946E-DD3A8D46F08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93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668447-4B53-4193-B87F-30F95BFF01B5}"/>
              </a:ext>
            </a:extLst>
          </p:cNvPr>
          <p:cNvSpPr>
            <a:spLocks noGrp="1"/>
          </p:cNvSpPr>
          <p:nvPr>
            <p:ph type="title"/>
          </p:nvPr>
        </p:nvSpPr>
        <p:spPr/>
        <p:txBody>
          <a:bodyPr/>
          <a:lstStyle/>
          <a:p>
            <a:r>
              <a:rPr lang="en-US" dirty="0"/>
              <a:t>Military Sexual Trauma-Related Services</a:t>
            </a:r>
          </a:p>
        </p:txBody>
      </p:sp>
      <p:sp>
        <p:nvSpPr>
          <p:cNvPr id="7" name="Content Placeholder 6">
            <a:extLst>
              <a:ext uri="{FF2B5EF4-FFF2-40B4-BE49-F238E27FC236}">
                <a16:creationId xmlns:a16="http://schemas.microsoft.com/office/drawing/2014/main" id="{25BEBA1D-4094-4032-A169-817BBF970C69}"/>
              </a:ext>
            </a:extLst>
          </p:cNvPr>
          <p:cNvSpPr>
            <a:spLocks noGrp="1"/>
          </p:cNvSpPr>
          <p:nvPr>
            <p:ph idx="1"/>
          </p:nvPr>
        </p:nvSpPr>
        <p:spPr>
          <a:xfrm>
            <a:off x="838200" y="1699550"/>
            <a:ext cx="10515600" cy="4202188"/>
          </a:xfrm>
        </p:spPr>
        <p:txBody>
          <a:bodyPr>
            <a:noAutofit/>
          </a:bodyPr>
          <a:lstStyle/>
          <a:p>
            <a:pPr lvl="0"/>
            <a:r>
              <a:rPr lang="en-US" dirty="0"/>
              <a:t>Addressing the needs of MST survivors is a key priority for VHA.  Efforts include:</a:t>
            </a:r>
          </a:p>
          <a:p>
            <a:pPr lvl="1"/>
            <a:r>
              <a:rPr lang="en-US" sz="2000" dirty="0"/>
              <a:t>Outreach efforts including posters, handouts, and educational documents for Veterans and a public-facing MST-specific website (</a:t>
            </a:r>
            <a:r>
              <a:rPr lang="en-US" sz="2000" dirty="0">
                <a:hlinkClick r:id="rId3"/>
              </a:rPr>
              <a:t>www.mentalhealth.va.gov/msthome.asp</a:t>
            </a:r>
            <a:r>
              <a:rPr lang="en-US" sz="2000" dirty="0"/>
              <a:t>). </a:t>
            </a:r>
          </a:p>
          <a:p>
            <a:pPr lvl="1"/>
            <a:r>
              <a:rPr lang="en-US" sz="2000" dirty="0"/>
              <a:t>MST-related training opportunities for staff, including monthly training calls, an annual conference on treatment program development, online courses, and a community of practice website. </a:t>
            </a:r>
          </a:p>
          <a:p>
            <a:pPr lvl="1"/>
            <a:r>
              <a:rPr lang="en-US" sz="2000" dirty="0"/>
              <a:t>Mandatory training on MST required for all mental health and primary care providers in VHA.</a:t>
            </a:r>
          </a:p>
          <a:p>
            <a:pPr lvl="1"/>
            <a:r>
              <a:rPr lang="en-US" sz="2000" dirty="0"/>
              <a:t>National MST Support Team to promote best practices related to MST</a:t>
            </a:r>
          </a:p>
          <a:p>
            <a:pPr lvl="1"/>
            <a:r>
              <a:rPr lang="en-US" sz="2000" dirty="0"/>
              <a:t>MST Consultation Program available to any VA staff member with a question related to assisting Veterans who experienced MST.</a:t>
            </a:r>
          </a:p>
          <a:p>
            <a:r>
              <a:rPr lang="en-US" dirty="0"/>
              <a:t>Since VA began MST-specific monitoring in Fiscal Year 2007, there has been a </a:t>
            </a:r>
            <a:r>
              <a:rPr lang="en-US" b="1" dirty="0">
                <a:solidFill>
                  <a:srgbClr val="0194D3"/>
                </a:solidFill>
              </a:rPr>
              <a:t>344 percent increase </a:t>
            </a:r>
            <a:r>
              <a:rPr lang="en-US" dirty="0"/>
              <a:t>(through FY19) in the number of women Veterans receiving MST-related outpatient care, indicating the positive impact of these efforts.</a:t>
            </a:r>
          </a:p>
          <a:p>
            <a:pPr lvl="0"/>
            <a:endParaRPr lang="en-US" dirty="0"/>
          </a:p>
        </p:txBody>
      </p:sp>
      <p:sp>
        <p:nvSpPr>
          <p:cNvPr id="5" name="Slide Number Placeholder 4">
            <a:extLst>
              <a:ext uri="{FF2B5EF4-FFF2-40B4-BE49-F238E27FC236}">
                <a16:creationId xmlns:a16="http://schemas.microsoft.com/office/drawing/2014/main" id="{138240C3-320A-4BA7-9BDF-2F151EFB1B0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364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304A-8879-4D04-9424-D10218CBA58F}"/>
              </a:ext>
            </a:extLst>
          </p:cNvPr>
          <p:cNvSpPr>
            <a:spLocks noGrp="1"/>
          </p:cNvSpPr>
          <p:nvPr>
            <p:ph type="title"/>
          </p:nvPr>
        </p:nvSpPr>
        <p:spPr/>
        <p:txBody>
          <a:bodyPr/>
          <a:lstStyle/>
          <a:p>
            <a:r>
              <a:rPr lang="en-US" dirty="0"/>
              <a:t>Women Veterans Call Center</a:t>
            </a:r>
            <a:r>
              <a:rPr lang="en-US" sz="800" dirty="0">
                <a:solidFill>
                  <a:schemeClr val="bg1"/>
                </a:solidFill>
              </a:rPr>
              <a:t>2</a:t>
            </a:r>
          </a:p>
        </p:txBody>
      </p:sp>
      <p:sp>
        <p:nvSpPr>
          <p:cNvPr id="3" name="Content Placeholder 2">
            <a:extLst>
              <a:ext uri="{FF2B5EF4-FFF2-40B4-BE49-F238E27FC236}">
                <a16:creationId xmlns:a16="http://schemas.microsoft.com/office/drawing/2014/main" id="{F1CA93B5-1E2E-43F2-8954-CE015493B623}"/>
              </a:ext>
            </a:extLst>
          </p:cNvPr>
          <p:cNvSpPr>
            <a:spLocks noGrp="1"/>
          </p:cNvSpPr>
          <p:nvPr>
            <p:ph idx="1"/>
          </p:nvPr>
        </p:nvSpPr>
        <p:spPr/>
        <p:txBody>
          <a:bodyPr>
            <a:normAutofit lnSpcReduction="10000"/>
          </a:bodyPr>
          <a:lstStyle/>
          <a:p>
            <a:r>
              <a:rPr lang="en-US" sz="2200" dirty="0"/>
              <a:t>This service provides women Veterans with information about relevant VA benefits and services and answers women Veterans’ questions about their benefits. </a:t>
            </a:r>
          </a:p>
          <a:p>
            <a:r>
              <a:rPr lang="en-US" sz="2200" dirty="0"/>
              <a:t>Call or text </a:t>
            </a:r>
            <a:r>
              <a:rPr lang="en-US" sz="2200" b="1" dirty="0">
                <a:solidFill>
                  <a:srgbClr val="0194D3"/>
                </a:solidFill>
              </a:rPr>
              <a:t>1-855-VA-WOMEN (1-855-829-6636) </a:t>
            </a:r>
            <a:r>
              <a:rPr lang="en-US" sz="2200" dirty="0"/>
              <a:t>to contact responders who can make referrals to Women Veterans Program Managers, the Health Eligibility Center, the Veterans Benefits Administration, and suicide and homeless crisis lines as needed.</a:t>
            </a:r>
          </a:p>
          <a:p>
            <a:endParaRPr lang="en-US" dirty="0"/>
          </a:p>
          <a:p>
            <a:endParaRPr lang="en-US" dirty="0"/>
          </a:p>
          <a:p>
            <a:endParaRPr lang="en-US" dirty="0"/>
          </a:p>
          <a:p>
            <a:endParaRPr lang="en-US" dirty="0"/>
          </a:p>
          <a:p>
            <a:pPr marL="0" indent="0">
              <a:buNone/>
            </a:pPr>
            <a:r>
              <a:rPr lang="en-US" sz="2200" i="1" dirty="0"/>
              <a:t>More information about the Women Veterans Call Center is available at </a:t>
            </a:r>
            <a:r>
              <a:rPr lang="en-US" sz="2200" i="1" u="sng" dirty="0">
                <a:hlinkClick r:id="rId2" tooltip="https://www.womenshealth.va.gov/programoverview/wvcc.asp"/>
              </a:rPr>
              <a:t>www.womenshealth.va.gov/programoverview/wvcc.asp</a:t>
            </a:r>
            <a:r>
              <a:rPr lang="en-US" sz="2200" i="1" dirty="0"/>
              <a:t>.</a:t>
            </a:r>
          </a:p>
          <a:p>
            <a:endParaRPr lang="en-US" dirty="0"/>
          </a:p>
        </p:txBody>
      </p:sp>
      <p:sp>
        <p:nvSpPr>
          <p:cNvPr id="5" name="TextBox 4">
            <a:extLst>
              <a:ext uri="{FF2B5EF4-FFF2-40B4-BE49-F238E27FC236}">
                <a16:creationId xmlns:a16="http://schemas.microsoft.com/office/drawing/2014/main" id="{1A3E3C9C-01BD-4A24-A9BD-C99B3BBCA7E8}"/>
              </a:ext>
            </a:extLst>
          </p:cNvPr>
          <p:cNvSpPr txBox="1"/>
          <p:nvPr/>
        </p:nvSpPr>
        <p:spPr>
          <a:xfrm>
            <a:off x="2979821" y="3953762"/>
            <a:ext cx="623235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96D3"/>
                </a:solidFill>
                <a:effectLst/>
                <a:uLnTx/>
                <a:uFillTx/>
                <a:latin typeface="Calibri" panose="020F0502020204030204"/>
                <a:ea typeface="+mn-ea"/>
                <a:cs typeface="+mn-cs"/>
              </a:rPr>
              <a:t>1-855-VA-WOMEN (1-855-829-6636)</a:t>
            </a:r>
          </a:p>
        </p:txBody>
      </p:sp>
      <p:sp>
        <p:nvSpPr>
          <p:cNvPr id="4" name="Slide Number Placeholder 3">
            <a:extLst>
              <a:ext uri="{FF2B5EF4-FFF2-40B4-BE49-F238E27FC236}">
                <a16:creationId xmlns:a16="http://schemas.microsoft.com/office/drawing/2014/main" id="{DEF77F1E-90FF-404B-99E5-BC532C1A8A5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09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4AFDB7C-1823-4E00-AF1F-EFE4A97F6CB0}"/>
              </a:ext>
            </a:extLst>
          </p:cNvPr>
          <p:cNvSpPr>
            <a:spLocks noGrp="1"/>
          </p:cNvSpPr>
          <p:nvPr>
            <p:ph type="title"/>
          </p:nvPr>
        </p:nvSpPr>
        <p:spPr>
          <a:xfrm>
            <a:off x="370674" y="457218"/>
            <a:ext cx="11450648" cy="1053408"/>
          </a:xfrm>
        </p:spPr>
        <p:txBody>
          <a:bodyPr>
            <a:normAutofit/>
          </a:bodyPr>
          <a:lstStyle/>
          <a:p>
            <a:r>
              <a:rPr lang="en-US" sz="3600" dirty="0">
                <a:solidFill>
                  <a:srgbClr val="002060"/>
                </a:solidFill>
              </a:rPr>
              <a:t>Anchors of Hope</a:t>
            </a:r>
          </a:p>
        </p:txBody>
      </p:sp>
      <p:pic>
        <p:nvPicPr>
          <p:cNvPr id="6" name="Picture 5" descr="Anchors of Hope chart">
            <a:extLst>
              <a:ext uri="{FF2B5EF4-FFF2-40B4-BE49-F238E27FC236}">
                <a16:creationId xmlns:a16="http://schemas.microsoft.com/office/drawing/2014/main" id="{B93649E3-F0C9-4CD8-A370-DE41EF757B7C}"/>
              </a:ext>
            </a:extLst>
          </p:cNvPr>
          <p:cNvPicPr>
            <a:picLocks noChangeAspect="1"/>
          </p:cNvPicPr>
          <p:nvPr/>
        </p:nvPicPr>
        <p:blipFill>
          <a:blip r:embed="rId3"/>
          <a:stretch>
            <a:fillRect/>
          </a:stretch>
        </p:blipFill>
        <p:spPr>
          <a:xfrm>
            <a:off x="609199" y="1336741"/>
            <a:ext cx="10973599" cy="4537337"/>
          </a:xfrm>
          <a:prstGeom prst="rect">
            <a:avLst/>
          </a:prstGeom>
        </p:spPr>
      </p:pic>
    </p:spTree>
    <p:extLst>
      <p:ext uri="{BB962C8B-B14F-4D97-AF65-F5344CB8AC3E}">
        <p14:creationId xmlns:p14="http://schemas.microsoft.com/office/powerpoint/2010/main" val="329011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4AFDB7C-1823-4E00-AF1F-EFE4A97F6CB0}"/>
              </a:ext>
            </a:extLst>
          </p:cNvPr>
          <p:cNvSpPr>
            <a:spLocks noGrp="1"/>
          </p:cNvSpPr>
          <p:nvPr>
            <p:ph type="title"/>
          </p:nvPr>
        </p:nvSpPr>
        <p:spPr>
          <a:xfrm>
            <a:off x="370674" y="457218"/>
            <a:ext cx="11450648" cy="1053408"/>
          </a:xfrm>
        </p:spPr>
        <p:txBody>
          <a:bodyPr>
            <a:normAutofit/>
          </a:bodyPr>
          <a:lstStyle/>
          <a:p>
            <a:r>
              <a:rPr lang="en-US" sz="3600" dirty="0">
                <a:solidFill>
                  <a:srgbClr val="002060"/>
                </a:solidFill>
              </a:rPr>
              <a:t>High-Level Data Points</a:t>
            </a:r>
          </a:p>
        </p:txBody>
      </p:sp>
      <p:pic>
        <p:nvPicPr>
          <p:cNvPr id="5" name="Picture 4" descr="High-Level Data Points Chart">
            <a:extLst>
              <a:ext uri="{FF2B5EF4-FFF2-40B4-BE49-F238E27FC236}">
                <a16:creationId xmlns:a16="http://schemas.microsoft.com/office/drawing/2014/main" id="{069BDF3E-40D4-4F70-998D-901E11E4655F}"/>
              </a:ext>
            </a:extLst>
          </p:cNvPr>
          <p:cNvPicPr>
            <a:picLocks noChangeAspect="1"/>
          </p:cNvPicPr>
          <p:nvPr/>
        </p:nvPicPr>
        <p:blipFill>
          <a:blip r:embed="rId3"/>
          <a:stretch>
            <a:fillRect/>
          </a:stretch>
        </p:blipFill>
        <p:spPr>
          <a:xfrm>
            <a:off x="571087" y="1417451"/>
            <a:ext cx="11049822" cy="4407413"/>
          </a:xfrm>
          <a:prstGeom prst="rect">
            <a:avLst/>
          </a:prstGeom>
        </p:spPr>
      </p:pic>
    </p:spTree>
    <p:extLst>
      <p:ext uri="{BB962C8B-B14F-4D97-AF65-F5344CB8AC3E}">
        <p14:creationId xmlns:p14="http://schemas.microsoft.com/office/powerpoint/2010/main" val="83488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D92D7E-3223-4B99-B97D-6F26DE4E4FCB}"/>
              </a:ext>
            </a:extLst>
          </p:cNvPr>
          <p:cNvSpPr>
            <a:spLocks noGrp="1"/>
          </p:cNvSpPr>
          <p:nvPr>
            <p:ph type="title"/>
          </p:nvPr>
        </p:nvSpPr>
        <p:spPr>
          <a:xfrm>
            <a:off x="228600" y="378446"/>
            <a:ext cx="10515600" cy="1054100"/>
          </a:xfrm>
        </p:spPr>
        <p:txBody>
          <a:bodyPr>
            <a:normAutofit/>
          </a:bodyPr>
          <a:lstStyle/>
          <a:p>
            <a:r>
              <a:rPr lang="en-US" sz="3200" dirty="0">
                <a:solidFill>
                  <a:srgbClr val="002060"/>
                </a:solidFill>
              </a:rPr>
              <a:t>Key Data Categories</a:t>
            </a:r>
          </a:p>
        </p:txBody>
      </p:sp>
      <p:pic>
        <p:nvPicPr>
          <p:cNvPr id="7" name="Picture 6" descr="Key Data Categories Chart">
            <a:extLst>
              <a:ext uri="{FF2B5EF4-FFF2-40B4-BE49-F238E27FC236}">
                <a16:creationId xmlns:a16="http://schemas.microsoft.com/office/drawing/2014/main" id="{FEFBC5D4-AD31-4763-9173-9D25D2C0EAAC}"/>
              </a:ext>
            </a:extLst>
          </p:cNvPr>
          <p:cNvPicPr>
            <a:picLocks noChangeAspect="1"/>
          </p:cNvPicPr>
          <p:nvPr/>
        </p:nvPicPr>
        <p:blipFill>
          <a:blip r:embed="rId3"/>
          <a:stretch>
            <a:fillRect/>
          </a:stretch>
        </p:blipFill>
        <p:spPr>
          <a:xfrm>
            <a:off x="751300" y="1432546"/>
            <a:ext cx="10689400" cy="4430415"/>
          </a:xfrm>
          <a:prstGeom prst="rect">
            <a:avLst/>
          </a:prstGeom>
        </p:spPr>
      </p:pic>
      <p:sp>
        <p:nvSpPr>
          <p:cNvPr id="5" name="Slide Number Placeholder 4">
            <a:extLst>
              <a:ext uri="{FF2B5EF4-FFF2-40B4-BE49-F238E27FC236}">
                <a16:creationId xmlns:a16="http://schemas.microsoft.com/office/drawing/2014/main" id="{4D1DE5B4-1647-4084-9529-AE7CA016588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83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omen Veteran Risk Factors">
            <a:extLst>
              <a:ext uri="{FF2B5EF4-FFF2-40B4-BE49-F238E27FC236}">
                <a16:creationId xmlns:a16="http://schemas.microsoft.com/office/drawing/2014/main" id="{16B5C15B-636F-5148-8B8A-DC4C0F4B0ACF}"/>
              </a:ext>
            </a:extLst>
          </p:cNvPr>
          <p:cNvSpPr>
            <a:spLocks noGrp="1"/>
          </p:cNvSpPr>
          <p:nvPr>
            <p:ph type="title"/>
          </p:nvPr>
        </p:nvSpPr>
        <p:spPr/>
        <p:txBody>
          <a:bodyPr/>
          <a:lstStyle/>
          <a:p>
            <a:r>
              <a:rPr lang="en-US" dirty="0"/>
              <a:t>Women Veteran Risk Factors </a:t>
            </a:r>
          </a:p>
        </p:txBody>
      </p:sp>
      <p:sp>
        <p:nvSpPr>
          <p:cNvPr id="3" name="Slide Number Placeholder 2">
            <a:extLst>
              <a:ext uri="{FF2B5EF4-FFF2-40B4-BE49-F238E27FC236}">
                <a16:creationId xmlns:a16="http://schemas.microsoft.com/office/drawing/2014/main" id="{4CE9C1A5-0A13-CC43-84F1-F87085BF227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49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9120-2218-4CF4-9793-1DFEA3C24843}"/>
              </a:ext>
            </a:extLst>
          </p:cNvPr>
          <p:cNvSpPr>
            <a:spLocks noGrp="1"/>
          </p:cNvSpPr>
          <p:nvPr>
            <p:ph type="title"/>
          </p:nvPr>
        </p:nvSpPr>
        <p:spPr>
          <a:xfrm>
            <a:off x="127000" y="434934"/>
            <a:ext cx="10515600" cy="1051256"/>
          </a:xfrm>
        </p:spPr>
        <p:txBody>
          <a:bodyPr/>
          <a:lstStyle/>
          <a:p>
            <a:r>
              <a:rPr lang="en-US" dirty="0"/>
              <a:t>Suicide Risk Factors for Women Veterans</a:t>
            </a:r>
          </a:p>
        </p:txBody>
      </p:sp>
      <p:sp>
        <p:nvSpPr>
          <p:cNvPr id="3" name="Content Placeholder 2" descr="Suicide Risk Factors for Women Veterans">
            <a:extLst>
              <a:ext uri="{FF2B5EF4-FFF2-40B4-BE49-F238E27FC236}">
                <a16:creationId xmlns:a16="http://schemas.microsoft.com/office/drawing/2014/main" id="{5E89166B-0A22-4AE2-973A-0D4169B08A7E}"/>
              </a:ext>
            </a:extLst>
          </p:cNvPr>
          <p:cNvSpPr>
            <a:spLocks noGrp="1"/>
          </p:cNvSpPr>
          <p:nvPr>
            <p:ph idx="1"/>
          </p:nvPr>
        </p:nvSpPr>
        <p:spPr>
          <a:xfrm>
            <a:off x="127000" y="1402080"/>
            <a:ext cx="12065000" cy="5020986"/>
          </a:xfrm>
        </p:spPr>
        <p:txBody>
          <a:bodyPr>
            <a:normAutofit lnSpcReduction="10000"/>
          </a:bodyPr>
          <a:lstStyle/>
          <a:p>
            <a:r>
              <a:rPr lang="en-US" sz="2600" b="1" dirty="0"/>
              <a:t>Self Directed Violence (SDV):  </a:t>
            </a:r>
            <a:r>
              <a:rPr lang="en-US" sz="2600" dirty="0"/>
              <a:t>Women attempt suicide more often than men yet die by suicide at lower rates than men</a:t>
            </a:r>
          </a:p>
          <a:p>
            <a:r>
              <a:rPr lang="en-US" sz="2600" b="1" dirty="0"/>
              <a:t>Substance Abuse:  </a:t>
            </a:r>
            <a:r>
              <a:rPr lang="en-US" sz="2600" dirty="0"/>
              <a:t>While a current diagnosis of any SUD was associated with increased risk for suicide among both male and female Veterans, the strength of the association was 2 to 3 times higher for women than for men </a:t>
            </a:r>
          </a:p>
          <a:p>
            <a:pPr lvl="0"/>
            <a:r>
              <a:rPr lang="en-US" sz="2600" b="1" dirty="0"/>
              <a:t>Mental Health Conditions: </a:t>
            </a:r>
            <a:r>
              <a:rPr lang="en-US" sz="2600" dirty="0"/>
              <a:t>Women Veterans were more likely than male Veterans to report a lifetime diagnosis of depression, anxiety, or posttraumatic stress disorder (PTSD).</a:t>
            </a:r>
          </a:p>
          <a:p>
            <a:pPr lvl="0"/>
            <a:r>
              <a:rPr lang="en-US" sz="2600" b="1" dirty="0"/>
              <a:t>Military Sexual Trauma (MST):</a:t>
            </a:r>
            <a:r>
              <a:rPr lang="en-US" sz="2600" dirty="0"/>
              <a:t> is associated with increased risk for suicide even after accounting for specific mental health conditions like PTSD or depression. The increase in risk was particularly high among women Veterans.</a:t>
            </a:r>
          </a:p>
          <a:p>
            <a:pPr lvl="0"/>
            <a:r>
              <a:rPr lang="en-US" sz="2600" b="1" dirty="0"/>
              <a:t>Eating Disorders:</a:t>
            </a:r>
            <a:r>
              <a:rPr lang="en-US" sz="2600" dirty="0"/>
              <a:t> Eating disorders are associated with increased risk for suicidal ideation, attempts, and death by suicide.</a:t>
            </a:r>
          </a:p>
          <a:p>
            <a:pPr marL="457200" lvl="1" indent="0">
              <a:buNone/>
            </a:pPr>
            <a:endParaRPr lang="en-US" dirty="0"/>
          </a:p>
        </p:txBody>
      </p:sp>
      <p:sp>
        <p:nvSpPr>
          <p:cNvPr id="4" name="Slide Number Placeholder 3">
            <a:extLst>
              <a:ext uri="{FF2B5EF4-FFF2-40B4-BE49-F238E27FC236}">
                <a16:creationId xmlns:a16="http://schemas.microsoft.com/office/drawing/2014/main" id="{C47AB9DC-B7C4-46B5-8238-7B326ED14410}"/>
              </a:ext>
            </a:extLst>
          </p:cNvPr>
          <p:cNvSpPr>
            <a:spLocks noGrp="1"/>
          </p:cNvSpPr>
          <p:nvPr>
            <p:ph type="sldNum" sz="quarter" idx="12"/>
          </p:nvPr>
        </p:nvSpPr>
        <p:spPr/>
        <p:txBody>
          <a:bodyPr/>
          <a:lstStyle/>
          <a:p>
            <a:fld id="{ACD12D91-5F71-FE4F-A594-B9667DC21877}" type="slidenum">
              <a:rPr lang="en-US" smtClean="0"/>
              <a:t>8</a:t>
            </a:fld>
            <a:endParaRPr lang="en-US"/>
          </a:p>
        </p:txBody>
      </p:sp>
    </p:spTree>
    <p:extLst>
      <p:ext uri="{BB962C8B-B14F-4D97-AF65-F5344CB8AC3E}">
        <p14:creationId xmlns:p14="http://schemas.microsoft.com/office/powerpoint/2010/main" val="2320399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13" y="648294"/>
            <a:ext cx="11068987" cy="1051256"/>
          </a:xfrm>
        </p:spPr>
        <p:txBody>
          <a:bodyPr>
            <a:normAutofit/>
          </a:bodyPr>
          <a:lstStyle/>
          <a:p>
            <a:r>
              <a:rPr lang="en-US" dirty="0"/>
              <a:t>Suicide Risk Factors For Women Veterans</a:t>
            </a:r>
            <a:r>
              <a:rPr lang="en-US" sz="800" dirty="0">
                <a:solidFill>
                  <a:schemeClr val="bg1"/>
                </a:solidFill>
              </a:rPr>
              <a:t>2</a:t>
            </a:r>
          </a:p>
        </p:txBody>
      </p:sp>
      <p:sp>
        <p:nvSpPr>
          <p:cNvPr id="4" name="Slide Number Placeholder 4">
            <a:extLst>
              <a:ext uri="{FF2B5EF4-FFF2-40B4-BE49-F238E27FC236}">
                <a16:creationId xmlns:a16="http://schemas.microsoft.com/office/drawing/2014/main" id="{D1B971B9-891B-4498-9EFC-A70A90A84E6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rPr>
              <a:t>9</a:t>
            </a:r>
          </a:p>
        </p:txBody>
      </p:sp>
      <p:sp>
        <p:nvSpPr>
          <p:cNvPr id="3" name="Content Placeholder 2" descr="Suicide Risk For Women Veterans Continued"/>
          <p:cNvSpPr>
            <a:spLocks noGrp="1"/>
          </p:cNvSpPr>
          <p:nvPr>
            <p:ph idx="1"/>
          </p:nvPr>
        </p:nvSpPr>
        <p:spPr>
          <a:xfrm>
            <a:off x="284813" y="1552905"/>
            <a:ext cx="11068987" cy="4656801"/>
          </a:xfrm>
        </p:spPr>
        <p:txBody>
          <a:bodyPr>
            <a:normAutofit/>
          </a:bodyPr>
          <a:lstStyle/>
          <a:p>
            <a:pPr lvl="0"/>
            <a:r>
              <a:rPr lang="en-US" sz="2400" b="1" dirty="0"/>
              <a:t>Adverse Childhood Experiences:</a:t>
            </a:r>
            <a:r>
              <a:rPr lang="en-US" sz="2400" dirty="0"/>
              <a:t> Women Veterans are more likely than women who never served in the military to have experienced ACEs</a:t>
            </a:r>
          </a:p>
          <a:p>
            <a:pPr lvl="0"/>
            <a:r>
              <a:rPr lang="en-US" sz="2400" b="1" dirty="0"/>
              <a:t>Intimate Partner Violence:</a:t>
            </a:r>
            <a:r>
              <a:rPr lang="en-US" sz="2400" dirty="0"/>
              <a:t> Experiencing IPV is associated with increased likelihood of suicidal</a:t>
            </a:r>
          </a:p>
          <a:p>
            <a:pPr lvl="0"/>
            <a:r>
              <a:rPr lang="en-US" sz="2400" b="1" dirty="0"/>
              <a:t>Postpartum Depression: </a:t>
            </a:r>
            <a:r>
              <a:rPr lang="en-US" sz="2400" dirty="0"/>
              <a:t>Up to 20% of postpartum deaths are suicide-related.</a:t>
            </a:r>
          </a:p>
          <a:p>
            <a:pPr lvl="0"/>
            <a:r>
              <a:rPr lang="en-US" sz="2400" b="1" dirty="0"/>
              <a:t>Menopause:</a:t>
            </a:r>
            <a:r>
              <a:rPr lang="en-US" sz="2400" dirty="0"/>
              <a:t> Perimenopause women may have increased risk for suicidal ideation compared with pre- and post- menopausal women, as well as compared with men.</a:t>
            </a:r>
          </a:p>
          <a:p>
            <a:pPr lvl="0"/>
            <a:r>
              <a:rPr lang="en-US" sz="2400" b="1" dirty="0"/>
              <a:t>Sexual Health: </a:t>
            </a:r>
            <a:r>
              <a:rPr lang="en-US" sz="2400" dirty="0"/>
              <a:t>Emerging research with women Veterans suggests that sexual dysfunction is associated with suicidal ideation, even after accounting for mental health diagnoses, branch of service, and demographic characteristics.</a:t>
            </a:r>
          </a:p>
          <a:p>
            <a:pPr marL="0" indent="0">
              <a:buNone/>
            </a:pPr>
            <a:endParaRPr lang="en-US" dirty="0"/>
          </a:p>
        </p:txBody>
      </p:sp>
    </p:spTree>
    <p:extLst>
      <p:ext uri="{BB962C8B-B14F-4D97-AF65-F5344CB8AC3E}">
        <p14:creationId xmlns:p14="http://schemas.microsoft.com/office/powerpoint/2010/main" val="235596350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13f173-98a7-4491-80ae-f88e95261dff">
      <Terms xmlns="http://schemas.microsoft.com/office/infopath/2007/PartnerControls"/>
    </lcf76f155ced4ddcb4097134ff3c332f>
    <TaxCatchAll xmlns="7aa3e44d-17d3-4e5d-aa46-c5e215b88bb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4B056DAED3EF4993906F67CC16E43F" ma:contentTypeVersion="11" ma:contentTypeDescription="Create a new document." ma:contentTypeScope="" ma:versionID="4bbe52022f997b5b54163a4e904618cf">
  <xsd:schema xmlns:xsd="http://www.w3.org/2001/XMLSchema" xmlns:xs="http://www.w3.org/2001/XMLSchema" xmlns:p="http://schemas.microsoft.com/office/2006/metadata/properties" xmlns:ns2="fb13f173-98a7-4491-80ae-f88e95261dff" xmlns:ns3="7aa3e44d-17d3-4e5d-aa46-c5e215b88bbf" targetNamespace="http://schemas.microsoft.com/office/2006/metadata/properties" ma:root="true" ma:fieldsID="8a42954af92cc3388f096028eea59f09" ns2:_="" ns3:_="">
    <xsd:import namespace="fb13f173-98a7-4491-80ae-f88e95261dff"/>
    <xsd:import namespace="7aa3e44d-17d3-4e5d-aa46-c5e215b88b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3f173-98a7-4491-80ae-f88e95261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a3e44d-17d3-4e5d-aa46-c5e215b88b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f5a9578-6ccf-46ae-affc-6dc5463c3138}" ma:internalName="TaxCatchAll" ma:showField="CatchAllData" ma:web="7aa3e44d-17d3-4e5d-aa46-c5e215b88b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97A0ED-0F3C-4811-8461-9B2736A3E543}">
  <ds:schemaRefs>
    <ds:schemaRef ds:uri="http://schemas.microsoft.com/sharepoint/v3/contenttype/forms"/>
  </ds:schemaRefs>
</ds:datastoreItem>
</file>

<file path=customXml/itemProps2.xml><?xml version="1.0" encoding="utf-8"?>
<ds:datastoreItem xmlns:ds="http://schemas.openxmlformats.org/officeDocument/2006/customXml" ds:itemID="{87ACBA6E-6B8E-407E-BF71-AD4E8F6BFA25}">
  <ds:schemaRefs>
    <ds:schemaRef ds:uri="7aa3e44d-17d3-4e5d-aa46-c5e215b88bbf"/>
    <ds:schemaRef ds:uri="http://purl.org/dc/elements/1.1/"/>
    <ds:schemaRef ds:uri="http://schemas.microsoft.com/office/infopath/2007/PartnerControls"/>
    <ds:schemaRef ds:uri="http://schemas.microsoft.com/office/2006/metadata/properties"/>
    <ds:schemaRef ds:uri="http://purl.org/dc/terms/"/>
    <ds:schemaRef ds:uri="fb13f173-98a7-4491-80ae-f88e95261dff"/>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B2D97BE-08F1-4A4C-9576-25C020C487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3f173-98a7-4491-80ae-f88e95261dff"/>
    <ds:schemaRef ds:uri="7aa3e44d-17d3-4e5d-aa46-c5e215b88b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13616</TotalTime>
  <Words>7227</Words>
  <Application>Microsoft Office PowerPoint</Application>
  <PresentationFormat>Widescreen</PresentationFormat>
  <Paragraphs>420</Paragraphs>
  <Slides>33</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BlinkMacSystemFont</vt:lpstr>
      <vt:lpstr>Calibri</vt:lpstr>
      <vt:lpstr>Calibri Light</vt:lpstr>
      <vt:lpstr>1_Office Theme</vt:lpstr>
      <vt:lpstr>Office Theme</vt:lpstr>
      <vt:lpstr>Suicide Rates and Risk Among Women Veterans</vt:lpstr>
      <vt:lpstr>2022 National Veteran Suicide Prevention Annual Report</vt:lpstr>
      <vt:lpstr>Executive Summary</vt:lpstr>
      <vt:lpstr>Anchors of Hope</vt:lpstr>
      <vt:lpstr>High-Level Data Points</vt:lpstr>
      <vt:lpstr>Key Data Categories</vt:lpstr>
      <vt:lpstr>Women Veteran Risk Factors </vt:lpstr>
      <vt:lpstr>Suicide Risk Factors for Women Veterans</vt:lpstr>
      <vt:lpstr>Suicide Risk Factors For Women Veterans2</vt:lpstr>
      <vt:lpstr>Protective Factors for Suicide in Women (Veteran and Non-Veteran)</vt:lpstr>
      <vt:lpstr>Lethal Means Safety and Women Veterans</vt:lpstr>
      <vt:lpstr>Lethal Means Safety Matters</vt:lpstr>
      <vt:lpstr>Practice safe storage of firearms, medications and other lethal means</vt:lpstr>
      <vt:lpstr>Keepitsecure</vt:lpstr>
      <vt:lpstr>Lethal Means Safety Resources </vt:lpstr>
      <vt:lpstr>Implementing a Public Health Approach for Veteran Suicide Prevention</vt:lpstr>
      <vt:lpstr>Question</vt:lpstr>
      <vt:lpstr>Public Health Strategy</vt:lpstr>
      <vt:lpstr>VA Suicide Prevention:  Operationalizing the National Strategy and CPG</vt:lpstr>
      <vt:lpstr>Addressing Barriers to Women Accessing VHA Care</vt:lpstr>
      <vt:lpstr>Research Efforts for Women Veterans and Suicide Prevention</vt:lpstr>
      <vt:lpstr>Share Information on Your Social Media: Social Media Safety Toolkit </vt:lpstr>
      <vt:lpstr>Example of Information to Share Changing the Culture Together: Don’t wait. Reach out. (www.va.gov/REACH)</vt:lpstr>
      <vt:lpstr>Answering the Call: VCL and 988 Roll Out</vt:lpstr>
      <vt:lpstr>Share the VCL Number Free, Confidential Support 24/7/365</vt:lpstr>
      <vt:lpstr>VA Save Training</vt:lpstr>
      <vt:lpstr>Questions?  Thank You.</vt:lpstr>
      <vt:lpstr>Women Veteran Care and Resources </vt:lpstr>
      <vt:lpstr>Women Veterans Call Center</vt:lpstr>
      <vt:lpstr>Clinical Care for Women </vt:lpstr>
      <vt:lpstr>MST-Related Care</vt:lpstr>
      <vt:lpstr>Military Sexual Trauma-Related Services</vt:lpstr>
      <vt:lpstr>Women Veterans Call Center2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Rates and Risk Among Women Veterans</dc:title>
  <dc:creator>Lillie Thurman</dc:creator>
  <cp:lastModifiedBy>Terry, Michelle</cp:lastModifiedBy>
  <cp:revision>66</cp:revision>
  <dcterms:created xsi:type="dcterms:W3CDTF">2020-02-11T20:42:54Z</dcterms:created>
  <dcterms:modified xsi:type="dcterms:W3CDTF">2023-06-16T18:10:03Z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0x010100184B056DAED3EF4993906F67CC16E43F</vt:lpwstr>
  </property>
</Properties>
</file>