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1_0.xml" ContentType="application/vnd.ms-powerpoint.comments+xml"/>
  <Override PartName="/ppt/comments/modernComment_103_0.xml" ContentType="application/vnd.ms-powerpoint.comments+xml"/>
  <Override PartName="/ppt/notesSlides/notesSlide2.xml" ContentType="application/vnd.openxmlformats-officedocument.presentationml.notesSlide+xml"/>
  <Override PartName="/ppt/comments/modernComment_104_0.xml" ContentType="application/vnd.ms-powerpoint.comments+xml"/>
  <Override PartName="/ppt/comments/modernComment_86A0F9C_C4ADD722.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8"/>
  </p:notesMasterIdLst>
  <p:sldIdLst>
    <p:sldId id="141168539" r:id="rId5"/>
    <p:sldId id="257" r:id="rId6"/>
    <p:sldId id="259" r:id="rId7"/>
    <p:sldId id="260" r:id="rId8"/>
    <p:sldId id="141168540" r:id="rId9"/>
    <p:sldId id="273" r:id="rId10"/>
    <p:sldId id="276" r:id="rId11"/>
    <p:sldId id="265" r:id="rId12"/>
    <p:sldId id="266" r:id="rId13"/>
    <p:sldId id="141168542" r:id="rId14"/>
    <p:sldId id="141168544" r:id="rId15"/>
    <p:sldId id="141168536" r:id="rId16"/>
    <p:sldId id="141168538" r:id="rId17"/>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F90FB0C-909F-7E71-5EA8-6F33F85024AA}" name="Davis, Kasia" initials="DK" userId="S::Kasia.Davis@va.gov::ffbf5d40-b5e1-4290-85ba-7b7c193e2959" providerId="AD"/>
  <p188:author id="{1D176278-3207-147B-1708-71279A7FBE51}" name="Davis, Zelda" initials="DZ" userId="S::zelda.davis@va.gov::e63eccd3-05fe-4b6a-b61f-664f2c655711" providerId="AD"/>
  <p188:author id="{897AB7C5-9331-08D1-4FBE-816E01907FE4}" name="Davis, Kasia" initials="DK" userId="S::kasia.davis@va.gov::ffbf5d40-b5e1-4290-85ba-7b7c193e295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777D44-2145-4871-A912-52BD6BC523FE}" v="33" dt="2023-01-31T19:58:45.29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4796" autoAdjust="0"/>
  </p:normalViewPr>
  <p:slideViewPr>
    <p:cSldViewPr snapToGrid="0">
      <p:cViewPr varScale="1">
        <p:scale>
          <a:sx n="82" d="100"/>
          <a:sy n="82" d="100"/>
        </p:scale>
        <p:origin x="102" y="5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B6812B2B-A9B3-421B-87B8-DCAF2840959E}" authorId="{897AB7C5-9331-08D1-4FBE-816E01907FE4}" created="2023-01-31T18:00:23.211">
    <ac:deMkLst xmlns:ac="http://schemas.microsoft.com/office/drawing/2013/main/command">
      <pc:docMk xmlns:pc="http://schemas.microsoft.com/office/powerpoint/2013/main/command"/>
      <pc:sldMk xmlns:pc="http://schemas.microsoft.com/office/powerpoint/2013/main/command" cId="0" sldId="257"/>
      <ac:spMk id="2" creationId="{00000000-0000-0000-0000-000000000000}"/>
    </ac:deMkLst>
    <p188:txBody>
      <a:bodyPr/>
      <a:lstStyle/>
      <a:p>
        <a:r>
          <a:rPr lang="en-US"/>
          <a:t>Remove the Secretary's quote. </a:t>
        </a:r>
      </a:p>
    </p188:txBody>
  </p188:cm>
</p188:cmLst>
</file>

<file path=ppt/comments/modernComment_103_0.xml><?xml version="1.0" encoding="utf-8"?>
<p188:cmLst xmlns:a="http://schemas.openxmlformats.org/drawingml/2006/main" xmlns:r="http://schemas.openxmlformats.org/officeDocument/2006/relationships" xmlns:p188="http://schemas.microsoft.com/office/powerpoint/2018/8/main">
  <p188:cm id="{0F45D10E-9230-4060-AAB9-E29BB9A855AA}" authorId="{5F90FB0C-909F-7E71-5EA8-6F33F85024AA}" created="2023-01-31T18:29:05.384">
    <pc:sldMkLst xmlns:pc="http://schemas.microsoft.com/office/powerpoint/2013/main/command">
      <pc:docMk/>
      <pc:sldMk cId="0" sldId="259"/>
    </pc:sldMkLst>
    <p188:replyLst>
      <p188:reply id="{7D85D2A1-C776-4782-9390-BD9352F60B7A}" authorId="{5F90FB0C-909F-7E71-5EA8-6F33F85024AA}" created="2023-01-31T18:37:44.175">
        <p188:txBody>
          <a:bodyPr/>
          <a:lstStyle/>
          <a:p>
            <a:r>
              <a:rPr lang="en-US"/>
              <a:t>The I-DEA Task Force conducted an extensive review to provide actionable recommendations, which seek to eliminate barriers and create access points for underserved communities, thereby fundamentally advancing equity for employees, Veterans, their families, caregivers and survivors. </a:t>
            </a:r>
          </a:p>
        </p188:txBody>
      </p188:reply>
      <p188:reply id="{371D6925-7D0D-447D-BB14-FD8354B9E2FC}" authorId="{5F90FB0C-909F-7E71-5EA8-6F33F85024AA}" created="2023-01-31T18:49:42.449">
        <p188:txBody>
          <a:bodyPr/>
          <a:lstStyle/>
          <a:p>
            <a:r>
              <a:rPr lang="en-US"/>
              <a:t>VA strives to leverage the strength and uniqueness that defines our Veteran population, our VA workforce and our country. VA welcomes all Veterans from Underserved communities, including women, Veterans of color, persons with disabilities, and lesbian, gay, bisexual, transgender and queer (LGBTQ+) Veterans. Diversity is a key driver of growth and innovation that leads to developing new ideas and perspectives and must be embodied across VA. </a:t>
            </a:r>
          </a:p>
        </p188:txBody>
      </p188:reply>
    </p188:replyLst>
    <p188:txBody>
      <a:bodyPr/>
      <a:lstStyle/>
      <a:p>
        <a:r>
          <a:rPr lang="en-US"/>
          <a:t>VA will integrate the principles of I-DEA into the fabric of our mission for employees, Veterans, their families, caregivers, and survivors and create an environment that is inclusive, diverse, equitable, and accessible to all. The vision is that all employees will support the cultural transformation within VA. 
....allowing for stable military family....Remove</a:t>
        </a:r>
      </a:p>
    </p188:txBody>
  </p188:cm>
</p188:cmLst>
</file>

<file path=ppt/comments/modernComment_104_0.xml><?xml version="1.0" encoding="utf-8"?>
<p188:cmLst xmlns:a="http://schemas.openxmlformats.org/drawingml/2006/main" xmlns:r="http://schemas.openxmlformats.org/officeDocument/2006/relationships" xmlns:p188="http://schemas.microsoft.com/office/powerpoint/2018/8/main">
  <p188:cm id="{81C96F2F-896D-4C82-AFB3-9CFFD4F3D313}" authorId="{897AB7C5-9331-08D1-4FBE-816E01907FE4}" created="2023-01-31T18:59:48.332">
    <pc:sldMkLst xmlns:pc="http://schemas.microsoft.com/office/powerpoint/2013/main/command">
      <pc:docMk/>
      <pc:sldMk cId="0" sldId="260"/>
    </pc:sldMkLst>
    <p188:txBody>
      <a:bodyPr/>
      <a:lstStyle/>
      <a:p>
        <a:r>
          <a:rPr lang="en-US"/>
          <a:t>30% or More Disabled Veteran</a:t>
        </a:r>
      </a:p>
    </p188:txBody>
  </p188:cm>
</p188:cmLst>
</file>

<file path=ppt/comments/modernComment_86A0F9C_C4ADD722.xml><?xml version="1.0" encoding="utf-8"?>
<p188:cmLst xmlns:a="http://schemas.openxmlformats.org/drawingml/2006/main" xmlns:r="http://schemas.openxmlformats.org/officeDocument/2006/relationships" xmlns:p188="http://schemas.microsoft.com/office/powerpoint/2018/8/main">
  <p188:cm id="{6E6155B7-E2E1-4394-B41A-5EA562328E43}" authorId="{5F90FB0C-909F-7E71-5EA8-6F33F85024AA}" created="2023-01-31T18:29:53.702">
    <pc:sldMkLst xmlns:pc="http://schemas.microsoft.com/office/powerpoint/2013/main/command">
      <pc:docMk/>
      <pc:sldMk cId="3299727138" sldId="141168540"/>
    </pc:sldMkLst>
    <p188:replyLst>
      <p188:reply id="{A7AC57A3-BE23-47C8-AA42-9B3F3AD17807}" authorId="{1D176278-3207-147B-1708-71279A7FBE51}" created="2023-01-31T19:21:43.912">
        <p188:txBody>
          <a:bodyPr/>
          <a:lstStyle/>
          <a:p>
            <a:r>
              <a:rPr lang="en-US"/>
              <a:t>Agreed!</a:t>
            </a:r>
          </a:p>
        </p188:txBody>
      </p188:reply>
    </p188:replyLst>
    <p188:txBody>
      <a:bodyPr/>
      <a:lstStyle/>
      <a:p>
        <a:r>
          <a:rPr lang="en-US"/>
          <a:t>Remove the E.O.  or place it on a different slide.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D1C9C88E-9BC9-48D9-8BAD-7B1E6A669C68}" type="datetimeFigureOut">
              <a:rPr lang="en-US" smtClean="0"/>
              <a:t>2/15/2023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8E0905BA-2A63-47C0-B1C0-C97EAFC5F9F5}" type="slidenum">
              <a:rPr lang="en-US" smtClean="0"/>
              <a:t>‹#›</a:t>
            </a:fld>
            <a:endParaRPr lang="en-US"/>
          </a:p>
        </p:txBody>
      </p:sp>
    </p:spTree>
    <p:extLst>
      <p:ext uri="{BB962C8B-B14F-4D97-AF65-F5344CB8AC3E}">
        <p14:creationId xmlns:p14="http://schemas.microsoft.com/office/powerpoint/2010/main" val="235006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Heroes serving Heroes!</a:t>
            </a:r>
          </a:p>
          <a:p>
            <a:br>
              <a:rPr lang="en-US" dirty="0"/>
            </a:br>
            <a:r>
              <a:rPr lang="en-US" dirty="0"/>
              <a:t>VMSTEP works to train and support our VA colleagues to recruit, hire, and retain these heroes as well as build our internal and external partnerships to raise awareness and visibility of what VA is doing in this space.</a:t>
            </a:r>
          </a:p>
          <a:p>
            <a:endParaRPr lang="en-US" dirty="0"/>
          </a:p>
          <a:p>
            <a:r>
              <a:rPr lang="en-US" sz="1800" i="1" dirty="0">
                <a:solidFill>
                  <a:srgbClr val="7030A0"/>
                </a:solidFill>
                <a:effectLst/>
                <a:latin typeface="Calibri" panose="020F0502020204030204" pitchFamily="34" charset="0"/>
                <a:ea typeface="Calibri" panose="020F0502020204030204" pitchFamily="34" charset="0"/>
              </a:rPr>
              <a:t>I would like to figure out how to combine the first two slides – mission and who we are.  We don’t need 2 slides that say the same thing.</a:t>
            </a:r>
            <a:endParaRPr lang="en-US" i="1" dirty="0">
              <a:solidFill>
                <a:srgbClr val="7030A0"/>
              </a:solidFill>
            </a:endParaRPr>
          </a:p>
        </p:txBody>
      </p:sp>
      <p:sp>
        <p:nvSpPr>
          <p:cNvPr id="4" name="Slide Number Placeholder 3"/>
          <p:cNvSpPr>
            <a:spLocks noGrp="1"/>
          </p:cNvSpPr>
          <p:nvPr>
            <p:ph type="sldNum" sz="quarter" idx="5"/>
          </p:nvPr>
        </p:nvSpPr>
        <p:spPr/>
        <p:txBody>
          <a:bodyPr/>
          <a:lstStyle/>
          <a:p>
            <a:fld id="{8E0905BA-2A63-47C0-B1C0-C97EAFC5F9F5}" type="slidenum">
              <a:rPr lang="en-US" smtClean="0"/>
              <a:t>2</a:t>
            </a:fld>
            <a:endParaRPr lang="en-US"/>
          </a:p>
        </p:txBody>
      </p:sp>
    </p:spTree>
    <p:extLst>
      <p:ext uri="{BB962C8B-B14F-4D97-AF65-F5344CB8AC3E}">
        <p14:creationId xmlns:p14="http://schemas.microsoft.com/office/powerpoint/2010/main" val="2775640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10" dirty="0">
                <a:latin typeface="Arial"/>
                <a:cs typeface="Arial"/>
              </a:rPr>
              <a:t>Encourage the use of special hiring authorities: 30% or more SC, military spouse, Pathways Program</a:t>
            </a:r>
          </a:p>
          <a:p>
            <a:endParaRPr lang="en-US" spc="-10" dirty="0">
              <a:latin typeface="Arial"/>
              <a:cs typeface="Arial"/>
            </a:endParaRPr>
          </a:p>
        </p:txBody>
      </p:sp>
      <p:sp>
        <p:nvSpPr>
          <p:cNvPr id="4" name="Slide Number Placeholder 3"/>
          <p:cNvSpPr>
            <a:spLocks noGrp="1"/>
          </p:cNvSpPr>
          <p:nvPr>
            <p:ph type="sldNum" sz="quarter" idx="5"/>
          </p:nvPr>
        </p:nvSpPr>
        <p:spPr/>
        <p:txBody>
          <a:bodyPr/>
          <a:lstStyle/>
          <a:p>
            <a:fld id="{8E0905BA-2A63-47C0-B1C0-C97EAFC5F9F5}" type="slidenum">
              <a:rPr lang="en-US" smtClean="0"/>
              <a:t>4</a:t>
            </a:fld>
            <a:endParaRPr lang="en-US"/>
          </a:p>
        </p:txBody>
      </p:sp>
    </p:spTree>
    <p:extLst>
      <p:ext uri="{BB962C8B-B14F-4D97-AF65-F5344CB8AC3E}">
        <p14:creationId xmlns:p14="http://schemas.microsoft.com/office/powerpoint/2010/main" val="455602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000000"/>
                </a:solidFill>
                <a:latin typeface="Arial" panose="020B0604020202020204" pitchFamily="34" charset="0"/>
                <a:cs typeface="Arial" panose="020B0604020202020204" pitchFamily="34" charset="0"/>
              </a:rPr>
              <a:t>Direct Hiring Authority</a:t>
            </a:r>
            <a:br>
              <a:rPr lang="en-US" sz="1400" b="1" dirty="0">
                <a:solidFill>
                  <a:srgbClr val="000000"/>
                </a:solidFill>
                <a:latin typeface="Arial" panose="020B0604020202020204" pitchFamily="34" charset="0"/>
                <a:cs typeface="Arial" panose="020B0604020202020204" pitchFamily="34" charset="0"/>
              </a:rPr>
            </a:br>
            <a:r>
              <a:rPr lang="en-US" sz="1200" dirty="0">
                <a:solidFill>
                  <a:srgbClr val="000000"/>
                </a:solidFill>
                <a:latin typeface="Arial" panose="020B0604020202020204" pitchFamily="34" charset="0"/>
                <a:cs typeface="Arial" panose="020B0604020202020204" pitchFamily="34" charset="0"/>
              </a:rPr>
              <a:t>. </a:t>
            </a:r>
            <a:r>
              <a:rPr lang="en-US" sz="1200" b="0" i="0" dirty="0">
                <a:solidFill>
                  <a:srgbClr val="363636"/>
                </a:solidFill>
                <a:effectLst/>
                <a:latin typeface="Arial" panose="020B0604020202020204" pitchFamily="34" charset="0"/>
              </a:rPr>
              <a:t>A Direct-Hire Authority (DHA) is an appointing (hiring) authority that the Office of Personnel Management (OPM) can give to Federal agencies for filling vacancies when a critical hiring need or severe shortage of candidates exists.</a:t>
            </a:r>
            <a:endParaRPr lang="en-US" sz="1200" dirty="0">
              <a:solidFill>
                <a:srgbClr val="000000"/>
              </a:solidFill>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8E0905BA-2A63-47C0-B1C0-C97EAFC5F9F5}" type="slidenum">
              <a:rPr lang="en-US" smtClean="0"/>
              <a:t>6</a:t>
            </a:fld>
            <a:endParaRPr lang="en-US"/>
          </a:p>
        </p:txBody>
      </p:sp>
    </p:spTree>
    <p:extLst>
      <p:ext uri="{BB962C8B-B14F-4D97-AF65-F5344CB8AC3E}">
        <p14:creationId xmlns:p14="http://schemas.microsoft.com/office/powerpoint/2010/main" val="865675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SEC. 1111. MODIFICATION OF TEMPORARY EXPANSION OF AUTHORITY</a:t>
            </a:r>
            <a:br>
              <a:rPr lang="en-US" dirty="0"/>
            </a:br>
            <a:r>
              <a:rPr lang="en-US" sz="1200" b="0" i="0" kern="1200" dirty="0">
                <a:solidFill>
                  <a:schemeClr val="tx1"/>
                </a:solidFill>
                <a:effectLst/>
                <a:latin typeface="+mn-lt"/>
                <a:ea typeface="+mn-ea"/>
                <a:cs typeface="+mn-cs"/>
              </a:rPr>
              <a:t>FOR NONCOMPETITIVE APPOINTMENTS OF MILITARY</a:t>
            </a:r>
            <a:br>
              <a:rPr lang="en-US" dirty="0"/>
            </a:br>
            <a:r>
              <a:rPr lang="en-US" sz="1200" b="0" i="0" kern="1200" dirty="0">
                <a:solidFill>
                  <a:schemeClr val="tx1"/>
                </a:solidFill>
                <a:effectLst/>
                <a:latin typeface="+mn-lt"/>
                <a:ea typeface="+mn-ea"/>
                <a:cs typeface="+mn-cs"/>
              </a:rPr>
              <a:t>SPOUSES BY FEDERAL AGENCIES.</a:t>
            </a:r>
            <a:br>
              <a:rPr lang="en-US" dirty="0"/>
            </a:br>
            <a:r>
              <a:rPr lang="en-US" sz="1200" b="0" i="0" kern="1200" dirty="0">
                <a:solidFill>
                  <a:schemeClr val="tx1"/>
                </a:solidFill>
                <a:effectLst/>
                <a:latin typeface="+mn-lt"/>
                <a:ea typeface="+mn-ea"/>
                <a:cs typeface="+mn-cs"/>
              </a:rPr>
              <a:t>(a) EXTENSION OF SUNSET.—Subsection (e) of section 573 of</a:t>
            </a:r>
            <a:br>
              <a:rPr lang="en-US" dirty="0"/>
            </a:br>
            <a:r>
              <a:rPr lang="en-US" sz="1200" b="0" i="0" kern="1200" dirty="0">
                <a:solidFill>
                  <a:schemeClr val="tx1"/>
                </a:solidFill>
                <a:effectLst/>
                <a:latin typeface="+mn-lt"/>
                <a:ea typeface="+mn-ea"/>
                <a:cs typeface="+mn-cs"/>
              </a:rPr>
              <a:t>the John S. McCain National Defense Authorization Act for Fiscal</a:t>
            </a:r>
            <a:br>
              <a:rPr lang="en-US" dirty="0"/>
            </a:br>
            <a:r>
              <a:rPr lang="en-US" sz="1200" b="0" i="0" kern="1200" dirty="0">
                <a:solidFill>
                  <a:schemeClr val="tx1"/>
                </a:solidFill>
                <a:effectLst/>
                <a:latin typeface="+mn-lt"/>
                <a:ea typeface="+mn-ea"/>
                <a:cs typeface="+mn-cs"/>
              </a:rPr>
              <a:t>Year 2019 (Public Law 115–232; 5 U.S.C. 3330d note) is amended,</a:t>
            </a:r>
            <a:br>
              <a:rPr lang="en-US" dirty="0"/>
            </a:br>
            <a:r>
              <a:rPr lang="en-US" sz="1200" b="0" i="0" kern="1200" dirty="0">
                <a:solidFill>
                  <a:schemeClr val="tx1"/>
                </a:solidFill>
                <a:effectLst/>
                <a:latin typeface="+mn-lt"/>
                <a:ea typeface="+mn-ea"/>
                <a:cs typeface="+mn-cs"/>
              </a:rPr>
              <a:t>in the matter preceding paragraph (1), by striking ‘‘the date that</a:t>
            </a:r>
            <a:br>
              <a:rPr lang="en-US" dirty="0"/>
            </a:br>
            <a:r>
              <a:rPr lang="en-US" sz="1200" b="0" i="0" kern="1200" dirty="0">
                <a:solidFill>
                  <a:schemeClr val="tx1"/>
                </a:solidFill>
                <a:effectLst/>
                <a:latin typeface="+mn-lt"/>
                <a:ea typeface="+mn-ea"/>
                <a:cs typeface="+mn-cs"/>
              </a:rPr>
              <a:t>is 5 years after the date of the enactment of this Act’’ and inserting</a:t>
            </a:r>
            <a:br>
              <a:rPr lang="en-US" dirty="0"/>
            </a:br>
            <a:r>
              <a:rPr lang="en-US" sz="1200" b="0" i="0" kern="1200" dirty="0">
                <a:solidFill>
                  <a:schemeClr val="tx1"/>
                </a:solidFill>
                <a:effectLst/>
                <a:latin typeface="+mn-lt"/>
                <a:ea typeface="+mn-ea"/>
                <a:cs typeface="+mn-cs"/>
              </a:rPr>
              <a:t>‘‘December 31, 2028’’.</a:t>
            </a:r>
            <a:br>
              <a:rPr lang="en-US" dirty="0"/>
            </a:br>
            <a:r>
              <a:rPr lang="en-US" sz="1200" b="0" i="0" kern="1200" dirty="0">
                <a:solidFill>
                  <a:schemeClr val="tx1"/>
                </a:solidFill>
                <a:effectLst/>
                <a:latin typeface="+mn-lt"/>
                <a:ea typeface="+mn-ea"/>
                <a:cs typeface="+mn-cs"/>
              </a:rPr>
              <a:t>(b) REPEAL OF OPM LIMITATION AND REPORTS.—Subsection (d)</a:t>
            </a:r>
            <a:br>
              <a:rPr lang="en-US" dirty="0"/>
            </a:br>
            <a:r>
              <a:rPr lang="en-US" sz="1200" b="0" i="0" kern="1200" dirty="0">
                <a:solidFill>
                  <a:schemeClr val="tx1"/>
                </a:solidFill>
                <a:effectLst/>
                <a:latin typeface="+mn-lt"/>
                <a:ea typeface="+mn-ea"/>
                <a:cs typeface="+mn-cs"/>
              </a:rPr>
              <a:t>of such section is repealed.</a:t>
            </a:r>
            <a:endParaRPr lang="en-US" dirty="0"/>
          </a:p>
        </p:txBody>
      </p:sp>
      <p:sp>
        <p:nvSpPr>
          <p:cNvPr id="4" name="Slide Number Placeholder 3"/>
          <p:cNvSpPr>
            <a:spLocks noGrp="1"/>
          </p:cNvSpPr>
          <p:nvPr>
            <p:ph type="sldNum" sz="quarter" idx="5"/>
          </p:nvPr>
        </p:nvSpPr>
        <p:spPr/>
        <p:txBody>
          <a:bodyPr/>
          <a:lstStyle/>
          <a:p>
            <a:fld id="{8E0905BA-2A63-47C0-B1C0-C97EAFC5F9F5}" type="slidenum">
              <a:rPr lang="en-US" smtClean="0"/>
              <a:t>9</a:t>
            </a:fld>
            <a:endParaRPr lang="en-US"/>
          </a:p>
        </p:txBody>
      </p:sp>
    </p:spTree>
    <p:extLst>
      <p:ext uri="{BB962C8B-B14F-4D97-AF65-F5344CB8AC3E}">
        <p14:creationId xmlns:p14="http://schemas.microsoft.com/office/powerpoint/2010/main" val="3513758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i="1"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rPr>
              <a:t>I think we need to tie what we are doing to PACT Act – benefits and services. I like the slide on VHA – can we make one that shows we need to hire for VBA, BVA and OGC and OIT?  PACT Act impact is Department wide – VBA – claims and VRE, BVA appeals, OGC, OIT support, OALC contracts – thoughts?</a:t>
            </a:r>
          </a:p>
          <a:p>
            <a:endParaRPr lang="en-US" i="1" dirty="0"/>
          </a:p>
        </p:txBody>
      </p:sp>
      <p:sp>
        <p:nvSpPr>
          <p:cNvPr id="4" name="Slide Number Placeholder 3"/>
          <p:cNvSpPr>
            <a:spLocks noGrp="1"/>
          </p:cNvSpPr>
          <p:nvPr>
            <p:ph type="sldNum" sz="quarter" idx="5"/>
          </p:nvPr>
        </p:nvSpPr>
        <p:spPr/>
        <p:txBody>
          <a:bodyPr/>
          <a:lstStyle/>
          <a:p>
            <a:fld id="{8E0905BA-2A63-47C0-B1C0-C97EAFC5F9F5}" type="slidenum">
              <a:rPr lang="en-US" smtClean="0"/>
              <a:t>10</a:t>
            </a:fld>
            <a:endParaRPr lang="en-US"/>
          </a:p>
        </p:txBody>
      </p:sp>
    </p:spTree>
    <p:extLst>
      <p:ext uri="{BB962C8B-B14F-4D97-AF65-F5344CB8AC3E}">
        <p14:creationId xmlns:p14="http://schemas.microsoft.com/office/powerpoint/2010/main" val="3453165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1" dirty="0">
                <a:effectLst/>
                <a:latin typeface="Calibri" panose="020F0502020204030204" pitchFamily="34" charset="0"/>
                <a:ea typeface="Calibri" panose="020F0502020204030204" pitchFamily="34" charset="0"/>
              </a:rPr>
              <a:t>I like the QR Code !!– it needs to be at the end.</a:t>
            </a:r>
            <a:endParaRPr lang="en-US" i="1" dirty="0"/>
          </a:p>
        </p:txBody>
      </p:sp>
      <p:sp>
        <p:nvSpPr>
          <p:cNvPr id="4" name="Slide Number Placeholder 3"/>
          <p:cNvSpPr>
            <a:spLocks noGrp="1"/>
          </p:cNvSpPr>
          <p:nvPr>
            <p:ph type="sldNum" sz="quarter" idx="5"/>
          </p:nvPr>
        </p:nvSpPr>
        <p:spPr/>
        <p:txBody>
          <a:bodyPr/>
          <a:lstStyle/>
          <a:p>
            <a:fld id="{8E0905BA-2A63-47C0-B1C0-C97EAFC5F9F5}" type="slidenum">
              <a:rPr lang="en-US" smtClean="0"/>
              <a:t>13</a:t>
            </a:fld>
            <a:endParaRPr lang="en-US"/>
          </a:p>
        </p:txBody>
      </p:sp>
    </p:spTree>
    <p:extLst>
      <p:ext uri="{BB962C8B-B14F-4D97-AF65-F5344CB8AC3E}">
        <p14:creationId xmlns:p14="http://schemas.microsoft.com/office/powerpoint/2010/main" val="4142389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38100">
              <a:lnSpc>
                <a:spcPts val="1425"/>
              </a:lnSpc>
            </a:pPr>
            <a:fld id="{81D60167-4931-47E6-BA6A-407CBD079E47}" type="slidenum">
              <a:rPr spc="-25" dirty="0"/>
              <a:t>‹#›</a:t>
            </a:fld>
            <a:endParaRPr spc="-25"/>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135623"/>
            <a:ext cx="12192000" cy="722630"/>
          </a:xfrm>
          <a:custGeom>
            <a:avLst/>
            <a:gdLst/>
            <a:ahLst/>
            <a:cxnLst/>
            <a:rect l="l" t="t" r="r" b="b"/>
            <a:pathLst>
              <a:path w="12192000" h="722629">
                <a:moveTo>
                  <a:pt x="12192000" y="0"/>
                </a:moveTo>
                <a:lnTo>
                  <a:pt x="0" y="0"/>
                </a:lnTo>
                <a:lnTo>
                  <a:pt x="0" y="722374"/>
                </a:lnTo>
                <a:lnTo>
                  <a:pt x="12192000" y="722374"/>
                </a:lnTo>
                <a:lnTo>
                  <a:pt x="12192000" y="0"/>
                </a:lnTo>
                <a:close/>
              </a:path>
            </a:pathLst>
          </a:custGeom>
          <a:solidFill>
            <a:srgbClr val="173557"/>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8490204" y="6201155"/>
            <a:ext cx="2843783" cy="573021"/>
          </a:xfrm>
          <a:prstGeom prst="rect">
            <a:avLst/>
          </a:prstGeom>
        </p:spPr>
      </p:pic>
      <p:pic>
        <p:nvPicPr>
          <p:cNvPr id="19" name="bg object 19"/>
          <p:cNvPicPr/>
          <p:nvPr/>
        </p:nvPicPr>
        <p:blipFill>
          <a:blip r:embed="rId3" cstate="print"/>
          <a:stretch>
            <a:fillRect/>
          </a:stretch>
        </p:blipFill>
        <p:spPr>
          <a:xfrm>
            <a:off x="0" y="0"/>
            <a:ext cx="12191999" cy="876500"/>
          </a:xfrm>
          <a:prstGeom prst="rect">
            <a:avLst/>
          </a:prstGeom>
        </p:spPr>
      </p:pic>
      <p:sp>
        <p:nvSpPr>
          <p:cNvPr id="20" name="bg object 20"/>
          <p:cNvSpPr/>
          <p:nvPr/>
        </p:nvSpPr>
        <p:spPr>
          <a:xfrm>
            <a:off x="0" y="0"/>
            <a:ext cx="12192000" cy="824865"/>
          </a:xfrm>
          <a:custGeom>
            <a:avLst/>
            <a:gdLst/>
            <a:ahLst/>
            <a:cxnLst/>
            <a:rect l="l" t="t" r="r" b="b"/>
            <a:pathLst>
              <a:path w="12192000" h="824865">
                <a:moveTo>
                  <a:pt x="12192000" y="0"/>
                </a:moveTo>
                <a:lnTo>
                  <a:pt x="0" y="0"/>
                </a:lnTo>
                <a:lnTo>
                  <a:pt x="0" y="824484"/>
                </a:lnTo>
                <a:lnTo>
                  <a:pt x="12192000" y="824484"/>
                </a:lnTo>
                <a:lnTo>
                  <a:pt x="12192000" y="0"/>
                </a:lnTo>
                <a:close/>
              </a:path>
            </a:pathLst>
          </a:custGeom>
          <a:solidFill>
            <a:srgbClr val="003E71"/>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136779" y="6317033"/>
            <a:ext cx="5797296" cy="492443"/>
          </a:xfrm>
        </p:spPr>
        <p:txBody>
          <a:bodyPr lIns="0" tIns="0" rIns="0" bIns="0"/>
          <a:lstStyle>
            <a:lvl1pPr algn="ctr">
              <a:defRPr>
                <a:solidFill>
                  <a:schemeClr val="tx1">
                    <a:tint val="75000"/>
                  </a:schemeClr>
                </a:solidFill>
              </a:defRPr>
            </a:lvl1pPr>
          </a:lstStyle>
          <a:p>
            <a:r>
              <a:rPr lang="en-US" b="1">
                <a:solidFill>
                  <a:schemeClr val="bg1"/>
                </a:solidFill>
              </a:rPr>
              <a:t>V</a:t>
            </a:r>
            <a:r>
              <a:rPr lang="en-US"/>
              <a:t>eteran and </a:t>
            </a:r>
            <a:r>
              <a:rPr lang="en-US" b="1">
                <a:solidFill>
                  <a:schemeClr val="bg1"/>
                </a:solidFill>
              </a:rPr>
              <a:t>M</a:t>
            </a:r>
            <a:r>
              <a:rPr lang="en-US"/>
              <a:t>ilitary </a:t>
            </a:r>
            <a:r>
              <a:rPr lang="en-US" b="1">
                <a:solidFill>
                  <a:schemeClr val="bg1"/>
                </a:solidFill>
              </a:rPr>
              <a:t>S</a:t>
            </a:r>
            <a:r>
              <a:rPr lang="en-US"/>
              <a:t>pouse </a:t>
            </a:r>
            <a:r>
              <a:rPr lang="en-US" b="1">
                <a:solidFill>
                  <a:schemeClr val="bg1"/>
                </a:solidFill>
              </a:rPr>
              <a:t>T</a:t>
            </a:r>
            <a:r>
              <a:rPr lang="en-US"/>
              <a:t>alent </a:t>
            </a:r>
            <a:r>
              <a:rPr lang="en-US" b="1">
                <a:solidFill>
                  <a:schemeClr val="bg1"/>
                </a:solidFill>
              </a:rPr>
              <a:t>E</a:t>
            </a:r>
            <a:r>
              <a:rPr lang="en-US"/>
              <a:t>ngagement </a:t>
            </a:r>
            <a:r>
              <a:rPr lang="en-US" b="1">
                <a:solidFill>
                  <a:schemeClr val="bg1"/>
                </a:solidFill>
              </a:rPr>
              <a:t>P</a:t>
            </a:r>
            <a:r>
              <a:rPr lang="en-US"/>
              <a:t>rogram</a:t>
            </a:r>
          </a:p>
          <a:p>
            <a:endParaRPr lang="en-US"/>
          </a:p>
        </p:txBody>
      </p:sp>
      <p:sp>
        <p:nvSpPr>
          <p:cNvPr id="6" name="Holder 6"/>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38100">
              <a:lnSpc>
                <a:spcPts val="1425"/>
              </a:lnSpc>
            </a:pPr>
            <a:fld id="{81D60167-4931-47E6-BA6A-407CBD079E47}" type="slidenum">
              <a:rPr spc="-25" dirty="0"/>
              <a:t>‹#›</a:t>
            </a:fld>
            <a:endParaRPr spc="-25"/>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chemeClr val="bg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7" name="Holder 7"/>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38100">
              <a:lnSpc>
                <a:spcPts val="1425"/>
              </a:lnSpc>
            </a:pPr>
            <a:fld id="{81D60167-4931-47E6-BA6A-407CBD079E47}" type="slidenum">
              <a:rPr spc="-25" dirty="0"/>
              <a:t>‹#›</a:t>
            </a:fld>
            <a:endParaRPr spc="-25"/>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135623"/>
            <a:ext cx="12192000" cy="722630"/>
          </a:xfrm>
          <a:custGeom>
            <a:avLst/>
            <a:gdLst/>
            <a:ahLst/>
            <a:cxnLst/>
            <a:rect l="l" t="t" r="r" b="b"/>
            <a:pathLst>
              <a:path w="12192000" h="722629">
                <a:moveTo>
                  <a:pt x="12192000" y="0"/>
                </a:moveTo>
                <a:lnTo>
                  <a:pt x="0" y="0"/>
                </a:lnTo>
                <a:lnTo>
                  <a:pt x="0" y="722374"/>
                </a:lnTo>
                <a:lnTo>
                  <a:pt x="12192000" y="722374"/>
                </a:lnTo>
                <a:lnTo>
                  <a:pt x="12192000" y="0"/>
                </a:lnTo>
                <a:close/>
              </a:path>
            </a:pathLst>
          </a:custGeom>
          <a:solidFill>
            <a:srgbClr val="173557"/>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8490204" y="6201155"/>
            <a:ext cx="2843783" cy="573021"/>
          </a:xfrm>
          <a:prstGeom prst="rect">
            <a:avLst/>
          </a:prstGeom>
        </p:spPr>
      </p:pic>
      <p:sp>
        <p:nvSpPr>
          <p:cNvPr id="19" name="bg object 19"/>
          <p:cNvSpPr/>
          <p:nvPr/>
        </p:nvSpPr>
        <p:spPr>
          <a:xfrm>
            <a:off x="0" y="0"/>
            <a:ext cx="12192000" cy="876300"/>
          </a:xfrm>
          <a:custGeom>
            <a:avLst/>
            <a:gdLst/>
            <a:ahLst/>
            <a:cxnLst/>
            <a:rect l="l" t="t" r="r" b="b"/>
            <a:pathLst>
              <a:path w="12192000" h="876300">
                <a:moveTo>
                  <a:pt x="0" y="876300"/>
                </a:moveTo>
                <a:lnTo>
                  <a:pt x="12192000" y="876300"/>
                </a:lnTo>
                <a:lnTo>
                  <a:pt x="12192000" y="0"/>
                </a:lnTo>
                <a:lnTo>
                  <a:pt x="0" y="0"/>
                </a:lnTo>
                <a:lnTo>
                  <a:pt x="0" y="876300"/>
                </a:lnTo>
                <a:close/>
              </a:path>
            </a:pathLst>
          </a:custGeom>
          <a:solidFill>
            <a:srgbClr val="002E54"/>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4400" b="1" i="0">
                <a:solidFill>
                  <a:schemeClr val="bg1"/>
                </a:solidFill>
                <a:latin typeface="Arial"/>
                <a:cs typeface="Arial"/>
              </a:defRPr>
            </a:lvl1pPr>
          </a:lstStyle>
          <a:p>
            <a:endParaRPr/>
          </a:p>
        </p:txBody>
      </p:sp>
      <p:sp>
        <p:nvSpPr>
          <p:cNvPr id="3" name="Holder 3"/>
          <p:cNvSpPr>
            <a:spLocks noGrp="1"/>
          </p:cNvSpPr>
          <p:nvPr>
            <p:ph type="ftr" sz="quarter" idx="5"/>
          </p:nvPr>
        </p:nvSpPr>
        <p:spPr>
          <a:xfrm>
            <a:off x="136779" y="6317033"/>
            <a:ext cx="5797296" cy="492443"/>
          </a:xfrm>
        </p:spPr>
        <p:txBody>
          <a:bodyPr lIns="0" tIns="0" rIns="0" bIns="0"/>
          <a:lstStyle>
            <a:lvl1pPr algn="ctr">
              <a:defRPr>
                <a:solidFill>
                  <a:schemeClr val="tx1">
                    <a:tint val="75000"/>
                  </a:schemeClr>
                </a:solidFill>
              </a:defRPr>
            </a:lvl1pPr>
          </a:lstStyle>
          <a:p>
            <a:r>
              <a:rPr lang="en-US" b="1">
                <a:solidFill>
                  <a:schemeClr val="bg1"/>
                </a:solidFill>
              </a:rPr>
              <a:t>V</a:t>
            </a:r>
            <a:r>
              <a:rPr lang="en-US"/>
              <a:t>eteran and </a:t>
            </a:r>
            <a:r>
              <a:rPr lang="en-US" b="1">
                <a:solidFill>
                  <a:schemeClr val="bg1"/>
                </a:solidFill>
              </a:rPr>
              <a:t>M</a:t>
            </a:r>
            <a:r>
              <a:rPr lang="en-US"/>
              <a:t>ilitary </a:t>
            </a:r>
            <a:r>
              <a:rPr lang="en-US" b="1">
                <a:solidFill>
                  <a:schemeClr val="bg1"/>
                </a:solidFill>
              </a:rPr>
              <a:t>S</a:t>
            </a:r>
            <a:r>
              <a:rPr lang="en-US"/>
              <a:t>pouse </a:t>
            </a:r>
            <a:r>
              <a:rPr lang="en-US" b="1">
                <a:solidFill>
                  <a:schemeClr val="bg1"/>
                </a:solidFill>
              </a:rPr>
              <a:t>T</a:t>
            </a:r>
            <a:r>
              <a:rPr lang="en-US"/>
              <a:t>alent </a:t>
            </a:r>
            <a:r>
              <a:rPr lang="en-US" b="1">
                <a:solidFill>
                  <a:schemeClr val="bg1"/>
                </a:solidFill>
              </a:rPr>
              <a:t>E</a:t>
            </a:r>
            <a:r>
              <a:rPr lang="en-US"/>
              <a:t>ngagement </a:t>
            </a:r>
            <a:r>
              <a:rPr lang="en-US" b="1">
                <a:solidFill>
                  <a:schemeClr val="bg1"/>
                </a:solidFill>
              </a:rPr>
              <a:t>P</a:t>
            </a:r>
            <a:r>
              <a:rPr lang="en-US"/>
              <a:t>rogram</a:t>
            </a:r>
          </a:p>
          <a:p>
            <a:endParaRPr lang="en-US"/>
          </a:p>
        </p:txBody>
      </p:sp>
      <p:sp>
        <p:nvSpPr>
          <p:cNvPr id="5" name="Holder 5"/>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38100">
              <a:lnSpc>
                <a:spcPts val="1425"/>
              </a:lnSpc>
            </a:pPr>
            <a:fld id="{81D60167-4931-47E6-BA6A-407CBD079E47}" type="slidenum">
              <a:rPr spc="-25" dirty="0"/>
              <a:t>‹#›</a:t>
            </a:fld>
            <a:endParaRPr spc="-25"/>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609600" y="6377940"/>
            <a:ext cx="280416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2/15/2023</a:t>
            </a:fld>
            <a:endParaRPr lang="en-US"/>
          </a:p>
        </p:txBody>
      </p:sp>
      <p:sp>
        <p:nvSpPr>
          <p:cNvPr id="4" name="Holder 4"/>
          <p:cNvSpPr>
            <a:spLocks noGrp="1"/>
          </p:cNvSpPr>
          <p:nvPr>
            <p:ph type="sldNum" sz="quarter" idx="7"/>
          </p:nvPr>
        </p:nvSpPr>
        <p:spPr/>
        <p:txBody>
          <a:bodyPr lIns="0" tIns="0" rIns="0" bIns="0"/>
          <a:lstStyle>
            <a:lvl1pPr>
              <a:defRPr sz="1200" b="0" i="0">
                <a:solidFill>
                  <a:schemeClr val="bg1"/>
                </a:solidFill>
                <a:latin typeface="Arial"/>
                <a:cs typeface="Arial"/>
              </a:defRPr>
            </a:lvl1pPr>
          </a:lstStyle>
          <a:p>
            <a:pPr marL="38100">
              <a:lnSpc>
                <a:spcPts val="1425"/>
              </a:lnSpc>
            </a:pPr>
            <a:fld id="{81D60167-4931-47E6-BA6A-407CBD079E47}" type="slidenum">
              <a:rPr spc="-25" dirty="0"/>
              <a:t>‹#›</a:t>
            </a:fld>
            <a:endParaRPr spc="-25"/>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135623"/>
            <a:ext cx="12192000" cy="722630"/>
          </a:xfrm>
          <a:custGeom>
            <a:avLst/>
            <a:gdLst/>
            <a:ahLst/>
            <a:cxnLst/>
            <a:rect l="l" t="t" r="r" b="b"/>
            <a:pathLst>
              <a:path w="12192000" h="722629">
                <a:moveTo>
                  <a:pt x="12192000" y="0"/>
                </a:moveTo>
                <a:lnTo>
                  <a:pt x="0" y="0"/>
                </a:lnTo>
                <a:lnTo>
                  <a:pt x="0" y="722374"/>
                </a:lnTo>
                <a:lnTo>
                  <a:pt x="12192000" y="722374"/>
                </a:lnTo>
                <a:lnTo>
                  <a:pt x="12192000" y="0"/>
                </a:lnTo>
                <a:close/>
              </a:path>
            </a:pathLst>
          </a:custGeom>
          <a:solidFill>
            <a:srgbClr val="173557"/>
          </a:solidFill>
        </p:spPr>
        <p:txBody>
          <a:bodyPr wrap="square" lIns="0" tIns="0" rIns="0" bIns="0" rtlCol="0"/>
          <a:lstStyle/>
          <a:p>
            <a:endParaRPr/>
          </a:p>
        </p:txBody>
      </p:sp>
      <p:pic>
        <p:nvPicPr>
          <p:cNvPr id="17" name="bg object 17"/>
          <p:cNvPicPr/>
          <p:nvPr/>
        </p:nvPicPr>
        <p:blipFill>
          <a:blip r:embed="rId7" cstate="print"/>
          <a:stretch>
            <a:fillRect/>
          </a:stretch>
        </p:blipFill>
        <p:spPr>
          <a:xfrm>
            <a:off x="8490204" y="6201155"/>
            <a:ext cx="2843783" cy="573021"/>
          </a:xfrm>
          <a:prstGeom prst="rect">
            <a:avLst/>
          </a:prstGeom>
        </p:spPr>
      </p:pic>
      <p:sp>
        <p:nvSpPr>
          <p:cNvPr id="2" name="Holder 2"/>
          <p:cNvSpPr>
            <a:spLocks noGrp="1"/>
          </p:cNvSpPr>
          <p:nvPr>
            <p:ph type="title"/>
          </p:nvPr>
        </p:nvSpPr>
        <p:spPr>
          <a:xfrm>
            <a:off x="1044930" y="36957"/>
            <a:ext cx="10102138" cy="696595"/>
          </a:xfrm>
          <a:prstGeom prst="rect">
            <a:avLst/>
          </a:prstGeom>
        </p:spPr>
        <p:txBody>
          <a:bodyPr wrap="square" lIns="0" tIns="0" rIns="0" bIns="0">
            <a:spAutoFit/>
          </a:bodyPr>
          <a:lstStyle>
            <a:lvl1pPr>
              <a:defRPr sz="4400" b="1" i="0">
                <a:solidFill>
                  <a:schemeClr val="bg1"/>
                </a:solidFill>
                <a:latin typeface="Arial"/>
                <a:cs typeface="Arial"/>
              </a:defRPr>
            </a:lvl1pPr>
          </a:lstStyle>
          <a:p>
            <a:endParaRPr/>
          </a:p>
        </p:txBody>
      </p:sp>
      <p:sp>
        <p:nvSpPr>
          <p:cNvPr id="3" name="Holder 3"/>
          <p:cNvSpPr>
            <a:spLocks noGrp="1"/>
          </p:cNvSpPr>
          <p:nvPr>
            <p:ph type="body" idx="1"/>
          </p:nvPr>
        </p:nvSpPr>
        <p:spPr>
          <a:xfrm>
            <a:off x="860551" y="1118743"/>
            <a:ext cx="10470896" cy="4671060"/>
          </a:xfrm>
          <a:prstGeom prst="rect">
            <a:avLst/>
          </a:prstGeom>
        </p:spPr>
        <p:txBody>
          <a:bodyPr wrap="square" lIns="0" tIns="0" rIns="0" bIns="0">
            <a:spAutoFit/>
          </a:bodyPr>
          <a:lstStyle>
            <a:lvl1pPr>
              <a:defRPr sz="2600" b="1" i="0">
                <a:solidFill>
                  <a:schemeClr val="tx1"/>
                </a:solidFill>
                <a:latin typeface="Calibri"/>
                <a:cs typeface="Calibri"/>
              </a:defRPr>
            </a:lvl1pPr>
          </a:lstStyle>
          <a:p>
            <a:endParaRPr/>
          </a:p>
        </p:txBody>
      </p:sp>
      <p:sp>
        <p:nvSpPr>
          <p:cNvPr id="4" name="Holder 4"/>
          <p:cNvSpPr>
            <a:spLocks noGrp="1"/>
          </p:cNvSpPr>
          <p:nvPr>
            <p:ph type="ftr" sz="quarter" idx="5"/>
          </p:nvPr>
        </p:nvSpPr>
        <p:spPr>
          <a:xfrm>
            <a:off x="136779" y="6317033"/>
            <a:ext cx="5797296" cy="246221"/>
          </a:xfrm>
          <a:prstGeom prst="rect">
            <a:avLst/>
          </a:prstGeom>
        </p:spPr>
        <p:txBody>
          <a:bodyPr wrap="square" lIns="0" tIns="0" rIns="0" bIns="0">
            <a:spAutoFit/>
          </a:bodyPr>
          <a:lstStyle>
            <a:lvl1pPr algn="l">
              <a:defRPr sz="1600">
                <a:solidFill>
                  <a:schemeClr val="tx1">
                    <a:tint val="75000"/>
                  </a:schemeClr>
                </a:solidFill>
              </a:defRPr>
            </a:lvl1pPr>
          </a:lstStyle>
          <a:p>
            <a:r>
              <a:rPr lang="en-US" b="1">
                <a:solidFill>
                  <a:schemeClr val="bg1"/>
                </a:solidFill>
              </a:rPr>
              <a:t>V</a:t>
            </a:r>
            <a:r>
              <a:rPr lang="en-US"/>
              <a:t>eteran and </a:t>
            </a:r>
            <a:r>
              <a:rPr lang="en-US" b="1">
                <a:solidFill>
                  <a:schemeClr val="bg1"/>
                </a:solidFill>
              </a:rPr>
              <a:t>M</a:t>
            </a:r>
            <a:r>
              <a:rPr lang="en-US"/>
              <a:t>ilitary </a:t>
            </a:r>
            <a:r>
              <a:rPr lang="en-US" b="1">
                <a:solidFill>
                  <a:schemeClr val="bg1"/>
                </a:solidFill>
              </a:rPr>
              <a:t>S</a:t>
            </a:r>
            <a:r>
              <a:rPr lang="en-US"/>
              <a:t>pouse </a:t>
            </a:r>
            <a:r>
              <a:rPr lang="en-US" b="1">
                <a:solidFill>
                  <a:schemeClr val="bg1"/>
                </a:solidFill>
              </a:rPr>
              <a:t>T</a:t>
            </a:r>
            <a:r>
              <a:rPr lang="en-US"/>
              <a:t>alent </a:t>
            </a:r>
            <a:r>
              <a:rPr lang="en-US" b="1">
                <a:solidFill>
                  <a:schemeClr val="bg1"/>
                </a:solidFill>
              </a:rPr>
              <a:t>E</a:t>
            </a:r>
            <a:r>
              <a:rPr lang="en-US"/>
              <a:t>ngagement </a:t>
            </a:r>
            <a:r>
              <a:rPr lang="en-US" b="1">
                <a:solidFill>
                  <a:schemeClr val="bg1"/>
                </a:solidFill>
              </a:rPr>
              <a:t>P</a:t>
            </a:r>
            <a:r>
              <a:rPr lang="en-US"/>
              <a:t>rogram</a:t>
            </a:r>
          </a:p>
        </p:txBody>
      </p:sp>
      <p:sp>
        <p:nvSpPr>
          <p:cNvPr id="6" name="Holder 6"/>
          <p:cNvSpPr>
            <a:spLocks noGrp="1"/>
          </p:cNvSpPr>
          <p:nvPr>
            <p:ph type="sldNum" sz="quarter" idx="7"/>
          </p:nvPr>
        </p:nvSpPr>
        <p:spPr>
          <a:xfrm>
            <a:off x="11795506" y="6357425"/>
            <a:ext cx="259715" cy="196215"/>
          </a:xfrm>
          <a:prstGeom prst="rect">
            <a:avLst/>
          </a:prstGeom>
        </p:spPr>
        <p:txBody>
          <a:bodyPr wrap="square" lIns="0" tIns="0" rIns="0" bIns="0">
            <a:spAutoFit/>
          </a:bodyPr>
          <a:lstStyle>
            <a:lvl1pPr>
              <a:defRPr sz="1200" b="0" i="0">
                <a:solidFill>
                  <a:schemeClr val="bg1"/>
                </a:solidFill>
                <a:latin typeface="Arial"/>
                <a:cs typeface="Arial"/>
              </a:defRPr>
            </a:lvl1pPr>
          </a:lstStyle>
          <a:p>
            <a:pPr marL="38100">
              <a:lnSpc>
                <a:spcPts val="1425"/>
              </a:lnSpc>
            </a:pPr>
            <a:fld id="{81D60167-4931-47E6-BA6A-407CBD079E47}" type="slidenum">
              <a:rPr spc="-25" dirty="0"/>
              <a:t>‹#›</a:t>
            </a:fld>
            <a:endParaRPr spc="-25"/>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11.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0.png"/><Relationship Id="rId3" Type="http://schemas.openxmlformats.org/officeDocument/2006/relationships/image" Target="../media/image60.jpg"/><Relationship Id="rId7" Type="http://schemas.openxmlformats.org/officeDocument/2006/relationships/image" Target="../media/image64.png"/><Relationship Id="rId12" Type="http://schemas.openxmlformats.org/officeDocument/2006/relationships/image" Target="../media/image69.png"/><Relationship Id="rId2" Type="http://schemas.openxmlformats.org/officeDocument/2006/relationships/image" Target="../media/image59.jpg"/><Relationship Id="rId16"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63.png"/><Relationship Id="rId11" Type="http://schemas.openxmlformats.org/officeDocument/2006/relationships/image" Target="../media/image68.png"/><Relationship Id="rId5" Type="http://schemas.openxmlformats.org/officeDocument/2006/relationships/image" Target="../media/image62.png"/><Relationship Id="rId15" Type="http://schemas.openxmlformats.org/officeDocument/2006/relationships/image" Target="../media/image72.png"/><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png"/><Relationship Id="rId14" Type="http://schemas.openxmlformats.org/officeDocument/2006/relationships/image" Target="../media/image71.pn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13" Type="http://schemas.openxmlformats.org/officeDocument/2006/relationships/image" Target="../media/image46.svg"/><Relationship Id="rId3" Type="http://schemas.openxmlformats.org/officeDocument/2006/relationships/hyperlink" Target="https://www.vacareers.va.gov/Home/About/#vha" TargetMode="External"/><Relationship Id="rId7" Type="http://schemas.openxmlformats.org/officeDocument/2006/relationships/image" Target="../media/image56.svg"/><Relationship Id="rId12" Type="http://schemas.openxmlformats.org/officeDocument/2006/relationships/image" Target="../media/image45.png"/><Relationship Id="rId2" Type="http://schemas.openxmlformats.org/officeDocument/2006/relationships/hyperlink" Target="https://www.congress.gov/bill/117th-congress/house-bill/3967" TargetMode="Externa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75.svg"/><Relationship Id="rId5" Type="http://schemas.openxmlformats.org/officeDocument/2006/relationships/hyperlink" Target="https://www.vacareers.va.gov/SearchCareers/" TargetMode="External"/><Relationship Id="rId10" Type="http://schemas.openxmlformats.org/officeDocument/2006/relationships/image" Target="../media/image74.png"/><Relationship Id="rId4" Type="http://schemas.openxmlformats.org/officeDocument/2006/relationships/hyperlink" Target="https://news.va.gov/category/va-careers/" TargetMode="External"/><Relationship Id="rId9" Type="http://schemas.openxmlformats.org/officeDocument/2006/relationships/image" Target="../media/image58.svg"/></Relationships>
</file>

<file path=ppt/slides/_rels/slide13.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17" Type="http://schemas.openxmlformats.org/officeDocument/2006/relationships/image" Target="../media/image21.png"/><Relationship Id="rId2" Type="http://schemas.microsoft.com/office/2018/10/relationships/comments" Target="../comments/modernComment_103_0.xml"/><Relationship Id="rId16"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4.xml.rels><?xml version="1.0" encoding="UTF-8" standalone="yes"?>
<Relationships xmlns="http://schemas.openxmlformats.org/package/2006/relationships"><Relationship Id="rId3" Type="http://schemas.microsoft.com/office/2018/10/relationships/comments" Target="../comments/modernComment_104_0.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25.png"/><Relationship Id="rId7" Type="http://schemas.openxmlformats.org/officeDocument/2006/relationships/image" Target="../media/image29.png"/><Relationship Id="rId2" Type="http://schemas.microsoft.com/office/2018/10/relationships/comments" Target="../comments/modernComment_86A0F9C_C4ADD722.xml"/><Relationship Id="rId1" Type="http://schemas.openxmlformats.org/officeDocument/2006/relationships/slideLayout" Target="../slideLayouts/slideLayout4.xml"/><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slides/_rels/slide6.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31.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slides/_rels/slide7.xml.rels><?xml version="1.0" encoding="UTF-8" standalone="yes"?>
<Relationships xmlns="http://schemas.openxmlformats.org/package/2006/relationships"><Relationship Id="rId8" Type="http://schemas.openxmlformats.org/officeDocument/2006/relationships/hyperlink" Target="https://www.acquisitionacademy.va.gov/schools/internship/w2wAbout.asp" TargetMode="External"/><Relationship Id="rId13" Type="http://schemas.openxmlformats.org/officeDocument/2006/relationships/hyperlink" Target="Students%20and%20Trainees%20(va.gov)" TargetMode="External"/><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hyperlink" Target="https://www.usajobs.gov/help/working-in-government/unique-hiring-paths/students/" TargetMode="Externa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hyperlink" Target="https://www.pmf.gov/" TargetMode="External"/><Relationship Id="rId5" Type="http://schemas.openxmlformats.org/officeDocument/2006/relationships/image" Target="../media/image38.png"/><Relationship Id="rId10" Type="http://schemas.openxmlformats.org/officeDocument/2006/relationships/hyperlink" Target="https://www.opm.gov/policy-data-oversight/hiring-information/students-recent-graduates/" TargetMode="External"/><Relationship Id="rId4" Type="http://schemas.openxmlformats.org/officeDocument/2006/relationships/image" Target="../media/image37.jpeg"/><Relationship Id="rId9" Type="http://schemas.openxmlformats.org/officeDocument/2006/relationships/hyperlink" Target="https://benefits.va.gov/transition/WARTAC.asp" TargetMode="External"/><Relationship Id="rId14" Type="http://schemas.openxmlformats.org/officeDocument/2006/relationships/hyperlink" Target="https://www.wrp.gov/wr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2.svg"/><Relationship Id="rId7" Type="http://schemas.openxmlformats.org/officeDocument/2006/relationships/image" Target="../media/image46.sv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sv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txBox="1">
            <a:spLocks noGrp="1"/>
          </p:cNvSpPr>
          <p:nvPr>
            <p:ph type="title"/>
          </p:nvPr>
        </p:nvSpPr>
        <p:spPr>
          <a:xfrm>
            <a:off x="0" y="3271724"/>
            <a:ext cx="12192000" cy="3028393"/>
          </a:xfrm>
          <a:prstGeom prst="rect">
            <a:avLst/>
          </a:prstGeom>
        </p:spPr>
        <p:txBody>
          <a:bodyPr vert="horz" wrap="square" lIns="0" tIns="12065" rIns="0" bIns="0" rtlCol="0" anchor="t">
            <a:spAutoFit/>
          </a:bodyPr>
          <a:lstStyle/>
          <a:p>
            <a:pPr algn="ctr"/>
            <a:r>
              <a:rPr sz="3600" spc="-30" dirty="0">
                <a:solidFill>
                  <a:srgbClr val="0C5491"/>
                </a:solidFill>
                <a:latin typeface="Arial" panose="020B0604020202020204" pitchFamily="34" charset="0"/>
                <a:cs typeface="Arial" panose="020B0604020202020204" pitchFamily="34" charset="0"/>
              </a:rPr>
              <a:t>V</a:t>
            </a:r>
            <a:r>
              <a:rPr sz="3600" b="0" spc="-30" dirty="0">
                <a:solidFill>
                  <a:srgbClr val="0C5491"/>
                </a:solidFill>
                <a:latin typeface="Arial" panose="020B0604020202020204" pitchFamily="34" charset="0"/>
                <a:cs typeface="Arial" panose="020B0604020202020204" pitchFamily="34" charset="0"/>
              </a:rPr>
              <a:t>eteran</a:t>
            </a:r>
            <a:r>
              <a:rPr sz="3600" b="0" spc="-114" dirty="0">
                <a:solidFill>
                  <a:srgbClr val="0C5491"/>
                </a:solidFill>
                <a:latin typeface="Arial" panose="020B0604020202020204" pitchFamily="34" charset="0"/>
                <a:cs typeface="Arial" panose="020B0604020202020204" pitchFamily="34" charset="0"/>
              </a:rPr>
              <a:t> </a:t>
            </a:r>
            <a:r>
              <a:rPr sz="3600" b="0" dirty="0">
                <a:solidFill>
                  <a:srgbClr val="0C5491"/>
                </a:solidFill>
                <a:latin typeface="Arial" panose="020B0604020202020204" pitchFamily="34" charset="0"/>
                <a:cs typeface="Arial" panose="020B0604020202020204" pitchFamily="34" charset="0"/>
              </a:rPr>
              <a:t>and</a:t>
            </a:r>
            <a:r>
              <a:rPr sz="3600" b="0" spc="-114" dirty="0">
                <a:solidFill>
                  <a:srgbClr val="0C5491"/>
                </a:solidFill>
                <a:latin typeface="Arial" panose="020B0604020202020204" pitchFamily="34" charset="0"/>
                <a:cs typeface="Arial" panose="020B0604020202020204" pitchFamily="34" charset="0"/>
              </a:rPr>
              <a:t> </a:t>
            </a:r>
            <a:r>
              <a:rPr sz="3600" dirty="0">
                <a:solidFill>
                  <a:srgbClr val="0C5491"/>
                </a:solidFill>
                <a:latin typeface="Arial" panose="020B0604020202020204" pitchFamily="34" charset="0"/>
                <a:cs typeface="Arial" panose="020B0604020202020204" pitchFamily="34" charset="0"/>
              </a:rPr>
              <a:t>M</a:t>
            </a:r>
            <a:r>
              <a:rPr sz="3600" b="0" dirty="0">
                <a:solidFill>
                  <a:srgbClr val="0C5491"/>
                </a:solidFill>
                <a:latin typeface="Arial" panose="020B0604020202020204" pitchFamily="34" charset="0"/>
                <a:cs typeface="Arial" panose="020B0604020202020204" pitchFamily="34" charset="0"/>
              </a:rPr>
              <a:t>ilitary</a:t>
            </a:r>
            <a:r>
              <a:rPr sz="3600" spc="-120" dirty="0">
                <a:solidFill>
                  <a:srgbClr val="0C5491"/>
                </a:solidFill>
                <a:latin typeface="Arial" panose="020B0604020202020204" pitchFamily="34" charset="0"/>
                <a:cs typeface="Arial" panose="020B0604020202020204" pitchFamily="34" charset="0"/>
              </a:rPr>
              <a:t> </a:t>
            </a:r>
            <a:r>
              <a:rPr sz="3600" dirty="0">
                <a:solidFill>
                  <a:srgbClr val="0C5491"/>
                </a:solidFill>
                <a:latin typeface="Arial" panose="020B0604020202020204" pitchFamily="34" charset="0"/>
                <a:cs typeface="Arial" panose="020B0604020202020204" pitchFamily="34" charset="0"/>
              </a:rPr>
              <a:t>S</a:t>
            </a:r>
            <a:r>
              <a:rPr sz="3600" b="0" dirty="0">
                <a:solidFill>
                  <a:srgbClr val="0C5491"/>
                </a:solidFill>
                <a:latin typeface="Arial" panose="020B0604020202020204" pitchFamily="34" charset="0"/>
                <a:cs typeface="Arial" panose="020B0604020202020204" pitchFamily="34" charset="0"/>
              </a:rPr>
              <a:t>pouse</a:t>
            </a:r>
            <a:r>
              <a:rPr sz="3600" spc="-95" dirty="0">
                <a:solidFill>
                  <a:srgbClr val="0C5491"/>
                </a:solidFill>
                <a:latin typeface="Arial" panose="020B0604020202020204" pitchFamily="34" charset="0"/>
                <a:cs typeface="Arial" panose="020B0604020202020204" pitchFamily="34" charset="0"/>
              </a:rPr>
              <a:t> </a:t>
            </a:r>
            <a:r>
              <a:rPr lang="en-US" sz="3600" spc="-10" dirty="0">
                <a:solidFill>
                  <a:srgbClr val="0C5491"/>
                </a:solidFill>
                <a:latin typeface="Arial" panose="020B0604020202020204" pitchFamily="34" charset="0"/>
                <a:cs typeface="Arial" panose="020B0604020202020204" pitchFamily="34" charset="0"/>
              </a:rPr>
              <a:t>T</a:t>
            </a:r>
            <a:r>
              <a:rPr lang="en-US" sz="3600" b="0" spc="-10" dirty="0">
                <a:solidFill>
                  <a:srgbClr val="0C5491"/>
                </a:solidFill>
                <a:latin typeface="Arial" panose="020B0604020202020204" pitchFamily="34" charset="0"/>
                <a:cs typeface="Arial" panose="020B0604020202020204" pitchFamily="34" charset="0"/>
              </a:rPr>
              <a:t>alent</a:t>
            </a:r>
            <a:r>
              <a:rPr lang="en-US" sz="3600" spc="-10" dirty="0">
                <a:solidFill>
                  <a:srgbClr val="0C5491"/>
                </a:solidFill>
                <a:latin typeface="Arial" panose="020B0604020202020204" pitchFamily="34" charset="0"/>
                <a:cs typeface="Arial" panose="020B0604020202020204" pitchFamily="34" charset="0"/>
              </a:rPr>
              <a:t> E</a:t>
            </a:r>
            <a:r>
              <a:rPr lang="en-US" sz="3600" b="0" spc="-10" dirty="0">
                <a:solidFill>
                  <a:srgbClr val="0C5491"/>
                </a:solidFill>
                <a:latin typeface="Arial" panose="020B0604020202020204" pitchFamily="34" charset="0"/>
                <a:cs typeface="Arial" panose="020B0604020202020204" pitchFamily="34" charset="0"/>
              </a:rPr>
              <a:t>ngagement</a:t>
            </a:r>
            <a:r>
              <a:rPr lang="en-US" sz="3600" spc="-10" dirty="0">
                <a:solidFill>
                  <a:srgbClr val="0C5491"/>
                </a:solidFill>
                <a:latin typeface="Arial" panose="020B0604020202020204" pitchFamily="34" charset="0"/>
                <a:cs typeface="Arial" panose="020B0604020202020204" pitchFamily="34" charset="0"/>
              </a:rPr>
              <a:t> P</a:t>
            </a:r>
            <a:r>
              <a:rPr lang="en-US" sz="3600" b="0" spc="-10" dirty="0">
                <a:solidFill>
                  <a:srgbClr val="0C5491"/>
                </a:solidFill>
                <a:latin typeface="Arial" panose="020B0604020202020204" pitchFamily="34" charset="0"/>
                <a:cs typeface="Arial" panose="020B0604020202020204" pitchFamily="34" charset="0"/>
              </a:rPr>
              <a:t>rogram</a:t>
            </a:r>
            <a:br>
              <a:rPr lang="en-US" sz="3600" spc="-10" dirty="0">
                <a:solidFill>
                  <a:srgbClr val="0C5491"/>
                </a:solidFill>
                <a:latin typeface="Arial" panose="020B0604020202020204" pitchFamily="34" charset="0"/>
                <a:cs typeface="Arial" panose="020B0604020202020204" pitchFamily="34" charset="0"/>
              </a:rPr>
            </a:br>
            <a:r>
              <a:rPr lang="en-US" sz="3600" spc="-10" dirty="0">
                <a:solidFill>
                  <a:srgbClr val="0C5491"/>
                </a:solidFill>
                <a:latin typeface="Arial" panose="020B0604020202020204" pitchFamily="34" charset="0"/>
                <a:cs typeface="Arial" panose="020B0604020202020204" pitchFamily="34" charset="0"/>
              </a:rPr>
              <a:t> (VMSTEP)</a:t>
            </a:r>
            <a:br>
              <a:rPr lang="en-US" sz="3600" spc="-10" dirty="0">
                <a:solidFill>
                  <a:srgbClr val="0C5491"/>
                </a:solidFill>
                <a:latin typeface="Arial" panose="020B0604020202020204" pitchFamily="34" charset="0"/>
                <a:cs typeface="Arial" panose="020B0604020202020204" pitchFamily="34" charset="0"/>
              </a:rPr>
            </a:br>
            <a:br>
              <a:rPr lang="en-US" sz="3600" spc="-10" dirty="0">
                <a:solidFill>
                  <a:srgbClr val="0C5491"/>
                </a:solidFill>
                <a:latin typeface="Arial" panose="020B0604020202020204" pitchFamily="34" charset="0"/>
                <a:cs typeface="Arial" panose="020B0604020202020204" pitchFamily="34" charset="0"/>
              </a:rPr>
            </a:br>
            <a:r>
              <a:rPr lang="en-US" sz="2200" b="0" spc="-10" dirty="0">
                <a:solidFill>
                  <a:schemeClr val="tx1"/>
                </a:solidFill>
                <a:latin typeface="Arial" panose="020B0604020202020204" pitchFamily="34" charset="0"/>
                <a:cs typeface="Arial" panose="020B0604020202020204" pitchFamily="34" charset="0"/>
              </a:rPr>
              <a:t>Presented by: </a:t>
            </a:r>
            <a:r>
              <a:rPr lang="en-US" sz="2200" b="0" dirty="0">
                <a:solidFill>
                  <a:schemeClr val="tx1"/>
                </a:solidFill>
              </a:rPr>
              <a:t>Dr. Andreé-Monique Sutton, DBH, LPC, NCC</a:t>
            </a:r>
            <a:br>
              <a:rPr lang="en-US" sz="2200" b="0" dirty="0">
                <a:solidFill>
                  <a:schemeClr val="tx1"/>
                </a:solidFill>
              </a:rPr>
            </a:br>
            <a:r>
              <a:rPr lang="en-US" sz="2200" b="0" dirty="0">
                <a:solidFill>
                  <a:schemeClr val="tx1"/>
                </a:solidFill>
              </a:rPr>
              <a:t>Director of Operations</a:t>
            </a:r>
            <a:br>
              <a:rPr lang="en-US" sz="2200" b="0" dirty="0">
                <a:solidFill>
                  <a:schemeClr val="tx1"/>
                </a:solidFill>
              </a:rPr>
            </a:br>
            <a:r>
              <a:rPr lang="en-US" sz="2200" b="0" dirty="0">
                <a:solidFill>
                  <a:schemeClr val="tx1"/>
                </a:solidFill>
              </a:rPr>
              <a:t>Veteran and Military Spouse Talent Engagement Program (VMSTEP)</a:t>
            </a:r>
            <a:br>
              <a:rPr lang="en-US" sz="2200" dirty="0">
                <a:solidFill>
                  <a:schemeClr val="tx1"/>
                </a:solidFill>
              </a:rPr>
            </a:br>
            <a:endParaRPr sz="2200" b="0" dirty="0">
              <a:solidFill>
                <a:schemeClr val="tx1"/>
              </a:solidFill>
              <a:latin typeface="Arial" panose="020B0604020202020204" pitchFamily="34" charset="0"/>
              <a:cs typeface="Arial" panose="020B0604020202020204" pitchFamily="34" charset="0"/>
            </a:endParaRPr>
          </a:p>
        </p:txBody>
      </p:sp>
      <p:pic>
        <p:nvPicPr>
          <p:cNvPr id="8" name="object 8" descr="A picture containing US Department of Veterans Affaris&#10;&#10;"/>
          <p:cNvPicPr/>
          <p:nvPr/>
        </p:nvPicPr>
        <p:blipFill>
          <a:blip r:embed="rId2" cstate="print"/>
          <a:stretch>
            <a:fillRect/>
          </a:stretch>
        </p:blipFill>
        <p:spPr>
          <a:xfrm>
            <a:off x="3746091" y="1129431"/>
            <a:ext cx="5540525" cy="1288102"/>
          </a:xfrm>
          <a:prstGeom prst="rect">
            <a:avLst/>
          </a:prstGeom>
        </p:spPr>
      </p:pic>
      <p:grpSp>
        <p:nvGrpSpPr>
          <p:cNvPr id="2" name="object 2" descr="Along the bottom of every slide there is a standard footer line that consists of the VA seal with the tag line &quot;Choose VA&quot;."/>
          <p:cNvGrpSpPr/>
          <p:nvPr/>
        </p:nvGrpSpPr>
        <p:grpSpPr>
          <a:xfrm>
            <a:off x="0" y="6135623"/>
            <a:ext cx="12192000" cy="722630"/>
            <a:chOff x="0" y="6135623"/>
            <a:chExt cx="12192000" cy="722630"/>
          </a:xfrm>
        </p:grpSpPr>
        <p:sp>
          <p:nvSpPr>
            <p:cNvPr id="3" name="object 3"/>
            <p:cNvSpPr/>
            <p:nvPr/>
          </p:nvSpPr>
          <p:spPr>
            <a:xfrm>
              <a:off x="0" y="6135623"/>
              <a:ext cx="12192000" cy="722630"/>
            </a:xfrm>
            <a:custGeom>
              <a:avLst/>
              <a:gdLst/>
              <a:ahLst/>
              <a:cxnLst/>
              <a:rect l="l" t="t" r="r" b="b"/>
              <a:pathLst>
                <a:path w="12192000" h="722629">
                  <a:moveTo>
                    <a:pt x="12192000" y="0"/>
                  </a:moveTo>
                  <a:lnTo>
                    <a:pt x="0" y="0"/>
                  </a:lnTo>
                  <a:lnTo>
                    <a:pt x="0" y="722374"/>
                  </a:lnTo>
                  <a:lnTo>
                    <a:pt x="12192000" y="722374"/>
                  </a:lnTo>
                  <a:lnTo>
                    <a:pt x="12192000" y="0"/>
                  </a:lnTo>
                  <a:close/>
                </a:path>
              </a:pathLst>
            </a:custGeom>
            <a:solidFill>
              <a:srgbClr val="173557"/>
            </a:solidFill>
          </p:spPr>
          <p:txBody>
            <a:bodyPr wrap="square" lIns="0" tIns="0" rIns="0" bIns="0" rtlCol="0"/>
            <a:lstStyle/>
            <a:p>
              <a:endParaRPr dirty="0"/>
            </a:p>
          </p:txBody>
        </p:sp>
        <p:pic>
          <p:nvPicPr>
            <p:cNvPr id="4" name="object 4"/>
            <p:cNvPicPr/>
            <p:nvPr/>
          </p:nvPicPr>
          <p:blipFill>
            <a:blip r:embed="rId3" cstate="print"/>
            <a:stretch>
              <a:fillRect/>
            </a:stretch>
          </p:blipFill>
          <p:spPr>
            <a:xfrm>
              <a:off x="8490203" y="6171029"/>
              <a:ext cx="2843783" cy="638553"/>
            </a:xfrm>
            <a:prstGeom prst="rect">
              <a:avLst/>
            </a:prstGeom>
          </p:spPr>
        </p:pic>
        <p:pic>
          <p:nvPicPr>
            <p:cNvPr id="5" name="object 5"/>
            <p:cNvPicPr/>
            <p:nvPr/>
          </p:nvPicPr>
          <p:blipFill>
            <a:blip r:embed="rId4" cstate="print"/>
            <a:stretch>
              <a:fillRect/>
            </a:stretch>
          </p:blipFill>
          <p:spPr>
            <a:xfrm>
              <a:off x="260604" y="6142676"/>
              <a:ext cx="2066544" cy="557781"/>
            </a:xfrm>
            <a:prstGeom prst="rect">
              <a:avLst/>
            </a:prstGeom>
          </p:spPr>
        </p:pic>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C4A08-68C0-4EB2-93A3-E2FA0615D2CA}"/>
              </a:ext>
            </a:extLst>
          </p:cNvPr>
          <p:cNvSpPr>
            <a:spLocks noGrp="1"/>
          </p:cNvSpPr>
          <p:nvPr>
            <p:ph type="title"/>
          </p:nvPr>
        </p:nvSpPr>
        <p:spPr/>
        <p:txBody>
          <a:bodyPr/>
          <a:lstStyle/>
          <a:p>
            <a:pPr algn="ctr"/>
            <a:r>
              <a:rPr lang="en-US" dirty="0"/>
              <a:t>VA’s PACT to you</a:t>
            </a:r>
          </a:p>
        </p:txBody>
      </p:sp>
      <p:sp>
        <p:nvSpPr>
          <p:cNvPr id="3" name="Text Placeholder 2">
            <a:extLst>
              <a:ext uri="{FF2B5EF4-FFF2-40B4-BE49-F238E27FC236}">
                <a16:creationId xmlns:a16="http://schemas.microsoft.com/office/drawing/2014/main" id="{548B061A-7FC0-4928-BD25-F0D2259F8BD9}"/>
              </a:ext>
            </a:extLst>
          </p:cNvPr>
          <p:cNvSpPr>
            <a:spLocks noGrp="1"/>
          </p:cNvSpPr>
          <p:nvPr>
            <p:ph type="body" idx="1"/>
          </p:nvPr>
        </p:nvSpPr>
        <p:spPr>
          <a:xfrm>
            <a:off x="516629" y="1072194"/>
            <a:ext cx="11435508" cy="4832092"/>
          </a:xfrm>
        </p:spPr>
        <p:txBody>
          <a:bodyPr/>
          <a:lstStyle/>
          <a:p>
            <a:pPr algn="ctr"/>
            <a:r>
              <a:rPr lang="en-US" sz="3200" b="1" dirty="0">
                <a:effectLst/>
                <a:latin typeface="Arial" panose="020B0604020202020204" pitchFamily="34" charset="0"/>
                <a:cs typeface="Arial" panose="020B0604020202020204" pitchFamily="34" charset="0"/>
              </a:rPr>
              <a:t>How VA is improving recruitment and retention</a:t>
            </a:r>
            <a:endParaRPr lang="en-US" sz="1800" b="1" dirty="0">
              <a:effectLst/>
              <a:latin typeface="Arial" panose="020B0604020202020204" pitchFamily="34" charset="0"/>
              <a:cs typeface="Arial" panose="020B0604020202020204" pitchFamily="34" charset="0"/>
            </a:endParaRPr>
          </a:p>
          <a:p>
            <a:pPr algn="ctr"/>
            <a:endParaRPr lang="en-US" sz="1800" dirty="0">
              <a:latin typeface="Arial" panose="020B0604020202020204" pitchFamily="34" charset="0"/>
              <a:cs typeface="Arial" panose="020B0604020202020204" pitchFamily="34" charset="0"/>
            </a:endParaRPr>
          </a:p>
          <a:p>
            <a:pPr algn="l"/>
            <a:r>
              <a:rPr lang="en-US" sz="2200" b="0" i="0" dirty="0">
                <a:solidFill>
                  <a:srgbClr val="1A1819"/>
                </a:solidFill>
                <a:effectLst/>
                <a:latin typeface="Arial" panose="020B0604020202020204" pitchFamily="34" charset="0"/>
                <a:cs typeface="Arial" panose="020B0604020202020204" pitchFamily="34" charset="0"/>
              </a:rPr>
              <a:t>Recruitment and retention of top talent is a priority at VA</a:t>
            </a:r>
            <a:r>
              <a:rPr lang="en-US" sz="2200" b="0" dirty="0">
                <a:solidFill>
                  <a:srgbClr val="1A1819"/>
                </a:solidFill>
                <a:latin typeface="Arial" panose="020B0604020202020204" pitchFamily="34" charset="0"/>
                <a:cs typeface="Arial" panose="020B0604020202020204" pitchFamily="34" charset="0"/>
              </a:rPr>
              <a:t>. </a:t>
            </a:r>
          </a:p>
          <a:p>
            <a:pPr algn="l"/>
            <a:endParaRPr lang="en-US" sz="2200" b="0" dirty="0">
              <a:latin typeface="Arial" panose="020B0604020202020204" pitchFamily="34" charset="0"/>
              <a:cs typeface="Arial" panose="020B0604020202020204" pitchFamily="34" charset="0"/>
            </a:endParaRPr>
          </a:p>
          <a:p>
            <a:pPr algn="l"/>
            <a:r>
              <a:rPr lang="en-US" sz="2200" b="0" dirty="0">
                <a:latin typeface="Arial" panose="020B0604020202020204" pitchFamily="34" charset="0"/>
                <a:ea typeface="Calibri" panose="020F0502020204030204" pitchFamily="34" charset="0"/>
                <a:cs typeface="Arial" panose="020B0604020202020204" pitchFamily="34" charset="0"/>
              </a:rPr>
              <a:t>PACT Act impact is Department wide – VBA – claims and VRE, BVA appeals, OGC, OIT support, OALC contracts. </a:t>
            </a:r>
            <a:r>
              <a:rPr lang="en-US" sz="2200" b="0" i="0" dirty="0">
                <a:effectLst/>
                <a:latin typeface="Arial" panose="020B0604020202020204" pitchFamily="34" charset="0"/>
                <a:cs typeface="Arial" panose="020B0604020202020204" pitchFamily="34" charset="0"/>
              </a:rPr>
              <a:t>PACT Act will offer expedited hiring authority for college graduates into competitive service jobs. </a:t>
            </a:r>
            <a:br>
              <a:rPr lang="en-US" sz="2100" i="0" dirty="0">
                <a:solidFill>
                  <a:srgbClr val="0070C0"/>
                </a:solidFill>
                <a:effectLst/>
                <a:latin typeface="Arial" panose="020B0604020202020204" pitchFamily="34" charset="0"/>
                <a:cs typeface="Arial" panose="020B0604020202020204" pitchFamily="34" charset="0"/>
              </a:rPr>
            </a:br>
            <a:endParaRPr lang="en-US" sz="2100" b="0" dirty="0">
              <a:solidFill>
                <a:srgbClr val="0070C0"/>
              </a:solidFill>
              <a:latin typeface="Arial" panose="020B0604020202020204" pitchFamily="34" charset="0"/>
              <a:cs typeface="Arial" panose="020B0604020202020204" pitchFamily="34" charset="0"/>
            </a:endParaRPr>
          </a:p>
          <a:p>
            <a:pPr algn="l"/>
            <a:endParaRPr lang="en-US" sz="2100" b="0" dirty="0">
              <a:solidFill>
                <a:srgbClr val="0070C0"/>
              </a:solidFill>
              <a:latin typeface="Arial" panose="020B0604020202020204" pitchFamily="34" charset="0"/>
              <a:cs typeface="Arial" panose="020B0604020202020204" pitchFamily="34" charset="0"/>
            </a:endParaRPr>
          </a:p>
          <a:p>
            <a:pPr algn="l"/>
            <a:endParaRPr lang="en-US" sz="2100" b="0" dirty="0">
              <a:solidFill>
                <a:srgbClr val="0070C0"/>
              </a:solidFill>
              <a:latin typeface="Arial" panose="020B0604020202020204" pitchFamily="34" charset="0"/>
              <a:cs typeface="Arial" panose="020B0604020202020204" pitchFamily="34" charset="0"/>
            </a:endParaRPr>
          </a:p>
          <a:p>
            <a:pPr algn="l"/>
            <a:endParaRPr lang="en-US" sz="2100" b="0" dirty="0">
              <a:solidFill>
                <a:srgbClr val="0070C0"/>
              </a:solidFill>
              <a:latin typeface="Arial" panose="020B0604020202020204" pitchFamily="34" charset="0"/>
              <a:cs typeface="Arial" panose="020B0604020202020204" pitchFamily="34" charset="0"/>
            </a:endParaRPr>
          </a:p>
          <a:p>
            <a:pPr algn="l"/>
            <a:endParaRPr lang="en-US" sz="2100" b="0" dirty="0">
              <a:solidFill>
                <a:srgbClr val="1A1819"/>
              </a:solidFill>
              <a:latin typeface="Arial" panose="020B0604020202020204" pitchFamily="34" charset="0"/>
              <a:cs typeface="Arial" panose="020B0604020202020204" pitchFamily="34" charset="0"/>
            </a:endParaRPr>
          </a:p>
          <a:p>
            <a:pPr algn="l"/>
            <a:r>
              <a:rPr lang="en-US" sz="2100" dirty="0">
                <a:solidFill>
                  <a:srgbClr val="1A1819"/>
                </a:solidFill>
                <a:latin typeface="Arial" panose="020B0604020202020204" pitchFamily="34" charset="0"/>
                <a:cs typeface="Arial" panose="020B0604020202020204" pitchFamily="34" charset="0"/>
              </a:rPr>
              <a:t>       </a:t>
            </a:r>
          </a:p>
          <a:p>
            <a:pPr algn="l"/>
            <a:r>
              <a:rPr lang="en-US" sz="2100" dirty="0">
                <a:solidFill>
                  <a:srgbClr val="1A1819"/>
                </a:solidFill>
                <a:latin typeface="Arial" panose="020B0604020202020204" pitchFamily="34" charset="0"/>
                <a:cs typeface="Arial" panose="020B0604020202020204" pitchFamily="34" charset="0"/>
              </a:rPr>
              <a:t>     </a:t>
            </a:r>
            <a:r>
              <a:rPr lang="en-US" sz="2800" dirty="0">
                <a:solidFill>
                  <a:srgbClr val="1A1819"/>
                </a:solidFill>
                <a:latin typeface="Arial" panose="020B0604020202020204" pitchFamily="34" charset="0"/>
                <a:cs typeface="Arial" panose="020B0604020202020204" pitchFamily="34" charset="0"/>
              </a:rPr>
              <a:t>Better Pay          Easier Hiring Practices      Investing in Workforce</a:t>
            </a:r>
            <a:endParaRPr lang="en-US" sz="3200" dirty="0">
              <a:solidFill>
                <a:srgbClr val="1A1819"/>
              </a:solidFill>
              <a:latin typeface="Arial" panose="020B0604020202020204" pitchFamily="34" charset="0"/>
              <a:cs typeface="Arial" panose="020B0604020202020204" pitchFamily="34" charset="0"/>
            </a:endParaRPr>
          </a:p>
        </p:txBody>
      </p:sp>
      <p:pic>
        <p:nvPicPr>
          <p:cNvPr id="5" name="Graphic 23" descr="Icon for Better Pay:  image depicting a graph with rising arrow with dollar sign">
            <a:extLst>
              <a:ext uri="{FF2B5EF4-FFF2-40B4-BE49-F238E27FC236}">
                <a16:creationId xmlns:a16="http://schemas.microsoft.com/office/drawing/2014/main" id="{59098214-2414-4F21-A096-4D4F0125C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3914" y="4237245"/>
            <a:ext cx="1170128" cy="1170128"/>
          </a:xfrm>
          <a:prstGeom prst="rect">
            <a:avLst/>
          </a:prstGeom>
        </p:spPr>
      </p:pic>
      <p:pic>
        <p:nvPicPr>
          <p:cNvPr id="6" name="Graphic 68" descr="Icon for Easier Hiring Practices: depicts  laptop.">
            <a:extLst>
              <a:ext uri="{FF2B5EF4-FFF2-40B4-BE49-F238E27FC236}">
                <a16:creationId xmlns:a16="http://schemas.microsoft.com/office/drawing/2014/main" id="{D8EA429B-8646-4B5E-93BC-186BAA53257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99317" y="4237246"/>
            <a:ext cx="1170128" cy="1170128"/>
          </a:xfrm>
          <a:prstGeom prst="rect">
            <a:avLst/>
          </a:prstGeom>
        </p:spPr>
      </p:pic>
      <p:pic>
        <p:nvPicPr>
          <p:cNvPr id="7" name="Graphic 6" descr="Icon for Investing in Workforce: icon for computer technology.">
            <a:extLst>
              <a:ext uri="{FF2B5EF4-FFF2-40B4-BE49-F238E27FC236}">
                <a16:creationId xmlns:a16="http://schemas.microsoft.com/office/drawing/2014/main" id="{824B88F2-DE35-48F2-B846-53EBDE032982}"/>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9549784" y="4413766"/>
            <a:ext cx="817087" cy="817087"/>
          </a:xfrm>
          <a:prstGeom prst="rect">
            <a:avLst/>
          </a:prstGeom>
        </p:spPr>
      </p:pic>
      <p:sp>
        <p:nvSpPr>
          <p:cNvPr id="8" name="TextBox 7">
            <a:extLst>
              <a:ext uri="{FF2B5EF4-FFF2-40B4-BE49-F238E27FC236}">
                <a16:creationId xmlns:a16="http://schemas.microsoft.com/office/drawing/2014/main" id="{BED24108-A12F-4E80-AFFC-BB85B6A72F91}"/>
              </a:ext>
              <a:ext uri="{C183D7F6-B498-43B3-948B-1728B52AA6E4}">
                <adec:decorative xmlns:adec="http://schemas.microsoft.com/office/drawing/2017/decorative" val="1"/>
              </a:ext>
            </a:extLst>
          </p:cNvPr>
          <p:cNvSpPr txBox="1"/>
          <p:nvPr/>
        </p:nvSpPr>
        <p:spPr>
          <a:xfrm>
            <a:off x="136779" y="6273706"/>
            <a:ext cx="6097604" cy="369332"/>
          </a:xfrm>
          <a:prstGeom prst="rect">
            <a:avLst/>
          </a:prstGeom>
          <a:noFill/>
        </p:spPr>
        <p:txBody>
          <a:bodyPr wrap="square">
            <a:spAutoFit/>
          </a:bodyPr>
          <a:lstStyle/>
          <a:p>
            <a:r>
              <a:rPr lang="en-US" sz="1800" b="1" dirty="0">
                <a:solidFill>
                  <a:schemeClr val="bg1"/>
                </a:solidFill>
              </a:rPr>
              <a:t>V</a:t>
            </a:r>
            <a:r>
              <a:rPr lang="en-US" sz="1800" dirty="0">
                <a:solidFill>
                  <a:schemeClr val="bg1">
                    <a:lumMod val="85000"/>
                  </a:schemeClr>
                </a:solidFill>
              </a:rPr>
              <a:t>eteran and </a:t>
            </a:r>
            <a:r>
              <a:rPr lang="en-US" sz="1800" b="1" dirty="0">
                <a:solidFill>
                  <a:schemeClr val="bg1"/>
                </a:solidFill>
              </a:rPr>
              <a:t>M</a:t>
            </a:r>
            <a:r>
              <a:rPr lang="en-US" sz="1800" dirty="0">
                <a:solidFill>
                  <a:schemeClr val="bg1">
                    <a:lumMod val="85000"/>
                  </a:schemeClr>
                </a:solidFill>
              </a:rPr>
              <a:t>ilitary</a:t>
            </a:r>
            <a:r>
              <a:rPr lang="en-US" sz="1800" dirty="0">
                <a:solidFill>
                  <a:schemeClr val="bg1"/>
                </a:solidFill>
              </a:rPr>
              <a:t> </a:t>
            </a:r>
            <a:r>
              <a:rPr lang="en-US" sz="1800" b="1" dirty="0">
                <a:solidFill>
                  <a:schemeClr val="bg1"/>
                </a:solidFill>
              </a:rPr>
              <a:t>S</a:t>
            </a:r>
            <a:r>
              <a:rPr lang="en-US" sz="1800" dirty="0">
                <a:solidFill>
                  <a:schemeClr val="bg1">
                    <a:lumMod val="85000"/>
                  </a:schemeClr>
                </a:solidFill>
              </a:rPr>
              <a:t>pouse </a:t>
            </a:r>
            <a:r>
              <a:rPr lang="en-US" sz="1800" b="1" dirty="0">
                <a:solidFill>
                  <a:schemeClr val="bg1"/>
                </a:solidFill>
              </a:rPr>
              <a:t>T</a:t>
            </a:r>
            <a:r>
              <a:rPr lang="en-US" sz="1800" dirty="0">
                <a:solidFill>
                  <a:schemeClr val="bg1">
                    <a:lumMod val="85000"/>
                  </a:schemeClr>
                </a:solidFill>
              </a:rPr>
              <a:t>alent </a:t>
            </a:r>
            <a:r>
              <a:rPr lang="en-US" sz="1800" b="1" dirty="0">
                <a:solidFill>
                  <a:schemeClr val="bg1"/>
                </a:solidFill>
              </a:rPr>
              <a:t>E</a:t>
            </a:r>
            <a:r>
              <a:rPr lang="en-US" sz="1800" dirty="0">
                <a:solidFill>
                  <a:schemeClr val="bg1">
                    <a:lumMod val="85000"/>
                  </a:schemeClr>
                </a:solidFill>
              </a:rPr>
              <a:t>ngagement </a:t>
            </a:r>
            <a:r>
              <a:rPr lang="en-US" sz="1800" b="1" dirty="0">
                <a:solidFill>
                  <a:schemeClr val="bg1"/>
                </a:solidFill>
              </a:rPr>
              <a:t>P</a:t>
            </a:r>
            <a:r>
              <a:rPr lang="en-US" sz="1800" dirty="0">
                <a:solidFill>
                  <a:schemeClr val="bg1">
                    <a:lumMod val="85000"/>
                  </a:schemeClr>
                </a:solidFill>
              </a:rPr>
              <a:t>rogram</a:t>
            </a:r>
          </a:p>
        </p:txBody>
      </p:sp>
    </p:spTree>
    <p:extLst>
      <p:ext uri="{BB962C8B-B14F-4D97-AF65-F5344CB8AC3E}">
        <p14:creationId xmlns:p14="http://schemas.microsoft.com/office/powerpoint/2010/main" val="1819063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6267" y="75945"/>
            <a:ext cx="11868954" cy="689932"/>
          </a:xfrm>
          <a:prstGeom prst="rect">
            <a:avLst/>
          </a:prstGeom>
        </p:spPr>
        <p:txBody>
          <a:bodyPr vert="horz" wrap="square" lIns="0" tIns="12700" rIns="0" bIns="0" rtlCol="0">
            <a:spAutoFit/>
          </a:bodyPr>
          <a:lstStyle/>
          <a:p>
            <a:pPr marL="12700" algn="ctr">
              <a:lnSpc>
                <a:spcPct val="100000"/>
              </a:lnSpc>
              <a:spcBef>
                <a:spcPts val="100"/>
              </a:spcBef>
            </a:pPr>
            <a:r>
              <a:rPr lang="en-US" spc="-170" dirty="0"/>
              <a:t>Building Partnerships</a:t>
            </a:r>
            <a:endParaRPr spc="-10" dirty="0"/>
          </a:p>
        </p:txBody>
      </p:sp>
      <p:sp>
        <p:nvSpPr>
          <p:cNvPr id="10" name="Text Placeholder 9">
            <a:extLst>
              <a:ext uri="{FF2B5EF4-FFF2-40B4-BE49-F238E27FC236}">
                <a16:creationId xmlns:a16="http://schemas.microsoft.com/office/drawing/2014/main" id="{12935EFC-8BE4-4884-9206-0F20705FCC4C}"/>
              </a:ext>
            </a:extLst>
          </p:cNvPr>
          <p:cNvSpPr>
            <a:spLocks noGrp="1"/>
          </p:cNvSpPr>
          <p:nvPr>
            <p:ph type="body" idx="1"/>
          </p:nvPr>
        </p:nvSpPr>
        <p:spPr>
          <a:xfrm>
            <a:off x="779528" y="802759"/>
            <a:ext cx="10470896" cy="800219"/>
          </a:xfrm>
        </p:spPr>
        <p:txBody>
          <a:bodyPr/>
          <a:lstStyle/>
          <a:p>
            <a:pPr algn="ctr"/>
            <a:r>
              <a:rPr lang="en-US" dirty="0"/>
              <a:t>Building partnerships expands the network of talent engagement to help VA recruit and hire Veterans, military spouses, survivors, and caregivers.</a:t>
            </a:r>
          </a:p>
        </p:txBody>
      </p:sp>
      <p:pic>
        <p:nvPicPr>
          <p:cNvPr id="6" name="object 6" descr="There are various logos of the various organizations and non-profit groups that partner with the V A to serve Veterans and their families."/>
          <p:cNvPicPr/>
          <p:nvPr/>
        </p:nvPicPr>
        <p:blipFill>
          <a:blip r:embed="rId2" cstate="print"/>
          <a:stretch>
            <a:fillRect/>
          </a:stretch>
        </p:blipFill>
        <p:spPr>
          <a:xfrm>
            <a:off x="186267" y="1775228"/>
            <a:ext cx="1745041" cy="852302"/>
          </a:xfrm>
          <a:prstGeom prst="rect">
            <a:avLst/>
          </a:prstGeom>
        </p:spPr>
      </p:pic>
      <p:pic>
        <p:nvPicPr>
          <p:cNvPr id="7" name="object 7">
            <a:extLst>
              <a:ext uri="{C183D7F6-B498-43B3-948B-1728B52AA6E4}">
                <adec:decorative xmlns:adec="http://schemas.microsoft.com/office/drawing/2017/decorative" val="1"/>
              </a:ext>
            </a:extLst>
          </p:cNvPr>
          <p:cNvPicPr/>
          <p:nvPr/>
        </p:nvPicPr>
        <p:blipFill>
          <a:blip r:embed="rId3" cstate="print"/>
          <a:stretch>
            <a:fillRect/>
          </a:stretch>
        </p:blipFill>
        <p:spPr>
          <a:xfrm>
            <a:off x="256725" y="3296175"/>
            <a:ext cx="1405394" cy="852302"/>
          </a:xfrm>
          <a:prstGeom prst="rect">
            <a:avLst/>
          </a:prstGeom>
        </p:spPr>
      </p:pic>
      <p:pic>
        <p:nvPicPr>
          <p:cNvPr id="11" name="Picture 10">
            <a:extLst>
              <a:ext uri="{FF2B5EF4-FFF2-40B4-BE49-F238E27FC236}">
                <a16:creationId xmlns:a16="http://schemas.microsoft.com/office/drawing/2014/main" id="{B28CAB9F-8F59-4D51-9895-B1C2275C039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7542245" y="5043508"/>
            <a:ext cx="1921197" cy="891695"/>
          </a:xfrm>
          <a:prstGeom prst="rect">
            <a:avLst/>
          </a:prstGeom>
        </p:spPr>
      </p:pic>
      <p:pic>
        <p:nvPicPr>
          <p:cNvPr id="12" name="Picture 11">
            <a:extLst>
              <a:ext uri="{FF2B5EF4-FFF2-40B4-BE49-F238E27FC236}">
                <a16:creationId xmlns:a16="http://schemas.microsoft.com/office/drawing/2014/main" id="{6731B55F-6D40-49A0-BEF5-883542036B35}"/>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0759647" y="5043508"/>
            <a:ext cx="981554" cy="973271"/>
          </a:xfrm>
          <a:prstGeom prst="rect">
            <a:avLst/>
          </a:prstGeom>
        </p:spPr>
      </p:pic>
      <p:pic>
        <p:nvPicPr>
          <p:cNvPr id="13" name="Picture 12">
            <a:extLst>
              <a:ext uri="{FF2B5EF4-FFF2-40B4-BE49-F238E27FC236}">
                <a16:creationId xmlns:a16="http://schemas.microsoft.com/office/drawing/2014/main" id="{820AF8BF-0ED0-433E-92ED-92C279E4ABC7}"/>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295977" y="4818126"/>
            <a:ext cx="981554" cy="981554"/>
          </a:xfrm>
          <a:prstGeom prst="rect">
            <a:avLst/>
          </a:prstGeom>
        </p:spPr>
      </p:pic>
      <p:pic>
        <p:nvPicPr>
          <p:cNvPr id="15" name="Picture 14">
            <a:extLst>
              <a:ext uri="{FF2B5EF4-FFF2-40B4-BE49-F238E27FC236}">
                <a16:creationId xmlns:a16="http://schemas.microsoft.com/office/drawing/2014/main" id="{B6C2CEAD-1F66-4B09-8384-5B966B2C1EAF}"/>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8175179" y="3305015"/>
            <a:ext cx="1232316" cy="1232316"/>
          </a:xfrm>
          <a:prstGeom prst="rect">
            <a:avLst/>
          </a:prstGeom>
        </p:spPr>
      </p:pic>
      <p:pic>
        <p:nvPicPr>
          <p:cNvPr id="16" name="Picture 15">
            <a:extLst>
              <a:ext uri="{FF2B5EF4-FFF2-40B4-BE49-F238E27FC236}">
                <a16:creationId xmlns:a16="http://schemas.microsoft.com/office/drawing/2014/main" id="{83DFDE46-F74E-41E9-844B-68EC7CA9DE22}"/>
              </a:ext>
              <a:ext uri="{C183D7F6-B498-43B3-948B-1728B52AA6E4}">
                <adec:decorative xmlns:adec="http://schemas.microsoft.com/office/drawing/2017/decorative" val="1"/>
              </a:ext>
            </a:extLst>
          </p:cNvPr>
          <p:cNvPicPr>
            <a:picLocks noChangeAspect="1"/>
          </p:cNvPicPr>
          <p:nvPr/>
        </p:nvPicPr>
        <p:blipFill>
          <a:blip r:embed="rId8"/>
          <a:stretch>
            <a:fillRect/>
          </a:stretch>
        </p:blipFill>
        <p:spPr>
          <a:xfrm>
            <a:off x="2255421" y="4855665"/>
            <a:ext cx="981554" cy="981554"/>
          </a:xfrm>
          <a:prstGeom prst="rect">
            <a:avLst/>
          </a:prstGeom>
        </p:spPr>
      </p:pic>
      <p:pic>
        <p:nvPicPr>
          <p:cNvPr id="18" name="Picture 17">
            <a:extLst>
              <a:ext uri="{FF2B5EF4-FFF2-40B4-BE49-F238E27FC236}">
                <a16:creationId xmlns:a16="http://schemas.microsoft.com/office/drawing/2014/main" id="{4DE9FAB5-49C7-44D7-B2A1-A81F01FE3DD2}"/>
              </a:ext>
              <a:ext uri="{C183D7F6-B498-43B3-948B-1728B52AA6E4}">
                <adec:decorative xmlns:adec="http://schemas.microsoft.com/office/drawing/2017/decorative" val="1"/>
              </a:ext>
            </a:extLst>
          </p:cNvPr>
          <p:cNvPicPr>
            <a:picLocks noChangeAspect="1"/>
          </p:cNvPicPr>
          <p:nvPr/>
        </p:nvPicPr>
        <p:blipFill>
          <a:blip r:embed="rId9"/>
          <a:stretch>
            <a:fillRect/>
          </a:stretch>
        </p:blipFill>
        <p:spPr>
          <a:xfrm>
            <a:off x="4847200" y="4874954"/>
            <a:ext cx="1905000" cy="942975"/>
          </a:xfrm>
          <a:prstGeom prst="rect">
            <a:avLst/>
          </a:prstGeom>
        </p:spPr>
      </p:pic>
      <p:pic>
        <p:nvPicPr>
          <p:cNvPr id="19" name="Picture 18">
            <a:extLst>
              <a:ext uri="{FF2B5EF4-FFF2-40B4-BE49-F238E27FC236}">
                <a16:creationId xmlns:a16="http://schemas.microsoft.com/office/drawing/2014/main" id="{475F09BB-6211-480A-9AA4-0AE4833FC713}"/>
              </a:ext>
              <a:ext uri="{C183D7F6-B498-43B3-948B-1728B52AA6E4}">
                <adec:decorative xmlns:adec="http://schemas.microsoft.com/office/drawing/2017/decorative" val="1"/>
              </a:ext>
            </a:extLst>
          </p:cNvPr>
          <p:cNvPicPr>
            <a:picLocks noChangeAspect="1"/>
          </p:cNvPicPr>
          <p:nvPr/>
        </p:nvPicPr>
        <p:blipFill>
          <a:blip r:embed="rId10"/>
          <a:stretch>
            <a:fillRect/>
          </a:stretch>
        </p:blipFill>
        <p:spPr>
          <a:xfrm>
            <a:off x="10100733" y="1784013"/>
            <a:ext cx="1905000" cy="709198"/>
          </a:xfrm>
          <a:prstGeom prst="rect">
            <a:avLst/>
          </a:prstGeom>
        </p:spPr>
      </p:pic>
      <p:pic>
        <p:nvPicPr>
          <p:cNvPr id="20" name="Picture 19">
            <a:extLst>
              <a:ext uri="{FF2B5EF4-FFF2-40B4-BE49-F238E27FC236}">
                <a16:creationId xmlns:a16="http://schemas.microsoft.com/office/drawing/2014/main" id="{5B9161C0-4AA8-4D6A-BF5D-0F90ED0A4140}"/>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a:off x="10759647" y="2725313"/>
            <a:ext cx="868107" cy="868107"/>
          </a:xfrm>
          <a:prstGeom prst="rect">
            <a:avLst/>
          </a:prstGeom>
        </p:spPr>
      </p:pic>
      <p:pic>
        <p:nvPicPr>
          <p:cNvPr id="21" name="Picture 20">
            <a:extLst>
              <a:ext uri="{FF2B5EF4-FFF2-40B4-BE49-F238E27FC236}">
                <a16:creationId xmlns:a16="http://schemas.microsoft.com/office/drawing/2014/main" id="{ACDD45D8-BA7B-4919-97C2-7DDE5F813054}"/>
              </a:ext>
              <a:ext uri="{C183D7F6-B498-43B3-948B-1728B52AA6E4}">
                <adec:decorative xmlns:adec="http://schemas.microsoft.com/office/drawing/2017/decorative" val="1"/>
              </a:ext>
            </a:extLst>
          </p:cNvPr>
          <p:cNvPicPr>
            <a:picLocks noChangeAspect="1"/>
          </p:cNvPicPr>
          <p:nvPr/>
        </p:nvPicPr>
        <p:blipFill>
          <a:blip r:embed="rId12"/>
          <a:stretch>
            <a:fillRect/>
          </a:stretch>
        </p:blipFill>
        <p:spPr>
          <a:xfrm>
            <a:off x="10759647" y="3792227"/>
            <a:ext cx="981554" cy="981554"/>
          </a:xfrm>
          <a:prstGeom prst="rect">
            <a:avLst/>
          </a:prstGeom>
        </p:spPr>
      </p:pic>
      <p:pic>
        <p:nvPicPr>
          <p:cNvPr id="22" name="Picture 21">
            <a:extLst>
              <a:ext uri="{FF2B5EF4-FFF2-40B4-BE49-F238E27FC236}">
                <a16:creationId xmlns:a16="http://schemas.microsoft.com/office/drawing/2014/main" id="{B37CA27E-4519-42C8-9E09-5EAA96B3B38A}"/>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a:off x="8055342" y="1743759"/>
            <a:ext cx="1232316" cy="981554"/>
          </a:xfrm>
          <a:prstGeom prst="rect">
            <a:avLst/>
          </a:prstGeom>
        </p:spPr>
      </p:pic>
      <p:pic>
        <p:nvPicPr>
          <p:cNvPr id="23" name="Picture 22">
            <a:extLst>
              <a:ext uri="{FF2B5EF4-FFF2-40B4-BE49-F238E27FC236}">
                <a16:creationId xmlns:a16="http://schemas.microsoft.com/office/drawing/2014/main" id="{C2AD8901-28DF-4DB3-A0DF-8CCC64FAA606}"/>
              </a:ext>
              <a:ext uri="{C183D7F6-B498-43B3-948B-1728B52AA6E4}">
                <adec:decorative xmlns:adec="http://schemas.microsoft.com/office/drawing/2017/decorative" val="1"/>
              </a:ext>
            </a:extLst>
          </p:cNvPr>
          <p:cNvPicPr>
            <a:picLocks noChangeAspect="1"/>
          </p:cNvPicPr>
          <p:nvPr/>
        </p:nvPicPr>
        <p:blipFill>
          <a:blip r:embed="rId14"/>
          <a:stretch>
            <a:fillRect/>
          </a:stretch>
        </p:blipFill>
        <p:spPr>
          <a:xfrm>
            <a:off x="4136659" y="1602978"/>
            <a:ext cx="3581908" cy="3375756"/>
          </a:xfrm>
          <a:prstGeom prst="rect">
            <a:avLst/>
          </a:prstGeom>
        </p:spPr>
      </p:pic>
      <p:pic>
        <p:nvPicPr>
          <p:cNvPr id="24" name="Picture 23">
            <a:extLst>
              <a:ext uri="{FF2B5EF4-FFF2-40B4-BE49-F238E27FC236}">
                <a16:creationId xmlns:a16="http://schemas.microsoft.com/office/drawing/2014/main" id="{C57CAB15-7593-4FC0-BF5F-BC9F0A1FCE63}"/>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2253996" y="1743759"/>
            <a:ext cx="981554" cy="873497"/>
          </a:xfrm>
          <a:prstGeom prst="rect">
            <a:avLst/>
          </a:prstGeom>
        </p:spPr>
      </p:pic>
      <p:pic>
        <p:nvPicPr>
          <p:cNvPr id="25" name="Picture 24">
            <a:extLst>
              <a:ext uri="{FF2B5EF4-FFF2-40B4-BE49-F238E27FC236}">
                <a16:creationId xmlns:a16="http://schemas.microsoft.com/office/drawing/2014/main" id="{091380E3-CBFD-47DC-8305-B5E177B4E7D9}"/>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1954720" y="3208067"/>
            <a:ext cx="1547676" cy="1028519"/>
          </a:xfrm>
          <a:prstGeom prst="rect">
            <a:avLst/>
          </a:prstGeom>
        </p:spPr>
      </p:pic>
      <p:sp>
        <p:nvSpPr>
          <p:cNvPr id="9" name="TextBox 8">
            <a:extLst>
              <a:ext uri="{FF2B5EF4-FFF2-40B4-BE49-F238E27FC236}">
                <a16:creationId xmlns:a16="http://schemas.microsoft.com/office/drawing/2014/main" id="{9BE0FB41-16DE-4DA2-B321-8BA3B142170D}"/>
              </a:ext>
            </a:extLst>
          </p:cNvPr>
          <p:cNvSpPr txBox="1"/>
          <p:nvPr/>
        </p:nvSpPr>
        <p:spPr>
          <a:xfrm>
            <a:off x="295977" y="6270866"/>
            <a:ext cx="6097604" cy="369332"/>
          </a:xfrm>
          <a:prstGeom prst="rect">
            <a:avLst/>
          </a:prstGeom>
          <a:noFill/>
        </p:spPr>
        <p:txBody>
          <a:bodyPr wrap="square">
            <a:spAutoFit/>
          </a:bodyPr>
          <a:lstStyle/>
          <a:p>
            <a:r>
              <a:rPr lang="en-US" sz="1800" b="1">
                <a:solidFill>
                  <a:schemeClr val="bg1"/>
                </a:solidFill>
              </a:rPr>
              <a:t>V</a:t>
            </a:r>
            <a:r>
              <a:rPr lang="en-US" sz="1800">
                <a:solidFill>
                  <a:schemeClr val="bg1">
                    <a:lumMod val="85000"/>
                  </a:schemeClr>
                </a:solidFill>
              </a:rPr>
              <a:t>eteran and </a:t>
            </a:r>
            <a:r>
              <a:rPr lang="en-US" sz="1800" b="1">
                <a:solidFill>
                  <a:schemeClr val="bg1"/>
                </a:solidFill>
              </a:rPr>
              <a:t>M</a:t>
            </a:r>
            <a:r>
              <a:rPr lang="en-US" sz="1800">
                <a:solidFill>
                  <a:schemeClr val="bg1">
                    <a:lumMod val="85000"/>
                  </a:schemeClr>
                </a:solidFill>
              </a:rPr>
              <a:t>ilitary</a:t>
            </a:r>
            <a:r>
              <a:rPr lang="en-US" sz="1800">
                <a:solidFill>
                  <a:schemeClr val="bg1"/>
                </a:solidFill>
              </a:rPr>
              <a:t> </a:t>
            </a:r>
            <a:r>
              <a:rPr lang="en-US" sz="1800" b="1">
                <a:solidFill>
                  <a:schemeClr val="bg1"/>
                </a:solidFill>
              </a:rPr>
              <a:t>S</a:t>
            </a:r>
            <a:r>
              <a:rPr lang="en-US" sz="1800">
                <a:solidFill>
                  <a:schemeClr val="bg1">
                    <a:lumMod val="85000"/>
                  </a:schemeClr>
                </a:solidFill>
              </a:rPr>
              <a:t>pouse </a:t>
            </a:r>
            <a:r>
              <a:rPr lang="en-US" sz="1800" b="1">
                <a:solidFill>
                  <a:schemeClr val="bg1"/>
                </a:solidFill>
              </a:rPr>
              <a:t>T</a:t>
            </a:r>
            <a:r>
              <a:rPr lang="en-US" sz="1800">
                <a:solidFill>
                  <a:schemeClr val="bg1">
                    <a:lumMod val="85000"/>
                  </a:schemeClr>
                </a:solidFill>
              </a:rPr>
              <a:t>alent </a:t>
            </a:r>
            <a:r>
              <a:rPr lang="en-US" sz="1800" b="1">
                <a:solidFill>
                  <a:schemeClr val="bg1"/>
                </a:solidFill>
              </a:rPr>
              <a:t>E</a:t>
            </a:r>
            <a:r>
              <a:rPr lang="en-US" sz="1800">
                <a:solidFill>
                  <a:schemeClr val="bg1">
                    <a:lumMod val="85000"/>
                  </a:schemeClr>
                </a:solidFill>
              </a:rPr>
              <a:t>ngagement </a:t>
            </a:r>
            <a:r>
              <a:rPr lang="en-US" sz="1800" b="1">
                <a:solidFill>
                  <a:schemeClr val="bg1"/>
                </a:solidFill>
              </a:rPr>
              <a:t>P</a:t>
            </a:r>
            <a:r>
              <a:rPr lang="en-US" sz="1800">
                <a:solidFill>
                  <a:schemeClr val="bg1">
                    <a:lumMod val="85000"/>
                  </a:schemeClr>
                </a:solidFill>
              </a:rPr>
              <a:t>rogram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B08C0-4424-4D55-A830-EA176F3FA10A}"/>
              </a:ext>
            </a:extLst>
          </p:cNvPr>
          <p:cNvSpPr>
            <a:spLocks noGrp="1"/>
          </p:cNvSpPr>
          <p:nvPr>
            <p:ph type="title"/>
          </p:nvPr>
        </p:nvSpPr>
        <p:spPr/>
        <p:txBody>
          <a:bodyPr/>
          <a:lstStyle/>
          <a:p>
            <a:pPr algn="ctr"/>
            <a:r>
              <a:rPr lang="en-US" dirty="0"/>
              <a:t>Q &amp; A    Resources:</a:t>
            </a:r>
          </a:p>
        </p:txBody>
      </p:sp>
      <p:sp>
        <p:nvSpPr>
          <p:cNvPr id="7" name="Text Placeholder 6">
            <a:extLst>
              <a:ext uri="{FF2B5EF4-FFF2-40B4-BE49-F238E27FC236}">
                <a16:creationId xmlns:a16="http://schemas.microsoft.com/office/drawing/2014/main" id="{B1C6484C-F201-4CEA-B740-62FC42288302}"/>
              </a:ext>
            </a:extLst>
          </p:cNvPr>
          <p:cNvSpPr>
            <a:spLocks noGrp="1"/>
          </p:cNvSpPr>
          <p:nvPr>
            <p:ph type="body" idx="1"/>
          </p:nvPr>
        </p:nvSpPr>
        <p:spPr>
          <a:xfrm>
            <a:off x="2294707" y="1583497"/>
            <a:ext cx="9746138" cy="4185761"/>
          </a:xfrm>
        </p:spPr>
        <p:txBody>
          <a:bodyPr/>
          <a:lstStyle/>
          <a:p>
            <a:pPr algn="l"/>
            <a:r>
              <a:rPr lang="en-US" sz="3400" b="0" i="0" dirty="0">
                <a:solidFill>
                  <a:srgbClr val="1A1819"/>
                </a:solidFill>
                <a:effectLst/>
                <a:latin typeface="+mj-lt"/>
                <a:cs typeface="Arial" panose="020B0604020202020204" pitchFamily="34" charset="0"/>
              </a:rPr>
              <a:t>READ more about the </a:t>
            </a:r>
            <a:r>
              <a:rPr lang="en-US" sz="3400" b="0" i="0" u="sng" dirty="0">
                <a:solidFill>
                  <a:srgbClr val="1A1819"/>
                </a:solidFill>
                <a:effectLst/>
                <a:latin typeface="+mj-lt"/>
                <a:cs typeface="Arial" panose="020B0604020202020204" pitchFamily="34" charset="0"/>
                <a:hlinkClick r:id="rId2"/>
              </a:rPr>
              <a:t>PACT Act</a:t>
            </a:r>
            <a:endParaRPr lang="en-US" sz="3400" b="0" i="0" u="sng" dirty="0">
              <a:solidFill>
                <a:srgbClr val="1A1819"/>
              </a:solidFill>
              <a:effectLst/>
              <a:latin typeface="+mj-lt"/>
              <a:cs typeface="Arial" panose="020B0604020202020204" pitchFamily="34" charset="0"/>
            </a:endParaRPr>
          </a:p>
          <a:p>
            <a:pPr algn="l"/>
            <a:endParaRPr lang="en-US" sz="3400" b="0" i="0" dirty="0">
              <a:solidFill>
                <a:srgbClr val="1A1819"/>
              </a:solidFill>
              <a:effectLst/>
              <a:latin typeface="+mj-lt"/>
              <a:cs typeface="Arial" panose="020B0604020202020204" pitchFamily="34" charset="0"/>
            </a:endParaRPr>
          </a:p>
          <a:p>
            <a:pPr algn="l"/>
            <a:r>
              <a:rPr lang="en-US" sz="3400" b="0" i="0" dirty="0">
                <a:solidFill>
                  <a:srgbClr val="1A1819"/>
                </a:solidFill>
                <a:effectLst/>
                <a:latin typeface="+mj-lt"/>
                <a:cs typeface="Arial" panose="020B0604020202020204" pitchFamily="34" charset="0"/>
              </a:rPr>
              <a:t>EXPLORE what it means to </a:t>
            </a:r>
            <a:r>
              <a:rPr lang="en-US" sz="3400" b="0" i="0" u="sng" dirty="0">
                <a:solidFill>
                  <a:srgbClr val="1A1819"/>
                </a:solidFill>
                <a:effectLst/>
                <a:latin typeface="+mj-lt"/>
                <a:cs typeface="Arial" panose="020B0604020202020204" pitchFamily="34" charset="0"/>
                <a:hlinkClick r:id="rId3"/>
              </a:rPr>
              <a:t>work at VA</a:t>
            </a:r>
            <a:endParaRPr lang="en-US" sz="3400" b="0" i="0" u="sng" dirty="0">
              <a:solidFill>
                <a:srgbClr val="1A1819"/>
              </a:solidFill>
              <a:effectLst/>
              <a:latin typeface="+mj-lt"/>
              <a:cs typeface="Arial" panose="020B0604020202020204" pitchFamily="34" charset="0"/>
            </a:endParaRPr>
          </a:p>
          <a:p>
            <a:pPr algn="l"/>
            <a:endParaRPr lang="en-US" sz="3400" b="0" i="0" dirty="0">
              <a:solidFill>
                <a:srgbClr val="1A1819"/>
              </a:solidFill>
              <a:effectLst/>
              <a:latin typeface="+mj-lt"/>
              <a:cs typeface="Arial" panose="020B0604020202020204" pitchFamily="34" charset="0"/>
            </a:endParaRPr>
          </a:p>
          <a:p>
            <a:pPr algn="l"/>
            <a:r>
              <a:rPr lang="en-US" sz="3400" b="0" i="0" dirty="0">
                <a:solidFill>
                  <a:srgbClr val="1A1819"/>
                </a:solidFill>
                <a:effectLst/>
                <a:latin typeface="+mj-lt"/>
                <a:cs typeface="Arial" panose="020B0604020202020204" pitchFamily="34" charset="0"/>
              </a:rPr>
              <a:t>LEARN about our </a:t>
            </a:r>
            <a:r>
              <a:rPr lang="en-US" sz="3400" b="0" i="0" u="sng" dirty="0">
                <a:solidFill>
                  <a:srgbClr val="1A1819"/>
                </a:solidFill>
                <a:effectLst/>
                <a:latin typeface="+mj-lt"/>
                <a:cs typeface="Arial" panose="020B0604020202020204" pitchFamily="34" charset="0"/>
                <a:hlinkClick r:id="rId4"/>
              </a:rPr>
              <a:t>careers and culture</a:t>
            </a:r>
            <a:endParaRPr lang="en-US" sz="3400" b="0" i="0" u="sng" dirty="0">
              <a:solidFill>
                <a:srgbClr val="1A1819"/>
              </a:solidFill>
              <a:effectLst/>
              <a:latin typeface="+mj-lt"/>
              <a:cs typeface="Arial" panose="020B0604020202020204" pitchFamily="34" charset="0"/>
            </a:endParaRPr>
          </a:p>
          <a:p>
            <a:pPr algn="l"/>
            <a:endParaRPr lang="en-US" sz="3400" b="0" i="0" dirty="0">
              <a:solidFill>
                <a:srgbClr val="1A1819"/>
              </a:solidFill>
              <a:effectLst/>
              <a:latin typeface="+mj-lt"/>
              <a:cs typeface="Arial" panose="020B0604020202020204" pitchFamily="34" charset="0"/>
            </a:endParaRPr>
          </a:p>
          <a:p>
            <a:pPr algn="l"/>
            <a:r>
              <a:rPr lang="en-US" sz="3400" b="0" i="0" dirty="0">
                <a:solidFill>
                  <a:srgbClr val="1A1819"/>
                </a:solidFill>
                <a:effectLst/>
                <a:latin typeface="+mj-lt"/>
                <a:cs typeface="Arial" panose="020B0604020202020204" pitchFamily="34" charset="0"/>
              </a:rPr>
              <a:t>SEARCH for a </a:t>
            </a:r>
            <a:r>
              <a:rPr lang="en-US" sz="3400" b="0" i="0" u="sng" dirty="0">
                <a:solidFill>
                  <a:srgbClr val="1A1819"/>
                </a:solidFill>
                <a:effectLst/>
                <a:latin typeface="+mj-lt"/>
                <a:cs typeface="Arial" panose="020B0604020202020204" pitchFamily="34" charset="0"/>
                <a:hlinkClick r:id="rId5"/>
              </a:rPr>
              <a:t>VA career</a:t>
            </a:r>
            <a:r>
              <a:rPr lang="en-US" sz="3400" b="0" i="0" dirty="0">
                <a:solidFill>
                  <a:srgbClr val="1A1819"/>
                </a:solidFill>
                <a:effectLst/>
                <a:latin typeface="+mj-lt"/>
                <a:cs typeface="Arial" panose="020B0604020202020204" pitchFamily="34" charset="0"/>
              </a:rPr>
              <a:t> near you at VACareers.va.gov</a:t>
            </a:r>
            <a:endParaRPr lang="en-US" sz="3400" b="0" dirty="0">
              <a:solidFill>
                <a:srgbClr val="1A1819"/>
              </a:solidFill>
              <a:latin typeface="+mj-lt"/>
              <a:cs typeface="Arial" panose="020B0604020202020204" pitchFamily="34" charset="0"/>
            </a:endParaRPr>
          </a:p>
          <a:p>
            <a:endParaRPr lang="en-US" sz="3400" dirty="0">
              <a:latin typeface="+mj-lt"/>
              <a:cs typeface="Arial" panose="020B0604020202020204" pitchFamily="34" charset="0"/>
            </a:endParaRPr>
          </a:p>
        </p:txBody>
      </p:sp>
      <p:pic>
        <p:nvPicPr>
          <p:cNvPr id="13" name="Graphic 68">
            <a:extLst>
              <a:ext uri="{FF2B5EF4-FFF2-40B4-BE49-F238E27FC236}">
                <a16:creationId xmlns:a16="http://schemas.microsoft.com/office/drawing/2014/main" id="{4EF7E384-5F6E-4FBC-862A-BF7246117F80}"/>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06700" y="1252525"/>
            <a:ext cx="1201883" cy="1201883"/>
          </a:xfrm>
          <a:prstGeom prst="rect">
            <a:avLst/>
          </a:prstGeom>
        </p:spPr>
      </p:pic>
      <p:pic>
        <p:nvPicPr>
          <p:cNvPr id="9" name="Graphic 8">
            <a:extLst>
              <a:ext uri="{FF2B5EF4-FFF2-40B4-BE49-F238E27FC236}">
                <a16:creationId xmlns:a16="http://schemas.microsoft.com/office/drawing/2014/main" id="{E586221C-673F-403A-9606-2AD1EDDDFE18}"/>
              </a:ext>
              <a:ext uri="{C183D7F6-B498-43B3-948B-1728B52AA6E4}">
                <adec:decorative xmlns:adec="http://schemas.microsoft.com/office/drawing/2017/decorative" val="1"/>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139204" y="2363119"/>
            <a:ext cx="859949" cy="859949"/>
          </a:xfrm>
          <a:prstGeom prst="rect">
            <a:avLst/>
          </a:prstGeom>
        </p:spPr>
      </p:pic>
      <p:pic>
        <p:nvPicPr>
          <p:cNvPr id="12" name="Graphic 20">
            <a:extLst>
              <a:ext uri="{FF2B5EF4-FFF2-40B4-BE49-F238E27FC236}">
                <a16:creationId xmlns:a16="http://schemas.microsoft.com/office/drawing/2014/main" id="{072A5F3D-F485-4DD0-B5AB-B714D43F3B5A}"/>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44929" y="3350371"/>
            <a:ext cx="1048498" cy="1013686"/>
          </a:xfrm>
          <a:prstGeom prst="rect">
            <a:avLst/>
          </a:prstGeom>
        </p:spPr>
      </p:pic>
      <p:pic>
        <p:nvPicPr>
          <p:cNvPr id="11" name="Graphic 10">
            <a:extLst>
              <a:ext uri="{FF2B5EF4-FFF2-40B4-BE49-F238E27FC236}">
                <a16:creationId xmlns:a16="http://schemas.microsoft.com/office/drawing/2014/main" id="{22BEB7E1-BE59-4C42-BEE9-1C88DEF82259}"/>
              </a:ext>
              <a:ext uri="{C183D7F6-B498-43B3-948B-1728B52AA6E4}">
                <adec:decorative xmlns:adec="http://schemas.microsoft.com/office/drawing/2017/decorative" val="1"/>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1165332" y="4552850"/>
            <a:ext cx="859949" cy="859949"/>
          </a:xfrm>
          <a:prstGeom prst="rect">
            <a:avLst/>
          </a:prstGeom>
        </p:spPr>
      </p:pic>
      <p:sp>
        <p:nvSpPr>
          <p:cNvPr id="8" name="TextBox 7">
            <a:extLst>
              <a:ext uri="{FF2B5EF4-FFF2-40B4-BE49-F238E27FC236}">
                <a16:creationId xmlns:a16="http://schemas.microsoft.com/office/drawing/2014/main" id="{E8038303-3051-4949-880A-559DD8FFA816}"/>
              </a:ext>
              <a:ext uri="{C183D7F6-B498-43B3-948B-1728B52AA6E4}">
                <adec:decorative xmlns:adec="http://schemas.microsoft.com/office/drawing/2017/decorative" val="0"/>
              </a:ext>
            </a:extLst>
          </p:cNvPr>
          <p:cNvSpPr txBox="1"/>
          <p:nvPr/>
        </p:nvSpPr>
        <p:spPr>
          <a:xfrm>
            <a:off x="136779" y="6273706"/>
            <a:ext cx="6097604" cy="369332"/>
          </a:xfrm>
          <a:prstGeom prst="rect">
            <a:avLst/>
          </a:prstGeom>
          <a:noFill/>
        </p:spPr>
        <p:txBody>
          <a:bodyPr wrap="square">
            <a:spAutoFit/>
          </a:bodyPr>
          <a:lstStyle/>
          <a:p>
            <a:r>
              <a:rPr lang="en-US" sz="1800" b="1" dirty="0">
                <a:solidFill>
                  <a:schemeClr val="bg1"/>
                </a:solidFill>
              </a:rPr>
              <a:t>V</a:t>
            </a:r>
            <a:r>
              <a:rPr lang="en-US" sz="1800" dirty="0">
                <a:solidFill>
                  <a:schemeClr val="bg1">
                    <a:lumMod val="85000"/>
                  </a:schemeClr>
                </a:solidFill>
              </a:rPr>
              <a:t>eteran and </a:t>
            </a:r>
            <a:r>
              <a:rPr lang="en-US" sz="1800" b="1" dirty="0">
                <a:solidFill>
                  <a:schemeClr val="bg1"/>
                </a:solidFill>
              </a:rPr>
              <a:t>M</a:t>
            </a:r>
            <a:r>
              <a:rPr lang="en-US" sz="1800" dirty="0">
                <a:solidFill>
                  <a:schemeClr val="bg1">
                    <a:lumMod val="85000"/>
                  </a:schemeClr>
                </a:solidFill>
              </a:rPr>
              <a:t>ilitary</a:t>
            </a:r>
            <a:r>
              <a:rPr lang="en-US" sz="1800" dirty="0">
                <a:solidFill>
                  <a:schemeClr val="bg1"/>
                </a:solidFill>
              </a:rPr>
              <a:t> </a:t>
            </a:r>
            <a:r>
              <a:rPr lang="en-US" sz="1800" b="1" dirty="0">
                <a:solidFill>
                  <a:schemeClr val="bg1"/>
                </a:solidFill>
              </a:rPr>
              <a:t>S</a:t>
            </a:r>
            <a:r>
              <a:rPr lang="en-US" sz="1800" dirty="0">
                <a:solidFill>
                  <a:schemeClr val="bg1">
                    <a:lumMod val="85000"/>
                  </a:schemeClr>
                </a:solidFill>
              </a:rPr>
              <a:t>pouse </a:t>
            </a:r>
            <a:r>
              <a:rPr lang="en-US" sz="1800" b="1" dirty="0">
                <a:solidFill>
                  <a:schemeClr val="bg1"/>
                </a:solidFill>
              </a:rPr>
              <a:t>T</a:t>
            </a:r>
            <a:r>
              <a:rPr lang="en-US" sz="1800" dirty="0">
                <a:solidFill>
                  <a:schemeClr val="bg1">
                    <a:lumMod val="85000"/>
                  </a:schemeClr>
                </a:solidFill>
              </a:rPr>
              <a:t>alent </a:t>
            </a:r>
            <a:r>
              <a:rPr lang="en-US" sz="1800" b="1" dirty="0">
                <a:solidFill>
                  <a:schemeClr val="bg1"/>
                </a:solidFill>
              </a:rPr>
              <a:t>E</a:t>
            </a:r>
            <a:r>
              <a:rPr lang="en-US" sz="1800" dirty="0">
                <a:solidFill>
                  <a:schemeClr val="bg1">
                    <a:lumMod val="85000"/>
                  </a:schemeClr>
                </a:solidFill>
              </a:rPr>
              <a:t>ngagement </a:t>
            </a:r>
            <a:r>
              <a:rPr lang="en-US" sz="1800" b="1" dirty="0">
                <a:solidFill>
                  <a:schemeClr val="bg1"/>
                </a:solidFill>
              </a:rPr>
              <a:t>P</a:t>
            </a:r>
            <a:r>
              <a:rPr lang="en-US" sz="1800" dirty="0">
                <a:solidFill>
                  <a:schemeClr val="bg1">
                    <a:lumMod val="85000"/>
                  </a:schemeClr>
                </a:solidFill>
              </a:rPr>
              <a:t>rogram</a:t>
            </a:r>
          </a:p>
        </p:txBody>
      </p:sp>
    </p:spTree>
    <p:extLst>
      <p:ext uri="{BB962C8B-B14F-4D97-AF65-F5344CB8AC3E}">
        <p14:creationId xmlns:p14="http://schemas.microsoft.com/office/powerpoint/2010/main" val="3968409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CDF29AE-6E87-4461-AE5D-4E3695EC7F8A}"/>
              </a:ext>
            </a:extLst>
          </p:cNvPr>
          <p:cNvSpPr txBox="1">
            <a:spLocks noGrp="1"/>
          </p:cNvSpPr>
          <p:nvPr>
            <p:ph type="title" idx="4294967295"/>
          </p:nvPr>
        </p:nvSpPr>
        <p:spPr>
          <a:xfrm>
            <a:off x="139700" y="-306863"/>
            <a:ext cx="12115800" cy="178510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800" b="0" i="0" u="none" strike="noStrike" kern="0" cap="none" spc="0" normalizeH="0" baseline="0" noProof="0" dirty="0">
                <a:ln w="47625">
                  <a:solidFill>
                    <a:srgbClr val="1F497D">
                      <a:lumMod val="75000"/>
                    </a:srgbClr>
                  </a:solidFill>
                </a:ln>
                <a:solidFill>
                  <a:srgbClr val="FF0000"/>
                </a:solidFill>
                <a:effectLst/>
                <a:uLnTx/>
                <a:uFillTx/>
                <a:latin typeface="Baguet Script" panose="00000500000000000000" pitchFamily="2" charset="0"/>
              </a:rPr>
              <a:t>Thank</a:t>
            </a:r>
            <a:r>
              <a:rPr kumimoji="0" lang="en-US" sz="11000" b="0" i="0" u="none" strike="noStrike" kern="0" cap="none" spc="0" normalizeH="0" baseline="0" noProof="0" dirty="0">
                <a:ln w="47625">
                  <a:solidFill>
                    <a:srgbClr val="1F497D">
                      <a:lumMod val="75000"/>
                    </a:srgbClr>
                  </a:solidFill>
                </a:ln>
                <a:solidFill>
                  <a:srgbClr val="FF0000"/>
                </a:solidFill>
                <a:effectLst/>
                <a:uLnTx/>
                <a:uFillTx/>
                <a:latin typeface="Baguet Script" panose="00000500000000000000" pitchFamily="2" charset="0"/>
              </a:rPr>
              <a:t> you!</a:t>
            </a:r>
          </a:p>
        </p:txBody>
      </p:sp>
      <p:sp>
        <p:nvSpPr>
          <p:cNvPr id="16" name="TextBox 15">
            <a:extLst>
              <a:ext uri="{FF2B5EF4-FFF2-40B4-BE49-F238E27FC236}">
                <a16:creationId xmlns:a16="http://schemas.microsoft.com/office/drawing/2014/main" id="{80224C84-8910-4C7E-8304-3EE14D0AC97B}"/>
              </a:ext>
            </a:extLst>
          </p:cNvPr>
          <p:cNvSpPr txBox="1"/>
          <p:nvPr/>
        </p:nvSpPr>
        <p:spPr>
          <a:xfrm>
            <a:off x="279400" y="1250364"/>
            <a:ext cx="11836400" cy="954107"/>
          </a:xfrm>
          <a:prstGeom prst="rect">
            <a:avLst/>
          </a:prstGeom>
          <a:noFill/>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i="0" u="none" strike="noStrike" kern="0" cap="none" spc="0" normalizeH="0" baseline="0" noProof="0" dirty="0">
                <a:ln>
                  <a:noFill/>
                </a:ln>
                <a:solidFill>
                  <a:schemeClr val="tx2">
                    <a:lumMod val="75000"/>
                  </a:schemeClr>
                </a:solidFill>
                <a:effectLst/>
                <a:uLnTx/>
                <a:uFillTx/>
              </a:rPr>
              <a:t>Thank you for joining us for an overview of VA’s rebranded </a:t>
            </a:r>
            <a:br>
              <a:rPr kumimoji="0" lang="en-US" sz="2800" i="0" u="none" strike="noStrike" kern="0" cap="none" spc="0" normalizeH="0" baseline="0" noProof="0" dirty="0">
                <a:ln>
                  <a:noFill/>
                </a:ln>
                <a:solidFill>
                  <a:schemeClr val="tx2">
                    <a:lumMod val="75000"/>
                  </a:schemeClr>
                </a:solidFill>
                <a:effectLst/>
                <a:uLnTx/>
                <a:uFillTx/>
              </a:rPr>
            </a:br>
            <a:r>
              <a:rPr kumimoji="0" lang="en-US" sz="2800" b="1" i="0" u="none" strike="noStrike" kern="0" cap="none" spc="0" normalizeH="0" baseline="0" noProof="0" dirty="0">
                <a:ln>
                  <a:noFill/>
                </a:ln>
                <a:solidFill>
                  <a:schemeClr val="tx2">
                    <a:lumMod val="75000"/>
                  </a:schemeClr>
                </a:solidFill>
                <a:effectLst/>
                <a:uLnTx/>
                <a:uFillTx/>
              </a:rPr>
              <a:t>V</a:t>
            </a:r>
            <a:r>
              <a:rPr kumimoji="0" lang="en-US" sz="2800" i="0" u="none" strike="noStrike" kern="0" cap="none" spc="0" normalizeH="0" baseline="0" noProof="0" dirty="0">
                <a:ln>
                  <a:noFill/>
                </a:ln>
                <a:solidFill>
                  <a:schemeClr val="tx2">
                    <a:lumMod val="75000"/>
                  </a:schemeClr>
                </a:solidFill>
                <a:effectLst/>
                <a:uLnTx/>
                <a:uFillTx/>
              </a:rPr>
              <a:t>eteran and </a:t>
            </a:r>
            <a:r>
              <a:rPr kumimoji="0" lang="en-US" sz="2800" b="1" i="0" u="none" strike="noStrike" kern="0" cap="none" spc="0" normalizeH="0" baseline="0" noProof="0" dirty="0">
                <a:ln>
                  <a:noFill/>
                </a:ln>
                <a:solidFill>
                  <a:schemeClr val="tx2">
                    <a:lumMod val="75000"/>
                  </a:schemeClr>
                </a:solidFill>
                <a:effectLst/>
                <a:uLnTx/>
                <a:uFillTx/>
              </a:rPr>
              <a:t>M</a:t>
            </a:r>
            <a:r>
              <a:rPr kumimoji="0" lang="en-US" sz="2800" i="0" u="none" strike="noStrike" kern="0" cap="none" spc="0" normalizeH="0" baseline="0" noProof="0" dirty="0">
                <a:ln>
                  <a:noFill/>
                </a:ln>
                <a:solidFill>
                  <a:schemeClr val="tx2">
                    <a:lumMod val="75000"/>
                  </a:schemeClr>
                </a:solidFill>
                <a:effectLst/>
                <a:uLnTx/>
                <a:uFillTx/>
              </a:rPr>
              <a:t>ilitary </a:t>
            </a:r>
            <a:r>
              <a:rPr kumimoji="0" lang="en-US" sz="2800" b="1" i="0" u="none" strike="noStrike" kern="0" cap="none" spc="0" normalizeH="0" baseline="0" noProof="0" dirty="0">
                <a:ln>
                  <a:noFill/>
                </a:ln>
                <a:solidFill>
                  <a:schemeClr val="tx2">
                    <a:lumMod val="75000"/>
                  </a:schemeClr>
                </a:solidFill>
                <a:effectLst/>
                <a:uLnTx/>
                <a:uFillTx/>
              </a:rPr>
              <a:t>S</a:t>
            </a:r>
            <a:r>
              <a:rPr kumimoji="0" lang="en-US" sz="2800" i="0" u="none" strike="noStrike" kern="0" cap="none" spc="0" normalizeH="0" baseline="0" noProof="0" dirty="0">
                <a:ln>
                  <a:noFill/>
                </a:ln>
                <a:solidFill>
                  <a:schemeClr val="tx2">
                    <a:lumMod val="75000"/>
                  </a:schemeClr>
                </a:solidFill>
                <a:effectLst/>
                <a:uLnTx/>
                <a:uFillTx/>
              </a:rPr>
              <a:t>pouse </a:t>
            </a:r>
            <a:r>
              <a:rPr kumimoji="0" lang="en-US" sz="2800" b="1" i="0" u="none" strike="noStrike" kern="0" cap="none" spc="0" normalizeH="0" baseline="0" noProof="0" dirty="0">
                <a:ln>
                  <a:noFill/>
                </a:ln>
                <a:solidFill>
                  <a:schemeClr val="tx2">
                    <a:lumMod val="75000"/>
                  </a:schemeClr>
                </a:solidFill>
                <a:effectLst/>
                <a:uLnTx/>
                <a:uFillTx/>
              </a:rPr>
              <a:t>T</a:t>
            </a:r>
            <a:r>
              <a:rPr kumimoji="0" lang="en-US" sz="2800" i="0" u="none" strike="noStrike" kern="0" cap="none" spc="0" normalizeH="0" baseline="0" noProof="0" dirty="0">
                <a:ln>
                  <a:noFill/>
                </a:ln>
                <a:solidFill>
                  <a:schemeClr val="tx2">
                    <a:lumMod val="75000"/>
                  </a:schemeClr>
                </a:solidFill>
                <a:effectLst/>
                <a:uLnTx/>
                <a:uFillTx/>
              </a:rPr>
              <a:t>alent </a:t>
            </a:r>
            <a:r>
              <a:rPr kumimoji="0" lang="en-US" sz="2800" b="1" i="0" u="none" strike="noStrike" kern="0" cap="none" spc="0" normalizeH="0" baseline="0" noProof="0" dirty="0">
                <a:ln>
                  <a:noFill/>
                </a:ln>
                <a:solidFill>
                  <a:schemeClr val="tx2">
                    <a:lumMod val="75000"/>
                  </a:schemeClr>
                </a:solidFill>
                <a:effectLst/>
                <a:uLnTx/>
                <a:uFillTx/>
              </a:rPr>
              <a:t>E</a:t>
            </a:r>
            <a:r>
              <a:rPr kumimoji="0" lang="en-US" sz="2800" i="0" u="none" strike="noStrike" kern="0" cap="none" spc="0" normalizeH="0" baseline="0" noProof="0" dirty="0">
                <a:ln>
                  <a:noFill/>
                </a:ln>
                <a:solidFill>
                  <a:schemeClr val="tx2">
                    <a:lumMod val="75000"/>
                  </a:schemeClr>
                </a:solidFill>
                <a:effectLst/>
                <a:uLnTx/>
                <a:uFillTx/>
              </a:rPr>
              <a:t>ngagement </a:t>
            </a:r>
            <a:r>
              <a:rPr kumimoji="0" lang="en-US" sz="2800" b="1" i="0" u="none" strike="noStrike" kern="0" cap="none" spc="0" normalizeH="0" baseline="0" noProof="0" dirty="0">
                <a:ln>
                  <a:noFill/>
                </a:ln>
                <a:solidFill>
                  <a:schemeClr val="tx2">
                    <a:lumMod val="75000"/>
                  </a:schemeClr>
                </a:solidFill>
                <a:effectLst/>
                <a:uLnTx/>
                <a:uFillTx/>
              </a:rPr>
              <a:t>P</a:t>
            </a:r>
            <a:r>
              <a:rPr kumimoji="0" lang="en-US" sz="2800" i="0" u="none" strike="noStrike" kern="0" cap="none" spc="0" normalizeH="0" baseline="0" noProof="0" dirty="0">
                <a:ln>
                  <a:noFill/>
                </a:ln>
                <a:solidFill>
                  <a:schemeClr val="tx2">
                    <a:lumMod val="75000"/>
                  </a:schemeClr>
                </a:solidFill>
                <a:effectLst/>
                <a:uLnTx/>
                <a:uFillTx/>
              </a:rPr>
              <a:t>rogram (VMSTEP)</a:t>
            </a:r>
          </a:p>
        </p:txBody>
      </p:sp>
      <p:sp>
        <p:nvSpPr>
          <p:cNvPr id="15" name="Rectangle 14">
            <a:extLst>
              <a:ext uri="{FF2B5EF4-FFF2-40B4-BE49-F238E27FC236}">
                <a16:creationId xmlns:a16="http://schemas.microsoft.com/office/drawing/2014/main" id="{D93168E5-AFB5-4D61-ADBD-FE58FD91EF8C}"/>
              </a:ext>
            </a:extLst>
          </p:cNvPr>
          <p:cNvSpPr/>
          <p:nvPr/>
        </p:nvSpPr>
        <p:spPr>
          <a:xfrm>
            <a:off x="279400" y="2746405"/>
            <a:ext cx="11734799" cy="3925858"/>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400" b="1" i="1"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2400" b="0" i="1" u="none" strike="noStrike" kern="0" cap="none" spc="0" normalizeH="0" baseline="0" noProof="0" dirty="0">
                <a:ln>
                  <a:noFill/>
                </a:ln>
                <a:solidFill>
                  <a:prstClr val="black"/>
                </a:solidFill>
                <a:effectLst/>
                <a:uLnTx/>
                <a:uFillTx/>
                <a:latin typeface="Calibri"/>
                <a:ea typeface="+mn-ea"/>
                <a:cs typeface="+mn-cs"/>
              </a:rPr>
              <a:t>  </a:t>
            </a:r>
            <a:r>
              <a:rPr kumimoji="0" lang="en-US" sz="3200" b="1" i="1" u="none" strike="noStrike" kern="0" cap="none" spc="0" normalizeH="0" baseline="0" noProof="0" dirty="0">
                <a:ln>
                  <a:noFill/>
                </a:ln>
                <a:solidFill>
                  <a:schemeClr val="tx1"/>
                </a:solidFill>
                <a:effectLst/>
                <a:uLnTx/>
                <a:uFillTx/>
                <a:latin typeface="Calibri"/>
                <a:ea typeface="+mn-ea"/>
                <a:cs typeface="+mn-cs"/>
              </a:rPr>
              <a:t>Please use your smart phone to take a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chemeClr val="tx1"/>
                </a:solidFill>
                <a:effectLst/>
                <a:uLnTx/>
                <a:uFillTx/>
                <a:latin typeface="Calibri"/>
                <a:ea typeface="+mn-ea"/>
                <a:cs typeface="+mn-cs"/>
              </a:rPr>
              <a:t>  photo of the QR code to obtain quick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chemeClr val="tx1"/>
                </a:solidFill>
                <a:effectLst/>
                <a:uLnTx/>
                <a:uFillTx/>
                <a:latin typeface="Calibri"/>
                <a:ea typeface="+mn-ea"/>
                <a:cs typeface="+mn-cs"/>
              </a:rPr>
              <a:t>  access and download the </a:t>
            </a:r>
            <a:r>
              <a:rPr kumimoji="0" lang="en-US" sz="3200" b="1" i="1" u="none" strike="noStrike" kern="0" cap="none" spc="0" normalizeH="0" baseline="0" noProof="0" dirty="0">
                <a:ln>
                  <a:noFill/>
                </a:ln>
                <a:solidFill>
                  <a:srgbClr val="0070C0"/>
                </a:solidFill>
                <a:effectLst/>
                <a:uLnTx/>
                <a:uFillTx/>
                <a:latin typeface="Calibri"/>
                <a:ea typeface="+mn-ea"/>
                <a:cs typeface="+mn-cs"/>
              </a:rPr>
              <a:t>VA Welcome Kit</a:t>
            </a:r>
            <a:r>
              <a:rPr kumimoji="0" lang="en-US" sz="3200" b="1" i="1" u="none" strike="noStrike" kern="0" cap="none" spc="0" normalizeH="0" baseline="0" noProof="0" dirty="0">
                <a:ln>
                  <a:noFill/>
                </a:ln>
                <a:solidFill>
                  <a:schemeClr val="tx1"/>
                </a:solidFill>
                <a:effectLst/>
                <a:uLnTx/>
                <a:uFillTx/>
                <a:latin typeface="Calibri"/>
                <a:ea typeface="+mn-ea"/>
                <a:cs typeface="+mn-cs"/>
              </a:rPr>
              <a:t>.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chemeClr val="tx1"/>
                </a:solidFill>
                <a:effectLst/>
                <a:uLnTx/>
                <a:uFillTx/>
                <a:latin typeface="Calibri"/>
                <a:ea typeface="+mn-ea"/>
                <a:cs typeface="+mn-cs"/>
              </a:rPr>
              <a:t> It is a wonderful guide that outlines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chemeClr val="tx1"/>
                </a:solidFill>
                <a:effectLst/>
                <a:uLnTx/>
                <a:uFillTx/>
                <a:latin typeface="Calibri"/>
                <a:ea typeface="+mn-ea"/>
                <a:cs typeface="+mn-cs"/>
              </a:rPr>
              <a:t> VA benefits and programs along with </a:t>
            </a: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3200" b="1" i="1" u="none" strike="noStrike" kern="0" cap="none" spc="0" normalizeH="0" baseline="0" noProof="0" dirty="0">
                <a:ln>
                  <a:noFill/>
                </a:ln>
                <a:solidFill>
                  <a:schemeClr val="tx1"/>
                </a:solidFill>
                <a:effectLst/>
                <a:uLnTx/>
                <a:uFillTx/>
                <a:latin typeface="Calibri"/>
                <a:ea typeface="+mn-ea"/>
                <a:cs typeface="+mn-cs"/>
              </a:rPr>
              <a:t> a helpful checklists on applying for benefits:</a:t>
            </a:r>
            <a:endParaRPr kumimoji="0" lang="en-US" sz="2000" b="0" i="1" u="none" strike="noStrike" kern="0" cap="none" spc="0" normalizeH="0" baseline="0" noProof="0" dirty="0">
              <a:ln>
                <a:noFill/>
              </a:ln>
              <a:solidFill>
                <a:schemeClr val="tx1"/>
              </a:solidFill>
              <a:effectLst/>
              <a:uLnTx/>
              <a:uFillTx/>
              <a:latin typeface="Calibri"/>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400" b="0" i="1" u="none" strike="noStrike" kern="0" cap="none" spc="0" normalizeH="0" baseline="0" noProof="0" dirty="0">
              <a:ln>
                <a:noFill/>
              </a:ln>
              <a:solidFill>
                <a:prstClr val="black"/>
              </a:solidFill>
              <a:effectLst/>
              <a:uLnTx/>
              <a:uFillTx/>
              <a:latin typeface="Calibri"/>
              <a:ea typeface="+mn-ea"/>
              <a:cs typeface="+mn-cs"/>
            </a:endParaRPr>
          </a:p>
          <a:p>
            <a:pPr marL="0" marR="0" lvl="0" indent="0" algn="l" defTabSz="914400" eaLnBrk="1" fontAlgn="auto" latinLnBrk="0" hangingPunct="1">
              <a:lnSpc>
                <a:spcPct val="100000"/>
              </a:lnSpc>
              <a:spcBef>
                <a:spcPts val="0"/>
              </a:spcBef>
              <a:spcAft>
                <a:spcPts val="0"/>
              </a:spcAft>
              <a:buClrTx/>
              <a:buSzTx/>
              <a:buFontTx/>
              <a:buNone/>
              <a:tabLst/>
              <a:defRPr/>
            </a:pPr>
            <a:r>
              <a:rPr kumimoji="0" lang="en-US" sz="1600" b="0" i="1" u="none" strike="noStrike" kern="0" cap="none" spc="0" normalizeH="0" baseline="0" noProof="0" dirty="0">
                <a:ln>
                  <a:noFill/>
                </a:ln>
                <a:solidFill>
                  <a:prstClr val="black"/>
                </a:solidFill>
                <a:effectLst/>
                <a:uLnTx/>
                <a:uFillTx/>
                <a:latin typeface="Calibri"/>
                <a:ea typeface="+mn-ea"/>
                <a:cs typeface="+mn-cs"/>
              </a:rPr>
              <a:t>                                                                                                                                                                                             </a:t>
            </a:r>
            <a:r>
              <a:rPr kumimoji="0" lang="en-US" sz="1600" b="1" i="1" u="none" strike="noStrike" kern="0" cap="none" spc="0" normalizeH="0" baseline="0" noProof="0" dirty="0">
                <a:ln>
                  <a:noFill/>
                </a:ln>
                <a:solidFill>
                  <a:prstClr val="black"/>
                </a:solidFill>
                <a:effectLst/>
                <a:uLnTx/>
                <a:uFillTx/>
                <a:latin typeface="Calibri"/>
                <a:ea typeface="+mn-ea"/>
                <a:cs typeface="+mn-cs"/>
              </a:rPr>
              <a:t>www.va.gov/welcome-kit/</a:t>
            </a:r>
          </a:p>
        </p:txBody>
      </p:sp>
      <p:pic>
        <p:nvPicPr>
          <p:cNvPr id="14" name="Picture 13" descr="QR code for a shortcut web link to view or download the V A Welcome Kit Booklet.">
            <a:extLst>
              <a:ext uri="{FF2B5EF4-FFF2-40B4-BE49-F238E27FC236}">
                <a16:creationId xmlns:a16="http://schemas.microsoft.com/office/drawing/2014/main" id="{83841AA8-C35A-4A9F-8C04-EC4692F1A36D}"/>
              </a:ext>
            </a:extLst>
          </p:cNvPr>
          <p:cNvPicPr>
            <a:picLocks noChangeAspect="1"/>
          </p:cNvPicPr>
          <p:nvPr/>
        </p:nvPicPr>
        <p:blipFill rotWithShape="1">
          <a:blip r:embed="rId3"/>
          <a:srcRect l="3344" t="5494" r="6413" b="3084"/>
          <a:stretch/>
        </p:blipFill>
        <p:spPr>
          <a:xfrm>
            <a:off x="8390465" y="2876167"/>
            <a:ext cx="3293535" cy="3404241"/>
          </a:xfrm>
          <a:prstGeom prst="rect">
            <a:avLst/>
          </a:prstGeom>
        </p:spPr>
      </p:pic>
    </p:spTree>
    <p:extLst>
      <p:ext uri="{BB962C8B-B14F-4D97-AF65-F5344CB8AC3E}">
        <p14:creationId xmlns:p14="http://schemas.microsoft.com/office/powerpoint/2010/main" val="4148335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0" y="85133"/>
            <a:ext cx="12192000" cy="690574"/>
          </a:xfrm>
          <a:prstGeom prst="rect">
            <a:avLst/>
          </a:prstGeom>
        </p:spPr>
        <p:txBody>
          <a:bodyPr vert="horz" wrap="square" lIns="0" tIns="13335" rIns="0" bIns="0" rtlCol="0">
            <a:spAutoFit/>
          </a:bodyPr>
          <a:lstStyle/>
          <a:p>
            <a:pPr marL="12700" algn="ctr">
              <a:lnSpc>
                <a:spcPct val="100000"/>
              </a:lnSpc>
              <a:spcBef>
                <a:spcPts val="105"/>
              </a:spcBef>
            </a:pPr>
            <a:r>
              <a:rPr lang="en-US" spc="-165" dirty="0"/>
              <a:t>Mission</a:t>
            </a:r>
            <a:endParaRPr spc="-10" dirty="0"/>
          </a:p>
        </p:txBody>
      </p:sp>
      <p:pic>
        <p:nvPicPr>
          <p:cNvPr id="5" name="object 5" descr="The  image on the page is of a bronze building nameplate. It contains the VA motto from Abraham Lincoln, and reads:&#10;&#10;Department of Veterans Affairs:  To care for him who shall have borne the battle and for his widow, and his orphan."/>
          <p:cNvPicPr/>
          <p:nvPr/>
        </p:nvPicPr>
        <p:blipFill>
          <a:blip r:embed="rId4" cstate="print"/>
          <a:stretch>
            <a:fillRect/>
          </a:stretch>
        </p:blipFill>
        <p:spPr>
          <a:xfrm>
            <a:off x="149120" y="852856"/>
            <a:ext cx="1882880" cy="1665072"/>
          </a:xfrm>
          <a:prstGeom prst="rect">
            <a:avLst/>
          </a:prstGeom>
        </p:spPr>
      </p:pic>
      <p:sp>
        <p:nvSpPr>
          <p:cNvPr id="2" name="object 2"/>
          <p:cNvSpPr txBox="1"/>
          <p:nvPr/>
        </p:nvSpPr>
        <p:spPr>
          <a:xfrm>
            <a:off x="2032000" y="976132"/>
            <a:ext cx="9763506" cy="1423467"/>
          </a:xfrm>
          <a:prstGeom prst="rect">
            <a:avLst/>
          </a:prstGeom>
        </p:spPr>
        <p:txBody>
          <a:bodyPr vert="horz" wrap="square" lIns="0" tIns="12700" rIns="0" bIns="0" rtlCol="0">
            <a:spAutoFit/>
          </a:bodyPr>
          <a:lstStyle/>
          <a:p>
            <a:pPr marL="236220" marR="227965" indent="3810" algn="l">
              <a:lnSpc>
                <a:spcPct val="100000"/>
              </a:lnSpc>
              <a:spcBef>
                <a:spcPts val="100"/>
              </a:spcBef>
            </a:pPr>
            <a:r>
              <a:rPr lang="en-US" dirty="0">
                <a:solidFill>
                  <a:schemeClr val="accent1">
                    <a:lumMod val="50000"/>
                  </a:schemeClr>
                </a:solidFill>
                <a:latin typeface="Arial" panose="020B0604020202020204" pitchFamily="34" charset="0"/>
                <a:cs typeface="Arial" panose="020B0604020202020204" pitchFamily="34" charset="0"/>
              </a:rPr>
              <a:t>“</a:t>
            </a:r>
            <a:r>
              <a:rPr dirty="0">
                <a:solidFill>
                  <a:schemeClr val="accent1">
                    <a:lumMod val="50000"/>
                  </a:schemeClr>
                </a:solidFill>
                <a:latin typeface="Arial" panose="020B0604020202020204" pitchFamily="34" charset="0"/>
                <a:cs typeface="Arial" panose="020B0604020202020204" pitchFamily="34" charset="0"/>
              </a:rPr>
              <a:t>VA</a:t>
            </a:r>
            <a:r>
              <a:rPr spc="-80" dirty="0">
                <a:solidFill>
                  <a:schemeClr val="accent1">
                    <a:lumMod val="50000"/>
                  </a:schemeClr>
                </a:solidFill>
                <a:latin typeface="Arial" panose="020B0604020202020204" pitchFamily="34" charset="0"/>
                <a:cs typeface="Arial" panose="020B0604020202020204" pitchFamily="34" charset="0"/>
              </a:rPr>
              <a:t> </a:t>
            </a:r>
            <a:r>
              <a:rPr dirty="0">
                <a:solidFill>
                  <a:schemeClr val="accent1">
                    <a:lumMod val="50000"/>
                  </a:schemeClr>
                </a:solidFill>
                <a:latin typeface="Arial" panose="020B0604020202020204" pitchFamily="34" charset="0"/>
                <a:cs typeface="Arial" panose="020B0604020202020204" pitchFamily="34" charset="0"/>
              </a:rPr>
              <a:t>strives</a:t>
            </a:r>
            <a:r>
              <a:rPr spc="-100" dirty="0">
                <a:solidFill>
                  <a:schemeClr val="accent1">
                    <a:lumMod val="50000"/>
                  </a:schemeClr>
                </a:solidFill>
                <a:latin typeface="Arial" panose="020B0604020202020204" pitchFamily="34" charset="0"/>
                <a:cs typeface="Arial" panose="020B0604020202020204" pitchFamily="34" charset="0"/>
              </a:rPr>
              <a:t> </a:t>
            </a:r>
            <a:r>
              <a:rPr dirty="0">
                <a:solidFill>
                  <a:schemeClr val="accent1">
                    <a:lumMod val="50000"/>
                  </a:schemeClr>
                </a:solidFill>
                <a:latin typeface="Arial" panose="020B0604020202020204" pitchFamily="34" charset="0"/>
                <a:cs typeface="Arial" panose="020B0604020202020204" pitchFamily="34" charset="0"/>
              </a:rPr>
              <a:t>to</a:t>
            </a:r>
            <a:r>
              <a:rPr spc="-80" dirty="0">
                <a:solidFill>
                  <a:schemeClr val="accent1">
                    <a:lumMod val="50000"/>
                  </a:schemeClr>
                </a:solidFill>
                <a:latin typeface="Arial" panose="020B0604020202020204" pitchFamily="34" charset="0"/>
                <a:cs typeface="Arial" panose="020B0604020202020204" pitchFamily="34" charset="0"/>
              </a:rPr>
              <a:t> </a:t>
            </a:r>
            <a:r>
              <a:rPr dirty="0">
                <a:solidFill>
                  <a:schemeClr val="accent1">
                    <a:lumMod val="50000"/>
                  </a:schemeClr>
                </a:solidFill>
                <a:latin typeface="Arial" panose="020B0604020202020204" pitchFamily="34" charset="0"/>
                <a:cs typeface="Arial" panose="020B0604020202020204" pitchFamily="34" charset="0"/>
              </a:rPr>
              <a:t>become</a:t>
            </a:r>
            <a:r>
              <a:rPr spc="-75" dirty="0">
                <a:solidFill>
                  <a:schemeClr val="accent1">
                    <a:lumMod val="50000"/>
                  </a:schemeClr>
                </a:solidFill>
                <a:latin typeface="Arial" panose="020B0604020202020204" pitchFamily="34" charset="0"/>
                <a:cs typeface="Arial" panose="020B0604020202020204" pitchFamily="34" charset="0"/>
              </a:rPr>
              <a:t> </a:t>
            </a:r>
            <a:r>
              <a:rPr spc="-25" dirty="0">
                <a:solidFill>
                  <a:schemeClr val="accent1">
                    <a:lumMod val="50000"/>
                  </a:schemeClr>
                </a:solidFill>
                <a:latin typeface="Arial" panose="020B0604020202020204" pitchFamily="34" charset="0"/>
                <a:cs typeface="Arial" panose="020B0604020202020204" pitchFamily="34" charset="0"/>
              </a:rPr>
              <a:t>the </a:t>
            </a:r>
            <a:r>
              <a:rPr lang="en-US" b="1" dirty="0">
                <a:solidFill>
                  <a:schemeClr val="accent1">
                    <a:lumMod val="50000"/>
                  </a:schemeClr>
                </a:solidFill>
                <a:latin typeface="Arial" panose="020B0604020202020204" pitchFamily="34" charset="0"/>
                <a:cs typeface="Arial" panose="020B0604020202020204" pitchFamily="34" charset="0"/>
              </a:rPr>
              <a:t>le</a:t>
            </a:r>
            <a:r>
              <a:rPr b="1" dirty="0">
                <a:solidFill>
                  <a:schemeClr val="accent1">
                    <a:lumMod val="50000"/>
                  </a:schemeClr>
                </a:solidFill>
                <a:latin typeface="Arial" panose="020B0604020202020204" pitchFamily="34" charset="0"/>
                <a:cs typeface="Arial" panose="020B0604020202020204" pitchFamily="34" charset="0"/>
              </a:rPr>
              <a:t>ader</a:t>
            </a:r>
            <a:r>
              <a:rPr b="1" spc="-30" dirty="0">
                <a:solidFill>
                  <a:schemeClr val="accent1">
                    <a:lumMod val="50000"/>
                  </a:schemeClr>
                </a:solidFill>
                <a:latin typeface="Arial" panose="020B0604020202020204" pitchFamily="34" charset="0"/>
                <a:cs typeface="Arial" panose="020B0604020202020204" pitchFamily="34" charset="0"/>
              </a:rPr>
              <a:t> </a:t>
            </a:r>
            <a:r>
              <a:rPr b="1" dirty="0">
                <a:solidFill>
                  <a:schemeClr val="accent1">
                    <a:lumMod val="50000"/>
                  </a:schemeClr>
                </a:solidFill>
                <a:latin typeface="Arial" panose="020B0604020202020204" pitchFamily="34" charset="0"/>
                <a:cs typeface="Arial" panose="020B0604020202020204" pitchFamily="34" charset="0"/>
              </a:rPr>
              <a:t>and</a:t>
            </a:r>
            <a:r>
              <a:rPr b="1" spc="-20" dirty="0">
                <a:solidFill>
                  <a:schemeClr val="accent1">
                    <a:lumMod val="50000"/>
                  </a:schemeClr>
                </a:solidFill>
                <a:latin typeface="Arial" panose="020B0604020202020204" pitchFamily="34" charset="0"/>
                <a:cs typeface="Arial" panose="020B0604020202020204" pitchFamily="34" charset="0"/>
              </a:rPr>
              <a:t> </a:t>
            </a:r>
            <a:r>
              <a:rPr b="1" dirty="0">
                <a:solidFill>
                  <a:schemeClr val="accent1">
                    <a:lumMod val="50000"/>
                  </a:schemeClr>
                </a:solidFill>
                <a:latin typeface="Arial" panose="020B0604020202020204" pitchFamily="34" charset="0"/>
                <a:cs typeface="Arial" panose="020B0604020202020204" pitchFamily="34" charset="0"/>
              </a:rPr>
              <a:t>Employer</a:t>
            </a:r>
            <a:r>
              <a:rPr b="1" spc="-20" dirty="0">
                <a:solidFill>
                  <a:schemeClr val="accent1">
                    <a:lumMod val="50000"/>
                  </a:schemeClr>
                </a:solidFill>
                <a:latin typeface="Arial" panose="020B0604020202020204" pitchFamily="34" charset="0"/>
                <a:cs typeface="Arial" panose="020B0604020202020204" pitchFamily="34" charset="0"/>
              </a:rPr>
              <a:t> </a:t>
            </a:r>
            <a:r>
              <a:rPr b="1" dirty="0">
                <a:solidFill>
                  <a:schemeClr val="accent1">
                    <a:lumMod val="50000"/>
                  </a:schemeClr>
                </a:solidFill>
                <a:latin typeface="Arial" panose="020B0604020202020204" pitchFamily="34" charset="0"/>
                <a:cs typeface="Arial" panose="020B0604020202020204" pitchFamily="34" charset="0"/>
              </a:rPr>
              <a:t>of</a:t>
            </a:r>
            <a:r>
              <a:rPr b="1" spc="-15" dirty="0">
                <a:solidFill>
                  <a:schemeClr val="accent1">
                    <a:lumMod val="50000"/>
                  </a:schemeClr>
                </a:solidFill>
                <a:latin typeface="Arial" panose="020B0604020202020204" pitchFamily="34" charset="0"/>
                <a:cs typeface="Arial" panose="020B0604020202020204" pitchFamily="34" charset="0"/>
              </a:rPr>
              <a:t> </a:t>
            </a:r>
            <a:r>
              <a:rPr b="1" spc="-10" dirty="0">
                <a:solidFill>
                  <a:schemeClr val="accent1">
                    <a:lumMod val="50000"/>
                  </a:schemeClr>
                </a:solidFill>
                <a:latin typeface="Arial" panose="020B0604020202020204" pitchFamily="34" charset="0"/>
                <a:cs typeface="Arial" panose="020B0604020202020204" pitchFamily="34" charset="0"/>
              </a:rPr>
              <a:t>Choice</a:t>
            </a:r>
            <a:r>
              <a:rPr lang="en-US" b="1" spc="-10" dirty="0">
                <a:solidFill>
                  <a:schemeClr val="accent1">
                    <a:lumMod val="50000"/>
                  </a:schemeClr>
                </a:solidFill>
                <a:latin typeface="Arial" panose="020B0604020202020204" pitchFamily="34" charset="0"/>
                <a:cs typeface="Arial" panose="020B0604020202020204" pitchFamily="34" charset="0"/>
              </a:rPr>
              <a:t> </a:t>
            </a:r>
            <a:r>
              <a:rPr dirty="0">
                <a:solidFill>
                  <a:schemeClr val="accent1">
                    <a:lumMod val="50000"/>
                  </a:schemeClr>
                </a:solidFill>
                <a:latin typeface="Arial" panose="020B0604020202020204" pitchFamily="34" charset="0"/>
                <a:cs typeface="Arial" panose="020B0604020202020204" pitchFamily="34" charset="0"/>
              </a:rPr>
              <a:t>for</a:t>
            </a:r>
            <a:r>
              <a:rPr spc="-80" dirty="0">
                <a:solidFill>
                  <a:schemeClr val="accent1">
                    <a:lumMod val="50000"/>
                  </a:schemeClr>
                </a:solidFill>
                <a:latin typeface="Arial" panose="020B0604020202020204" pitchFamily="34" charset="0"/>
                <a:cs typeface="Arial" panose="020B0604020202020204" pitchFamily="34" charset="0"/>
              </a:rPr>
              <a:t> </a:t>
            </a:r>
            <a:r>
              <a:rPr spc="-25" dirty="0">
                <a:solidFill>
                  <a:schemeClr val="accent1">
                    <a:lumMod val="50000"/>
                  </a:schemeClr>
                </a:solidFill>
                <a:latin typeface="Arial" panose="020B0604020202020204" pitchFamily="34" charset="0"/>
                <a:cs typeface="Arial" panose="020B0604020202020204" pitchFamily="34" charset="0"/>
              </a:rPr>
              <a:t>Veterans</a:t>
            </a:r>
            <a:r>
              <a:rPr lang="en-US" spc="-65" dirty="0">
                <a:solidFill>
                  <a:schemeClr val="accent1">
                    <a:lumMod val="50000"/>
                  </a:schemeClr>
                </a:solidFill>
                <a:latin typeface="Arial" panose="020B0604020202020204" pitchFamily="34" charset="0"/>
                <a:cs typeface="Arial" panose="020B0604020202020204" pitchFamily="34" charset="0"/>
              </a:rPr>
              <a:t>, </a:t>
            </a:r>
            <a:r>
              <a:rPr dirty="0">
                <a:solidFill>
                  <a:schemeClr val="accent1">
                    <a:lumMod val="50000"/>
                  </a:schemeClr>
                </a:solidFill>
                <a:latin typeface="Arial" panose="020B0604020202020204" pitchFamily="34" charset="0"/>
                <a:cs typeface="Arial" panose="020B0604020202020204" pitchFamily="34" charset="0"/>
              </a:rPr>
              <a:t>military</a:t>
            </a:r>
            <a:r>
              <a:rPr spc="-70" dirty="0">
                <a:solidFill>
                  <a:schemeClr val="accent1">
                    <a:lumMod val="50000"/>
                  </a:schemeClr>
                </a:solidFill>
                <a:latin typeface="Arial" panose="020B0604020202020204" pitchFamily="34" charset="0"/>
                <a:cs typeface="Arial" panose="020B0604020202020204" pitchFamily="34" charset="0"/>
              </a:rPr>
              <a:t> </a:t>
            </a:r>
            <a:r>
              <a:rPr spc="-10" dirty="0">
                <a:solidFill>
                  <a:schemeClr val="accent1">
                    <a:lumMod val="50000"/>
                  </a:schemeClr>
                </a:solidFill>
                <a:latin typeface="Arial" panose="020B0604020202020204" pitchFamily="34" charset="0"/>
                <a:cs typeface="Arial" panose="020B0604020202020204" pitchFamily="34" charset="0"/>
              </a:rPr>
              <a:t>spouses</a:t>
            </a:r>
            <a:r>
              <a:rPr lang="en-US" spc="-10" dirty="0">
                <a:solidFill>
                  <a:schemeClr val="accent1">
                    <a:lumMod val="50000"/>
                  </a:schemeClr>
                </a:solidFill>
                <a:latin typeface="Arial" panose="020B0604020202020204" pitchFamily="34" charset="0"/>
                <a:cs typeface="Arial" panose="020B0604020202020204" pitchFamily="34" charset="0"/>
              </a:rPr>
              <a:t>, Veterans’ families, survivors, caregivers, and families</a:t>
            </a:r>
            <a:r>
              <a:rPr spc="-10" dirty="0">
                <a:solidFill>
                  <a:schemeClr val="accent1">
                    <a:lumMod val="50000"/>
                  </a:schemeClr>
                </a:solidFill>
                <a:latin typeface="Arial" panose="020B0604020202020204" pitchFamily="34" charset="0"/>
                <a:cs typeface="Arial" panose="020B0604020202020204" pitchFamily="34" charset="0"/>
              </a:rPr>
              <a:t> </a:t>
            </a:r>
            <a:r>
              <a:rPr dirty="0">
                <a:solidFill>
                  <a:schemeClr val="accent1">
                    <a:lumMod val="50000"/>
                  </a:schemeClr>
                </a:solidFill>
                <a:latin typeface="Arial" panose="020B0604020202020204" pitchFamily="34" charset="0"/>
                <a:cs typeface="Arial" panose="020B0604020202020204" pitchFamily="34" charset="0"/>
              </a:rPr>
              <a:t>across</a:t>
            </a:r>
            <a:r>
              <a:rPr spc="-80" dirty="0">
                <a:solidFill>
                  <a:schemeClr val="accent1">
                    <a:lumMod val="50000"/>
                  </a:schemeClr>
                </a:solidFill>
                <a:latin typeface="Arial" panose="020B0604020202020204" pitchFamily="34" charset="0"/>
                <a:cs typeface="Arial" panose="020B0604020202020204" pitchFamily="34" charset="0"/>
              </a:rPr>
              <a:t> </a:t>
            </a:r>
            <a:r>
              <a:rPr dirty="0">
                <a:solidFill>
                  <a:schemeClr val="accent1">
                    <a:lumMod val="50000"/>
                  </a:schemeClr>
                </a:solidFill>
                <a:latin typeface="Arial" panose="020B0604020202020204" pitchFamily="34" charset="0"/>
                <a:cs typeface="Arial" panose="020B0604020202020204" pitchFamily="34" charset="0"/>
              </a:rPr>
              <a:t>the</a:t>
            </a:r>
            <a:r>
              <a:rPr spc="-65" dirty="0">
                <a:solidFill>
                  <a:schemeClr val="accent1">
                    <a:lumMod val="50000"/>
                  </a:schemeClr>
                </a:solidFill>
                <a:latin typeface="Arial" panose="020B0604020202020204" pitchFamily="34" charset="0"/>
                <a:cs typeface="Arial" panose="020B0604020202020204" pitchFamily="34" charset="0"/>
              </a:rPr>
              <a:t> </a:t>
            </a:r>
            <a:r>
              <a:rPr dirty="0">
                <a:solidFill>
                  <a:schemeClr val="accent1">
                    <a:lumMod val="50000"/>
                  </a:schemeClr>
                </a:solidFill>
                <a:latin typeface="Arial" panose="020B0604020202020204" pitchFamily="34" charset="0"/>
                <a:cs typeface="Arial" panose="020B0604020202020204" pitchFamily="34" charset="0"/>
              </a:rPr>
              <a:t>Federal</a:t>
            </a:r>
            <a:r>
              <a:rPr spc="-65" dirty="0">
                <a:solidFill>
                  <a:schemeClr val="accent1">
                    <a:lumMod val="50000"/>
                  </a:schemeClr>
                </a:solidFill>
                <a:latin typeface="Arial" panose="020B0604020202020204" pitchFamily="34" charset="0"/>
                <a:cs typeface="Arial" panose="020B0604020202020204" pitchFamily="34" charset="0"/>
              </a:rPr>
              <a:t> </a:t>
            </a:r>
            <a:r>
              <a:rPr spc="-10" dirty="0">
                <a:solidFill>
                  <a:schemeClr val="accent1">
                    <a:lumMod val="50000"/>
                  </a:schemeClr>
                </a:solidFill>
                <a:latin typeface="Arial" panose="020B0604020202020204" pitchFamily="34" charset="0"/>
                <a:cs typeface="Arial" panose="020B0604020202020204" pitchFamily="34" charset="0"/>
              </a:rPr>
              <a:t>Government.</a:t>
            </a:r>
            <a:r>
              <a:rPr lang="en-US" spc="-10" dirty="0">
                <a:solidFill>
                  <a:schemeClr val="accent1">
                    <a:lumMod val="50000"/>
                  </a:schemeClr>
                </a:solidFill>
                <a:latin typeface="Arial" panose="020B0604020202020204" pitchFamily="34" charset="0"/>
                <a:cs typeface="Arial" panose="020B0604020202020204" pitchFamily="34" charset="0"/>
              </a:rPr>
              <a:t>" </a:t>
            </a:r>
          </a:p>
          <a:p>
            <a:pPr marL="236220" marR="227965" indent="3810" algn="ctr">
              <a:lnSpc>
                <a:spcPct val="100000"/>
              </a:lnSpc>
              <a:spcBef>
                <a:spcPts val="100"/>
              </a:spcBef>
            </a:pPr>
            <a:r>
              <a:rPr lang="en-US" spc="-10" dirty="0">
                <a:solidFill>
                  <a:schemeClr val="accent1">
                    <a:lumMod val="50000"/>
                  </a:schemeClr>
                </a:solidFill>
                <a:latin typeface="Arial" panose="020B0604020202020204" pitchFamily="34" charset="0"/>
                <a:cs typeface="Arial" panose="020B0604020202020204" pitchFamily="34" charset="0"/>
              </a:rPr>
              <a:t>– Secretary Denis McDonough, 2022</a:t>
            </a:r>
          </a:p>
          <a:p>
            <a:pPr marL="236220" marR="227965" indent="3810" algn="l">
              <a:lnSpc>
                <a:spcPct val="100000"/>
              </a:lnSpc>
              <a:spcBef>
                <a:spcPts val="100"/>
              </a:spcBef>
            </a:pPr>
            <a:endParaRPr lang="en-US" i="1" spc="-10" dirty="0">
              <a:solidFill>
                <a:schemeClr val="accent1">
                  <a:lumMod val="50000"/>
                </a:schemeClr>
              </a:solidFill>
              <a:latin typeface="Arial" panose="020B0604020202020204" pitchFamily="34" charset="0"/>
              <a:cs typeface="Arial" panose="020B0604020202020204" pitchFamily="34" charset="0"/>
            </a:endParaRPr>
          </a:p>
          <a:p>
            <a:pPr marL="236220" marR="227965" indent="3810" algn="l">
              <a:lnSpc>
                <a:spcPct val="100000"/>
              </a:lnSpc>
              <a:spcBef>
                <a:spcPts val="100"/>
              </a:spcBef>
            </a:pPr>
            <a:r>
              <a:rPr lang="en-US" b="1" i="1" spc="-10" dirty="0">
                <a:solidFill>
                  <a:schemeClr val="accent1">
                    <a:lumMod val="50000"/>
                  </a:schemeClr>
                </a:solidFill>
                <a:latin typeface="Arial" panose="020B0604020202020204" pitchFamily="34" charset="0"/>
                <a:cs typeface="Arial" panose="020B0604020202020204" pitchFamily="34" charset="0"/>
              </a:rPr>
              <a:t>By doing so, we will bring on the best employees to have “Heroes Serving Heroes”</a:t>
            </a:r>
            <a:endParaRPr b="1" dirty="0">
              <a:solidFill>
                <a:schemeClr val="accent1">
                  <a:lumMod val="50000"/>
                </a:schemeClr>
              </a:solidFill>
              <a:latin typeface="Arial" panose="020B0604020202020204" pitchFamily="34" charset="0"/>
              <a:cs typeface="Arial" panose="020B0604020202020204" pitchFamily="34" charset="0"/>
            </a:endParaRPr>
          </a:p>
        </p:txBody>
      </p:sp>
      <p:pic>
        <p:nvPicPr>
          <p:cNvPr id="9" name="Picture 8" descr="Logo in patriotic red white and blue colors showing the logo for the Veteran and Military Spouse Talent Engagement Program.">
            <a:extLst>
              <a:ext uri="{FF2B5EF4-FFF2-40B4-BE49-F238E27FC236}">
                <a16:creationId xmlns:a16="http://schemas.microsoft.com/office/drawing/2014/main" id="{EE561A65-BD5B-4528-855C-ABA47334FD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5821" y="2670219"/>
            <a:ext cx="6081049" cy="1665072"/>
          </a:xfrm>
          <a:prstGeom prst="rect">
            <a:avLst/>
          </a:prstGeom>
        </p:spPr>
      </p:pic>
      <p:sp>
        <p:nvSpPr>
          <p:cNvPr id="10" name="TextBox 9">
            <a:extLst>
              <a:ext uri="{FF2B5EF4-FFF2-40B4-BE49-F238E27FC236}">
                <a16:creationId xmlns:a16="http://schemas.microsoft.com/office/drawing/2014/main" id="{BC3B76DB-ED80-4C90-9CEF-5643F4E86609}"/>
              </a:ext>
            </a:extLst>
          </p:cNvPr>
          <p:cNvSpPr txBox="1"/>
          <p:nvPr/>
        </p:nvSpPr>
        <p:spPr>
          <a:xfrm>
            <a:off x="562466" y="4335291"/>
            <a:ext cx="11067068" cy="1546577"/>
          </a:xfrm>
          <a:prstGeom prst="rect">
            <a:avLst/>
          </a:prstGeom>
          <a:noFill/>
        </p:spPr>
        <p:txBody>
          <a:bodyPr wrap="square">
            <a:spAutoFit/>
          </a:bodyPr>
          <a:lstStyle/>
          <a:p>
            <a:pPr algn="ctr"/>
            <a:r>
              <a:rPr lang="en-US" sz="2000" b="1" dirty="0">
                <a:latin typeface="Arial" panose="020B0604020202020204" pitchFamily="34" charset="0"/>
                <a:cs typeface="Arial" panose="020B0604020202020204" pitchFamily="34" charset="0"/>
              </a:rPr>
              <a:t>Mission of the Veteran and Military Spouse Talent Engagement Program:</a:t>
            </a:r>
            <a:br>
              <a:rPr lang="en-US" sz="1050" b="1" dirty="0">
                <a:latin typeface="Arial" panose="020B0604020202020204" pitchFamily="34" charset="0"/>
                <a:cs typeface="Arial" panose="020B0604020202020204" pitchFamily="34" charset="0"/>
              </a:rPr>
            </a:br>
            <a:endParaRPr lang="en-US" sz="1050" b="1" dirty="0">
              <a:latin typeface="Arial" panose="020B0604020202020204" pitchFamily="34" charset="0"/>
              <a:cs typeface="Arial" panose="020B0604020202020204" pitchFamily="34" charset="0"/>
            </a:endParaRPr>
          </a:p>
          <a:p>
            <a:r>
              <a:rPr lang="en-US" sz="1600" b="0" i="0" dirty="0">
                <a:solidFill>
                  <a:srgbClr val="2E2E2E"/>
                </a:solidFill>
                <a:effectLst/>
                <a:latin typeface="Arial" panose="020B0604020202020204" pitchFamily="34" charset="0"/>
              </a:rPr>
              <a:t>The </a:t>
            </a:r>
            <a:r>
              <a:rPr lang="en-US" sz="1600" b="0" i="1" dirty="0">
                <a:solidFill>
                  <a:srgbClr val="2E2E2E"/>
                </a:solidFill>
                <a:effectLst/>
                <a:latin typeface="Arial" panose="020B0604020202020204" pitchFamily="34" charset="0"/>
              </a:rPr>
              <a:t>Veteran and Military Spouse Talent Engagement Program</a:t>
            </a:r>
            <a:r>
              <a:rPr lang="en-US" sz="1600" b="0" i="0" dirty="0">
                <a:solidFill>
                  <a:srgbClr val="2E2E2E"/>
                </a:solidFill>
                <a:effectLst/>
                <a:latin typeface="Arial" panose="020B0604020202020204" pitchFamily="34" charset="0"/>
              </a:rPr>
              <a:t> (VMSTEP) provides employment readiness assistance and outreach to transitioning service members, Veterans, and eligible military spouses while advocating the use of special hiring authorities, employment programs, and Veteran retention strategies to help VA become the employer of choice for Veterans and military spouses</a:t>
            </a:r>
            <a:endParaRPr lang="en-US" sz="1700" b="0" dirty="0">
              <a:latin typeface="Arial" panose="020B0604020202020204" pitchFamily="34" charset="0"/>
              <a:cs typeface="Arial" panose="020B0604020202020204" pitchFamily="34" charset="0"/>
            </a:endParaRPr>
          </a:p>
        </p:txBody>
      </p:sp>
      <p:sp>
        <p:nvSpPr>
          <p:cNvPr id="8" name="TextBox 7" descr="Along the bottom of every slide there is a standard footer line that consists of the VA seal with the tag line &quot;Choose VA&quot;.">
            <a:extLst>
              <a:ext uri="{FF2B5EF4-FFF2-40B4-BE49-F238E27FC236}">
                <a16:creationId xmlns:a16="http://schemas.microsoft.com/office/drawing/2014/main" id="{AF616B5F-ABD3-43FA-8D1E-DC1419E77864}"/>
              </a:ext>
              <a:ext uri="{C183D7F6-B498-43B3-948B-1728B52AA6E4}">
                <adec:decorative xmlns:adec="http://schemas.microsoft.com/office/drawing/2017/decorative" val="0"/>
              </a:ext>
            </a:extLst>
          </p:cNvPr>
          <p:cNvSpPr txBox="1"/>
          <p:nvPr/>
        </p:nvSpPr>
        <p:spPr>
          <a:xfrm>
            <a:off x="210311" y="6270866"/>
            <a:ext cx="6154220" cy="369332"/>
          </a:xfrm>
          <a:prstGeom prst="rect">
            <a:avLst/>
          </a:prstGeom>
          <a:noFill/>
        </p:spPr>
        <p:txBody>
          <a:bodyPr wrap="square">
            <a:spAutoFit/>
          </a:bodyPr>
          <a:lstStyle/>
          <a:p>
            <a:r>
              <a:rPr lang="en-US" b="1">
                <a:solidFill>
                  <a:schemeClr val="bg1"/>
                </a:solidFill>
              </a:rPr>
              <a:t>V</a:t>
            </a:r>
            <a:r>
              <a:rPr lang="en-US">
                <a:solidFill>
                  <a:schemeClr val="bg1">
                    <a:lumMod val="85000"/>
                  </a:schemeClr>
                </a:solidFill>
              </a:rPr>
              <a:t>eteran and </a:t>
            </a:r>
            <a:r>
              <a:rPr lang="en-US" b="1">
                <a:solidFill>
                  <a:schemeClr val="bg1"/>
                </a:solidFill>
              </a:rPr>
              <a:t>M</a:t>
            </a:r>
            <a:r>
              <a:rPr lang="en-US">
                <a:solidFill>
                  <a:schemeClr val="bg1">
                    <a:lumMod val="85000"/>
                  </a:schemeClr>
                </a:solidFill>
              </a:rPr>
              <a:t>ilitary</a:t>
            </a:r>
            <a:r>
              <a:rPr lang="en-US">
                <a:solidFill>
                  <a:schemeClr val="bg1"/>
                </a:solidFill>
              </a:rPr>
              <a:t> </a:t>
            </a:r>
            <a:r>
              <a:rPr lang="en-US" b="1">
                <a:solidFill>
                  <a:schemeClr val="bg1"/>
                </a:solidFill>
              </a:rPr>
              <a:t>S</a:t>
            </a:r>
            <a:r>
              <a:rPr lang="en-US">
                <a:solidFill>
                  <a:schemeClr val="bg1">
                    <a:lumMod val="85000"/>
                  </a:schemeClr>
                </a:solidFill>
              </a:rPr>
              <a:t>pouse </a:t>
            </a:r>
            <a:r>
              <a:rPr lang="en-US" b="1">
                <a:solidFill>
                  <a:schemeClr val="bg1"/>
                </a:solidFill>
              </a:rPr>
              <a:t>T</a:t>
            </a:r>
            <a:r>
              <a:rPr lang="en-US">
                <a:solidFill>
                  <a:schemeClr val="bg1">
                    <a:lumMod val="85000"/>
                  </a:schemeClr>
                </a:solidFill>
              </a:rPr>
              <a:t>alent </a:t>
            </a:r>
            <a:r>
              <a:rPr lang="en-US" b="1">
                <a:solidFill>
                  <a:schemeClr val="bg1"/>
                </a:solidFill>
              </a:rPr>
              <a:t>E</a:t>
            </a:r>
            <a:r>
              <a:rPr lang="en-US">
                <a:solidFill>
                  <a:schemeClr val="bg1">
                    <a:lumMod val="85000"/>
                  </a:schemeClr>
                </a:solidFill>
              </a:rPr>
              <a:t>ngagement </a:t>
            </a:r>
            <a:r>
              <a:rPr lang="en-US" b="1">
                <a:solidFill>
                  <a:schemeClr val="bg1"/>
                </a:solidFill>
              </a:rPr>
              <a:t>P</a:t>
            </a:r>
            <a:r>
              <a:rPr lang="en-US">
                <a:solidFill>
                  <a:schemeClr val="bg1">
                    <a:lumMod val="85000"/>
                  </a:schemeClr>
                </a:solidFill>
              </a:rPr>
              <a:t>rogram</a:t>
            </a:r>
            <a:endParaRPr lang="en-US" dirty="0">
              <a:solidFill>
                <a:schemeClr val="bg1">
                  <a:lumMod val="85000"/>
                </a:schemeClr>
              </a:solidFill>
            </a:endParaRPr>
          </a:p>
        </p:txBody>
      </p:sp>
      <p:sp>
        <p:nvSpPr>
          <p:cNvPr id="6" name="object 6"/>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2</a:t>
            </a:fld>
            <a:endParaRPr spc="-25"/>
          </a:p>
        </p:txBody>
      </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36779" y="0"/>
            <a:ext cx="11822339" cy="751488"/>
          </a:xfrm>
          <a:prstGeom prst="rect">
            <a:avLst/>
          </a:prstGeom>
        </p:spPr>
        <p:txBody>
          <a:bodyPr vert="horz" wrap="square" lIns="0" tIns="12700" rIns="0" bIns="0" rtlCol="0">
            <a:spAutoFit/>
          </a:bodyPr>
          <a:lstStyle/>
          <a:p>
            <a:pPr marL="12700" algn="ctr">
              <a:lnSpc>
                <a:spcPct val="100000"/>
              </a:lnSpc>
              <a:spcBef>
                <a:spcPts val="100"/>
              </a:spcBef>
            </a:pPr>
            <a:r>
              <a:rPr sz="4800" spc="-10" dirty="0"/>
              <a:t>Impact</a:t>
            </a:r>
          </a:p>
        </p:txBody>
      </p:sp>
      <p:sp>
        <p:nvSpPr>
          <p:cNvPr id="2" name="object 2"/>
          <p:cNvSpPr txBox="1"/>
          <p:nvPr/>
        </p:nvSpPr>
        <p:spPr>
          <a:xfrm>
            <a:off x="969818" y="986730"/>
            <a:ext cx="10621818" cy="4956870"/>
          </a:xfrm>
          <a:prstGeom prst="rect">
            <a:avLst/>
          </a:prstGeom>
        </p:spPr>
        <p:txBody>
          <a:bodyPr vert="horz" wrap="square" lIns="0" tIns="12065" rIns="0" bIns="0" rtlCol="0">
            <a:spAutoFit/>
          </a:bodyPr>
          <a:lstStyle/>
          <a:p>
            <a:pPr marR="135255" algn="ctr">
              <a:lnSpc>
                <a:spcPts val="2465"/>
              </a:lnSpc>
              <a:spcBef>
                <a:spcPts val="95"/>
              </a:spcBef>
            </a:pPr>
            <a:br>
              <a:rPr lang="en-US" sz="2400" b="1" spc="-10" dirty="0">
                <a:latin typeface="Arial" panose="020B0604020202020204" pitchFamily="34" charset="0"/>
                <a:cs typeface="Arial" panose="020B0604020202020204" pitchFamily="34" charset="0"/>
              </a:rPr>
            </a:br>
            <a:r>
              <a:rPr lang="en-US" sz="2400" spc="-10" dirty="0">
                <a:latin typeface="Arial" panose="020B0604020202020204" pitchFamily="34" charset="0"/>
                <a:cs typeface="Arial" panose="020B0604020202020204" pitchFamily="34" charset="0"/>
              </a:rPr>
              <a:t>“</a:t>
            </a:r>
            <a:r>
              <a:rPr lang="en-US" sz="1800" dirty="0">
                <a:effectLst/>
                <a:latin typeface="Segoe UI" panose="020B0502040204020203" pitchFamily="34" charset="0"/>
              </a:rPr>
              <a:t>VA integrates the principles of I-DEA into the fabric of our mission for employees, Veterans, their families, caregivers, and survivors and creates an environment that is inclusive, diverse, equitable, and accessible to all.” </a:t>
            </a:r>
            <a:endParaRPr lang="en-US" sz="2000" strike="sngStrike" spc="-20" dirty="0">
              <a:solidFill>
                <a:srgbClr val="FF0000"/>
              </a:solidFill>
              <a:latin typeface="Arial" panose="020B0604020202020204" pitchFamily="34" charset="0"/>
              <a:cs typeface="Arial" panose="020B0604020202020204" pitchFamily="34" charset="0"/>
            </a:endParaRPr>
          </a:p>
          <a:p>
            <a:pPr>
              <a:lnSpc>
                <a:spcPct val="100000"/>
              </a:lnSpc>
              <a:spcBef>
                <a:spcPts val="30"/>
              </a:spcBef>
              <a:buFont typeface="Arial"/>
              <a:buChar char="•"/>
            </a:pPr>
            <a:endParaRPr lang="en-US" dirty="0">
              <a:latin typeface="Arial" panose="020B0604020202020204" pitchFamily="34" charset="0"/>
              <a:cs typeface="Arial" panose="020B0604020202020204" pitchFamily="34" charset="0"/>
            </a:endParaRPr>
          </a:p>
          <a:p>
            <a:pPr>
              <a:lnSpc>
                <a:spcPct val="100000"/>
              </a:lnSpc>
              <a:spcBef>
                <a:spcPts val="30"/>
              </a:spcBef>
              <a:buFont typeface="Arial"/>
              <a:buChar char="•"/>
            </a:pPr>
            <a:endParaRPr dirty="0">
              <a:latin typeface="Arial" panose="020B0604020202020204" pitchFamily="34" charset="0"/>
              <a:cs typeface="Arial" panose="020B0604020202020204" pitchFamily="34" charset="0"/>
            </a:endParaRPr>
          </a:p>
          <a:p>
            <a:pPr marL="411480" marR="52069">
              <a:lnSpc>
                <a:spcPts val="2090"/>
              </a:lnSpc>
              <a:tabLst>
                <a:tab pos="640080" algn="l"/>
                <a:tab pos="640715" algn="l"/>
              </a:tabLst>
            </a:pPr>
            <a:r>
              <a:rPr b="1" spc="-10" dirty="0">
                <a:latin typeface="Arial" panose="020B0604020202020204" pitchFamily="34" charset="0"/>
                <a:cs typeface="Arial" panose="020B0604020202020204" pitchFamily="34" charset="0"/>
              </a:rPr>
              <a:t>STABILITY:</a:t>
            </a:r>
            <a:r>
              <a:rPr b="1" spc="33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Provides</a:t>
            </a:r>
            <a:r>
              <a:rPr spc="-5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stability</a:t>
            </a:r>
            <a:r>
              <a:rPr spc="-2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and</a:t>
            </a:r>
            <a:r>
              <a:rPr spc="-6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financial</a:t>
            </a:r>
            <a:r>
              <a:rPr spc="-4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security</a:t>
            </a:r>
            <a:r>
              <a:rPr spc="-5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for</a:t>
            </a:r>
            <a:r>
              <a:rPr spc="-7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families</a:t>
            </a:r>
            <a:r>
              <a:rPr spc="-2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and</a:t>
            </a:r>
            <a:r>
              <a:rPr spc="-5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ultimately</a:t>
            </a:r>
            <a:r>
              <a:rPr spc="-3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helps</a:t>
            </a:r>
            <a:r>
              <a:rPr spc="-5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to</a:t>
            </a:r>
            <a:r>
              <a:rPr lang="en-US" spc="-50" dirty="0">
                <a:latin typeface="Arial" panose="020B0604020202020204" pitchFamily="34" charset="0"/>
                <a:cs typeface="Arial" panose="020B0604020202020204" pitchFamily="34" charset="0"/>
              </a:rPr>
              <a:t> improve </a:t>
            </a:r>
            <a:r>
              <a:rPr lang="en-US" spc="-10" dirty="0">
                <a:latin typeface="Arial" panose="020B0604020202020204" pitchFamily="34" charset="0"/>
                <a:cs typeface="Arial" panose="020B0604020202020204" pitchFamily="34" charset="0"/>
              </a:rPr>
              <a:t>health outcomes</a:t>
            </a:r>
            <a:r>
              <a:rPr spc="-10" dirty="0">
                <a:latin typeface="Arial" panose="020B0604020202020204" pitchFamily="34" charset="0"/>
                <a:cs typeface="Arial" panose="020B0604020202020204" pitchFamily="34" charset="0"/>
              </a:rPr>
              <a:t>:</a:t>
            </a:r>
            <a:br>
              <a:rPr lang="en-US" spc="-10"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pPr marL="3383915" lvl="5" indent="-229235" algn="l">
              <a:spcBef>
                <a:spcPts val="1425"/>
              </a:spcBef>
              <a:buClr>
                <a:srgbClr val="FF0000"/>
              </a:buClr>
              <a:buFont typeface="Wingdings"/>
              <a:buChar char=""/>
              <a:tabLst>
                <a:tab pos="3384550" algn="l"/>
              </a:tabLst>
            </a:pPr>
            <a:r>
              <a:rPr lang="en-US" dirty="0">
                <a:latin typeface="Arial" panose="020B0604020202020204" pitchFamily="34" charset="0"/>
                <a:cs typeface="Arial" panose="020B0604020202020204" pitchFamily="34" charset="0"/>
              </a:rPr>
              <a:t>Mental</a:t>
            </a:r>
            <a:r>
              <a:rPr lang="en-US" spc="-9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Health</a:t>
            </a:r>
            <a:endParaRPr lang="en-US" dirty="0">
              <a:latin typeface="Arial" panose="020B0604020202020204" pitchFamily="34" charset="0"/>
              <a:cs typeface="Arial" panose="020B0604020202020204" pitchFamily="34" charset="0"/>
            </a:endParaRPr>
          </a:p>
          <a:p>
            <a:pPr marL="3383915" lvl="5" indent="-229235" algn="l">
              <a:buClr>
                <a:srgbClr val="FF0000"/>
              </a:buClr>
              <a:buFont typeface="Wingdings"/>
              <a:buChar char=""/>
              <a:tabLst>
                <a:tab pos="3384550" algn="l"/>
              </a:tabLst>
            </a:pPr>
            <a:r>
              <a:rPr dirty="0">
                <a:latin typeface="Arial" panose="020B0604020202020204" pitchFamily="34" charset="0"/>
                <a:cs typeface="Arial" panose="020B0604020202020204" pitchFamily="34" charset="0"/>
              </a:rPr>
              <a:t>Suicide</a:t>
            </a:r>
            <a:r>
              <a:rPr spc="-6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Prevention</a:t>
            </a:r>
            <a:endParaRPr dirty="0">
              <a:latin typeface="Arial" panose="020B0604020202020204" pitchFamily="34" charset="0"/>
              <a:cs typeface="Arial" panose="020B0604020202020204" pitchFamily="34" charset="0"/>
            </a:endParaRPr>
          </a:p>
          <a:p>
            <a:pPr marL="3383915" lvl="5" indent="-229235" algn="l">
              <a:buClr>
                <a:srgbClr val="FF0000"/>
              </a:buClr>
              <a:buFont typeface="Wingdings"/>
              <a:buChar char=""/>
              <a:tabLst>
                <a:tab pos="3384550" algn="l"/>
              </a:tabLst>
            </a:pPr>
            <a:r>
              <a:rPr spc="-10" dirty="0">
                <a:latin typeface="Arial" panose="020B0604020202020204" pitchFamily="34" charset="0"/>
                <a:cs typeface="Arial" panose="020B0604020202020204" pitchFamily="34" charset="0"/>
              </a:rPr>
              <a:t>Homelessness</a:t>
            </a:r>
            <a:endParaRPr dirty="0">
              <a:latin typeface="Arial" panose="020B0604020202020204" pitchFamily="34" charset="0"/>
              <a:cs typeface="Arial" panose="020B0604020202020204" pitchFamily="34" charset="0"/>
            </a:endParaRPr>
          </a:p>
          <a:p>
            <a:pPr marL="3383915" lvl="5" indent="-229235" algn="l">
              <a:buClr>
                <a:srgbClr val="FF0000"/>
              </a:buClr>
              <a:buFont typeface="Wingdings"/>
              <a:buChar char=""/>
              <a:tabLst>
                <a:tab pos="3384550" algn="l"/>
              </a:tabLst>
            </a:pPr>
            <a:r>
              <a:rPr spc="-10" dirty="0">
                <a:latin typeface="Arial" panose="020B0604020202020204" pitchFamily="34" charset="0"/>
                <a:cs typeface="Arial" panose="020B0604020202020204" pitchFamily="34" charset="0"/>
              </a:rPr>
              <a:t>Caregiving</a:t>
            </a:r>
            <a:endParaRPr dirty="0">
              <a:latin typeface="Arial" panose="020B0604020202020204" pitchFamily="34" charset="0"/>
              <a:cs typeface="Arial" panose="020B0604020202020204" pitchFamily="34" charset="0"/>
            </a:endParaRPr>
          </a:p>
          <a:p>
            <a:pPr marL="3383915" lvl="5" indent="-229235" algn="l">
              <a:buClr>
                <a:srgbClr val="FF0000"/>
              </a:buClr>
              <a:buFont typeface="Wingdings"/>
              <a:buChar char=""/>
              <a:tabLst>
                <a:tab pos="3384550" algn="l"/>
              </a:tabLst>
            </a:pPr>
            <a:r>
              <a:rPr lang="en-US" dirty="0">
                <a:latin typeface="Arial" panose="020B0604020202020204" pitchFamily="34" charset="0"/>
                <a:cs typeface="Arial" panose="020B0604020202020204" pitchFamily="34" charset="0"/>
              </a:rPr>
              <a:t>Food</a:t>
            </a:r>
            <a:r>
              <a:rPr lang="en-US" spc="-50" dirty="0">
                <a:latin typeface="Arial" panose="020B0604020202020204" pitchFamily="34" charset="0"/>
                <a:cs typeface="Arial" panose="020B0604020202020204" pitchFamily="34" charset="0"/>
              </a:rPr>
              <a:t> </a:t>
            </a:r>
            <a:r>
              <a:rPr lang="en-US" spc="-10" dirty="0">
                <a:latin typeface="Arial" panose="020B0604020202020204" pitchFamily="34" charset="0"/>
                <a:cs typeface="Arial" panose="020B0604020202020204" pitchFamily="34" charset="0"/>
              </a:rPr>
              <a:t>Insecurity</a:t>
            </a:r>
            <a:endParaRPr lang="en-US" dirty="0">
              <a:latin typeface="Arial" panose="020B0604020202020204" pitchFamily="34" charset="0"/>
              <a:cs typeface="Arial" panose="020B0604020202020204" pitchFamily="34" charset="0"/>
            </a:endParaRPr>
          </a:p>
          <a:p>
            <a:pPr marL="3383915" lvl="5" indent="-229235" algn="l">
              <a:buClr>
                <a:srgbClr val="FF0000"/>
              </a:buClr>
              <a:buFont typeface="Wingdings"/>
              <a:buChar char=""/>
              <a:tabLst>
                <a:tab pos="3384550" algn="l"/>
              </a:tabLst>
            </a:pPr>
            <a:r>
              <a:rPr spc="-10" dirty="0">
                <a:latin typeface="Arial" panose="020B0604020202020204" pitchFamily="34" charset="0"/>
                <a:cs typeface="Arial" panose="020B0604020202020204" pitchFamily="34" charset="0"/>
              </a:rPr>
              <a:t>Financial</a:t>
            </a:r>
            <a:r>
              <a:rPr spc="-15"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Stability</a:t>
            </a:r>
            <a:endParaRPr dirty="0">
              <a:latin typeface="Arial" panose="020B0604020202020204" pitchFamily="34" charset="0"/>
              <a:cs typeface="Arial" panose="020B0604020202020204" pitchFamily="34" charset="0"/>
            </a:endParaRPr>
          </a:p>
          <a:p>
            <a:pPr marL="3383915" lvl="5" indent="-229235" algn="l">
              <a:buClr>
                <a:srgbClr val="FF0000"/>
              </a:buClr>
              <a:buFont typeface="Wingdings"/>
              <a:buChar char=""/>
              <a:tabLst>
                <a:tab pos="3384550" algn="l"/>
              </a:tabLst>
            </a:pPr>
            <a:r>
              <a:rPr spc="-10" dirty="0">
                <a:latin typeface="Arial" panose="020B0604020202020204" pitchFamily="34" charset="0"/>
                <a:cs typeface="Arial" panose="020B0604020202020204" pitchFamily="34" charset="0"/>
              </a:rPr>
              <a:t>Transition</a:t>
            </a:r>
            <a:endParaRPr lang="en-US" spc="-10" dirty="0">
              <a:latin typeface="Arial" panose="020B0604020202020204" pitchFamily="34" charset="0"/>
              <a:cs typeface="Arial" panose="020B0604020202020204" pitchFamily="34" charset="0"/>
            </a:endParaRPr>
          </a:p>
          <a:p>
            <a:pPr marL="3383915" lvl="5" indent="-229235" algn="l">
              <a:lnSpc>
                <a:spcPts val="1800"/>
              </a:lnSpc>
              <a:buClr>
                <a:srgbClr val="FF0000"/>
              </a:buClr>
              <a:buFont typeface="Wingdings"/>
              <a:buChar char=""/>
              <a:tabLst>
                <a:tab pos="3384550" algn="l"/>
              </a:tabLst>
            </a:pPr>
            <a:endParaRPr lang="en-US" sz="300" spc="-10" dirty="0">
              <a:latin typeface="Arial" panose="020B0604020202020204" pitchFamily="34" charset="0"/>
              <a:cs typeface="Arial" panose="020B0604020202020204" pitchFamily="34" charset="0"/>
            </a:endParaRPr>
          </a:p>
        </p:txBody>
      </p:sp>
      <p:pic>
        <p:nvPicPr>
          <p:cNvPr id="9" name="Graphic 8" descr="The image on the slide depicts that &quot;the veterans' family is at the center of all the services that VA provides&quot; the icons represent, Mental health, Suicide Prevention, Homelessness, Caregiving, Food Insecurity, Financial Stability, and Transition.">
            <a:extLst>
              <a:ext uri="{FF2B5EF4-FFF2-40B4-BE49-F238E27FC236}">
                <a16:creationId xmlns:a16="http://schemas.microsoft.com/office/drawing/2014/main" id="{28BE2024-613D-4DD6-9B89-11D875AF098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7931745" y="4201551"/>
            <a:ext cx="1016000" cy="951576"/>
          </a:xfrm>
          <a:prstGeom prst="rect">
            <a:avLst/>
          </a:prstGeom>
        </p:spPr>
      </p:pic>
      <p:pic>
        <p:nvPicPr>
          <p:cNvPr id="10" name="Graphic 21">
            <a:extLst>
              <a:ext uri="{FF2B5EF4-FFF2-40B4-BE49-F238E27FC236}">
                <a16:creationId xmlns:a16="http://schemas.microsoft.com/office/drawing/2014/main" id="{DFB38078-7821-4A65-A343-CF4ADC8BE82F}"/>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0036" y="3680902"/>
            <a:ext cx="433105" cy="520649"/>
          </a:xfrm>
          <a:prstGeom prst="rect">
            <a:avLst/>
          </a:prstGeom>
        </p:spPr>
      </p:pic>
      <p:pic>
        <p:nvPicPr>
          <p:cNvPr id="11" name="Graphic 70">
            <a:extLst>
              <a:ext uri="{FF2B5EF4-FFF2-40B4-BE49-F238E27FC236}">
                <a16:creationId xmlns:a16="http://schemas.microsoft.com/office/drawing/2014/main" id="{C6080ADE-DE67-4A7C-8709-D34B2063BF7D}"/>
              </a:ext>
              <a:ext uri="{C183D7F6-B498-43B3-948B-1728B52AA6E4}">
                <adec:decorative xmlns:adec="http://schemas.microsoft.com/office/drawing/2017/decorative" val="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98831" y="5069536"/>
            <a:ext cx="586602" cy="586602"/>
          </a:xfrm>
          <a:prstGeom prst="rect">
            <a:avLst/>
          </a:prstGeom>
        </p:spPr>
      </p:pic>
      <p:pic>
        <p:nvPicPr>
          <p:cNvPr id="12" name="Graphic 77">
            <a:extLst>
              <a:ext uri="{FF2B5EF4-FFF2-40B4-BE49-F238E27FC236}">
                <a16:creationId xmlns:a16="http://schemas.microsoft.com/office/drawing/2014/main" id="{FFB70315-6232-491E-BA87-2BF101010241}"/>
              </a:ext>
              <a:ext uri="{C183D7F6-B498-43B3-948B-1728B52AA6E4}">
                <adec:decorative xmlns:adec="http://schemas.microsoft.com/office/drawing/2017/decorative" val="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74330" y="3658960"/>
            <a:ext cx="542591" cy="542591"/>
          </a:xfrm>
          <a:prstGeom prst="rect">
            <a:avLst/>
          </a:prstGeom>
        </p:spPr>
      </p:pic>
      <p:pic>
        <p:nvPicPr>
          <p:cNvPr id="13" name="Graphic 71">
            <a:extLst>
              <a:ext uri="{FF2B5EF4-FFF2-40B4-BE49-F238E27FC236}">
                <a16:creationId xmlns:a16="http://schemas.microsoft.com/office/drawing/2014/main" id="{6F70E42A-D170-48A0-926D-4400023DCFA5}"/>
              </a:ext>
              <a:ext uri="{C183D7F6-B498-43B3-948B-1728B52AA6E4}">
                <adec:decorative xmlns:adec="http://schemas.microsoft.com/office/drawing/2017/decorative" val="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453793" y="5136654"/>
            <a:ext cx="542591" cy="542591"/>
          </a:xfrm>
          <a:prstGeom prst="rect">
            <a:avLst/>
          </a:prstGeom>
        </p:spPr>
      </p:pic>
      <p:pic>
        <p:nvPicPr>
          <p:cNvPr id="14" name="Graphic 47">
            <a:extLst>
              <a:ext uri="{FF2B5EF4-FFF2-40B4-BE49-F238E27FC236}">
                <a16:creationId xmlns:a16="http://schemas.microsoft.com/office/drawing/2014/main" id="{3DF82454-4681-4D33-919C-46CB377CF189}"/>
              </a:ext>
              <a:ext uri="{C183D7F6-B498-43B3-948B-1728B52AA6E4}">
                <adec:decorative xmlns:adec="http://schemas.microsoft.com/office/drawing/2017/decorative" val="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241264" y="5402962"/>
            <a:ext cx="495417" cy="495417"/>
          </a:xfrm>
          <a:prstGeom prst="rect">
            <a:avLst/>
          </a:prstGeom>
        </p:spPr>
      </p:pic>
      <p:pic>
        <p:nvPicPr>
          <p:cNvPr id="15" name="Picture 5">
            <a:extLst>
              <a:ext uri="{FF2B5EF4-FFF2-40B4-BE49-F238E27FC236}">
                <a16:creationId xmlns:a16="http://schemas.microsoft.com/office/drawing/2014/main" id="{B9900A5E-8E02-4C66-9299-455102E4EB39}"/>
              </a:ext>
              <a:ext uri="{C183D7F6-B498-43B3-948B-1728B52AA6E4}">
                <adec:decorative xmlns:adec="http://schemas.microsoft.com/office/drawing/2017/decorative" val="1"/>
              </a:ext>
            </a:extLst>
          </p:cNvPr>
          <p:cNvPicPr>
            <a:picLocks noChangeAspect="1"/>
          </p:cNvPicPr>
          <p:nvPr/>
        </p:nvPicPr>
        <p:blipFill>
          <a:blip r:embed="rId15"/>
          <a:stretch>
            <a:fillRect/>
          </a:stretch>
        </p:blipFill>
        <p:spPr>
          <a:xfrm>
            <a:off x="7331087" y="4453805"/>
            <a:ext cx="394002" cy="447067"/>
          </a:xfrm>
          <a:prstGeom prst="rect">
            <a:avLst/>
          </a:prstGeom>
        </p:spPr>
      </p:pic>
      <p:pic>
        <p:nvPicPr>
          <p:cNvPr id="16" name="Picture 44">
            <a:extLst>
              <a:ext uri="{FF2B5EF4-FFF2-40B4-BE49-F238E27FC236}">
                <a16:creationId xmlns:a16="http://schemas.microsoft.com/office/drawing/2014/main" id="{8AB78B07-D67A-4ECF-805E-2E997F9D5040}"/>
              </a:ext>
              <a:ext uri="{C183D7F6-B498-43B3-948B-1728B52AA6E4}">
                <adec:decorative xmlns:adec="http://schemas.microsoft.com/office/drawing/2017/decorative" val="1"/>
              </a:ext>
            </a:extLst>
          </p:cNvPr>
          <p:cNvPicPr>
            <a:picLocks noChangeAspect="1"/>
          </p:cNvPicPr>
          <p:nvPr/>
        </p:nvPicPr>
        <p:blipFill>
          <a:blip r:embed="rId16"/>
          <a:stretch>
            <a:fillRect/>
          </a:stretch>
        </p:blipFill>
        <p:spPr>
          <a:xfrm>
            <a:off x="8233632" y="3516343"/>
            <a:ext cx="464156" cy="420249"/>
          </a:xfrm>
          <a:prstGeom prst="rect">
            <a:avLst/>
          </a:prstGeom>
        </p:spPr>
      </p:pic>
      <p:pic>
        <p:nvPicPr>
          <p:cNvPr id="17" name="Picture 9">
            <a:extLst>
              <a:ext uri="{FF2B5EF4-FFF2-40B4-BE49-F238E27FC236}">
                <a16:creationId xmlns:a16="http://schemas.microsoft.com/office/drawing/2014/main" id="{141A4A60-FE50-4BEA-86D9-BC3D58BCA6BB}"/>
              </a:ext>
              <a:ext uri="{C183D7F6-B498-43B3-948B-1728B52AA6E4}">
                <adec:decorative xmlns:adec="http://schemas.microsoft.com/office/drawing/2017/decorative" val="1"/>
              </a:ext>
            </a:extLst>
          </p:cNvPr>
          <p:cNvPicPr>
            <a:picLocks noChangeAspect="1"/>
          </p:cNvPicPr>
          <p:nvPr/>
        </p:nvPicPr>
        <p:blipFill>
          <a:blip r:embed="rId17"/>
          <a:stretch>
            <a:fillRect/>
          </a:stretch>
        </p:blipFill>
        <p:spPr>
          <a:xfrm>
            <a:off x="9192131" y="4301466"/>
            <a:ext cx="531166" cy="531166"/>
          </a:xfrm>
          <a:prstGeom prst="rect">
            <a:avLst/>
          </a:prstGeom>
        </p:spPr>
      </p:pic>
      <p:sp>
        <p:nvSpPr>
          <p:cNvPr id="7" name="TextBox 6" descr="Veteran and Military Spouse Talent Engagement Program&#10;">
            <a:extLst>
              <a:ext uri="{FF2B5EF4-FFF2-40B4-BE49-F238E27FC236}">
                <a16:creationId xmlns:a16="http://schemas.microsoft.com/office/drawing/2014/main" id="{A8E43934-9DA5-4502-B81B-FE0606B977F7}"/>
              </a:ext>
              <a:ext uri="{C183D7F6-B498-43B3-948B-1728B52AA6E4}">
                <adec:decorative xmlns:adec="http://schemas.microsoft.com/office/drawing/2017/decorative" val="0"/>
              </a:ext>
            </a:extLst>
          </p:cNvPr>
          <p:cNvSpPr txBox="1"/>
          <p:nvPr/>
        </p:nvSpPr>
        <p:spPr>
          <a:xfrm>
            <a:off x="136779" y="6273706"/>
            <a:ext cx="6097604" cy="369332"/>
          </a:xfrm>
          <a:prstGeom prst="rect">
            <a:avLst/>
          </a:prstGeom>
          <a:noFill/>
        </p:spPr>
        <p:txBody>
          <a:bodyPr wrap="square">
            <a:spAutoFit/>
          </a:bodyPr>
          <a:lstStyle/>
          <a:p>
            <a:r>
              <a:rPr lang="en-US" sz="1800" b="1" dirty="0">
                <a:solidFill>
                  <a:schemeClr val="bg1"/>
                </a:solidFill>
              </a:rPr>
              <a:t>V</a:t>
            </a:r>
            <a:r>
              <a:rPr lang="en-US" sz="1800" dirty="0">
                <a:solidFill>
                  <a:schemeClr val="bg1">
                    <a:lumMod val="85000"/>
                  </a:schemeClr>
                </a:solidFill>
              </a:rPr>
              <a:t>eteran and </a:t>
            </a:r>
            <a:r>
              <a:rPr lang="en-US" sz="1800" b="1" dirty="0">
                <a:solidFill>
                  <a:schemeClr val="bg1"/>
                </a:solidFill>
              </a:rPr>
              <a:t>M</a:t>
            </a:r>
            <a:r>
              <a:rPr lang="en-US" sz="1800" dirty="0">
                <a:solidFill>
                  <a:schemeClr val="bg1">
                    <a:lumMod val="85000"/>
                  </a:schemeClr>
                </a:solidFill>
              </a:rPr>
              <a:t>ilitary</a:t>
            </a:r>
            <a:r>
              <a:rPr lang="en-US" sz="1800" dirty="0">
                <a:solidFill>
                  <a:schemeClr val="bg1"/>
                </a:solidFill>
              </a:rPr>
              <a:t> </a:t>
            </a:r>
            <a:r>
              <a:rPr lang="en-US" sz="1800" b="1" dirty="0">
                <a:solidFill>
                  <a:schemeClr val="bg1"/>
                </a:solidFill>
              </a:rPr>
              <a:t>S</a:t>
            </a:r>
            <a:r>
              <a:rPr lang="en-US" sz="1800" dirty="0">
                <a:solidFill>
                  <a:schemeClr val="bg1">
                    <a:lumMod val="85000"/>
                  </a:schemeClr>
                </a:solidFill>
              </a:rPr>
              <a:t>pouse </a:t>
            </a:r>
            <a:r>
              <a:rPr lang="en-US" sz="1800" b="1" dirty="0">
                <a:solidFill>
                  <a:schemeClr val="bg1"/>
                </a:solidFill>
              </a:rPr>
              <a:t>T</a:t>
            </a:r>
            <a:r>
              <a:rPr lang="en-US" sz="1800" dirty="0">
                <a:solidFill>
                  <a:schemeClr val="bg1">
                    <a:lumMod val="85000"/>
                  </a:schemeClr>
                </a:solidFill>
              </a:rPr>
              <a:t>alent </a:t>
            </a:r>
            <a:r>
              <a:rPr lang="en-US" sz="1800" b="1" dirty="0">
                <a:solidFill>
                  <a:schemeClr val="bg1"/>
                </a:solidFill>
              </a:rPr>
              <a:t>E</a:t>
            </a:r>
            <a:r>
              <a:rPr lang="en-US" sz="1800" dirty="0">
                <a:solidFill>
                  <a:schemeClr val="bg1">
                    <a:lumMod val="85000"/>
                  </a:schemeClr>
                </a:solidFill>
              </a:rPr>
              <a:t>ngagement </a:t>
            </a:r>
            <a:r>
              <a:rPr lang="en-US" sz="1800" b="1" dirty="0">
                <a:solidFill>
                  <a:schemeClr val="bg1"/>
                </a:solidFill>
              </a:rPr>
              <a:t>P</a:t>
            </a:r>
            <a:r>
              <a:rPr lang="en-US" sz="1800" dirty="0">
                <a:solidFill>
                  <a:schemeClr val="bg1">
                    <a:lumMod val="85000"/>
                  </a:schemeClr>
                </a:solidFill>
              </a:rPr>
              <a:t>rogram</a:t>
            </a:r>
          </a:p>
        </p:txBody>
      </p:sp>
      <p:sp>
        <p:nvSpPr>
          <p:cNvPr id="5" name="object 5"/>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3</a:t>
            </a:fld>
            <a:endParaRPr spc="-25"/>
          </a:p>
        </p:txBody>
      </p:sp>
    </p:spTree>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212979" y="116505"/>
            <a:ext cx="11979021" cy="598241"/>
          </a:xfrm>
          <a:prstGeom prst="rect">
            <a:avLst/>
          </a:prstGeom>
        </p:spPr>
        <p:txBody>
          <a:bodyPr vert="horz" wrap="square" lIns="0" tIns="13335" rIns="0" bIns="0" rtlCol="0">
            <a:spAutoFit/>
          </a:bodyPr>
          <a:lstStyle/>
          <a:p>
            <a:pPr marL="12700" algn="ctr">
              <a:lnSpc>
                <a:spcPct val="100000"/>
              </a:lnSpc>
              <a:spcBef>
                <a:spcPts val="105"/>
              </a:spcBef>
            </a:pPr>
            <a:r>
              <a:rPr lang="en-US" sz="3800" b="0" dirty="0"/>
              <a:t>VM</a:t>
            </a:r>
            <a:r>
              <a:rPr lang="en-US" sz="3800" dirty="0">
                <a:solidFill>
                  <a:srgbClr val="00B050"/>
                </a:solidFill>
              </a:rPr>
              <a:t>STEP</a:t>
            </a:r>
            <a:r>
              <a:rPr lang="en-US" sz="3800" b="0" dirty="0"/>
              <a:t> forward to Recruit, Hire and Retain </a:t>
            </a:r>
            <a:r>
              <a:rPr lang="en-US" sz="3800" b="0" dirty="0">
                <a:highlight>
                  <a:srgbClr val="FFFF00"/>
                </a:highlight>
              </a:rPr>
              <a:t> </a:t>
            </a:r>
            <a:endParaRPr sz="3800" b="0" spc="-10" dirty="0">
              <a:highlight>
                <a:srgbClr val="FFFF00"/>
              </a:highlight>
            </a:endParaRPr>
          </a:p>
        </p:txBody>
      </p:sp>
      <p:grpSp>
        <p:nvGrpSpPr>
          <p:cNvPr id="5" name="object 5" descr="Image of Megaphone"/>
          <p:cNvGrpSpPr/>
          <p:nvPr/>
        </p:nvGrpSpPr>
        <p:grpSpPr>
          <a:xfrm>
            <a:off x="581372" y="1247042"/>
            <a:ext cx="932193" cy="1098449"/>
            <a:chOff x="417371" y="1907359"/>
            <a:chExt cx="796290" cy="668020"/>
          </a:xfrm>
        </p:grpSpPr>
        <p:sp>
          <p:nvSpPr>
            <p:cNvPr id="6" name="object 6"/>
            <p:cNvSpPr/>
            <p:nvPr/>
          </p:nvSpPr>
          <p:spPr>
            <a:xfrm>
              <a:off x="417360" y="1967839"/>
              <a:ext cx="588645" cy="607695"/>
            </a:xfrm>
            <a:custGeom>
              <a:avLst/>
              <a:gdLst/>
              <a:ahLst/>
              <a:cxnLst/>
              <a:rect l="l" t="t" r="r" b="b"/>
              <a:pathLst>
                <a:path w="588644" h="607694">
                  <a:moveTo>
                    <a:pt x="588352" y="419976"/>
                  </a:moveTo>
                  <a:lnTo>
                    <a:pt x="395033" y="0"/>
                  </a:lnTo>
                  <a:lnTo>
                    <a:pt x="137287" y="251206"/>
                  </a:lnTo>
                  <a:lnTo>
                    <a:pt x="32219" y="294373"/>
                  </a:lnTo>
                  <a:lnTo>
                    <a:pt x="0" y="349326"/>
                  </a:lnTo>
                  <a:lnTo>
                    <a:pt x="36423" y="425208"/>
                  </a:lnTo>
                  <a:lnTo>
                    <a:pt x="102260" y="443522"/>
                  </a:lnTo>
                  <a:lnTo>
                    <a:pt x="105143" y="442455"/>
                  </a:lnTo>
                  <a:lnTo>
                    <a:pt x="184912" y="607072"/>
                  </a:lnTo>
                  <a:lnTo>
                    <a:pt x="259156" y="578281"/>
                  </a:lnTo>
                  <a:lnTo>
                    <a:pt x="194297" y="409384"/>
                  </a:lnTo>
                  <a:lnTo>
                    <a:pt x="204520" y="405587"/>
                  </a:lnTo>
                  <a:lnTo>
                    <a:pt x="588352" y="419976"/>
                  </a:lnTo>
                  <a:close/>
                </a:path>
              </a:pathLst>
            </a:custGeom>
            <a:solidFill>
              <a:srgbClr val="D1D2D5"/>
            </a:solidFill>
          </p:spPr>
          <p:txBody>
            <a:bodyPr wrap="square" lIns="0" tIns="0" rIns="0" bIns="0" rtlCol="0"/>
            <a:lstStyle/>
            <a:p>
              <a:endParaRPr/>
            </a:p>
          </p:txBody>
        </p:sp>
        <p:pic>
          <p:nvPicPr>
            <p:cNvPr id="7" name="object 7"/>
            <p:cNvPicPr/>
            <p:nvPr/>
          </p:nvPicPr>
          <p:blipFill>
            <a:blip r:embed="rId4" cstate="print"/>
            <a:stretch>
              <a:fillRect/>
            </a:stretch>
          </p:blipFill>
          <p:spPr>
            <a:xfrm>
              <a:off x="892253" y="2105208"/>
              <a:ext cx="92455" cy="126908"/>
            </a:xfrm>
            <a:prstGeom prst="rect">
              <a:avLst/>
            </a:prstGeom>
          </p:spPr>
        </p:pic>
        <p:sp>
          <p:nvSpPr>
            <p:cNvPr id="8" name="object 8"/>
            <p:cNvSpPr/>
            <p:nvPr/>
          </p:nvSpPr>
          <p:spPr>
            <a:xfrm>
              <a:off x="543446" y="2071191"/>
              <a:ext cx="312420" cy="306705"/>
            </a:xfrm>
            <a:custGeom>
              <a:avLst/>
              <a:gdLst/>
              <a:ahLst/>
              <a:cxnLst/>
              <a:rect l="l" t="t" r="r" b="b"/>
              <a:pathLst>
                <a:path w="312419" h="306705">
                  <a:moveTo>
                    <a:pt x="170901" y="0"/>
                  </a:moveTo>
                  <a:lnTo>
                    <a:pt x="312386" y="306150"/>
                  </a:lnTo>
                </a:path>
                <a:path w="312419" h="306705">
                  <a:moveTo>
                    <a:pt x="0" y="153075"/>
                  </a:moveTo>
                  <a:lnTo>
                    <a:pt x="65839" y="298300"/>
                  </a:lnTo>
                </a:path>
              </a:pathLst>
            </a:custGeom>
            <a:ln w="23136">
              <a:solidFill>
                <a:srgbClr val="174274"/>
              </a:solidFill>
            </a:ln>
          </p:spPr>
          <p:txBody>
            <a:bodyPr wrap="square" lIns="0" tIns="0" rIns="0" bIns="0" rtlCol="0"/>
            <a:lstStyle/>
            <a:p>
              <a:endParaRPr/>
            </a:p>
          </p:txBody>
        </p:sp>
        <p:sp>
          <p:nvSpPr>
            <p:cNvPr id="9" name="object 9"/>
            <p:cNvSpPr/>
            <p:nvPr/>
          </p:nvSpPr>
          <p:spPr>
            <a:xfrm>
              <a:off x="818009" y="1970449"/>
              <a:ext cx="187960" cy="412750"/>
            </a:xfrm>
            <a:custGeom>
              <a:avLst/>
              <a:gdLst/>
              <a:ahLst/>
              <a:cxnLst/>
              <a:rect l="l" t="t" r="r" b="b"/>
              <a:pathLst>
                <a:path w="187959" h="412750">
                  <a:moveTo>
                    <a:pt x="0" y="0"/>
                  </a:moveTo>
                  <a:lnTo>
                    <a:pt x="187711" y="412125"/>
                  </a:lnTo>
                </a:path>
              </a:pathLst>
            </a:custGeom>
            <a:ln w="23654">
              <a:solidFill>
                <a:srgbClr val="174171"/>
              </a:solidFill>
            </a:ln>
          </p:spPr>
          <p:txBody>
            <a:bodyPr wrap="square" lIns="0" tIns="0" rIns="0" bIns="0" rtlCol="0"/>
            <a:lstStyle/>
            <a:p>
              <a:endParaRPr/>
            </a:p>
          </p:txBody>
        </p:sp>
        <p:sp>
          <p:nvSpPr>
            <p:cNvPr id="10" name="object 10"/>
            <p:cNvSpPr/>
            <p:nvPr/>
          </p:nvSpPr>
          <p:spPr>
            <a:xfrm>
              <a:off x="976303" y="1918116"/>
              <a:ext cx="227329" cy="331470"/>
            </a:xfrm>
            <a:custGeom>
              <a:avLst/>
              <a:gdLst/>
              <a:ahLst/>
              <a:cxnLst/>
              <a:rect l="l" t="t" r="r" b="b"/>
              <a:pathLst>
                <a:path w="227330" h="331469">
                  <a:moveTo>
                    <a:pt x="46227" y="282600"/>
                  </a:moveTo>
                  <a:lnTo>
                    <a:pt x="226935" y="331008"/>
                  </a:lnTo>
                </a:path>
                <a:path w="227330" h="331469">
                  <a:moveTo>
                    <a:pt x="57434" y="200175"/>
                  </a:moveTo>
                  <a:lnTo>
                    <a:pt x="204521" y="146533"/>
                  </a:lnTo>
                </a:path>
                <a:path w="227330" h="331469">
                  <a:moveTo>
                    <a:pt x="0" y="150458"/>
                  </a:moveTo>
                  <a:lnTo>
                    <a:pt x="98058" y="0"/>
                  </a:lnTo>
                </a:path>
              </a:pathLst>
            </a:custGeom>
            <a:ln w="21181">
              <a:solidFill>
                <a:srgbClr val="C93636"/>
              </a:solidFill>
            </a:ln>
          </p:spPr>
          <p:txBody>
            <a:bodyPr wrap="square" lIns="0" tIns="0" rIns="0" bIns="0" rtlCol="0"/>
            <a:lstStyle/>
            <a:p>
              <a:endParaRPr/>
            </a:p>
          </p:txBody>
        </p:sp>
      </p:grpSp>
      <p:pic>
        <p:nvPicPr>
          <p:cNvPr id="11" name="object 11" descr="Image of open hands holding a heart shape."/>
          <p:cNvPicPr/>
          <p:nvPr/>
        </p:nvPicPr>
        <p:blipFill>
          <a:blip r:embed="rId5" cstate="print"/>
          <a:stretch>
            <a:fillRect/>
          </a:stretch>
        </p:blipFill>
        <p:spPr>
          <a:xfrm>
            <a:off x="501033" y="3112141"/>
            <a:ext cx="1011705" cy="875164"/>
          </a:xfrm>
          <a:prstGeom prst="rect">
            <a:avLst/>
          </a:prstGeom>
        </p:spPr>
      </p:pic>
      <p:pic>
        <p:nvPicPr>
          <p:cNvPr id="12" name="object 12" descr="Image of a diverse team that shows four persons of different genders and ethnicities working for a common goal."/>
          <p:cNvPicPr/>
          <p:nvPr/>
        </p:nvPicPr>
        <p:blipFill>
          <a:blip r:embed="rId6" cstate="print"/>
          <a:stretch>
            <a:fillRect/>
          </a:stretch>
        </p:blipFill>
        <p:spPr>
          <a:xfrm>
            <a:off x="426535" y="4638646"/>
            <a:ext cx="1091684" cy="1173680"/>
          </a:xfrm>
          <a:prstGeom prst="rect">
            <a:avLst/>
          </a:prstGeom>
        </p:spPr>
      </p:pic>
      <p:sp>
        <p:nvSpPr>
          <p:cNvPr id="3" name="object 3"/>
          <p:cNvSpPr txBox="1"/>
          <p:nvPr/>
        </p:nvSpPr>
        <p:spPr>
          <a:xfrm>
            <a:off x="1752645" y="1096958"/>
            <a:ext cx="10172718" cy="4791696"/>
          </a:xfrm>
          <a:prstGeom prst="rect">
            <a:avLst/>
          </a:prstGeom>
        </p:spPr>
        <p:txBody>
          <a:bodyPr vert="horz" wrap="square" lIns="0" tIns="43815" rIns="0" bIns="0" rtlCol="0" anchor="t">
            <a:spAutoFit/>
          </a:bodyPr>
          <a:lstStyle/>
          <a:p>
            <a:pPr marL="12700">
              <a:spcBef>
                <a:spcPts val="345"/>
              </a:spcBef>
              <a:tabLst>
                <a:tab pos="354965" algn="l"/>
                <a:tab pos="355600" algn="l"/>
                <a:tab pos="1616075" algn="l"/>
              </a:tabLst>
            </a:pPr>
            <a:r>
              <a:rPr lang="en-US" sz="1900" b="1" spc="-10" dirty="0">
                <a:latin typeface="Arial"/>
                <a:cs typeface="Arial"/>
              </a:rPr>
              <a:t>RECRUIT:  </a:t>
            </a:r>
            <a:r>
              <a:rPr lang="en-US" sz="1900" b="1" dirty="0">
                <a:latin typeface="Arial"/>
                <a:cs typeface="Arial"/>
              </a:rPr>
              <a:t>Networking</a:t>
            </a:r>
            <a:r>
              <a:rPr lang="en-US" sz="1900" b="1" spc="-40" dirty="0">
                <a:latin typeface="Arial"/>
                <a:cs typeface="Arial"/>
              </a:rPr>
              <a:t> </a:t>
            </a:r>
            <a:r>
              <a:rPr lang="en-US" sz="1900" b="1" dirty="0">
                <a:latin typeface="Arial"/>
                <a:cs typeface="Arial"/>
              </a:rPr>
              <a:t>and</a:t>
            </a:r>
            <a:r>
              <a:rPr lang="en-US" sz="1900" b="1" spc="-70" dirty="0">
                <a:latin typeface="Arial"/>
                <a:cs typeface="Arial"/>
              </a:rPr>
              <a:t> </a:t>
            </a:r>
            <a:r>
              <a:rPr lang="en-US" sz="1900" b="1" dirty="0">
                <a:latin typeface="Arial"/>
                <a:cs typeface="Arial"/>
              </a:rPr>
              <a:t>recruitment</a:t>
            </a:r>
            <a:r>
              <a:rPr lang="en-US" sz="1900" b="1" spc="-55" dirty="0">
                <a:latin typeface="Arial"/>
                <a:cs typeface="Arial"/>
              </a:rPr>
              <a:t> </a:t>
            </a:r>
            <a:r>
              <a:rPr lang="en-US" sz="1900" b="1" spc="-10" dirty="0">
                <a:latin typeface="Arial"/>
                <a:cs typeface="Arial"/>
              </a:rPr>
              <a:t>relationships</a:t>
            </a:r>
            <a:endParaRPr lang="en-US" sz="1900" b="1" dirty="0">
              <a:latin typeface="Arial"/>
              <a:cs typeface="Arial"/>
            </a:endParaRPr>
          </a:p>
          <a:p>
            <a:pPr marL="1155700" lvl="1" indent="-229235">
              <a:lnSpc>
                <a:spcPct val="100000"/>
              </a:lnSpc>
              <a:spcBef>
                <a:spcPts val="195"/>
              </a:spcBef>
              <a:buChar char="•"/>
              <a:tabLst>
                <a:tab pos="1155700" algn="l"/>
                <a:tab pos="1156335" algn="l"/>
              </a:tabLst>
            </a:pPr>
            <a:r>
              <a:rPr lang="en-US" sz="1500" dirty="0">
                <a:latin typeface="Arial"/>
                <a:cs typeface="Arial"/>
              </a:rPr>
              <a:t>Outreach and marketing connections and training to help our VA colleagues recruit talent.</a:t>
            </a:r>
          </a:p>
          <a:p>
            <a:pPr marL="1155700" lvl="1" indent="-229235">
              <a:spcBef>
                <a:spcPts val="195"/>
              </a:spcBef>
              <a:buChar char="•"/>
              <a:tabLst>
                <a:tab pos="1155700" algn="l"/>
                <a:tab pos="1156335" algn="l"/>
              </a:tabLst>
            </a:pPr>
            <a:r>
              <a:rPr lang="en-US" sz="1500" dirty="0">
                <a:latin typeface="Arial"/>
                <a:cs typeface="Arial"/>
              </a:rPr>
              <a:t>Support and participate </a:t>
            </a:r>
            <a:r>
              <a:rPr sz="1500" dirty="0">
                <a:latin typeface="Arial"/>
                <a:cs typeface="Arial"/>
              </a:rPr>
              <a:t>in</a:t>
            </a:r>
            <a:r>
              <a:rPr sz="1500" spc="-5" dirty="0">
                <a:latin typeface="Arial"/>
                <a:cs typeface="Arial"/>
              </a:rPr>
              <a:t> </a:t>
            </a:r>
            <a:r>
              <a:rPr sz="1500" dirty="0">
                <a:latin typeface="Arial"/>
                <a:cs typeface="Arial"/>
              </a:rPr>
              <a:t>job</a:t>
            </a:r>
            <a:r>
              <a:rPr sz="1500" spc="-10" dirty="0">
                <a:latin typeface="Arial"/>
                <a:cs typeface="Arial"/>
              </a:rPr>
              <a:t> </a:t>
            </a:r>
            <a:r>
              <a:rPr sz="1500" dirty="0">
                <a:latin typeface="Arial"/>
                <a:cs typeface="Arial"/>
              </a:rPr>
              <a:t>fairs</a:t>
            </a:r>
            <a:r>
              <a:rPr sz="1500" spc="-30" dirty="0">
                <a:latin typeface="Arial"/>
                <a:cs typeface="Arial"/>
              </a:rPr>
              <a:t> </a:t>
            </a:r>
            <a:r>
              <a:rPr sz="1500" dirty="0">
                <a:latin typeface="Arial"/>
                <a:cs typeface="Arial"/>
              </a:rPr>
              <a:t>for</a:t>
            </a:r>
            <a:r>
              <a:rPr sz="1500" spc="-30" dirty="0">
                <a:latin typeface="Arial"/>
                <a:cs typeface="Arial"/>
              </a:rPr>
              <a:t> </a:t>
            </a:r>
            <a:r>
              <a:rPr sz="1500" dirty="0">
                <a:latin typeface="Arial"/>
                <a:cs typeface="Arial"/>
              </a:rPr>
              <a:t>Veterans</a:t>
            </a:r>
            <a:r>
              <a:rPr lang="en-US" sz="1500" dirty="0">
                <a:latin typeface="Arial"/>
                <a:cs typeface="Arial"/>
              </a:rPr>
              <a:t>,</a:t>
            </a:r>
            <a:r>
              <a:rPr sz="1500" spc="-25" dirty="0">
                <a:latin typeface="Arial"/>
                <a:cs typeface="Arial"/>
              </a:rPr>
              <a:t> </a:t>
            </a:r>
            <a:r>
              <a:rPr lang="en-US" sz="1500" dirty="0">
                <a:latin typeface="Arial"/>
                <a:cs typeface="Arial"/>
              </a:rPr>
              <a:t>transitioning military service members, </a:t>
            </a:r>
            <a:r>
              <a:rPr sz="1500" dirty="0">
                <a:latin typeface="Arial"/>
                <a:cs typeface="Arial"/>
              </a:rPr>
              <a:t>military</a:t>
            </a:r>
            <a:r>
              <a:rPr sz="1500" spc="-10" dirty="0">
                <a:latin typeface="Arial"/>
                <a:cs typeface="Arial"/>
              </a:rPr>
              <a:t> </a:t>
            </a:r>
            <a:r>
              <a:rPr sz="1500" dirty="0">
                <a:latin typeface="Arial"/>
                <a:cs typeface="Arial"/>
              </a:rPr>
              <a:t>spouses</a:t>
            </a:r>
            <a:r>
              <a:rPr lang="en-US" sz="1500" dirty="0">
                <a:latin typeface="Arial"/>
                <a:cs typeface="Arial"/>
              </a:rPr>
              <a:t>, and survivors. </a:t>
            </a:r>
          </a:p>
          <a:p>
            <a:pPr marL="1155700" lvl="1" indent="-229235">
              <a:spcBef>
                <a:spcPts val="195"/>
              </a:spcBef>
              <a:buChar char="•"/>
              <a:tabLst>
                <a:tab pos="1155700" algn="l"/>
                <a:tab pos="1156335" algn="l"/>
              </a:tabLst>
            </a:pPr>
            <a:r>
              <a:rPr sz="1500" dirty="0">
                <a:latin typeface="Arial"/>
                <a:cs typeface="Arial"/>
              </a:rPr>
              <a:t>Collaborat</a:t>
            </a:r>
            <a:r>
              <a:rPr lang="en-US" sz="1500" dirty="0">
                <a:latin typeface="Arial"/>
                <a:cs typeface="Arial"/>
              </a:rPr>
              <a:t>e</a:t>
            </a:r>
            <a:r>
              <a:rPr sz="1500" spc="-30" dirty="0">
                <a:latin typeface="Arial"/>
                <a:cs typeface="Arial"/>
              </a:rPr>
              <a:t> </a:t>
            </a:r>
            <a:r>
              <a:rPr sz="1500" dirty="0">
                <a:latin typeface="Arial"/>
                <a:cs typeface="Arial"/>
              </a:rPr>
              <a:t>with</a:t>
            </a:r>
            <a:r>
              <a:rPr sz="1500" spc="-10" dirty="0">
                <a:latin typeface="Arial"/>
                <a:cs typeface="Arial"/>
              </a:rPr>
              <a:t> </a:t>
            </a:r>
            <a:r>
              <a:rPr sz="1500" dirty="0">
                <a:latin typeface="Arial"/>
                <a:cs typeface="Arial"/>
              </a:rPr>
              <a:t>other</a:t>
            </a:r>
            <a:r>
              <a:rPr sz="1500" spc="-25" dirty="0">
                <a:latin typeface="Arial"/>
                <a:cs typeface="Arial"/>
              </a:rPr>
              <a:t> </a:t>
            </a:r>
            <a:r>
              <a:rPr sz="1500" dirty="0">
                <a:latin typeface="Arial"/>
                <a:cs typeface="Arial"/>
              </a:rPr>
              <a:t>Federal</a:t>
            </a:r>
            <a:r>
              <a:rPr sz="1500" spc="-30" dirty="0">
                <a:latin typeface="Arial"/>
                <a:cs typeface="Arial"/>
              </a:rPr>
              <a:t> </a:t>
            </a:r>
            <a:r>
              <a:rPr sz="1500" spc="-10" dirty="0">
                <a:latin typeface="Arial"/>
                <a:cs typeface="Arial"/>
              </a:rPr>
              <a:t>agencies</a:t>
            </a:r>
            <a:r>
              <a:rPr lang="en-US" sz="1500" spc="-10" dirty="0">
                <a:latin typeface="Arial"/>
                <a:cs typeface="Arial"/>
              </a:rPr>
              <a:t> and partners </a:t>
            </a:r>
          </a:p>
          <a:p>
            <a:pPr marL="1155700" lvl="1" indent="-229235">
              <a:lnSpc>
                <a:spcPct val="100000"/>
              </a:lnSpc>
              <a:spcBef>
                <a:spcPts val="195"/>
              </a:spcBef>
              <a:buChar char="•"/>
              <a:tabLst>
                <a:tab pos="1155700" algn="l"/>
                <a:tab pos="1156335" algn="l"/>
              </a:tabLst>
            </a:pPr>
            <a:r>
              <a:rPr lang="en-US" sz="1500" spc="-10" dirty="0">
                <a:latin typeface="Arial"/>
                <a:cs typeface="Arial"/>
              </a:rPr>
              <a:t>Encourage the use of special hiring authorities</a:t>
            </a:r>
          </a:p>
          <a:p>
            <a:pPr marL="1155700" lvl="1" indent="-229235">
              <a:spcBef>
                <a:spcPts val="195"/>
              </a:spcBef>
              <a:buChar char="•"/>
              <a:tabLst>
                <a:tab pos="1155700" algn="l"/>
                <a:tab pos="1156335" algn="l"/>
              </a:tabLst>
            </a:pPr>
            <a:r>
              <a:rPr lang="en-US" sz="1400" spc="-10" dirty="0">
                <a:latin typeface="Arial"/>
                <a:cs typeface="Arial"/>
              </a:rPr>
              <a:t>Capture the attention of transitioning military service members, i.e., SkillBridge, Warriors to Workforce (W2W) program, VA Veterans Health Administration, and Technical Career Field Program (TCF). </a:t>
            </a:r>
            <a:endParaRPr lang="en-US" sz="1400" dirty="0">
              <a:latin typeface="Arial"/>
              <a:cs typeface="Arial"/>
            </a:endParaRPr>
          </a:p>
          <a:p>
            <a:pPr lvl="1">
              <a:lnSpc>
                <a:spcPct val="100000"/>
              </a:lnSpc>
              <a:spcBef>
                <a:spcPts val="20"/>
              </a:spcBef>
              <a:buFont typeface="Arial"/>
              <a:buChar char="•"/>
            </a:pPr>
            <a:endParaRPr sz="2350" dirty="0">
              <a:latin typeface="Arial"/>
              <a:cs typeface="Arial"/>
            </a:endParaRPr>
          </a:p>
          <a:p>
            <a:pPr marL="12700">
              <a:lnSpc>
                <a:spcPct val="100000"/>
              </a:lnSpc>
              <a:tabLst>
                <a:tab pos="354965" algn="l"/>
                <a:tab pos="355600" algn="l"/>
              </a:tabLst>
            </a:pPr>
            <a:r>
              <a:rPr lang="en-US" sz="2000" b="1" dirty="0">
                <a:latin typeface="Arial"/>
                <a:cs typeface="Arial"/>
              </a:rPr>
              <a:t>HIRE: C</a:t>
            </a:r>
            <a:r>
              <a:rPr sz="1900" b="1" dirty="0">
                <a:latin typeface="Arial"/>
                <a:cs typeface="Arial"/>
              </a:rPr>
              <a:t>ulturally</a:t>
            </a:r>
            <a:r>
              <a:rPr sz="1900" b="1" spc="-35" dirty="0">
                <a:latin typeface="Arial"/>
                <a:cs typeface="Arial"/>
              </a:rPr>
              <a:t> </a:t>
            </a:r>
            <a:r>
              <a:rPr sz="1900" b="1" spc="-10" dirty="0">
                <a:latin typeface="Arial"/>
                <a:cs typeface="Arial"/>
              </a:rPr>
              <a:t>competent</a:t>
            </a:r>
            <a:r>
              <a:rPr lang="en-US" sz="1900" b="1" spc="-10" dirty="0">
                <a:latin typeface="Arial"/>
                <a:cs typeface="Arial"/>
              </a:rPr>
              <a:t> and a diverse workforce</a:t>
            </a:r>
            <a:endParaRPr sz="1900" b="1" dirty="0">
              <a:latin typeface="Arial"/>
              <a:cs typeface="Arial"/>
            </a:endParaRPr>
          </a:p>
          <a:p>
            <a:pPr marL="1155700" marR="480695" lvl="1" indent="-228600">
              <a:lnSpc>
                <a:spcPts val="1620"/>
              </a:lnSpc>
              <a:spcBef>
                <a:spcPts val="400"/>
              </a:spcBef>
              <a:buChar char="•"/>
              <a:tabLst>
                <a:tab pos="1155700" algn="l"/>
                <a:tab pos="1156335" algn="l"/>
              </a:tabLst>
            </a:pPr>
            <a:r>
              <a:rPr sz="1500" dirty="0">
                <a:latin typeface="Arial"/>
                <a:cs typeface="Arial"/>
              </a:rPr>
              <a:t>Divers</a:t>
            </a:r>
            <a:r>
              <a:rPr lang="en-US" sz="1500" dirty="0">
                <a:latin typeface="Arial"/>
                <a:cs typeface="Arial"/>
              </a:rPr>
              <a:t>ity and inclusivity</a:t>
            </a:r>
            <a:r>
              <a:rPr sz="1500" dirty="0">
                <a:latin typeface="Arial"/>
                <a:cs typeface="Arial"/>
              </a:rPr>
              <a:t>:</a:t>
            </a:r>
            <a:r>
              <a:rPr sz="1500" spc="5" dirty="0">
                <a:latin typeface="Arial"/>
                <a:cs typeface="Arial"/>
              </a:rPr>
              <a:t> </a:t>
            </a:r>
            <a:r>
              <a:rPr lang="en-US" sz="1500" spc="5" dirty="0">
                <a:latin typeface="Arial"/>
                <a:cs typeface="Arial"/>
              </a:rPr>
              <a:t>Veterans and military spouses c</a:t>
            </a:r>
            <a:r>
              <a:rPr sz="1500" dirty="0">
                <a:latin typeface="Arial"/>
                <a:cs typeface="Arial"/>
              </a:rPr>
              <a:t>ome</a:t>
            </a:r>
            <a:r>
              <a:rPr sz="1500" spc="-5" dirty="0">
                <a:latin typeface="Arial"/>
                <a:cs typeface="Arial"/>
              </a:rPr>
              <a:t> </a:t>
            </a:r>
            <a:r>
              <a:rPr sz="1500" dirty="0">
                <a:latin typeface="Arial"/>
                <a:cs typeface="Arial"/>
              </a:rPr>
              <a:t>from</a:t>
            </a:r>
            <a:r>
              <a:rPr sz="1500" spc="-30" dirty="0">
                <a:latin typeface="Arial"/>
                <a:cs typeface="Arial"/>
              </a:rPr>
              <a:t> </a:t>
            </a:r>
            <a:r>
              <a:rPr sz="1500" dirty="0">
                <a:latin typeface="Arial"/>
                <a:cs typeface="Arial"/>
              </a:rPr>
              <a:t>a</a:t>
            </a:r>
            <a:r>
              <a:rPr sz="1500" spc="-15" dirty="0">
                <a:latin typeface="Arial"/>
                <a:cs typeface="Arial"/>
              </a:rPr>
              <a:t> </a:t>
            </a:r>
            <a:r>
              <a:rPr sz="1500" dirty="0">
                <a:latin typeface="Arial"/>
                <a:cs typeface="Arial"/>
              </a:rPr>
              <a:t>variety</a:t>
            </a:r>
            <a:r>
              <a:rPr sz="1500" spc="-10" dirty="0">
                <a:latin typeface="Arial"/>
                <a:cs typeface="Arial"/>
              </a:rPr>
              <a:t> </a:t>
            </a:r>
            <a:r>
              <a:rPr sz="1500" dirty="0">
                <a:latin typeface="Arial"/>
                <a:cs typeface="Arial"/>
              </a:rPr>
              <a:t>of</a:t>
            </a:r>
            <a:r>
              <a:rPr sz="1500" spc="-20" dirty="0">
                <a:latin typeface="Arial"/>
                <a:cs typeface="Arial"/>
              </a:rPr>
              <a:t> </a:t>
            </a:r>
            <a:r>
              <a:rPr sz="1500" dirty="0">
                <a:latin typeface="Arial"/>
                <a:cs typeface="Arial"/>
              </a:rPr>
              <a:t>different</a:t>
            </a:r>
            <a:r>
              <a:rPr sz="1500" spc="-50" dirty="0">
                <a:latin typeface="Arial"/>
                <a:cs typeface="Arial"/>
              </a:rPr>
              <a:t> </a:t>
            </a:r>
            <a:r>
              <a:rPr sz="1500" dirty="0">
                <a:latin typeface="Arial"/>
                <a:cs typeface="Arial"/>
              </a:rPr>
              <a:t>backgrounds</a:t>
            </a:r>
            <a:r>
              <a:rPr sz="1500" spc="-50" dirty="0">
                <a:latin typeface="Arial"/>
                <a:cs typeface="Arial"/>
              </a:rPr>
              <a:t> </a:t>
            </a:r>
            <a:r>
              <a:rPr sz="1500" dirty="0">
                <a:latin typeface="Arial"/>
                <a:cs typeface="Arial"/>
              </a:rPr>
              <a:t>and</a:t>
            </a:r>
            <a:r>
              <a:rPr sz="1500" spc="-15" dirty="0">
                <a:latin typeface="Arial"/>
                <a:cs typeface="Arial"/>
              </a:rPr>
              <a:t> </a:t>
            </a:r>
            <a:r>
              <a:rPr sz="1500" dirty="0">
                <a:latin typeface="Arial"/>
                <a:cs typeface="Arial"/>
              </a:rPr>
              <a:t>cultures</a:t>
            </a:r>
            <a:r>
              <a:rPr sz="1500" spc="-35" dirty="0">
                <a:latin typeface="Arial"/>
                <a:cs typeface="Arial"/>
              </a:rPr>
              <a:t> </a:t>
            </a:r>
            <a:r>
              <a:rPr sz="1500" dirty="0">
                <a:latin typeface="Arial"/>
                <a:cs typeface="Arial"/>
              </a:rPr>
              <a:t>and</a:t>
            </a:r>
            <a:r>
              <a:rPr sz="1500" spc="-15" dirty="0">
                <a:latin typeface="Arial"/>
                <a:cs typeface="Arial"/>
              </a:rPr>
              <a:t> </a:t>
            </a:r>
            <a:r>
              <a:rPr sz="1500" dirty="0">
                <a:latin typeface="Arial"/>
                <a:cs typeface="Arial"/>
              </a:rPr>
              <a:t>bring</a:t>
            </a:r>
            <a:r>
              <a:rPr lang="en-US" sz="1500" dirty="0">
                <a:latin typeface="Arial"/>
                <a:cs typeface="Arial"/>
              </a:rPr>
              <a:t>ing</a:t>
            </a:r>
            <a:r>
              <a:rPr sz="1500" spc="-25" dirty="0">
                <a:latin typeface="Arial"/>
                <a:cs typeface="Arial"/>
              </a:rPr>
              <a:t> </a:t>
            </a:r>
            <a:r>
              <a:rPr sz="1500" dirty="0">
                <a:latin typeface="Arial"/>
                <a:cs typeface="Arial"/>
              </a:rPr>
              <a:t>vast</a:t>
            </a:r>
            <a:r>
              <a:rPr sz="1500" spc="-5" dirty="0">
                <a:latin typeface="Arial"/>
                <a:cs typeface="Arial"/>
              </a:rPr>
              <a:t> </a:t>
            </a:r>
            <a:r>
              <a:rPr sz="1500" spc="-10" dirty="0">
                <a:latin typeface="Arial"/>
                <a:cs typeface="Arial"/>
              </a:rPr>
              <a:t>experience, </a:t>
            </a:r>
            <a:r>
              <a:rPr sz="1500" dirty="0">
                <a:latin typeface="Arial"/>
                <a:cs typeface="Arial"/>
              </a:rPr>
              <a:t>perspective,</a:t>
            </a:r>
            <a:r>
              <a:rPr sz="1500" spc="-35" dirty="0">
                <a:latin typeface="Arial"/>
                <a:cs typeface="Arial"/>
              </a:rPr>
              <a:t> </a:t>
            </a:r>
            <a:r>
              <a:rPr lang="en-US" sz="1500" spc="-35" dirty="0">
                <a:latin typeface="Arial"/>
                <a:cs typeface="Arial"/>
              </a:rPr>
              <a:t>ideas, thoughts, </a:t>
            </a:r>
            <a:r>
              <a:rPr sz="1500" dirty="0">
                <a:latin typeface="Arial"/>
                <a:cs typeface="Arial"/>
              </a:rPr>
              <a:t>education,</a:t>
            </a:r>
            <a:r>
              <a:rPr sz="1500" spc="-35" dirty="0">
                <a:latin typeface="Arial"/>
                <a:cs typeface="Arial"/>
              </a:rPr>
              <a:t> </a:t>
            </a:r>
            <a:r>
              <a:rPr sz="1500" dirty="0">
                <a:latin typeface="Arial"/>
                <a:cs typeface="Arial"/>
              </a:rPr>
              <a:t>and</a:t>
            </a:r>
            <a:r>
              <a:rPr sz="1500" spc="-10" dirty="0">
                <a:latin typeface="Arial"/>
                <a:cs typeface="Arial"/>
              </a:rPr>
              <a:t> talent.</a:t>
            </a:r>
            <a:endParaRPr lang="en-US" sz="1500" spc="-10" dirty="0">
              <a:latin typeface="Arial"/>
              <a:cs typeface="Arial"/>
            </a:endParaRPr>
          </a:p>
          <a:p>
            <a:pPr marL="1155700" marR="480695" lvl="1" indent="-228600">
              <a:lnSpc>
                <a:spcPts val="1620"/>
              </a:lnSpc>
              <a:spcBef>
                <a:spcPts val="400"/>
              </a:spcBef>
              <a:buChar char="•"/>
              <a:tabLst>
                <a:tab pos="1155700" algn="l"/>
                <a:tab pos="1156335" algn="l"/>
              </a:tabLst>
            </a:pPr>
            <a:r>
              <a:rPr lang="en-US" sz="1500" spc="-10" dirty="0">
                <a:latin typeface="Arial"/>
                <a:cs typeface="Arial"/>
              </a:rPr>
              <a:t>Helps all of us better serve Veterans, their families and survivors.</a:t>
            </a:r>
            <a:r>
              <a:rPr lang="en-US" sz="1900" b="1" spc="-20" dirty="0">
                <a:latin typeface="Arial"/>
                <a:cs typeface="Arial"/>
              </a:rPr>
              <a:t> </a:t>
            </a:r>
          </a:p>
          <a:p>
            <a:pPr marL="12700">
              <a:tabLst>
                <a:tab pos="354965" algn="l"/>
                <a:tab pos="355600" algn="l"/>
              </a:tabLst>
            </a:pPr>
            <a:endParaRPr lang="en-US" sz="1900" b="1" spc="-20" dirty="0">
              <a:latin typeface="Arial"/>
              <a:cs typeface="Arial"/>
            </a:endParaRPr>
          </a:p>
          <a:p>
            <a:pPr marL="12700">
              <a:tabLst>
                <a:tab pos="354965" algn="l"/>
                <a:tab pos="355600" algn="l"/>
              </a:tabLst>
            </a:pPr>
            <a:r>
              <a:rPr lang="en-US" sz="1900" b="1" spc="-20" dirty="0">
                <a:latin typeface="Arial"/>
                <a:cs typeface="Arial"/>
              </a:rPr>
              <a:t>RETAIN:</a:t>
            </a:r>
            <a:r>
              <a:rPr lang="en-US" sz="1900" b="1" spc="-50" dirty="0">
                <a:latin typeface="Arial"/>
                <a:cs typeface="Arial"/>
              </a:rPr>
              <a:t>  </a:t>
            </a:r>
            <a:r>
              <a:rPr lang="en-US" sz="1900" b="1" dirty="0">
                <a:latin typeface="Arial"/>
                <a:cs typeface="Arial"/>
              </a:rPr>
              <a:t>Career</a:t>
            </a:r>
            <a:r>
              <a:rPr lang="en-US" sz="1900" b="1" spc="-45" dirty="0">
                <a:latin typeface="Arial"/>
                <a:cs typeface="Arial"/>
              </a:rPr>
              <a:t> </a:t>
            </a:r>
            <a:r>
              <a:rPr lang="en-US" sz="1900" b="1" spc="-10" dirty="0">
                <a:latin typeface="Arial"/>
                <a:cs typeface="Arial"/>
              </a:rPr>
              <a:t>advancement and employee engagement</a:t>
            </a:r>
            <a:endParaRPr lang="en-US" sz="1900" b="1" dirty="0">
              <a:latin typeface="Arial"/>
              <a:cs typeface="Arial"/>
            </a:endParaRPr>
          </a:p>
          <a:p>
            <a:pPr marL="1155700" lvl="1" indent="-229235">
              <a:lnSpc>
                <a:spcPct val="100000"/>
              </a:lnSpc>
              <a:spcBef>
                <a:spcPts val="195"/>
              </a:spcBef>
              <a:buChar char="•"/>
              <a:tabLst>
                <a:tab pos="1155700" algn="l"/>
                <a:tab pos="1156335" algn="l"/>
              </a:tabLst>
            </a:pPr>
            <a:r>
              <a:rPr lang="en-US" sz="1500" spc="-20" dirty="0">
                <a:latin typeface="Arial"/>
                <a:cs typeface="Arial"/>
              </a:rPr>
              <a:t>Creative outside the box thinking about remote, telework </a:t>
            </a:r>
            <a:r>
              <a:rPr lang="en-US" sz="1500" dirty="0">
                <a:latin typeface="Arial"/>
                <a:cs typeface="Arial"/>
              </a:rPr>
              <a:t>and other</a:t>
            </a:r>
            <a:r>
              <a:rPr lang="en-US" sz="1500" spc="-20" dirty="0">
                <a:latin typeface="Arial"/>
                <a:cs typeface="Arial"/>
              </a:rPr>
              <a:t> flexible </a:t>
            </a:r>
            <a:r>
              <a:rPr lang="en-US" sz="1500" dirty="0">
                <a:latin typeface="Arial"/>
                <a:cs typeface="Arial"/>
              </a:rPr>
              <a:t>portable</a:t>
            </a:r>
            <a:r>
              <a:rPr lang="en-US" sz="1500" spc="-40" dirty="0">
                <a:latin typeface="Arial"/>
                <a:cs typeface="Arial"/>
              </a:rPr>
              <a:t> </a:t>
            </a:r>
            <a:r>
              <a:rPr lang="en-US" sz="1500" dirty="0">
                <a:latin typeface="Arial"/>
                <a:cs typeface="Arial"/>
              </a:rPr>
              <a:t>work</a:t>
            </a:r>
            <a:r>
              <a:rPr lang="en-US" sz="1500" spc="-5" dirty="0">
                <a:latin typeface="Arial"/>
                <a:cs typeface="Arial"/>
              </a:rPr>
              <a:t> </a:t>
            </a:r>
            <a:r>
              <a:rPr lang="en-US" sz="1500" spc="-10" dirty="0">
                <a:latin typeface="Arial"/>
                <a:cs typeface="Arial"/>
              </a:rPr>
              <a:t>opportunities.</a:t>
            </a:r>
            <a:endParaRPr lang="en-US" sz="1500" dirty="0">
              <a:latin typeface="Arial"/>
              <a:cs typeface="Arial"/>
            </a:endParaRPr>
          </a:p>
          <a:p>
            <a:pPr marL="1155700" lvl="1" indent="-229235">
              <a:spcBef>
                <a:spcPts val="180"/>
              </a:spcBef>
              <a:buChar char="•"/>
              <a:tabLst>
                <a:tab pos="1155700" algn="l"/>
                <a:tab pos="1156335" algn="l"/>
              </a:tabLst>
            </a:pPr>
            <a:r>
              <a:rPr lang="en-US" sz="1500" dirty="0">
                <a:latin typeface="Arial"/>
                <a:cs typeface="Arial"/>
              </a:rPr>
              <a:t>These</a:t>
            </a:r>
            <a:r>
              <a:rPr lang="en-US" sz="1500" spc="-20" dirty="0">
                <a:latin typeface="Arial"/>
                <a:cs typeface="Arial"/>
              </a:rPr>
              <a:t> </a:t>
            </a:r>
            <a:r>
              <a:rPr lang="en-US" sz="1500" dirty="0">
                <a:latin typeface="Arial"/>
                <a:cs typeface="Arial"/>
              </a:rPr>
              <a:t>workforce</a:t>
            </a:r>
            <a:r>
              <a:rPr lang="en-US" sz="1500" spc="-20" dirty="0">
                <a:latin typeface="Arial"/>
                <a:cs typeface="Arial"/>
              </a:rPr>
              <a:t> </a:t>
            </a:r>
            <a:r>
              <a:rPr lang="en-US" sz="1500" dirty="0">
                <a:latin typeface="Arial"/>
                <a:cs typeface="Arial"/>
              </a:rPr>
              <a:t>solution</a:t>
            </a:r>
            <a:r>
              <a:rPr lang="en-US" sz="1500" spc="-20" dirty="0">
                <a:latin typeface="Arial"/>
                <a:cs typeface="Arial"/>
              </a:rPr>
              <a:t> </a:t>
            </a:r>
            <a:r>
              <a:rPr lang="en-US" sz="1500" dirty="0">
                <a:latin typeface="Arial"/>
                <a:cs typeface="Arial"/>
              </a:rPr>
              <a:t>enable military</a:t>
            </a:r>
            <a:r>
              <a:rPr lang="en-US" sz="1500" spc="-15" dirty="0">
                <a:latin typeface="Arial"/>
                <a:cs typeface="Arial"/>
              </a:rPr>
              <a:t> </a:t>
            </a:r>
            <a:r>
              <a:rPr lang="en-US" sz="1500" dirty="0">
                <a:latin typeface="Arial"/>
                <a:cs typeface="Arial"/>
              </a:rPr>
              <a:t>spouses</a:t>
            </a:r>
            <a:r>
              <a:rPr lang="en-US" sz="1500" spc="-30" dirty="0">
                <a:latin typeface="Arial"/>
                <a:cs typeface="Arial"/>
              </a:rPr>
              <a:t> </a:t>
            </a:r>
            <a:r>
              <a:rPr lang="en-US" sz="1500" dirty="0">
                <a:latin typeface="Arial"/>
                <a:cs typeface="Arial"/>
              </a:rPr>
              <a:t>to</a:t>
            </a:r>
            <a:r>
              <a:rPr lang="en-US" sz="1500" spc="-10" dirty="0">
                <a:latin typeface="Arial"/>
                <a:cs typeface="Arial"/>
              </a:rPr>
              <a:t> </a:t>
            </a:r>
            <a:r>
              <a:rPr lang="en-US" sz="1500" dirty="0">
                <a:latin typeface="Arial"/>
                <a:cs typeface="Arial"/>
              </a:rPr>
              <a:t>continue</a:t>
            </a:r>
            <a:r>
              <a:rPr lang="en-US" sz="1500" spc="-30" dirty="0">
                <a:latin typeface="Arial"/>
                <a:cs typeface="Arial"/>
              </a:rPr>
              <a:t> </a:t>
            </a:r>
            <a:r>
              <a:rPr lang="en-US" sz="1500" dirty="0">
                <a:latin typeface="Arial"/>
                <a:cs typeface="Arial"/>
              </a:rPr>
              <a:t>their</a:t>
            </a:r>
            <a:r>
              <a:rPr lang="en-US" sz="1500" spc="-15" dirty="0">
                <a:latin typeface="Arial"/>
                <a:cs typeface="Arial"/>
              </a:rPr>
              <a:t> </a:t>
            </a:r>
            <a:r>
              <a:rPr lang="en-US" sz="1500" dirty="0">
                <a:latin typeface="Arial"/>
                <a:cs typeface="Arial"/>
              </a:rPr>
              <a:t>careers</a:t>
            </a:r>
            <a:r>
              <a:rPr lang="en-US" sz="1500" spc="-25" dirty="0">
                <a:latin typeface="Arial"/>
                <a:cs typeface="Arial"/>
              </a:rPr>
              <a:t> </a:t>
            </a:r>
            <a:r>
              <a:rPr lang="en-US" sz="1500" dirty="0">
                <a:latin typeface="Arial"/>
                <a:cs typeface="Arial"/>
              </a:rPr>
              <a:t>through</a:t>
            </a:r>
            <a:r>
              <a:rPr lang="en-US" sz="1500" spc="-20" dirty="0">
                <a:latin typeface="Arial"/>
                <a:cs typeface="Arial"/>
              </a:rPr>
              <a:t> </a:t>
            </a:r>
            <a:r>
              <a:rPr lang="en-US" sz="1500" dirty="0">
                <a:latin typeface="Arial"/>
                <a:cs typeface="Arial"/>
              </a:rPr>
              <a:t>military</a:t>
            </a:r>
            <a:r>
              <a:rPr lang="en-US" sz="1500" spc="-15" dirty="0">
                <a:latin typeface="Arial"/>
                <a:cs typeface="Arial"/>
              </a:rPr>
              <a:t> </a:t>
            </a:r>
            <a:r>
              <a:rPr lang="en-US" sz="1500" spc="-10" dirty="0">
                <a:latin typeface="Arial"/>
                <a:cs typeface="Arial"/>
              </a:rPr>
              <a:t>relocations. </a:t>
            </a:r>
            <a:endParaRPr lang="en-US" sz="1500" dirty="0">
              <a:latin typeface="Arial"/>
              <a:cs typeface="Arial"/>
            </a:endParaRPr>
          </a:p>
          <a:p>
            <a:pPr marL="1155700" lvl="1" indent="-229235">
              <a:lnSpc>
                <a:spcPct val="100000"/>
              </a:lnSpc>
              <a:spcBef>
                <a:spcPts val="180"/>
              </a:spcBef>
              <a:buChar char="•"/>
              <a:tabLst>
                <a:tab pos="1155700" algn="l"/>
                <a:tab pos="1156335" algn="l"/>
              </a:tabLst>
            </a:pPr>
            <a:r>
              <a:rPr lang="en-US" sz="1500" dirty="0">
                <a:latin typeface="Arial"/>
                <a:cs typeface="Arial"/>
              </a:rPr>
              <a:t>Supports</a:t>
            </a:r>
            <a:r>
              <a:rPr lang="en-US" sz="1500" spc="-45" dirty="0">
                <a:latin typeface="Arial"/>
                <a:cs typeface="Arial"/>
              </a:rPr>
              <a:t> </a:t>
            </a:r>
            <a:r>
              <a:rPr lang="en-US" sz="1500" dirty="0">
                <a:latin typeface="Arial"/>
                <a:cs typeface="Arial"/>
              </a:rPr>
              <a:t>military</a:t>
            </a:r>
            <a:r>
              <a:rPr lang="en-US" sz="1500" spc="-5" dirty="0">
                <a:latin typeface="Arial"/>
                <a:cs typeface="Arial"/>
              </a:rPr>
              <a:t> </a:t>
            </a:r>
            <a:r>
              <a:rPr lang="en-US" sz="1500" dirty="0">
                <a:latin typeface="Arial"/>
                <a:cs typeface="Arial"/>
              </a:rPr>
              <a:t>readiness</a:t>
            </a:r>
            <a:r>
              <a:rPr lang="en-US" sz="1500" spc="-35" dirty="0">
                <a:latin typeface="Arial"/>
                <a:cs typeface="Arial"/>
              </a:rPr>
              <a:t> </a:t>
            </a:r>
            <a:r>
              <a:rPr lang="en-US" sz="1500" dirty="0">
                <a:latin typeface="Arial"/>
                <a:cs typeface="Arial"/>
              </a:rPr>
              <a:t>and</a:t>
            </a:r>
            <a:r>
              <a:rPr lang="en-US" sz="1500" spc="-10" dirty="0">
                <a:latin typeface="Arial"/>
                <a:cs typeface="Arial"/>
              </a:rPr>
              <a:t> </a:t>
            </a:r>
            <a:r>
              <a:rPr lang="en-US" sz="1500" dirty="0">
                <a:latin typeface="Arial"/>
                <a:cs typeface="Arial"/>
              </a:rPr>
              <a:t>the</a:t>
            </a:r>
            <a:r>
              <a:rPr lang="en-US" sz="1500" spc="-20" dirty="0">
                <a:latin typeface="Arial"/>
                <a:cs typeface="Arial"/>
              </a:rPr>
              <a:t> </a:t>
            </a:r>
            <a:r>
              <a:rPr lang="en-US" sz="1500" dirty="0">
                <a:latin typeface="Arial"/>
                <a:cs typeface="Arial"/>
              </a:rPr>
              <a:t>whole health</a:t>
            </a:r>
            <a:r>
              <a:rPr lang="en-US" sz="1500" spc="-20" dirty="0">
                <a:latin typeface="Arial"/>
                <a:cs typeface="Arial"/>
              </a:rPr>
              <a:t> </a:t>
            </a:r>
            <a:r>
              <a:rPr lang="en-US" sz="1500" dirty="0">
                <a:latin typeface="Arial"/>
                <a:cs typeface="Arial"/>
              </a:rPr>
              <a:t>of</a:t>
            </a:r>
            <a:r>
              <a:rPr lang="en-US" sz="1500" spc="-15" dirty="0">
                <a:latin typeface="Arial"/>
                <a:cs typeface="Arial"/>
              </a:rPr>
              <a:t> </a:t>
            </a:r>
            <a:r>
              <a:rPr lang="en-US" sz="1500" dirty="0">
                <a:latin typeface="Arial"/>
                <a:cs typeface="Arial"/>
              </a:rPr>
              <a:t>the</a:t>
            </a:r>
            <a:r>
              <a:rPr lang="en-US" sz="1500" spc="-20" dirty="0">
                <a:latin typeface="Arial"/>
                <a:cs typeface="Arial"/>
              </a:rPr>
              <a:t> </a:t>
            </a:r>
            <a:r>
              <a:rPr lang="en-US" sz="1500" dirty="0">
                <a:latin typeface="Arial"/>
                <a:cs typeface="Arial"/>
              </a:rPr>
              <a:t>military</a:t>
            </a:r>
            <a:r>
              <a:rPr lang="en-US" sz="1500" spc="-5" dirty="0">
                <a:latin typeface="Arial"/>
                <a:cs typeface="Arial"/>
              </a:rPr>
              <a:t> </a:t>
            </a:r>
            <a:r>
              <a:rPr lang="en-US" sz="1500" spc="-10" dirty="0">
                <a:latin typeface="Arial"/>
                <a:cs typeface="Arial"/>
              </a:rPr>
              <a:t>family as well as supports transition.</a:t>
            </a:r>
            <a:endParaRPr lang="en-US" sz="1500" dirty="0">
              <a:latin typeface="Arial"/>
              <a:cs typeface="Arial"/>
            </a:endParaRPr>
          </a:p>
        </p:txBody>
      </p:sp>
      <p:sp>
        <p:nvSpPr>
          <p:cNvPr id="15" name="TextBox 14">
            <a:extLst>
              <a:ext uri="{FF2B5EF4-FFF2-40B4-BE49-F238E27FC236}">
                <a16:creationId xmlns:a16="http://schemas.microsoft.com/office/drawing/2014/main" id="{BFF3146D-0476-4C69-B026-21666CC323AB}"/>
              </a:ext>
              <a:ext uri="{C183D7F6-B498-43B3-948B-1728B52AA6E4}">
                <adec:decorative xmlns:adec="http://schemas.microsoft.com/office/drawing/2017/decorative" val="1"/>
              </a:ext>
            </a:extLst>
          </p:cNvPr>
          <p:cNvSpPr txBox="1"/>
          <p:nvPr/>
        </p:nvSpPr>
        <p:spPr>
          <a:xfrm>
            <a:off x="136779" y="6270866"/>
            <a:ext cx="6097604" cy="369332"/>
          </a:xfrm>
          <a:prstGeom prst="rect">
            <a:avLst/>
          </a:prstGeom>
          <a:noFill/>
        </p:spPr>
        <p:txBody>
          <a:bodyPr wrap="square">
            <a:spAutoFit/>
          </a:bodyPr>
          <a:lstStyle/>
          <a:p>
            <a:r>
              <a:rPr lang="en-US" sz="1800" b="1">
                <a:solidFill>
                  <a:schemeClr val="bg1"/>
                </a:solidFill>
              </a:rPr>
              <a:t>V</a:t>
            </a:r>
            <a:r>
              <a:rPr lang="en-US" sz="1800">
                <a:solidFill>
                  <a:schemeClr val="bg1">
                    <a:lumMod val="85000"/>
                  </a:schemeClr>
                </a:solidFill>
              </a:rPr>
              <a:t>eteran and </a:t>
            </a:r>
            <a:r>
              <a:rPr lang="en-US" sz="1800" b="1">
                <a:solidFill>
                  <a:schemeClr val="bg1"/>
                </a:solidFill>
              </a:rPr>
              <a:t>M</a:t>
            </a:r>
            <a:r>
              <a:rPr lang="en-US" sz="1800">
                <a:solidFill>
                  <a:schemeClr val="bg1">
                    <a:lumMod val="85000"/>
                  </a:schemeClr>
                </a:solidFill>
              </a:rPr>
              <a:t>ilitary</a:t>
            </a:r>
            <a:r>
              <a:rPr lang="en-US" sz="1800">
                <a:solidFill>
                  <a:schemeClr val="bg1"/>
                </a:solidFill>
              </a:rPr>
              <a:t> </a:t>
            </a:r>
            <a:r>
              <a:rPr lang="en-US" sz="1800" b="1">
                <a:solidFill>
                  <a:schemeClr val="bg1"/>
                </a:solidFill>
              </a:rPr>
              <a:t>S</a:t>
            </a:r>
            <a:r>
              <a:rPr lang="en-US" sz="1800">
                <a:solidFill>
                  <a:schemeClr val="bg1">
                    <a:lumMod val="85000"/>
                  </a:schemeClr>
                </a:solidFill>
              </a:rPr>
              <a:t>pouse </a:t>
            </a:r>
            <a:r>
              <a:rPr lang="en-US" sz="1800" b="1">
                <a:solidFill>
                  <a:schemeClr val="bg1"/>
                </a:solidFill>
              </a:rPr>
              <a:t>T</a:t>
            </a:r>
            <a:r>
              <a:rPr lang="en-US" sz="1800">
                <a:solidFill>
                  <a:schemeClr val="bg1">
                    <a:lumMod val="85000"/>
                  </a:schemeClr>
                </a:solidFill>
              </a:rPr>
              <a:t>alent </a:t>
            </a:r>
            <a:r>
              <a:rPr lang="en-US" sz="1800" b="1">
                <a:solidFill>
                  <a:schemeClr val="bg1"/>
                </a:solidFill>
              </a:rPr>
              <a:t>E</a:t>
            </a:r>
            <a:r>
              <a:rPr lang="en-US" sz="1800">
                <a:solidFill>
                  <a:schemeClr val="bg1">
                    <a:lumMod val="85000"/>
                  </a:schemeClr>
                </a:solidFill>
              </a:rPr>
              <a:t>ngagement </a:t>
            </a:r>
            <a:r>
              <a:rPr lang="en-US" sz="1800" b="1">
                <a:solidFill>
                  <a:schemeClr val="bg1"/>
                </a:solidFill>
              </a:rPr>
              <a:t>P</a:t>
            </a:r>
            <a:r>
              <a:rPr lang="en-US" sz="1800">
                <a:solidFill>
                  <a:schemeClr val="bg1">
                    <a:lumMod val="85000"/>
                  </a:schemeClr>
                </a:solidFill>
              </a:rPr>
              <a:t>rogram</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8100">
              <a:lnSpc>
                <a:spcPts val="1425"/>
              </a:lnSpc>
            </a:pPr>
            <a:fld id="{81D60167-4931-47E6-BA6A-407CBD079E47}" type="slidenum">
              <a:rPr spc="-25" dirty="0"/>
              <a:t>4</a:t>
            </a:fld>
            <a:endParaRPr spc="-25"/>
          </a:p>
        </p:txBody>
      </p:sp>
    </p:spTree>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BC1E-EE62-4980-A5DA-50C3EB0EC816}"/>
              </a:ext>
            </a:extLst>
          </p:cNvPr>
          <p:cNvSpPr>
            <a:spLocks noGrp="1"/>
          </p:cNvSpPr>
          <p:nvPr>
            <p:ph type="title"/>
          </p:nvPr>
        </p:nvSpPr>
        <p:spPr>
          <a:xfrm>
            <a:off x="419099" y="36957"/>
            <a:ext cx="11544301" cy="677108"/>
          </a:xfrm>
        </p:spPr>
        <p:txBody>
          <a:bodyPr/>
          <a:lstStyle/>
          <a:p>
            <a:pPr algn="ctr"/>
            <a:r>
              <a:rPr lang="en-US" dirty="0"/>
              <a:t>Veteran Hiring Authorities</a:t>
            </a:r>
          </a:p>
        </p:txBody>
      </p:sp>
      <p:pic>
        <p:nvPicPr>
          <p:cNvPr id="21" name="Graphic 20" descr="Image of 3 silhoutted faces staggered slightly apart.">
            <a:extLst>
              <a:ext uri="{FF2B5EF4-FFF2-40B4-BE49-F238E27FC236}">
                <a16:creationId xmlns:a16="http://schemas.microsoft.com/office/drawing/2014/main" id="{8D15CC2D-099F-4B1B-873A-F920B0E896C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419099" y="1662525"/>
            <a:ext cx="874624" cy="874624"/>
          </a:xfrm>
          <a:prstGeom prst="rect">
            <a:avLst/>
          </a:prstGeom>
        </p:spPr>
      </p:pic>
      <p:pic>
        <p:nvPicPr>
          <p:cNvPr id="19" name="Graphic 18" descr="Abstract outlined image of a military dog tag with a star icon">
            <a:extLst>
              <a:ext uri="{FF2B5EF4-FFF2-40B4-BE49-F238E27FC236}">
                <a16:creationId xmlns:a16="http://schemas.microsoft.com/office/drawing/2014/main" id="{777DACE9-61CE-4991-BF16-C06373F40FCD}"/>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95541" y="3036448"/>
            <a:ext cx="1016154" cy="1016154"/>
          </a:xfrm>
          <a:prstGeom prst="rect">
            <a:avLst/>
          </a:prstGeom>
        </p:spPr>
      </p:pic>
      <p:pic>
        <p:nvPicPr>
          <p:cNvPr id="6" name="Graphic 62" descr="Image of an rectangle outline signifying a military award ribbon.">
            <a:extLst>
              <a:ext uri="{FF2B5EF4-FFF2-40B4-BE49-F238E27FC236}">
                <a16:creationId xmlns:a16="http://schemas.microsoft.com/office/drawing/2014/main" id="{61BADB13-817D-4E29-9CD9-75E9D9ED46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72454" y="4235293"/>
            <a:ext cx="1250896" cy="1250896"/>
          </a:xfrm>
          <a:prstGeom prst="rect">
            <a:avLst/>
          </a:prstGeom>
        </p:spPr>
      </p:pic>
      <p:sp>
        <p:nvSpPr>
          <p:cNvPr id="4" name="TextBox 3">
            <a:extLst>
              <a:ext uri="{FF2B5EF4-FFF2-40B4-BE49-F238E27FC236}">
                <a16:creationId xmlns:a16="http://schemas.microsoft.com/office/drawing/2014/main" id="{9270E18E-4538-41F2-BEA6-4D5E528D4320}"/>
              </a:ext>
            </a:extLst>
          </p:cNvPr>
          <p:cNvSpPr txBox="1"/>
          <p:nvPr/>
        </p:nvSpPr>
        <p:spPr>
          <a:xfrm>
            <a:off x="1623794" y="1295292"/>
            <a:ext cx="9937082" cy="4678204"/>
          </a:xfrm>
          <a:prstGeom prst="rect">
            <a:avLst/>
          </a:prstGeom>
          <a:noFill/>
        </p:spPr>
        <p:txBody>
          <a:bodyPr wrap="square" lIns="91440" tIns="45720" rIns="91440" bIns="45720" anchor="t">
            <a:spAutoFit/>
          </a:bodyPr>
          <a:lstStyle/>
          <a:p>
            <a:pPr algn="l" fontAlgn="base"/>
            <a:r>
              <a:rPr lang="en-US" sz="1600" b="1" i="0" dirty="0">
                <a:solidFill>
                  <a:schemeClr val="tx1"/>
                </a:solidFill>
                <a:effectLst/>
                <a:latin typeface="Arial"/>
                <a:cs typeface="Arial"/>
              </a:rPr>
              <a:t>30 Percent or More Disabled Veterans</a:t>
            </a:r>
          </a:p>
          <a:p>
            <a:pPr algn="l" fontAlgn="base"/>
            <a:r>
              <a:rPr lang="en-US" sz="1600" b="0" i="0" dirty="0">
                <a:solidFill>
                  <a:schemeClr val="tx1"/>
                </a:solidFill>
                <a:effectLst/>
                <a:latin typeface="Arial"/>
                <a:cs typeface="Arial"/>
              </a:rPr>
              <a:t>The 30 Percent or More Disabled Veteran authority allows any Veteran with a 30 percent or more service-connected disability to be hired noncompetitively to any position for which they meet the qualification requirements. This is a time-limited appointment of more than 60 days, during which time Veterans may be converted to a career or career-conditional appointment based on successful performance. There are no grade level limitations for job opportunities under this authority.</a:t>
            </a:r>
          </a:p>
          <a:p>
            <a:pPr algn="l" fontAlgn="base"/>
            <a:endParaRPr lang="en-US" sz="1600" dirty="0">
              <a:solidFill>
                <a:schemeClr val="tx1"/>
              </a:solidFill>
              <a:latin typeface="Arial" panose="020B0604020202020204" pitchFamily="34" charset="0"/>
              <a:cs typeface="Arial" panose="020B0604020202020204" pitchFamily="34" charset="0"/>
            </a:endParaRPr>
          </a:p>
          <a:p>
            <a:pPr algn="l" fontAlgn="base"/>
            <a:r>
              <a:rPr lang="en-US" sz="1600" b="1" i="0" dirty="0">
                <a:solidFill>
                  <a:schemeClr val="tx1"/>
                </a:solidFill>
                <a:effectLst/>
                <a:latin typeface="Arial"/>
                <a:cs typeface="Arial"/>
              </a:rPr>
              <a:t>Veterans Recruitment Appointment (VRA)</a:t>
            </a:r>
          </a:p>
          <a:p>
            <a:pPr algn="l" fontAlgn="base"/>
            <a:r>
              <a:rPr lang="en-US" sz="1600" b="0" i="0" dirty="0">
                <a:solidFill>
                  <a:schemeClr val="tx1"/>
                </a:solidFill>
                <a:effectLst/>
                <a:latin typeface="Arial"/>
                <a:cs typeface="Arial"/>
              </a:rPr>
              <a:t>The Veterans’ Recruitment Appointment (VRA) authority allows agencies to hire eligible Veterans noncompetitively through the GS-11 grade level. Veterans can be converted to a career or career-conditional appointment after two years of successful performance. If a Veteran is hired to fill a temporary/term position under VRA, the Veteran will not be converted after two years of service. Veterans’ Preference applies when using this authority.</a:t>
            </a:r>
          </a:p>
          <a:p>
            <a:pPr algn="l" fontAlgn="base"/>
            <a:endParaRPr lang="en-US" sz="1600" dirty="0">
              <a:solidFill>
                <a:schemeClr val="tx1"/>
              </a:solidFill>
              <a:latin typeface="Arial" panose="020B0604020202020204" pitchFamily="34" charset="0"/>
              <a:cs typeface="Arial" panose="020B0604020202020204" pitchFamily="34" charset="0"/>
            </a:endParaRPr>
          </a:p>
          <a:p>
            <a:pPr algn="l" fontAlgn="base"/>
            <a:r>
              <a:rPr lang="en-US" sz="1600" b="1" dirty="0">
                <a:solidFill>
                  <a:schemeClr val="tx1"/>
                </a:solidFill>
                <a:latin typeface="Arial"/>
                <a:cs typeface="Arial"/>
              </a:rPr>
              <a:t>Veterans Employment Opportunity Act </a:t>
            </a:r>
            <a:r>
              <a:rPr lang="en-US" sz="1600" b="1" dirty="0"/>
              <a:t>(VEOA)</a:t>
            </a:r>
            <a:r>
              <a:rPr lang="en-US" sz="1600" b="1" dirty="0">
                <a:solidFill>
                  <a:schemeClr val="tx1"/>
                </a:solidFill>
                <a:latin typeface="Arial"/>
                <a:cs typeface="Arial"/>
              </a:rPr>
              <a:t> of 1998 </a:t>
            </a:r>
          </a:p>
          <a:p>
            <a:pPr algn="l" fontAlgn="base"/>
            <a:r>
              <a:rPr lang="en-US" sz="1600" dirty="0">
                <a:solidFill>
                  <a:schemeClr val="tx1"/>
                </a:solidFill>
                <a:latin typeface="Arial"/>
                <a:cs typeface="Arial"/>
              </a:rPr>
              <a:t>Veterans Employment Opportunity Act of 1998, as amended (VEOA) is a competitive service appointing authority that can only be used when filling permanent, competitive service positions. It allows Veterans and other preference eligibles to apply that are open to “status” candidates. </a:t>
            </a:r>
            <a:endParaRPr lang="en-US" sz="1600" dirty="0">
              <a:solidFill>
                <a:schemeClr val="tx1"/>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21329E60-A750-4822-8B03-C1BF1969AF15}"/>
              </a:ext>
              <a:ext uri="{C183D7F6-B498-43B3-948B-1728B52AA6E4}">
                <adec:decorative xmlns:adec="http://schemas.microsoft.com/office/drawing/2017/decorative" val="1"/>
              </a:ext>
            </a:extLst>
          </p:cNvPr>
          <p:cNvSpPr txBox="1"/>
          <p:nvPr/>
        </p:nvSpPr>
        <p:spPr>
          <a:xfrm>
            <a:off x="136779" y="6273706"/>
            <a:ext cx="6097604" cy="369332"/>
          </a:xfrm>
          <a:prstGeom prst="rect">
            <a:avLst/>
          </a:prstGeom>
          <a:noFill/>
        </p:spPr>
        <p:txBody>
          <a:bodyPr wrap="square">
            <a:spAutoFit/>
          </a:bodyPr>
          <a:lstStyle/>
          <a:p>
            <a:r>
              <a:rPr lang="en-US" sz="1800" b="1" dirty="0">
                <a:solidFill>
                  <a:schemeClr val="bg1"/>
                </a:solidFill>
              </a:rPr>
              <a:t>V</a:t>
            </a:r>
            <a:r>
              <a:rPr lang="en-US" sz="1800" dirty="0">
                <a:solidFill>
                  <a:schemeClr val="bg1">
                    <a:lumMod val="85000"/>
                  </a:schemeClr>
                </a:solidFill>
              </a:rPr>
              <a:t>eteran and </a:t>
            </a:r>
            <a:r>
              <a:rPr lang="en-US" sz="1800" b="1" dirty="0">
                <a:solidFill>
                  <a:schemeClr val="bg1"/>
                </a:solidFill>
              </a:rPr>
              <a:t>M</a:t>
            </a:r>
            <a:r>
              <a:rPr lang="en-US" sz="1800" dirty="0">
                <a:solidFill>
                  <a:schemeClr val="bg1">
                    <a:lumMod val="85000"/>
                  </a:schemeClr>
                </a:solidFill>
              </a:rPr>
              <a:t>ilitary</a:t>
            </a:r>
            <a:r>
              <a:rPr lang="en-US" sz="1800" dirty="0">
                <a:solidFill>
                  <a:schemeClr val="bg1"/>
                </a:solidFill>
              </a:rPr>
              <a:t> </a:t>
            </a:r>
            <a:r>
              <a:rPr lang="en-US" sz="1800" b="1" dirty="0">
                <a:solidFill>
                  <a:schemeClr val="bg1"/>
                </a:solidFill>
              </a:rPr>
              <a:t>S</a:t>
            </a:r>
            <a:r>
              <a:rPr lang="en-US" sz="1800" dirty="0">
                <a:solidFill>
                  <a:schemeClr val="bg1">
                    <a:lumMod val="85000"/>
                  </a:schemeClr>
                </a:solidFill>
              </a:rPr>
              <a:t>pouse </a:t>
            </a:r>
            <a:r>
              <a:rPr lang="en-US" sz="1800" b="1" dirty="0">
                <a:solidFill>
                  <a:schemeClr val="bg1"/>
                </a:solidFill>
              </a:rPr>
              <a:t>T</a:t>
            </a:r>
            <a:r>
              <a:rPr lang="en-US" sz="1800" dirty="0">
                <a:solidFill>
                  <a:schemeClr val="bg1">
                    <a:lumMod val="85000"/>
                  </a:schemeClr>
                </a:solidFill>
              </a:rPr>
              <a:t>alent </a:t>
            </a:r>
            <a:r>
              <a:rPr lang="en-US" sz="1800" b="1" dirty="0">
                <a:solidFill>
                  <a:schemeClr val="bg1"/>
                </a:solidFill>
              </a:rPr>
              <a:t>E</a:t>
            </a:r>
            <a:r>
              <a:rPr lang="en-US" sz="1800" dirty="0">
                <a:solidFill>
                  <a:schemeClr val="bg1">
                    <a:lumMod val="85000"/>
                  </a:schemeClr>
                </a:solidFill>
              </a:rPr>
              <a:t>ngagement </a:t>
            </a:r>
            <a:r>
              <a:rPr lang="en-US" sz="1800" b="1" dirty="0">
                <a:solidFill>
                  <a:schemeClr val="bg1"/>
                </a:solidFill>
              </a:rPr>
              <a:t>P</a:t>
            </a:r>
            <a:r>
              <a:rPr lang="en-US" sz="1800" dirty="0">
                <a:solidFill>
                  <a:schemeClr val="bg1">
                    <a:lumMod val="85000"/>
                  </a:schemeClr>
                </a:solidFill>
              </a:rPr>
              <a:t>rogram</a:t>
            </a:r>
          </a:p>
        </p:txBody>
      </p:sp>
    </p:spTree>
    <p:extLst>
      <p:ext uri="{BB962C8B-B14F-4D97-AF65-F5344CB8AC3E}">
        <p14:creationId xmlns:p14="http://schemas.microsoft.com/office/powerpoint/2010/main" val="3299727138"/>
      </p:ext>
    </p:extLst>
  </p:cSld>
  <p:clrMapOvr>
    <a:masterClrMapping/>
  </p:clrMapOvr>
  <p:extLst>
    <p:ext uri="{6950BFC3-D8DA-4A85-94F7-54DA5524770B}">
      <p188:commentRel xmlns:p188="http://schemas.microsoft.com/office/powerpoint/2018/8/main" r:id="rId2"/>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0BC1E-EE62-4980-A5DA-50C3EB0EC816}"/>
              </a:ext>
            </a:extLst>
          </p:cNvPr>
          <p:cNvSpPr>
            <a:spLocks noGrp="1"/>
          </p:cNvSpPr>
          <p:nvPr>
            <p:ph type="title"/>
          </p:nvPr>
        </p:nvSpPr>
        <p:spPr>
          <a:xfrm>
            <a:off x="419099" y="36957"/>
            <a:ext cx="11544301" cy="677108"/>
          </a:xfrm>
        </p:spPr>
        <p:txBody>
          <a:bodyPr/>
          <a:lstStyle/>
          <a:p>
            <a:pPr algn="ctr"/>
            <a:r>
              <a:rPr lang="en-US" dirty="0"/>
              <a:t>Other Authorities and Programs</a:t>
            </a:r>
          </a:p>
        </p:txBody>
      </p:sp>
      <p:pic>
        <p:nvPicPr>
          <p:cNvPr id="10" name="Graphic 9">
            <a:extLst>
              <a:ext uri="{FF2B5EF4-FFF2-40B4-BE49-F238E27FC236}">
                <a16:creationId xmlns:a16="http://schemas.microsoft.com/office/drawing/2014/main" id="{7965F7AD-EFE7-4A9A-8FE0-9BB93F8F267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497754" y="1144320"/>
            <a:ext cx="876423" cy="876423"/>
          </a:xfrm>
          <a:prstGeom prst="rect">
            <a:avLst/>
          </a:prstGeom>
        </p:spPr>
      </p:pic>
      <p:pic>
        <p:nvPicPr>
          <p:cNvPr id="6" name="Graphic 65">
            <a:extLst>
              <a:ext uri="{FF2B5EF4-FFF2-40B4-BE49-F238E27FC236}">
                <a16:creationId xmlns:a16="http://schemas.microsoft.com/office/drawing/2014/main" id="{73FEE9C1-220F-4A45-90F8-121D45A09DAA}"/>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903" y="2649858"/>
            <a:ext cx="1441169" cy="1441169"/>
          </a:xfrm>
          <a:prstGeom prst="rect">
            <a:avLst/>
          </a:prstGeom>
        </p:spPr>
      </p:pic>
      <p:pic>
        <p:nvPicPr>
          <p:cNvPr id="7" name="Graphic 6">
            <a:extLst>
              <a:ext uri="{FF2B5EF4-FFF2-40B4-BE49-F238E27FC236}">
                <a16:creationId xmlns:a16="http://schemas.microsoft.com/office/drawing/2014/main" id="{488FC339-1078-4D26-BC9A-6238A7D91872}"/>
              </a:ex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p:blipFill>
        <p:spPr>
          <a:xfrm>
            <a:off x="268413" y="4659521"/>
            <a:ext cx="1182212" cy="1182212"/>
          </a:xfrm>
          <a:prstGeom prst="rect">
            <a:avLst/>
          </a:prstGeom>
        </p:spPr>
      </p:pic>
      <p:sp>
        <p:nvSpPr>
          <p:cNvPr id="4" name="TextBox 3">
            <a:extLst>
              <a:ext uri="{FF2B5EF4-FFF2-40B4-BE49-F238E27FC236}">
                <a16:creationId xmlns:a16="http://schemas.microsoft.com/office/drawing/2014/main" id="{9270E18E-4538-41F2-BEA6-4D5E528D4320}"/>
              </a:ext>
            </a:extLst>
          </p:cNvPr>
          <p:cNvSpPr txBox="1"/>
          <p:nvPr/>
        </p:nvSpPr>
        <p:spPr>
          <a:xfrm>
            <a:off x="1527073" y="854370"/>
            <a:ext cx="10436328" cy="5324535"/>
          </a:xfrm>
          <a:prstGeom prst="rect">
            <a:avLst/>
          </a:prstGeom>
          <a:noFill/>
        </p:spPr>
        <p:txBody>
          <a:bodyPr wrap="square">
            <a:spAutoFit/>
          </a:bodyPr>
          <a:lstStyle/>
          <a:p>
            <a:pPr algn="l"/>
            <a:endParaRPr lang="en-US" sz="2000" dirty="0">
              <a:solidFill>
                <a:srgbClr val="000000"/>
              </a:solidFill>
              <a:latin typeface="Arial" panose="020B0604020202020204" pitchFamily="34" charset="0"/>
              <a:cs typeface="Arial" panose="020B0604020202020204" pitchFamily="34" charset="0"/>
            </a:endParaRPr>
          </a:p>
          <a:p>
            <a:pPr algn="l" fontAlgn="base"/>
            <a:r>
              <a:rPr lang="en-US" sz="2400" b="1" dirty="0">
                <a:solidFill>
                  <a:srgbClr val="000000"/>
                </a:solidFill>
                <a:latin typeface="Arial" panose="020B0604020202020204" pitchFamily="34" charset="0"/>
                <a:cs typeface="Arial" panose="020B0604020202020204" pitchFamily="34" charset="0"/>
              </a:rPr>
              <a:t>Schedule A</a:t>
            </a:r>
          </a:p>
          <a:p>
            <a:pPr algn="l" fontAlgn="base"/>
            <a:r>
              <a:rPr lang="en-US" sz="1900" dirty="0">
                <a:solidFill>
                  <a:srgbClr val="2E2E2E"/>
                </a:solidFill>
                <a:latin typeface="Arial" panose="020B0604020202020204" pitchFamily="34" charset="0"/>
                <a:cs typeface="Arial" panose="020B0604020202020204" pitchFamily="34" charset="0"/>
              </a:rPr>
              <a:t>Schedule A authority allows agencies to noncompetitively hire eligible disabled Veterans and persons with disabilities who have severe physical, psychological or intellectual disabilities. Veterans can be converted to a career or career-conditional appointments based on successful performance and there are no grade restrictions for job opportunities under this authority.</a:t>
            </a:r>
          </a:p>
          <a:p>
            <a:pPr algn="l" fontAlgn="base"/>
            <a:endParaRPr lang="en-US" sz="2000" b="1" i="0" dirty="0">
              <a:solidFill>
                <a:srgbClr val="2E2E2E"/>
              </a:solidFill>
              <a:effectLst/>
              <a:latin typeface="Arial" panose="020B0604020202020204" pitchFamily="34" charset="0"/>
              <a:cs typeface="Arial" panose="020B0604020202020204" pitchFamily="34" charset="0"/>
            </a:endParaRPr>
          </a:p>
          <a:p>
            <a:pPr algn="l" fontAlgn="base"/>
            <a:r>
              <a:rPr lang="en-US" sz="2400" b="1" i="0" dirty="0">
                <a:solidFill>
                  <a:schemeClr val="tx1"/>
                </a:solidFill>
                <a:effectLst/>
                <a:latin typeface="Arial" panose="020B0604020202020204" pitchFamily="34" charset="0"/>
                <a:cs typeface="Arial" panose="020B0604020202020204" pitchFamily="34" charset="0"/>
              </a:rPr>
              <a:t>Veteran Readiness and Employment (VR&amp;E formerly </a:t>
            </a:r>
            <a:r>
              <a:rPr lang="en-US" sz="2400" b="1" i="0" dirty="0" err="1">
                <a:solidFill>
                  <a:schemeClr val="tx1"/>
                </a:solidFill>
                <a:effectLst/>
                <a:latin typeface="Arial" panose="020B0604020202020204" pitchFamily="34" charset="0"/>
                <a:cs typeface="Arial" panose="020B0604020202020204" pitchFamily="34" charset="0"/>
              </a:rPr>
              <a:t>VocRehab</a:t>
            </a:r>
            <a:r>
              <a:rPr lang="en-US" sz="2400" b="1" dirty="0">
                <a:solidFill>
                  <a:schemeClr val="tx1"/>
                </a:solidFill>
                <a:latin typeface="Arial" panose="020B0604020202020204" pitchFamily="34" charset="0"/>
                <a:cs typeface="Arial" panose="020B0604020202020204" pitchFamily="34" charset="0"/>
              </a:rPr>
              <a:t>)</a:t>
            </a:r>
            <a:endParaRPr lang="en-US" sz="2400" b="1" i="0" dirty="0">
              <a:solidFill>
                <a:schemeClr val="tx1"/>
              </a:solidFill>
              <a:effectLst/>
              <a:latin typeface="Arial" panose="020B0604020202020204" pitchFamily="34" charset="0"/>
              <a:cs typeface="Arial" panose="020B0604020202020204" pitchFamily="34" charset="0"/>
            </a:endParaRPr>
          </a:p>
          <a:p>
            <a:pPr algn="l" fontAlgn="base"/>
            <a:r>
              <a:rPr lang="en-US" sz="1900" b="0" i="0" dirty="0">
                <a:solidFill>
                  <a:schemeClr val="tx1"/>
                </a:solidFill>
                <a:effectLst/>
                <a:latin typeface="Arial" panose="020B0604020202020204" pitchFamily="34" charset="0"/>
                <a:cs typeface="Arial" panose="020B0604020202020204" pitchFamily="34" charset="0"/>
              </a:rPr>
              <a:t>Disabled Veterans eligible for training under the VA Vocational Rehabilitation program may enroll for training or work experience at an agency under the terms of an agreement between the agency and VA.</a:t>
            </a:r>
          </a:p>
          <a:p>
            <a:pPr algn="l" fontAlgn="base"/>
            <a:endParaRPr lang="en-US" sz="1900" dirty="0">
              <a:solidFill>
                <a:schemeClr val="tx1"/>
              </a:solidFill>
              <a:latin typeface="Arial" panose="020B0604020202020204" pitchFamily="34" charset="0"/>
              <a:cs typeface="Arial" panose="020B0604020202020204" pitchFamily="34" charset="0"/>
            </a:endParaRPr>
          </a:p>
          <a:p>
            <a:pPr algn="l" fontAlgn="base"/>
            <a:r>
              <a:rPr lang="en-US" sz="2400" b="1" dirty="0">
                <a:solidFill>
                  <a:srgbClr val="000000"/>
                </a:solidFill>
                <a:latin typeface="Arial" panose="020B0604020202020204" pitchFamily="34" charset="0"/>
                <a:cs typeface="Arial" panose="020B0604020202020204" pitchFamily="34" charset="0"/>
              </a:rPr>
              <a:t>Direct Hiring Authority</a:t>
            </a:r>
            <a:br>
              <a:rPr lang="en-US" sz="2400" b="1" dirty="0">
                <a:solidFill>
                  <a:srgbClr val="000000"/>
                </a:solidFill>
                <a:latin typeface="Arial" panose="020B0604020202020204" pitchFamily="34" charset="0"/>
                <a:cs typeface="Arial" panose="020B0604020202020204" pitchFamily="34" charset="0"/>
              </a:rPr>
            </a:br>
            <a:r>
              <a:rPr lang="en-US" sz="1900" b="0" i="0" dirty="0">
                <a:solidFill>
                  <a:srgbClr val="363636"/>
                </a:solidFill>
                <a:effectLst/>
                <a:latin typeface="Arial" panose="020B0604020202020204" pitchFamily="34" charset="0"/>
              </a:rPr>
              <a:t>Direct-Hire Authority (DHA) is an appointing (hiring) authority that the Office of Personnel Management (OPM) can give to Federal agencies for filling vacancies when a critical hiring need or severe shortage of candidates exists.</a:t>
            </a:r>
            <a:endParaRPr lang="en-US" sz="1900" dirty="0">
              <a:solidFill>
                <a:srgbClr val="000000"/>
              </a:solidFill>
              <a:latin typeface="Arial" panose="020B0604020202020204" pitchFamily="34" charset="0"/>
              <a:cs typeface="Arial" panose="020B0604020202020204" pitchFamily="34" charset="0"/>
            </a:endParaRPr>
          </a:p>
          <a:p>
            <a:pPr algn="l" fontAlgn="base"/>
            <a:endParaRPr lang="en-US" sz="19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F44AE965-C2EA-405A-9A0D-7502BA2009E1}"/>
              </a:ext>
              <a:ext uri="{C183D7F6-B498-43B3-948B-1728B52AA6E4}">
                <adec:decorative xmlns:adec="http://schemas.microsoft.com/office/drawing/2017/decorative" val="1"/>
              </a:ext>
            </a:extLst>
          </p:cNvPr>
          <p:cNvSpPr txBox="1"/>
          <p:nvPr/>
        </p:nvSpPr>
        <p:spPr>
          <a:xfrm>
            <a:off x="136779" y="6273706"/>
            <a:ext cx="6097604" cy="369332"/>
          </a:xfrm>
          <a:prstGeom prst="rect">
            <a:avLst/>
          </a:prstGeom>
          <a:noFill/>
        </p:spPr>
        <p:txBody>
          <a:bodyPr wrap="square">
            <a:spAutoFit/>
          </a:bodyPr>
          <a:lstStyle/>
          <a:p>
            <a:r>
              <a:rPr lang="en-US" sz="1800" b="1" dirty="0">
                <a:solidFill>
                  <a:schemeClr val="bg1"/>
                </a:solidFill>
              </a:rPr>
              <a:t>V</a:t>
            </a:r>
            <a:r>
              <a:rPr lang="en-US" sz="1800" dirty="0">
                <a:solidFill>
                  <a:schemeClr val="bg1">
                    <a:lumMod val="85000"/>
                  </a:schemeClr>
                </a:solidFill>
              </a:rPr>
              <a:t>eteran and </a:t>
            </a:r>
            <a:r>
              <a:rPr lang="en-US" sz="1800" b="1" dirty="0">
                <a:solidFill>
                  <a:schemeClr val="bg1"/>
                </a:solidFill>
              </a:rPr>
              <a:t>M</a:t>
            </a:r>
            <a:r>
              <a:rPr lang="en-US" sz="1800" dirty="0">
                <a:solidFill>
                  <a:schemeClr val="bg1">
                    <a:lumMod val="85000"/>
                  </a:schemeClr>
                </a:solidFill>
              </a:rPr>
              <a:t>ilitary</a:t>
            </a:r>
            <a:r>
              <a:rPr lang="en-US" sz="1800" dirty="0">
                <a:solidFill>
                  <a:schemeClr val="bg1"/>
                </a:solidFill>
              </a:rPr>
              <a:t> </a:t>
            </a:r>
            <a:r>
              <a:rPr lang="en-US" sz="1800" b="1" dirty="0">
                <a:solidFill>
                  <a:schemeClr val="bg1"/>
                </a:solidFill>
              </a:rPr>
              <a:t>S</a:t>
            </a:r>
            <a:r>
              <a:rPr lang="en-US" sz="1800" dirty="0">
                <a:solidFill>
                  <a:schemeClr val="bg1">
                    <a:lumMod val="85000"/>
                  </a:schemeClr>
                </a:solidFill>
              </a:rPr>
              <a:t>pouse </a:t>
            </a:r>
            <a:r>
              <a:rPr lang="en-US" sz="1800" b="1" dirty="0">
                <a:solidFill>
                  <a:schemeClr val="bg1"/>
                </a:solidFill>
              </a:rPr>
              <a:t>T</a:t>
            </a:r>
            <a:r>
              <a:rPr lang="en-US" sz="1800" dirty="0">
                <a:solidFill>
                  <a:schemeClr val="bg1">
                    <a:lumMod val="85000"/>
                  </a:schemeClr>
                </a:solidFill>
              </a:rPr>
              <a:t>alent </a:t>
            </a:r>
            <a:r>
              <a:rPr lang="en-US" sz="1800" b="1" dirty="0">
                <a:solidFill>
                  <a:schemeClr val="bg1"/>
                </a:solidFill>
              </a:rPr>
              <a:t>E</a:t>
            </a:r>
            <a:r>
              <a:rPr lang="en-US" sz="1800" dirty="0">
                <a:solidFill>
                  <a:schemeClr val="bg1">
                    <a:lumMod val="85000"/>
                  </a:schemeClr>
                </a:solidFill>
              </a:rPr>
              <a:t>ngagement </a:t>
            </a:r>
            <a:r>
              <a:rPr lang="en-US" sz="1800" b="1" dirty="0">
                <a:solidFill>
                  <a:schemeClr val="bg1"/>
                </a:solidFill>
              </a:rPr>
              <a:t>P</a:t>
            </a:r>
            <a:r>
              <a:rPr lang="en-US" sz="1800" dirty="0">
                <a:solidFill>
                  <a:schemeClr val="bg1">
                    <a:lumMod val="85000"/>
                  </a:schemeClr>
                </a:solidFill>
              </a:rPr>
              <a:t>rogram</a:t>
            </a:r>
          </a:p>
        </p:txBody>
      </p:sp>
    </p:spTree>
    <p:extLst>
      <p:ext uri="{BB962C8B-B14F-4D97-AF65-F5344CB8AC3E}">
        <p14:creationId xmlns:p14="http://schemas.microsoft.com/office/powerpoint/2010/main" val="2173987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01A8F-784D-4092-A09B-7802E481AF1A}"/>
              </a:ext>
            </a:extLst>
          </p:cNvPr>
          <p:cNvSpPr>
            <a:spLocks noGrp="1"/>
          </p:cNvSpPr>
          <p:nvPr>
            <p:ph type="title"/>
          </p:nvPr>
        </p:nvSpPr>
        <p:spPr>
          <a:xfrm>
            <a:off x="1044930" y="36957"/>
            <a:ext cx="10102138" cy="677108"/>
          </a:xfrm>
        </p:spPr>
        <p:txBody>
          <a:bodyPr/>
          <a:lstStyle/>
          <a:p>
            <a:r>
              <a:rPr lang="en-US" dirty="0"/>
              <a:t>Successful VA Internship Programs</a:t>
            </a:r>
          </a:p>
        </p:txBody>
      </p:sp>
      <p:pic>
        <p:nvPicPr>
          <p:cNvPr id="2052" name="Picture 4" descr="Logo for the VA Acqusition Academy">
            <a:extLst>
              <a:ext uri="{FF2B5EF4-FFF2-40B4-BE49-F238E27FC236}">
                <a16:creationId xmlns:a16="http://schemas.microsoft.com/office/drawing/2014/main" id="{35C6F735-2855-4260-82BD-D56CC519CC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993" t="-878" r="74025" b="73455"/>
          <a:stretch/>
        </p:blipFill>
        <p:spPr bwMode="auto">
          <a:xfrm>
            <a:off x="293892" y="903283"/>
            <a:ext cx="1479151" cy="10218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 signifying WAR TAC">
            <a:extLst>
              <a:ext uri="{FF2B5EF4-FFF2-40B4-BE49-F238E27FC236}">
                <a16:creationId xmlns:a16="http://schemas.microsoft.com/office/drawing/2014/main" id="{F2F5E036-40A0-4DC9-8A4E-835632FB6B22}"/>
              </a:ext>
            </a:extLst>
          </p:cNvPr>
          <p:cNvPicPr>
            <a:picLocks noChangeAspect="1"/>
          </p:cNvPicPr>
          <p:nvPr/>
        </p:nvPicPr>
        <p:blipFill>
          <a:blip r:embed="rId3"/>
          <a:stretch>
            <a:fillRect/>
          </a:stretch>
        </p:blipFill>
        <p:spPr>
          <a:xfrm>
            <a:off x="417655" y="1987470"/>
            <a:ext cx="1254547" cy="758416"/>
          </a:xfrm>
          <a:prstGeom prst="rect">
            <a:avLst/>
          </a:prstGeom>
        </p:spPr>
      </p:pic>
      <p:pic>
        <p:nvPicPr>
          <p:cNvPr id="2055" name="Picture 5" descr="image signifying Pathways logo">
            <a:extLst>
              <a:ext uri="{FF2B5EF4-FFF2-40B4-BE49-F238E27FC236}">
                <a16:creationId xmlns:a16="http://schemas.microsoft.com/office/drawing/2014/main" id="{1004198C-C6BD-4B77-8FEB-261700CB21A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078" t="6837" r="10933" b="17332"/>
          <a:stretch/>
        </p:blipFill>
        <p:spPr bwMode="auto">
          <a:xfrm>
            <a:off x="398198" y="3011296"/>
            <a:ext cx="1296634" cy="634324"/>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Image signifying Presidential Management Fellows Program">
            <a:extLst>
              <a:ext uri="{FF2B5EF4-FFF2-40B4-BE49-F238E27FC236}">
                <a16:creationId xmlns:a16="http://schemas.microsoft.com/office/drawing/2014/main" id="{4FF02705-CBE5-4182-BE35-72F43662F831}"/>
              </a:ext>
            </a:extLst>
          </p:cNvPr>
          <p:cNvPicPr>
            <a:picLocks noChangeAspect="1"/>
          </p:cNvPicPr>
          <p:nvPr/>
        </p:nvPicPr>
        <p:blipFill>
          <a:blip r:embed="rId5"/>
          <a:stretch>
            <a:fillRect/>
          </a:stretch>
        </p:blipFill>
        <p:spPr>
          <a:xfrm>
            <a:off x="235813" y="3830298"/>
            <a:ext cx="1537230" cy="456749"/>
          </a:xfrm>
          <a:prstGeom prst="rect">
            <a:avLst/>
          </a:prstGeom>
        </p:spPr>
      </p:pic>
      <p:pic>
        <p:nvPicPr>
          <p:cNvPr id="10" name="Picture 9" descr="Image of text USA Jobs">
            <a:extLst>
              <a:ext uri="{FF2B5EF4-FFF2-40B4-BE49-F238E27FC236}">
                <a16:creationId xmlns:a16="http://schemas.microsoft.com/office/drawing/2014/main" id="{56BF20E3-A7A7-4729-B287-4A7625CEFDB5}"/>
              </a:ext>
            </a:extLst>
          </p:cNvPr>
          <p:cNvPicPr>
            <a:picLocks noChangeAspect="1"/>
          </p:cNvPicPr>
          <p:nvPr/>
        </p:nvPicPr>
        <p:blipFill>
          <a:blip r:embed="rId6"/>
          <a:stretch>
            <a:fillRect/>
          </a:stretch>
        </p:blipFill>
        <p:spPr>
          <a:xfrm>
            <a:off x="506692" y="4493108"/>
            <a:ext cx="1076475" cy="323895"/>
          </a:xfrm>
          <a:prstGeom prst="rect">
            <a:avLst/>
          </a:prstGeom>
        </p:spPr>
      </p:pic>
      <p:pic>
        <p:nvPicPr>
          <p:cNvPr id="2057" name="Picture 9" descr="Image of the seal of the Department of Labor">
            <a:extLst>
              <a:ext uri="{FF2B5EF4-FFF2-40B4-BE49-F238E27FC236}">
                <a16:creationId xmlns:a16="http://schemas.microsoft.com/office/drawing/2014/main" id="{8C7CFAC5-6F2E-4579-B859-89BCAD7C3F9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591" y="5063156"/>
            <a:ext cx="852435" cy="85243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95D57F40-8DAB-4EA0-A65E-831510268AF9}"/>
              </a:ext>
            </a:extLst>
          </p:cNvPr>
          <p:cNvSpPr>
            <a:spLocks noGrp="1"/>
          </p:cNvSpPr>
          <p:nvPr>
            <p:ph type="body" idx="1"/>
          </p:nvPr>
        </p:nvSpPr>
        <p:spPr>
          <a:xfrm>
            <a:off x="2269475" y="955408"/>
            <a:ext cx="8877593" cy="4862870"/>
          </a:xfrm>
        </p:spPr>
        <p:txBody>
          <a:bodyPr/>
          <a:lstStyle/>
          <a:p>
            <a:pPr algn="l"/>
            <a:r>
              <a:rPr lang="en-US" sz="1800" dirty="0">
                <a:latin typeface="Arial" panose="020B0604020202020204" pitchFamily="34" charset="0"/>
                <a:cs typeface="Arial" panose="020B0604020202020204" pitchFamily="34" charset="0"/>
                <a:hlinkClick r:id="rId8"/>
              </a:rPr>
              <a:t>Warriors to Workforce (W2W) </a:t>
            </a:r>
            <a:r>
              <a:rPr lang="en-US" sz="1400" b="0" dirty="0">
                <a:latin typeface="Arial" panose="020B0604020202020204" pitchFamily="34" charset="0"/>
                <a:cs typeface="Arial" panose="020B0604020202020204" pitchFamily="34" charset="0"/>
              </a:rPr>
              <a:t>1 year program offers Veterans </a:t>
            </a:r>
            <a:r>
              <a:rPr lang="en-US" sz="1400" b="0" u="sng" dirty="0">
                <a:latin typeface="Arial" panose="020B0604020202020204" pitchFamily="34" charset="0"/>
                <a:cs typeface="Arial" panose="020B0604020202020204" pitchFamily="34" charset="0"/>
              </a:rPr>
              <a:t>with</a:t>
            </a:r>
            <a:r>
              <a:rPr lang="en-US" sz="1400" b="0" dirty="0">
                <a:latin typeface="Arial" panose="020B0604020202020204" pitchFamily="34" charset="0"/>
                <a:cs typeface="Arial" panose="020B0604020202020204" pitchFamily="34" charset="0"/>
              </a:rPr>
              <a:t> a service-connected disability to transition into a new career field in the federal government. Hired as GS-5 Government employees; receive college credits from business course with accredited institution After successful completion of the program, interns are converted to GS-7 Contract Specialist and advance to the Acquisition Internship Program</a:t>
            </a:r>
          </a:p>
          <a:p>
            <a:pPr algn="l"/>
            <a:endParaRPr lang="en-US" sz="1600" dirty="0">
              <a:latin typeface="Arial" panose="020B0604020202020204" pitchFamily="34" charset="0"/>
              <a:cs typeface="Arial" panose="020B0604020202020204" pitchFamily="34" charset="0"/>
              <a:hlinkClick r:id="rId9"/>
            </a:endParaRPr>
          </a:p>
          <a:p>
            <a:pPr algn="l"/>
            <a:r>
              <a:rPr lang="en-US" sz="1800" dirty="0">
                <a:latin typeface="Arial" panose="020B0604020202020204" pitchFamily="34" charset="0"/>
                <a:cs typeface="Arial" panose="020B0604020202020204" pitchFamily="34" charset="0"/>
                <a:hlinkClick r:id="rId9"/>
              </a:rPr>
              <a:t>VA Warrior Training Advancement Course (WARTAC)</a:t>
            </a:r>
            <a:r>
              <a:rPr lang="en-US" sz="1400" b="0" i="0" dirty="0">
                <a:effectLst/>
                <a:latin typeface="Arial" panose="020B0604020202020204" pitchFamily="34" charset="0"/>
                <a:cs typeface="Arial" panose="020B0604020202020204" pitchFamily="34" charset="0"/>
              </a:rPr>
              <a:t>10–12 week education and employment program for wounded warriors and transitioning service members.  Participants learn a skillset of a Veteran Service Representative. </a:t>
            </a:r>
            <a:r>
              <a:rPr lang="en-US" sz="1400" b="0" dirty="0">
                <a:latin typeface="Arial" panose="020B0604020202020204" pitchFamily="34" charset="0"/>
                <a:cs typeface="Arial" panose="020B0604020202020204" pitchFamily="34" charset="0"/>
              </a:rPr>
              <a:t>Complete a VBA training program during their final 180 days of active-duty service.</a:t>
            </a:r>
          </a:p>
          <a:p>
            <a:pPr algn="l"/>
            <a:endParaRPr lang="en-US" sz="1600" b="0" dirty="0">
              <a:latin typeface="Arial" panose="020B0604020202020204" pitchFamily="34" charset="0"/>
              <a:cs typeface="Arial" panose="020B0604020202020204" pitchFamily="34" charset="0"/>
            </a:endParaRPr>
          </a:p>
          <a:p>
            <a:pPr algn="l"/>
            <a:r>
              <a:rPr lang="en-US" sz="1800" dirty="0">
                <a:latin typeface="Arial" panose="020B0604020202020204" pitchFamily="34" charset="0"/>
                <a:cs typeface="Arial" panose="020B0604020202020204" pitchFamily="34" charset="0"/>
                <a:hlinkClick r:id="rId10"/>
              </a:rPr>
              <a:t>Pathways</a:t>
            </a:r>
            <a:r>
              <a:rPr lang="en-US" sz="1800" b="0" dirty="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OPM Federal Internship Program for College Students and Recent Graduates </a:t>
            </a:r>
          </a:p>
          <a:p>
            <a:pPr algn="l"/>
            <a:endParaRPr lang="en-US" sz="1400" b="0" dirty="0">
              <a:latin typeface="Arial" panose="020B0604020202020204" pitchFamily="34" charset="0"/>
              <a:cs typeface="Arial" panose="020B0604020202020204" pitchFamily="34" charset="0"/>
            </a:endParaRPr>
          </a:p>
          <a:p>
            <a:pPr algn="l"/>
            <a:r>
              <a:rPr lang="en-US" sz="1600" dirty="0">
                <a:latin typeface="Arial" panose="020B0604020202020204" pitchFamily="34" charset="0"/>
                <a:cs typeface="Arial" panose="020B0604020202020204" pitchFamily="34" charset="0"/>
                <a:hlinkClick r:id="rId11"/>
              </a:rPr>
              <a:t>Presidential Management Fellows Program</a:t>
            </a:r>
            <a:endParaRPr lang="en-US" sz="1600" dirty="0">
              <a:latin typeface="Arial" panose="020B0604020202020204" pitchFamily="34" charset="0"/>
              <a:cs typeface="Arial" panose="020B0604020202020204" pitchFamily="34" charset="0"/>
            </a:endParaRPr>
          </a:p>
          <a:p>
            <a:pPr algn="l"/>
            <a:endParaRPr lang="en-US" sz="1600" dirty="0">
              <a:latin typeface="Arial" panose="020B0604020202020204" pitchFamily="34" charset="0"/>
              <a:cs typeface="Arial" panose="020B0604020202020204" pitchFamily="34" charset="0"/>
            </a:endParaRPr>
          </a:p>
          <a:p>
            <a:pPr algn="l"/>
            <a:r>
              <a:rPr lang="en-US" sz="1800" dirty="0">
                <a:latin typeface="Arial" panose="020B0604020202020204" pitchFamily="34" charset="0"/>
                <a:cs typeface="Arial" panose="020B0604020202020204" pitchFamily="34" charset="0"/>
                <a:hlinkClick r:id="rId12"/>
              </a:rPr>
              <a:t>USAJobs</a:t>
            </a:r>
            <a:r>
              <a:rPr lang="en-US" sz="1800" dirty="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Search for student programs</a:t>
            </a:r>
          </a:p>
          <a:p>
            <a:pPr algn="l"/>
            <a:endParaRPr lang="en-US" sz="1600" b="0" dirty="0">
              <a:latin typeface="Arial" panose="020B0604020202020204" pitchFamily="34" charset="0"/>
              <a:cs typeface="Arial" panose="020B0604020202020204" pitchFamily="34" charset="0"/>
            </a:endParaRPr>
          </a:p>
          <a:p>
            <a:pPr algn="l"/>
            <a:r>
              <a:rPr lang="en-US" sz="1600" dirty="0">
                <a:latin typeface="Arial" panose="020B0604020202020204" pitchFamily="34" charset="0"/>
                <a:cs typeface="Arial" panose="020B0604020202020204" pitchFamily="34" charset="0"/>
                <a:hlinkClick r:id="rId13" action="ppaction://hlinkfile"/>
              </a:rPr>
              <a:t>GHATP - Students and Trainees - VHA</a:t>
            </a:r>
            <a:r>
              <a:rPr lang="en-US" sz="1600" dirty="0">
                <a:latin typeface="Arial" panose="020B0604020202020204" pitchFamily="34" charset="0"/>
                <a:cs typeface="Arial" panose="020B0604020202020204" pitchFamily="34" charset="0"/>
              </a:rPr>
              <a:t> </a:t>
            </a:r>
            <a:r>
              <a:rPr lang="en-US" sz="1400" b="0" dirty="0">
                <a:latin typeface="Arial" panose="020B0604020202020204" pitchFamily="34" charset="0"/>
                <a:cs typeface="Arial" panose="020B0604020202020204" pitchFamily="34" charset="0"/>
              </a:rPr>
              <a:t>VHA’s Graduate Healthcare Administration Training Program</a:t>
            </a:r>
          </a:p>
          <a:p>
            <a:pPr algn="l"/>
            <a:endParaRPr lang="en-US" sz="1800" b="0" dirty="0">
              <a:latin typeface="Arial" panose="020B0604020202020204" pitchFamily="34" charset="0"/>
              <a:cs typeface="Arial" panose="020B0604020202020204" pitchFamily="34" charset="0"/>
            </a:endParaRPr>
          </a:p>
          <a:p>
            <a:pPr algn="l"/>
            <a:r>
              <a:rPr lang="en-US" sz="1800" dirty="0">
                <a:latin typeface="Arial" panose="020B0604020202020204" pitchFamily="34" charset="0"/>
                <a:cs typeface="Arial" panose="020B0604020202020204" pitchFamily="34" charset="0"/>
                <a:hlinkClick r:id="rId14"/>
              </a:rPr>
              <a:t>Workforce Recruitment Program</a:t>
            </a:r>
            <a:r>
              <a:rPr lang="en-US" sz="1800" dirty="0">
                <a:latin typeface="Arial" panose="020B0604020202020204" pitchFamily="34" charset="0"/>
                <a:cs typeface="Arial" panose="020B0604020202020204" pitchFamily="34" charset="0"/>
              </a:rPr>
              <a:t> </a:t>
            </a:r>
            <a:r>
              <a:rPr lang="en-US" sz="1400" b="0" i="0" dirty="0">
                <a:solidFill>
                  <a:srgbClr val="000000"/>
                </a:solidFill>
                <a:effectLst/>
                <a:latin typeface="Arial" panose="020B0604020202020204" pitchFamily="34" charset="0"/>
              </a:rPr>
              <a:t>Recruitment and referral program that connects federal and private-sector employers nationwide with highly motivated college students and recent graduates with disabilities through summer or permanent jobs.</a:t>
            </a:r>
            <a:endParaRPr lang="en-US" sz="1400" dirty="0">
              <a:latin typeface="Arial" panose="020B0604020202020204" pitchFamily="34" charset="0"/>
              <a:cs typeface="Arial" panose="020B0604020202020204" pitchFamily="34" charset="0"/>
            </a:endParaRPr>
          </a:p>
        </p:txBody>
      </p:sp>
      <p:sp>
        <p:nvSpPr>
          <p:cNvPr id="4" name="TextBox 3" descr="Veteran and Military Spouse Talent Engagement Program&#10;">
            <a:extLst>
              <a:ext uri="{FF2B5EF4-FFF2-40B4-BE49-F238E27FC236}">
                <a16:creationId xmlns:a16="http://schemas.microsoft.com/office/drawing/2014/main" id="{B9BA1AD8-5863-447E-8502-1EF4059800B7}"/>
              </a:ext>
              <a:ext uri="{C183D7F6-B498-43B3-948B-1728B52AA6E4}">
                <adec:decorative xmlns:adec="http://schemas.microsoft.com/office/drawing/2017/decorative" val="0"/>
              </a:ext>
            </a:extLst>
          </p:cNvPr>
          <p:cNvSpPr txBox="1"/>
          <p:nvPr/>
        </p:nvSpPr>
        <p:spPr>
          <a:xfrm>
            <a:off x="136779" y="6273706"/>
            <a:ext cx="6097604" cy="369332"/>
          </a:xfrm>
          <a:prstGeom prst="rect">
            <a:avLst/>
          </a:prstGeom>
          <a:noFill/>
        </p:spPr>
        <p:txBody>
          <a:bodyPr wrap="square">
            <a:spAutoFit/>
          </a:bodyPr>
          <a:lstStyle/>
          <a:p>
            <a:r>
              <a:rPr lang="en-US" sz="1800" b="1" dirty="0">
                <a:solidFill>
                  <a:schemeClr val="bg1"/>
                </a:solidFill>
              </a:rPr>
              <a:t>V</a:t>
            </a:r>
            <a:r>
              <a:rPr lang="en-US" sz="1800" dirty="0">
                <a:solidFill>
                  <a:schemeClr val="bg1">
                    <a:lumMod val="85000"/>
                  </a:schemeClr>
                </a:solidFill>
              </a:rPr>
              <a:t>eteran and </a:t>
            </a:r>
            <a:r>
              <a:rPr lang="en-US" sz="1800" b="1" dirty="0">
                <a:solidFill>
                  <a:schemeClr val="bg1"/>
                </a:solidFill>
              </a:rPr>
              <a:t>M</a:t>
            </a:r>
            <a:r>
              <a:rPr lang="en-US" sz="1800" dirty="0">
                <a:solidFill>
                  <a:schemeClr val="bg1">
                    <a:lumMod val="85000"/>
                  </a:schemeClr>
                </a:solidFill>
              </a:rPr>
              <a:t>ilitary</a:t>
            </a:r>
            <a:r>
              <a:rPr lang="en-US" sz="1800" dirty="0">
                <a:solidFill>
                  <a:schemeClr val="bg1"/>
                </a:solidFill>
              </a:rPr>
              <a:t> </a:t>
            </a:r>
            <a:r>
              <a:rPr lang="en-US" sz="1800" b="1" dirty="0">
                <a:solidFill>
                  <a:schemeClr val="bg1"/>
                </a:solidFill>
              </a:rPr>
              <a:t>S</a:t>
            </a:r>
            <a:r>
              <a:rPr lang="en-US" sz="1800" dirty="0">
                <a:solidFill>
                  <a:schemeClr val="bg1">
                    <a:lumMod val="85000"/>
                  </a:schemeClr>
                </a:solidFill>
              </a:rPr>
              <a:t>pouse </a:t>
            </a:r>
            <a:r>
              <a:rPr lang="en-US" sz="1800" b="1" dirty="0">
                <a:solidFill>
                  <a:schemeClr val="bg1"/>
                </a:solidFill>
              </a:rPr>
              <a:t>T</a:t>
            </a:r>
            <a:r>
              <a:rPr lang="en-US" sz="1800" dirty="0">
                <a:solidFill>
                  <a:schemeClr val="bg1">
                    <a:lumMod val="85000"/>
                  </a:schemeClr>
                </a:solidFill>
              </a:rPr>
              <a:t>alent </a:t>
            </a:r>
            <a:r>
              <a:rPr lang="en-US" sz="1800" b="1" dirty="0">
                <a:solidFill>
                  <a:schemeClr val="bg1"/>
                </a:solidFill>
              </a:rPr>
              <a:t>E</a:t>
            </a:r>
            <a:r>
              <a:rPr lang="en-US" sz="1800" dirty="0">
                <a:solidFill>
                  <a:schemeClr val="bg1">
                    <a:lumMod val="85000"/>
                  </a:schemeClr>
                </a:solidFill>
              </a:rPr>
              <a:t>ngagement </a:t>
            </a:r>
            <a:r>
              <a:rPr lang="en-US" sz="1800" b="1" dirty="0">
                <a:solidFill>
                  <a:schemeClr val="bg1"/>
                </a:solidFill>
              </a:rPr>
              <a:t>P</a:t>
            </a:r>
            <a:r>
              <a:rPr lang="en-US" sz="1800" dirty="0">
                <a:solidFill>
                  <a:schemeClr val="bg1">
                    <a:lumMod val="85000"/>
                  </a:schemeClr>
                </a:solidFill>
              </a:rPr>
              <a:t>rogram</a:t>
            </a:r>
          </a:p>
        </p:txBody>
      </p:sp>
    </p:spTree>
    <p:extLst>
      <p:ext uri="{BB962C8B-B14F-4D97-AF65-F5344CB8AC3E}">
        <p14:creationId xmlns:p14="http://schemas.microsoft.com/office/powerpoint/2010/main" val="2208778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814322" y="89992"/>
            <a:ext cx="8547735" cy="1367682"/>
          </a:xfrm>
          <a:prstGeom prst="rect">
            <a:avLst/>
          </a:prstGeom>
        </p:spPr>
        <p:txBody>
          <a:bodyPr vert="horz" wrap="square" lIns="0" tIns="13335" rIns="0" bIns="0" rtlCol="0">
            <a:spAutoFit/>
          </a:bodyPr>
          <a:lstStyle/>
          <a:p>
            <a:pPr marL="12700">
              <a:lnSpc>
                <a:spcPct val="100000"/>
              </a:lnSpc>
              <a:spcBef>
                <a:spcPts val="105"/>
              </a:spcBef>
            </a:pPr>
            <a:r>
              <a:rPr dirty="0">
                <a:latin typeface="Arial" panose="020B0604020202020204" pitchFamily="34" charset="0"/>
                <a:cs typeface="Arial" panose="020B0604020202020204" pitchFamily="34" charset="0"/>
              </a:rPr>
              <a:t>Military</a:t>
            </a:r>
            <a:r>
              <a:rPr spc="-30"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Spouse</a:t>
            </a:r>
            <a:r>
              <a:rPr spc="-5" dirty="0">
                <a:latin typeface="Arial" panose="020B0604020202020204" pitchFamily="34" charset="0"/>
                <a:cs typeface="Arial" panose="020B0604020202020204" pitchFamily="34" charset="0"/>
              </a:rPr>
              <a:t> </a:t>
            </a:r>
            <a:r>
              <a:rPr dirty="0">
                <a:latin typeface="Arial" panose="020B0604020202020204" pitchFamily="34" charset="0"/>
                <a:cs typeface="Arial" panose="020B0604020202020204" pitchFamily="34" charset="0"/>
              </a:rPr>
              <a:t>Hiring</a:t>
            </a:r>
            <a:r>
              <a:rPr spc="-180" dirty="0">
                <a:latin typeface="Arial" panose="020B0604020202020204" pitchFamily="34" charset="0"/>
                <a:cs typeface="Arial" panose="020B0604020202020204" pitchFamily="34" charset="0"/>
              </a:rPr>
              <a:t> </a:t>
            </a:r>
            <a:r>
              <a:rPr spc="-10" dirty="0">
                <a:latin typeface="Arial" panose="020B0604020202020204" pitchFamily="34" charset="0"/>
                <a:cs typeface="Arial" panose="020B0604020202020204" pitchFamily="34" charset="0"/>
              </a:rPr>
              <a:t>Authority</a:t>
            </a:r>
            <a:r>
              <a:rPr lang="en-US" spc="-10" dirty="0">
                <a:latin typeface="Arial" panose="020B0604020202020204" pitchFamily="34" charset="0"/>
                <a:cs typeface="Arial" panose="020B0604020202020204" pitchFamily="34" charset="0"/>
              </a:rPr>
              <a:t> 1</a:t>
            </a:r>
            <a:endParaRPr spc="-1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39C65A3F-3240-43F2-9607-DEDC6B8C69A0}"/>
              </a:ext>
            </a:extLst>
          </p:cNvPr>
          <p:cNvSpPr txBox="1"/>
          <p:nvPr/>
        </p:nvSpPr>
        <p:spPr>
          <a:xfrm>
            <a:off x="72377" y="1132978"/>
            <a:ext cx="12119623" cy="356829"/>
          </a:xfrm>
          <a:prstGeom prst="rect">
            <a:avLst/>
          </a:prstGeom>
          <a:noFill/>
        </p:spPr>
        <p:txBody>
          <a:bodyPr wrap="square">
            <a:spAutoFit/>
          </a:bodyPr>
          <a:lstStyle/>
          <a:p>
            <a:pPr marL="12700" algn="ctr">
              <a:lnSpc>
                <a:spcPts val="1910"/>
              </a:lnSpc>
              <a:spcBef>
                <a:spcPts val="105"/>
              </a:spcBef>
            </a:pPr>
            <a:r>
              <a:rPr lang="en-US" sz="2800" b="1" dirty="0">
                <a:latin typeface="Arial" panose="020B0604020202020204" pitchFamily="34" charset="0"/>
                <a:cs typeface="Arial" panose="020B0604020202020204" pitchFamily="34" charset="0"/>
              </a:rPr>
              <a:t>The</a:t>
            </a:r>
            <a:r>
              <a:rPr lang="en-US" sz="2800" b="1" spc="-40" dirty="0">
                <a:latin typeface="Arial" panose="020B0604020202020204" pitchFamily="34" charset="0"/>
                <a:cs typeface="Arial" panose="020B0604020202020204" pitchFamily="34" charset="0"/>
              </a:rPr>
              <a:t> </a:t>
            </a:r>
            <a:r>
              <a:rPr lang="en-US" sz="2800" b="1" spc="-10" dirty="0">
                <a:latin typeface="Arial" panose="020B0604020202020204" pitchFamily="34" charset="0"/>
                <a:cs typeface="Arial" panose="020B0604020202020204" pitchFamily="34" charset="0"/>
              </a:rPr>
              <a:t>Noncompetitive</a:t>
            </a:r>
            <a:r>
              <a:rPr lang="en-US" sz="2800" b="1" spc="-5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Appointment</a:t>
            </a:r>
            <a:r>
              <a:rPr lang="en-US" sz="2800" b="1" spc="-5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of</a:t>
            </a:r>
            <a:r>
              <a:rPr lang="en-US" sz="2800" b="1" spc="-2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Military</a:t>
            </a:r>
            <a:r>
              <a:rPr lang="en-US" sz="2800" b="1" spc="-60"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Spouses</a:t>
            </a:r>
            <a:r>
              <a:rPr lang="en-US" sz="2800" b="1" spc="-25"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hiring</a:t>
            </a:r>
            <a:r>
              <a:rPr lang="en-US" sz="2800" b="1" spc="-45"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authority</a:t>
            </a:r>
            <a:r>
              <a:rPr lang="en-US" sz="2800" b="1" spc="-40" dirty="0">
                <a:latin typeface="Arial" panose="020B0604020202020204" pitchFamily="34" charset="0"/>
                <a:cs typeface="Arial" panose="020B0604020202020204" pitchFamily="34" charset="0"/>
              </a:rPr>
              <a:t> </a:t>
            </a:r>
          </a:p>
        </p:txBody>
      </p:sp>
      <p:pic>
        <p:nvPicPr>
          <p:cNvPr id="7" name="Graphic 6">
            <a:extLst>
              <a:ext uri="{FF2B5EF4-FFF2-40B4-BE49-F238E27FC236}">
                <a16:creationId xmlns:a16="http://schemas.microsoft.com/office/drawing/2014/main" id="{C9E39D13-DF44-4CCB-BBD9-34F799B6605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728217" y="1783276"/>
            <a:ext cx="779376" cy="779376"/>
          </a:xfrm>
          <a:prstGeom prst="rect">
            <a:avLst/>
          </a:prstGeom>
        </p:spPr>
      </p:pic>
      <p:pic>
        <p:nvPicPr>
          <p:cNvPr id="8" name="Graphic 7">
            <a:extLst>
              <a:ext uri="{FF2B5EF4-FFF2-40B4-BE49-F238E27FC236}">
                <a16:creationId xmlns:a16="http://schemas.microsoft.com/office/drawing/2014/main" id="{D4546C33-ED37-4245-AC93-E9B870BBF923}"/>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728217" y="2996302"/>
            <a:ext cx="832302" cy="832302"/>
          </a:xfrm>
          <a:prstGeom prst="rect">
            <a:avLst/>
          </a:prstGeom>
        </p:spPr>
      </p:pic>
      <p:pic>
        <p:nvPicPr>
          <p:cNvPr id="10" name="Graphic 9">
            <a:extLst>
              <a:ext uri="{FF2B5EF4-FFF2-40B4-BE49-F238E27FC236}">
                <a16:creationId xmlns:a16="http://schemas.microsoft.com/office/drawing/2014/main" id="{DD7361D5-B99E-435C-AA8F-42B852065C8A}"/>
              </a:ext>
              <a:ext uri="{C183D7F6-B498-43B3-948B-1728B52AA6E4}">
                <adec:decorative xmlns:adec="http://schemas.microsoft.com/office/drawing/2017/decorative" val="1"/>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763507" y="4535891"/>
            <a:ext cx="832302" cy="832302"/>
          </a:xfrm>
          <a:prstGeom prst="rect">
            <a:avLst/>
          </a:prstGeom>
        </p:spPr>
      </p:pic>
      <p:sp>
        <p:nvSpPr>
          <p:cNvPr id="2" name="object 2"/>
          <p:cNvSpPr txBox="1"/>
          <p:nvPr/>
        </p:nvSpPr>
        <p:spPr>
          <a:xfrm>
            <a:off x="1725433" y="1489937"/>
            <a:ext cx="10070073" cy="4412105"/>
          </a:xfrm>
          <a:prstGeom prst="rect">
            <a:avLst/>
          </a:prstGeom>
        </p:spPr>
        <p:txBody>
          <a:bodyPr vert="horz" wrap="square" lIns="0" tIns="13335" rIns="0" bIns="0" rtlCol="0">
            <a:spAutoFit/>
          </a:bodyPr>
          <a:lstStyle/>
          <a:p>
            <a:pPr marL="12700">
              <a:lnSpc>
                <a:spcPts val="1910"/>
              </a:lnSpc>
              <a:spcBef>
                <a:spcPts val="105"/>
              </a:spcBef>
            </a:pPr>
            <a:r>
              <a:rPr lang="en-US" sz="1600" b="1" dirty="0">
                <a:latin typeface="Arial" panose="020B0604020202020204" pitchFamily="34" charset="0"/>
                <a:cs typeface="Arial" panose="020B0604020202020204" pitchFamily="34" charset="0"/>
              </a:rPr>
              <a:t>   </a:t>
            </a:r>
            <a:endParaRPr lang="en-US" sz="1600" b="1" spc="-40" dirty="0">
              <a:latin typeface="Arial" panose="020B0604020202020204" pitchFamily="34" charset="0"/>
              <a:cs typeface="Arial" panose="020B0604020202020204" pitchFamily="34" charset="0"/>
            </a:endParaRPr>
          </a:p>
          <a:p>
            <a:pPr marL="355600" indent="-342900">
              <a:lnSpc>
                <a:spcPts val="1910"/>
              </a:lnSpc>
              <a:spcBef>
                <a:spcPts val="105"/>
              </a:spcBef>
              <a:buFont typeface="Arial" panose="020B0604020202020204" pitchFamily="34" charset="0"/>
              <a:buChar char="•"/>
            </a:pPr>
            <a:r>
              <a:rPr lang="en-US" sz="1600" dirty="0">
                <a:latin typeface="Arial" panose="020B0604020202020204" pitchFamily="34" charset="0"/>
                <a:cs typeface="Arial" panose="020B0604020202020204" pitchFamily="34" charset="0"/>
              </a:rPr>
              <a:t>The</a:t>
            </a:r>
            <a:r>
              <a:rPr lang="en-US" sz="1600" spc="-25" dirty="0">
                <a:latin typeface="Arial" panose="020B0604020202020204" pitchFamily="34" charset="0"/>
                <a:cs typeface="Arial" panose="020B0604020202020204" pitchFamily="34" charset="0"/>
              </a:rPr>
              <a:t> </a:t>
            </a:r>
            <a:r>
              <a:rPr lang="en-US" sz="1600" spc="-10" dirty="0">
                <a:latin typeface="Arial" panose="020B0604020202020204" pitchFamily="34" charset="0"/>
                <a:cs typeface="Arial" panose="020B0604020202020204" pitchFamily="34" charset="0"/>
              </a:rPr>
              <a:t>government-</a:t>
            </a:r>
            <a:r>
              <a:rPr lang="en-US" sz="1600" dirty="0">
                <a:latin typeface="Arial" panose="020B0604020202020204" pitchFamily="34" charset="0"/>
                <a:cs typeface="Arial" panose="020B0604020202020204" pitchFamily="34" charset="0"/>
              </a:rPr>
              <a:t>wide</a:t>
            </a:r>
            <a:r>
              <a:rPr lang="en-US" sz="1600" spc="-5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hiring</a:t>
            </a:r>
            <a:r>
              <a:rPr lang="en-US" sz="1600" spc="-5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authority</a:t>
            </a:r>
            <a:r>
              <a:rPr lang="en-US" sz="1600" spc="-40" dirty="0">
                <a:latin typeface="Arial" panose="020B0604020202020204" pitchFamily="34" charset="0"/>
                <a:cs typeface="Arial" panose="020B0604020202020204" pitchFamily="34" charset="0"/>
              </a:rPr>
              <a:t> is </a:t>
            </a:r>
            <a:r>
              <a:rPr lang="en-US" sz="1600" spc="-10" dirty="0">
                <a:latin typeface="Arial" panose="020B0604020202020204" pitchFamily="34" charset="0"/>
                <a:cs typeface="Arial" panose="020B0604020202020204" pitchFamily="34" charset="0"/>
              </a:rPr>
              <a:t>available </a:t>
            </a:r>
            <a:r>
              <a:rPr lang="en-US" sz="1600" dirty="0">
                <a:latin typeface="Arial" panose="020B0604020202020204" pitchFamily="34" charset="0"/>
                <a:cs typeface="Arial" panose="020B0604020202020204" pitchFamily="34" charset="0"/>
              </a:rPr>
              <a:t>to</a:t>
            </a:r>
            <a:r>
              <a:rPr lang="en-US" sz="1600" spc="-3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all</a:t>
            </a:r>
            <a:r>
              <a:rPr lang="en-US" sz="1600" spc="-4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agencies</a:t>
            </a:r>
            <a:r>
              <a:rPr lang="en-US" sz="1600" spc="-3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for</a:t>
            </a:r>
            <a:r>
              <a:rPr lang="en-US" sz="1600" spc="-3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hiring</a:t>
            </a:r>
            <a:r>
              <a:rPr lang="en-US" sz="1600" spc="-5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certain</a:t>
            </a:r>
            <a:r>
              <a:rPr lang="en-US" sz="1600" spc="-2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eligible</a:t>
            </a:r>
            <a:r>
              <a:rPr lang="en-US" sz="1600" spc="-6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military</a:t>
            </a:r>
            <a:r>
              <a:rPr lang="en-US" sz="1600" spc="-35" dirty="0">
                <a:latin typeface="Arial" panose="020B0604020202020204" pitchFamily="34" charset="0"/>
                <a:cs typeface="Arial" panose="020B0604020202020204" pitchFamily="34" charset="0"/>
              </a:rPr>
              <a:t> </a:t>
            </a:r>
            <a:r>
              <a:rPr lang="en-US" sz="1600" spc="-10" dirty="0">
                <a:latin typeface="Arial" panose="020B0604020202020204" pitchFamily="34" charset="0"/>
                <a:cs typeface="Arial" panose="020B0604020202020204" pitchFamily="34" charset="0"/>
              </a:rPr>
              <a:t>spouses.</a:t>
            </a:r>
            <a:endParaRPr lang="en-US" sz="1600" dirty="0">
              <a:latin typeface="Arial" panose="020B0604020202020204" pitchFamily="34" charset="0"/>
              <a:cs typeface="Arial" panose="020B0604020202020204" pitchFamily="34" charset="0"/>
            </a:endParaRPr>
          </a:p>
          <a:p>
            <a:pPr marL="355600" marR="562610" indent="-342900">
              <a:spcBef>
                <a:spcPts val="815"/>
              </a:spcBef>
              <a:buFont typeface="Arial" panose="020B0604020202020204" pitchFamily="34" charset="0"/>
              <a:buChar char="•"/>
              <a:tabLst>
                <a:tab pos="354965" algn="l"/>
                <a:tab pos="355600" algn="l"/>
              </a:tabLst>
            </a:pPr>
            <a:r>
              <a:rPr sz="1600" dirty="0">
                <a:latin typeface="Arial" panose="020B0604020202020204" pitchFamily="34" charset="0"/>
                <a:cs typeface="Arial" panose="020B0604020202020204" pitchFamily="34" charset="0"/>
              </a:rPr>
              <a:t>The</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Noncompetitive</a:t>
            </a:r>
            <a:r>
              <a:rPr sz="1600" spc="-3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Appointment</a:t>
            </a:r>
            <a:r>
              <a:rPr sz="1600" spc="-5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of</a:t>
            </a:r>
            <a:r>
              <a:rPr sz="1600" spc="-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Certain</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Military</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Spouses</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hiring</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authority</a:t>
            </a:r>
            <a:r>
              <a:rPr sz="1600" spc="-6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allows</a:t>
            </a:r>
            <a:r>
              <a:rPr sz="1600" spc="-1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agencies</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to</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appoint</a:t>
            </a:r>
            <a:r>
              <a:rPr sz="1600" spc="-5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certain</a:t>
            </a:r>
            <a:r>
              <a:rPr sz="1600" spc="-1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military</a:t>
            </a:r>
            <a:r>
              <a:rPr sz="1600" spc="-1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spouses </a:t>
            </a:r>
            <a:r>
              <a:rPr sz="1600" dirty="0">
                <a:latin typeface="Arial" panose="020B0604020202020204" pitchFamily="34" charset="0"/>
                <a:cs typeface="Arial" panose="020B0604020202020204" pitchFamily="34" charset="0"/>
              </a:rPr>
              <a:t>without</a:t>
            </a:r>
            <a:r>
              <a:rPr sz="1600" spc="-5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using</a:t>
            </a:r>
            <a:r>
              <a:rPr sz="1600" spc="-4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traditional</a:t>
            </a:r>
            <a:r>
              <a:rPr sz="1600" spc="-5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competitive</a:t>
            </a:r>
            <a:r>
              <a:rPr sz="1600" spc="-3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examining</a:t>
            </a:r>
            <a:r>
              <a:rPr sz="1600" spc="-4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procedures.</a:t>
            </a:r>
            <a:r>
              <a:rPr lang="en-US" sz="1600" spc="-10" dirty="0">
                <a:latin typeface="Arial" panose="020B0604020202020204" pitchFamily="34" charset="0"/>
                <a:cs typeface="Arial" panose="020B0604020202020204" pitchFamily="34" charset="0"/>
              </a:rPr>
              <a:t> </a:t>
            </a:r>
          </a:p>
          <a:p>
            <a:pPr marL="12700" marR="562610">
              <a:spcBef>
                <a:spcPts val="815"/>
              </a:spcBef>
              <a:tabLst>
                <a:tab pos="354965" algn="l"/>
                <a:tab pos="355600" algn="l"/>
              </a:tabLst>
            </a:pPr>
            <a:r>
              <a:rPr lang="en-US" sz="1600" b="1" spc="-10" dirty="0">
                <a:latin typeface="Arial" panose="020B0604020202020204" pitchFamily="34" charset="0"/>
                <a:cs typeface="Arial" panose="020B0604020202020204" pitchFamily="34" charset="0"/>
              </a:rPr>
              <a:t>It </a:t>
            </a:r>
            <a:r>
              <a:rPr sz="1600" b="1" dirty="0">
                <a:latin typeface="Arial" panose="020B0604020202020204" pitchFamily="34" charset="0"/>
                <a:cs typeface="Arial" panose="020B0604020202020204" pitchFamily="34" charset="0"/>
              </a:rPr>
              <a:t>applies</a:t>
            </a:r>
            <a:r>
              <a:rPr sz="1600" b="1" spc="-65" dirty="0">
                <a:latin typeface="Arial" panose="020B0604020202020204" pitchFamily="34" charset="0"/>
                <a:cs typeface="Arial" panose="020B0604020202020204" pitchFamily="34" charset="0"/>
              </a:rPr>
              <a:t> </a:t>
            </a:r>
            <a:r>
              <a:rPr sz="1600" b="1" dirty="0">
                <a:latin typeface="Arial" panose="020B0604020202020204" pitchFamily="34" charset="0"/>
                <a:cs typeface="Arial" panose="020B0604020202020204" pitchFamily="34" charset="0"/>
              </a:rPr>
              <a:t>to</a:t>
            </a:r>
            <a:r>
              <a:rPr sz="1600" b="1" spc="-30" dirty="0">
                <a:latin typeface="Arial" panose="020B0604020202020204" pitchFamily="34" charset="0"/>
                <a:cs typeface="Arial" panose="020B0604020202020204" pitchFamily="34" charset="0"/>
              </a:rPr>
              <a:t> </a:t>
            </a:r>
            <a:r>
              <a:rPr sz="1600" b="1" dirty="0">
                <a:latin typeface="Arial" panose="020B0604020202020204" pitchFamily="34" charset="0"/>
                <a:cs typeface="Arial" panose="020B0604020202020204" pitchFamily="34" charset="0"/>
              </a:rPr>
              <a:t>the</a:t>
            </a:r>
            <a:r>
              <a:rPr sz="1600" b="1" spc="-40" dirty="0">
                <a:latin typeface="Arial" panose="020B0604020202020204" pitchFamily="34" charset="0"/>
                <a:cs typeface="Arial" panose="020B0604020202020204" pitchFamily="34" charset="0"/>
              </a:rPr>
              <a:t> </a:t>
            </a:r>
            <a:r>
              <a:rPr sz="1600" b="1" spc="-10" dirty="0">
                <a:latin typeface="Arial" panose="020B0604020202020204" pitchFamily="34" charset="0"/>
                <a:cs typeface="Arial" panose="020B0604020202020204" pitchFamily="34" charset="0"/>
              </a:rPr>
              <a:t>following</a:t>
            </a:r>
            <a:r>
              <a:rPr sz="1600" b="1" spc="-45" dirty="0">
                <a:latin typeface="Arial" panose="020B0604020202020204" pitchFamily="34" charset="0"/>
                <a:cs typeface="Arial" panose="020B0604020202020204" pitchFamily="34" charset="0"/>
              </a:rPr>
              <a:t> </a:t>
            </a:r>
            <a:r>
              <a:rPr sz="1600" b="1" spc="-10" dirty="0">
                <a:latin typeface="Arial" panose="020B0604020202020204" pitchFamily="34" charset="0"/>
                <a:cs typeface="Arial" panose="020B0604020202020204" pitchFamily="34" charset="0"/>
              </a:rPr>
              <a:t>categories</a:t>
            </a:r>
            <a:r>
              <a:rPr sz="1600" b="1" spc="-30" dirty="0">
                <a:latin typeface="Arial" panose="020B0604020202020204" pitchFamily="34" charset="0"/>
                <a:cs typeface="Arial" panose="020B0604020202020204" pitchFamily="34" charset="0"/>
              </a:rPr>
              <a:t> </a:t>
            </a:r>
            <a:r>
              <a:rPr sz="1600" b="1" spc="-25" dirty="0">
                <a:latin typeface="Arial" panose="020B0604020202020204" pitchFamily="34" charset="0"/>
                <a:cs typeface="Arial" panose="020B0604020202020204" pitchFamily="34" charset="0"/>
              </a:rPr>
              <a:t>of </a:t>
            </a:r>
            <a:r>
              <a:rPr sz="1600" b="1" dirty="0">
                <a:latin typeface="Arial" panose="020B0604020202020204" pitchFamily="34" charset="0"/>
                <a:cs typeface="Arial" panose="020B0604020202020204" pitchFamily="34" charset="0"/>
              </a:rPr>
              <a:t>military</a:t>
            </a:r>
            <a:r>
              <a:rPr sz="1600" b="1" spc="-80" dirty="0">
                <a:latin typeface="Arial" panose="020B0604020202020204" pitchFamily="34" charset="0"/>
                <a:cs typeface="Arial" panose="020B0604020202020204" pitchFamily="34" charset="0"/>
              </a:rPr>
              <a:t> </a:t>
            </a:r>
            <a:r>
              <a:rPr sz="1600" b="1" spc="-10" dirty="0">
                <a:latin typeface="Arial" panose="020B0604020202020204" pitchFamily="34" charset="0"/>
                <a:cs typeface="Arial" panose="020B0604020202020204" pitchFamily="34" charset="0"/>
              </a:rPr>
              <a:t>spouses:</a:t>
            </a:r>
            <a:endParaRPr lang="en-US" sz="1600" b="1" spc="-10" dirty="0">
              <a:latin typeface="Arial" panose="020B0604020202020204" pitchFamily="34" charset="0"/>
              <a:cs typeface="Arial" panose="020B0604020202020204" pitchFamily="34" charset="0"/>
            </a:endParaRPr>
          </a:p>
          <a:p>
            <a:pPr marL="756285" lvl="1" indent="-287020">
              <a:buFont typeface="Wingdings" panose="05000000000000000000" pitchFamily="2" charset="2"/>
              <a:buChar char="q"/>
              <a:tabLst>
                <a:tab pos="756920" algn="l"/>
              </a:tabLst>
            </a:pPr>
            <a:r>
              <a:rPr sz="1600" dirty="0">
                <a:latin typeface="Arial" panose="020B0604020202020204" pitchFamily="34" charset="0"/>
                <a:cs typeface="Arial" panose="020B0604020202020204" pitchFamily="34" charset="0"/>
              </a:rPr>
              <a:t>Spouses</a:t>
            </a:r>
            <a:r>
              <a:rPr sz="1600" spc="-4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of</a:t>
            </a:r>
            <a:r>
              <a:rPr sz="1600" spc="-4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service</a:t>
            </a:r>
            <a:r>
              <a:rPr sz="1600" spc="-3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members</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of</a:t>
            </a:r>
            <a:r>
              <a:rPr sz="1600" spc="-5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the</a:t>
            </a:r>
            <a:r>
              <a:rPr sz="1600" spc="-4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armed</a:t>
            </a:r>
            <a:r>
              <a:rPr sz="1600" spc="-4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forces</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on</a:t>
            </a:r>
            <a:r>
              <a:rPr sz="1600" spc="-4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active</a:t>
            </a:r>
            <a:r>
              <a:rPr sz="1600" spc="-50"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duty</a:t>
            </a:r>
            <a:endParaRPr sz="1600" dirty="0">
              <a:latin typeface="Arial" panose="020B0604020202020204" pitchFamily="34" charset="0"/>
              <a:cs typeface="Arial" panose="020B0604020202020204" pitchFamily="34" charset="0"/>
            </a:endParaRPr>
          </a:p>
          <a:p>
            <a:pPr marL="756285" lvl="1" indent="-287020">
              <a:buFont typeface="Wingdings" panose="05000000000000000000" pitchFamily="2" charset="2"/>
              <a:buChar char="q"/>
              <a:tabLst>
                <a:tab pos="756920" algn="l"/>
              </a:tabLst>
            </a:pPr>
            <a:r>
              <a:rPr sz="1600" dirty="0">
                <a:latin typeface="Arial" panose="020B0604020202020204" pitchFamily="34" charset="0"/>
                <a:cs typeface="Arial" panose="020B0604020202020204" pitchFamily="34" charset="0"/>
              </a:rPr>
              <a:t>Spouses</a:t>
            </a:r>
            <a:r>
              <a:rPr sz="1600" spc="-4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of</a:t>
            </a:r>
            <a:r>
              <a:rPr sz="1600" spc="-4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service</a:t>
            </a:r>
            <a:r>
              <a:rPr sz="1600" spc="-3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members</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who</a:t>
            </a:r>
            <a:r>
              <a:rPr sz="1600" spc="-4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incurred</a:t>
            </a:r>
            <a:r>
              <a:rPr sz="1600" spc="-3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a:t>
            </a:r>
            <a:r>
              <a:rPr sz="1600" spc="-5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100%</a:t>
            </a:r>
            <a:r>
              <a:rPr sz="1600" spc="-2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disability</a:t>
            </a:r>
            <a:r>
              <a:rPr sz="1600" spc="-8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because</a:t>
            </a:r>
            <a:r>
              <a:rPr sz="1600" spc="-4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of</a:t>
            </a:r>
            <a:r>
              <a:rPr sz="1600" spc="-4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the</a:t>
            </a:r>
            <a:r>
              <a:rPr sz="1600" spc="-5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service</a:t>
            </a:r>
            <a:r>
              <a:rPr sz="1600" spc="-3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member's</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active-duty</a:t>
            </a:r>
            <a:r>
              <a:rPr sz="1600" spc="-70"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service</a:t>
            </a:r>
            <a:endParaRPr sz="1600" dirty="0">
              <a:latin typeface="Arial" panose="020B0604020202020204" pitchFamily="34" charset="0"/>
              <a:cs typeface="Arial" panose="020B0604020202020204" pitchFamily="34" charset="0"/>
            </a:endParaRPr>
          </a:p>
          <a:p>
            <a:pPr marL="756285" lvl="1" indent="-287020">
              <a:buFont typeface="Wingdings" panose="05000000000000000000" pitchFamily="2" charset="2"/>
              <a:buChar char="q"/>
              <a:tabLst>
                <a:tab pos="756920" algn="l"/>
              </a:tabLst>
            </a:pPr>
            <a:r>
              <a:rPr sz="1600" dirty="0">
                <a:latin typeface="Arial" panose="020B0604020202020204" pitchFamily="34" charset="0"/>
                <a:cs typeface="Arial" panose="020B0604020202020204" pitchFamily="34" charset="0"/>
              </a:rPr>
              <a:t>Spouses</a:t>
            </a:r>
            <a:r>
              <a:rPr sz="1600" spc="-3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of</a:t>
            </a:r>
            <a:r>
              <a:rPr sz="1600" spc="-3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service</a:t>
            </a:r>
            <a:r>
              <a:rPr sz="1600" spc="-3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members</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killed</a:t>
            </a:r>
            <a:r>
              <a:rPr sz="1600" spc="-6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while</a:t>
            </a:r>
            <a:r>
              <a:rPr sz="1600" spc="-5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on</a:t>
            </a:r>
            <a:r>
              <a:rPr sz="1600" spc="-4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active</a:t>
            </a:r>
            <a:r>
              <a:rPr sz="1600" spc="-45" dirty="0">
                <a:latin typeface="Arial" panose="020B0604020202020204" pitchFamily="34" charset="0"/>
                <a:cs typeface="Arial" panose="020B0604020202020204" pitchFamily="34" charset="0"/>
              </a:rPr>
              <a:t> </a:t>
            </a:r>
            <a:r>
              <a:rPr sz="1600" spc="-20" dirty="0">
                <a:latin typeface="Arial" panose="020B0604020202020204" pitchFamily="34" charset="0"/>
                <a:cs typeface="Arial" panose="020B0604020202020204" pitchFamily="34" charset="0"/>
              </a:rPr>
              <a:t>duty</a:t>
            </a:r>
            <a:endParaRPr lang="en-US" sz="1600" spc="-20" dirty="0">
              <a:latin typeface="Arial" panose="020B0604020202020204" pitchFamily="34" charset="0"/>
              <a:cs typeface="Arial" panose="020B0604020202020204" pitchFamily="34" charset="0"/>
            </a:endParaRPr>
          </a:p>
          <a:p>
            <a:pPr marL="469265" lvl="1">
              <a:tabLst>
                <a:tab pos="756920" algn="l"/>
              </a:tabLst>
            </a:pPr>
            <a:endParaRPr lang="en-US" sz="1600" b="1" spc="-20" dirty="0">
              <a:highlight>
                <a:srgbClr val="FFFF00"/>
              </a:highlight>
              <a:latin typeface="Arial" panose="020B0604020202020204" pitchFamily="34" charset="0"/>
              <a:cs typeface="Arial" panose="020B0604020202020204" pitchFamily="34" charset="0"/>
            </a:endParaRPr>
          </a:p>
          <a:p>
            <a:pPr marL="469265" lvl="1">
              <a:tabLst>
                <a:tab pos="756920" algn="l"/>
              </a:tabLst>
            </a:pPr>
            <a:r>
              <a:rPr lang="en-US" sz="1600" b="1" dirty="0">
                <a:latin typeface="Arial" panose="020B0604020202020204" pitchFamily="34" charset="0"/>
                <a:cs typeface="Arial" panose="020B0604020202020204" pitchFamily="34" charset="0"/>
              </a:rPr>
              <a:t>Agencies</a:t>
            </a:r>
            <a:r>
              <a:rPr lang="en-US" sz="1600" b="1" spc="-3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can</a:t>
            </a:r>
            <a:r>
              <a:rPr lang="en-US" sz="1600" b="1" spc="-45"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choose</a:t>
            </a:r>
            <a:r>
              <a:rPr lang="en-US" sz="1600" b="1" spc="-2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to</a:t>
            </a:r>
            <a:r>
              <a:rPr lang="en-US" sz="1600" b="1" spc="-45"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use</a:t>
            </a:r>
            <a:r>
              <a:rPr lang="en-US" sz="1600" b="1" spc="-3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this</a:t>
            </a:r>
            <a:r>
              <a:rPr lang="en-US" sz="1600" b="1" spc="-40" dirty="0">
                <a:latin typeface="Arial" panose="020B0604020202020204" pitchFamily="34" charset="0"/>
                <a:cs typeface="Arial" panose="020B0604020202020204" pitchFamily="34" charset="0"/>
              </a:rPr>
              <a:t> </a:t>
            </a:r>
            <a:r>
              <a:rPr lang="en-US" sz="1600" b="1" dirty="0">
                <a:latin typeface="Arial" panose="020B0604020202020204" pitchFamily="34" charset="0"/>
                <a:cs typeface="Arial" panose="020B0604020202020204" pitchFamily="34" charset="0"/>
              </a:rPr>
              <a:t>authority</a:t>
            </a:r>
            <a:r>
              <a:rPr lang="en-US" sz="1600" b="1" spc="-35" dirty="0">
                <a:latin typeface="Arial" panose="020B0604020202020204" pitchFamily="34" charset="0"/>
                <a:cs typeface="Arial" panose="020B0604020202020204" pitchFamily="34" charset="0"/>
              </a:rPr>
              <a:t>:</a:t>
            </a:r>
          </a:p>
          <a:p>
            <a:pPr marL="755015" lvl="4" indent="-285750">
              <a:buFont typeface="Wingdings" panose="05000000000000000000" pitchFamily="2" charset="2"/>
              <a:buChar char="ü"/>
              <a:tabLst>
                <a:tab pos="756920" algn="l"/>
              </a:tabLst>
            </a:pPr>
            <a:r>
              <a:rPr lang="en-US" sz="1600" spc="-35" dirty="0">
                <a:latin typeface="Arial" panose="020B0604020202020204" pitchFamily="34" charset="0"/>
                <a:cs typeface="Arial" panose="020B0604020202020204" pitchFamily="34" charset="0"/>
              </a:rPr>
              <a:t>Fi</a:t>
            </a:r>
            <a:r>
              <a:rPr lang="en-US" sz="1600" dirty="0">
                <a:latin typeface="Arial" panose="020B0604020202020204" pitchFamily="34" charset="0"/>
                <a:cs typeface="Arial" panose="020B0604020202020204" pitchFamily="34" charset="0"/>
              </a:rPr>
              <a:t>lling</a:t>
            </a:r>
            <a:r>
              <a:rPr lang="en-US" sz="1600" spc="-3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competitive</a:t>
            </a:r>
            <a:r>
              <a:rPr lang="en-US" sz="1600" spc="-5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service</a:t>
            </a:r>
            <a:r>
              <a:rPr lang="en-US" sz="1600" spc="-4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positions</a:t>
            </a:r>
            <a:r>
              <a:rPr lang="en-US" sz="1600" spc="-6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on</a:t>
            </a:r>
            <a:r>
              <a:rPr lang="en-US" sz="1600" spc="-2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a</a:t>
            </a:r>
            <a:r>
              <a:rPr lang="en-US" sz="1600" spc="-1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temporary</a:t>
            </a:r>
            <a:r>
              <a:rPr lang="en-US" sz="1600" spc="-4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(not</a:t>
            </a:r>
            <a:r>
              <a:rPr lang="en-US" sz="1600" spc="-20" dirty="0">
                <a:latin typeface="Arial" panose="020B0604020202020204" pitchFamily="34" charset="0"/>
                <a:cs typeface="Arial" panose="020B0604020202020204" pitchFamily="34" charset="0"/>
              </a:rPr>
              <a:t> </a:t>
            </a:r>
            <a:r>
              <a:rPr lang="en-US" sz="1600" spc="-25" dirty="0">
                <a:latin typeface="Arial" panose="020B0604020202020204" pitchFamily="34" charset="0"/>
                <a:cs typeface="Arial" panose="020B0604020202020204" pitchFamily="34" charset="0"/>
              </a:rPr>
              <a:t>to </a:t>
            </a:r>
            <a:r>
              <a:rPr lang="en-US" sz="1600" spc="-10" dirty="0">
                <a:latin typeface="Arial" panose="020B0604020202020204" pitchFamily="34" charset="0"/>
                <a:cs typeface="Arial" panose="020B0604020202020204" pitchFamily="34" charset="0"/>
              </a:rPr>
              <a:t>exceed</a:t>
            </a:r>
            <a:r>
              <a:rPr lang="en-US" sz="1600" spc="-6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1</a:t>
            </a:r>
            <a:r>
              <a:rPr lang="en-US" sz="1600" spc="-2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year),</a:t>
            </a:r>
            <a:r>
              <a:rPr lang="en-US" sz="1600" spc="-2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term</a:t>
            </a:r>
            <a:r>
              <a:rPr lang="en-US" sz="1600" spc="-2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(more</a:t>
            </a:r>
            <a:r>
              <a:rPr lang="en-US" sz="1600" spc="-2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than</a:t>
            </a:r>
            <a:r>
              <a:rPr lang="en-US" sz="1600" spc="-2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1</a:t>
            </a:r>
            <a:r>
              <a:rPr lang="en-US" sz="1600" spc="-1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year</a:t>
            </a:r>
            <a:r>
              <a:rPr lang="en-US" sz="1600" spc="-2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but</a:t>
            </a:r>
            <a:r>
              <a:rPr lang="en-US" sz="1600" spc="-2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not</a:t>
            </a:r>
            <a:r>
              <a:rPr lang="en-US" sz="1600" spc="-2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more</a:t>
            </a:r>
            <a:r>
              <a:rPr lang="en-US" sz="1600" spc="-3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than</a:t>
            </a:r>
            <a:r>
              <a:rPr lang="en-US" sz="1600" spc="-20"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4</a:t>
            </a:r>
            <a:r>
              <a:rPr lang="en-US" sz="1600" spc="-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years),</a:t>
            </a:r>
            <a:r>
              <a:rPr lang="en-US" sz="1600" spc="-3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or</a:t>
            </a:r>
            <a:r>
              <a:rPr lang="en-US" sz="1600" spc="-15" dirty="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permanent</a:t>
            </a:r>
            <a:r>
              <a:rPr lang="en-US" sz="1600" spc="-40" dirty="0">
                <a:latin typeface="Arial" panose="020B0604020202020204" pitchFamily="34" charset="0"/>
                <a:cs typeface="Arial" panose="020B0604020202020204" pitchFamily="34" charset="0"/>
              </a:rPr>
              <a:t> </a:t>
            </a:r>
            <a:r>
              <a:rPr lang="en-US" sz="1600" spc="-10" dirty="0">
                <a:latin typeface="Arial" panose="020B0604020202020204" pitchFamily="34" charset="0"/>
                <a:cs typeface="Arial" panose="020B0604020202020204" pitchFamily="34" charset="0"/>
              </a:rPr>
              <a:t>basis.</a:t>
            </a:r>
          </a:p>
          <a:p>
            <a:pPr marL="755015" lvl="4" indent="-285750">
              <a:buFont typeface="Wingdings" panose="05000000000000000000" pitchFamily="2" charset="2"/>
              <a:buChar char="ü"/>
              <a:tabLst>
                <a:tab pos="756920" algn="l"/>
              </a:tabLst>
            </a:pPr>
            <a:r>
              <a:rPr lang="en-US" sz="1600" spc="-10" dirty="0">
                <a:latin typeface="Arial" panose="020B0604020202020204" pitchFamily="34" charset="0"/>
                <a:cs typeface="Arial" panose="020B0604020202020204" pitchFamily="34" charset="0"/>
              </a:rPr>
              <a:t>M</a:t>
            </a:r>
            <a:r>
              <a:rPr sz="1600" dirty="0">
                <a:latin typeface="Arial" panose="020B0604020202020204" pitchFamily="34" charset="0"/>
                <a:cs typeface="Arial" panose="020B0604020202020204" pitchFamily="34" charset="0"/>
              </a:rPr>
              <a:t>ust</a:t>
            </a:r>
            <a:r>
              <a:rPr sz="1600" spc="-5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post</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Job</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Opportunity</a:t>
            </a:r>
            <a:r>
              <a:rPr sz="1600" spc="-3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Announcement</a:t>
            </a:r>
            <a:r>
              <a:rPr sz="1600" spc="-5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(JOA)</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on</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the</a:t>
            </a:r>
            <a:r>
              <a:rPr sz="1600" spc="-3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USAJOBS</a:t>
            </a:r>
            <a:r>
              <a:rPr sz="1600" spc="-10" dirty="0">
                <a:latin typeface="Arial" panose="020B0604020202020204" pitchFamily="34" charset="0"/>
                <a:cs typeface="Arial" panose="020B0604020202020204" pitchFamily="34" charset="0"/>
              </a:rPr>
              <a:t> website.</a:t>
            </a:r>
            <a:r>
              <a:rPr sz="1600" spc="-50" dirty="0">
                <a:latin typeface="Arial" panose="020B0604020202020204" pitchFamily="34" charset="0"/>
                <a:cs typeface="Arial" panose="020B0604020202020204" pitchFamily="34" charset="0"/>
              </a:rPr>
              <a:t> </a:t>
            </a:r>
            <a:endParaRPr lang="en-US" sz="1600" spc="-50" dirty="0">
              <a:latin typeface="Arial" panose="020B0604020202020204" pitchFamily="34" charset="0"/>
              <a:cs typeface="Arial" panose="020B0604020202020204" pitchFamily="34" charset="0"/>
            </a:endParaRPr>
          </a:p>
          <a:p>
            <a:pPr marL="755015" lvl="4" indent="-285750">
              <a:buFont typeface="Wingdings" panose="05000000000000000000" pitchFamily="2" charset="2"/>
              <a:buChar char="ü"/>
              <a:tabLst>
                <a:tab pos="756920" algn="l"/>
              </a:tabLst>
            </a:pPr>
            <a:r>
              <a:rPr sz="1600" dirty="0">
                <a:latin typeface="Arial" panose="020B0604020202020204" pitchFamily="34" charset="0"/>
                <a:cs typeface="Arial" panose="020B0604020202020204" pitchFamily="34" charset="0"/>
              </a:rPr>
              <a:t>Spouses</a:t>
            </a:r>
            <a:r>
              <a:rPr sz="1600" spc="-5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must</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apply</a:t>
            </a:r>
            <a:r>
              <a:rPr sz="1600" spc="-35" dirty="0">
                <a:latin typeface="Arial" panose="020B0604020202020204" pitchFamily="34" charset="0"/>
                <a:cs typeface="Arial" panose="020B0604020202020204" pitchFamily="34" charset="0"/>
              </a:rPr>
              <a:t> </a:t>
            </a:r>
            <a:r>
              <a:rPr sz="1600" spc="-25" dirty="0">
                <a:latin typeface="Arial" panose="020B0604020202020204" pitchFamily="34" charset="0"/>
                <a:cs typeface="Arial" panose="020B0604020202020204" pitchFamily="34" charset="0"/>
              </a:rPr>
              <a:t>and </a:t>
            </a:r>
            <a:r>
              <a:rPr sz="1600" dirty="0">
                <a:latin typeface="Arial" panose="020B0604020202020204" pitchFamily="34" charset="0"/>
                <a:cs typeface="Arial" panose="020B0604020202020204" pitchFamily="34" charset="0"/>
              </a:rPr>
              <a:t>be</a:t>
            </a:r>
            <a:r>
              <a:rPr sz="1600" spc="-3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found</a:t>
            </a:r>
            <a:r>
              <a:rPr sz="1600" spc="-4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qualified</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for</a:t>
            </a:r>
            <a:r>
              <a:rPr sz="1600" spc="-4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the</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position.</a:t>
            </a:r>
            <a:r>
              <a:rPr sz="1600" spc="-50" dirty="0">
                <a:latin typeface="Arial" panose="020B0604020202020204" pitchFamily="34" charset="0"/>
                <a:cs typeface="Arial" panose="020B0604020202020204" pitchFamily="34" charset="0"/>
              </a:rPr>
              <a:t> </a:t>
            </a:r>
            <a:endParaRPr lang="en-US" sz="1600" spc="-50" dirty="0">
              <a:latin typeface="Arial" panose="020B0604020202020204" pitchFamily="34" charset="0"/>
              <a:cs typeface="Arial" panose="020B0604020202020204" pitchFamily="34" charset="0"/>
            </a:endParaRPr>
          </a:p>
          <a:p>
            <a:pPr marL="755015" lvl="4" indent="-285750">
              <a:buFont typeface="Wingdings" panose="05000000000000000000" pitchFamily="2" charset="2"/>
              <a:buChar char="ü"/>
              <a:tabLst>
                <a:tab pos="756920" algn="l"/>
              </a:tabLst>
            </a:pPr>
            <a:r>
              <a:rPr sz="1600" dirty="0">
                <a:latin typeface="Arial" panose="020B0604020202020204" pitchFamily="34" charset="0"/>
                <a:cs typeface="Arial" panose="020B0604020202020204" pitchFamily="34" charset="0"/>
              </a:rPr>
              <a:t>The</a:t>
            </a:r>
            <a:r>
              <a:rPr sz="1600" spc="-3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authority</a:t>
            </a:r>
            <a:r>
              <a:rPr sz="1600" spc="-5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does</a:t>
            </a:r>
            <a:r>
              <a:rPr sz="1600" spc="-4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not</a:t>
            </a:r>
            <a:r>
              <a:rPr sz="1600" spc="-3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entitle</a:t>
            </a:r>
            <a:r>
              <a:rPr sz="1600" spc="-6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spouses</a:t>
            </a:r>
            <a:r>
              <a:rPr sz="1600" spc="-6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to</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an</a:t>
            </a:r>
            <a:r>
              <a:rPr sz="1600" spc="-2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appointment</a:t>
            </a:r>
            <a:r>
              <a:rPr sz="1600" spc="-5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over</a:t>
            </a:r>
            <a:r>
              <a:rPr sz="1600" spc="-4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any</a:t>
            </a:r>
            <a:r>
              <a:rPr sz="1600" spc="-10" dirty="0">
                <a:latin typeface="Arial" panose="020B0604020202020204" pitchFamily="34" charset="0"/>
                <a:cs typeface="Arial" panose="020B0604020202020204" pitchFamily="34" charset="0"/>
              </a:rPr>
              <a:t> other </a:t>
            </a:r>
            <a:r>
              <a:rPr sz="1600" dirty="0">
                <a:latin typeface="Arial" panose="020B0604020202020204" pitchFamily="34" charset="0"/>
                <a:cs typeface="Arial" panose="020B0604020202020204" pitchFamily="34" charset="0"/>
              </a:rPr>
              <a:t>applicant;</a:t>
            </a:r>
            <a:r>
              <a:rPr sz="1600" spc="-5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it</a:t>
            </a:r>
            <a:r>
              <a:rPr sz="1600" spc="-1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is</a:t>
            </a:r>
            <a:r>
              <a:rPr sz="1600" spc="-1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used</a:t>
            </a:r>
            <a:r>
              <a:rPr sz="1600" spc="-4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at</a:t>
            </a:r>
            <a:r>
              <a:rPr sz="1600" spc="-5"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the</a:t>
            </a:r>
            <a:r>
              <a:rPr sz="1600" spc="-2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discretion</a:t>
            </a:r>
            <a:r>
              <a:rPr sz="1600" spc="-50" dirty="0">
                <a:latin typeface="Arial" panose="020B0604020202020204" pitchFamily="34" charset="0"/>
                <a:cs typeface="Arial" panose="020B0604020202020204" pitchFamily="34" charset="0"/>
              </a:rPr>
              <a:t> </a:t>
            </a:r>
            <a:r>
              <a:rPr sz="1600" dirty="0">
                <a:latin typeface="Arial" panose="020B0604020202020204" pitchFamily="34" charset="0"/>
                <a:cs typeface="Arial" panose="020B0604020202020204" pitchFamily="34" charset="0"/>
              </a:rPr>
              <a:t>of an</a:t>
            </a:r>
            <a:r>
              <a:rPr sz="1600" spc="-15" dirty="0">
                <a:latin typeface="Arial" panose="020B0604020202020204" pitchFamily="34" charset="0"/>
                <a:cs typeface="Arial" panose="020B0604020202020204" pitchFamily="34" charset="0"/>
              </a:rPr>
              <a:t> </a:t>
            </a:r>
            <a:r>
              <a:rPr sz="1600" spc="-10" dirty="0">
                <a:latin typeface="Arial" panose="020B0604020202020204" pitchFamily="34" charset="0"/>
                <a:cs typeface="Arial" panose="020B0604020202020204" pitchFamily="34" charset="0"/>
              </a:rPr>
              <a:t>agency.</a:t>
            </a:r>
            <a:endParaRPr sz="1600" dirty="0">
              <a:latin typeface="Arial" panose="020B0604020202020204" pitchFamily="34" charset="0"/>
              <a:cs typeface="Arial" panose="020B0604020202020204" pitchFamily="34" charset="0"/>
            </a:endParaRPr>
          </a:p>
        </p:txBody>
      </p:sp>
      <p:sp>
        <p:nvSpPr>
          <p:cNvPr id="4" name="object 4"/>
          <p:cNvSpPr txBox="1">
            <a:spLocks noGrp="1"/>
          </p:cNvSpPr>
          <p:nvPr>
            <p:ph type="sldNum" sz="quarter" idx="7"/>
          </p:nvPr>
        </p:nvSpPr>
        <p:spPr>
          <a:xfrm>
            <a:off x="11795506" y="6357425"/>
            <a:ext cx="259715" cy="179536"/>
          </a:xfrm>
          <a:prstGeom prst="rect">
            <a:avLst/>
          </a:prstGeom>
        </p:spPr>
        <p:txBody>
          <a:bodyPr vert="horz" wrap="square" lIns="0" tIns="0" rIns="0" bIns="0" rtlCol="0">
            <a:spAutoFit/>
          </a:bodyPr>
          <a:lstStyle/>
          <a:p>
            <a:pPr marL="38100">
              <a:lnSpc>
                <a:spcPts val="1425"/>
              </a:lnSpc>
            </a:pPr>
            <a:fld id="{81D60167-4931-47E6-BA6A-407CBD079E47}" type="slidenum">
              <a:rPr spc="-25" dirty="0">
                <a:latin typeface="Arial" panose="020B0604020202020204" pitchFamily="34" charset="0"/>
                <a:cs typeface="Arial" panose="020B0604020202020204" pitchFamily="34" charset="0"/>
              </a:rPr>
              <a:t>8</a:t>
            </a:fld>
            <a:endParaRPr spc="-25">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BE08465-BCFF-46AA-9AD1-E05B21D17AAB}"/>
              </a:ext>
              <a:ext uri="{C183D7F6-B498-43B3-948B-1728B52AA6E4}">
                <adec:decorative xmlns:adec="http://schemas.microsoft.com/office/drawing/2017/decorative" val="1"/>
              </a:ext>
            </a:extLst>
          </p:cNvPr>
          <p:cNvSpPr txBox="1"/>
          <p:nvPr/>
        </p:nvSpPr>
        <p:spPr>
          <a:xfrm>
            <a:off x="272401" y="6310922"/>
            <a:ext cx="609760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V</a:t>
            </a:r>
            <a:r>
              <a:rPr lang="en-US" dirty="0">
                <a:solidFill>
                  <a:schemeClr val="bg1">
                    <a:lumMod val="85000"/>
                  </a:schemeClr>
                </a:solidFill>
                <a:latin typeface="Arial" panose="020B0604020202020204" pitchFamily="34" charset="0"/>
                <a:cs typeface="Arial" panose="020B0604020202020204" pitchFamily="34" charset="0"/>
              </a:rPr>
              <a:t>eteran and </a:t>
            </a:r>
            <a:r>
              <a:rPr lang="en-US" b="1" dirty="0">
                <a:solidFill>
                  <a:schemeClr val="bg1"/>
                </a:solidFill>
                <a:latin typeface="Arial" panose="020B0604020202020204" pitchFamily="34" charset="0"/>
                <a:cs typeface="Arial" panose="020B0604020202020204" pitchFamily="34" charset="0"/>
              </a:rPr>
              <a:t>M</a:t>
            </a:r>
            <a:r>
              <a:rPr lang="en-US" dirty="0">
                <a:solidFill>
                  <a:schemeClr val="bg1">
                    <a:lumMod val="85000"/>
                  </a:schemeClr>
                </a:solidFill>
                <a:latin typeface="Arial" panose="020B0604020202020204" pitchFamily="34" charset="0"/>
                <a:cs typeface="Arial" panose="020B0604020202020204" pitchFamily="34" charset="0"/>
              </a:rPr>
              <a:t>ilitary</a:t>
            </a:r>
            <a:r>
              <a:rPr lang="en-US"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S</a:t>
            </a:r>
            <a:r>
              <a:rPr lang="en-US" dirty="0">
                <a:solidFill>
                  <a:schemeClr val="bg1">
                    <a:lumMod val="85000"/>
                  </a:schemeClr>
                </a:solidFill>
                <a:latin typeface="Arial" panose="020B0604020202020204" pitchFamily="34" charset="0"/>
                <a:cs typeface="Arial" panose="020B0604020202020204" pitchFamily="34" charset="0"/>
              </a:rPr>
              <a:t>pouse </a:t>
            </a:r>
            <a:r>
              <a:rPr lang="en-US" b="1" dirty="0">
                <a:solidFill>
                  <a:schemeClr val="bg1"/>
                </a:solidFill>
                <a:latin typeface="Arial" panose="020B0604020202020204" pitchFamily="34" charset="0"/>
                <a:cs typeface="Arial" panose="020B0604020202020204" pitchFamily="34" charset="0"/>
              </a:rPr>
              <a:t>T</a:t>
            </a:r>
            <a:r>
              <a:rPr lang="en-US" dirty="0">
                <a:solidFill>
                  <a:schemeClr val="bg1">
                    <a:lumMod val="85000"/>
                  </a:schemeClr>
                </a:solidFill>
                <a:latin typeface="Arial" panose="020B0604020202020204" pitchFamily="34" charset="0"/>
                <a:cs typeface="Arial" panose="020B0604020202020204" pitchFamily="34" charset="0"/>
              </a:rPr>
              <a:t>alent </a:t>
            </a:r>
            <a:r>
              <a:rPr lang="en-US" b="1" dirty="0">
                <a:solidFill>
                  <a:schemeClr val="bg1"/>
                </a:solidFill>
                <a:latin typeface="Arial" panose="020B0604020202020204" pitchFamily="34" charset="0"/>
                <a:cs typeface="Arial" panose="020B0604020202020204" pitchFamily="34" charset="0"/>
              </a:rPr>
              <a:t>E</a:t>
            </a:r>
            <a:r>
              <a:rPr lang="en-US" dirty="0">
                <a:solidFill>
                  <a:schemeClr val="bg1">
                    <a:lumMod val="85000"/>
                  </a:schemeClr>
                </a:solidFill>
                <a:latin typeface="Arial" panose="020B0604020202020204" pitchFamily="34" charset="0"/>
                <a:cs typeface="Arial" panose="020B0604020202020204" pitchFamily="34" charset="0"/>
              </a:rPr>
              <a:t>ngagement </a:t>
            </a:r>
            <a:r>
              <a:rPr lang="en-US" b="1" dirty="0">
                <a:solidFill>
                  <a:schemeClr val="bg1"/>
                </a:solidFill>
                <a:latin typeface="Arial" panose="020B0604020202020204" pitchFamily="34" charset="0"/>
                <a:cs typeface="Arial" panose="020B0604020202020204" pitchFamily="34" charset="0"/>
              </a:rPr>
              <a:t>P</a:t>
            </a:r>
            <a:r>
              <a:rPr lang="en-US" dirty="0">
                <a:solidFill>
                  <a:schemeClr val="bg1">
                    <a:lumMod val="85000"/>
                  </a:schemeClr>
                </a:solidFill>
                <a:latin typeface="Arial" panose="020B0604020202020204" pitchFamily="34" charset="0"/>
                <a:cs typeface="Arial" panose="020B0604020202020204" pitchFamily="34" charset="0"/>
              </a:rPr>
              <a:t>rogram</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17966" y="105955"/>
            <a:ext cx="11956068" cy="566822"/>
          </a:xfrm>
          <a:prstGeom prst="rect">
            <a:avLst/>
          </a:prstGeom>
        </p:spPr>
        <p:txBody>
          <a:bodyPr vert="horz" wrap="square" lIns="0" tIns="12700" rIns="0" bIns="0" rtlCol="0">
            <a:spAutoFit/>
          </a:bodyPr>
          <a:lstStyle/>
          <a:p>
            <a:pPr marL="12700" algn="ctr">
              <a:lnSpc>
                <a:spcPct val="100000"/>
              </a:lnSpc>
              <a:spcBef>
                <a:spcPts val="100"/>
              </a:spcBef>
            </a:pPr>
            <a:r>
              <a:rPr sz="3600" dirty="0">
                <a:latin typeface="Arial" panose="020B0604020202020204" pitchFamily="34" charset="0"/>
                <a:cs typeface="Arial" panose="020B0604020202020204" pitchFamily="34" charset="0"/>
              </a:rPr>
              <a:t>Military</a:t>
            </a:r>
            <a:r>
              <a:rPr sz="3600" spc="-10"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Spouse</a:t>
            </a:r>
            <a:r>
              <a:rPr sz="3600" spc="-5" dirty="0">
                <a:latin typeface="Arial" panose="020B0604020202020204" pitchFamily="34" charset="0"/>
                <a:cs typeface="Arial" panose="020B0604020202020204" pitchFamily="34" charset="0"/>
              </a:rPr>
              <a:t> </a:t>
            </a:r>
            <a:r>
              <a:rPr sz="3600" dirty="0">
                <a:latin typeface="Arial" panose="020B0604020202020204" pitchFamily="34" charset="0"/>
                <a:cs typeface="Arial" panose="020B0604020202020204" pitchFamily="34" charset="0"/>
              </a:rPr>
              <a:t>Hiring</a:t>
            </a:r>
            <a:r>
              <a:rPr sz="3600" spc="-175" dirty="0">
                <a:latin typeface="Arial" panose="020B0604020202020204" pitchFamily="34" charset="0"/>
                <a:cs typeface="Arial" panose="020B0604020202020204" pitchFamily="34" charset="0"/>
              </a:rPr>
              <a:t> </a:t>
            </a:r>
            <a:r>
              <a:rPr sz="3600" spc="-10" dirty="0">
                <a:latin typeface="Arial" panose="020B0604020202020204" pitchFamily="34" charset="0"/>
                <a:cs typeface="Arial" panose="020B0604020202020204" pitchFamily="34" charset="0"/>
              </a:rPr>
              <a:t>Authority</a:t>
            </a:r>
          </a:p>
        </p:txBody>
      </p:sp>
      <p:pic>
        <p:nvPicPr>
          <p:cNvPr id="7" name="Graphic 44" descr="Outline of icon for White House">
            <a:extLst>
              <a:ext uri="{FF2B5EF4-FFF2-40B4-BE49-F238E27FC236}">
                <a16:creationId xmlns:a16="http://schemas.microsoft.com/office/drawing/2014/main" id="{759ADC50-7E7E-4DD6-898C-CDD5B8AE5DE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09350" y="1010664"/>
            <a:ext cx="1426591" cy="1415052"/>
          </a:xfrm>
          <a:prstGeom prst="rect">
            <a:avLst/>
          </a:prstGeom>
        </p:spPr>
      </p:pic>
      <p:pic>
        <p:nvPicPr>
          <p:cNvPr id="9" name="Graphic 45" descr="Outline of icon for Congress">
            <a:extLst>
              <a:ext uri="{FF2B5EF4-FFF2-40B4-BE49-F238E27FC236}">
                <a16:creationId xmlns:a16="http://schemas.microsoft.com/office/drawing/2014/main" id="{6ABDBF64-0CAD-4BC2-AA37-DB0FE26F251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0970" y="2907011"/>
            <a:ext cx="1043977" cy="1043977"/>
          </a:xfrm>
          <a:prstGeom prst="rect">
            <a:avLst/>
          </a:prstGeom>
        </p:spPr>
      </p:pic>
      <p:pic>
        <p:nvPicPr>
          <p:cNvPr id="10" name="Graphic 48" descr="Icon of a clock with passing time.">
            <a:extLst>
              <a:ext uri="{FF2B5EF4-FFF2-40B4-BE49-F238E27FC236}">
                <a16:creationId xmlns:a16="http://schemas.microsoft.com/office/drawing/2014/main" id="{9D3CE9B2-04F9-46F1-88C0-1197547323B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20970" y="5078146"/>
            <a:ext cx="1003347" cy="1003347"/>
          </a:xfrm>
          <a:prstGeom prst="rect">
            <a:avLst/>
          </a:prstGeom>
        </p:spPr>
      </p:pic>
      <p:sp>
        <p:nvSpPr>
          <p:cNvPr id="2" name="object 2"/>
          <p:cNvSpPr txBox="1"/>
          <p:nvPr/>
        </p:nvSpPr>
        <p:spPr>
          <a:xfrm>
            <a:off x="1823085" y="888561"/>
            <a:ext cx="9972421" cy="5279394"/>
          </a:xfrm>
          <a:prstGeom prst="rect">
            <a:avLst/>
          </a:prstGeom>
        </p:spPr>
        <p:txBody>
          <a:bodyPr vert="horz" wrap="square" lIns="0" tIns="25400" rIns="0" bIns="0" rtlCol="0">
            <a:spAutoFit/>
          </a:bodyPr>
          <a:lstStyle/>
          <a:p>
            <a:pPr marL="12700" marR="408940">
              <a:lnSpc>
                <a:spcPct val="96900"/>
              </a:lnSpc>
              <a:spcBef>
                <a:spcPts val="200"/>
              </a:spcBef>
              <a:buClr>
                <a:schemeClr val="tx1"/>
              </a:buClr>
              <a:tabLst>
                <a:tab pos="354965" algn="l"/>
                <a:tab pos="355600" algn="l"/>
              </a:tabLst>
            </a:pPr>
            <a:r>
              <a:rPr lang="en-US" sz="2000" b="1" dirty="0">
                <a:solidFill>
                  <a:schemeClr val="tx1"/>
                </a:solidFill>
                <a:uFill>
                  <a:solidFill>
                    <a:srgbClr val="00A0DE"/>
                  </a:solidFill>
                </a:uFill>
                <a:latin typeface="Arial" panose="020B0604020202020204" pitchFamily="34" charset="0"/>
                <a:cs typeface="Arial" panose="020B0604020202020204" pitchFamily="34" charset="0"/>
              </a:rPr>
              <a:t>Executive Order 13832</a:t>
            </a:r>
          </a:p>
          <a:p>
            <a:pPr marL="12700" marR="408940">
              <a:lnSpc>
                <a:spcPct val="96900"/>
              </a:lnSpc>
              <a:spcBef>
                <a:spcPts val="200"/>
              </a:spcBef>
              <a:buClr>
                <a:schemeClr val="tx1"/>
              </a:buClr>
              <a:tabLst>
                <a:tab pos="354965" algn="l"/>
                <a:tab pos="355600" algn="l"/>
              </a:tabLst>
            </a:pPr>
            <a:r>
              <a:rPr lang="en-US" sz="2000" dirty="0">
                <a:solidFill>
                  <a:schemeClr val="tx1"/>
                </a:solidFill>
                <a:uFill>
                  <a:solidFill>
                    <a:srgbClr val="00A0DE"/>
                  </a:solidFill>
                </a:uFill>
                <a:latin typeface="Arial" panose="020B0604020202020204" pitchFamily="34" charset="0"/>
                <a:cs typeface="Arial" panose="020B0604020202020204" pitchFamily="34" charset="0"/>
              </a:rPr>
              <a:t>“Enhancing the Noncompetitive Civil Service Appointments of Military Spouses”</a:t>
            </a:r>
            <a:r>
              <a:rPr lang="en-US" sz="2000" spc="-10" dirty="0">
                <a:solidFill>
                  <a:schemeClr val="tx1"/>
                </a:solidFill>
                <a:latin typeface="Arial" panose="020B0604020202020204" pitchFamily="34" charset="0"/>
                <a:cs typeface="Arial" panose="020B0604020202020204" pitchFamily="34" charset="0"/>
              </a:rPr>
              <a:t> encourages agencies to hire military </a:t>
            </a:r>
            <a:r>
              <a:rPr sz="2000" dirty="0">
                <a:solidFill>
                  <a:schemeClr val="tx1"/>
                </a:solidFill>
                <a:latin typeface="Arial" panose="020B0604020202020204" pitchFamily="34" charset="0"/>
                <a:cs typeface="Arial" panose="020B0604020202020204" pitchFamily="34" charset="0"/>
              </a:rPr>
              <a:t>spouses</a:t>
            </a:r>
            <a:r>
              <a:rPr sz="2000" spc="-80" dirty="0">
                <a:solidFill>
                  <a:schemeClr val="tx1"/>
                </a:solidFill>
                <a:latin typeface="Arial" panose="020B0604020202020204" pitchFamily="34" charset="0"/>
                <a:cs typeface="Arial" panose="020B0604020202020204" pitchFamily="34" charset="0"/>
              </a:rPr>
              <a:t> </a:t>
            </a:r>
            <a:r>
              <a:rPr sz="2000" dirty="0">
                <a:solidFill>
                  <a:schemeClr val="tx1"/>
                </a:solidFill>
                <a:latin typeface="Arial" panose="020B0604020202020204" pitchFamily="34" charset="0"/>
                <a:cs typeface="Arial" panose="020B0604020202020204" pitchFamily="34" charset="0"/>
              </a:rPr>
              <a:t>to</a:t>
            </a:r>
            <a:r>
              <a:rPr sz="2000" spc="-45" dirty="0">
                <a:solidFill>
                  <a:schemeClr val="tx1"/>
                </a:solidFill>
                <a:latin typeface="Arial" panose="020B0604020202020204" pitchFamily="34" charset="0"/>
                <a:cs typeface="Arial" panose="020B0604020202020204" pitchFamily="34" charset="0"/>
              </a:rPr>
              <a:t> </a:t>
            </a:r>
            <a:r>
              <a:rPr sz="2000" dirty="0">
                <a:solidFill>
                  <a:schemeClr val="tx1"/>
                </a:solidFill>
                <a:latin typeface="Arial" panose="020B0604020202020204" pitchFamily="34" charset="0"/>
                <a:cs typeface="Arial" panose="020B0604020202020204" pitchFamily="34" charset="0"/>
              </a:rPr>
              <a:t>the</a:t>
            </a:r>
            <a:r>
              <a:rPr sz="2000" spc="-50" dirty="0">
                <a:solidFill>
                  <a:schemeClr val="tx1"/>
                </a:solidFill>
                <a:latin typeface="Arial" panose="020B0604020202020204" pitchFamily="34" charset="0"/>
                <a:cs typeface="Arial" panose="020B0604020202020204" pitchFamily="34" charset="0"/>
              </a:rPr>
              <a:t> </a:t>
            </a:r>
            <a:r>
              <a:rPr sz="2000" spc="-10" dirty="0">
                <a:solidFill>
                  <a:schemeClr val="tx1"/>
                </a:solidFill>
                <a:latin typeface="Arial" panose="020B0604020202020204" pitchFamily="34" charset="0"/>
                <a:cs typeface="Arial" panose="020B0604020202020204" pitchFamily="34" charset="0"/>
              </a:rPr>
              <a:t>greatest</a:t>
            </a:r>
            <a:r>
              <a:rPr sz="2000" spc="-65" dirty="0">
                <a:solidFill>
                  <a:schemeClr val="tx1"/>
                </a:solidFill>
                <a:latin typeface="Arial" panose="020B0604020202020204" pitchFamily="34" charset="0"/>
                <a:cs typeface="Arial" panose="020B0604020202020204" pitchFamily="34" charset="0"/>
              </a:rPr>
              <a:t> </a:t>
            </a:r>
            <a:r>
              <a:rPr sz="2000" dirty="0">
                <a:solidFill>
                  <a:schemeClr val="tx1"/>
                </a:solidFill>
                <a:latin typeface="Arial" panose="020B0604020202020204" pitchFamily="34" charset="0"/>
                <a:cs typeface="Arial" panose="020B0604020202020204" pitchFamily="34" charset="0"/>
              </a:rPr>
              <a:t>extent</a:t>
            </a:r>
            <a:r>
              <a:rPr sz="2000" spc="-65" dirty="0">
                <a:solidFill>
                  <a:schemeClr val="tx1"/>
                </a:solidFill>
                <a:latin typeface="Arial" panose="020B0604020202020204" pitchFamily="34" charset="0"/>
                <a:cs typeface="Arial" panose="020B0604020202020204" pitchFamily="34" charset="0"/>
              </a:rPr>
              <a:t> </a:t>
            </a:r>
            <a:r>
              <a:rPr sz="2000" dirty="0">
                <a:solidFill>
                  <a:schemeClr val="tx1"/>
                </a:solidFill>
                <a:latin typeface="Arial" panose="020B0604020202020204" pitchFamily="34" charset="0"/>
                <a:cs typeface="Arial" panose="020B0604020202020204" pitchFamily="34" charset="0"/>
              </a:rPr>
              <a:t>possible</a:t>
            </a:r>
            <a:r>
              <a:rPr sz="2000" spc="-55" dirty="0">
                <a:solidFill>
                  <a:schemeClr val="tx1"/>
                </a:solidFill>
                <a:latin typeface="Arial" panose="020B0604020202020204" pitchFamily="34" charset="0"/>
                <a:cs typeface="Arial" panose="020B0604020202020204" pitchFamily="34" charset="0"/>
              </a:rPr>
              <a:t> </a:t>
            </a:r>
            <a:r>
              <a:rPr sz="2000" dirty="0">
                <a:solidFill>
                  <a:schemeClr val="tx1"/>
                </a:solidFill>
                <a:latin typeface="Arial" panose="020B0604020202020204" pitchFamily="34" charset="0"/>
                <a:cs typeface="Arial" panose="020B0604020202020204" pitchFamily="34" charset="0"/>
              </a:rPr>
              <a:t>and</a:t>
            </a:r>
            <a:r>
              <a:rPr sz="2000" spc="-50" dirty="0">
                <a:solidFill>
                  <a:schemeClr val="tx1"/>
                </a:solidFill>
                <a:latin typeface="Arial" panose="020B0604020202020204" pitchFamily="34" charset="0"/>
                <a:cs typeface="Arial" panose="020B0604020202020204" pitchFamily="34" charset="0"/>
              </a:rPr>
              <a:t> </a:t>
            </a:r>
            <a:r>
              <a:rPr sz="2000" dirty="0">
                <a:solidFill>
                  <a:schemeClr val="tx1"/>
                </a:solidFill>
                <a:latin typeface="Arial" panose="020B0604020202020204" pitchFamily="34" charset="0"/>
                <a:cs typeface="Arial" panose="020B0604020202020204" pitchFamily="34" charset="0"/>
              </a:rPr>
              <a:t>places</a:t>
            </a:r>
            <a:r>
              <a:rPr sz="2000" spc="-60" dirty="0">
                <a:solidFill>
                  <a:schemeClr val="tx1"/>
                </a:solidFill>
                <a:latin typeface="Arial" panose="020B0604020202020204" pitchFamily="34" charset="0"/>
                <a:cs typeface="Arial" panose="020B0604020202020204" pitchFamily="34" charset="0"/>
              </a:rPr>
              <a:t> </a:t>
            </a:r>
            <a:r>
              <a:rPr sz="2000" dirty="0">
                <a:solidFill>
                  <a:schemeClr val="tx1"/>
                </a:solidFill>
                <a:latin typeface="Arial" panose="020B0604020202020204" pitchFamily="34" charset="0"/>
                <a:cs typeface="Arial" panose="020B0604020202020204" pitchFamily="34" charset="0"/>
              </a:rPr>
              <a:t>mandatory</a:t>
            </a:r>
            <a:r>
              <a:rPr sz="2000" spc="-55" dirty="0">
                <a:solidFill>
                  <a:schemeClr val="tx1"/>
                </a:solidFill>
                <a:latin typeface="Arial" panose="020B0604020202020204" pitchFamily="34" charset="0"/>
                <a:cs typeface="Arial" panose="020B0604020202020204" pitchFamily="34" charset="0"/>
              </a:rPr>
              <a:t> </a:t>
            </a:r>
            <a:r>
              <a:rPr sz="2000" spc="-10" dirty="0">
                <a:solidFill>
                  <a:schemeClr val="tx1"/>
                </a:solidFill>
                <a:latin typeface="Arial" panose="020B0604020202020204" pitchFamily="34" charset="0"/>
                <a:cs typeface="Arial" panose="020B0604020202020204" pitchFamily="34" charset="0"/>
              </a:rPr>
              <a:t>reporting </a:t>
            </a:r>
            <a:r>
              <a:rPr sz="2000" dirty="0">
                <a:solidFill>
                  <a:schemeClr val="tx1"/>
                </a:solidFill>
                <a:latin typeface="Arial" panose="020B0604020202020204" pitchFamily="34" charset="0"/>
                <a:cs typeface="Arial" panose="020B0604020202020204" pitchFamily="34" charset="0"/>
              </a:rPr>
              <a:t>requirements</a:t>
            </a:r>
            <a:r>
              <a:rPr sz="2000" spc="-75" dirty="0">
                <a:solidFill>
                  <a:schemeClr val="tx1"/>
                </a:solidFill>
                <a:latin typeface="Arial" panose="020B0604020202020204" pitchFamily="34" charset="0"/>
                <a:cs typeface="Arial" panose="020B0604020202020204" pitchFamily="34" charset="0"/>
              </a:rPr>
              <a:t> </a:t>
            </a:r>
            <a:r>
              <a:rPr sz="2000" dirty="0">
                <a:solidFill>
                  <a:schemeClr val="tx1"/>
                </a:solidFill>
                <a:latin typeface="Arial" panose="020B0604020202020204" pitchFamily="34" charset="0"/>
                <a:cs typeface="Arial" panose="020B0604020202020204" pitchFamily="34" charset="0"/>
              </a:rPr>
              <a:t>by</a:t>
            </a:r>
            <a:r>
              <a:rPr sz="2000" spc="-55" dirty="0">
                <a:solidFill>
                  <a:schemeClr val="tx1"/>
                </a:solidFill>
                <a:latin typeface="Arial" panose="020B0604020202020204" pitchFamily="34" charset="0"/>
                <a:cs typeface="Arial" panose="020B0604020202020204" pitchFamily="34" charset="0"/>
              </a:rPr>
              <a:t> </a:t>
            </a:r>
            <a:r>
              <a:rPr sz="2000" dirty="0">
                <a:solidFill>
                  <a:schemeClr val="tx1"/>
                </a:solidFill>
                <a:latin typeface="Arial" panose="020B0604020202020204" pitchFamily="34" charset="0"/>
                <a:cs typeface="Arial" panose="020B0604020202020204" pitchFamily="34" charset="0"/>
              </a:rPr>
              <a:t>all</a:t>
            </a:r>
            <a:r>
              <a:rPr sz="2000" spc="-35" dirty="0">
                <a:solidFill>
                  <a:schemeClr val="tx1"/>
                </a:solidFill>
                <a:latin typeface="Arial" panose="020B0604020202020204" pitchFamily="34" charset="0"/>
                <a:cs typeface="Arial" panose="020B0604020202020204" pitchFamily="34" charset="0"/>
              </a:rPr>
              <a:t> </a:t>
            </a:r>
            <a:r>
              <a:rPr sz="2000" spc="-10" dirty="0">
                <a:solidFill>
                  <a:schemeClr val="tx1"/>
                </a:solidFill>
                <a:latin typeface="Arial" panose="020B0604020202020204" pitchFamily="34" charset="0"/>
                <a:cs typeface="Arial" panose="020B0604020202020204" pitchFamily="34" charset="0"/>
              </a:rPr>
              <a:t>agencies.</a:t>
            </a:r>
            <a:endParaRPr sz="2000" dirty="0">
              <a:solidFill>
                <a:schemeClr val="tx1"/>
              </a:solidFill>
              <a:latin typeface="Arial" panose="020B0604020202020204" pitchFamily="34" charset="0"/>
              <a:cs typeface="Arial" panose="020B0604020202020204" pitchFamily="34" charset="0"/>
            </a:endParaRPr>
          </a:p>
          <a:p>
            <a:pPr marL="342900" indent="-342900">
              <a:lnSpc>
                <a:spcPct val="100000"/>
              </a:lnSpc>
              <a:spcBef>
                <a:spcPts val="25"/>
              </a:spcBef>
              <a:buClr>
                <a:schemeClr val="tx1"/>
              </a:buClr>
              <a:buFont typeface="Arial" panose="020B0604020202020204" pitchFamily="34" charset="0"/>
              <a:buChar char="•"/>
            </a:pPr>
            <a:endParaRPr sz="2000" u="sng" dirty="0">
              <a:solidFill>
                <a:schemeClr val="tx1"/>
              </a:solidFill>
              <a:latin typeface="Arial" panose="020B0604020202020204" pitchFamily="34" charset="0"/>
              <a:cs typeface="Arial" panose="020B0604020202020204" pitchFamily="34" charset="0"/>
            </a:endParaRPr>
          </a:p>
          <a:p>
            <a:pPr marL="12700" marR="257175">
              <a:lnSpc>
                <a:spcPct val="87000"/>
              </a:lnSpc>
              <a:spcBef>
                <a:spcPts val="785"/>
              </a:spcBef>
              <a:buClr>
                <a:schemeClr val="tx1"/>
              </a:buClr>
              <a:tabLst>
                <a:tab pos="354965" algn="l"/>
                <a:tab pos="355600" algn="l"/>
              </a:tabLst>
            </a:pPr>
            <a:r>
              <a:rPr lang="en-US" sz="2000" b="1" dirty="0">
                <a:solidFill>
                  <a:schemeClr val="tx1"/>
                </a:solidFill>
                <a:latin typeface="Arial" panose="020B0604020202020204" pitchFamily="34" charset="0"/>
                <a:cs typeface="Arial" panose="020B0604020202020204" pitchFamily="34" charset="0"/>
              </a:rPr>
              <a:t>2019 National</a:t>
            </a:r>
            <a:r>
              <a:rPr lang="en-US" sz="2000" b="1" spc="-55"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Defense </a:t>
            </a:r>
            <a:r>
              <a:rPr lang="en-US" sz="2000" b="1" spc="-10" dirty="0">
                <a:solidFill>
                  <a:schemeClr val="tx1"/>
                </a:solidFill>
                <a:latin typeface="Arial" panose="020B0604020202020204" pitchFamily="34" charset="0"/>
                <a:cs typeface="Arial" panose="020B0604020202020204" pitchFamily="34" charset="0"/>
              </a:rPr>
              <a:t>Authorization</a:t>
            </a:r>
            <a:r>
              <a:rPr lang="en-US" sz="2000" b="1" spc="-6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Act</a:t>
            </a:r>
            <a:r>
              <a:rPr lang="en-US" sz="2000" b="1" spc="-2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(NDAA)</a:t>
            </a:r>
            <a:endParaRPr lang="en-US" sz="2000" b="1" spc="-35" dirty="0">
              <a:solidFill>
                <a:schemeClr val="tx1"/>
              </a:solidFill>
              <a:latin typeface="Arial" panose="020B0604020202020204" pitchFamily="34" charset="0"/>
              <a:cs typeface="Arial" panose="020B0604020202020204" pitchFamily="34" charset="0"/>
            </a:endParaRPr>
          </a:p>
          <a:p>
            <a:pPr marL="12700" marR="257175">
              <a:lnSpc>
                <a:spcPct val="87000"/>
              </a:lnSpc>
              <a:spcBef>
                <a:spcPts val="785"/>
              </a:spcBef>
              <a:buClr>
                <a:schemeClr val="tx1"/>
              </a:buClr>
              <a:tabLst>
                <a:tab pos="354965" algn="l"/>
                <a:tab pos="355600" algn="l"/>
              </a:tabLst>
            </a:pPr>
            <a:r>
              <a:rPr lang="en-US" sz="2000" dirty="0">
                <a:solidFill>
                  <a:schemeClr val="tx1"/>
                </a:solidFill>
                <a:latin typeface="Arial" panose="020B0604020202020204" pitchFamily="34" charset="0"/>
                <a:cs typeface="Arial" panose="020B0604020202020204" pitchFamily="34" charset="0"/>
              </a:rPr>
              <a:t>Codified</a:t>
            </a:r>
            <a:r>
              <a:rPr lang="en-US" sz="2000" spc="-1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at</a:t>
            </a:r>
            <a:r>
              <a:rPr lang="en-US" sz="2000" spc="-3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5</a:t>
            </a:r>
            <a:r>
              <a:rPr lang="en-US" sz="2000" spc="-20" dirty="0">
                <a:solidFill>
                  <a:schemeClr val="tx1"/>
                </a:solidFill>
                <a:latin typeface="Arial" panose="020B0604020202020204" pitchFamily="34" charset="0"/>
                <a:cs typeface="Arial" panose="020B0604020202020204" pitchFamily="34" charset="0"/>
              </a:rPr>
              <a:t> </a:t>
            </a:r>
            <a:r>
              <a:rPr lang="en-US" sz="2000" spc="-10" dirty="0">
                <a:solidFill>
                  <a:schemeClr val="tx1"/>
                </a:solidFill>
                <a:latin typeface="Arial" panose="020B0604020202020204" pitchFamily="34" charset="0"/>
                <a:cs typeface="Arial" panose="020B0604020202020204" pitchFamily="34" charset="0"/>
              </a:rPr>
              <a:t>U.S.C.</a:t>
            </a:r>
            <a:r>
              <a:rPr lang="en-US" sz="2000" spc="-5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3330d,</a:t>
            </a:r>
            <a:r>
              <a:rPr lang="en-US" sz="2000" spc="10" dirty="0">
                <a:solidFill>
                  <a:schemeClr val="tx1"/>
                </a:solidFill>
                <a:latin typeface="Arial" panose="020B0604020202020204" pitchFamily="34" charset="0"/>
                <a:cs typeface="Arial" panose="020B0604020202020204" pitchFamily="34" charset="0"/>
              </a:rPr>
              <a:t> </a:t>
            </a:r>
            <a:r>
              <a:rPr lang="en-US" sz="2000" b="1" spc="10" dirty="0">
                <a:solidFill>
                  <a:schemeClr val="tx1"/>
                </a:solidFill>
                <a:latin typeface="Arial" panose="020B0604020202020204" pitchFamily="34" charset="0"/>
                <a:cs typeface="Arial" panose="020B0604020202020204" pitchFamily="34" charset="0"/>
              </a:rPr>
              <a:t>temporarily r</a:t>
            </a:r>
            <a:r>
              <a:rPr lang="en-US" sz="2000" b="1" dirty="0">
                <a:solidFill>
                  <a:schemeClr val="tx1"/>
                </a:solidFill>
                <a:latin typeface="Arial" panose="020B0604020202020204" pitchFamily="34" charset="0"/>
                <a:cs typeface="Arial" panose="020B0604020202020204" pitchFamily="34" charset="0"/>
              </a:rPr>
              <a:t>emoved</a:t>
            </a:r>
            <a:r>
              <a:rPr lang="en-US" sz="2000" b="1" spc="-5" dirty="0">
                <a:solidFill>
                  <a:schemeClr val="tx1"/>
                </a:solidFill>
                <a:latin typeface="Arial" panose="020B0604020202020204" pitchFamily="34" charset="0"/>
                <a:cs typeface="Arial" panose="020B0604020202020204" pitchFamily="34" charset="0"/>
              </a:rPr>
              <a:t> </a:t>
            </a:r>
            <a:r>
              <a:rPr lang="en-US" sz="2000" spc="-25" dirty="0">
                <a:solidFill>
                  <a:schemeClr val="tx1"/>
                </a:solidFill>
                <a:latin typeface="Arial" panose="020B0604020202020204" pitchFamily="34" charset="0"/>
                <a:cs typeface="Arial" panose="020B0604020202020204" pitchFamily="34" charset="0"/>
              </a:rPr>
              <a:t>the </a:t>
            </a:r>
            <a:r>
              <a:rPr lang="en-US" sz="2000" dirty="0">
                <a:solidFill>
                  <a:schemeClr val="tx1"/>
                </a:solidFill>
                <a:latin typeface="Arial" panose="020B0604020202020204" pitchFamily="34" charset="0"/>
                <a:cs typeface="Arial" panose="020B0604020202020204" pitchFamily="34" charset="0"/>
              </a:rPr>
              <a:t>provisions</a:t>
            </a:r>
            <a:r>
              <a:rPr lang="en-US" sz="2000" spc="-4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that</a:t>
            </a:r>
            <a:r>
              <a:rPr lang="en-US" sz="2000" spc="-3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limited</a:t>
            </a:r>
            <a:r>
              <a:rPr lang="en-US" sz="2000" spc="-1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application</a:t>
            </a:r>
            <a:r>
              <a:rPr lang="en-US" sz="2000" spc="-6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to</a:t>
            </a:r>
            <a:r>
              <a:rPr lang="en-US" sz="2000" spc="-3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a:t>
            </a:r>
            <a:r>
              <a:rPr lang="en-US" sz="2000" spc="-2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“relocating</a:t>
            </a:r>
            <a:r>
              <a:rPr lang="en-US" sz="2000" spc="-3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military</a:t>
            </a:r>
            <a:r>
              <a:rPr lang="en-US" sz="2000" spc="-4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spouse”</a:t>
            </a:r>
            <a:r>
              <a:rPr lang="en-US" sz="2000" spc="-2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authorized</a:t>
            </a:r>
            <a:r>
              <a:rPr lang="en-US" sz="2000" spc="-4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via</a:t>
            </a:r>
            <a:r>
              <a:rPr lang="en-US" sz="2000" spc="-2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PCS</a:t>
            </a:r>
            <a:r>
              <a:rPr lang="en-US" sz="2000" spc="-3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orders</a:t>
            </a:r>
            <a:r>
              <a:rPr lang="en-US" sz="2000" spc="-3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and</a:t>
            </a:r>
            <a:r>
              <a:rPr lang="en-US" sz="2000" spc="-3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replaced</a:t>
            </a:r>
            <a:r>
              <a:rPr lang="en-US" sz="2000" spc="-2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it</a:t>
            </a:r>
            <a:r>
              <a:rPr lang="en-US" sz="2000" spc="-2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with</a:t>
            </a:r>
            <a:r>
              <a:rPr lang="en-US" sz="2000" spc="-1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spouses</a:t>
            </a:r>
            <a:r>
              <a:rPr lang="en-US" sz="2000" spc="15" dirty="0">
                <a:solidFill>
                  <a:schemeClr val="tx1"/>
                </a:solidFill>
                <a:latin typeface="Arial" panose="020B0604020202020204" pitchFamily="34" charset="0"/>
                <a:cs typeface="Arial" panose="020B0604020202020204" pitchFamily="34" charset="0"/>
              </a:rPr>
              <a:t> </a:t>
            </a:r>
            <a:r>
              <a:rPr lang="en-US" sz="2000" spc="-10" dirty="0">
                <a:solidFill>
                  <a:schemeClr val="tx1"/>
                </a:solidFill>
                <a:latin typeface="Arial" panose="020B0604020202020204" pitchFamily="34" charset="0"/>
                <a:cs typeface="Arial" panose="020B0604020202020204" pitchFamily="34" charset="0"/>
              </a:rPr>
              <a:t>currently </a:t>
            </a:r>
            <a:r>
              <a:rPr lang="en-US" sz="2000" dirty="0">
                <a:solidFill>
                  <a:schemeClr val="tx1"/>
                </a:solidFill>
                <a:latin typeface="Arial" panose="020B0604020202020204" pitchFamily="34" charset="0"/>
                <a:cs typeface="Arial" panose="020B0604020202020204" pitchFamily="34" charset="0"/>
              </a:rPr>
              <a:t>married</a:t>
            </a:r>
            <a:r>
              <a:rPr lang="en-US" sz="2000" spc="-3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to</a:t>
            </a:r>
            <a:r>
              <a:rPr lang="en-US" sz="2000" spc="-30" dirty="0">
                <a:solidFill>
                  <a:schemeClr val="tx1"/>
                </a:solidFill>
                <a:latin typeface="Arial" panose="020B0604020202020204" pitchFamily="34" charset="0"/>
                <a:cs typeface="Arial" panose="020B0604020202020204" pitchFamily="34" charset="0"/>
              </a:rPr>
              <a:t> </a:t>
            </a:r>
            <a:r>
              <a:rPr lang="en-US" sz="2000" spc="-10" dirty="0">
                <a:solidFill>
                  <a:schemeClr val="tx1"/>
                </a:solidFill>
                <a:latin typeface="Arial" panose="020B0604020202020204" pitchFamily="34" charset="0"/>
                <a:cs typeface="Arial" panose="020B0604020202020204" pitchFamily="34" charset="0"/>
              </a:rPr>
              <a:t>active-</a:t>
            </a:r>
            <a:r>
              <a:rPr lang="en-US" sz="2000" dirty="0">
                <a:solidFill>
                  <a:schemeClr val="tx1"/>
                </a:solidFill>
                <a:latin typeface="Arial" panose="020B0604020202020204" pitchFamily="34" charset="0"/>
                <a:cs typeface="Arial" panose="020B0604020202020204" pitchFamily="34" charset="0"/>
              </a:rPr>
              <a:t>duty</a:t>
            </a:r>
            <a:r>
              <a:rPr lang="en-US" sz="2000" spc="-2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military</a:t>
            </a:r>
            <a:r>
              <a:rPr lang="en-US" sz="2000" spc="-2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members.</a:t>
            </a:r>
            <a:r>
              <a:rPr lang="en-US" sz="2000" spc="-1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In</a:t>
            </a:r>
            <a:r>
              <a:rPr lang="en-US" sz="2000" spc="-2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doing</a:t>
            </a:r>
            <a:r>
              <a:rPr lang="en-US" sz="2000" spc="-3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so,</a:t>
            </a:r>
            <a:r>
              <a:rPr lang="en-US" sz="2000" spc="-2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spouses</a:t>
            </a:r>
            <a:r>
              <a:rPr lang="en-US" sz="2000" spc="-3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are</a:t>
            </a:r>
            <a:r>
              <a:rPr lang="en-US" sz="2000" spc="-1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not</a:t>
            </a:r>
            <a:r>
              <a:rPr lang="en-US" sz="2000" spc="-1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restricted</a:t>
            </a:r>
            <a:r>
              <a:rPr lang="en-US" sz="2000" spc="-1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to</a:t>
            </a:r>
            <a:r>
              <a:rPr lang="en-US" sz="2000" spc="-3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the</a:t>
            </a:r>
            <a:r>
              <a:rPr lang="en-US" sz="2000" spc="-1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geographic</a:t>
            </a:r>
            <a:r>
              <a:rPr lang="en-US" sz="2000" spc="-3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location</a:t>
            </a:r>
            <a:r>
              <a:rPr lang="en-US" sz="2000" spc="-3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of</a:t>
            </a:r>
            <a:r>
              <a:rPr lang="en-US" sz="2000" spc="-1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the</a:t>
            </a:r>
            <a:r>
              <a:rPr lang="en-US" sz="2000" spc="-30" dirty="0">
                <a:solidFill>
                  <a:schemeClr val="tx1"/>
                </a:solidFill>
                <a:latin typeface="Arial" panose="020B0604020202020204" pitchFamily="34" charset="0"/>
                <a:cs typeface="Arial" panose="020B0604020202020204" pitchFamily="34" charset="0"/>
              </a:rPr>
              <a:t> </a:t>
            </a:r>
            <a:r>
              <a:rPr lang="en-US" sz="2000" spc="-10" dirty="0">
                <a:solidFill>
                  <a:schemeClr val="tx1"/>
                </a:solidFill>
                <a:latin typeface="Arial" panose="020B0604020202020204" pitchFamily="34" charset="0"/>
                <a:cs typeface="Arial" panose="020B0604020202020204" pitchFamily="34" charset="0"/>
              </a:rPr>
              <a:t>active-</a:t>
            </a:r>
            <a:r>
              <a:rPr lang="en-US" sz="2000" dirty="0">
                <a:solidFill>
                  <a:schemeClr val="tx1"/>
                </a:solidFill>
                <a:latin typeface="Arial" panose="020B0604020202020204" pitchFamily="34" charset="0"/>
                <a:cs typeface="Arial" panose="020B0604020202020204" pitchFamily="34" charset="0"/>
              </a:rPr>
              <a:t>duty</a:t>
            </a:r>
            <a:r>
              <a:rPr lang="en-US" sz="2000" spc="-25" dirty="0">
                <a:solidFill>
                  <a:schemeClr val="tx1"/>
                </a:solidFill>
                <a:latin typeface="Arial" panose="020B0604020202020204" pitchFamily="34" charset="0"/>
                <a:cs typeface="Arial" panose="020B0604020202020204" pitchFamily="34" charset="0"/>
              </a:rPr>
              <a:t> </a:t>
            </a:r>
            <a:r>
              <a:rPr lang="en-US" sz="2000" spc="-10" dirty="0">
                <a:solidFill>
                  <a:schemeClr val="tx1"/>
                </a:solidFill>
                <a:latin typeface="Arial" panose="020B0604020202020204" pitchFamily="34" charset="0"/>
                <a:cs typeface="Arial" panose="020B0604020202020204" pitchFamily="34" charset="0"/>
              </a:rPr>
              <a:t>military </a:t>
            </a:r>
            <a:r>
              <a:rPr lang="en-US" sz="2000" dirty="0">
                <a:solidFill>
                  <a:schemeClr val="tx1"/>
                </a:solidFill>
                <a:latin typeface="Arial" panose="020B0604020202020204" pitchFamily="34" charset="0"/>
                <a:cs typeface="Arial" panose="020B0604020202020204" pitchFamily="34" charset="0"/>
              </a:rPr>
              <a:t>member.</a:t>
            </a:r>
            <a:r>
              <a:rPr lang="en-US" sz="2000" spc="28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Military</a:t>
            </a:r>
            <a:r>
              <a:rPr lang="en-US" sz="2000" spc="-3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spouses</a:t>
            </a:r>
            <a:r>
              <a:rPr lang="en-US" sz="2000" spc="-3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have</a:t>
            </a:r>
            <a:r>
              <a:rPr lang="en-US" sz="2000" spc="-4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more</a:t>
            </a:r>
            <a:r>
              <a:rPr lang="en-US" sz="2000" spc="-2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flexibility</a:t>
            </a:r>
            <a:r>
              <a:rPr lang="en-US" sz="2000" spc="-2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when</a:t>
            </a:r>
            <a:r>
              <a:rPr lang="en-US" sz="2000" spc="-2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seeking</a:t>
            </a:r>
            <a:r>
              <a:rPr lang="en-US" sz="2000" spc="-2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employment</a:t>
            </a:r>
            <a:r>
              <a:rPr lang="en-US" sz="2000" spc="-20" dirty="0">
                <a:solidFill>
                  <a:schemeClr val="tx1"/>
                </a:solidFill>
                <a:latin typeface="Arial" panose="020B0604020202020204" pitchFamily="34" charset="0"/>
                <a:cs typeface="Arial" panose="020B0604020202020204" pitchFamily="34" charset="0"/>
              </a:rPr>
              <a:t> </a:t>
            </a:r>
            <a:r>
              <a:rPr lang="en-US" sz="2000" spc="-10" dirty="0">
                <a:solidFill>
                  <a:schemeClr val="tx1"/>
                </a:solidFill>
                <a:latin typeface="Arial" panose="020B0604020202020204" pitchFamily="34" charset="0"/>
                <a:cs typeface="Arial" panose="020B0604020202020204" pitchFamily="34" charset="0"/>
              </a:rPr>
              <a:t>stateside</a:t>
            </a:r>
            <a:r>
              <a:rPr lang="en-US" sz="2000" spc="-4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and</a:t>
            </a:r>
            <a:r>
              <a:rPr lang="en-US" sz="2000" spc="-4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may</a:t>
            </a:r>
            <a:r>
              <a:rPr lang="en-US" sz="2000" spc="-4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also</a:t>
            </a:r>
            <a:r>
              <a:rPr lang="en-US" sz="2000" spc="-4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have</a:t>
            </a:r>
            <a:r>
              <a:rPr lang="en-US" sz="2000" spc="-30"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limited</a:t>
            </a:r>
            <a:r>
              <a:rPr lang="en-US" sz="2000" spc="-25" dirty="0">
                <a:solidFill>
                  <a:schemeClr val="tx1"/>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opportunities</a:t>
            </a:r>
            <a:r>
              <a:rPr lang="en-US" sz="2000" spc="-45" dirty="0">
                <a:solidFill>
                  <a:schemeClr val="tx1"/>
                </a:solidFill>
                <a:latin typeface="Arial" panose="020B0604020202020204" pitchFamily="34" charset="0"/>
                <a:cs typeface="Arial" panose="020B0604020202020204" pitchFamily="34" charset="0"/>
              </a:rPr>
              <a:t> </a:t>
            </a:r>
            <a:r>
              <a:rPr lang="en-US" sz="2000" spc="-10" dirty="0">
                <a:solidFill>
                  <a:schemeClr val="tx1"/>
                </a:solidFill>
                <a:latin typeface="Arial" panose="020B0604020202020204" pitchFamily="34" charset="0"/>
                <a:cs typeface="Arial" panose="020B0604020202020204" pitchFamily="34" charset="0"/>
              </a:rPr>
              <a:t>overseas.</a:t>
            </a:r>
          </a:p>
          <a:p>
            <a:pPr marL="355600" marR="257175" indent="-342900">
              <a:lnSpc>
                <a:spcPct val="87000"/>
              </a:lnSpc>
              <a:spcBef>
                <a:spcPts val="785"/>
              </a:spcBef>
              <a:buClr>
                <a:schemeClr val="tx1"/>
              </a:buClr>
              <a:buFont typeface="Arial" panose="020B0604020202020204" pitchFamily="34" charset="0"/>
              <a:buChar char="•"/>
              <a:tabLst>
                <a:tab pos="354965" algn="l"/>
                <a:tab pos="355600" algn="l"/>
              </a:tabLst>
            </a:pPr>
            <a:endParaRPr lang="en-US" sz="2000" spc="-10" dirty="0">
              <a:solidFill>
                <a:schemeClr val="tx1"/>
              </a:solidFill>
              <a:latin typeface="Arial" panose="020B0604020202020204" pitchFamily="34" charset="0"/>
              <a:cs typeface="Arial" panose="020B0604020202020204" pitchFamily="34" charset="0"/>
            </a:endParaRPr>
          </a:p>
          <a:p>
            <a:pPr marL="12700" marR="257175">
              <a:lnSpc>
                <a:spcPct val="87000"/>
              </a:lnSpc>
              <a:spcBef>
                <a:spcPts val="785"/>
              </a:spcBef>
              <a:buClr>
                <a:schemeClr val="tx1"/>
              </a:buClr>
              <a:tabLst>
                <a:tab pos="354965" algn="l"/>
                <a:tab pos="355600" algn="l"/>
              </a:tabLst>
            </a:pPr>
            <a:r>
              <a:rPr lang="en-US" sz="2000" b="1" spc="-10" dirty="0">
                <a:solidFill>
                  <a:schemeClr val="tx1"/>
                </a:solidFill>
                <a:latin typeface="Arial" panose="020B0604020202020204" pitchFamily="34" charset="0"/>
                <a:cs typeface="Arial" panose="020B0604020202020204" pitchFamily="34" charset="0"/>
              </a:rPr>
              <a:t>2023 NDAA Sec. 1111</a:t>
            </a:r>
          </a:p>
          <a:p>
            <a:pPr marL="12700" marR="257175">
              <a:lnSpc>
                <a:spcPct val="87000"/>
              </a:lnSpc>
              <a:spcBef>
                <a:spcPts val="785"/>
              </a:spcBef>
              <a:buClr>
                <a:schemeClr val="tx1"/>
              </a:buClr>
              <a:tabLst>
                <a:tab pos="354965" algn="l"/>
                <a:tab pos="355600" algn="l"/>
              </a:tabLst>
            </a:pPr>
            <a:r>
              <a:rPr lang="en-US" sz="2000" dirty="0">
                <a:solidFill>
                  <a:srgbClr val="242424"/>
                </a:solidFill>
                <a:latin typeface="Arial" panose="020B0604020202020204" pitchFamily="34" charset="0"/>
                <a:cs typeface="Arial" panose="020B0604020202020204" pitchFamily="34" charset="0"/>
              </a:rPr>
              <a:t>Modification of temporary expansion of authority for noncompetitive appointments of military spouses by federal agencies. Extension of Sunset to Dec 31, 2028. *</a:t>
            </a:r>
            <a:br>
              <a:rPr lang="en-US" sz="2000" spc="-10" dirty="0">
                <a:solidFill>
                  <a:schemeClr val="tx1"/>
                </a:solidFill>
                <a:highlight>
                  <a:srgbClr val="FFFF00"/>
                </a:highlight>
                <a:latin typeface="Arial" panose="020B0604020202020204" pitchFamily="34" charset="0"/>
                <a:cs typeface="Arial" panose="020B0604020202020204" pitchFamily="34" charset="0"/>
              </a:rPr>
            </a:br>
            <a:endParaRPr sz="2000"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C55014DD-D203-4CFE-B762-CA201F1F1EA1}"/>
              </a:ext>
              <a:ext uri="{C183D7F6-B498-43B3-948B-1728B52AA6E4}">
                <adec:decorative xmlns:adec="http://schemas.microsoft.com/office/drawing/2017/decorative" val="1"/>
              </a:ext>
            </a:extLst>
          </p:cNvPr>
          <p:cNvSpPr txBox="1"/>
          <p:nvPr/>
        </p:nvSpPr>
        <p:spPr>
          <a:xfrm>
            <a:off x="209350" y="6254416"/>
            <a:ext cx="6097604" cy="369332"/>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V</a:t>
            </a:r>
            <a:r>
              <a:rPr lang="en-US" dirty="0">
                <a:solidFill>
                  <a:schemeClr val="bg1">
                    <a:lumMod val="85000"/>
                  </a:schemeClr>
                </a:solidFill>
                <a:latin typeface="Arial" panose="020B0604020202020204" pitchFamily="34" charset="0"/>
                <a:cs typeface="Arial" panose="020B0604020202020204" pitchFamily="34" charset="0"/>
              </a:rPr>
              <a:t>eteran and </a:t>
            </a:r>
            <a:r>
              <a:rPr lang="en-US" b="1" dirty="0">
                <a:solidFill>
                  <a:schemeClr val="bg1"/>
                </a:solidFill>
                <a:latin typeface="Arial" panose="020B0604020202020204" pitchFamily="34" charset="0"/>
                <a:cs typeface="Arial" panose="020B0604020202020204" pitchFamily="34" charset="0"/>
              </a:rPr>
              <a:t>M</a:t>
            </a:r>
            <a:r>
              <a:rPr lang="en-US" dirty="0">
                <a:solidFill>
                  <a:schemeClr val="bg1">
                    <a:lumMod val="85000"/>
                  </a:schemeClr>
                </a:solidFill>
                <a:latin typeface="Arial" panose="020B0604020202020204" pitchFamily="34" charset="0"/>
                <a:cs typeface="Arial" panose="020B0604020202020204" pitchFamily="34" charset="0"/>
              </a:rPr>
              <a:t>ilitary</a:t>
            </a:r>
            <a:r>
              <a:rPr lang="en-US" dirty="0">
                <a:solidFill>
                  <a:schemeClr val="bg1"/>
                </a:solidFill>
                <a:latin typeface="Arial" panose="020B0604020202020204" pitchFamily="34" charset="0"/>
                <a:cs typeface="Arial" panose="020B0604020202020204" pitchFamily="34" charset="0"/>
              </a:rPr>
              <a:t> </a:t>
            </a:r>
            <a:r>
              <a:rPr lang="en-US" b="1" dirty="0">
                <a:solidFill>
                  <a:schemeClr val="bg1"/>
                </a:solidFill>
                <a:latin typeface="Arial" panose="020B0604020202020204" pitchFamily="34" charset="0"/>
                <a:cs typeface="Arial" panose="020B0604020202020204" pitchFamily="34" charset="0"/>
              </a:rPr>
              <a:t>S</a:t>
            </a:r>
            <a:r>
              <a:rPr lang="en-US" dirty="0">
                <a:solidFill>
                  <a:schemeClr val="bg1">
                    <a:lumMod val="85000"/>
                  </a:schemeClr>
                </a:solidFill>
                <a:latin typeface="Arial" panose="020B0604020202020204" pitchFamily="34" charset="0"/>
                <a:cs typeface="Arial" panose="020B0604020202020204" pitchFamily="34" charset="0"/>
              </a:rPr>
              <a:t>pouse </a:t>
            </a:r>
            <a:r>
              <a:rPr lang="en-US" b="1" dirty="0">
                <a:solidFill>
                  <a:schemeClr val="bg1"/>
                </a:solidFill>
                <a:latin typeface="Arial" panose="020B0604020202020204" pitchFamily="34" charset="0"/>
                <a:cs typeface="Arial" panose="020B0604020202020204" pitchFamily="34" charset="0"/>
              </a:rPr>
              <a:t>T</a:t>
            </a:r>
            <a:r>
              <a:rPr lang="en-US" dirty="0">
                <a:solidFill>
                  <a:schemeClr val="bg1">
                    <a:lumMod val="85000"/>
                  </a:schemeClr>
                </a:solidFill>
                <a:latin typeface="Arial" panose="020B0604020202020204" pitchFamily="34" charset="0"/>
                <a:cs typeface="Arial" panose="020B0604020202020204" pitchFamily="34" charset="0"/>
              </a:rPr>
              <a:t>alent </a:t>
            </a:r>
            <a:r>
              <a:rPr lang="en-US" b="1" dirty="0">
                <a:solidFill>
                  <a:schemeClr val="bg1"/>
                </a:solidFill>
                <a:latin typeface="Arial" panose="020B0604020202020204" pitchFamily="34" charset="0"/>
                <a:cs typeface="Arial" panose="020B0604020202020204" pitchFamily="34" charset="0"/>
              </a:rPr>
              <a:t>E</a:t>
            </a:r>
            <a:r>
              <a:rPr lang="en-US" dirty="0">
                <a:solidFill>
                  <a:schemeClr val="bg1">
                    <a:lumMod val="85000"/>
                  </a:schemeClr>
                </a:solidFill>
                <a:latin typeface="Arial" panose="020B0604020202020204" pitchFamily="34" charset="0"/>
                <a:cs typeface="Arial" panose="020B0604020202020204" pitchFamily="34" charset="0"/>
              </a:rPr>
              <a:t>ngagement </a:t>
            </a:r>
            <a:r>
              <a:rPr lang="en-US" b="1" dirty="0">
                <a:solidFill>
                  <a:schemeClr val="bg1"/>
                </a:solidFill>
                <a:latin typeface="Arial" panose="020B0604020202020204" pitchFamily="34" charset="0"/>
                <a:cs typeface="Arial" panose="020B0604020202020204" pitchFamily="34" charset="0"/>
              </a:rPr>
              <a:t>P</a:t>
            </a:r>
            <a:r>
              <a:rPr lang="en-US" dirty="0">
                <a:solidFill>
                  <a:schemeClr val="bg1">
                    <a:lumMod val="85000"/>
                  </a:schemeClr>
                </a:solidFill>
                <a:latin typeface="Arial" panose="020B0604020202020204" pitchFamily="34" charset="0"/>
                <a:cs typeface="Arial" panose="020B0604020202020204" pitchFamily="34" charset="0"/>
              </a:rPr>
              <a:t>rogram</a:t>
            </a:r>
          </a:p>
        </p:txBody>
      </p:sp>
      <p:sp>
        <p:nvSpPr>
          <p:cNvPr id="4" name="object 4"/>
          <p:cNvSpPr txBox="1">
            <a:spLocks noGrp="1"/>
          </p:cNvSpPr>
          <p:nvPr>
            <p:ph type="sldNum" sz="quarter" idx="7"/>
          </p:nvPr>
        </p:nvSpPr>
        <p:spPr>
          <a:xfrm>
            <a:off x="11795506" y="6357425"/>
            <a:ext cx="259715" cy="204671"/>
          </a:xfrm>
          <a:prstGeom prst="rect">
            <a:avLst/>
          </a:prstGeom>
        </p:spPr>
        <p:txBody>
          <a:bodyPr vert="horz" wrap="square" lIns="0" tIns="0" rIns="0" bIns="0" rtlCol="0">
            <a:spAutoFit/>
          </a:bodyPr>
          <a:lstStyle/>
          <a:p>
            <a:pPr marL="38100">
              <a:lnSpc>
                <a:spcPts val="1425"/>
              </a:lnSpc>
            </a:pPr>
            <a:fld id="{81D60167-4931-47E6-BA6A-407CBD079E47}" type="slidenum">
              <a:rPr sz="2200" spc="-25" dirty="0">
                <a:latin typeface="Arial" panose="020B0604020202020204" pitchFamily="34" charset="0"/>
                <a:cs typeface="Arial" panose="020B0604020202020204" pitchFamily="34" charset="0"/>
              </a:rPr>
              <a:t>9</a:t>
            </a:fld>
            <a:endParaRPr sz="2200" spc="-25">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E5C86D6E48BEB4ABC1EB84BEE6C3A58" ma:contentTypeVersion="11" ma:contentTypeDescription="Create a new document." ma:contentTypeScope="" ma:versionID="e14788ebc5f30bde92e4eebf416ea06b">
  <xsd:schema xmlns:xsd="http://www.w3.org/2001/XMLSchema" xmlns:xs="http://www.w3.org/2001/XMLSchema" xmlns:p="http://schemas.microsoft.com/office/2006/metadata/properties" xmlns:ns2="4ff5c6df-ef86-40ae-b3fa-16240c71abd7" xmlns:ns3="d7b52635-c8cf-44f3-828f-e18627f7f8fd" targetNamespace="http://schemas.microsoft.com/office/2006/metadata/properties" ma:root="true" ma:fieldsID="436f3f4b214bc557eab5ea975c455bc1" ns2:_="" ns3:_="">
    <xsd:import namespace="4ff5c6df-ef86-40ae-b3fa-16240c71abd7"/>
    <xsd:import namespace="d7b52635-c8cf-44f3-828f-e18627f7f8f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f5c6df-ef86-40ae-b3fa-16240c71a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b52635-c8cf-44f3-828f-e18627f7f8f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4" nillable="true" ma:displayName="Taxonomy Catch All Column" ma:hidden="true" ma:list="{7287d60c-afcb-4d86-a181-2a6268317d02}" ma:internalName="TaxCatchAll" ma:showField="CatchAllData" ma:web="d7b52635-c8cf-44f3-828f-e18627f7f8f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d7b52635-c8cf-44f3-828f-e18627f7f8fd" xsi:nil="true"/>
    <lcf76f155ced4ddcb4097134ff3c332f xmlns="4ff5c6df-ef86-40ae-b3fa-16240c71abd7">
      <Terms xmlns="http://schemas.microsoft.com/office/infopath/2007/PartnerControls"/>
    </lcf76f155ced4ddcb4097134ff3c332f>
    <SharedWithUsers xmlns="d7b52635-c8cf-44f3-828f-e18627f7f8fd">
      <UserInfo>
        <DisplayName>Vences, Bulmaro</DisplayName>
        <AccountId>28</AccountId>
        <AccountType/>
      </UserInfo>
      <UserInfo>
        <DisplayName>Sutton, Andree DBH</DisplayName>
        <AccountId>32</AccountId>
        <AccountType/>
      </UserInfo>
      <UserInfo>
        <DisplayName>Clendenning, Ruby B.</DisplayName>
        <AccountId>10</AccountId>
        <AccountType/>
      </UserInfo>
    </SharedWithUsers>
  </documentManagement>
</p:properties>
</file>

<file path=customXml/itemProps1.xml><?xml version="1.0" encoding="utf-8"?>
<ds:datastoreItem xmlns:ds="http://schemas.openxmlformats.org/officeDocument/2006/customXml" ds:itemID="{3D5E89D4-EC39-4FDB-9E20-7E9746F229B8}">
  <ds:schemaRefs>
    <ds:schemaRef ds:uri="http://schemas.microsoft.com/sharepoint/v3/contenttype/forms"/>
  </ds:schemaRefs>
</ds:datastoreItem>
</file>

<file path=customXml/itemProps2.xml><?xml version="1.0" encoding="utf-8"?>
<ds:datastoreItem xmlns:ds="http://schemas.openxmlformats.org/officeDocument/2006/customXml" ds:itemID="{9E3A37D6-4C17-42E8-BACC-EB80B9BFA0A5}">
  <ds:schemaRefs>
    <ds:schemaRef ds:uri="4ff5c6df-ef86-40ae-b3fa-16240c71abd7"/>
    <ds:schemaRef ds:uri="d7b52635-c8cf-44f3-828f-e18627f7f8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B6BD69A-CB0C-4282-9396-A7411FF07E04}">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4ff5c6df-ef86-40ae-b3fa-16240c71abd7"/>
    <ds:schemaRef ds:uri="http://purl.org/dc/terms/"/>
    <ds:schemaRef ds:uri="http://schemas.openxmlformats.org/package/2006/metadata/core-properties"/>
    <ds:schemaRef ds:uri="d7b52635-c8cf-44f3-828f-e18627f7f8fd"/>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2035</TotalTime>
  <Words>2013</Words>
  <Application>Microsoft Office PowerPoint</Application>
  <PresentationFormat>Widescreen</PresentationFormat>
  <Paragraphs>157</Paragraphs>
  <Slides>13</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Baguet Script</vt:lpstr>
      <vt:lpstr>Calibri</vt:lpstr>
      <vt:lpstr>Segoe UI</vt:lpstr>
      <vt:lpstr>Wingdings</vt:lpstr>
      <vt:lpstr>Office Theme</vt:lpstr>
      <vt:lpstr>Veteran and Military Spouse Talent Engagement Program  (VMSTEP)  Presented by: Dr. Andreé-Monique Sutton, DBH, LPC, NCC Director of Operations Veteran and Military Spouse Talent Engagement Program (VMSTEP) </vt:lpstr>
      <vt:lpstr>Mission</vt:lpstr>
      <vt:lpstr>Impact</vt:lpstr>
      <vt:lpstr>VMSTEP forward to Recruit, Hire and Retain  </vt:lpstr>
      <vt:lpstr>Veteran Hiring Authorities</vt:lpstr>
      <vt:lpstr>Other Authorities and Programs</vt:lpstr>
      <vt:lpstr>Successful VA Internship Programs</vt:lpstr>
      <vt:lpstr>Military Spouse Hiring Authority 1</vt:lpstr>
      <vt:lpstr>Military Spouse Hiring Authority</vt:lpstr>
      <vt:lpstr>VA’s PACT to you</vt:lpstr>
      <vt:lpstr>Building Partnerships</vt:lpstr>
      <vt:lpstr>Q &amp; A    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Veteran and Military Spouse Employment</dc:title>
  <dc:creator>Clendenning, Ruby B.</dc:creator>
  <cp:lastModifiedBy>Ranes, Michelle M.</cp:lastModifiedBy>
  <cp:revision>18</cp:revision>
  <cp:lastPrinted>2022-08-24T11:43:33Z</cp:lastPrinted>
  <dcterms:created xsi:type="dcterms:W3CDTF">2022-07-19T15:26:20Z</dcterms:created>
  <dcterms:modified xsi:type="dcterms:W3CDTF">2023-02-15T11:37:26Z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2022-07-13T00:00:00Z</vt:filetime>
  </property>
  <property fmtid="{D5CDD505-2E9C-101B-9397-08002B2CF9AE}" pid="3" name="LastSaved">
    <vt:filetime>2022-07-19T00:00:00Z</vt:filetime>
  </property>
  <property fmtid="{D5CDD505-2E9C-101B-9397-08002B2CF9AE}" pid="4" name="ContentTypeId">
    <vt:lpwstr>0x0101008E5C86D6E48BEB4ABC1EB84BEE6C3A58</vt:lpwstr>
  </property>
  <property fmtid="{D5CDD505-2E9C-101B-9397-08002B2CF9AE}" pid="5" name="MediaServiceImageTags">
    <vt:lpwstr/>
  </property>
</Properties>
</file>