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p:cViewPr varScale="1">
        <p:scale>
          <a:sx n="78" d="100"/>
          <a:sy n="78" d="100"/>
        </p:scale>
        <p:origin x="114" y="702"/>
      </p:cViewPr>
      <p:guideLst>
        <p:guide orient="horz" pos="2880"/>
        <p:guide pos="2160"/>
      </p:guideLst>
    </p:cSldViewPr>
  </p:slideViewPr>
  <p:outlineViewPr>
    <p:cViewPr>
      <p:scale>
        <a:sx n="33" d="100"/>
        <a:sy n="33" d="100"/>
      </p:scale>
      <p:origin x="0" y="-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0" i="0">
                <a:solidFill>
                  <a:srgbClr val="2D2D2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7"/>
          </a:xfrm>
          <a:prstGeom prst="rect">
            <a:avLst/>
          </a:prstGeom>
        </p:spPr>
      </p:pic>
      <p:pic>
        <p:nvPicPr>
          <p:cNvPr id="17" name="bg object 17"/>
          <p:cNvPicPr/>
          <p:nvPr/>
        </p:nvPicPr>
        <p:blipFill>
          <a:blip r:embed="rId3" cstate="print"/>
          <a:stretch>
            <a:fillRect/>
          </a:stretch>
        </p:blipFill>
        <p:spPr>
          <a:xfrm>
            <a:off x="214884" y="100584"/>
            <a:ext cx="690372" cy="647699"/>
          </a:xfrm>
          <a:prstGeom prst="rect">
            <a:avLst/>
          </a:prstGeom>
        </p:spPr>
      </p:pic>
      <p:pic>
        <p:nvPicPr>
          <p:cNvPr id="18" name="bg object 18"/>
          <p:cNvPicPr/>
          <p:nvPr/>
        </p:nvPicPr>
        <p:blipFill>
          <a:blip r:embed="rId4" cstate="print"/>
          <a:stretch>
            <a:fillRect/>
          </a:stretch>
        </p:blipFill>
        <p:spPr>
          <a:xfrm>
            <a:off x="0" y="6553200"/>
            <a:ext cx="9143999" cy="65532"/>
          </a:xfrm>
          <a:prstGeom prst="rect">
            <a:avLst/>
          </a:prstGeom>
        </p:spPr>
      </p:pic>
      <p:pic>
        <p:nvPicPr>
          <p:cNvPr id="19" name="bg object 19"/>
          <p:cNvPicPr/>
          <p:nvPr/>
        </p:nvPicPr>
        <p:blipFill>
          <a:blip r:embed="rId5" cstate="print"/>
          <a:stretch>
            <a:fillRect/>
          </a:stretch>
        </p:blipFill>
        <p:spPr>
          <a:xfrm>
            <a:off x="0" y="795527"/>
            <a:ext cx="9143999" cy="24383"/>
          </a:xfrm>
          <a:prstGeom prst="rect">
            <a:avLst/>
          </a:prstGeom>
        </p:spPr>
      </p:pic>
      <p:sp>
        <p:nvSpPr>
          <p:cNvPr id="20" name="bg object 20"/>
          <p:cNvSpPr/>
          <p:nvPr/>
        </p:nvSpPr>
        <p:spPr>
          <a:xfrm>
            <a:off x="0" y="819911"/>
            <a:ext cx="9144000" cy="5733415"/>
          </a:xfrm>
          <a:custGeom>
            <a:avLst/>
            <a:gdLst/>
            <a:ahLst/>
            <a:cxnLst/>
            <a:rect l="l" t="t" r="r" b="b"/>
            <a:pathLst>
              <a:path w="9144000" h="5733415">
                <a:moveTo>
                  <a:pt x="9144000" y="0"/>
                </a:moveTo>
                <a:lnTo>
                  <a:pt x="0" y="0"/>
                </a:lnTo>
                <a:lnTo>
                  <a:pt x="0" y="5733288"/>
                </a:lnTo>
                <a:lnTo>
                  <a:pt x="9144000" y="5733288"/>
                </a:lnTo>
                <a:lnTo>
                  <a:pt x="9144000" y="0"/>
                </a:lnTo>
                <a:close/>
              </a:path>
            </a:pathLst>
          </a:custGeom>
          <a:solidFill>
            <a:srgbClr val="404040"/>
          </a:solidFill>
        </p:spPr>
        <p:txBody>
          <a:bodyPr wrap="square" lIns="0" tIns="0" rIns="0" bIns="0" rtlCol="0"/>
          <a:lstStyle/>
          <a:p>
            <a:endParaRPr/>
          </a:p>
        </p:txBody>
      </p:sp>
      <p:sp>
        <p:nvSpPr>
          <p:cNvPr id="21" name="bg object 21"/>
          <p:cNvSpPr/>
          <p:nvPr/>
        </p:nvSpPr>
        <p:spPr>
          <a:xfrm>
            <a:off x="0" y="819911"/>
            <a:ext cx="9144000" cy="5733415"/>
          </a:xfrm>
          <a:custGeom>
            <a:avLst/>
            <a:gdLst/>
            <a:ahLst/>
            <a:cxnLst/>
            <a:rect l="l" t="t" r="r" b="b"/>
            <a:pathLst>
              <a:path w="9144000" h="5733415">
                <a:moveTo>
                  <a:pt x="0" y="5733288"/>
                </a:moveTo>
                <a:lnTo>
                  <a:pt x="9144000" y="5733288"/>
                </a:lnTo>
                <a:lnTo>
                  <a:pt x="9144000" y="0"/>
                </a:lnTo>
                <a:lnTo>
                  <a:pt x="0" y="0"/>
                </a:lnTo>
                <a:lnTo>
                  <a:pt x="0" y="5733288"/>
                </a:lnTo>
                <a:close/>
              </a:path>
            </a:pathLst>
          </a:custGeom>
          <a:ln w="9525">
            <a:solidFill>
              <a:srgbClr val="497DB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857997"/>
          </a:xfrm>
          <a:prstGeom prst="rect">
            <a:avLst/>
          </a:prstGeom>
        </p:spPr>
      </p:pic>
      <p:sp>
        <p:nvSpPr>
          <p:cNvPr id="2" name="Holder 2"/>
          <p:cNvSpPr>
            <a:spLocks noGrp="1"/>
          </p:cNvSpPr>
          <p:nvPr>
            <p:ph type="title"/>
          </p:nvPr>
        </p:nvSpPr>
        <p:spPr>
          <a:xfrm>
            <a:off x="2735579" y="249173"/>
            <a:ext cx="3672840" cy="452120"/>
          </a:xfrm>
          <a:prstGeom prst="rect">
            <a:avLst/>
          </a:prstGeom>
        </p:spPr>
        <p:txBody>
          <a:bodyPr wrap="square" lIns="0" tIns="0" rIns="0" bIns="0">
            <a:spAutoFit/>
          </a:bodyPr>
          <a:lstStyle>
            <a:lvl1pPr>
              <a:defRPr sz="2800" b="0" i="0">
                <a:solidFill>
                  <a:schemeClr val="bg1"/>
                </a:solidFill>
                <a:latin typeface="Georgia"/>
                <a:cs typeface="Georgia"/>
              </a:defRPr>
            </a:lvl1pPr>
          </a:lstStyle>
          <a:p>
            <a:endParaRPr/>
          </a:p>
        </p:txBody>
      </p:sp>
      <p:sp>
        <p:nvSpPr>
          <p:cNvPr id="3" name="Holder 3"/>
          <p:cNvSpPr>
            <a:spLocks noGrp="1"/>
          </p:cNvSpPr>
          <p:nvPr>
            <p:ph type="body" idx="1"/>
          </p:nvPr>
        </p:nvSpPr>
        <p:spPr>
          <a:xfrm>
            <a:off x="302386" y="2799969"/>
            <a:ext cx="8539226" cy="1946275"/>
          </a:xfrm>
          <a:prstGeom prst="rect">
            <a:avLst/>
          </a:prstGeom>
        </p:spPr>
        <p:txBody>
          <a:bodyPr wrap="square" lIns="0" tIns="0" rIns="0" bIns="0">
            <a:spAutoFit/>
          </a:bodyPr>
          <a:lstStyle>
            <a:lvl1pPr>
              <a:defRPr sz="1800" b="0" i="0">
                <a:solidFill>
                  <a:srgbClr val="2D2D2D"/>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4/19/2022</a:t>
            </a:fld>
            <a:endParaRPr lang="en-US"/>
          </a:p>
        </p:txBody>
      </p:sp>
      <p:sp>
        <p:nvSpPr>
          <p:cNvPr id="6" name="Holder 6"/>
          <p:cNvSpPr>
            <a:spLocks noGrp="1"/>
          </p:cNvSpPr>
          <p:nvPr>
            <p:ph type="sldNum" sz="quarter" idx="7"/>
          </p:nvPr>
        </p:nvSpPr>
        <p:spPr>
          <a:xfrm>
            <a:off x="8417052" y="6627158"/>
            <a:ext cx="229234" cy="167004"/>
          </a:xfrm>
          <a:prstGeom prst="rect">
            <a:avLst/>
          </a:prstGeom>
        </p:spPr>
        <p:txBody>
          <a:bodyPr wrap="square" lIns="0" tIns="0" rIns="0" bIns="0">
            <a:spAutoFit/>
          </a:bodyPr>
          <a:lstStyle>
            <a:lvl1pPr>
              <a:defRPr sz="1000" b="0" i="0">
                <a:solidFill>
                  <a:schemeClr val="bg1"/>
                </a:solidFill>
                <a:latin typeface="Arial"/>
                <a:cs typeface="Arial"/>
              </a:defRPr>
            </a:lvl1pPr>
          </a:lstStyle>
          <a:p>
            <a:pPr marL="381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youtube.com/watch?v=5jNFrd5Hfi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va.gov/VETDATA/docs/SpecialReports/Final_Womens_Report_3_2_12_v_7.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Cover Slide"/>
          <p:cNvPicPr/>
          <p:nvPr/>
        </p:nvPicPr>
        <p:blipFill>
          <a:blip r:embed="rId2" cstate="print"/>
          <a:stretch>
            <a:fillRect/>
          </a:stretch>
        </p:blipFill>
        <p:spPr>
          <a:xfrm>
            <a:off x="0" y="0"/>
            <a:ext cx="9143999" cy="6857997"/>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0" y="53339"/>
            <a:ext cx="5079491" cy="1296923"/>
          </a:xfrm>
          <a:prstGeom prst="rect">
            <a:avLst/>
          </a:prstGeom>
        </p:spPr>
      </p:pic>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70331" y="373380"/>
            <a:ext cx="2412492" cy="733044"/>
          </a:xfrm>
          <a:prstGeom prst="rect">
            <a:avLst/>
          </a:prstGeom>
        </p:spPr>
      </p:pic>
      <p:sp>
        <p:nvSpPr>
          <p:cNvPr id="6" name="object 6"/>
          <p:cNvSpPr txBox="1">
            <a:spLocks noGrp="1"/>
          </p:cNvSpPr>
          <p:nvPr>
            <p:ph type="title"/>
          </p:nvPr>
        </p:nvSpPr>
        <p:spPr>
          <a:xfrm>
            <a:off x="1582927" y="1839848"/>
            <a:ext cx="5947410" cy="939800"/>
          </a:xfrm>
          <a:prstGeom prst="rect">
            <a:avLst/>
          </a:prstGeom>
        </p:spPr>
        <p:txBody>
          <a:bodyPr vert="horz" wrap="square" lIns="0" tIns="12700" rIns="0" bIns="0" rtlCol="0">
            <a:spAutoFit/>
          </a:bodyPr>
          <a:lstStyle/>
          <a:p>
            <a:pPr marL="12700" marR="5080" indent="633730">
              <a:lnSpc>
                <a:spcPct val="100000"/>
              </a:lnSpc>
              <a:spcBef>
                <a:spcPts val="100"/>
              </a:spcBef>
            </a:pPr>
            <a:r>
              <a:rPr sz="3000" spc="-10" dirty="0">
                <a:latin typeface="Segoe UI"/>
                <a:cs typeface="Segoe UI"/>
              </a:rPr>
              <a:t>Center</a:t>
            </a:r>
            <a:r>
              <a:rPr sz="3000" spc="-5" dirty="0">
                <a:latin typeface="Segoe UI"/>
                <a:cs typeface="Segoe UI"/>
              </a:rPr>
              <a:t> for </a:t>
            </a:r>
            <a:r>
              <a:rPr sz="3000" spc="-15" dirty="0">
                <a:latin typeface="Segoe UI"/>
                <a:cs typeface="Segoe UI"/>
              </a:rPr>
              <a:t>Women</a:t>
            </a:r>
            <a:r>
              <a:rPr sz="3000" spc="15" dirty="0">
                <a:latin typeface="Segoe UI"/>
                <a:cs typeface="Segoe UI"/>
              </a:rPr>
              <a:t> </a:t>
            </a:r>
            <a:r>
              <a:rPr sz="3000" spc="-30" dirty="0">
                <a:latin typeface="Segoe UI"/>
                <a:cs typeface="Segoe UI"/>
              </a:rPr>
              <a:t>Veterans </a:t>
            </a:r>
            <a:r>
              <a:rPr sz="3000" spc="-25" dirty="0">
                <a:latin typeface="Segoe UI"/>
                <a:cs typeface="Segoe UI"/>
              </a:rPr>
              <a:t> </a:t>
            </a:r>
            <a:r>
              <a:rPr sz="3000" spc="-5" dirty="0">
                <a:latin typeface="Segoe UI"/>
                <a:cs typeface="Segoe UI"/>
              </a:rPr>
              <a:t>National</a:t>
            </a:r>
            <a:r>
              <a:rPr sz="3000" spc="-10" dirty="0">
                <a:latin typeface="Segoe UI"/>
                <a:cs typeface="Segoe UI"/>
              </a:rPr>
              <a:t> </a:t>
            </a:r>
            <a:r>
              <a:rPr sz="3000" spc="-5" dirty="0">
                <a:latin typeface="Segoe UI"/>
                <a:cs typeface="Segoe UI"/>
              </a:rPr>
              <a:t>Monthly</a:t>
            </a:r>
            <a:r>
              <a:rPr sz="3000" spc="10" dirty="0">
                <a:latin typeface="Segoe UI"/>
                <a:cs typeface="Segoe UI"/>
              </a:rPr>
              <a:t> </a:t>
            </a:r>
            <a:r>
              <a:rPr sz="3000" spc="-5" dirty="0">
                <a:latin typeface="Segoe UI"/>
                <a:cs typeface="Segoe UI"/>
              </a:rPr>
              <a:t>Partners</a:t>
            </a:r>
            <a:r>
              <a:rPr sz="3000" spc="-15" dirty="0">
                <a:latin typeface="Segoe UI"/>
                <a:cs typeface="Segoe UI"/>
              </a:rPr>
              <a:t> </a:t>
            </a:r>
            <a:r>
              <a:rPr sz="3000" spc="-5" dirty="0">
                <a:latin typeface="Segoe UI"/>
                <a:cs typeface="Segoe UI"/>
              </a:rPr>
              <a:t>Meeting</a:t>
            </a:r>
            <a:endParaRPr sz="3000" dirty="0">
              <a:latin typeface="Segoe UI"/>
              <a:cs typeface="Segoe UI"/>
            </a:endParaRPr>
          </a:p>
        </p:txBody>
      </p:sp>
      <p:sp>
        <p:nvSpPr>
          <p:cNvPr id="7" name="object 7"/>
          <p:cNvSpPr txBox="1"/>
          <p:nvPr/>
        </p:nvSpPr>
        <p:spPr>
          <a:xfrm>
            <a:off x="1464055" y="3973525"/>
            <a:ext cx="6188075" cy="514350"/>
          </a:xfrm>
          <a:prstGeom prst="rect">
            <a:avLst/>
          </a:prstGeom>
        </p:spPr>
        <p:txBody>
          <a:bodyPr vert="horz" wrap="square" lIns="0" tIns="13335" rIns="0" bIns="0" rtlCol="0">
            <a:spAutoFit/>
          </a:bodyPr>
          <a:lstStyle/>
          <a:p>
            <a:pPr marL="12700">
              <a:lnSpc>
                <a:spcPct val="100000"/>
              </a:lnSpc>
              <a:spcBef>
                <a:spcPts val="105"/>
              </a:spcBef>
            </a:pPr>
            <a:r>
              <a:rPr sz="3200" i="1" spc="-5" dirty="0">
                <a:solidFill>
                  <a:srgbClr val="FFFFFF"/>
                </a:solidFill>
                <a:latin typeface="Segoe UI"/>
                <a:cs typeface="Segoe UI"/>
              </a:rPr>
              <a:t>Stories</a:t>
            </a:r>
            <a:r>
              <a:rPr sz="3200" i="1" spc="-15" dirty="0">
                <a:solidFill>
                  <a:srgbClr val="FFFFFF"/>
                </a:solidFill>
                <a:latin typeface="Segoe UI"/>
                <a:cs typeface="Segoe UI"/>
              </a:rPr>
              <a:t> </a:t>
            </a:r>
            <a:r>
              <a:rPr sz="3200" i="1" spc="-30" dirty="0">
                <a:solidFill>
                  <a:srgbClr val="FFFFFF"/>
                </a:solidFill>
                <a:latin typeface="Segoe UI"/>
                <a:cs typeface="Segoe UI"/>
              </a:rPr>
              <a:t>of</a:t>
            </a:r>
            <a:r>
              <a:rPr sz="3200" i="1" dirty="0">
                <a:solidFill>
                  <a:srgbClr val="FFFFFF"/>
                </a:solidFill>
                <a:latin typeface="Segoe UI"/>
                <a:cs typeface="Segoe UI"/>
              </a:rPr>
              <a:t> </a:t>
            </a:r>
            <a:r>
              <a:rPr sz="3200" i="1" spc="-15" dirty="0">
                <a:solidFill>
                  <a:srgbClr val="FFFFFF"/>
                </a:solidFill>
                <a:latin typeface="Segoe UI"/>
                <a:cs typeface="Segoe UI"/>
              </a:rPr>
              <a:t>Resilience</a:t>
            </a:r>
            <a:r>
              <a:rPr sz="3200" i="1" spc="15" dirty="0">
                <a:solidFill>
                  <a:srgbClr val="FFFFFF"/>
                </a:solidFill>
                <a:latin typeface="Segoe UI"/>
                <a:cs typeface="Segoe UI"/>
              </a:rPr>
              <a:t> </a:t>
            </a:r>
            <a:r>
              <a:rPr sz="3200" i="1" dirty="0">
                <a:solidFill>
                  <a:srgbClr val="FFFFFF"/>
                </a:solidFill>
                <a:latin typeface="Segoe UI"/>
                <a:cs typeface="Segoe UI"/>
              </a:rPr>
              <a:t>&amp;</a:t>
            </a:r>
            <a:r>
              <a:rPr sz="3200" i="1" spc="-5" dirty="0">
                <a:solidFill>
                  <a:srgbClr val="FFFFFF"/>
                </a:solidFill>
                <a:latin typeface="Segoe UI"/>
                <a:cs typeface="Segoe UI"/>
              </a:rPr>
              <a:t> </a:t>
            </a:r>
            <a:r>
              <a:rPr sz="3200" i="1" spc="-10" dirty="0">
                <a:solidFill>
                  <a:srgbClr val="FFFFFF"/>
                </a:solidFill>
                <a:latin typeface="Segoe UI"/>
                <a:cs typeface="Segoe UI"/>
              </a:rPr>
              <a:t>Contribution</a:t>
            </a:r>
            <a:endParaRPr sz="3200" dirty="0">
              <a:latin typeface="Segoe UI"/>
              <a:cs typeface="Segoe UI"/>
            </a:endParaRPr>
          </a:p>
        </p:txBody>
      </p:sp>
      <p:sp>
        <p:nvSpPr>
          <p:cNvPr id="8" name="object 8"/>
          <p:cNvSpPr txBox="1"/>
          <p:nvPr/>
        </p:nvSpPr>
        <p:spPr>
          <a:xfrm>
            <a:off x="2886201" y="5730036"/>
            <a:ext cx="3342004"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B8CDE4"/>
                </a:solidFill>
                <a:latin typeface="Segoe UI"/>
                <a:cs typeface="Segoe UI"/>
              </a:rPr>
              <a:t>Jennifer MacDonald,</a:t>
            </a:r>
            <a:r>
              <a:rPr sz="2400" spc="15" dirty="0">
                <a:solidFill>
                  <a:srgbClr val="B8CDE4"/>
                </a:solidFill>
                <a:latin typeface="Segoe UI"/>
                <a:cs typeface="Segoe UI"/>
              </a:rPr>
              <a:t> </a:t>
            </a:r>
            <a:r>
              <a:rPr sz="2400" dirty="0">
                <a:solidFill>
                  <a:srgbClr val="B8CDE4"/>
                </a:solidFill>
                <a:latin typeface="Segoe UI"/>
                <a:cs typeface="Segoe UI"/>
              </a:rPr>
              <a:t>MD</a:t>
            </a:r>
            <a:endParaRPr sz="2400">
              <a:latin typeface="Segoe UI"/>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 Journey of Learning"/>
          <p:cNvSpPr txBox="1">
            <a:spLocks noGrp="1"/>
          </p:cNvSpPr>
          <p:nvPr>
            <p:ph type="title"/>
          </p:nvPr>
        </p:nvSpPr>
        <p:spPr>
          <a:xfrm>
            <a:off x="1433322" y="3034664"/>
            <a:ext cx="6278245" cy="756920"/>
          </a:xfrm>
          <a:prstGeom prst="rect">
            <a:avLst/>
          </a:prstGeom>
        </p:spPr>
        <p:txBody>
          <a:bodyPr vert="horz" wrap="square" lIns="0" tIns="12700" rIns="0" bIns="0" rtlCol="0">
            <a:spAutoFit/>
          </a:bodyPr>
          <a:lstStyle/>
          <a:p>
            <a:pPr marL="12700">
              <a:lnSpc>
                <a:spcPct val="100000"/>
              </a:lnSpc>
              <a:spcBef>
                <a:spcPts val="100"/>
              </a:spcBef>
            </a:pPr>
            <a:r>
              <a:rPr sz="4800" b="1" i="1" dirty="0">
                <a:solidFill>
                  <a:srgbClr val="006FC0"/>
                </a:solidFill>
                <a:latin typeface="Segoe UI"/>
                <a:cs typeface="Segoe UI"/>
              </a:rPr>
              <a:t>A</a:t>
            </a:r>
            <a:r>
              <a:rPr sz="4800" b="1" i="1" spc="-25" dirty="0">
                <a:solidFill>
                  <a:srgbClr val="006FC0"/>
                </a:solidFill>
                <a:latin typeface="Segoe UI"/>
                <a:cs typeface="Segoe UI"/>
              </a:rPr>
              <a:t> </a:t>
            </a:r>
            <a:r>
              <a:rPr sz="4800" b="1" i="1" dirty="0">
                <a:solidFill>
                  <a:srgbClr val="006FC0"/>
                </a:solidFill>
                <a:latin typeface="Segoe UI"/>
                <a:cs typeface="Segoe UI"/>
              </a:rPr>
              <a:t>Journey </a:t>
            </a:r>
            <a:r>
              <a:rPr sz="4800" b="1" i="1" spc="-50" dirty="0">
                <a:solidFill>
                  <a:srgbClr val="006FC0"/>
                </a:solidFill>
                <a:latin typeface="Segoe UI"/>
                <a:cs typeface="Segoe UI"/>
              </a:rPr>
              <a:t>of</a:t>
            </a:r>
            <a:r>
              <a:rPr sz="4800" b="1" i="1" spc="-30" dirty="0">
                <a:solidFill>
                  <a:srgbClr val="006FC0"/>
                </a:solidFill>
                <a:latin typeface="Segoe UI"/>
                <a:cs typeface="Segoe UI"/>
              </a:rPr>
              <a:t> </a:t>
            </a:r>
            <a:r>
              <a:rPr sz="4800" b="1" i="1" spc="-15" dirty="0">
                <a:solidFill>
                  <a:srgbClr val="006FC0"/>
                </a:solidFill>
                <a:latin typeface="Segoe UI"/>
                <a:cs typeface="Segoe UI"/>
              </a:rPr>
              <a:t>Learning</a:t>
            </a:r>
            <a:endParaRPr sz="4800" dirty="0">
              <a:latin typeface="Segoe UI"/>
              <a:cs typeface="Segoe UI"/>
            </a:endParaRPr>
          </a:p>
        </p:txBody>
      </p:sp>
      <p:sp>
        <p:nvSpPr>
          <p:cNvPr id="3" name="object 3"/>
          <p:cNvSpPr txBox="1"/>
          <p:nvPr/>
        </p:nvSpPr>
        <p:spPr>
          <a:xfrm>
            <a:off x="8686800" y="6605170"/>
            <a:ext cx="235585" cy="193675"/>
          </a:xfrm>
          <a:prstGeom prst="rect">
            <a:avLst/>
          </a:prstGeom>
        </p:spPr>
        <p:txBody>
          <a:bodyPr vert="horz" wrap="square" lIns="0" tIns="22225" rIns="0" bIns="0" rtlCol="0">
            <a:spAutoFit/>
          </a:bodyPr>
          <a:lstStyle/>
          <a:p>
            <a:pPr marL="38100">
              <a:lnSpc>
                <a:spcPct val="100000"/>
              </a:lnSpc>
              <a:spcBef>
                <a:spcPts val="175"/>
              </a:spcBef>
            </a:pPr>
            <a:fld id="{81D60167-4931-47E6-BA6A-407CBD079E47}" type="slidenum">
              <a:rPr sz="1000" b="1" spc="-5" dirty="0">
                <a:solidFill>
                  <a:srgbClr val="FFFFFF"/>
                </a:solidFill>
                <a:latin typeface="Segoe UI"/>
                <a:cs typeface="Segoe UI"/>
              </a:rPr>
              <a:t>10</a:t>
            </a:fld>
            <a:endParaRPr sz="1000">
              <a:latin typeface="Segoe UI"/>
              <a:cs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D15F4A-EAE8-4BE0-AA2C-6CE18798A16F}"/>
              </a:ext>
            </a:extLst>
          </p:cNvPr>
          <p:cNvSpPr>
            <a:spLocks noGrp="1"/>
          </p:cNvSpPr>
          <p:nvPr>
            <p:ph type="title" idx="4294967295"/>
          </p:nvPr>
        </p:nvSpPr>
        <p:spPr>
          <a:xfrm>
            <a:off x="2735579" y="249173"/>
            <a:ext cx="3672840" cy="123111"/>
          </a:xfrm>
        </p:spPr>
        <p:txBody>
          <a:bodyPr/>
          <a:lstStyle/>
          <a:p>
            <a:r>
              <a:rPr lang="en-US" sz="800" dirty="0">
                <a:solidFill>
                  <a:schemeClr val="tx2"/>
                </a:solidFill>
              </a:rPr>
              <a:t>Photo</a:t>
            </a:r>
          </a:p>
        </p:txBody>
      </p:sp>
      <p:grpSp>
        <p:nvGrpSpPr>
          <p:cNvPr id="14" name="Group 13">
            <a:extLst>
              <a:ext uri="{FF2B5EF4-FFF2-40B4-BE49-F238E27FC236}">
                <a16:creationId xmlns:a16="http://schemas.microsoft.com/office/drawing/2014/main" id="{20876151-DA65-4FD3-B417-DC06EA2E1BBE}"/>
              </a:ext>
              <a:ext uri="{C183D7F6-B498-43B3-948B-1728B52AA6E4}">
                <adec:decorative xmlns:adec="http://schemas.microsoft.com/office/drawing/2017/decorative" val="1"/>
              </a:ext>
            </a:extLst>
          </p:cNvPr>
          <p:cNvGrpSpPr/>
          <p:nvPr/>
        </p:nvGrpSpPr>
        <p:grpSpPr>
          <a:xfrm>
            <a:off x="-4762" y="786383"/>
            <a:ext cx="9153715" cy="5832730"/>
            <a:chOff x="-4762" y="786383"/>
            <a:chExt cx="9153715" cy="5832730"/>
          </a:xfrm>
        </p:grpSpPr>
        <p:grpSp>
          <p:nvGrpSpPr>
            <p:cNvPr id="2" name="object 2">
              <a:extLst>
                <a:ext uri="{C183D7F6-B498-43B3-948B-1728B52AA6E4}">
                  <adec:decorative xmlns:adec="http://schemas.microsoft.com/office/drawing/2017/decorative" val="1"/>
                </a:ext>
              </a:extLst>
            </p:cNvPr>
            <p:cNvGrpSpPr/>
            <p:nvPr/>
          </p:nvGrpSpPr>
          <p:grpSpPr>
            <a:xfrm>
              <a:off x="7386828" y="786383"/>
              <a:ext cx="1762125" cy="5832475"/>
              <a:chOff x="7386828" y="786383"/>
              <a:chExt cx="1762125" cy="5832475"/>
            </a:xfrm>
          </p:grpSpPr>
          <p:pic>
            <p:nvPicPr>
              <p:cNvPr id="3" name="object 3"/>
              <p:cNvPicPr/>
              <p:nvPr/>
            </p:nvPicPr>
            <p:blipFill>
              <a:blip r:embed="rId2" cstate="print"/>
              <a:stretch>
                <a:fillRect/>
              </a:stretch>
            </p:blipFill>
            <p:spPr>
              <a:xfrm>
                <a:off x="7386828" y="786383"/>
                <a:ext cx="1757172" cy="5832348"/>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7434072" y="810767"/>
                <a:ext cx="1710055" cy="5742940"/>
              </a:xfrm>
              <a:custGeom>
                <a:avLst/>
                <a:gdLst/>
                <a:ahLst/>
                <a:cxnLst/>
                <a:rect l="l" t="t" r="r" b="b"/>
                <a:pathLst>
                  <a:path w="1710054" h="5742940">
                    <a:moveTo>
                      <a:pt x="1709927" y="0"/>
                    </a:moveTo>
                    <a:lnTo>
                      <a:pt x="0" y="0"/>
                    </a:lnTo>
                    <a:lnTo>
                      <a:pt x="0" y="5742432"/>
                    </a:lnTo>
                    <a:lnTo>
                      <a:pt x="1709927" y="5742432"/>
                    </a:lnTo>
                    <a:lnTo>
                      <a:pt x="1709927" y="0"/>
                    </a:lnTo>
                    <a:close/>
                  </a:path>
                </a:pathLst>
              </a:custGeom>
              <a:solidFill>
                <a:srgbClr val="000000"/>
              </a:solidFill>
            </p:spPr>
            <p:txBody>
              <a:bodyPr wrap="square" lIns="0" tIns="0" rIns="0" bIns="0" rtlCol="0"/>
              <a:lstStyle/>
              <a:p>
                <a:endParaRPr/>
              </a:p>
            </p:txBody>
          </p:sp>
          <p:sp>
            <p:nvSpPr>
              <p:cNvPr id="5" name="object 5"/>
              <p:cNvSpPr/>
              <p:nvPr/>
            </p:nvSpPr>
            <p:spPr>
              <a:xfrm>
                <a:off x="7434072" y="810767"/>
                <a:ext cx="1710055" cy="5742940"/>
              </a:xfrm>
              <a:custGeom>
                <a:avLst/>
                <a:gdLst/>
                <a:ahLst/>
                <a:cxnLst/>
                <a:rect l="l" t="t" r="r" b="b"/>
                <a:pathLst>
                  <a:path w="1710054" h="5742940">
                    <a:moveTo>
                      <a:pt x="0" y="5742432"/>
                    </a:moveTo>
                    <a:lnTo>
                      <a:pt x="1709927" y="5742432"/>
                    </a:lnTo>
                    <a:lnTo>
                      <a:pt x="1709927" y="0"/>
                    </a:lnTo>
                    <a:lnTo>
                      <a:pt x="0" y="0"/>
                    </a:lnTo>
                    <a:lnTo>
                      <a:pt x="0" y="5742432"/>
                    </a:lnTo>
                    <a:close/>
                  </a:path>
                </a:pathLst>
              </a:custGeom>
              <a:ln w="9525">
                <a:solidFill>
                  <a:srgbClr val="497DBA"/>
                </a:solidFill>
              </a:ln>
            </p:spPr>
            <p:txBody>
              <a:bodyPr wrap="square" lIns="0" tIns="0" rIns="0" bIns="0" rtlCol="0"/>
              <a:lstStyle/>
              <a:p>
                <a:endParaRPr/>
              </a:p>
            </p:txBody>
          </p:sp>
        </p:grpSp>
        <p:grpSp>
          <p:nvGrpSpPr>
            <p:cNvPr id="6" name="object 6" descr="New family"/>
            <p:cNvGrpSpPr/>
            <p:nvPr/>
          </p:nvGrpSpPr>
          <p:grpSpPr>
            <a:xfrm>
              <a:off x="-4762" y="787908"/>
              <a:ext cx="7625080" cy="5831205"/>
              <a:chOff x="-4762" y="787908"/>
              <a:chExt cx="7625080" cy="5831205"/>
            </a:xfrm>
          </p:grpSpPr>
          <p:pic>
            <p:nvPicPr>
              <p:cNvPr id="7" name="object 7"/>
              <p:cNvPicPr/>
              <p:nvPr/>
            </p:nvPicPr>
            <p:blipFill>
              <a:blip r:embed="rId3" cstate="print"/>
              <a:stretch>
                <a:fillRect/>
              </a:stretch>
            </p:blipFill>
            <p:spPr>
              <a:xfrm>
                <a:off x="0" y="787908"/>
                <a:ext cx="1752599" cy="5830824"/>
              </a:xfrm>
              <a:prstGeom prst="rect">
                <a:avLst/>
              </a:prstGeom>
            </p:spPr>
          </p:pic>
          <p:sp>
            <p:nvSpPr>
              <p:cNvPr id="8" name="object 8">
                <a:extLst>
                  <a:ext uri="{C183D7F6-B498-43B3-948B-1728B52AA6E4}">
                    <adec:decorative xmlns:adec="http://schemas.microsoft.com/office/drawing/2017/decorative" val="1"/>
                  </a:ext>
                </a:extLst>
              </p:cNvPr>
              <p:cNvSpPr/>
              <p:nvPr/>
            </p:nvSpPr>
            <p:spPr>
              <a:xfrm>
                <a:off x="0" y="812292"/>
                <a:ext cx="1710055" cy="5741035"/>
              </a:xfrm>
              <a:custGeom>
                <a:avLst/>
                <a:gdLst/>
                <a:ahLst/>
                <a:cxnLst/>
                <a:rect l="l" t="t" r="r" b="b"/>
                <a:pathLst>
                  <a:path w="1710055" h="5741034">
                    <a:moveTo>
                      <a:pt x="1709927" y="0"/>
                    </a:moveTo>
                    <a:lnTo>
                      <a:pt x="0" y="0"/>
                    </a:lnTo>
                    <a:lnTo>
                      <a:pt x="0" y="5740908"/>
                    </a:lnTo>
                    <a:lnTo>
                      <a:pt x="1709927" y="5740908"/>
                    </a:lnTo>
                    <a:lnTo>
                      <a:pt x="1709927" y="0"/>
                    </a:lnTo>
                    <a:close/>
                  </a:path>
                </a:pathLst>
              </a:custGeom>
              <a:solidFill>
                <a:srgbClr val="000000"/>
              </a:solidFill>
            </p:spPr>
            <p:txBody>
              <a:bodyPr wrap="square" lIns="0" tIns="0" rIns="0" bIns="0" rtlCol="0"/>
              <a:lstStyle/>
              <a:p>
                <a:endParaRPr/>
              </a:p>
            </p:txBody>
          </p:sp>
          <p:sp>
            <p:nvSpPr>
              <p:cNvPr id="9" name="object 9"/>
              <p:cNvSpPr/>
              <p:nvPr/>
            </p:nvSpPr>
            <p:spPr>
              <a:xfrm>
                <a:off x="0" y="812292"/>
                <a:ext cx="1710055" cy="5741035"/>
              </a:xfrm>
              <a:custGeom>
                <a:avLst/>
                <a:gdLst/>
                <a:ahLst/>
                <a:cxnLst/>
                <a:rect l="l" t="t" r="r" b="b"/>
                <a:pathLst>
                  <a:path w="1710055" h="5741034">
                    <a:moveTo>
                      <a:pt x="0" y="5740908"/>
                    </a:moveTo>
                    <a:lnTo>
                      <a:pt x="1709927" y="5740908"/>
                    </a:lnTo>
                    <a:lnTo>
                      <a:pt x="1709927" y="0"/>
                    </a:lnTo>
                    <a:lnTo>
                      <a:pt x="0" y="0"/>
                    </a:lnTo>
                    <a:lnTo>
                      <a:pt x="0" y="5740908"/>
                    </a:lnTo>
                    <a:close/>
                  </a:path>
                </a:pathLst>
              </a:custGeom>
              <a:ln w="9524">
                <a:solidFill>
                  <a:srgbClr val="497DBA"/>
                </a:solidFill>
              </a:ln>
            </p:spPr>
            <p:txBody>
              <a:bodyPr wrap="square" lIns="0" tIns="0" rIns="0" bIns="0" rtlCol="0"/>
              <a:lstStyle/>
              <a:p>
                <a:endParaRPr/>
              </a:p>
            </p:txBody>
          </p:sp>
          <p:pic>
            <p:nvPicPr>
              <p:cNvPr id="10" name="object 10" descr="A group of soldiers in uniform&#10;&#10;Description automatically generated with low confidence"/>
              <p:cNvPicPr/>
              <p:nvPr/>
            </p:nvPicPr>
            <p:blipFill>
              <a:blip r:embed="rId4" cstate="print"/>
              <a:stretch>
                <a:fillRect/>
              </a:stretch>
            </p:blipFill>
            <p:spPr>
              <a:xfrm>
                <a:off x="1636776" y="810768"/>
                <a:ext cx="5983224" cy="5742432"/>
              </a:xfrm>
              <a:prstGeom prst="rect">
                <a:avLst/>
              </a:prstGeom>
            </p:spPr>
          </p:pic>
        </p:gr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11</a:t>
            </a:fld>
            <a:endParaRPr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CFE49-80D9-42DC-A3DE-7C6D7829B493}"/>
              </a:ext>
            </a:extLst>
          </p:cNvPr>
          <p:cNvSpPr>
            <a:spLocks noGrp="1"/>
          </p:cNvSpPr>
          <p:nvPr>
            <p:ph type="title" idx="4294967295"/>
          </p:nvPr>
        </p:nvSpPr>
        <p:spPr/>
        <p:txBody>
          <a:bodyPr/>
          <a:lstStyle/>
          <a:p>
            <a:r>
              <a:rPr lang="en-US" sz="800" dirty="0">
                <a:solidFill>
                  <a:schemeClr val="tx2"/>
                </a:solidFill>
              </a:rPr>
              <a:t>Photo</a:t>
            </a:r>
            <a:r>
              <a:rPr lang="en-US" sz="800" baseline="0" dirty="0">
                <a:solidFill>
                  <a:schemeClr val="tx2"/>
                </a:solidFill>
              </a:rPr>
              <a:t> of Band</a:t>
            </a:r>
            <a:endParaRPr lang="en-US" sz="800" dirty="0">
              <a:solidFill>
                <a:schemeClr val="tx2"/>
              </a:solidFill>
            </a:endParaRPr>
          </a:p>
        </p:txBody>
      </p:sp>
      <p:pic>
        <p:nvPicPr>
          <p:cNvPr id="2" name="object 2" descr="The Band"/>
          <p:cNvPicPr/>
          <p:nvPr/>
        </p:nvPicPr>
        <p:blipFill>
          <a:blip r:embed="rId2" cstate="print"/>
          <a:stretch>
            <a:fillRect/>
          </a:stretch>
        </p:blipFill>
        <p:spPr>
          <a:xfrm>
            <a:off x="0" y="926591"/>
            <a:ext cx="9143999" cy="5626608"/>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12</a:t>
            </a:fld>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39A099-E07E-4C6F-AD78-6C3A6D61D1B5}"/>
              </a:ext>
            </a:extLst>
          </p:cNvPr>
          <p:cNvSpPr>
            <a:spLocks noGrp="1"/>
          </p:cNvSpPr>
          <p:nvPr>
            <p:ph type="title" idx="4294967295"/>
          </p:nvPr>
        </p:nvSpPr>
        <p:spPr>
          <a:xfrm>
            <a:off x="2735579" y="249173"/>
            <a:ext cx="3672840" cy="123111"/>
          </a:xfrm>
        </p:spPr>
        <p:txBody>
          <a:bodyPr/>
          <a:lstStyle/>
          <a:p>
            <a:r>
              <a:rPr lang="en-US" sz="800" dirty="0">
                <a:solidFill>
                  <a:schemeClr val="tx2"/>
                </a:solidFill>
              </a:rPr>
              <a:t>Photo of Wheelchair being delivered</a:t>
            </a:r>
          </a:p>
        </p:txBody>
      </p:sp>
      <p:pic>
        <p:nvPicPr>
          <p:cNvPr id="2" name="object 2" descr="Wheelchair being delivered"/>
          <p:cNvPicPr/>
          <p:nvPr/>
        </p:nvPicPr>
        <p:blipFill>
          <a:blip r:embed="rId2" cstate="print"/>
          <a:stretch>
            <a:fillRect/>
          </a:stretch>
        </p:blipFill>
        <p:spPr>
          <a:xfrm>
            <a:off x="0" y="894588"/>
            <a:ext cx="9143999" cy="5658612"/>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13</a:t>
            </a:fld>
            <a:endParaRPr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0" y="100584"/>
            <a:ext cx="9143999" cy="647699"/>
          </a:xfrm>
          <a:prstGeom prst="rect">
            <a:avLst/>
          </a:prstGeom>
        </p:spPr>
      </p:pic>
      <p:sp>
        <p:nvSpPr>
          <p:cNvPr id="14" name="Title 13">
            <a:extLst>
              <a:ext uri="{FF2B5EF4-FFF2-40B4-BE49-F238E27FC236}">
                <a16:creationId xmlns:a16="http://schemas.microsoft.com/office/drawing/2014/main" id="{795D55E6-3185-47B3-8892-D2B798A349D0}"/>
              </a:ext>
            </a:extLst>
          </p:cNvPr>
          <p:cNvSpPr>
            <a:spLocks noGrp="1"/>
          </p:cNvSpPr>
          <p:nvPr>
            <p:ph type="title" idx="4294967295"/>
          </p:nvPr>
        </p:nvSpPr>
        <p:spPr/>
        <p:txBody>
          <a:bodyPr/>
          <a:lstStyle/>
          <a:p>
            <a:r>
              <a:rPr lang="en-US" sz="800" dirty="0">
                <a:solidFill>
                  <a:schemeClr val="tx2"/>
                </a:solidFill>
              </a:rPr>
              <a:t>Students</a:t>
            </a:r>
          </a:p>
        </p:txBody>
      </p:sp>
      <p:grpSp>
        <p:nvGrpSpPr>
          <p:cNvPr id="8" name="object 8">
            <a:extLst>
              <a:ext uri="{C183D7F6-B498-43B3-948B-1728B52AA6E4}">
                <adec:decorative xmlns:adec="http://schemas.microsoft.com/office/drawing/2017/decorative" val="1"/>
              </a:ext>
            </a:extLst>
          </p:cNvPr>
          <p:cNvGrpSpPr/>
          <p:nvPr/>
        </p:nvGrpSpPr>
        <p:grpSpPr>
          <a:xfrm>
            <a:off x="-4762" y="729805"/>
            <a:ext cx="9153525" cy="5305425"/>
            <a:chOff x="-4762" y="729805"/>
            <a:chExt cx="9153525" cy="5305425"/>
          </a:xfrm>
        </p:grpSpPr>
        <p:pic>
          <p:nvPicPr>
            <p:cNvPr id="9" name="object 9"/>
            <p:cNvPicPr/>
            <p:nvPr/>
          </p:nvPicPr>
          <p:blipFill>
            <a:blip r:embed="rId3" cstate="print"/>
            <a:stretch>
              <a:fillRect/>
            </a:stretch>
          </p:blipFill>
          <p:spPr>
            <a:xfrm>
              <a:off x="0" y="1894331"/>
              <a:ext cx="9143999" cy="65531"/>
            </a:xfrm>
            <a:prstGeom prst="rect">
              <a:avLst/>
            </a:prstGeom>
          </p:spPr>
        </p:pic>
        <p:sp>
          <p:nvSpPr>
            <p:cNvPr id="10" name="object 10"/>
            <p:cNvSpPr/>
            <p:nvPr/>
          </p:nvSpPr>
          <p:spPr>
            <a:xfrm>
              <a:off x="0" y="734568"/>
              <a:ext cx="9144000" cy="1160145"/>
            </a:xfrm>
            <a:custGeom>
              <a:avLst/>
              <a:gdLst/>
              <a:ahLst/>
              <a:cxnLst/>
              <a:rect l="l" t="t" r="r" b="b"/>
              <a:pathLst>
                <a:path w="9144000" h="1160145">
                  <a:moveTo>
                    <a:pt x="9144000" y="0"/>
                  </a:moveTo>
                  <a:lnTo>
                    <a:pt x="0" y="0"/>
                  </a:lnTo>
                  <a:lnTo>
                    <a:pt x="0" y="1159764"/>
                  </a:lnTo>
                  <a:lnTo>
                    <a:pt x="9144000" y="1159764"/>
                  </a:lnTo>
                  <a:lnTo>
                    <a:pt x="9144000" y="0"/>
                  </a:lnTo>
                  <a:close/>
                </a:path>
              </a:pathLst>
            </a:custGeom>
            <a:solidFill>
              <a:srgbClr val="000000"/>
            </a:solidFill>
          </p:spPr>
          <p:txBody>
            <a:bodyPr wrap="square" lIns="0" tIns="0" rIns="0" bIns="0" rtlCol="0"/>
            <a:lstStyle/>
            <a:p>
              <a:endParaRPr/>
            </a:p>
          </p:txBody>
        </p:sp>
        <p:sp>
          <p:nvSpPr>
            <p:cNvPr id="11" name="object 11"/>
            <p:cNvSpPr/>
            <p:nvPr/>
          </p:nvSpPr>
          <p:spPr>
            <a:xfrm>
              <a:off x="0" y="734568"/>
              <a:ext cx="9144000" cy="1160145"/>
            </a:xfrm>
            <a:custGeom>
              <a:avLst/>
              <a:gdLst/>
              <a:ahLst/>
              <a:cxnLst/>
              <a:rect l="l" t="t" r="r" b="b"/>
              <a:pathLst>
                <a:path w="9144000" h="1160145">
                  <a:moveTo>
                    <a:pt x="0" y="1159764"/>
                  </a:moveTo>
                  <a:lnTo>
                    <a:pt x="9144000" y="1159764"/>
                  </a:lnTo>
                  <a:lnTo>
                    <a:pt x="9144000" y="0"/>
                  </a:lnTo>
                  <a:lnTo>
                    <a:pt x="0" y="0"/>
                  </a:lnTo>
                  <a:lnTo>
                    <a:pt x="0" y="1159764"/>
                  </a:lnTo>
                  <a:close/>
                </a:path>
              </a:pathLst>
            </a:custGeom>
            <a:ln w="9525">
              <a:solidFill>
                <a:srgbClr val="497DBA"/>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0" y="1315212"/>
              <a:ext cx="9143999" cy="4719828"/>
            </a:xfrm>
            <a:prstGeom prst="rect">
              <a:avLst/>
            </a:prstGeom>
          </p:spPr>
        </p:pic>
      </p:gr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6614159"/>
            <a:ext cx="9143999" cy="65532"/>
          </a:xfrm>
          <a:prstGeom prst="rect">
            <a:avLst/>
          </a:prstGeom>
        </p:spPr>
      </p:pic>
      <p:sp>
        <p:nvSpPr>
          <p:cNvPr id="13" name="object 13"/>
          <p:cNvSpPr txBox="1"/>
          <p:nvPr/>
        </p:nvSpPr>
        <p:spPr>
          <a:xfrm>
            <a:off x="8829547" y="6341770"/>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Arial"/>
                <a:cs typeface="Arial"/>
              </a:rPr>
              <a:t>14</a:t>
            </a:r>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456" y="3034664"/>
            <a:ext cx="7887970" cy="756920"/>
          </a:xfrm>
          <a:prstGeom prst="rect">
            <a:avLst/>
          </a:prstGeom>
        </p:spPr>
        <p:txBody>
          <a:bodyPr vert="horz" wrap="square" lIns="0" tIns="12700" rIns="0" bIns="0" rtlCol="0">
            <a:spAutoFit/>
          </a:bodyPr>
          <a:lstStyle/>
          <a:p>
            <a:pPr marL="12700">
              <a:lnSpc>
                <a:spcPct val="100000"/>
              </a:lnSpc>
              <a:spcBef>
                <a:spcPts val="100"/>
              </a:spcBef>
            </a:pPr>
            <a:r>
              <a:rPr sz="4800" b="1" i="1" spc="-25" dirty="0">
                <a:solidFill>
                  <a:srgbClr val="006FC0"/>
                </a:solidFill>
                <a:latin typeface="Segoe UI"/>
                <a:cs typeface="Segoe UI"/>
              </a:rPr>
              <a:t>Resilience</a:t>
            </a:r>
            <a:r>
              <a:rPr sz="4800" b="1" i="1" spc="-20" dirty="0">
                <a:solidFill>
                  <a:srgbClr val="006FC0"/>
                </a:solidFill>
                <a:latin typeface="Segoe UI"/>
                <a:cs typeface="Segoe UI"/>
              </a:rPr>
              <a:t> </a:t>
            </a:r>
            <a:r>
              <a:rPr sz="4800" b="1" i="1" dirty="0">
                <a:solidFill>
                  <a:srgbClr val="006FC0"/>
                </a:solidFill>
                <a:latin typeface="Segoe UI"/>
                <a:cs typeface="Segoe UI"/>
              </a:rPr>
              <a:t>and</a:t>
            </a:r>
            <a:r>
              <a:rPr sz="4800" b="1" i="1" spc="-20" dirty="0">
                <a:solidFill>
                  <a:srgbClr val="006FC0"/>
                </a:solidFill>
                <a:latin typeface="Segoe UI"/>
                <a:cs typeface="Segoe UI"/>
              </a:rPr>
              <a:t> </a:t>
            </a:r>
            <a:r>
              <a:rPr sz="4800" b="1" i="1" spc="-10" dirty="0">
                <a:solidFill>
                  <a:srgbClr val="006FC0"/>
                </a:solidFill>
                <a:latin typeface="Segoe UI"/>
                <a:cs typeface="Segoe UI"/>
              </a:rPr>
              <a:t>Contribution</a:t>
            </a:r>
            <a:endParaRPr sz="4800" dirty="0">
              <a:latin typeface="Segoe UI"/>
              <a:cs typeface="Segoe UI"/>
            </a:endParaRPr>
          </a:p>
        </p:txBody>
      </p:sp>
      <p:sp>
        <p:nvSpPr>
          <p:cNvPr id="3" name="object 3"/>
          <p:cNvSpPr txBox="1"/>
          <p:nvPr/>
        </p:nvSpPr>
        <p:spPr>
          <a:xfrm>
            <a:off x="8712200" y="6615176"/>
            <a:ext cx="17208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Segoe UI"/>
                <a:cs typeface="Segoe UI"/>
              </a:rPr>
              <a:t>15</a:t>
            </a:r>
            <a:endParaRPr sz="1000">
              <a:latin typeface="Segoe UI"/>
              <a:cs typeface="Segoe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2534DC-2BD9-4265-A160-71BDABF4A5F0}"/>
              </a:ext>
            </a:extLst>
          </p:cNvPr>
          <p:cNvSpPr>
            <a:spLocks noGrp="1"/>
          </p:cNvSpPr>
          <p:nvPr>
            <p:ph type="title"/>
          </p:nvPr>
        </p:nvSpPr>
        <p:spPr/>
        <p:txBody>
          <a:bodyPr/>
          <a:lstStyle/>
          <a:p>
            <a:r>
              <a:rPr lang="en-US" sz="800" dirty="0">
                <a:solidFill>
                  <a:schemeClr val="tx2"/>
                </a:solidFill>
              </a:rPr>
              <a:t>Women Veteran Leaders at Palo</a:t>
            </a:r>
            <a:r>
              <a:rPr lang="en-US" sz="800" baseline="0" dirty="0">
                <a:solidFill>
                  <a:schemeClr val="tx2"/>
                </a:solidFill>
              </a:rPr>
              <a:t> Alto</a:t>
            </a:r>
            <a:endParaRPr lang="en-US" sz="800" dirty="0">
              <a:solidFill>
                <a:schemeClr val="tx2"/>
              </a:solidFill>
            </a:endParaRPr>
          </a:p>
        </p:txBody>
      </p:sp>
      <p:pic>
        <p:nvPicPr>
          <p:cNvPr id="3" name="object 3" descr="VA logo"/>
          <p:cNvPicPr/>
          <p:nvPr/>
        </p:nvPicPr>
        <p:blipFill>
          <a:blip r:embed="rId2" cstate="print"/>
          <a:stretch>
            <a:fillRect/>
          </a:stretch>
        </p:blipFill>
        <p:spPr>
          <a:xfrm>
            <a:off x="214884" y="100584"/>
            <a:ext cx="690372" cy="647699"/>
          </a:xfrm>
          <a:prstGeom prst="rect">
            <a:avLst/>
          </a:prstGeom>
        </p:spPr>
      </p:pic>
      <p:pic>
        <p:nvPicPr>
          <p:cNvPr id="2" name="object 2" descr="VA logo">
            <a:extLst>
              <a:ext uri="{C183D7F6-B498-43B3-948B-1728B52AA6E4}">
                <adec:decorative xmlns:adec="http://schemas.microsoft.com/office/drawing/2017/decorative" val="0"/>
              </a:ext>
            </a:extLst>
          </p:cNvPr>
          <p:cNvPicPr/>
          <p:nvPr/>
        </p:nvPicPr>
        <p:blipFill>
          <a:blip r:embed="rId3" cstate="print"/>
          <a:stretch>
            <a:fillRect/>
          </a:stretch>
        </p:blipFill>
        <p:spPr>
          <a:xfrm>
            <a:off x="14869" y="0"/>
            <a:ext cx="9143999" cy="6857997"/>
          </a:xfrm>
          <a:prstGeom prst="rect">
            <a:avLst/>
          </a:prstGeom>
        </p:spPr>
      </p:pic>
      <p:sp>
        <p:nvSpPr>
          <p:cNvPr id="8" name="TextBox 7">
            <a:extLst>
              <a:ext uri="{FF2B5EF4-FFF2-40B4-BE49-F238E27FC236}">
                <a16:creationId xmlns:a16="http://schemas.microsoft.com/office/drawing/2014/main" id="{73FCE5DE-DDE4-4A03-9CEE-ECC8DCAD9F3E}"/>
              </a:ext>
            </a:extLst>
          </p:cNvPr>
          <p:cNvSpPr txBox="1"/>
          <p:nvPr/>
        </p:nvSpPr>
        <p:spPr>
          <a:xfrm>
            <a:off x="1447800" y="2579315"/>
            <a:ext cx="6499303" cy="1200329"/>
          </a:xfrm>
          <a:prstGeom prst="rect">
            <a:avLst/>
          </a:prstGeom>
          <a:noFill/>
        </p:spPr>
        <p:txBody>
          <a:bodyPr wrap="square" rtlCol="0">
            <a:spAutoFit/>
          </a:bodyPr>
          <a:lstStyle/>
          <a:p>
            <a:r>
              <a:rPr lang="en-US" sz="2400" dirty="0"/>
              <a:t>Visit YouTube </a:t>
            </a:r>
            <a:r>
              <a:rPr lang="en-US" sz="2400" dirty="0">
                <a:hlinkClick r:id="rId4"/>
              </a:rPr>
              <a:t>https://www.youtube.com/watch?v=5jNFrd5Hfiw</a:t>
            </a:r>
            <a:r>
              <a:rPr lang="en-US" sz="2400" dirty="0"/>
              <a:t> to see Women Veteran Leaders at the Palo Alto VA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D125-CC72-4968-B1C4-66E946D838EB}"/>
              </a:ext>
            </a:extLst>
          </p:cNvPr>
          <p:cNvSpPr>
            <a:spLocks noGrp="1"/>
          </p:cNvSpPr>
          <p:nvPr>
            <p:ph type="title" idx="4294967295"/>
          </p:nvPr>
        </p:nvSpPr>
        <p:spPr/>
        <p:txBody>
          <a:bodyPr/>
          <a:lstStyle/>
          <a:p>
            <a:r>
              <a:rPr lang="en-US" sz="800" dirty="0">
                <a:solidFill>
                  <a:schemeClr val="tx2"/>
                </a:solidFill>
              </a:rPr>
              <a:t>Women choosing</a:t>
            </a:r>
            <a:r>
              <a:rPr lang="en-US" sz="800" baseline="0" dirty="0">
                <a:solidFill>
                  <a:schemeClr val="tx2"/>
                </a:solidFill>
              </a:rPr>
              <a:t> </a:t>
            </a:r>
            <a:r>
              <a:rPr lang="en-US" sz="800" baseline="0" dirty="0" err="1">
                <a:solidFill>
                  <a:schemeClr val="tx2"/>
                </a:solidFill>
              </a:rPr>
              <a:t>va</a:t>
            </a:r>
            <a:r>
              <a:rPr lang="en-US" sz="800" baseline="0" dirty="0">
                <a:solidFill>
                  <a:schemeClr val="tx2"/>
                </a:solidFill>
              </a:rPr>
              <a:t> healthcare</a:t>
            </a:r>
            <a:endParaRPr lang="en-US" sz="800" dirty="0">
              <a:solidFill>
                <a:schemeClr val="tx2"/>
              </a:solidFill>
            </a:endParaRPr>
          </a:p>
        </p:txBody>
      </p:sp>
      <p:pic>
        <p:nvPicPr>
          <p:cNvPr id="2" name="object 2" descr="VA logo"/>
          <p:cNvPicPr/>
          <p:nvPr/>
        </p:nvPicPr>
        <p:blipFill>
          <a:blip r:embed="rId2" cstate="print"/>
          <a:stretch>
            <a:fillRect/>
          </a:stretch>
        </p:blipFill>
        <p:spPr>
          <a:xfrm>
            <a:off x="214884" y="100584"/>
            <a:ext cx="690372" cy="647699"/>
          </a:xfrm>
          <a:prstGeom prst="rect">
            <a:avLst/>
          </a:prstGeom>
        </p:spPr>
      </p:pic>
      <p:pic>
        <p:nvPicPr>
          <p:cNvPr id="4" name="object 4" descr="Women Veteran Soldiers Sitting"/>
          <p:cNvPicPr/>
          <p:nvPr/>
        </p:nvPicPr>
        <p:blipFill>
          <a:blip r:embed="rId3" cstate="print"/>
          <a:stretch>
            <a:fillRect/>
          </a:stretch>
        </p:blipFill>
        <p:spPr>
          <a:xfrm>
            <a:off x="2206751" y="1149096"/>
            <a:ext cx="5067300" cy="3121152"/>
          </a:xfrm>
          <a:prstGeom prst="rect">
            <a:avLst/>
          </a:prstGeom>
        </p:spPr>
      </p:pic>
      <p:sp>
        <p:nvSpPr>
          <p:cNvPr id="3" name="object 3"/>
          <p:cNvSpPr txBox="1"/>
          <p:nvPr/>
        </p:nvSpPr>
        <p:spPr>
          <a:xfrm>
            <a:off x="567334" y="4429125"/>
            <a:ext cx="8309609" cy="1946275"/>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spc="-5" dirty="0">
                <a:latin typeface="Arial"/>
                <a:cs typeface="Arial"/>
              </a:rPr>
              <a:t>More </a:t>
            </a:r>
            <a:r>
              <a:rPr sz="1800" spc="-15" dirty="0">
                <a:latin typeface="Arial"/>
                <a:cs typeface="Arial"/>
              </a:rPr>
              <a:t>women</a:t>
            </a:r>
            <a:r>
              <a:rPr sz="1800" spc="50" dirty="0">
                <a:latin typeface="Arial"/>
                <a:cs typeface="Arial"/>
              </a:rPr>
              <a:t> </a:t>
            </a:r>
            <a:r>
              <a:rPr sz="1800" spc="-5" dirty="0">
                <a:latin typeface="Arial"/>
                <a:cs typeface="Arial"/>
              </a:rPr>
              <a:t>are</a:t>
            </a:r>
            <a:r>
              <a:rPr sz="1800" spc="10" dirty="0">
                <a:latin typeface="Arial"/>
                <a:cs typeface="Arial"/>
              </a:rPr>
              <a:t> </a:t>
            </a:r>
            <a:r>
              <a:rPr sz="1800" spc="-5" dirty="0">
                <a:latin typeface="Arial"/>
                <a:cs typeface="Arial"/>
              </a:rPr>
              <a:t>choosing</a:t>
            </a:r>
            <a:r>
              <a:rPr sz="1800" spc="10" dirty="0">
                <a:latin typeface="Arial"/>
                <a:cs typeface="Arial"/>
              </a:rPr>
              <a:t> </a:t>
            </a:r>
            <a:r>
              <a:rPr sz="1800" spc="-70" dirty="0">
                <a:latin typeface="Arial"/>
                <a:cs typeface="Arial"/>
              </a:rPr>
              <a:t>VA</a:t>
            </a:r>
            <a:r>
              <a:rPr sz="1800" spc="-95" dirty="0">
                <a:latin typeface="Arial"/>
                <a:cs typeface="Arial"/>
              </a:rPr>
              <a:t> </a:t>
            </a:r>
            <a:r>
              <a:rPr sz="1800" dirty="0">
                <a:latin typeface="Arial"/>
                <a:cs typeface="Arial"/>
              </a:rPr>
              <a:t>for</a:t>
            </a:r>
            <a:r>
              <a:rPr sz="1800" spc="-10" dirty="0">
                <a:latin typeface="Arial"/>
                <a:cs typeface="Arial"/>
              </a:rPr>
              <a:t> </a:t>
            </a:r>
            <a:r>
              <a:rPr sz="1800" spc="-5" dirty="0">
                <a:latin typeface="Arial"/>
                <a:cs typeface="Arial"/>
              </a:rPr>
              <a:t>their</a:t>
            </a:r>
            <a:r>
              <a:rPr sz="1800" spc="15" dirty="0">
                <a:latin typeface="Arial"/>
                <a:cs typeface="Arial"/>
              </a:rPr>
              <a:t> </a:t>
            </a:r>
            <a:r>
              <a:rPr sz="1800" spc="-5" dirty="0">
                <a:latin typeface="Arial"/>
                <a:cs typeface="Arial"/>
              </a:rPr>
              <a:t>health</a:t>
            </a:r>
            <a:r>
              <a:rPr sz="1800" spc="15" dirty="0">
                <a:latin typeface="Arial"/>
                <a:cs typeface="Arial"/>
              </a:rPr>
              <a:t> </a:t>
            </a:r>
            <a:r>
              <a:rPr sz="1800" spc="-5" dirty="0">
                <a:latin typeface="Arial"/>
                <a:cs typeface="Arial"/>
              </a:rPr>
              <a:t>care than</a:t>
            </a:r>
            <a:r>
              <a:rPr sz="1800" spc="10" dirty="0">
                <a:latin typeface="Arial"/>
                <a:cs typeface="Arial"/>
              </a:rPr>
              <a:t> </a:t>
            </a:r>
            <a:r>
              <a:rPr sz="1800" spc="-5" dirty="0">
                <a:latin typeface="Arial"/>
                <a:cs typeface="Arial"/>
              </a:rPr>
              <a:t>ever</a:t>
            </a:r>
            <a:r>
              <a:rPr sz="1800" spc="30" dirty="0">
                <a:latin typeface="Arial"/>
                <a:cs typeface="Arial"/>
              </a:rPr>
              <a:t> </a:t>
            </a:r>
            <a:r>
              <a:rPr sz="1800" spc="-5" dirty="0">
                <a:latin typeface="Arial"/>
                <a:cs typeface="Arial"/>
              </a:rPr>
              <a:t>before.</a:t>
            </a:r>
            <a:endParaRPr sz="1800">
              <a:latin typeface="Arial"/>
              <a:cs typeface="Arial"/>
            </a:endParaRPr>
          </a:p>
          <a:p>
            <a:pPr>
              <a:lnSpc>
                <a:spcPct val="100000"/>
              </a:lnSpc>
              <a:spcBef>
                <a:spcPts val="30"/>
              </a:spcBef>
              <a:buFont typeface="Arial"/>
              <a:buChar char="•"/>
            </a:pPr>
            <a:endParaRPr sz="1850">
              <a:latin typeface="Arial"/>
              <a:cs typeface="Arial"/>
            </a:endParaRPr>
          </a:p>
          <a:p>
            <a:pPr marL="299085" marR="5080" indent="-287020">
              <a:lnSpc>
                <a:spcPct val="100000"/>
              </a:lnSpc>
              <a:buChar char="•"/>
              <a:tabLst>
                <a:tab pos="299085" algn="l"/>
                <a:tab pos="299720" algn="l"/>
              </a:tabLst>
            </a:pPr>
            <a:r>
              <a:rPr sz="1800" spc="-10" dirty="0">
                <a:latin typeface="Arial"/>
                <a:cs typeface="Arial"/>
              </a:rPr>
              <a:t>Women</a:t>
            </a:r>
            <a:r>
              <a:rPr sz="1800" spc="10" dirty="0">
                <a:latin typeface="Arial"/>
                <a:cs typeface="Arial"/>
              </a:rPr>
              <a:t> </a:t>
            </a:r>
            <a:r>
              <a:rPr sz="1800" spc="-5" dirty="0">
                <a:latin typeface="Arial"/>
                <a:cs typeface="Arial"/>
              </a:rPr>
              <a:t>account</a:t>
            </a:r>
            <a:r>
              <a:rPr sz="1800" spc="10" dirty="0">
                <a:latin typeface="Arial"/>
                <a:cs typeface="Arial"/>
              </a:rPr>
              <a:t> </a:t>
            </a:r>
            <a:r>
              <a:rPr sz="1800" dirty="0">
                <a:latin typeface="Arial"/>
                <a:cs typeface="Arial"/>
              </a:rPr>
              <a:t>for</a:t>
            </a:r>
            <a:r>
              <a:rPr sz="1800" spc="5" dirty="0">
                <a:latin typeface="Arial"/>
                <a:cs typeface="Arial"/>
              </a:rPr>
              <a:t> </a:t>
            </a:r>
            <a:r>
              <a:rPr sz="1800" spc="-5" dirty="0">
                <a:latin typeface="Arial"/>
                <a:cs typeface="Arial"/>
              </a:rPr>
              <a:t>more than</a:t>
            </a:r>
            <a:r>
              <a:rPr sz="1800" spc="10" dirty="0">
                <a:latin typeface="Arial"/>
                <a:cs typeface="Arial"/>
              </a:rPr>
              <a:t> </a:t>
            </a:r>
            <a:r>
              <a:rPr sz="1800" spc="-5" dirty="0">
                <a:latin typeface="Arial"/>
                <a:cs typeface="Arial"/>
              </a:rPr>
              <a:t>30%</a:t>
            </a:r>
            <a:r>
              <a:rPr sz="1800" spc="10" dirty="0">
                <a:latin typeface="Arial"/>
                <a:cs typeface="Arial"/>
              </a:rPr>
              <a:t> </a:t>
            </a:r>
            <a:r>
              <a:rPr sz="1800" spc="-5" dirty="0">
                <a:latin typeface="Arial"/>
                <a:cs typeface="Arial"/>
              </a:rPr>
              <a:t>of</a:t>
            </a:r>
            <a:r>
              <a:rPr sz="1800" spc="10" dirty="0">
                <a:latin typeface="Arial"/>
                <a:cs typeface="Arial"/>
              </a:rPr>
              <a:t> </a:t>
            </a:r>
            <a:r>
              <a:rPr sz="1800" dirty="0">
                <a:latin typeface="Arial"/>
                <a:cs typeface="Arial"/>
              </a:rPr>
              <a:t>the</a:t>
            </a:r>
            <a:r>
              <a:rPr sz="1800" spc="-5" dirty="0">
                <a:latin typeface="Arial"/>
                <a:cs typeface="Arial"/>
              </a:rPr>
              <a:t> increase</a:t>
            </a:r>
            <a:r>
              <a:rPr sz="1800" spc="10" dirty="0">
                <a:latin typeface="Arial"/>
                <a:cs typeface="Arial"/>
              </a:rPr>
              <a:t> </a:t>
            </a:r>
            <a:r>
              <a:rPr sz="1800" spc="-5" dirty="0">
                <a:latin typeface="Arial"/>
                <a:cs typeface="Arial"/>
              </a:rPr>
              <a:t>in</a:t>
            </a:r>
            <a:r>
              <a:rPr sz="1800" spc="10" dirty="0">
                <a:latin typeface="Arial"/>
                <a:cs typeface="Arial"/>
              </a:rPr>
              <a:t> </a:t>
            </a:r>
            <a:r>
              <a:rPr sz="1800" spc="-20" dirty="0">
                <a:latin typeface="Arial"/>
                <a:cs typeface="Arial"/>
              </a:rPr>
              <a:t>Veterans</a:t>
            </a:r>
            <a:r>
              <a:rPr sz="1800" spc="5" dirty="0">
                <a:latin typeface="Arial"/>
                <a:cs typeface="Arial"/>
              </a:rPr>
              <a:t> </a:t>
            </a:r>
            <a:r>
              <a:rPr sz="1800" spc="-5" dirty="0">
                <a:latin typeface="Arial"/>
                <a:cs typeface="Arial"/>
              </a:rPr>
              <a:t>served</a:t>
            </a:r>
            <a:r>
              <a:rPr sz="1800" spc="15" dirty="0">
                <a:latin typeface="Arial"/>
                <a:cs typeface="Arial"/>
              </a:rPr>
              <a:t> </a:t>
            </a:r>
            <a:r>
              <a:rPr sz="1800" spc="-5" dirty="0">
                <a:latin typeface="Arial"/>
                <a:cs typeface="Arial"/>
              </a:rPr>
              <a:t>over</a:t>
            </a:r>
            <a:r>
              <a:rPr sz="1800" spc="5" dirty="0">
                <a:latin typeface="Arial"/>
                <a:cs typeface="Arial"/>
              </a:rPr>
              <a:t> </a:t>
            </a:r>
            <a:r>
              <a:rPr sz="1800" dirty="0">
                <a:latin typeface="Arial"/>
                <a:cs typeface="Arial"/>
              </a:rPr>
              <a:t>the </a:t>
            </a:r>
            <a:r>
              <a:rPr sz="1800" spc="-484" dirty="0">
                <a:latin typeface="Arial"/>
                <a:cs typeface="Arial"/>
              </a:rPr>
              <a:t> </a:t>
            </a:r>
            <a:r>
              <a:rPr sz="1800" spc="-5" dirty="0">
                <a:latin typeface="Arial"/>
                <a:cs typeface="Arial"/>
              </a:rPr>
              <a:t>past</a:t>
            </a:r>
            <a:r>
              <a:rPr sz="1800" dirty="0">
                <a:latin typeface="Arial"/>
                <a:cs typeface="Arial"/>
              </a:rPr>
              <a:t> </a:t>
            </a:r>
            <a:r>
              <a:rPr sz="1800" spc="-5" dirty="0">
                <a:latin typeface="Arial"/>
                <a:cs typeface="Arial"/>
              </a:rPr>
              <a:t>5</a:t>
            </a:r>
            <a:r>
              <a:rPr sz="1800" dirty="0">
                <a:latin typeface="Arial"/>
                <a:cs typeface="Arial"/>
              </a:rPr>
              <a:t> </a:t>
            </a:r>
            <a:r>
              <a:rPr sz="1800" spc="-10" dirty="0">
                <a:latin typeface="Arial"/>
                <a:cs typeface="Arial"/>
              </a:rPr>
              <a:t>years.</a:t>
            </a:r>
            <a:endParaRPr sz="1800">
              <a:latin typeface="Arial"/>
              <a:cs typeface="Arial"/>
            </a:endParaRPr>
          </a:p>
          <a:p>
            <a:pPr>
              <a:lnSpc>
                <a:spcPct val="100000"/>
              </a:lnSpc>
              <a:spcBef>
                <a:spcPts val="35"/>
              </a:spcBef>
              <a:buFont typeface="Arial"/>
              <a:buChar char="•"/>
            </a:pPr>
            <a:endParaRPr sz="1850">
              <a:latin typeface="Arial"/>
              <a:cs typeface="Arial"/>
            </a:endParaRPr>
          </a:p>
          <a:p>
            <a:pPr marL="299085" marR="511809" indent="-287020">
              <a:lnSpc>
                <a:spcPct val="100000"/>
              </a:lnSpc>
              <a:buChar char="•"/>
              <a:tabLst>
                <a:tab pos="299085" algn="l"/>
                <a:tab pos="299720" algn="l"/>
              </a:tabLst>
            </a:pPr>
            <a:r>
              <a:rPr sz="1800" dirty="0">
                <a:latin typeface="Arial"/>
                <a:cs typeface="Arial"/>
              </a:rPr>
              <a:t>The</a:t>
            </a:r>
            <a:r>
              <a:rPr sz="1800" spc="-15" dirty="0">
                <a:latin typeface="Arial"/>
                <a:cs typeface="Arial"/>
              </a:rPr>
              <a:t> </a:t>
            </a:r>
            <a:r>
              <a:rPr sz="1800" spc="-5" dirty="0">
                <a:latin typeface="Arial"/>
                <a:cs typeface="Arial"/>
              </a:rPr>
              <a:t>number</a:t>
            </a:r>
            <a:r>
              <a:rPr sz="1800" spc="15" dirty="0">
                <a:latin typeface="Arial"/>
                <a:cs typeface="Arial"/>
              </a:rPr>
              <a:t> </a:t>
            </a:r>
            <a:r>
              <a:rPr sz="1800" dirty="0">
                <a:latin typeface="Arial"/>
                <a:cs typeface="Arial"/>
              </a:rPr>
              <a:t>of</a:t>
            </a:r>
            <a:r>
              <a:rPr sz="1800" spc="10" dirty="0">
                <a:latin typeface="Arial"/>
                <a:cs typeface="Arial"/>
              </a:rPr>
              <a:t> </a:t>
            </a:r>
            <a:r>
              <a:rPr sz="1800" spc="-15" dirty="0">
                <a:latin typeface="Arial"/>
                <a:cs typeface="Arial"/>
              </a:rPr>
              <a:t>women</a:t>
            </a:r>
            <a:r>
              <a:rPr sz="1800" spc="50" dirty="0">
                <a:latin typeface="Arial"/>
                <a:cs typeface="Arial"/>
              </a:rPr>
              <a:t> </a:t>
            </a:r>
            <a:r>
              <a:rPr sz="1800" spc="-20" dirty="0">
                <a:latin typeface="Arial"/>
                <a:cs typeface="Arial"/>
              </a:rPr>
              <a:t>Veterans</a:t>
            </a:r>
            <a:r>
              <a:rPr sz="1800" spc="10" dirty="0">
                <a:latin typeface="Arial"/>
                <a:cs typeface="Arial"/>
              </a:rPr>
              <a:t> </a:t>
            </a:r>
            <a:r>
              <a:rPr sz="1800" spc="-5" dirty="0">
                <a:latin typeface="Arial"/>
                <a:cs typeface="Arial"/>
              </a:rPr>
              <a:t>using</a:t>
            </a:r>
            <a:r>
              <a:rPr sz="1800" spc="10" dirty="0">
                <a:latin typeface="Arial"/>
                <a:cs typeface="Arial"/>
              </a:rPr>
              <a:t> </a:t>
            </a:r>
            <a:r>
              <a:rPr sz="1800" dirty="0">
                <a:latin typeface="Arial"/>
                <a:cs typeface="Arial"/>
              </a:rPr>
              <a:t>VHA</a:t>
            </a:r>
            <a:r>
              <a:rPr sz="1800" spc="-100" dirty="0">
                <a:latin typeface="Arial"/>
                <a:cs typeface="Arial"/>
              </a:rPr>
              <a:t> </a:t>
            </a:r>
            <a:r>
              <a:rPr sz="1800" spc="-5" dirty="0">
                <a:latin typeface="Arial"/>
                <a:cs typeface="Arial"/>
              </a:rPr>
              <a:t>services</a:t>
            </a:r>
            <a:r>
              <a:rPr sz="1800" spc="5" dirty="0">
                <a:latin typeface="Arial"/>
                <a:cs typeface="Arial"/>
              </a:rPr>
              <a:t> </a:t>
            </a:r>
            <a:r>
              <a:rPr sz="1800" spc="-5" dirty="0">
                <a:latin typeface="Arial"/>
                <a:cs typeface="Arial"/>
              </a:rPr>
              <a:t>has</a:t>
            </a:r>
            <a:r>
              <a:rPr sz="1800" spc="20" dirty="0">
                <a:latin typeface="Arial"/>
                <a:cs typeface="Arial"/>
              </a:rPr>
              <a:t> </a:t>
            </a:r>
            <a:r>
              <a:rPr sz="1800" spc="-5" dirty="0">
                <a:latin typeface="Arial"/>
                <a:cs typeface="Arial"/>
              </a:rPr>
              <a:t>more than</a:t>
            </a:r>
            <a:r>
              <a:rPr sz="1800" spc="10" dirty="0">
                <a:latin typeface="Arial"/>
                <a:cs typeface="Arial"/>
              </a:rPr>
              <a:t> </a:t>
            </a:r>
            <a:r>
              <a:rPr sz="1800" spc="-5" dirty="0">
                <a:latin typeface="Arial"/>
                <a:cs typeface="Arial"/>
              </a:rPr>
              <a:t>tripled </a:t>
            </a:r>
            <a:r>
              <a:rPr sz="1800" spc="-484" dirty="0">
                <a:latin typeface="Arial"/>
                <a:cs typeface="Arial"/>
              </a:rPr>
              <a:t> </a:t>
            </a:r>
            <a:r>
              <a:rPr sz="1800" spc="-5" dirty="0">
                <a:latin typeface="Arial"/>
                <a:cs typeface="Arial"/>
              </a:rPr>
              <a:t>since</a:t>
            </a:r>
            <a:r>
              <a:rPr sz="1800" spc="5" dirty="0">
                <a:latin typeface="Arial"/>
                <a:cs typeface="Arial"/>
              </a:rPr>
              <a:t> </a:t>
            </a:r>
            <a:r>
              <a:rPr sz="1800" spc="-10" dirty="0">
                <a:latin typeface="Arial"/>
                <a:cs typeface="Arial"/>
              </a:rPr>
              <a:t>2001.</a:t>
            </a:r>
            <a:endParaRPr sz="1800">
              <a:latin typeface="Arial"/>
              <a:cs typeface="Arial"/>
            </a:endParaRPr>
          </a:p>
        </p:txBody>
      </p:sp>
      <p:sp>
        <p:nvSpPr>
          <p:cNvPr id="5" name="object 5"/>
          <p:cNvSpPr txBox="1"/>
          <p:nvPr/>
        </p:nvSpPr>
        <p:spPr>
          <a:xfrm>
            <a:off x="8804147" y="6353752"/>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17</a:t>
            </a:fld>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A0675E-72A2-40D3-96B3-49EFC0C8D422}"/>
              </a:ext>
            </a:extLst>
          </p:cNvPr>
          <p:cNvSpPr>
            <a:spLocks noGrp="1"/>
          </p:cNvSpPr>
          <p:nvPr>
            <p:ph type="title" idx="4294967295"/>
          </p:nvPr>
        </p:nvSpPr>
        <p:spPr/>
        <p:txBody>
          <a:bodyPr/>
          <a:lstStyle/>
          <a:p>
            <a:r>
              <a:rPr lang="en-US" sz="800" dirty="0">
                <a:solidFill>
                  <a:schemeClr val="tx2"/>
                </a:solidFill>
              </a:rPr>
              <a:t>Vaccine</a:t>
            </a:r>
          </a:p>
        </p:txBody>
      </p:sp>
      <p:sp>
        <p:nvSpPr>
          <p:cNvPr id="5" name="object 5"/>
          <p:cNvSpPr txBox="1"/>
          <p:nvPr/>
        </p:nvSpPr>
        <p:spPr>
          <a:xfrm>
            <a:off x="301548" y="1239392"/>
            <a:ext cx="3131820" cy="1397635"/>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spc="-5" dirty="0">
                <a:latin typeface="Arial"/>
                <a:cs typeface="Arial"/>
              </a:rPr>
              <a:t>Supported</a:t>
            </a:r>
            <a:r>
              <a:rPr sz="1800" spc="-15" dirty="0">
                <a:latin typeface="Arial"/>
                <a:cs typeface="Arial"/>
              </a:rPr>
              <a:t> </a:t>
            </a:r>
            <a:r>
              <a:rPr sz="1800" spc="-5" dirty="0">
                <a:latin typeface="Arial"/>
                <a:cs typeface="Arial"/>
              </a:rPr>
              <a:t>48</a:t>
            </a:r>
            <a:r>
              <a:rPr sz="1800" spc="-15" dirty="0">
                <a:latin typeface="Arial"/>
                <a:cs typeface="Arial"/>
              </a:rPr>
              <a:t> </a:t>
            </a:r>
            <a:r>
              <a:rPr sz="1800" dirty="0">
                <a:latin typeface="Arial"/>
                <a:cs typeface="Arial"/>
              </a:rPr>
              <a:t>States,</a:t>
            </a:r>
            <a:r>
              <a:rPr sz="1800" spc="-25" dirty="0">
                <a:latin typeface="Arial"/>
                <a:cs typeface="Arial"/>
              </a:rPr>
              <a:t> </a:t>
            </a:r>
            <a:r>
              <a:rPr sz="1800" spc="-5" dirty="0">
                <a:latin typeface="Arial"/>
                <a:cs typeface="Arial"/>
              </a:rPr>
              <a:t>DC,</a:t>
            </a:r>
            <a:r>
              <a:rPr sz="1800" spc="-15" dirty="0">
                <a:latin typeface="Arial"/>
                <a:cs typeface="Arial"/>
              </a:rPr>
              <a:t> </a:t>
            </a:r>
            <a:r>
              <a:rPr sz="1800" dirty="0">
                <a:latin typeface="Arial"/>
                <a:cs typeface="Arial"/>
              </a:rPr>
              <a:t>&amp; </a:t>
            </a:r>
            <a:r>
              <a:rPr sz="1800" spc="-484" dirty="0">
                <a:latin typeface="Arial"/>
                <a:cs typeface="Arial"/>
              </a:rPr>
              <a:t> </a:t>
            </a:r>
            <a:r>
              <a:rPr sz="1800" spc="-15" dirty="0">
                <a:latin typeface="Arial"/>
                <a:cs typeface="Arial"/>
              </a:rPr>
              <a:t>Tribal </a:t>
            </a:r>
            <a:r>
              <a:rPr sz="1800" spc="-5" dirty="0">
                <a:latin typeface="Arial"/>
                <a:cs typeface="Arial"/>
              </a:rPr>
              <a:t>communities</a:t>
            </a:r>
            <a:endParaRPr sz="1800">
              <a:latin typeface="Arial"/>
              <a:cs typeface="Arial"/>
            </a:endParaRPr>
          </a:p>
          <a:p>
            <a:pPr>
              <a:lnSpc>
                <a:spcPct val="100000"/>
              </a:lnSpc>
              <a:spcBef>
                <a:spcPts val="35"/>
              </a:spcBef>
              <a:buFont typeface="Arial"/>
              <a:buChar char="•"/>
            </a:pPr>
            <a:endParaRPr sz="1850">
              <a:latin typeface="Arial"/>
              <a:cs typeface="Arial"/>
            </a:endParaRPr>
          </a:p>
          <a:p>
            <a:pPr marL="299085" marR="60960" indent="-287020">
              <a:lnSpc>
                <a:spcPct val="100000"/>
              </a:lnSpc>
              <a:buChar char="•"/>
              <a:tabLst>
                <a:tab pos="299085" algn="l"/>
                <a:tab pos="299720" algn="l"/>
              </a:tabLst>
            </a:pPr>
            <a:r>
              <a:rPr sz="1800" spc="-5" dirty="0">
                <a:latin typeface="Arial"/>
                <a:cs typeface="Arial"/>
              </a:rPr>
              <a:t>More that 5,000 </a:t>
            </a:r>
            <a:r>
              <a:rPr sz="1800" spc="-10" dirty="0">
                <a:latin typeface="Arial"/>
                <a:cs typeface="Arial"/>
              </a:rPr>
              <a:t>employees </a:t>
            </a:r>
            <a:r>
              <a:rPr sz="1800" spc="-490" dirty="0">
                <a:latin typeface="Arial"/>
                <a:cs typeface="Arial"/>
              </a:rPr>
              <a:t> </a:t>
            </a:r>
            <a:r>
              <a:rPr sz="1800" spc="-10" dirty="0">
                <a:latin typeface="Arial"/>
                <a:cs typeface="Arial"/>
              </a:rPr>
              <a:t>deployed</a:t>
            </a:r>
            <a:r>
              <a:rPr sz="1800" spc="25" dirty="0">
                <a:latin typeface="Arial"/>
                <a:cs typeface="Arial"/>
              </a:rPr>
              <a:t> </a:t>
            </a:r>
            <a:r>
              <a:rPr sz="1800" spc="-5" dirty="0">
                <a:latin typeface="Arial"/>
                <a:cs typeface="Arial"/>
              </a:rPr>
              <a:t>into</a:t>
            </a:r>
            <a:r>
              <a:rPr sz="1800" spc="-10" dirty="0">
                <a:latin typeface="Arial"/>
                <a:cs typeface="Arial"/>
              </a:rPr>
              <a:t> harm’s</a:t>
            </a:r>
            <a:r>
              <a:rPr sz="1800" spc="5" dirty="0">
                <a:latin typeface="Arial"/>
                <a:cs typeface="Arial"/>
              </a:rPr>
              <a:t> </a:t>
            </a:r>
            <a:r>
              <a:rPr sz="1800" spc="-15" dirty="0">
                <a:latin typeface="Arial"/>
                <a:cs typeface="Arial"/>
              </a:rPr>
              <a:t>way</a:t>
            </a:r>
            <a:endParaRPr sz="1800">
              <a:latin typeface="Arial"/>
              <a:cs typeface="Arial"/>
            </a:endParaRPr>
          </a:p>
        </p:txBody>
      </p:sp>
      <p:grpSp>
        <p:nvGrpSpPr>
          <p:cNvPr id="2" name="object 2" descr="Woman Veteran getting vaccinated"/>
          <p:cNvGrpSpPr/>
          <p:nvPr/>
        </p:nvGrpSpPr>
        <p:grpSpPr>
          <a:xfrm>
            <a:off x="371856" y="1193291"/>
            <a:ext cx="8284845" cy="4884420"/>
            <a:chOff x="371856" y="1193291"/>
            <a:chExt cx="8284845" cy="4884420"/>
          </a:xfrm>
        </p:grpSpPr>
        <p:pic>
          <p:nvPicPr>
            <p:cNvPr id="4" name="object 4"/>
            <p:cNvPicPr/>
            <p:nvPr/>
          </p:nvPicPr>
          <p:blipFill>
            <a:blip r:embed="rId2" cstate="print"/>
            <a:stretch>
              <a:fillRect/>
            </a:stretch>
          </p:blipFill>
          <p:spPr>
            <a:xfrm>
              <a:off x="4169664" y="1193291"/>
              <a:ext cx="4486655" cy="2993136"/>
            </a:xfrm>
            <a:prstGeom prst="rect">
              <a:avLst/>
            </a:prstGeom>
          </p:spPr>
        </p:pic>
        <p:pic>
          <p:nvPicPr>
            <p:cNvPr id="3" name="object 3" descr="Woman Veteran getting vaccinated 2"/>
            <p:cNvPicPr/>
            <p:nvPr/>
          </p:nvPicPr>
          <p:blipFill>
            <a:blip r:embed="rId3" cstate="print"/>
            <a:stretch>
              <a:fillRect/>
            </a:stretch>
          </p:blipFill>
          <p:spPr>
            <a:xfrm>
              <a:off x="371856" y="3084575"/>
              <a:ext cx="4535424" cy="2993136"/>
            </a:xfrm>
            <a:prstGeom prst="rect">
              <a:avLst/>
            </a:prstGeom>
          </p:spPr>
        </p:pic>
      </p:grpSp>
      <p:sp>
        <p:nvSpPr>
          <p:cNvPr id="6" name="object 6"/>
          <p:cNvSpPr txBox="1"/>
          <p:nvPr/>
        </p:nvSpPr>
        <p:spPr>
          <a:xfrm>
            <a:off x="5103114" y="4474209"/>
            <a:ext cx="3460750" cy="1671955"/>
          </a:xfrm>
          <a:prstGeom prst="rect">
            <a:avLst/>
          </a:prstGeom>
        </p:spPr>
        <p:txBody>
          <a:bodyPr vert="horz" wrap="square" lIns="0" tIns="12700" rIns="0" bIns="0" rtlCol="0">
            <a:spAutoFit/>
          </a:bodyPr>
          <a:lstStyle/>
          <a:p>
            <a:pPr marL="299085" marR="48260" indent="-287020" algn="just">
              <a:lnSpc>
                <a:spcPct val="100000"/>
              </a:lnSpc>
              <a:spcBef>
                <a:spcPts val="100"/>
              </a:spcBef>
              <a:buChar char="•"/>
              <a:tabLst>
                <a:tab pos="299720" algn="l"/>
              </a:tabLst>
            </a:pPr>
            <a:r>
              <a:rPr sz="1800" spc="-20" dirty="0">
                <a:latin typeface="Arial"/>
                <a:cs typeface="Arial"/>
              </a:rPr>
              <a:t>Vaccinated </a:t>
            </a:r>
            <a:r>
              <a:rPr sz="1800" spc="-5" dirty="0">
                <a:latin typeface="Arial"/>
                <a:cs typeface="Arial"/>
              </a:rPr>
              <a:t>more than 4 million </a:t>
            </a:r>
            <a:r>
              <a:rPr sz="1800" spc="-490" dirty="0">
                <a:latin typeface="Arial"/>
                <a:cs typeface="Arial"/>
              </a:rPr>
              <a:t> </a:t>
            </a:r>
            <a:r>
              <a:rPr sz="1800" spc="-15" dirty="0">
                <a:latin typeface="Arial"/>
                <a:cs typeface="Arial"/>
              </a:rPr>
              <a:t>Veterans, </a:t>
            </a:r>
            <a:r>
              <a:rPr sz="1800" spc="-5" dirty="0">
                <a:latin typeface="Arial"/>
                <a:cs typeface="Arial"/>
              </a:rPr>
              <a:t>families, caregivers, </a:t>
            </a:r>
            <a:r>
              <a:rPr sz="1800" dirty="0">
                <a:latin typeface="Arial"/>
                <a:cs typeface="Arial"/>
              </a:rPr>
              <a:t> </a:t>
            </a:r>
            <a:r>
              <a:rPr sz="1800" spc="-10" dirty="0">
                <a:latin typeface="Arial"/>
                <a:cs typeface="Arial"/>
              </a:rPr>
              <a:t>and</a:t>
            </a:r>
            <a:r>
              <a:rPr sz="1800" dirty="0">
                <a:latin typeface="Arial"/>
                <a:cs typeface="Arial"/>
              </a:rPr>
              <a:t> </a:t>
            </a:r>
            <a:r>
              <a:rPr sz="1800" spc="-5" dirty="0">
                <a:latin typeface="Arial"/>
                <a:cs typeface="Arial"/>
              </a:rPr>
              <a:t>survivors</a:t>
            </a:r>
            <a:endParaRPr sz="1800">
              <a:latin typeface="Arial"/>
              <a:cs typeface="Arial"/>
            </a:endParaRPr>
          </a:p>
          <a:p>
            <a:pPr>
              <a:lnSpc>
                <a:spcPct val="100000"/>
              </a:lnSpc>
              <a:spcBef>
                <a:spcPts val="35"/>
              </a:spcBef>
              <a:buFont typeface="Arial"/>
              <a:buChar char="•"/>
            </a:pPr>
            <a:endParaRPr sz="1850">
              <a:latin typeface="Arial"/>
              <a:cs typeface="Arial"/>
            </a:endParaRPr>
          </a:p>
          <a:p>
            <a:pPr marL="299085" marR="5080" indent="-287020" algn="just">
              <a:lnSpc>
                <a:spcPct val="100000"/>
              </a:lnSpc>
              <a:buChar char="•"/>
              <a:tabLst>
                <a:tab pos="299720" algn="l"/>
              </a:tabLst>
            </a:pPr>
            <a:r>
              <a:rPr sz="1800" spc="-5" dirty="0">
                <a:latin typeface="Arial"/>
                <a:cs typeface="Arial"/>
              </a:rPr>
              <a:t>Increased telehealth more than </a:t>
            </a:r>
            <a:r>
              <a:rPr sz="1800" spc="-490" dirty="0">
                <a:latin typeface="Arial"/>
                <a:cs typeface="Arial"/>
              </a:rPr>
              <a:t> </a:t>
            </a:r>
            <a:r>
              <a:rPr sz="1800" spc="-5" dirty="0">
                <a:latin typeface="Arial"/>
                <a:cs typeface="Arial"/>
              </a:rPr>
              <a:t>10-fold</a:t>
            </a:r>
            <a:endParaRPr sz="18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18</a:t>
            </a:fld>
            <a:endParaRPr spc="-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414B9-0F48-4321-A7AF-81E5A1AE64DA}"/>
              </a:ext>
            </a:extLst>
          </p:cNvPr>
          <p:cNvSpPr>
            <a:spLocks noGrp="1"/>
          </p:cNvSpPr>
          <p:nvPr>
            <p:ph type="title" idx="4294967295"/>
          </p:nvPr>
        </p:nvSpPr>
        <p:spPr/>
        <p:txBody>
          <a:bodyPr/>
          <a:lstStyle/>
          <a:p>
            <a:r>
              <a:rPr lang="en-US" sz="800" dirty="0">
                <a:solidFill>
                  <a:schemeClr val="tx2"/>
                </a:solidFill>
              </a:rPr>
              <a:t>Care for women Veterans</a:t>
            </a:r>
          </a:p>
        </p:txBody>
      </p:sp>
      <p:pic>
        <p:nvPicPr>
          <p:cNvPr id="2" name="object 2" descr="Woman Veteran talking to provider"/>
          <p:cNvPicPr/>
          <p:nvPr/>
        </p:nvPicPr>
        <p:blipFill>
          <a:blip r:embed="rId2" cstate="print"/>
          <a:stretch>
            <a:fillRect/>
          </a:stretch>
        </p:blipFill>
        <p:spPr>
          <a:xfrm>
            <a:off x="1604772" y="1095755"/>
            <a:ext cx="6096000" cy="4056888"/>
          </a:xfrm>
          <a:prstGeom prst="rect">
            <a:avLst/>
          </a:prstGeom>
        </p:spPr>
      </p:pic>
      <p:sp>
        <p:nvSpPr>
          <p:cNvPr id="3" name="object 3"/>
          <p:cNvSpPr txBox="1"/>
          <p:nvPr/>
        </p:nvSpPr>
        <p:spPr>
          <a:xfrm>
            <a:off x="527710" y="5419140"/>
            <a:ext cx="8251190" cy="848994"/>
          </a:xfrm>
          <a:prstGeom prst="rect">
            <a:avLst/>
          </a:prstGeom>
        </p:spPr>
        <p:txBody>
          <a:bodyPr vert="horz" wrap="square" lIns="0" tIns="12700" rIns="0" bIns="0" rtlCol="0">
            <a:spAutoFit/>
          </a:bodyPr>
          <a:lstStyle/>
          <a:p>
            <a:pPr marL="12700" marR="5080" algn="ctr">
              <a:lnSpc>
                <a:spcPct val="100000"/>
              </a:lnSpc>
              <a:spcBef>
                <a:spcPts val="100"/>
              </a:spcBef>
            </a:pPr>
            <a:r>
              <a:rPr sz="1800" spc="-70" dirty="0">
                <a:latin typeface="Arial"/>
                <a:cs typeface="Arial"/>
              </a:rPr>
              <a:t>VA </a:t>
            </a:r>
            <a:r>
              <a:rPr sz="1800" spc="-5" dirty="0">
                <a:latin typeface="Arial"/>
                <a:cs typeface="Arial"/>
              </a:rPr>
              <a:t>is </a:t>
            </a:r>
            <a:r>
              <a:rPr sz="1800" dirty="0">
                <a:latin typeface="Arial"/>
                <a:cs typeface="Arial"/>
              </a:rPr>
              <a:t>committed to </a:t>
            </a:r>
            <a:r>
              <a:rPr sz="1800" spc="-5" dirty="0">
                <a:latin typeface="Arial"/>
                <a:cs typeface="Arial"/>
              </a:rPr>
              <a:t>providing </a:t>
            </a:r>
            <a:r>
              <a:rPr sz="1800" spc="-10" dirty="0">
                <a:latin typeface="Arial"/>
                <a:cs typeface="Arial"/>
              </a:rPr>
              <a:t>high </a:t>
            </a:r>
            <a:r>
              <a:rPr sz="1800" spc="-25" dirty="0">
                <a:latin typeface="Arial"/>
                <a:cs typeface="Arial"/>
              </a:rPr>
              <a:t>quality, </a:t>
            </a:r>
            <a:r>
              <a:rPr sz="1800" spc="-5" dirty="0">
                <a:latin typeface="Arial"/>
                <a:cs typeface="Arial"/>
              </a:rPr>
              <a:t>equitable care </a:t>
            </a:r>
            <a:r>
              <a:rPr sz="1800" dirty="0">
                <a:latin typeface="Arial"/>
                <a:cs typeface="Arial"/>
              </a:rPr>
              <a:t>to </a:t>
            </a:r>
            <a:r>
              <a:rPr sz="1800" spc="-15" dirty="0">
                <a:latin typeface="Arial"/>
                <a:cs typeface="Arial"/>
              </a:rPr>
              <a:t>women </a:t>
            </a:r>
            <a:r>
              <a:rPr sz="1800" spc="-20" dirty="0">
                <a:latin typeface="Arial"/>
                <a:cs typeface="Arial"/>
              </a:rPr>
              <a:t>Veterans </a:t>
            </a:r>
            <a:r>
              <a:rPr sz="1800" spc="-5" dirty="0">
                <a:latin typeface="Arial"/>
                <a:cs typeface="Arial"/>
              </a:rPr>
              <a:t>at all </a:t>
            </a:r>
            <a:r>
              <a:rPr sz="1800" dirty="0">
                <a:latin typeface="Arial"/>
                <a:cs typeface="Arial"/>
              </a:rPr>
              <a:t> </a:t>
            </a:r>
            <a:r>
              <a:rPr sz="1800" spc="-5" dirty="0">
                <a:latin typeface="Arial"/>
                <a:cs typeface="Arial"/>
              </a:rPr>
              <a:t>sites</a:t>
            </a:r>
            <a:r>
              <a:rPr sz="1800" dirty="0">
                <a:latin typeface="Arial"/>
                <a:cs typeface="Arial"/>
              </a:rPr>
              <a:t> </a:t>
            </a:r>
            <a:r>
              <a:rPr sz="1800" spc="-5" dirty="0">
                <a:latin typeface="Arial"/>
                <a:cs typeface="Arial"/>
              </a:rPr>
              <a:t>of</a:t>
            </a:r>
            <a:r>
              <a:rPr sz="1800" spc="10" dirty="0">
                <a:latin typeface="Arial"/>
                <a:cs typeface="Arial"/>
              </a:rPr>
              <a:t> </a:t>
            </a:r>
            <a:r>
              <a:rPr sz="1800" spc="-5" dirty="0">
                <a:latin typeface="Arial"/>
                <a:cs typeface="Arial"/>
              </a:rPr>
              <a:t>care.</a:t>
            </a:r>
            <a:r>
              <a:rPr sz="1800" spc="-20" dirty="0">
                <a:latin typeface="Arial"/>
                <a:cs typeface="Arial"/>
              </a:rPr>
              <a:t> </a:t>
            </a:r>
            <a:r>
              <a:rPr sz="1800" spc="-95" dirty="0">
                <a:latin typeface="Arial"/>
                <a:cs typeface="Arial"/>
              </a:rPr>
              <a:t>To</a:t>
            </a:r>
            <a:r>
              <a:rPr sz="1800" spc="-10" dirty="0">
                <a:latin typeface="Arial"/>
                <a:cs typeface="Arial"/>
              </a:rPr>
              <a:t> </a:t>
            </a:r>
            <a:r>
              <a:rPr sz="1800" spc="-5" dirty="0">
                <a:latin typeface="Arial"/>
                <a:cs typeface="Arial"/>
              </a:rPr>
              <a:t>address</a:t>
            </a:r>
            <a:r>
              <a:rPr sz="1800" spc="15" dirty="0">
                <a:latin typeface="Arial"/>
                <a:cs typeface="Arial"/>
              </a:rPr>
              <a:t> </a:t>
            </a:r>
            <a:r>
              <a:rPr sz="1800" dirty="0">
                <a:latin typeface="Arial"/>
                <a:cs typeface="Arial"/>
              </a:rPr>
              <a:t>the</a:t>
            </a:r>
            <a:r>
              <a:rPr sz="1800" spc="-5" dirty="0">
                <a:latin typeface="Arial"/>
                <a:cs typeface="Arial"/>
              </a:rPr>
              <a:t> </a:t>
            </a:r>
            <a:r>
              <a:rPr sz="1800" spc="-10" dirty="0">
                <a:latin typeface="Arial"/>
                <a:cs typeface="Arial"/>
              </a:rPr>
              <a:t>growing</a:t>
            </a:r>
            <a:r>
              <a:rPr sz="1800" spc="60" dirty="0">
                <a:latin typeface="Arial"/>
                <a:cs typeface="Arial"/>
              </a:rPr>
              <a:t> </a:t>
            </a:r>
            <a:r>
              <a:rPr sz="1800" spc="-5" dirty="0">
                <a:latin typeface="Arial"/>
                <a:cs typeface="Arial"/>
              </a:rPr>
              <a:t>number</a:t>
            </a:r>
            <a:r>
              <a:rPr sz="1800" spc="15" dirty="0">
                <a:latin typeface="Arial"/>
                <a:cs typeface="Arial"/>
              </a:rPr>
              <a:t> </a:t>
            </a:r>
            <a:r>
              <a:rPr sz="1800" dirty="0">
                <a:latin typeface="Arial"/>
                <a:cs typeface="Arial"/>
              </a:rPr>
              <a:t>of</a:t>
            </a:r>
            <a:r>
              <a:rPr sz="1800" spc="5" dirty="0">
                <a:latin typeface="Arial"/>
                <a:cs typeface="Arial"/>
              </a:rPr>
              <a:t> </a:t>
            </a:r>
            <a:r>
              <a:rPr sz="1800" spc="-15" dirty="0">
                <a:latin typeface="Arial"/>
                <a:cs typeface="Arial"/>
              </a:rPr>
              <a:t>women</a:t>
            </a:r>
            <a:r>
              <a:rPr sz="1800" spc="50" dirty="0">
                <a:latin typeface="Arial"/>
                <a:cs typeface="Arial"/>
              </a:rPr>
              <a:t> </a:t>
            </a:r>
            <a:r>
              <a:rPr sz="1800" spc="-20" dirty="0">
                <a:latin typeface="Arial"/>
                <a:cs typeface="Arial"/>
              </a:rPr>
              <a:t>Veterans</a:t>
            </a:r>
            <a:r>
              <a:rPr sz="1800" dirty="0">
                <a:latin typeface="Arial"/>
                <a:cs typeface="Arial"/>
              </a:rPr>
              <a:t> </a:t>
            </a:r>
            <a:r>
              <a:rPr sz="1800" spc="-15" dirty="0">
                <a:latin typeface="Arial"/>
                <a:cs typeface="Arial"/>
              </a:rPr>
              <a:t>who</a:t>
            </a:r>
            <a:r>
              <a:rPr sz="1800" spc="55" dirty="0">
                <a:latin typeface="Arial"/>
                <a:cs typeface="Arial"/>
              </a:rPr>
              <a:t> </a:t>
            </a:r>
            <a:r>
              <a:rPr sz="1800" spc="-5" dirty="0">
                <a:latin typeface="Arial"/>
                <a:cs typeface="Arial"/>
              </a:rPr>
              <a:t>are</a:t>
            </a:r>
            <a:r>
              <a:rPr sz="1800" spc="10" dirty="0">
                <a:latin typeface="Arial"/>
                <a:cs typeface="Arial"/>
              </a:rPr>
              <a:t> </a:t>
            </a:r>
            <a:r>
              <a:rPr sz="1800" spc="-5" dirty="0">
                <a:latin typeface="Arial"/>
                <a:cs typeface="Arial"/>
              </a:rPr>
              <a:t>eligible </a:t>
            </a:r>
            <a:r>
              <a:rPr sz="1800" spc="-484" dirty="0">
                <a:latin typeface="Arial"/>
                <a:cs typeface="Arial"/>
              </a:rPr>
              <a:t> </a:t>
            </a:r>
            <a:r>
              <a:rPr sz="1800" dirty="0">
                <a:latin typeface="Arial"/>
                <a:cs typeface="Arial"/>
              </a:rPr>
              <a:t>for </a:t>
            </a:r>
            <a:r>
              <a:rPr sz="1800" spc="-5" dirty="0">
                <a:latin typeface="Arial"/>
                <a:cs typeface="Arial"/>
              </a:rPr>
              <a:t>health</a:t>
            </a:r>
            <a:r>
              <a:rPr sz="1800" spc="10" dirty="0">
                <a:latin typeface="Arial"/>
                <a:cs typeface="Arial"/>
              </a:rPr>
              <a:t> </a:t>
            </a:r>
            <a:r>
              <a:rPr sz="1800" spc="-5" dirty="0">
                <a:latin typeface="Arial"/>
                <a:cs typeface="Arial"/>
              </a:rPr>
              <a:t>care,</a:t>
            </a:r>
            <a:r>
              <a:rPr sz="1800" spc="5" dirty="0">
                <a:latin typeface="Arial"/>
                <a:cs typeface="Arial"/>
              </a:rPr>
              <a:t> </a:t>
            </a:r>
            <a:r>
              <a:rPr sz="1800" spc="-70" dirty="0">
                <a:latin typeface="Arial"/>
                <a:cs typeface="Arial"/>
              </a:rPr>
              <a:t>VA</a:t>
            </a:r>
            <a:r>
              <a:rPr sz="1800" spc="-105" dirty="0">
                <a:latin typeface="Arial"/>
                <a:cs typeface="Arial"/>
              </a:rPr>
              <a:t> </a:t>
            </a:r>
            <a:r>
              <a:rPr sz="1800" spc="-5" dirty="0">
                <a:latin typeface="Arial"/>
                <a:cs typeface="Arial"/>
              </a:rPr>
              <a:t>is</a:t>
            </a:r>
            <a:r>
              <a:rPr sz="1800" dirty="0">
                <a:latin typeface="Arial"/>
                <a:cs typeface="Arial"/>
              </a:rPr>
              <a:t> </a:t>
            </a:r>
            <a:r>
              <a:rPr sz="1800" spc="-5" dirty="0">
                <a:latin typeface="Arial"/>
                <a:cs typeface="Arial"/>
              </a:rPr>
              <a:t>strategically</a:t>
            </a:r>
            <a:r>
              <a:rPr sz="1800" spc="10" dirty="0">
                <a:latin typeface="Arial"/>
                <a:cs typeface="Arial"/>
              </a:rPr>
              <a:t> </a:t>
            </a:r>
            <a:r>
              <a:rPr sz="1800" spc="-5" dirty="0">
                <a:latin typeface="Arial"/>
                <a:cs typeface="Arial"/>
              </a:rPr>
              <a:t>improving</a:t>
            </a:r>
            <a:r>
              <a:rPr sz="1800" spc="20" dirty="0">
                <a:latin typeface="Arial"/>
                <a:cs typeface="Arial"/>
              </a:rPr>
              <a:t> </a:t>
            </a:r>
            <a:r>
              <a:rPr sz="1800" spc="-5" dirty="0">
                <a:latin typeface="Arial"/>
                <a:cs typeface="Arial"/>
              </a:rPr>
              <a:t>services</a:t>
            </a:r>
            <a:r>
              <a:rPr sz="1800" spc="5" dirty="0">
                <a:latin typeface="Arial"/>
                <a:cs typeface="Arial"/>
              </a:rPr>
              <a:t> </a:t>
            </a:r>
            <a:r>
              <a:rPr sz="1800" spc="-5" dirty="0">
                <a:latin typeface="Arial"/>
                <a:cs typeface="Arial"/>
              </a:rPr>
              <a:t>and</a:t>
            </a:r>
            <a:r>
              <a:rPr sz="1800" dirty="0">
                <a:latin typeface="Arial"/>
                <a:cs typeface="Arial"/>
              </a:rPr>
              <a:t> </a:t>
            </a:r>
            <a:r>
              <a:rPr sz="1800" spc="-5" dirty="0">
                <a:latin typeface="Arial"/>
                <a:cs typeface="Arial"/>
              </a:rPr>
              <a:t>access.</a:t>
            </a:r>
            <a:endParaRPr sz="18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D14AA-3C52-4647-A234-DBCEDEB15054}"/>
              </a:ext>
            </a:extLst>
          </p:cNvPr>
          <p:cNvSpPr>
            <a:spLocks noGrp="1"/>
          </p:cNvSpPr>
          <p:nvPr>
            <p:ph type="title" idx="4294967295"/>
          </p:nvPr>
        </p:nvSpPr>
        <p:spPr>
          <a:xfrm>
            <a:off x="2735579" y="249173"/>
            <a:ext cx="3672840" cy="123111"/>
          </a:xfrm>
        </p:spPr>
        <p:txBody>
          <a:bodyPr/>
          <a:lstStyle/>
          <a:p>
            <a:r>
              <a:rPr lang="en-US" sz="800" dirty="0">
                <a:solidFill>
                  <a:schemeClr val="tx2"/>
                </a:solidFill>
              </a:rPr>
              <a:t>Happy Women’s History Month</a:t>
            </a:r>
          </a:p>
        </p:txBody>
      </p:sp>
      <p:pic>
        <p:nvPicPr>
          <p:cNvPr id="2" name="object 2" descr="Happy Women's History Month"/>
          <p:cNvPicPr/>
          <p:nvPr/>
        </p:nvPicPr>
        <p:blipFill>
          <a:blip r:embed="rId2" cstate="print"/>
          <a:stretch>
            <a:fillRect/>
          </a:stretch>
        </p:blipFill>
        <p:spPr>
          <a:xfrm>
            <a:off x="0" y="903732"/>
            <a:ext cx="9143999" cy="5649468"/>
          </a:xfrm>
          <a:prstGeom prst="rect">
            <a:avLst/>
          </a:prstGeom>
        </p:spPr>
      </p:pic>
      <p:sp>
        <p:nvSpPr>
          <p:cNvPr id="3" name="object 3"/>
          <p:cNvSpPr txBox="1"/>
          <p:nvPr/>
        </p:nvSpPr>
        <p:spPr>
          <a:xfrm>
            <a:off x="8512556" y="6627158"/>
            <a:ext cx="95885" cy="167005"/>
          </a:xfrm>
          <a:prstGeom prst="rect">
            <a:avLst/>
          </a:prstGeom>
        </p:spPr>
        <p:txBody>
          <a:bodyPr vert="horz" wrap="square" lIns="0" tIns="0" rIns="0" bIns="0" rtlCol="0">
            <a:spAutoFit/>
          </a:bodyPr>
          <a:lstStyle/>
          <a:p>
            <a:pPr marL="12700">
              <a:lnSpc>
                <a:spcPct val="100000"/>
              </a:lnSpc>
            </a:pPr>
            <a:r>
              <a:rPr sz="1000" spc="-5" dirty="0">
                <a:solidFill>
                  <a:srgbClr val="FFFFFF"/>
                </a:solidFill>
                <a:latin typeface="Arial"/>
                <a:cs typeface="Arial"/>
              </a:rPr>
              <a:t>2</a:t>
            </a:r>
            <a:endParaRPr sz="1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9567" y="3034664"/>
            <a:ext cx="3026410" cy="756920"/>
          </a:xfrm>
          <a:prstGeom prst="rect">
            <a:avLst/>
          </a:prstGeom>
        </p:spPr>
        <p:txBody>
          <a:bodyPr vert="horz" wrap="square" lIns="0" tIns="12700" rIns="0" bIns="0" rtlCol="0">
            <a:spAutoFit/>
          </a:bodyPr>
          <a:lstStyle/>
          <a:p>
            <a:pPr marL="12700">
              <a:lnSpc>
                <a:spcPct val="100000"/>
              </a:lnSpc>
              <a:spcBef>
                <a:spcPts val="100"/>
              </a:spcBef>
            </a:pPr>
            <a:r>
              <a:rPr sz="4800" b="1" i="1" dirty="0">
                <a:solidFill>
                  <a:srgbClr val="006FC0"/>
                </a:solidFill>
                <a:latin typeface="Segoe UI"/>
                <a:cs typeface="Segoe UI"/>
              </a:rPr>
              <a:t>Thank</a:t>
            </a:r>
            <a:r>
              <a:rPr sz="4800" b="1" i="1" spc="-70" dirty="0">
                <a:solidFill>
                  <a:srgbClr val="006FC0"/>
                </a:solidFill>
                <a:latin typeface="Segoe UI"/>
                <a:cs typeface="Segoe UI"/>
              </a:rPr>
              <a:t> </a:t>
            </a:r>
            <a:r>
              <a:rPr sz="4800" b="1" i="1" spc="-15" dirty="0">
                <a:solidFill>
                  <a:srgbClr val="006FC0"/>
                </a:solidFill>
                <a:latin typeface="Segoe UI"/>
                <a:cs typeface="Segoe UI"/>
              </a:rPr>
              <a:t>you</a:t>
            </a:r>
            <a:endParaRPr sz="4800" dirty="0">
              <a:latin typeface="Segoe UI"/>
              <a:cs typeface="Segoe UI"/>
            </a:endParaRPr>
          </a:p>
        </p:txBody>
      </p:sp>
      <p:sp>
        <p:nvSpPr>
          <p:cNvPr id="3" name="object 3"/>
          <p:cNvSpPr txBox="1"/>
          <p:nvPr/>
        </p:nvSpPr>
        <p:spPr>
          <a:xfrm>
            <a:off x="8712200" y="6605170"/>
            <a:ext cx="172085" cy="193675"/>
          </a:xfrm>
          <a:prstGeom prst="rect">
            <a:avLst/>
          </a:prstGeom>
        </p:spPr>
        <p:txBody>
          <a:bodyPr vert="horz" wrap="square" lIns="0" tIns="22225" rIns="0" bIns="0" rtlCol="0">
            <a:spAutoFit/>
          </a:bodyPr>
          <a:lstStyle/>
          <a:p>
            <a:pPr marL="12700">
              <a:lnSpc>
                <a:spcPct val="100000"/>
              </a:lnSpc>
              <a:spcBef>
                <a:spcPts val="175"/>
              </a:spcBef>
            </a:pPr>
            <a:r>
              <a:rPr sz="1000" b="1" spc="-5" dirty="0">
                <a:solidFill>
                  <a:srgbClr val="FFFFFF"/>
                </a:solidFill>
                <a:latin typeface="Segoe UI"/>
                <a:cs typeface="Segoe UI"/>
              </a:rPr>
              <a:t>20</a:t>
            </a:r>
            <a:endParaRPr sz="1000">
              <a:latin typeface="Segoe UI"/>
              <a:cs typeface="Segoe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 Tribute to the&#10;“Firsts of the Firsts&quot;"/>
          <p:cNvSpPr txBox="1">
            <a:spLocks noGrp="1"/>
          </p:cNvSpPr>
          <p:nvPr>
            <p:ph type="title"/>
          </p:nvPr>
        </p:nvSpPr>
        <p:spPr>
          <a:xfrm>
            <a:off x="1742694" y="2668346"/>
            <a:ext cx="5655310" cy="1489075"/>
          </a:xfrm>
          <a:prstGeom prst="rect">
            <a:avLst/>
          </a:prstGeom>
        </p:spPr>
        <p:txBody>
          <a:bodyPr vert="horz" wrap="square" lIns="0" tIns="12700" rIns="0" bIns="0" rtlCol="0">
            <a:spAutoFit/>
          </a:bodyPr>
          <a:lstStyle/>
          <a:p>
            <a:pPr marL="4445" algn="ctr">
              <a:lnSpc>
                <a:spcPct val="100000"/>
              </a:lnSpc>
              <a:spcBef>
                <a:spcPts val="100"/>
              </a:spcBef>
            </a:pPr>
            <a:r>
              <a:rPr sz="4800" b="1" i="1" dirty="0">
                <a:solidFill>
                  <a:srgbClr val="006FC0"/>
                </a:solidFill>
                <a:latin typeface="Segoe UI"/>
                <a:cs typeface="Segoe UI"/>
              </a:rPr>
              <a:t>A</a:t>
            </a:r>
            <a:r>
              <a:rPr sz="4800" b="1" i="1" spc="-10" dirty="0">
                <a:solidFill>
                  <a:srgbClr val="006FC0"/>
                </a:solidFill>
                <a:latin typeface="Segoe UI"/>
                <a:cs typeface="Segoe UI"/>
              </a:rPr>
              <a:t> </a:t>
            </a:r>
            <a:r>
              <a:rPr sz="4800" b="1" i="1" spc="-75" dirty="0">
                <a:solidFill>
                  <a:srgbClr val="006FC0"/>
                </a:solidFill>
                <a:latin typeface="Segoe UI"/>
                <a:cs typeface="Segoe UI"/>
              </a:rPr>
              <a:t>Tribute</a:t>
            </a:r>
            <a:r>
              <a:rPr sz="4800" b="1" i="1" spc="5" dirty="0">
                <a:solidFill>
                  <a:srgbClr val="006FC0"/>
                </a:solidFill>
                <a:latin typeface="Segoe UI"/>
                <a:cs typeface="Segoe UI"/>
              </a:rPr>
              <a:t> </a:t>
            </a:r>
            <a:r>
              <a:rPr sz="4800" b="1" i="1" spc="-10" dirty="0">
                <a:solidFill>
                  <a:srgbClr val="006FC0"/>
                </a:solidFill>
                <a:latin typeface="Segoe UI"/>
                <a:cs typeface="Segoe UI"/>
              </a:rPr>
              <a:t>to</a:t>
            </a:r>
            <a:r>
              <a:rPr sz="4800" b="1" i="1" dirty="0">
                <a:solidFill>
                  <a:srgbClr val="006FC0"/>
                </a:solidFill>
                <a:latin typeface="Segoe UI"/>
                <a:cs typeface="Segoe UI"/>
              </a:rPr>
              <a:t> the</a:t>
            </a:r>
            <a:endParaRPr sz="4800" dirty="0">
              <a:latin typeface="Segoe UI"/>
              <a:cs typeface="Segoe UI"/>
            </a:endParaRPr>
          </a:p>
          <a:p>
            <a:pPr algn="ctr">
              <a:lnSpc>
                <a:spcPct val="100000"/>
              </a:lnSpc>
              <a:spcBef>
                <a:spcPts val="5"/>
              </a:spcBef>
            </a:pPr>
            <a:r>
              <a:rPr sz="4800" b="1" i="1" dirty="0">
                <a:solidFill>
                  <a:srgbClr val="006FC0"/>
                </a:solidFill>
                <a:latin typeface="Segoe UI"/>
                <a:cs typeface="Segoe UI"/>
              </a:rPr>
              <a:t>“Firsts</a:t>
            </a:r>
            <a:r>
              <a:rPr sz="4800" b="1" i="1" spc="-10" dirty="0">
                <a:solidFill>
                  <a:srgbClr val="006FC0"/>
                </a:solidFill>
                <a:latin typeface="Segoe UI"/>
                <a:cs typeface="Segoe UI"/>
              </a:rPr>
              <a:t> </a:t>
            </a:r>
            <a:r>
              <a:rPr sz="4800" b="1" i="1" spc="-50" dirty="0">
                <a:solidFill>
                  <a:srgbClr val="006FC0"/>
                </a:solidFill>
                <a:latin typeface="Segoe UI"/>
                <a:cs typeface="Segoe UI"/>
              </a:rPr>
              <a:t>of</a:t>
            </a:r>
            <a:r>
              <a:rPr sz="4800" b="1" i="1" spc="-20" dirty="0">
                <a:solidFill>
                  <a:srgbClr val="006FC0"/>
                </a:solidFill>
                <a:latin typeface="Segoe UI"/>
                <a:cs typeface="Segoe UI"/>
              </a:rPr>
              <a:t> </a:t>
            </a:r>
            <a:r>
              <a:rPr sz="4800" b="1" i="1" dirty="0">
                <a:solidFill>
                  <a:srgbClr val="006FC0"/>
                </a:solidFill>
                <a:latin typeface="Segoe UI"/>
                <a:cs typeface="Segoe UI"/>
              </a:rPr>
              <a:t>the</a:t>
            </a:r>
            <a:r>
              <a:rPr sz="4800" b="1" i="1" spc="-10" dirty="0">
                <a:solidFill>
                  <a:srgbClr val="006FC0"/>
                </a:solidFill>
                <a:latin typeface="Segoe UI"/>
                <a:cs typeface="Segoe UI"/>
              </a:rPr>
              <a:t> </a:t>
            </a:r>
            <a:r>
              <a:rPr sz="4800" b="1" i="1" dirty="0">
                <a:solidFill>
                  <a:srgbClr val="006FC0"/>
                </a:solidFill>
                <a:latin typeface="Segoe UI"/>
                <a:cs typeface="Segoe UI"/>
              </a:rPr>
              <a:t>Firsts”</a:t>
            </a:r>
            <a:endParaRPr sz="4800" dirty="0">
              <a:latin typeface="Segoe UI"/>
              <a:cs typeface="Segoe UI"/>
            </a:endParaRPr>
          </a:p>
        </p:txBody>
      </p:sp>
      <p:sp>
        <p:nvSpPr>
          <p:cNvPr id="3" name="object 3"/>
          <p:cNvSpPr txBox="1"/>
          <p:nvPr/>
        </p:nvSpPr>
        <p:spPr>
          <a:xfrm>
            <a:off x="8785352" y="6605170"/>
            <a:ext cx="98425" cy="193675"/>
          </a:xfrm>
          <a:prstGeom prst="rect">
            <a:avLst/>
          </a:prstGeom>
        </p:spPr>
        <p:txBody>
          <a:bodyPr vert="horz" wrap="square" lIns="0" tIns="22225" rIns="0" bIns="0" rtlCol="0">
            <a:spAutoFit/>
          </a:bodyPr>
          <a:lstStyle/>
          <a:p>
            <a:pPr marL="12700">
              <a:lnSpc>
                <a:spcPct val="100000"/>
              </a:lnSpc>
              <a:spcBef>
                <a:spcPts val="175"/>
              </a:spcBef>
            </a:pPr>
            <a:r>
              <a:rPr sz="1000" b="1" spc="-5" dirty="0">
                <a:solidFill>
                  <a:srgbClr val="FFFFFF"/>
                </a:solidFill>
                <a:latin typeface="Segoe UI"/>
                <a:cs typeface="Segoe UI"/>
              </a:rPr>
              <a:t>3</a:t>
            </a:r>
            <a:endParaRPr sz="1000">
              <a:latin typeface="Segoe UI"/>
              <a:cs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8" y="249173"/>
            <a:ext cx="3817621" cy="443070"/>
          </a:xfrm>
          <a:prstGeom prst="rect">
            <a:avLst/>
          </a:prstGeom>
        </p:spPr>
        <p:txBody>
          <a:bodyPr vert="horz" wrap="square" lIns="0" tIns="12065" rIns="0" bIns="0" rtlCol="0">
            <a:spAutoFit/>
          </a:bodyPr>
          <a:lstStyle/>
          <a:p>
            <a:pPr marL="519430">
              <a:lnSpc>
                <a:spcPct val="100000"/>
              </a:lnSpc>
              <a:spcBef>
                <a:spcPts val="95"/>
              </a:spcBef>
            </a:pPr>
            <a:r>
              <a:rPr spc="-5" dirty="0"/>
              <a:t>“Firsts</a:t>
            </a:r>
            <a:r>
              <a:rPr dirty="0"/>
              <a:t> </a:t>
            </a:r>
            <a:r>
              <a:rPr spc="-5" dirty="0"/>
              <a:t>of</a:t>
            </a:r>
            <a:r>
              <a:rPr spc="-25" dirty="0"/>
              <a:t> </a:t>
            </a:r>
            <a:r>
              <a:rPr spc="-10" dirty="0"/>
              <a:t>the</a:t>
            </a:r>
            <a:r>
              <a:rPr spc="-25" dirty="0"/>
              <a:t> </a:t>
            </a:r>
            <a:r>
              <a:rPr spc="-10" dirty="0"/>
              <a:t>Firsts”</a:t>
            </a:r>
            <a:r>
              <a:rPr lang="en-US" spc="-10" dirty="0"/>
              <a:t> </a:t>
            </a:r>
            <a:r>
              <a:rPr lang="en-US" sz="800" spc="-10" dirty="0">
                <a:solidFill>
                  <a:schemeClr val="tx2"/>
                </a:solidFill>
              </a:rPr>
              <a:t>1</a:t>
            </a:r>
            <a:endParaRPr spc="-10" dirty="0"/>
          </a:p>
        </p:txBody>
      </p:sp>
      <p:pic>
        <p:nvPicPr>
          <p:cNvPr id="3" name="object 3" descr="Picture of Susan Ahn Cuddy"/>
          <p:cNvPicPr/>
          <p:nvPr/>
        </p:nvPicPr>
        <p:blipFill>
          <a:blip r:embed="rId2" cstate="print"/>
          <a:stretch>
            <a:fillRect/>
          </a:stretch>
        </p:blipFill>
        <p:spPr>
          <a:xfrm>
            <a:off x="394715" y="1495044"/>
            <a:ext cx="4088891" cy="4088891"/>
          </a:xfrm>
          <a:prstGeom prst="rect">
            <a:avLst/>
          </a:prstGeom>
        </p:spPr>
      </p:pic>
      <p:sp>
        <p:nvSpPr>
          <p:cNvPr id="5" name="object 5"/>
          <p:cNvSpPr txBox="1"/>
          <p:nvPr/>
        </p:nvSpPr>
        <p:spPr>
          <a:xfrm>
            <a:off x="4906136" y="1691132"/>
            <a:ext cx="3509645" cy="513715"/>
          </a:xfrm>
          <a:prstGeom prst="rect">
            <a:avLst/>
          </a:prstGeom>
        </p:spPr>
        <p:txBody>
          <a:bodyPr vert="horz" wrap="square" lIns="0" tIns="13335" rIns="0" bIns="0" rtlCol="0">
            <a:spAutoFit/>
          </a:bodyPr>
          <a:lstStyle/>
          <a:p>
            <a:pPr marL="12700">
              <a:lnSpc>
                <a:spcPct val="100000"/>
              </a:lnSpc>
              <a:spcBef>
                <a:spcPts val="105"/>
              </a:spcBef>
            </a:pPr>
            <a:r>
              <a:rPr sz="3200" b="1" i="1" spc="-5" dirty="0">
                <a:solidFill>
                  <a:srgbClr val="006FC0"/>
                </a:solidFill>
                <a:latin typeface="Arial"/>
                <a:cs typeface="Arial"/>
              </a:rPr>
              <a:t>Susan</a:t>
            </a:r>
            <a:r>
              <a:rPr sz="3200" b="1" i="1" spc="-165" dirty="0">
                <a:solidFill>
                  <a:srgbClr val="006FC0"/>
                </a:solidFill>
                <a:latin typeface="Arial"/>
                <a:cs typeface="Arial"/>
              </a:rPr>
              <a:t> </a:t>
            </a:r>
            <a:r>
              <a:rPr sz="3200" b="1" i="1" dirty="0">
                <a:solidFill>
                  <a:srgbClr val="006FC0"/>
                </a:solidFill>
                <a:latin typeface="Arial"/>
                <a:cs typeface="Arial"/>
              </a:rPr>
              <a:t>Ahn</a:t>
            </a:r>
            <a:r>
              <a:rPr sz="3200" b="1" i="1" spc="-45" dirty="0">
                <a:solidFill>
                  <a:srgbClr val="006FC0"/>
                </a:solidFill>
                <a:latin typeface="Arial"/>
                <a:cs typeface="Arial"/>
              </a:rPr>
              <a:t> </a:t>
            </a:r>
            <a:r>
              <a:rPr sz="3200" b="1" i="1" dirty="0">
                <a:solidFill>
                  <a:srgbClr val="006FC0"/>
                </a:solidFill>
                <a:latin typeface="Arial"/>
                <a:cs typeface="Arial"/>
              </a:rPr>
              <a:t>Cuddy</a:t>
            </a:r>
            <a:endParaRPr sz="3200">
              <a:latin typeface="Arial"/>
              <a:cs typeface="Arial"/>
            </a:endParaRPr>
          </a:p>
        </p:txBody>
      </p:sp>
      <p:sp>
        <p:nvSpPr>
          <p:cNvPr id="4" name="object 4" descr="First Asian American woman to enlist in  the Navy during World War II, First woman gunnery officer in the Navy,&#10;First Asian American person to achieve&#10;the rank of lieutenant in the Navy"/>
          <p:cNvSpPr txBox="1"/>
          <p:nvPr/>
        </p:nvSpPr>
        <p:spPr>
          <a:xfrm>
            <a:off x="4562983" y="2799969"/>
            <a:ext cx="4288155" cy="2220595"/>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dirty="0">
                <a:solidFill>
                  <a:srgbClr val="2D2D2D"/>
                </a:solidFill>
                <a:latin typeface="Arial"/>
                <a:cs typeface="Arial"/>
              </a:rPr>
              <a:t>First</a:t>
            </a:r>
            <a:r>
              <a:rPr sz="1800" spc="-105" dirty="0">
                <a:solidFill>
                  <a:srgbClr val="2D2D2D"/>
                </a:solidFill>
                <a:latin typeface="Arial"/>
                <a:cs typeface="Arial"/>
              </a:rPr>
              <a:t> </a:t>
            </a:r>
            <a:r>
              <a:rPr sz="1800" spc="-5" dirty="0">
                <a:solidFill>
                  <a:srgbClr val="2D2D2D"/>
                </a:solidFill>
                <a:latin typeface="Arial"/>
                <a:cs typeface="Arial"/>
              </a:rPr>
              <a:t>Asian</a:t>
            </a:r>
            <a:r>
              <a:rPr sz="1800" spc="-100" dirty="0">
                <a:solidFill>
                  <a:srgbClr val="2D2D2D"/>
                </a:solidFill>
                <a:latin typeface="Arial"/>
                <a:cs typeface="Arial"/>
              </a:rPr>
              <a:t> </a:t>
            </a:r>
            <a:r>
              <a:rPr sz="1800" spc="-5" dirty="0">
                <a:solidFill>
                  <a:srgbClr val="2D2D2D"/>
                </a:solidFill>
                <a:latin typeface="Arial"/>
                <a:cs typeface="Arial"/>
              </a:rPr>
              <a:t>American </a:t>
            </a:r>
            <a:r>
              <a:rPr sz="1800" spc="-15" dirty="0">
                <a:solidFill>
                  <a:srgbClr val="2D2D2D"/>
                </a:solidFill>
                <a:latin typeface="Arial"/>
                <a:cs typeface="Arial"/>
              </a:rPr>
              <a:t>woman</a:t>
            </a:r>
            <a:r>
              <a:rPr sz="1800" spc="50" dirty="0">
                <a:solidFill>
                  <a:srgbClr val="2D2D2D"/>
                </a:solidFill>
                <a:latin typeface="Arial"/>
                <a:cs typeface="Arial"/>
              </a:rPr>
              <a:t> </a:t>
            </a:r>
            <a:r>
              <a:rPr sz="1800" dirty="0">
                <a:solidFill>
                  <a:srgbClr val="2D2D2D"/>
                </a:solidFill>
                <a:latin typeface="Arial"/>
                <a:cs typeface="Arial"/>
              </a:rPr>
              <a:t>to </a:t>
            </a:r>
            <a:r>
              <a:rPr sz="1800" spc="-5" dirty="0">
                <a:solidFill>
                  <a:srgbClr val="2D2D2D"/>
                </a:solidFill>
                <a:latin typeface="Arial"/>
                <a:cs typeface="Arial"/>
              </a:rPr>
              <a:t>enlist</a:t>
            </a:r>
            <a:r>
              <a:rPr sz="1800" spc="20" dirty="0">
                <a:solidFill>
                  <a:srgbClr val="2D2D2D"/>
                </a:solidFill>
                <a:latin typeface="Arial"/>
                <a:cs typeface="Arial"/>
              </a:rPr>
              <a:t> </a:t>
            </a:r>
            <a:r>
              <a:rPr sz="1800" spc="-5" dirty="0">
                <a:solidFill>
                  <a:srgbClr val="2D2D2D"/>
                </a:solidFill>
                <a:latin typeface="Arial"/>
                <a:cs typeface="Arial"/>
              </a:rPr>
              <a:t>in </a:t>
            </a:r>
            <a:r>
              <a:rPr sz="1800" spc="-484" dirty="0">
                <a:solidFill>
                  <a:srgbClr val="2D2D2D"/>
                </a:solidFill>
                <a:latin typeface="Arial"/>
                <a:cs typeface="Arial"/>
              </a:rPr>
              <a:t> </a:t>
            </a:r>
            <a:r>
              <a:rPr sz="1800" spc="-5" dirty="0">
                <a:solidFill>
                  <a:srgbClr val="2D2D2D"/>
                </a:solidFill>
                <a:latin typeface="Arial"/>
                <a:cs typeface="Arial"/>
              </a:rPr>
              <a:t>the Navy</a:t>
            </a:r>
            <a:r>
              <a:rPr sz="1800" dirty="0">
                <a:solidFill>
                  <a:srgbClr val="2D2D2D"/>
                </a:solidFill>
                <a:latin typeface="Arial"/>
                <a:cs typeface="Arial"/>
              </a:rPr>
              <a:t> </a:t>
            </a:r>
            <a:r>
              <a:rPr sz="1800" spc="-5" dirty="0">
                <a:solidFill>
                  <a:srgbClr val="2D2D2D"/>
                </a:solidFill>
                <a:latin typeface="Arial"/>
                <a:cs typeface="Arial"/>
              </a:rPr>
              <a:t>during</a:t>
            </a:r>
            <a:r>
              <a:rPr sz="1800" spc="20" dirty="0">
                <a:solidFill>
                  <a:srgbClr val="2D2D2D"/>
                </a:solidFill>
                <a:latin typeface="Arial"/>
                <a:cs typeface="Arial"/>
              </a:rPr>
              <a:t> </a:t>
            </a:r>
            <a:r>
              <a:rPr sz="1800" spc="-10" dirty="0">
                <a:solidFill>
                  <a:srgbClr val="2D2D2D"/>
                </a:solidFill>
                <a:latin typeface="Arial"/>
                <a:cs typeface="Arial"/>
              </a:rPr>
              <a:t>World</a:t>
            </a:r>
            <a:r>
              <a:rPr sz="1800" spc="-5" dirty="0">
                <a:solidFill>
                  <a:srgbClr val="2D2D2D"/>
                </a:solidFill>
                <a:latin typeface="Arial"/>
                <a:cs typeface="Arial"/>
              </a:rPr>
              <a:t> </a:t>
            </a:r>
            <a:r>
              <a:rPr sz="1800" spc="-25" dirty="0">
                <a:solidFill>
                  <a:srgbClr val="2D2D2D"/>
                </a:solidFill>
                <a:latin typeface="Arial"/>
                <a:cs typeface="Arial"/>
              </a:rPr>
              <a:t>War </a:t>
            </a:r>
            <a:r>
              <a:rPr sz="1800" dirty="0">
                <a:solidFill>
                  <a:srgbClr val="2D2D2D"/>
                </a:solidFill>
                <a:latin typeface="Arial"/>
                <a:cs typeface="Arial"/>
              </a:rPr>
              <a:t>II</a:t>
            </a:r>
            <a:endParaRPr sz="1800" dirty="0">
              <a:latin typeface="Arial"/>
              <a:cs typeface="Arial"/>
            </a:endParaRPr>
          </a:p>
          <a:p>
            <a:pPr>
              <a:lnSpc>
                <a:spcPct val="100000"/>
              </a:lnSpc>
              <a:spcBef>
                <a:spcPts val="35"/>
              </a:spcBef>
              <a:buClr>
                <a:srgbClr val="2D2D2D"/>
              </a:buClr>
              <a:buFont typeface="Arial"/>
              <a:buChar char="•"/>
            </a:pPr>
            <a:endParaRPr sz="1850" dirty="0">
              <a:latin typeface="Arial"/>
              <a:cs typeface="Arial"/>
            </a:endParaRPr>
          </a:p>
          <a:p>
            <a:pPr marL="299085" marR="542925" indent="-287020">
              <a:lnSpc>
                <a:spcPct val="100000"/>
              </a:lnSpc>
              <a:buChar char="•"/>
              <a:tabLst>
                <a:tab pos="299085" algn="l"/>
                <a:tab pos="299720" algn="l"/>
              </a:tabLst>
            </a:pPr>
            <a:r>
              <a:rPr sz="1800" dirty="0">
                <a:solidFill>
                  <a:srgbClr val="2D2D2D"/>
                </a:solidFill>
                <a:latin typeface="Arial"/>
                <a:cs typeface="Arial"/>
              </a:rPr>
              <a:t>First</a:t>
            </a:r>
            <a:r>
              <a:rPr sz="1800" spc="-15" dirty="0">
                <a:solidFill>
                  <a:srgbClr val="2D2D2D"/>
                </a:solidFill>
                <a:latin typeface="Arial"/>
                <a:cs typeface="Arial"/>
              </a:rPr>
              <a:t> woman</a:t>
            </a:r>
            <a:r>
              <a:rPr sz="1800" spc="40" dirty="0">
                <a:solidFill>
                  <a:srgbClr val="2D2D2D"/>
                </a:solidFill>
                <a:latin typeface="Arial"/>
                <a:cs typeface="Arial"/>
              </a:rPr>
              <a:t> </a:t>
            </a:r>
            <a:r>
              <a:rPr sz="1800" spc="-5" dirty="0">
                <a:solidFill>
                  <a:srgbClr val="2D2D2D"/>
                </a:solidFill>
                <a:latin typeface="Arial"/>
                <a:cs typeface="Arial"/>
              </a:rPr>
              <a:t>gunnery</a:t>
            </a:r>
            <a:r>
              <a:rPr sz="1800" spc="20" dirty="0">
                <a:solidFill>
                  <a:srgbClr val="2D2D2D"/>
                </a:solidFill>
                <a:latin typeface="Arial"/>
                <a:cs typeface="Arial"/>
              </a:rPr>
              <a:t> </a:t>
            </a:r>
            <a:r>
              <a:rPr sz="1800" spc="-10" dirty="0">
                <a:solidFill>
                  <a:srgbClr val="2D2D2D"/>
                </a:solidFill>
                <a:latin typeface="Arial"/>
                <a:cs typeface="Arial"/>
              </a:rPr>
              <a:t>officer</a:t>
            </a:r>
            <a:r>
              <a:rPr sz="1800" spc="-5" dirty="0">
                <a:solidFill>
                  <a:srgbClr val="2D2D2D"/>
                </a:solidFill>
                <a:latin typeface="Arial"/>
                <a:cs typeface="Arial"/>
              </a:rPr>
              <a:t> in</a:t>
            </a:r>
            <a:r>
              <a:rPr sz="1800" spc="-10" dirty="0">
                <a:solidFill>
                  <a:srgbClr val="2D2D2D"/>
                </a:solidFill>
                <a:latin typeface="Arial"/>
                <a:cs typeface="Arial"/>
              </a:rPr>
              <a:t> </a:t>
            </a:r>
            <a:r>
              <a:rPr sz="1800" dirty="0">
                <a:solidFill>
                  <a:srgbClr val="2D2D2D"/>
                </a:solidFill>
                <a:latin typeface="Arial"/>
                <a:cs typeface="Arial"/>
              </a:rPr>
              <a:t>the </a:t>
            </a:r>
            <a:r>
              <a:rPr sz="1800" spc="-484" dirty="0">
                <a:solidFill>
                  <a:srgbClr val="2D2D2D"/>
                </a:solidFill>
                <a:latin typeface="Arial"/>
                <a:cs typeface="Arial"/>
              </a:rPr>
              <a:t> </a:t>
            </a:r>
            <a:r>
              <a:rPr sz="1800" spc="-5" dirty="0">
                <a:solidFill>
                  <a:srgbClr val="2D2D2D"/>
                </a:solidFill>
                <a:latin typeface="Arial"/>
                <a:cs typeface="Arial"/>
              </a:rPr>
              <a:t>Navy</a:t>
            </a:r>
            <a:endParaRPr sz="1800" dirty="0">
              <a:latin typeface="Arial"/>
              <a:cs typeface="Arial"/>
            </a:endParaRPr>
          </a:p>
          <a:p>
            <a:pPr>
              <a:lnSpc>
                <a:spcPct val="100000"/>
              </a:lnSpc>
              <a:spcBef>
                <a:spcPts val="30"/>
              </a:spcBef>
              <a:buClr>
                <a:srgbClr val="2D2D2D"/>
              </a:buClr>
              <a:buFont typeface="Arial"/>
              <a:buChar char="•"/>
            </a:pPr>
            <a:endParaRPr sz="1850" dirty="0">
              <a:latin typeface="Arial"/>
              <a:cs typeface="Arial"/>
            </a:endParaRPr>
          </a:p>
          <a:p>
            <a:pPr marL="299085" indent="-287020">
              <a:lnSpc>
                <a:spcPct val="100000"/>
              </a:lnSpc>
              <a:buChar char="•"/>
              <a:tabLst>
                <a:tab pos="299085" algn="l"/>
                <a:tab pos="299720" algn="l"/>
              </a:tabLst>
            </a:pPr>
            <a:r>
              <a:rPr sz="1800" dirty="0">
                <a:solidFill>
                  <a:srgbClr val="2D2D2D"/>
                </a:solidFill>
                <a:latin typeface="Arial"/>
                <a:cs typeface="Arial"/>
              </a:rPr>
              <a:t>First</a:t>
            </a:r>
            <a:r>
              <a:rPr sz="1800" spc="-110" dirty="0">
                <a:solidFill>
                  <a:srgbClr val="2D2D2D"/>
                </a:solidFill>
                <a:latin typeface="Arial"/>
                <a:cs typeface="Arial"/>
              </a:rPr>
              <a:t> </a:t>
            </a:r>
            <a:r>
              <a:rPr sz="1800" spc="-5" dirty="0">
                <a:solidFill>
                  <a:srgbClr val="2D2D2D"/>
                </a:solidFill>
                <a:latin typeface="Arial"/>
                <a:cs typeface="Arial"/>
              </a:rPr>
              <a:t>Asian</a:t>
            </a:r>
            <a:r>
              <a:rPr sz="1800" spc="-105" dirty="0">
                <a:solidFill>
                  <a:srgbClr val="2D2D2D"/>
                </a:solidFill>
                <a:latin typeface="Arial"/>
                <a:cs typeface="Arial"/>
              </a:rPr>
              <a:t> </a:t>
            </a:r>
            <a:r>
              <a:rPr sz="1800" spc="-5" dirty="0">
                <a:solidFill>
                  <a:srgbClr val="2D2D2D"/>
                </a:solidFill>
                <a:latin typeface="Arial"/>
                <a:cs typeface="Arial"/>
              </a:rPr>
              <a:t>American</a:t>
            </a:r>
            <a:r>
              <a:rPr sz="1800" spc="5" dirty="0">
                <a:solidFill>
                  <a:srgbClr val="2D2D2D"/>
                </a:solidFill>
                <a:latin typeface="Arial"/>
                <a:cs typeface="Arial"/>
              </a:rPr>
              <a:t> </a:t>
            </a:r>
            <a:r>
              <a:rPr sz="1800" spc="-5" dirty="0">
                <a:solidFill>
                  <a:srgbClr val="2D2D2D"/>
                </a:solidFill>
                <a:latin typeface="Arial"/>
                <a:cs typeface="Arial"/>
              </a:rPr>
              <a:t>person</a:t>
            </a:r>
            <a:r>
              <a:rPr sz="1800" dirty="0">
                <a:solidFill>
                  <a:srgbClr val="2D2D2D"/>
                </a:solidFill>
                <a:latin typeface="Arial"/>
                <a:cs typeface="Arial"/>
              </a:rPr>
              <a:t> to</a:t>
            </a:r>
            <a:r>
              <a:rPr sz="1800" spc="-5" dirty="0">
                <a:solidFill>
                  <a:srgbClr val="2D2D2D"/>
                </a:solidFill>
                <a:latin typeface="Arial"/>
                <a:cs typeface="Arial"/>
              </a:rPr>
              <a:t> achieve</a:t>
            </a:r>
            <a:endParaRPr sz="1800" dirty="0">
              <a:latin typeface="Arial"/>
              <a:cs typeface="Arial"/>
            </a:endParaRPr>
          </a:p>
          <a:p>
            <a:pPr marL="299085">
              <a:lnSpc>
                <a:spcPct val="100000"/>
              </a:lnSpc>
            </a:pPr>
            <a:r>
              <a:rPr sz="1800" dirty="0">
                <a:solidFill>
                  <a:srgbClr val="2D2D2D"/>
                </a:solidFill>
                <a:latin typeface="Arial"/>
                <a:cs typeface="Arial"/>
              </a:rPr>
              <a:t>the</a:t>
            </a:r>
            <a:r>
              <a:rPr sz="1800" spc="-10" dirty="0">
                <a:solidFill>
                  <a:srgbClr val="2D2D2D"/>
                </a:solidFill>
                <a:latin typeface="Arial"/>
                <a:cs typeface="Arial"/>
              </a:rPr>
              <a:t> </a:t>
            </a:r>
            <a:r>
              <a:rPr sz="1800" spc="-5" dirty="0">
                <a:solidFill>
                  <a:srgbClr val="2D2D2D"/>
                </a:solidFill>
                <a:latin typeface="Arial"/>
                <a:cs typeface="Arial"/>
              </a:rPr>
              <a:t>rank of lieutenant</a:t>
            </a:r>
            <a:r>
              <a:rPr sz="1800" spc="15" dirty="0">
                <a:solidFill>
                  <a:srgbClr val="2D2D2D"/>
                </a:solidFill>
                <a:latin typeface="Arial"/>
                <a:cs typeface="Arial"/>
              </a:rPr>
              <a:t> </a:t>
            </a:r>
            <a:r>
              <a:rPr sz="1800" dirty="0">
                <a:solidFill>
                  <a:srgbClr val="2D2D2D"/>
                </a:solidFill>
                <a:latin typeface="Arial"/>
                <a:cs typeface="Arial"/>
              </a:rPr>
              <a:t>in</a:t>
            </a:r>
            <a:r>
              <a:rPr sz="1800" spc="-15" dirty="0">
                <a:solidFill>
                  <a:srgbClr val="2D2D2D"/>
                </a:solidFill>
                <a:latin typeface="Arial"/>
                <a:cs typeface="Arial"/>
              </a:rPr>
              <a:t> </a:t>
            </a:r>
            <a:r>
              <a:rPr sz="1800" dirty="0">
                <a:solidFill>
                  <a:srgbClr val="2D2D2D"/>
                </a:solidFill>
                <a:latin typeface="Arial"/>
                <a:cs typeface="Arial"/>
              </a:rPr>
              <a:t>the</a:t>
            </a:r>
            <a:r>
              <a:rPr sz="1800" spc="-30" dirty="0">
                <a:solidFill>
                  <a:srgbClr val="2D2D2D"/>
                </a:solidFill>
                <a:latin typeface="Arial"/>
                <a:cs typeface="Arial"/>
              </a:rPr>
              <a:t> </a:t>
            </a:r>
            <a:r>
              <a:rPr sz="1800" spc="-5" dirty="0">
                <a:solidFill>
                  <a:srgbClr val="2D2D2D"/>
                </a:solidFill>
                <a:latin typeface="Arial"/>
                <a:cs typeface="Arial"/>
              </a:rPr>
              <a:t>Navy</a:t>
            </a:r>
            <a:endParaRPr sz="1800" dirty="0">
              <a:latin typeface="Arial"/>
              <a:cs typeface="Arial"/>
            </a:endParaRPr>
          </a:p>
        </p:txBody>
      </p:sp>
      <p:sp>
        <p:nvSpPr>
          <p:cNvPr id="6" name="object 6"/>
          <p:cNvSpPr txBox="1"/>
          <p:nvPr/>
        </p:nvSpPr>
        <p:spPr>
          <a:xfrm>
            <a:off x="8487156" y="6627158"/>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4</a:t>
            </a:fld>
            <a:endParaRPr sz="1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9" y="249173"/>
            <a:ext cx="3860290" cy="443070"/>
          </a:xfrm>
          <a:prstGeom prst="rect">
            <a:avLst/>
          </a:prstGeom>
        </p:spPr>
        <p:txBody>
          <a:bodyPr vert="horz" wrap="square" lIns="0" tIns="12065" rIns="0" bIns="0" rtlCol="0">
            <a:spAutoFit/>
          </a:bodyPr>
          <a:lstStyle/>
          <a:p>
            <a:pPr marL="519430">
              <a:lnSpc>
                <a:spcPct val="100000"/>
              </a:lnSpc>
              <a:spcBef>
                <a:spcPts val="95"/>
              </a:spcBef>
            </a:pPr>
            <a:r>
              <a:rPr spc="-5" dirty="0"/>
              <a:t>“Firsts</a:t>
            </a:r>
            <a:r>
              <a:rPr dirty="0"/>
              <a:t> </a:t>
            </a:r>
            <a:r>
              <a:rPr spc="-5" dirty="0"/>
              <a:t>of</a:t>
            </a:r>
            <a:r>
              <a:rPr spc="-25" dirty="0"/>
              <a:t> </a:t>
            </a:r>
            <a:r>
              <a:rPr spc="-10" dirty="0"/>
              <a:t>the</a:t>
            </a:r>
            <a:r>
              <a:rPr spc="-25" dirty="0"/>
              <a:t> </a:t>
            </a:r>
            <a:r>
              <a:rPr spc="-10" dirty="0"/>
              <a:t>First</a:t>
            </a:r>
            <a:r>
              <a:rPr lang="en-US" spc="-10" dirty="0"/>
              <a:t>s</a:t>
            </a:r>
            <a:r>
              <a:rPr spc="-10" dirty="0"/>
              <a:t>”</a:t>
            </a:r>
            <a:r>
              <a:rPr lang="en-US" sz="800" spc="-10" dirty="0">
                <a:solidFill>
                  <a:schemeClr val="tx2"/>
                </a:solidFill>
              </a:rPr>
              <a:t>2</a:t>
            </a:r>
            <a:endParaRPr sz="800" spc="-10" dirty="0">
              <a:solidFill>
                <a:schemeClr val="tx2"/>
              </a:solidFill>
            </a:endParaRPr>
          </a:p>
        </p:txBody>
      </p:sp>
      <p:pic>
        <p:nvPicPr>
          <p:cNvPr id="5" name="object 5" descr="Picture of Mildred Kelly"/>
          <p:cNvPicPr/>
          <p:nvPr/>
        </p:nvPicPr>
        <p:blipFill>
          <a:blip r:embed="rId2" cstate="print"/>
          <a:stretch>
            <a:fillRect/>
          </a:stretch>
        </p:blipFill>
        <p:spPr>
          <a:xfrm>
            <a:off x="623316" y="1554480"/>
            <a:ext cx="3860291" cy="4126991"/>
          </a:xfrm>
          <a:prstGeom prst="rect">
            <a:avLst/>
          </a:prstGeom>
        </p:spPr>
      </p:pic>
      <p:sp>
        <p:nvSpPr>
          <p:cNvPr id="4" name="object 4"/>
          <p:cNvSpPr txBox="1"/>
          <p:nvPr/>
        </p:nvSpPr>
        <p:spPr>
          <a:xfrm>
            <a:off x="5306059" y="1691132"/>
            <a:ext cx="2553970" cy="513715"/>
          </a:xfrm>
          <a:prstGeom prst="rect">
            <a:avLst/>
          </a:prstGeom>
        </p:spPr>
        <p:txBody>
          <a:bodyPr vert="horz" wrap="square" lIns="0" tIns="13335" rIns="0" bIns="0" rtlCol="0">
            <a:spAutoFit/>
          </a:bodyPr>
          <a:lstStyle/>
          <a:p>
            <a:pPr marL="12700">
              <a:lnSpc>
                <a:spcPct val="100000"/>
              </a:lnSpc>
              <a:spcBef>
                <a:spcPts val="105"/>
              </a:spcBef>
            </a:pPr>
            <a:r>
              <a:rPr sz="3200" b="1" i="1" dirty="0">
                <a:solidFill>
                  <a:srgbClr val="006FC0"/>
                </a:solidFill>
                <a:latin typeface="Arial"/>
                <a:cs typeface="Arial"/>
              </a:rPr>
              <a:t>Mildred</a:t>
            </a:r>
            <a:r>
              <a:rPr sz="3200" b="1" i="1" spc="-105" dirty="0">
                <a:solidFill>
                  <a:srgbClr val="006FC0"/>
                </a:solidFill>
                <a:latin typeface="Arial"/>
                <a:cs typeface="Arial"/>
              </a:rPr>
              <a:t> </a:t>
            </a:r>
            <a:r>
              <a:rPr sz="3200" b="1" i="1" dirty="0">
                <a:solidFill>
                  <a:srgbClr val="006FC0"/>
                </a:solidFill>
                <a:latin typeface="Arial"/>
                <a:cs typeface="Arial"/>
              </a:rPr>
              <a:t>Kelly</a:t>
            </a:r>
            <a:endParaRPr sz="3200">
              <a:latin typeface="Arial"/>
              <a:cs typeface="Arial"/>
            </a:endParaRPr>
          </a:p>
        </p:txBody>
      </p:sp>
      <p:sp>
        <p:nvSpPr>
          <p:cNvPr id="3" name="object 3" descr="First African American woman sergeant  major in the Army, First African American woman to hold  the highest enlisted position at a major  Army installation"/>
          <p:cNvSpPr txBox="1"/>
          <p:nvPr/>
        </p:nvSpPr>
        <p:spPr>
          <a:xfrm>
            <a:off x="4651628" y="2677159"/>
            <a:ext cx="4285615" cy="1671955"/>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800" dirty="0">
                <a:solidFill>
                  <a:srgbClr val="2D2D2D"/>
                </a:solidFill>
                <a:latin typeface="Arial"/>
                <a:cs typeface="Arial"/>
              </a:rPr>
              <a:t>First</a:t>
            </a:r>
            <a:r>
              <a:rPr sz="1800" spc="-114" dirty="0">
                <a:solidFill>
                  <a:srgbClr val="2D2D2D"/>
                </a:solidFill>
                <a:latin typeface="Arial"/>
                <a:cs typeface="Arial"/>
              </a:rPr>
              <a:t> </a:t>
            </a:r>
            <a:r>
              <a:rPr sz="1800" dirty="0">
                <a:solidFill>
                  <a:srgbClr val="2D2D2D"/>
                </a:solidFill>
                <a:latin typeface="Arial"/>
                <a:cs typeface="Arial"/>
              </a:rPr>
              <a:t>African</a:t>
            </a:r>
            <a:r>
              <a:rPr sz="1800" spc="-110" dirty="0">
                <a:solidFill>
                  <a:srgbClr val="2D2D2D"/>
                </a:solidFill>
                <a:latin typeface="Arial"/>
                <a:cs typeface="Arial"/>
              </a:rPr>
              <a:t> </a:t>
            </a:r>
            <a:r>
              <a:rPr sz="1800" spc="-5" dirty="0">
                <a:solidFill>
                  <a:srgbClr val="2D2D2D"/>
                </a:solidFill>
                <a:latin typeface="Arial"/>
                <a:cs typeface="Arial"/>
              </a:rPr>
              <a:t>American</a:t>
            </a:r>
            <a:r>
              <a:rPr sz="1800" dirty="0">
                <a:solidFill>
                  <a:srgbClr val="2D2D2D"/>
                </a:solidFill>
                <a:latin typeface="Arial"/>
                <a:cs typeface="Arial"/>
              </a:rPr>
              <a:t> </a:t>
            </a:r>
            <a:r>
              <a:rPr sz="1800" spc="-15" dirty="0">
                <a:solidFill>
                  <a:srgbClr val="2D2D2D"/>
                </a:solidFill>
                <a:latin typeface="Arial"/>
                <a:cs typeface="Arial"/>
              </a:rPr>
              <a:t>woman</a:t>
            </a:r>
            <a:r>
              <a:rPr sz="1800" spc="35" dirty="0">
                <a:solidFill>
                  <a:srgbClr val="2D2D2D"/>
                </a:solidFill>
                <a:latin typeface="Arial"/>
                <a:cs typeface="Arial"/>
              </a:rPr>
              <a:t> </a:t>
            </a:r>
            <a:r>
              <a:rPr sz="1800" spc="-5" dirty="0">
                <a:solidFill>
                  <a:srgbClr val="2D2D2D"/>
                </a:solidFill>
                <a:latin typeface="Arial"/>
                <a:cs typeface="Arial"/>
              </a:rPr>
              <a:t>sergeant </a:t>
            </a:r>
            <a:r>
              <a:rPr sz="1800" spc="-484" dirty="0">
                <a:solidFill>
                  <a:srgbClr val="2D2D2D"/>
                </a:solidFill>
                <a:latin typeface="Arial"/>
                <a:cs typeface="Arial"/>
              </a:rPr>
              <a:t> </a:t>
            </a:r>
            <a:r>
              <a:rPr sz="1800" spc="-5" dirty="0">
                <a:solidFill>
                  <a:srgbClr val="2D2D2D"/>
                </a:solidFill>
                <a:latin typeface="Arial"/>
                <a:cs typeface="Arial"/>
              </a:rPr>
              <a:t>major</a:t>
            </a:r>
            <a:r>
              <a:rPr sz="1800" dirty="0">
                <a:solidFill>
                  <a:srgbClr val="2D2D2D"/>
                </a:solidFill>
                <a:latin typeface="Arial"/>
                <a:cs typeface="Arial"/>
              </a:rPr>
              <a:t> </a:t>
            </a:r>
            <a:r>
              <a:rPr sz="1800" spc="-5" dirty="0">
                <a:solidFill>
                  <a:srgbClr val="2D2D2D"/>
                </a:solidFill>
                <a:latin typeface="Arial"/>
                <a:cs typeface="Arial"/>
              </a:rPr>
              <a:t>in</a:t>
            </a:r>
            <a:r>
              <a:rPr sz="1800" spc="-10" dirty="0">
                <a:solidFill>
                  <a:srgbClr val="2D2D2D"/>
                </a:solidFill>
                <a:latin typeface="Arial"/>
                <a:cs typeface="Arial"/>
              </a:rPr>
              <a:t> </a:t>
            </a:r>
            <a:r>
              <a:rPr sz="1800" dirty="0">
                <a:solidFill>
                  <a:srgbClr val="2D2D2D"/>
                </a:solidFill>
                <a:latin typeface="Arial"/>
                <a:cs typeface="Arial"/>
              </a:rPr>
              <a:t>the</a:t>
            </a:r>
            <a:r>
              <a:rPr sz="1800" spc="-110" dirty="0">
                <a:solidFill>
                  <a:srgbClr val="2D2D2D"/>
                </a:solidFill>
                <a:latin typeface="Arial"/>
                <a:cs typeface="Arial"/>
              </a:rPr>
              <a:t> </a:t>
            </a:r>
            <a:r>
              <a:rPr sz="1800" dirty="0">
                <a:solidFill>
                  <a:srgbClr val="2D2D2D"/>
                </a:solidFill>
                <a:latin typeface="Arial"/>
                <a:cs typeface="Arial"/>
              </a:rPr>
              <a:t>Army</a:t>
            </a:r>
            <a:endParaRPr sz="1800" dirty="0">
              <a:latin typeface="Arial"/>
              <a:cs typeface="Arial"/>
            </a:endParaRPr>
          </a:p>
          <a:p>
            <a:pPr>
              <a:lnSpc>
                <a:spcPct val="100000"/>
              </a:lnSpc>
              <a:spcBef>
                <a:spcPts val="30"/>
              </a:spcBef>
              <a:buClr>
                <a:srgbClr val="2D2D2D"/>
              </a:buClr>
              <a:buFont typeface="Arial"/>
              <a:buChar char="•"/>
            </a:pPr>
            <a:endParaRPr sz="1850" dirty="0">
              <a:latin typeface="Arial"/>
              <a:cs typeface="Arial"/>
            </a:endParaRPr>
          </a:p>
          <a:p>
            <a:pPr marL="299085" marR="81280" indent="-287020">
              <a:lnSpc>
                <a:spcPct val="100000"/>
              </a:lnSpc>
              <a:buChar char="•"/>
              <a:tabLst>
                <a:tab pos="299085" algn="l"/>
                <a:tab pos="299720" algn="l"/>
              </a:tabLst>
            </a:pPr>
            <a:r>
              <a:rPr sz="1800" spc="-5" dirty="0">
                <a:solidFill>
                  <a:srgbClr val="2D2D2D"/>
                </a:solidFill>
                <a:latin typeface="Arial"/>
                <a:cs typeface="Arial"/>
              </a:rPr>
              <a:t>First African American </a:t>
            </a:r>
            <a:r>
              <a:rPr sz="1800" spc="-15" dirty="0">
                <a:solidFill>
                  <a:srgbClr val="2D2D2D"/>
                </a:solidFill>
                <a:latin typeface="Arial"/>
                <a:cs typeface="Arial"/>
              </a:rPr>
              <a:t>woman </a:t>
            </a:r>
            <a:r>
              <a:rPr sz="1800" dirty="0">
                <a:solidFill>
                  <a:srgbClr val="2D2D2D"/>
                </a:solidFill>
                <a:latin typeface="Arial"/>
                <a:cs typeface="Arial"/>
              </a:rPr>
              <a:t>to </a:t>
            </a:r>
            <a:r>
              <a:rPr sz="1800" spc="-5" dirty="0">
                <a:solidFill>
                  <a:srgbClr val="2D2D2D"/>
                </a:solidFill>
                <a:latin typeface="Arial"/>
                <a:cs typeface="Arial"/>
              </a:rPr>
              <a:t>hold </a:t>
            </a:r>
            <a:r>
              <a:rPr sz="1800" dirty="0">
                <a:solidFill>
                  <a:srgbClr val="2D2D2D"/>
                </a:solidFill>
                <a:latin typeface="Arial"/>
                <a:cs typeface="Arial"/>
              </a:rPr>
              <a:t> </a:t>
            </a:r>
            <a:r>
              <a:rPr sz="1800" spc="-5" dirty="0">
                <a:solidFill>
                  <a:srgbClr val="2D2D2D"/>
                </a:solidFill>
                <a:latin typeface="Arial"/>
                <a:cs typeface="Arial"/>
              </a:rPr>
              <a:t>the</a:t>
            </a:r>
            <a:r>
              <a:rPr sz="1800" spc="-15" dirty="0">
                <a:solidFill>
                  <a:srgbClr val="2D2D2D"/>
                </a:solidFill>
                <a:latin typeface="Arial"/>
                <a:cs typeface="Arial"/>
              </a:rPr>
              <a:t> </a:t>
            </a:r>
            <a:r>
              <a:rPr sz="1800" spc="-5" dirty="0">
                <a:solidFill>
                  <a:srgbClr val="2D2D2D"/>
                </a:solidFill>
                <a:latin typeface="Arial"/>
                <a:cs typeface="Arial"/>
              </a:rPr>
              <a:t>highest</a:t>
            </a:r>
            <a:r>
              <a:rPr sz="1800" spc="10" dirty="0">
                <a:solidFill>
                  <a:srgbClr val="2D2D2D"/>
                </a:solidFill>
                <a:latin typeface="Arial"/>
                <a:cs typeface="Arial"/>
              </a:rPr>
              <a:t> </a:t>
            </a:r>
            <a:r>
              <a:rPr sz="1800" spc="-5" dirty="0">
                <a:solidFill>
                  <a:srgbClr val="2D2D2D"/>
                </a:solidFill>
                <a:latin typeface="Arial"/>
                <a:cs typeface="Arial"/>
              </a:rPr>
              <a:t>enlisted</a:t>
            </a:r>
            <a:r>
              <a:rPr sz="1800" dirty="0">
                <a:solidFill>
                  <a:srgbClr val="2D2D2D"/>
                </a:solidFill>
                <a:latin typeface="Arial"/>
                <a:cs typeface="Arial"/>
              </a:rPr>
              <a:t> </a:t>
            </a:r>
            <a:r>
              <a:rPr sz="1800" spc="-5" dirty="0">
                <a:solidFill>
                  <a:srgbClr val="2D2D2D"/>
                </a:solidFill>
                <a:latin typeface="Arial"/>
                <a:cs typeface="Arial"/>
              </a:rPr>
              <a:t>position</a:t>
            </a:r>
            <a:r>
              <a:rPr sz="1800" spc="15" dirty="0">
                <a:solidFill>
                  <a:srgbClr val="2D2D2D"/>
                </a:solidFill>
                <a:latin typeface="Arial"/>
                <a:cs typeface="Arial"/>
              </a:rPr>
              <a:t> </a:t>
            </a:r>
            <a:r>
              <a:rPr sz="1800" dirty="0">
                <a:solidFill>
                  <a:srgbClr val="2D2D2D"/>
                </a:solidFill>
                <a:latin typeface="Arial"/>
                <a:cs typeface="Arial"/>
              </a:rPr>
              <a:t>at</a:t>
            </a:r>
            <a:r>
              <a:rPr sz="1800" spc="-15" dirty="0">
                <a:solidFill>
                  <a:srgbClr val="2D2D2D"/>
                </a:solidFill>
                <a:latin typeface="Arial"/>
                <a:cs typeface="Arial"/>
              </a:rPr>
              <a:t> </a:t>
            </a:r>
            <a:r>
              <a:rPr sz="1800" spc="-5" dirty="0">
                <a:solidFill>
                  <a:srgbClr val="2D2D2D"/>
                </a:solidFill>
                <a:latin typeface="Arial"/>
                <a:cs typeface="Arial"/>
              </a:rPr>
              <a:t>a major </a:t>
            </a:r>
            <a:r>
              <a:rPr sz="1800" spc="-484" dirty="0">
                <a:solidFill>
                  <a:srgbClr val="2D2D2D"/>
                </a:solidFill>
                <a:latin typeface="Arial"/>
                <a:cs typeface="Arial"/>
              </a:rPr>
              <a:t> </a:t>
            </a:r>
            <a:r>
              <a:rPr sz="1800" dirty="0">
                <a:solidFill>
                  <a:srgbClr val="2D2D2D"/>
                </a:solidFill>
                <a:latin typeface="Arial"/>
                <a:cs typeface="Arial"/>
              </a:rPr>
              <a:t>Army</a:t>
            </a:r>
            <a:r>
              <a:rPr sz="1800" spc="-5" dirty="0">
                <a:solidFill>
                  <a:srgbClr val="2D2D2D"/>
                </a:solidFill>
                <a:latin typeface="Arial"/>
                <a:cs typeface="Arial"/>
              </a:rPr>
              <a:t> installation</a:t>
            </a:r>
            <a:endParaRPr sz="1800" dirty="0">
              <a:latin typeface="Arial"/>
              <a:cs typeface="Arial"/>
            </a:endParaRPr>
          </a:p>
        </p:txBody>
      </p:sp>
      <p:sp>
        <p:nvSpPr>
          <p:cNvPr id="6" name="object 6"/>
          <p:cNvSpPr txBox="1"/>
          <p:nvPr/>
        </p:nvSpPr>
        <p:spPr>
          <a:xfrm>
            <a:off x="8487156" y="6627158"/>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5</a:t>
            </a:fld>
            <a:endParaRPr sz="1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8" y="249173"/>
            <a:ext cx="3997325" cy="443070"/>
          </a:xfrm>
          <a:prstGeom prst="rect">
            <a:avLst/>
          </a:prstGeom>
        </p:spPr>
        <p:txBody>
          <a:bodyPr vert="horz" wrap="square" lIns="0" tIns="12065" rIns="0" bIns="0" rtlCol="0">
            <a:spAutoFit/>
          </a:bodyPr>
          <a:lstStyle/>
          <a:p>
            <a:pPr marL="519430">
              <a:lnSpc>
                <a:spcPct val="100000"/>
              </a:lnSpc>
              <a:spcBef>
                <a:spcPts val="95"/>
              </a:spcBef>
            </a:pPr>
            <a:r>
              <a:rPr spc="-5" dirty="0"/>
              <a:t>“Firsts</a:t>
            </a:r>
            <a:r>
              <a:rPr dirty="0"/>
              <a:t> </a:t>
            </a:r>
            <a:r>
              <a:rPr spc="-5" dirty="0"/>
              <a:t>of</a:t>
            </a:r>
            <a:r>
              <a:rPr spc="-25" dirty="0"/>
              <a:t> </a:t>
            </a:r>
            <a:r>
              <a:rPr spc="-10" dirty="0"/>
              <a:t>the</a:t>
            </a:r>
            <a:r>
              <a:rPr spc="-25" dirty="0"/>
              <a:t> </a:t>
            </a:r>
            <a:r>
              <a:rPr spc="-10" dirty="0"/>
              <a:t>Firsts</a:t>
            </a:r>
            <a:r>
              <a:rPr lang="en-US" sz="800" spc="-10" dirty="0">
                <a:solidFill>
                  <a:schemeClr val="tx2"/>
                </a:solidFill>
              </a:rPr>
              <a:t>3</a:t>
            </a:r>
            <a:r>
              <a:rPr spc="-10" dirty="0"/>
              <a:t>”</a:t>
            </a:r>
          </a:p>
        </p:txBody>
      </p:sp>
      <p:pic>
        <p:nvPicPr>
          <p:cNvPr id="5" name="object 5" descr="Picture of Aida Nancy Sanchez"/>
          <p:cNvPicPr/>
          <p:nvPr/>
        </p:nvPicPr>
        <p:blipFill>
          <a:blip r:embed="rId2" cstate="print"/>
          <a:stretch>
            <a:fillRect/>
          </a:stretch>
        </p:blipFill>
        <p:spPr>
          <a:xfrm>
            <a:off x="469391" y="1443227"/>
            <a:ext cx="3909060" cy="4413504"/>
          </a:xfrm>
          <a:prstGeom prst="rect">
            <a:avLst/>
          </a:prstGeom>
        </p:spPr>
      </p:pic>
      <p:sp>
        <p:nvSpPr>
          <p:cNvPr id="4" name="object 4"/>
          <p:cNvSpPr txBox="1"/>
          <p:nvPr/>
        </p:nvSpPr>
        <p:spPr>
          <a:xfrm>
            <a:off x="4701666" y="1601165"/>
            <a:ext cx="3997325" cy="514350"/>
          </a:xfrm>
          <a:prstGeom prst="rect">
            <a:avLst/>
          </a:prstGeom>
        </p:spPr>
        <p:txBody>
          <a:bodyPr vert="horz" wrap="square" lIns="0" tIns="13335" rIns="0" bIns="0" rtlCol="0">
            <a:spAutoFit/>
          </a:bodyPr>
          <a:lstStyle/>
          <a:p>
            <a:pPr marL="12700">
              <a:lnSpc>
                <a:spcPct val="100000"/>
              </a:lnSpc>
              <a:spcBef>
                <a:spcPts val="105"/>
              </a:spcBef>
            </a:pPr>
            <a:r>
              <a:rPr sz="3200" b="1" i="1" dirty="0">
                <a:solidFill>
                  <a:srgbClr val="006FC0"/>
                </a:solidFill>
                <a:latin typeface="Arial"/>
                <a:cs typeface="Arial"/>
              </a:rPr>
              <a:t>Aida</a:t>
            </a:r>
            <a:r>
              <a:rPr sz="3200" b="1" i="1" spc="-60" dirty="0">
                <a:solidFill>
                  <a:srgbClr val="006FC0"/>
                </a:solidFill>
                <a:latin typeface="Arial"/>
                <a:cs typeface="Arial"/>
              </a:rPr>
              <a:t> </a:t>
            </a:r>
            <a:r>
              <a:rPr sz="3200" b="1" i="1" spc="-5" dirty="0">
                <a:solidFill>
                  <a:srgbClr val="006FC0"/>
                </a:solidFill>
                <a:latin typeface="Arial"/>
                <a:cs typeface="Arial"/>
              </a:rPr>
              <a:t>Nancy</a:t>
            </a:r>
            <a:r>
              <a:rPr sz="3200" b="1" i="1" spc="-55" dirty="0">
                <a:solidFill>
                  <a:srgbClr val="006FC0"/>
                </a:solidFill>
                <a:latin typeface="Arial"/>
                <a:cs typeface="Arial"/>
              </a:rPr>
              <a:t> </a:t>
            </a:r>
            <a:r>
              <a:rPr sz="3200" b="1" i="1" dirty="0">
                <a:solidFill>
                  <a:srgbClr val="006FC0"/>
                </a:solidFill>
                <a:latin typeface="Arial"/>
                <a:cs typeface="Arial"/>
              </a:rPr>
              <a:t>Sanchez</a:t>
            </a:r>
            <a:endParaRPr sz="3200">
              <a:latin typeface="Arial"/>
              <a:cs typeface="Arial"/>
            </a:endParaRPr>
          </a:p>
        </p:txBody>
      </p:sp>
      <p:sp>
        <p:nvSpPr>
          <p:cNvPr id="3" name="object 3" descr="Puerto Rican physical therapist and  Army lieutenant colonel who deployed  in the Vietnam War to establish the first  physical therapy clinic at the 95th  Evacuation Hospital near Da Nang,  serving American and Cambodian  soldiers."/>
          <p:cNvSpPr txBox="1">
            <a:spLocks noGrp="1"/>
          </p:cNvSpPr>
          <p:nvPr>
            <p:ph type="body" idx="1"/>
          </p:nvPr>
        </p:nvSpPr>
        <p:spPr>
          <a:xfrm>
            <a:off x="381000" y="2799969"/>
            <a:ext cx="8460612" cy="1946275"/>
          </a:xfrm>
          <a:prstGeom prst="rect">
            <a:avLst/>
          </a:prstGeom>
        </p:spPr>
        <p:txBody>
          <a:bodyPr vert="horz" wrap="square" lIns="0" tIns="12700" rIns="0" bIns="0" rtlCol="0">
            <a:spAutoFit/>
          </a:bodyPr>
          <a:lstStyle/>
          <a:p>
            <a:pPr marL="4559300" marR="5080" indent="-287020">
              <a:lnSpc>
                <a:spcPct val="100000"/>
              </a:lnSpc>
              <a:spcBef>
                <a:spcPts val="100"/>
              </a:spcBef>
              <a:buChar char="•"/>
              <a:tabLst>
                <a:tab pos="4559935" algn="l"/>
                <a:tab pos="4560570" algn="l"/>
              </a:tabLst>
            </a:pPr>
            <a:r>
              <a:rPr dirty="0"/>
              <a:t>Puerto </a:t>
            </a:r>
            <a:r>
              <a:rPr spc="-5" dirty="0"/>
              <a:t>Rican</a:t>
            </a:r>
            <a:r>
              <a:rPr spc="5" dirty="0"/>
              <a:t> </a:t>
            </a:r>
            <a:r>
              <a:rPr spc="-10" dirty="0"/>
              <a:t>physical</a:t>
            </a:r>
            <a:r>
              <a:rPr spc="45" dirty="0"/>
              <a:t> </a:t>
            </a:r>
            <a:r>
              <a:rPr spc="-5" dirty="0"/>
              <a:t>therapist</a:t>
            </a:r>
            <a:r>
              <a:rPr dirty="0"/>
              <a:t> </a:t>
            </a:r>
            <a:r>
              <a:rPr spc="-5" dirty="0"/>
              <a:t>and </a:t>
            </a:r>
            <a:r>
              <a:rPr dirty="0"/>
              <a:t> Army</a:t>
            </a:r>
            <a:r>
              <a:rPr spc="-5" dirty="0"/>
              <a:t> lieutenant</a:t>
            </a:r>
            <a:r>
              <a:rPr spc="5" dirty="0"/>
              <a:t> </a:t>
            </a:r>
            <a:r>
              <a:rPr spc="-5" dirty="0"/>
              <a:t>colonel</a:t>
            </a:r>
            <a:r>
              <a:rPr spc="15" dirty="0"/>
              <a:t> </a:t>
            </a:r>
            <a:r>
              <a:rPr spc="-15" dirty="0"/>
              <a:t>who</a:t>
            </a:r>
            <a:r>
              <a:rPr spc="45" dirty="0"/>
              <a:t> </a:t>
            </a:r>
            <a:r>
              <a:rPr spc="-10" dirty="0"/>
              <a:t>deployed </a:t>
            </a:r>
            <a:r>
              <a:rPr spc="-5" dirty="0"/>
              <a:t> in</a:t>
            </a:r>
            <a:r>
              <a:rPr spc="-15" dirty="0"/>
              <a:t> </a:t>
            </a:r>
            <a:r>
              <a:rPr dirty="0"/>
              <a:t>the</a:t>
            </a:r>
            <a:r>
              <a:rPr spc="-5" dirty="0"/>
              <a:t> </a:t>
            </a:r>
            <a:r>
              <a:rPr spc="-10" dirty="0"/>
              <a:t>Vietnam</a:t>
            </a:r>
            <a:r>
              <a:rPr spc="15" dirty="0"/>
              <a:t> </a:t>
            </a:r>
            <a:r>
              <a:rPr spc="-25" dirty="0"/>
              <a:t>War</a:t>
            </a:r>
            <a:r>
              <a:rPr spc="-5" dirty="0"/>
              <a:t> </a:t>
            </a:r>
            <a:r>
              <a:rPr dirty="0"/>
              <a:t>to </a:t>
            </a:r>
            <a:r>
              <a:rPr spc="-5" dirty="0"/>
              <a:t>establish</a:t>
            </a:r>
            <a:r>
              <a:rPr spc="5" dirty="0"/>
              <a:t> </a:t>
            </a:r>
            <a:r>
              <a:rPr dirty="0"/>
              <a:t>the</a:t>
            </a:r>
            <a:r>
              <a:rPr spc="-5" dirty="0"/>
              <a:t> </a:t>
            </a:r>
            <a:r>
              <a:rPr dirty="0"/>
              <a:t>first </a:t>
            </a:r>
            <a:r>
              <a:rPr spc="-484" dirty="0"/>
              <a:t> </a:t>
            </a:r>
            <a:r>
              <a:rPr spc="-10" dirty="0"/>
              <a:t>physical</a:t>
            </a:r>
            <a:r>
              <a:rPr spc="25" dirty="0"/>
              <a:t> </a:t>
            </a:r>
            <a:r>
              <a:rPr spc="-5" dirty="0"/>
              <a:t>therapy</a:t>
            </a:r>
            <a:r>
              <a:rPr spc="10" dirty="0"/>
              <a:t> </a:t>
            </a:r>
            <a:r>
              <a:rPr spc="-5" dirty="0"/>
              <a:t>clinic</a:t>
            </a:r>
            <a:r>
              <a:rPr spc="10" dirty="0"/>
              <a:t> </a:t>
            </a:r>
            <a:r>
              <a:rPr dirty="0"/>
              <a:t>at the </a:t>
            </a:r>
            <a:r>
              <a:rPr spc="-5" dirty="0"/>
              <a:t>95th </a:t>
            </a:r>
            <a:r>
              <a:rPr dirty="0"/>
              <a:t> </a:t>
            </a:r>
            <a:r>
              <a:rPr spc="-5" dirty="0"/>
              <a:t>Evacuation</a:t>
            </a:r>
            <a:r>
              <a:rPr spc="5" dirty="0"/>
              <a:t> </a:t>
            </a:r>
            <a:r>
              <a:rPr spc="-5" dirty="0"/>
              <a:t>Hospital</a:t>
            </a:r>
            <a:r>
              <a:rPr spc="20" dirty="0"/>
              <a:t> </a:t>
            </a:r>
            <a:r>
              <a:rPr spc="-5" dirty="0"/>
              <a:t>near</a:t>
            </a:r>
            <a:r>
              <a:rPr dirty="0"/>
              <a:t> </a:t>
            </a:r>
            <a:r>
              <a:rPr spc="-5" dirty="0"/>
              <a:t>Da</a:t>
            </a:r>
            <a:r>
              <a:rPr spc="10" dirty="0"/>
              <a:t> </a:t>
            </a:r>
            <a:r>
              <a:rPr spc="-5" dirty="0"/>
              <a:t>Nang, </a:t>
            </a:r>
            <a:r>
              <a:rPr dirty="0"/>
              <a:t> </a:t>
            </a:r>
            <a:r>
              <a:rPr spc="-5" dirty="0"/>
              <a:t>serving American and Cambodian </a:t>
            </a:r>
            <a:r>
              <a:rPr dirty="0"/>
              <a:t> </a:t>
            </a:r>
            <a:r>
              <a:rPr spc="-5" dirty="0"/>
              <a:t>soldiers.</a:t>
            </a:r>
          </a:p>
        </p:txBody>
      </p:sp>
      <p:sp>
        <p:nvSpPr>
          <p:cNvPr id="6" name="object 6"/>
          <p:cNvSpPr txBox="1"/>
          <p:nvPr/>
        </p:nvSpPr>
        <p:spPr>
          <a:xfrm>
            <a:off x="8487156" y="6627158"/>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6</a:t>
            </a:fld>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8" y="249173"/>
            <a:ext cx="3970021" cy="443070"/>
          </a:xfrm>
          <a:prstGeom prst="rect">
            <a:avLst/>
          </a:prstGeom>
        </p:spPr>
        <p:txBody>
          <a:bodyPr vert="horz" wrap="square" lIns="0" tIns="12065" rIns="0" bIns="0" rtlCol="0">
            <a:spAutoFit/>
          </a:bodyPr>
          <a:lstStyle/>
          <a:p>
            <a:pPr marL="519430">
              <a:lnSpc>
                <a:spcPct val="100000"/>
              </a:lnSpc>
              <a:spcBef>
                <a:spcPts val="95"/>
              </a:spcBef>
            </a:pPr>
            <a:r>
              <a:rPr spc="-5" dirty="0"/>
              <a:t>“Firsts</a:t>
            </a:r>
            <a:r>
              <a:rPr dirty="0"/>
              <a:t> </a:t>
            </a:r>
            <a:r>
              <a:rPr spc="-5" dirty="0"/>
              <a:t>of</a:t>
            </a:r>
            <a:r>
              <a:rPr spc="-25" dirty="0"/>
              <a:t> </a:t>
            </a:r>
            <a:r>
              <a:rPr spc="-10" dirty="0"/>
              <a:t>the</a:t>
            </a:r>
            <a:r>
              <a:rPr spc="-25" dirty="0"/>
              <a:t> </a:t>
            </a:r>
            <a:r>
              <a:rPr spc="-10" dirty="0"/>
              <a:t>Firsts”</a:t>
            </a:r>
            <a:r>
              <a:rPr lang="en-US" sz="800" spc="-10" dirty="0">
                <a:solidFill>
                  <a:schemeClr val="tx2"/>
                </a:solidFill>
              </a:rPr>
              <a:t>54</a:t>
            </a:r>
            <a:endParaRPr sz="800" spc="-10" dirty="0">
              <a:solidFill>
                <a:schemeClr val="tx2"/>
              </a:solidFill>
            </a:endParaRPr>
          </a:p>
        </p:txBody>
      </p:sp>
      <p:pic>
        <p:nvPicPr>
          <p:cNvPr id="5" name="object 5" descr="Picture of Grace Hopper"/>
          <p:cNvPicPr/>
          <p:nvPr/>
        </p:nvPicPr>
        <p:blipFill>
          <a:blip r:embed="rId2" cstate="print"/>
          <a:stretch>
            <a:fillRect/>
          </a:stretch>
        </p:blipFill>
        <p:spPr>
          <a:xfrm>
            <a:off x="409955" y="1449324"/>
            <a:ext cx="4069079" cy="4494276"/>
          </a:xfrm>
          <a:prstGeom prst="rect">
            <a:avLst/>
          </a:prstGeom>
        </p:spPr>
      </p:pic>
      <p:sp>
        <p:nvSpPr>
          <p:cNvPr id="4" name="object 4"/>
          <p:cNvSpPr txBox="1"/>
          <p:nvPr/>
        </p:nvSpPr>
        <p:spPr>
          <a:xfrm>
            <a:off x="5331967" y="1606676"/>
            <a:ext cx="2712720" cy="513715"/>
          </a:xfrm>
          <a:prstGeom prst="rect">
            <a:avLst/>
          </a:prstGeom>
        </p:spPr>
        <p:txBody>
          <a:bodyPr vert="horz" wrap="square" lIns="0" tIns="13335" rIns="0" bIns="0" rtlCol="0">
            <a:spAutoFit/>
          </a:bodyPr>
          <a:lstStyle/>
          <a:p>
            <a:pPr marL="12700">
              <a:lnSpc>
                <a:spcPct val="100000"/>
              </a:lnSpc>
              <a:spcBef>
                <a:spcPts val="105"/>
              </a:spcBef>
            </a:pPr>
            <a:r>
              <a:rPr sz="3200" b="1" i="1" dirty="0">
                <a:solidFill>
                  <a:srgbClr val="006FC0"/>
                </a:solidFill>
                <a:latin typeface="Arial"/>
                <a:cs typeface="Arial"/>
              </a:rPr>
              <a:t>Grace</a:t>
            </a:r>
            <a:r>
              <a:rPr sz="3200" b="1" i="1" spc="-100" dirty="0">
                <a:solidFill>
                  <a:srgbClr val="006FC0"/>
                </a:solidFill>
                <a:latin typeface="Arial"/>
                <a:cs typeface="Arial"/>
              </a:rPr>
              <a:t> </a:t>
            </a:r>
            <a:r>
              <a:rPr sz="3200" b="1" i="1" dirty="0">
                <a:solidFill>
                  <a:srgbClr val="006FC0"/>
                </a:solidFill>
                <a:latin typeface="Arial"/>
                <a:cs typeface="Arial"/>
              </a:rPr>
              <a:t>Hopper</a:t>
            </a:r>
            <a:endParaRPr sz="3200">
              <a:latin typeface="Arial"/>
              <a:cs typeface="Arial"/>
            </a:endParaRPr>
          </a:p>
        </p:txBody>
      </p:sp>
      <p:sp>
        <p:nvSpPr>
          <p:cNvPr id="3" name="object 3" descr="Rear admiral in the Naval Reserve  who served during World War II and  after, Pioneer of computer programming, &#10;First to devise the theory of machine-&#10;independent programming languages"/>
          <p:cNvSpPr txBox="1"/>
          <p:nvPr/>
        </p:nvSpPr>
        <p:spPr>
          <a:xfrm>
            <a:off x="4743958" y="2579370"/>
            <a:ext cx="4094479" cy="2220595"/>
          </a:xfrm>
          <a:prstGeom prst="rect">
            <a:avLst/>
          </a:prstGeom>
        </p:spPr>
        <p:txBody>
          <a:bodyPr vert="horz" wrap="square" lIns="0" tIns="12700" rIns="0" bIns="0" rtlCol="0">
            <a:spAutoFit/>
          </a:bodyPr>
          <a:lstStyle/>
          <a:p>
            <a:pPr marL="299085" marR="156210" indent="-287020">
              <a:lnSpc>
                <a:spcPct val="100000"/>
              </a:lnSpc>
              <a:spcBef>
                <a:spcPts val="100"/>
              </a:spcBef>
              <a:buChar char="•"/>
              <a:tabLst>
                <a:tab pos="299085" algn="l"/>
                <a:tab pos="299720" algn="l"/>
              </a:tabLst>
            </a:pPr>
            <a:r>
              <a:rPr sz="1800" spc="-5" dirty="0">
                <a:solidFill>
                  <a:srgbClr val="2D2D2D"/>
                </a:solidFill>
                <a:latin typeface="Arial"/>
                <a:cs typeface="Arial"/>
              </a:rPr>
              <a:t>Rear</a:t>
            </a:r>
            <a:r>
              <a:rPr sz="1800" spc="5" dirty="0">
                <a:solidFill>
                  <a:srgbClr val="2D2D2D"/>
                </a:solidFill>
                <a:latin typeface="Arial"/>
                <a:cs typeface="Arial"/>
              </a:rPr>
              <a:t> </a:t>
            </a:r>
            <a:r>
              <a:rPr sz="1800" spc="-5" dirty="0">
                <a:solidFill>
                  <a:srgbClr val="2D2D2D"/>
                </a:solidFill>
                <a:latin typeface="Arial"/>
                <a:cs typeface="Arial"/>
              </a:rPr>
              <a:t>admiral</a:t>
            </a:r>
            <a:r>
              <a:rPr sz="1800" spc="5" dirty="0">
                <a:solidFill>
                  <a:srgbClr val="2D2D2D"/>
                </a:solidFill>
                <a:latin typeface="Arial"/>
                <a:cs typeface="Arial"/>
              </a:rPr>
              <a:t> </a:t>
            </a:r>
            <a:r>
              <a:rPr sz="1800" spc="-5" dirty="0">
                <a:solidFill>
                  <a:srgbClr val="2D2D2D"/>
                </a:solidFill>
                <a:latin typeface="Arial"/>
                <a:cs typeface="Arial"/>
              </a:rPr>
              <a:t>in</a:t>
            </a:r>
            <a:r>
              <a:rPr sz="1800" spc="-15" dirty="0">
                <a:solidFill>
                  <a:srgbClr val="2D2D2D"/>
                </a:solidFill>
                <a:latin typeface="Arial"/>
                <a:cs typeface="Arial"/>
              </a:rPr>
              <a:t> </a:t>
            </a:r>
            <a:r>
              <a:rPr sz="1800" dirty="0">
                <a:solidFill>
                  <a:srgbClr val="2D2D2D"/>
                </a:solidFill>
                <a:latin typeface="Arial"/>
                <a:cs typeface="Arial"/>
              </a:rPr>
              <a:t>the</a:t>
            </a:r>
            <a:r>
              <a:rPr sz="1800" spc="-15" dirty="0">
                <a:solidFill>
                  <a:srgbClr val="2D2D2D"/>
                </a:solidFill>
                <a:latin typeface="Arial"/>
                <a:cs typeface="Arial"/>
              </a:rPr>
              <a:t> </a:t>
            </a:r>
            <a:r>
              <a:rPr sz="1800" spc="-5" dirty="0">
                <a:solidFill>
                  <a:srgbClr val="2D2D2D"/>
                </a:solidFill>
                <a:latin typeface="Arial"/>
                <a:cs typeface="Arial"/>
              </a:rPr>
              <a:t>Naval</a:t>
            </a:r>
            <a:r>
              <a:rPr sz="1800" spc="5" dirty="0">
                <a:solidFill>
                  <a:srgbClr val="2D2D2D"/>
                </a:solidFill>
                <a:latin typeface="Arial"/>
                <a:cs typeface="Arial"/>
              </a:rPr>
              <a:t> </a:t>
            </a:r>
            <a:r>
              <a:rPr sz="1800" spc="-5" dirty="0">
                <a:solidFill>
                  <a:srgbClr val="2D2D2D"/>
                </a:solidFill>
                <a:latin typeface="Arial"/>
                <a:cs typeface="Arial"/>
              </a:rPr>
              <a:t>Reserve </a:t>
            </a:r>
            <a:r>
              <a:rPr sz="1800" dirty="0">
                <a:solidFill>
                  <a:srgbClr val="2D2D2D"/>
                </a:solidFill>
                <a:latin typeface="Arial"/>
                <a:cs typeface="Arial"/>
              </a:rPr>
              <a:t> </a:t>
            </a:r>
            <a:r>
              <a:rPr sz="1800" spc="-15" dirty="0">
                <a:solidFill>
                  <a:srgbClr val="2D2D2D"/>
                </a:solidFill>
                <a:latin typeface="Arial"/>
                <a:cs typeface="Arial"/>
              </a:rPr>
              <a:t>who</a:t>
            </a:r>
            <a:r>
              <a:rPr sz="1800" spc="30" dirty="0">
                <a:solidFill>
                  <a:srgbClr val="2D2D2D"/>
                </a:solidFill>
                <a:latin typeface="Arial"/>
                <a:cs typeface="Arial"/>
              </a:rPr>
              <a:t> </a:t>
            </a:r>
            <a:r>
              <a:rPr sz="1800" spc="-5" dirty="0">
                <a:solidFill>
                  <a:srgbClr val="2D2D2D"/>
                </a:solidFill>
                <a:latin typeface="Arial"/>
                <a:cs typeface="Arial"/>
              </a:rPr>
              <a:t>served</a:t>
            </a:r>
            <a:r>
              <a:rPr sz="1800" spc="-10" dirty="0">
                <a:solidFill>
                  <a:srgbClr val="2D2D2D"/>
                </a:solidFill>
                <a:latin typeface="Arial"/>
                <a:cs typeface="Arial"/>
              </a:rPr>
              <a:t> </a:t>
            </a:r>
            <a:r>
              <a:rPr sz="1800" spc="-5" dirty="0">
                <a:solidFill>
                  <a:srgbClr val="2D2D2D"/>
                </a:solidFill>
                <a:latin typeface="Arial"/>
                <a:cs typeface="Arial"/>
              </a:rPr>
              <a:t>during</a:t>
            </a:r>
            <a:r>
              <a:rPr sz="1800" spc="5" dirty="0">
                <a:solidFill>
                  <a:srgbClr val="2D2D2D"/>
                </a:solidFill>
                <a:latin typeface="Arial"/>
                <a:cs typeface="Arial"/>
              </a:rPr>
              <a:t> </a:t>
            </a:r>
            <a:r>
              <a:rPr sz="1800" spc="-10" dirty="0">
                <a:solidFill>
                  <a:srgbClr val="2D2D2D"/>
                </a:solidFill>
                <a:latin typeface="Arial"/>
                <a:cs typeface="Arial"/>
              </a:rPr>
              <a:t>World </a:t>
            </a:r>
            <a:r>
              <a:rPr sz="1800" spc="-25" dirty="0">
                <a:solidFill>
                  <a:srgbClr val="2D2D2D"/>
                </a:solidFill>
                <a:latin typeface="Arial"/>
                <a:cs typeface="Arial"/>
              </a:rPr>
              <a:t>War</a:t>
            </a:r>
            <a:r>
              <a:rPr sz="1800" spc="-5" dirty="0">
                <a:solidFill>
                  <a:srgbClr val="2D2D2D"/>
                </a:solidFill>
                <a:latin typeface="Arial"/>
                <a:cs typeface="Arial"/>
              </a:rPr>
              <a:t> </a:t>
            </a:r>
            <a:r>
              <a:rPr sz="1800" dirty="0">
                <a:solidFill>
                  <a:srgbClr val="2D2D2D"/>
                </a:solidFill>
                <a:latin typeface="Arial"/>
                <a:cs typeface="Arial"/>
              </a:rPr>
              <a:t>II</a:t>
            </a:r>
            <a:r>
              <a:rPr sz="1800" spc="-15" dirty="0">
                <a:solidFill>
                  <a:srgbClr val="2D2D2D"/>
                </a:solidFill>
                <a:latin typeface="Arial"/>
                <a:cs typeface="Arial"/>
              </a:rPr>
              <a:t> </a:t>
            </a:r>
            <a:r>
              <a:rPr sz="1800" spc="-5" dirty="0">
                <a:solidFill>
                  <a:srgbClr val="2D2D2D"/>
                </a:solidFill>
                <a:latin typeface="Arial"/>
                <a:cs typeface="Arial"/>
              </a:rPr>
              <a:t>and </a:t>
            </a:r>
            <a:r>
              <a:rPr sz="1800" spc="-484" dirty="0">
                <a:solidFill>
                  <a:srgbClr val="2D2D2D"/>
                </a:solidFill>
                <a:latin typeface="Arial"/>
                <a:cs typeface="Arial"/>
              </a:rPr>
              <a:t> </a:t>
            </a:r>
            <a:r>
              <a:rPr sz="1800" dirty="0">
                <a:solidFill>
                  <a:srgbClr val="2D2D2D"/>
                </a:solidFill>
                <a:latin typeface="Arial"/>
                <a:cs typeface="Arial"/>
              </a:rPr>
              <a:t>after</a:t>
            </a:r>
            <a:endParaRPr sz="1800" dirty="0">
              <a:latin typeface="Arial"/>
              <a:cs typeface="Arial"/>
            </a:endParaRPr>
          </a:p>
          <a:p>
            <a:pPr>
              <a:lnSpc>
                <a:spcPct val="100000"/>
              </a:lnSpc>
              <a:spcBef>
                <a:spcPts val="30"/>
              </a:spcBef>
              <a:buClr>
                <a:srgbClr val="2D2D2D"/>
              </a:buClr>
              <a:buFont typeface="Arial"/>
              <a:buChar char="•"/>
            </a:pPr>
            <a:endParaRPr sz="1850" dirty="0">
              <a:latin typeface="Arial"/>
              <a:cs typeface="Arial"/>
            </a:endParaRPr>
          </a:p>
          <a:p>
            <a:pPr marL="299085" indent="-287020">
              <a:lnSpc>
                <a:spcPct val="100000"/>
              </a:lnSpc>
              <a:spcBef>
                <a:spcPts val="5"/>
              </a:spcBef>
              <a:buChar char="•"/>
              <a:tabLst>
                <a:tab pos="299085" algn="l"/>
                <a:tab pos="299720" algn="l"/>
              </a:tabLst>
            </a:pPr>
            <a:r>
              <a:rPr sz="1800" spc="-5" dirty="0">
                <a:solidFill>
                  <a:srgbClr val="2D2D2D"/>
                </a:solidFill>
                <a:latin typeface="Arial"/>
                <a:cs typeface="Arial"/>
              </a:rPr>
              <a:t>Pioneer</a:t>
            </a:r>
            <a:r>
              <a:rPr sz="1800" spc="-15" dirty="0">
                <a:solidFill>
                  <a:srgbClr val="2D2D2D"/>
                </a:solidFill>
                <a:latin typeface="Arial"/>
                <a:cs typeface="Arial"/>
              </a:rPr>
              <a:t> </a:t>
            </a:r>
            <a:r>
              <a:rPr sz="1800" dirty="0">
                <a:solidFill>
                  <a:srgbClr val="2D2D2D"/>
                </a:solidFill>
                <a:latin typeface="Arial"/>
                <a:cs typeface="Arial"/>
              </a:rPr>
              <a:t>of</a:t>
            </a:r>
            <a:r>
              <a:rPr sz="1800" spc="-15" dirty="0">
                <a:solidFill>
                  <a:srgbClr val="2D2D2D"/>
                </a:solidFill>
                <a:latin typeface="Arial"/>
                <a:cs typeface="Arial"/>
              </a:rPr>
              <a:t> </a:t>
            </a:r>
            <a:r>
              <a:rPr sz="1800" spc="-5" dirty="0">
                <a:solidFill>
                  <a:srgbClr val="2D2D2D"/>
                </a:solidFill>
                <a:latin typeface="Arial"/>
                <a:cs typeface="Arial"/>
              </a:rPr>
              <a:t>computer programming</a:t>
            </a:r>
            <a:endParaRPr sz="1800" dirty="0">
              <a:latin typeface="Arial"/>
              <a:cs typeface="Arial"/>
            </a:endParaRPr>
          </a:p>
          <a:p>
            <a:pPr>
              <a:lnSpc>
                <a:spcPct val="100000"/>
              </a:lnSpc>
              <a:spcBef>
                <a:spcPts val="30"/>
              </a:spcBef>
              <a:buClr>
                <a:srgbClr val="2D2D2D"/>
              </a:buClr>
              <a:buFont typeface="Arial"/>
              <a:buChar char="•"/>
            </a:pPr>
            <a:endParaRPr sz="1850" dirty="0">
              <a:latin typeface="Arial"/>
              <a:cs typeface="Arial"/>
            </a:endParaRPr>
          </a:p>
          <a:p>
            <a:pPr marL="286385" marR="29209" indent="-286385" algn="r">
              <a:lnSpc>
                <a:spcPct val="100000"/>
              </a:lnSpc>
              <a:buChar char="•"/>
              <a:tabLst>
                <a:tab pos="286385" algn="l"/>
                <a:tab pos="299720" algn="l"/>
              </a:tabLst>
            </a:pPr>
            <a:r>
              <a:rPr sz="1800" dirty="0">
                <a:solidFill>
                  <a:srgbClr val="2D2D2D"/>
                </a:solidFill>
                <a:latin typeface="Arial"/>
                <a:cs typeface="Arial"/>
              </a:rPr>
              <a:t>First</a:t>
            </a:r>
            <a:r>
              <a:rPr sz="1800" spc="-15" dirty="0">
                <a:solidFill>
                  <a:srgbClr val="2D2D2D"/>
                </a:solidFill>
                <a:latin typeface="Arial"/>
                <a:cs typeface="Arial"/>
              </a:rPr>
              <a:t> </a:t>
            </a:r>
            <a:r>
              <a:rPr sz="1800" dirty="0">
                <a:solidFill>
                  <a:srgbClr val="2D2D2D"/>
                </a:solidFill>
                <a:latin typeface="Arial"/>
                <a:cs typeface="Arial"/>
              </a:rPr>
              <a:t>to</a:t>
            </a:r>
            <a:r>
              <a:rPr sz="1800" spc="-5" dirty="0">
                <a:solidFill>
                  <a:srgbClr val="2D2D2D"/>
                </a:solidFill>
                <a:latin typeface="Arial"/>
                <a:cs typeface="Arial"/>
              </a:rPr>
              <a:t> devise</a:t>
            </a:r>
            <a:r>
              <a:rPr sz="1800" dirty="0">
                <a:solidFill>
                  <a:srgbClr val="2D2D2D"/>
                </a:solidFill>
                <a:latin typeface="Arial"/>
                <a:cs typeface="Arial"/>
              </a:rPr>
              <a:t> the</a:t>
            </a:r>
            <a:r>
              <a:rPr sz="1800" spc="-15" dirty="0">
                <a:solidFill>
                  <a:srgbClr val="2D2D2D"/>
                </a:solidFill>
                <a:latin typeface="Arial"/>
                <a:cs typeface="Arial"/>
              </a:rPr>
              <a:t> </a:t>
            </a:r>
            <a:r>
              <a:rPr sz="1800" spc="-5" dirty="0">
                <a:solidFill>
                  <a:srgbClr val="2D2D2D"/>
                </a:solidFill>
                <a:latin typeface="Arial"/>
                <a:cs typeface="Arial"/>
              </a:rPr>
              <a:t>theory</a:t>
            </a:r>
            <a:r>
              <a:rPr sz="1800" spc="-10" dirty="0">
                <a:solidFill>
                  <a:srgbClr val="2D2D2D"/>
                </a:solidFill>
                <a:latin typeface="Arial"/>
                <a:cs typeface="Arial"/>
              </a:rPr>
              <a:t> </a:t>
            </a:r>
            <a:r>
              <a:rPr sz="1800" dirty="0">
                <a:solidFill>
                  <a:srgbClr val="2D2D2D"/>
                </a:solidFill>
                <a:latin typeface="Arial"/>
                <a:cs typeface="Arial"/>
              </a:rPr>
              <a:t>of</a:t>
            </a:r>
            <a:r>
              <a:rPr sz="1800" spc="-5" dirty="0">
                <a:solidFill>
                  <a:srgbClr val="2D2D2D"/>
                </a:solidFill>
                <a:latin typeface="Arial"/>
                <a:cs typeface="Arial"/>
              </a:rPr>
              <a:t> machine-</a:t>
            </a:r>
            <a:endParaRPr sz="1800" dirty="0">
              <a:latin typeface="Arial"/>
              <a:cs typeface="Arial"/>
            </a:endParaRPr>
          </a:p>
          <a:p>
            <a:pPr marR="5080" algn="r">
              <a:lnSpc>
                <a:spcPct val="100000"/>
              </a:lnSpc>
            </a:pPr>
            <a:r>
              <a:rPr sz="1800" spc="-10" dirty="0">
                <a:solidFill>
                  <a:srgbClr val="2D2D2D"/>
                </a:solidFill>
                <a:latin typeface="Arial"/>
                <a:cs typeface="Arial"/>
              </a:rPr>
              <a:t>independent</a:t>
            </a:r>
            <a:r>
              <a:rPr sz="1800" spc="15" dirty="0">
                <a:solidFill>
                  <a:srgbClr val="2D2D2D"/>
                </a:solidFill>
                <a:latin typeface="Arial"/>
                <a:cs typeface="Arial"/>
              </a:rPr>
              <a:t> </a:t>
            </a:r>
            <a:r>
              <a:rPr sz="1800" spc="-5" dirty="0">
                <a:solidFill>
                  <a:srgbClr val="2D2D2D"/>
                </a:solidFill>
                <a:latin typeface="Arial"/>
                <a:cs typeface="Arial"/>
              </a:rPr>
              <a:t>programming</a:t>
            </a:r>
            <a:r>
              <a:rPr sz="1800" dirty="0">
                <a:solidFill>
                  <a:srgbClr val="2D2D2D"/>
                </a:solidFill>
                <a:latin typeface="Arial"/>
                <a:cs typeface="Arial"/>
              </a:rPr>
              <a:t> </a:t>
            </a:r>
            <a:r>
              <a:rPr sz="1800" spc="-10" dirty="0">
                <a:solidFill>
                  <a:srgbClr val="2D2D2D"/>
                </a:solidFill>
                <a:latin typeface="Arial"/>
                <a:cs typeface="Arial"/>
              </a:rPr>
              <a:t>languages</a:t>
            </a:r>
            <a:endParaRPr sz="1800" dirty="0">
              <a:latin typeface="Arial"/>
              <a:cs typeface="Arial"/>
            </a:endParaRPr>
          </a:p>
        </p:txBody>
      </p:sp>
      <p:sp>
        <p:nvSpPr>
          <p:cNvPr id="6" name="object 6"/>
          <p:cNvSpPr txBox="1"/>
          <p:nvPr/>
        </p:nvSpPr>
        <p:spPr>
          <a:xfrm>
            <a:off x="8487156" y="6627158"/>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7</a:t>
            </a:fld>
            <a:endParaRPr sz="1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8" y="249173"/>
            <a:ext cx="3945889" cy="452120"/>
          </a:xfrm>
          <a:prstGeom prst="rect">
            <a:avLst/>
          </a:prstGeom>
        </p:spPr>
        <p:txBody>
          <a:bodyPr vert="horz" wrap="square" lIns="0" tIns="12065" rIns="0" bIns="0" rtlCol="0">
            <a:spAutoFit/>
          </a:bodyPr>
          <a:lstStyle/>
          <a:p>
            <a:pPr marL="519430">
              <a:lnSpc>
                <a:spcPct val="100000"/>
              </a:lnSpc>
              <a:spcBef>
                <a:spcPts val="95"/>
              </a:spcBef>
            </a:pPr>
            <a:r>
              <a:rPr spc="-5" dirty="0"/>
              <a:t>“Firsts</a:t>
            </a:r>
            <a:r>
              <a:rPr dirty="0"/>
              <a:t> </a:t>
            </a:r>
            <a:r>
              <a:rPr spc="-5" dirty="0"/>
              <a:t>of</a:t>
            </a:r>
            <a:r>
              <a:rPr spc="-25" dirty="0"/>
              <a:t> </a:t>
            </a:r>
            <a:r>
              <a:rPr spc="-10" dirty="0"/>
              <a:t>the</a:t>
            </a:r>
            <a:r>
              <a:rPr spc="-25" dirty="0"/>
              <a:t> </a:t>
            </a:r>
            <a:r>
              <a:rPr spc="-10" dirty="0"/>
              <a:t>Firsts”</a:t>
            </a:r>
            <a:r>
              <a:rPr lang="en-US" sz="800" spc="-10" dirty="0">
                <a:solidFill>
                  <a:schemeClr val="tx2"/>
                </a:solidFill>
              </a:rPr>
              <a:t>6</a:t>
            </a:r>
            <a:endParaRPr sz="800" spc="-10" dirty="0">
              <a:solidFill>
                <a:schemeClr val="tx2"/>
              </a:solidFill>
            </a:endParaRPr>
          </a:p>
        </p:txBody>
      </p:sp>
      <p:pic>
        <p:nvPicPr>
          <p:cNvPr id="5" name="object 5" descr="Picture of Minnie Spotted-Wolf"/>
          <p:cNvPicPr/>
          <p:nvPr/>
        </p:nvPicPr>
        <p:blipFill>
          <a:blip r:embed="rId2" cstate="print"/>
          <a:stretch>
            <a:fillRect/>
          </a:stretch>
        </p:blipFill>
        <p:spPr>
          <a:xfrm>
            <a:off x="318515" y="1418844"/>
            <a:ext cx="4346448" cy="4468368"/>
          </a:xfrm>
          <a:prstGeom prst="rect">
            <a:avLst/>
          </a:prstGeom>
        </p:spPr>
      </p:pic>
      <p:sp>
        <p:nvSpPr>
          <p:cNvPr id="4" name="object 4"/>
          <p:cNvSpPr txBox="1"/>
          <p:nvPr/>
        </p:nvSpPr>
        <p:spPr>
          <a:xfrm>
            <a:off x="4906136" y="1696593"/>
            <a:ext cx="3945890" cy="513715"/>
          </a:xfrm>
          <a:prstGeom prst="rect">
            <a:avLst/>
          </a:prstGeom>
        </p:spPr>
        <p:txBody>
          <a:bodyPr vert="horz" wrap="square" lIns="0" tIns="13335" rIns="0" bIns="0" rtlCol="0">
            <a:spAutoFit/>
          </a:bodyPr>
          <a:lstStyle/>
          <a:p>
            <a:pPr marL="12700">
              <a:lnSpc>
                <a:spcPct val="100000"/>
              </a:lnSpc>
              <a:spcBef>
                <a:spcPts val="105"/>
              </a:spcBef>
            </a:pPr>
            <a:r>
              <a:rPr sz="3200" b="1" i="1" dirty="0">
                <a:solidFill>
                  <a:srgbClr val="006FC0"/>
                </a:solidFill>
                <a:latin typeface="Arial"/>
                <a:cs typeface="Arial"/>
              </a:rPr>
              <a:t>Minnie</a:t>
            </a:r>
            <a:r>
              <a:rPr sz="3200" b="1" i="1" spc="-100" dirty="0">
                <a:solidFill>
                  <a:srgbClr val="006FC0"/>
                </a:solidFill>
                <a:latin typeface="Arial"/>
                <a:cs typeface="Arial"/>
              </a:rPr>
              <a:t> </a:t>
            </a:r>
            <a:r>
              <a:rPr sz="3200" b="1" i="1" spc="-5" dirty="0">
                <a:solidFill>
                  <a:srgbClr val="006FC0"/>
                </a:solidFill>
                <a:latin typeface="Arial"/>
                <a:cs typeface="Arial"/>
              </a:rPr>
              <a:t>Spotted-Wolf</a:t>
            </a:r>
            <a:endParaRPr sz="3200">
              <a:latin typeface="Arial"/>
              <a:cs typeface="Arial"/>
            </a:endParaRPr>
          </a:p>
        </p:txBody>
      </p:sp>
      <p:sp>
        <p:nvSpPr>
          <p:cNvPr id="3" name="object 3" descr="First known Native American woman&#10;to enlist in the Marine Corps Women’s  Reserve"/>
          <p:cNvSpPr txBox="1"/>
          <p:nvPr/>
        </p:nvSpPr>
        <p:spPr>
          <a:xfrm>
            <a:off x="4743958" y="2579370"/>
            <a:ext cx="4161154" cy="848994"/>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sz="1800" dirty="0">
                <a:solidFill>
                  <a:srgbClr val="2D2D2D"/>
                </a:solidFill>
                <a:latin typeface="Arial"/>
                <a:cs typeface="Arial"/>
              </a:rPr>
              <a:t>First</a:t>
            </a:r>
            <a:r>
              <a:rPr sz="1800" spc="-15" dirty="0">
                <a:solidFill>
                  <a:srgbClr val="2D2D2D"/>
                </a:solidFill>
                <a:latin typeface="Arial"/>
                <a:cs typeface="Arial"/>
              </a:rPr>
              <a:t> known</a:t>
            </a:r>
            <a:r>
              <a:rPr sz="1800" spc="45" dirty="0">
                <a:solidFill>
                  <a:srgbClr val="2D2D2D"/>
                </a:solidFill>
                <a:latin typeface="Arial"/>
                <a:cs typeface="Arial"/>
              </a:rPr>
              <a:t> </a:t>
            </a:r>
            <a:r>
              <a:rPr sz="1800" spc="-5" dirty="0">
                <a:solidFill>
                  <a:srgbClr val="2D2D2D"/>
                </a:solidFill>
                <a:latin typeface="Arial"/>
                <a:cs typeface="Arial"/>
              </a:rPr>
              <a:t>Native</a:t>
            </a:r>
            <a:r>
              <a:rPr sz="1800" spc="-85" dirty="0">
                <a:solidFill>
                  <a:srgbClr val="2D2D2D"/>
                </a:solidFill>
                <a:latin typeface="Arial"/>
                <a:cs typeface="Arial"/>
              </a:rPr>
              <a:t> </a:t>
            </a:r>
            <a:r>
              <a:rPr sz="1800" spc="-5" dirty="0">
                <a:solidFill>
                  <a:srgbClr val="2D2D2D"/>
                </a:solidFill>
                <a:latin typeface="Arial"/>
                <a:cs typeface="Arial"/>
              </a:rPr>
              <a:t>American</a:t>
            </a:r>
            <a:r>
              <a:rPr sz="1800" spc="5" dirty="0">
                <a:solidFill>
                  <a:srgbClr val="2D2D2D"/>
                </a:solidFill>
                <a:latin typeface="Arial"/>
                <a:cs typeface="Arial"/>
              </a:rPr>
              <a:t> </a:t>
            </a:r>
            <a:r>
              <a:rPr sz="1800" spc="-15" dirty="0">
                <a:solidFill>
                  <a:srgbClr val="2D2D2D"/>
                </a:solidFill>
                <a:latin typeface="Arial"/>
                <a:cs typeface="Arial"/>
              </a:rPr>
              <a:t>woman</a:t>
            </a:r>
            <a:endParaRPr sz="1800" dirty="0">
              <a:latin typeface="Arial"/>
              <a:cs typeface="Arial"/>
            </a:endParaRPr>
          </a:p>
          <a:p>
            <a:pPr marL="299085" marR="5080">
              <a:lnSpc>
                <a:spcPct val="100000"/>
              </a:lnSpc>
            </a:pPr>
            <a:r>
              <a:rPr sz="1800" dirty="0">
                <a:solidFill>
                  <a:srgbClr val="2D2D2D"/>
                </a:solidFill>
                <a:latin typeface="Arial"/>
                <a:cs typeface="Arial"/>
              </a:rPr>
              <a:t>to </a:t>
            </a:r>
            <a:r>
              <a:rPr sz="1800" spc="-5" dirty="0">
                <a:solidFill>
                  <a:srgbClr val="2D2D2D"/>
                </a:solidFill>
                <a:latin typeface="Arial"/>
                <a:cs typeface="Arial"/>
              </a:rPr>
              <a:t>enlist in </a:t>
            </a:r>
            <a:r>
              <a:rPr sz="1800" dirty="0">
                <a:solidFill>
                  <a:srgbClr val="2D2D2D"/>
                </a:solidFill>
                <a:latin typeface="Arial"/>
                <a:cs typeface="Arial"/>
              </a:rPr>
              <a:t>the </a:t>
            </a:r>
            <a:r>
              <a:rPr sz="1800" spc="-5" dirty="0">
                <a:solidFill>
                  <a:srgbClr val="2D2D2D"/>
                </a:solidFill>
                <a:latin typeface="Arial"/>
                <a:cs typeface="Arial"/>
              </a:rPr>
              <a:t>Marine Corps </a:t>
            </a:r>
            <a:r>
              <a:rPr sz="1800" spc="-20" dirty="0">
                <a:solidFill>
                  <a:srgbClr val="2D2D2D"/>
                </a:solidFill>
                <a:latin typeface="Arial"/>
                <a:cs typeface="Arial"/>
              </a:rPr>
              <a:t>Women’s </a:t>
            </a:r>
            <a:r>
              <a:rPr sz="1800" spc="-490" dirty="0">
                <a:solidFill>
                  <a:srgbClr val="2D2D2D"/>
                </a:solidFill>
                <a:latin typeface="Arial"/>
                <a:cs typeface="Arial"/>
              </a:rPr>
              <a:t> </a:t>
            </a:r>
            <a:r>
              <a:rPr sz="1800" spc="-5" dirty="0">
                <a:solidFill>
                  <a:srgbClr val="2D2D2D"/>
                </a:solidFill>
                <a:latin typeface="Arial"/>
                <a:cs typeface="Arial"/>
              </a:rPr>
              <a:t>Reserve</a:t>
            </a:r>
            <a:endParaRPr sz="1800" dirty="0">
              <a:latin typeface="Arial"/>
              <a:cs typeface="Arial"/>
            </a:endParaRPr>
          </a:p>
        </p:txBody>
      </p:sp>
      <p:sp>
        <p:nvSpPr>
          <p:cNvPr id="6" name="object 6"/>
          <p:cNvSpPr txBox="1"/>
          <p:nvPr/>
        </p:nvSpPr>
        <p:spPr>
          <a:xfrm>
            <a:off x="8487156" y="6627158"/>
            <a:ext cx="15938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FFFFFF"/>
                </a:solidFill>
                <a:latin typeface="Arial"/>
                <a:cs typeface="Arial"/>
              </a:rPr>
              <a:t>8</a:t>
            </a:fld>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81782" y="329310"/>
            <a:ext cx="411924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Women</a:t>
            </a:r>
            <a:r>
              <a:rPr sz="1800" spc="15" dirty="0">
                <a:latin typeface="Calibri"/>
                <a:cs typeface="Calibri"/>
              </a:rPr>
              <a:t> </a:t>
            </a:r>
            <a:r>
              <a:rPr sz="1800" spc="-25" dirty="0">
                <a:latin typeface="Calibri"/>
                <a:cs typeface="Calibri"/>
              </a:rPr>
              <a:t>Veterans</a:t>
            </a:r>
            <a:r>
              <a:rPr sz="1800" spc="15" dirty="0">
                <a:latin typeface="Calibri"/>
                <a:cs typeface="Calibri"/>
              </a:rPr>
              <a:t> </a:t>
            </a:r>
            <a:r>
              <a:rPr sz="1800" spc="-10" dirty="0">
                <a:latin typeface="Calibri"/>
                <a:cs typeface="Calibri"/>
              </a:rPr>
              <a:t>History</a:t>
            </a:r>
            <a:r>
              <a:rPr sz="1800" dirty="0">
                <a:latin typeface="Calibri"/>
                <a:cs typeface="Calibri"/>
              </a:rPr>
              <a:t> and</a:t>
            </a:r>
            <a:r>
              <a:rPr sz="1800" spc="15" dirty="0">
                <a:latin typeface="Calibri"/>
                <a:cs typeface="Calibri"/>
              </a:rPr>
              <a:t> </a:t>
            </a:r>
            <a:r>
              <a:rPr sz="1800" spc="-10" dirty="0">
                <a:latin typeface="Calibri"/>
                <a:cs typeface="Calibri"/>
              </a:rPr>
              <a:t>Demographics</a:t>
            </a:r>
            <a:endParaRPr sz="1800" dirty="0">
              <a:latin typeface="Calibri"/>
              <a:cs typeface="Calibri"/>
            </a:endParaRPr>
          </a:p>
        </p:txBody>
      </p:sp>
      <p:pic>
        <p:nvPicPr>
          <p:cNvPr id="2" name="object 2" descr="Logo"/>
          <p:cNvPicPr/>
          <p:nvPr/>
        </p:nvPicPr>
        <p:blipFill>
          <a:blip r:embed="rId2" cstate="print"/>
          <a:stretch>
            <a:fillRect/>
          </a:stretch>
        </p:blipFill>
        <p:spPr>
          <a:xfrm>
            <a:off x="214884" y="100584"/>
            <a:ext cx="690372" cy="647699"/>
          </a:xfrm>
          <a:prstGeom prst="rect">
            <a:avLst/>
          </a:prstGeom>
        </p:spPr>
      </p:pic>
      <p:pic>
        <p:nvPicPr>
          <p:cNvPr id="3" name="object 3" descr="Women Veterans History and Demographics"/>
          <p:cNvPicPr/>
          <p:nvPr/>
        </p:nvPicPr>
        <p:blipFill>
          <a:blip r:embed="rId3" cstate="print"/>
          <a:stretch>
            <a:fillRect/>
          </a:stretch>
        </p:blipFill>
        <p:spPr>
          <a:xfrm>
            <a:off x="455676" y="1188719"/>
            <a:ext cx="8231123" cy="4469892"/>
          </a:xfrm>
          <a:prstGeom prst="rect">
            <a:avLst/>
          </a:prstGeom>
        </p:spPr>
      </p:pic>
      <p:sp>
        <p:nvSpPr>
          <p:cNvPr id="4" name="object 4"/>
          <p:cNvSpPr txBox="1"/>
          <p:nvPr/>
        </p:nvSpPr>
        <p:spPr>
          <a:xfrm>
            <a:off x="551789" y="5834583"/>
            <a:ext cx="7215505" cy="495934"/>
          </a:xfrm>
          <a:prstGeom prst="rect">
            <a:avLst/>
          </a:prstGeom>
        </p:spPr>
        <p:txBody>
          <a:bodyPr vert="horz" wrap="square" lIns="0" tIns="31750" rIns="0" bIns="0" rtlCol="0">
            <a:spAutoFit/>
          </a:bodyPr>
          <a:lstStyle/>
          <a:p>
            <a:pPr marL="12700" marR="5080">
              <a:lnSpc>
                <a:spcPts val="1190"/>
              </a:lnSpc>
              <a:spcBef>
                <a:spcPts val="250"/>
              </a:spcBef>
            </a:pPr>
            <a:r>
              <a:rPr sz="1100" spc="-5" dirty="0">
                <a:solidFill>
                  <a:srgbClr val="1C4371"/>
                </a:solidFill>
                <a:latin typeface="Arial"/>
                <a:cs typeface="Arial"/>
              </a:rPr>
              <a:t>Source: America’s</a:t>
            </a:r>
            <a:r>
              <a:rPr sz="1100" spc="5" dirty="0">
                <a:solidFill>
                  <a:srgbClr val="1C4371"/>
                </a:solidFill>
                <a:latin typeface="Arial"/>
                <a:cs typeface="Arial"/>
              </a:rPr>
              <a:t> </a:t>
            </a:r>
            <a:r>
              <a:rPr sz="1100" dirty="0">
                <a:solidFill>
                  <a:srgbClr val="1C4371"/>
                </a:solidFill>
                <a:latin typeface="Arial"/>
                <a:cs typeface="Arial"/>
              </a:rPr>
              <a:t>Women</a:t>
            </a:r>
            <a:r>
              <a:rPr sz="1100" spc="-40" dirty="0">
                <a:solidFill>
                  <a:srgbClr val="1C4371"/>
                </a:solidFill>
                <a:latin typeface="Arial"/>
                <a:cs typeface="Arial"/>
              </a:rPr>
              <a:t> </a:t>
            </a:r>
            <a:r>
              <a:rPr sz="1100" spc="-5" dirty="0">
                <a:solidFill>
                  <a:srgbClr val="1C4371"/>
                </a:solidFill>
                <a:latin typeface="Arial"/>
                <a:cs typeface="Arial"/>
              </a:rPr>
              <a:t>Veterans,</a:t>
            </a:r>
            <a:r>
              <a:rPr sz="1100" spc="-15" dirty="0">
                <a:solidFill>
                  <a:srgbClr val="1C4371"/>
                </a:solidFill>
                <a:latin typeface="Arial"/>
                <a:cs typeface="Arial"/>
              </a:rPr>
              <a:t> </a:t>
            </a:r>
            <a:r>
              <a:rPr sz="1100" spc="-5" dirty="0">
                <a:solidFill>
                  <a:srgbClr val="1C4371"/>
                </a:solidFill>
                <a:latin typeface="Arial"/>
                <a:cs typeface="Arial"/>
              </a:rPr>
              <a:t>National</a:t>
            </a:r>
            <a:r>
              <a:rPr sz="1100" spc="25" dirty="0">
                <a:solidFill>
                  <a:srgbClr val="1C4371"/>
                </a:solidFill>
                <a:latin typeface="Arial"/>
                <a:cs typeface="Arial"/>
              </a:rPr>
              <a:t> </a:t>
            </a:r>
            <a:r>
              <a:rPr sz="1100" spc="-5" dirty="0">
                <a:solidFill>
                  <a:srgbClr val="1C4371"/>
                </a:solidFill>
                <a:latin typeface="Arial"/>
                <a:cs typeface="Arial"/>
              </a:rPr>
              <a:t>Center</a:t>
            </a:r>
            <a:r>
              <a:rPr sz="1100" spc="-10" dirty="0">
                <a:solidFill>
                  <a:srgbClr val="1C4371"/>
                </a:solidFill>
                <a:latin typeface="Arial"/>
                <a:cs typeface="Arial"/>
              </a:rPr>
              <a:t> </a:t>
            </a:r>
            <a:r>
              <a:rPr sz="1100" dirty="0">
                <a:solidFill>
                  <a:srgbClr val="1C4371"/>
                </a:solidFill>
                <a:latin typeface="Arial"/>
                <a:cs typeface="Arial"/>
              </a:rPr>
              <a:t>for</a:t>
            </a:r>
            <a:r>
              <a:rPr sz="1100" spc="-25" dirty="0">
                <a:solidFill>
                  <a:srgbClr val="1C4371"/>
                </a:solidFill>
                <a:latin typeface="Arial"/>
                <a:cs typeface="Arial"/>
              </a:rPr>
              <a:t> </a:t>
            </a:r>
            <a:r>
              <a:rPr sz="1100" spc="-5" dirty="0">
                <a:solidFill>
                  <a:srgbClr val="1C4371"/>
                </a:solidFill>
                <a:latin typeface="Arial"/>
                <a:cs typeface="Arial"/>
              </a:rPr>
              <a:t>Veterans</a:t>
            </a:r>
            <a:r>
              <a:rPr sz="1100" spc="-20" dirty="0">
                <a:solidFill>
                  <a:srgbClr val="1C4371"/>
                </a:solidFill>
                <a:latin typeface="Arial"/>
                <a:cs typeface="Arial"/>
              </a:rPr>
              <a:t> </a:t>
            </a:r>
            <a:r>
              <a:rPr sz="1100" spc="-5" dirty="0">
                <a:solidFill>
                  <a:srgbClr val="1C4371"/>
                </a:solidFill>
                <a:latin typeface="Arial"/>
                <a:cs typeface="Arial"/>
              </a:rPr>
              <a:t>Analysis</a:t>
            </a:r>
            <a:r>
              <a:rPr sz="1100" spc="40" dirty="0">
                <a:solidFill>
                  <a:srgbClr val="1C4371"/>
                </a:solidFill>
                <a:latin typeface="Arial"/>
                <a:cs typeface="Arial"/>
              </a:rPr>
              <a:t> </a:t>
            </a:r>
            <a:r>
              <a:rPr sz="1100" spc="-5" dirty="0">
                <a:solidFill>
                  <a:srgbClr val="1C4371"/>
                </a:solidFill>
                <a:latin typeface="Arial"/>
                <a:cs typeface="Arial"/>
              </a:rPr>
              <a:t>and</a:t>
            </a:r>
            <a:r>
              <a:rPr sz="1100" spc="5" dirty="0">
                <a:solidFill>
                  <a:srgbClr val="1C4371"/>
                </a:solidFill>
                <a:latin typeface="Arial"/>
                <a:cs typeface="Arial"/>
              </a:rPr>
              <a:t> </a:t>
            </a:r>
            <a:r>
              <a:rPr sz="1100" spc="-5" dirty="0">
                <a:solidFill>
                  <a:srgbClr val="1C4371"/>
                </a:solidFill>
                <a:latin typeface="Arial"/>
                <a:cs typeface="Arial"/>
              </a:rPr>
              <a:t>Statistics,</a:t>
            </a:r>
            <a:r>
              <a:rPr sz="1100" spc="-20" dirty="0">
                <a:solidFill>
                  <a:srgbClr val="1C4371"/>
                </a:solidFill>
                <a:latin typeface="Arial"/>
                <a:cs typeface="Arial"/>
              </a:rPr>
              <a:t> </a:t>
            </a:r>
            <a:r>
              <a:rPr sz="1100" spc="-10" dirty="0">
                <a:solidFill>
                  <a:srgbClr val="1C4371"/>
                </a:solidFill>
                <a:latin typeface="Arial"/>
                <a:cs typeface="Arial"/>
              </a:rPr>
              <a:t>Nov.</a:t>
            </a:r>
            <a:r>
              <a:rPr sz="1100" spc="25" dirty="0">
                <a:solidFill>
                  <a:srgbClr val="1C4371"/>
                </a:solidFill>
                <a:latin typeface="Arial"/>
                <a:cs typeface="Arial"/>
              </a:rPr>
              <a:t> </a:t>
            </a:r>
            <a:r>
              <a:rPr sz="1100" spc="-5" dirty="0">
                <a:solidFill>
                  <a:srgbClr val="1C4371"/>
                </a:solidFill>
                <a:latin typeface="Arial"/>
                <a:cs typeface="Arial"/>
              </a:rPr>
              <a:t>2n</a:t>
            </a:r>
            <a:r>
              <a:rPr sz="1100" spc="5" dirty="0">
                <a:solidFill>
                  <a:srgbClr val="1C4371"/>
                </a:solidFill>
                <a:latin typeface="Arial"/>
                <a:cs typeface="Arial"/>
              </a:rPr>
              <a:t> </a:t>
            </a:r>
            <a:r>
              <a:rPr sz="1100" spc="-5" dirty="0">
                <a:solidFill>
                  <a:srgbClr val="1C4371"/>
                </a:solidFill>
                <a:latin typeface="Arial"/>
                <a:cs typeface="Arial"/>
              </a:rPr>
              <a:t>Veterans:</a:t>
            </a:r>
            <a:r>
              <a:rPr sz="1100" spc="-30" dirty="0">
                <a:solidFill>
                  <a:srgbClr val="1C4371"/>
                </a:solidFill>
                <a:latin typeface="Arial"/>
                <a:cs typeface="Arial"/>
              </a:rPr>
              <a:t> </a:t>
            </a:r>
            <a:r>
              <a:rPr sz="1100" spc="-10" dirty="0">
                <a:solidFill>
                  <a:srgbClr val="1C4371"/>
                </a:solidFill>
                <a:latin typeface="Arial"/>
                <a:cs typeface="Arial"/>
              </a:rPr>
              <a:t>Military </a:t>
            </a:r>
            <a:r>
              <a:rPr sz="1100" spc="-5" dirty="0">
                <a:solidFill>
                  <a:srgbClr val="1C4371"/>
                </a:solidFill>
                <a:latin typeface="Arial"/>
                <a:cs typeface="Arial"/>
              </a:rPr>
              <a:t> Service </a:t>
            </a:r>
            <a:r>
              <a:rPr sz="1100" dirty="0">
                <a:solidFill>
                  <a:srgbClr val="1C4371"/>
                </a:solidFill>
                <a:latin typeface="Arial"/>
                <a:cs typeface="Arial"/>
              </a:rPr>
              <a:t>History and VA Benefits </a:t>
            </a:r>
            <a:r>
              <a:rPr sz="1100" spc="-5" dirty="0">
                <a:solidFill>
                  <a:srgbClr val="1C4371"/>
                </a:solidFill>
                <a:latin typeface="Arial"/>
                <a:cs typeface="Arial"/>
              </a:rPr>
              <a:t>Utilization </a:t>
            </a:r>
            <a:r>
              <a:rPr sz="1100" dirty="0">
                <a:solidFill>
                  <a:srgbClr val="1C4371"/>
                </a:solidFill>
                <a:latin typeface="Arial"/>
                <a:cs typeface="Arial"/>
              </a:rPr>
              <a:t>Statistics, Department of 3, </a:t>
            </a:r>
            <a:r>
              <a:rPr sz="1100" spc="-5" dirty="0">
                <a:solidFill>
                  <a:srgbClr val="1C4371"/>
                </a:solidFill>
                <a:latin typeface="Arial"/>
                <a:cs typeface="Arial"/>
              </a:rPr>
              <a:t>2011; </a:t>
            </a:r>
            <a:r>
              <a:rPr sz="1100" dirty="0">
                <a:solidFill>
                  <a:srgbClr val="1C4371"/>
                </a:solidFill>
                <a:latin typeface="Arial"/>
                <a:cs typeface="Arial"/>
              </a:rPr>
              <a:t> </a:t>
            </a:r>
            <a:r>
              <a:rPr sz="1100" u="sng" spc="-5" dirty="0">
                <a:solidFill>
                  <a:srgbClr val="800080"/>
                </a:solidFill>
                <a:uFill>
                  <a:solidFill>
                    <a:srgbClr val="800080"/>
                  </a:solidFill>
                </a:uFill>
                <a:latin typeface="Arial"/>
                <a:cs typeface="Arial"/>
                <a:hlinkClick r:id="rId4"/>
              </a:rPr>
              <a:t>http://www.va.gov/VETDATA/docs/SpecialReports/Final_Womens_Report_3_2_12_v_7.pdf</a:t>
            </a:r>
            <a:endParaRPr sz="1100">
              <a:latin typeface="Arial"/>
              <a:cs typeface="Arial"/>
            </a:endParaRPr>
          </a:p>
        </p:txBody>
      </p:sp>
      <p:sp>
        <p:nvSpPr>
          <p:cNvPr id="6" name="object 6"/>
          <p:cNvSpPr txBox="1"/>
          <p:nvPr/>
        </p:nvSpPr>
        <p:spPr>
          <a:xfrm>
            <a:off x="8686800" y="6605170"/>
            <a:ext cx="235585" cy="193675"/>
          </a:xfrm>
          <a:prstGeom prst="rect">
            <a:avLst/>
          </a:prstGeom>
        </p:spPr>
        <p:txBody>
          <a:bodyPr vert="horz" wrap="square" lIns="0" tIns="22225" rIns="0" bIns="0" rtlCol="0">
            <a:spAutoFit/>
          </a:bodyPr>
          <a:lstStyle/>
          <a:p>
            <a:pPr marL="38100">
              <a:lnSpc>
                <a:spcPct val="100000"/>
              </a:lnSpc>
              <a:spcBef>
                <a:spcPts val="175"/>
              </a:spcBef>
            </a:pPr>
            <a:fld id="{81D60167-4931-47E6-BA6A-407CBD079E47}" type="slidenum">
              <a:rPr sz="1000" b="1" spc="-5" dirty="0">
                <a:solidFill>
                  <a:srgbClr val="FFFFFF"/>
                </a:solidFill>
                <a:latin typeface="Segoe UI"/>
                <a:cs typeface="Segoe UI"/>
              </a:rPr>
              <a:t>9</a:t>
            </a:fld>
            <a:endParaRPr sz="1000">
              <a:latin typeface="Segoe UI"/>
              <a:cs typeface="Segoe U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480</Words>
  <Application>Microsoft Office PowerPoint</Application>
  <PresentationFormat>On-screen Show (4:3)</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Segoe UI</vt:lpstr>
      <vt:lpstr>Office Theme</vt:lpstr>
      <vt:lpstr>Center for Women Veterans  National Monthly Partners Meeting</vt:lpstr>
      <vt:lpstr>Happy Women’s History Month</vt:lpstr>
      <vt:lpstr>A Tribute to the “Firsts of the Firsts”</vt:lpstr>
      <vt:lpstr>“Firsts of the Firsts” 1</vt:lpstr>
      <vt:lpstr>“Firsts of the Firsts”2</vt:lpstr>
      <vt:lpstr>“Firsts of the Firsts3”</vt:lpstr>
      <vt:lpstr>“Firsts of the Firsts”54</vt:lpstr>
      <vt:lpstr>“Firsts of the Firsts”6</vt:lpstr>
      <vt:lpstr>Women Veterans History and Demographics</vt:lpstr>
      <vt:lpstr>A Journey of Learning</vt:lpstr>
      <vt:lpstr>Photo</vt:lpstr>
      <vt:lpstr>Photo of Band</vt:lpstr>
      <vt:lpstr>Photo of Wheelchair being delivered</vt:lpstr>
      <vt:lpstr>Students</vt:lpstr>
      <vt:lpstr>Resilience and Contribution</vt:lpstr>
      <vt:lpstr>Women Veteran Leaders at Palo Alto</vt:lpstr>
      <vt:lpstr>Women choosing va healthcare</vt:lpstr>
      <vt:lpstr>Vaccine</vt:lpstr>
      <vt:lpstr>Care for women Veterans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Women Veterans  National Monthly Partners Meeting</dc:title>
  <dc:creator>Ranes, Michelle M.</dc:creator>
  <cp:lastModifiedBy>Ranes, Michelle M.</cp:lastModifiedBy>
  <cp:revision>14</cp:revision>
  <dcterms:created xsi:type="dcterms:W3CDTF">2022-03-04T13:42:48Z</dcterms:created>
  <dcterms:modified xsi:type="dcterms:W3CDTF">2022-04-19T10:18:49Z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2022-02-27T00:00:00Z</vt:filetime>
  </property>
  <property fmtid="{D5CDD505-2E9C-101B-9397-08002B2CF9AE}" pid="3" name="LastSaved">
    <vt:filetime>2022-03-04T00:00:00Z</vt:filetime>
  </property>
</Properties>
</file>