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tiff" ContentType="image/tiff"/>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1"/>
  </p:notesMasterIdLst>
  <p:sldIdLst>
    <p:sldId id="296" r:id="rId3"/>
    <p:sldId id="297" r:id="rId4"/>
    <p:sldId id="275" r:id="rId5"/>
    <p:sldId id="284" r:id="rId6"/>
    <p:sldId id="294" r:id="rId7"/>
    <p:sldId id="278" r:id="rId8"/>
    <p:sldId id="306" r:id="rId9"/>
    <p:sldId id="307" r:id="rId10"/>
    <p:sldId id="280" r:id="rId11"/>
    <p:sldId id="298" r:id="rId12"/>
    <p:sldId id="299" r:id="rId13"/>
    <p:sldId id="300" r:id="rId14"/>
    <p:sldId id="301" r:id="rId15"/>
    <p:sldId id="302" r:id="rId16"/>
    <p:sldId id="303" r:id="rId17"/>
    <p:sldId id="304" r:id="rId18"/>
    <p:sldId id="305" r:id="rId19"/>
    <p:sldId id="283"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62" autoAdjust="0"/>
    <p:restoredTop sz="81350" autoAdjust="0"/>
  </p:normalViewPr>
  <p:slideViewPr>
    <p:cSldViewPr>
      <p:cViewPr varScale="1">
        <p:scale>
          <a:sx n="56" d="100"/>
          <a:sy n="56" d="100"/>
        </p:scale>
        <p:origin x="-1686" y="-9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A0D7A6C-D0CC-4315-A6AF-549EBA07489C}" type="datetimeFigureOut">
              <a:rPr lang="en-US" smtClean="0"/>
              <a:pPr/>
              <a:t>10/18/2013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4D189DF-0F0A-49D8-8293-B3A77BA7B221}" type="slidenum">
              <a:rPr lang="en-US" smtClean="0"/>
              <a:pPr/>
              <a:t>‹#›</a:t>
            </a:fld>
            <a:endParaRPr lang="en-US"/>
          </a:p>
        </p:txBody>
      </p:sp>
    </p:spTree>
    <p:extLst>
      <p:ext uri="{BB962C8B-B14F-4D97-AF65-F5344CB8AC3E}">
        <p14:creationId xmlns:p14="http://schemas.microsoft.com/office/powerpoint/2010/main" xmlns="" val="12192544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smtClean="0"/>
              <a:t>Welcome to the Veterans in the Workplace Training Series on Affinity Groups</a:t>
            </a:r>
            <a:r>
              <a:rPr lang="en-US" baseline="0" dirty="0" smtClean="0"/>
              <a:t> for Veterans and Military Service Members, sponsored by the Department of Veterans Affairs.</a:t>
            </a:r>
          </a:p>
          <a:p>
            <a:r>
              <a:rPr lang="en-US" baseline="0" dirty="0" smtClean="0"/>
              <a:t>This material was generated by Corporate Gray and The Burton Blatt Institute at Syracuse University and is based on research conducted under the U.S. Department of Veterans Affairs.</a:t>
            </a:r>
            <a:endParaRPr lang="en-US" dirty="0"/>
          </a:p>
        </p:txBody>
      </p:sp>
      <p:sp>
        <p:nvSpPr>
          <p:cNvPr id="4" name="Slide Number Placeholder 3"/>
          <p:cNvSpPr>
            <a:spLocks noGrp="1"/>
          </p:cNvSpPr>
          <p:nvPr>
            <p:ph type="sldNum" sz="quarter" idx="10"/>
          </p:nvPr>
        </p:nvSpPr>
        <p:spPr/>
        <p:txBody>
          <a:bodyPr/>
          <a:lstStyle/>
          <a:p>
            <a:fld id="{48F86195-DA77-4505-89EC-EB1DFBBB909E}" type="slidenum">
              <a:rPr lang="en-US" smtClean="0"/>
              <a:pPr/>
              <a:t>1</a:t>
            </a:fld>
            <a:endParaRPr lang="en-US"/>
          </a:p>
        </p:txBody>
      </p:sp>
    </p:spTree>
    <p:extLst>
      <p:ext uri="{BB962C8B-B14F-4D97-AF65-F5344CB8AC3E}">
        <p14:creationId xmlns:p14="http://schemas.microsoft.com/office/powerpoint/2010/main" xmlns="" val="18092096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spcAft>
                <a:spcPts val="600"/>
              </a:spcAft>
              <a:buFont typeface="Wingdings" pitchFamily="2" charset="2"/>
              <a:buNone/>
            </a:pPr>
            <a:r>
              <a:rPr lang="en-US" dirty="0" smtClean="0"/>
              <a:t>Some of the promising practices for Veteran affinity groups that came from the VA’s research and additional sources are</a:t>
            </a:r>
            <a:r>
              <a:rPr lang="en-US" baseline="0" dirty="0" smtClean="0"/>
              <a:t>:</a:t>
            </a:r>
          </a:p>
          <a:p>
            <a:pPr marL="0" indent="0">
              <a:spcAft>
                <a:spcPts val="600"/>
              </a:spcAft>
              <a:buFont typeface="Wingdings" pitchFamily="2" charset="2"/>
              <a:buNone/>
            </a:pPr>
            <a:r>
              <a:rPr lang="en-US" sz="1200" dirty="0" smtClean="0">
                <a:latin typeface="Cambria" pitchFamily="18" charset="0"/>
              </a:rPr>
              <a:t>Organizational strategy,</a:t>
            </a:r>
            <a:r>
              <a:rPr lang="en-US" sz="1200" baseline="0" dirty="0" smtClean="0">
                <a:latin typeface="Cambria" pitchFamily="18" charset="0"/>
              </a:rPr>
              <a:t> </a:t>
            </a:r>
            <a:r>
              <a:rPr lang="en-US" sz="1200" dirty="0" smtClean="0">
                <a:latin typeface="Cambria" pitchFamily="18" charset="0"/>
              </a:rPr>
              <a:t>New employee orientation,</a:t>
            </a:r>
            <a:r>
              <a:rPr lang="en-US" sz="1200" baseline="0" dirty="0" smtClean="0">
                <a:latin typeface="Cambria" pitchFamily="18" charset="0"/>
              </a:rPr>
              <a:t> </a:t>
            </a:r>
            <a:r>
              <a:rPr lang="en-US" sz="1200" dirty="0" smtClean="0">
                <a:latin typeface="Cambria" pitchFamily="18" charset="0"/>
              </a:rPr>
              <a:t>Career and leadership training,</a:t>
            </a:r>
            <a:r>
              <a:rPr lang="en-US" sz="1200" baseline="0" dirty="0" smtClean="0">
                <a:latin typeface="Cambria" pitchFamily="18" charset="0"/>
              </a:rPr>
              <a:t> </a:t>
            </a:r>
            <a:r>
              <a:rPr lang="en-US" sz="1200" dirty="0" smtClean="0">
                <a:latin typeface="Cambria" pitchFamily="18" charset="0"/>
              </a:rPr>
              <a:t>Management Assistance,</a:t>
            </a:r>
            <a:r>
              <a:rPr lang="en-US" sz="1200" baseline="0" dirty="0" smtClean="0">
                <a:latin typeface="Cambria" pitchFamily="18" charset="0"/>
              </a:rPr>
              <a:t> </a:t>
            </a:r>
            <a:r>
              <a:rPr lang="en-US" sz="1200" dirty="0" smtClean="0">
                <a:latin typeface="Cambria" pitchFamily="18" charset="0"/>
              </a:rPr>
              <a:t>Mentoring and coaching,</a:t>
            </a:r>
            <a:r>
              <a:rPr lang="en-US" sz="1200" baseline="0" dirty="0" smtClean="0">
                <a:latin typeface="Cambria" pitchFamily="18" charset="0"/>
              </a:rPr>
              <a:t> </a:t>
            </a:r>
            <a:r>
              <a:rPr lang="en-US" sz="1200" dirty="0" smtClean="0">
                <a:latin typeface="Cambria" pitchFamily="18" charset="0"/>
              </a:rPr>
              <a:t>Referral services,</a:t>
            </a:r>
            <a:r>
              <a:rPr lang="en-US" sz="1200" baseline="0" dirty="0" smtClean="0">
                <a:latin typeface="Cambria" pitchFamily="18" charset="0"/>
              </a:rPr>
              <a:t> and </a:t>
            </a:r>
            <a:r>
              <a:rPr lang="en-US" sz="1200" dirty="0" smtClean="0">
                <a:latin typeface="Cambria" pitchFamily="18" charset="0"/>
              </a:rPr>
              <a:t>Networking and social activities.</a:t>
            </a:r>
          </a:p>
          <a:p>
            <a:r>
              <a:rPr lang="en-US" dirty="0" smtClean="0"/>
              <a:t>Each</a:t>
            </a:r>
            <a:r>
              <a:rPr lang="en-US" baseline="0" dirty="0" smtClean="0"/>
              <a:t> of these is described in more detail.</a:t>
            </a:r>
            <a:endParaRPr lang="en-US" dirty="0"/>
          </a:p>
        </p:txBody>
      </p:sp>
      <p:sp>
        <p:nvSpPr>
          <p:cNvPr id="4" name="Slide Number Placeholder 3"/>
          <p:cNvSpPr>
            <a:spLocks noGrp="1"/>
          </p:cNvSpPr>
          <p:nvPr>
            <p:ph type="sldNum" sz="quarter" idx="10"/>
          </p:nvPr>
        </p:nvSpPr>
        <p:spPr/>
        <p:txBody>
          <a:bodyPr/>
          <a:lstStyle/>
          <a:p>
            <a:fld id="{04D189DF-0F0A-49D8-8293-B3A77BA7B221}" type="slidenum">
              <a:rPr lang="en-US" smtClean="0"/>
              <a:pPr/>
              <a:t>10</a:t>
            </a:fld>
            <a:endParaRPr lang="en-US"/>
          </a:p>
        </p:txBody>
      </p:sp>
    </p:spTree>
    <p:extLst>
      <p:ext uri="{BB962C8B-B14F-4D97-AF65-F5344CB8AC3E}">
        <p14:creationId xmlns:p14="http://schemas.microsoft.com/office/powerpoint/2010/main" xmlns="" val="29112222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Promising practices for having an organizational strategy could include:</a:t>
            </a:r>
          </a:p>
          <a:p>
            <a:pPr marL="0" indent="0">
              <a:spcAft>
                <a:spcPts val="1200"/>
              </a:spcAft>
              <a:buFont typeface="Wingdings" pitchFamily="2" charset="2"/>
              <a:buNone/>
            </a:pPr>
            <a:r>
              <a:rPr lang="en-US" sz="1200" dirty="0" smtClean="0">
                <a:latin typeface="Cambria" pitchFamily="18" charset="0"/>
              </a:rPr>
              <a:t>Having a business plan with by-laws, goals, and chair people,</a:t>
            </a:r>
            <a:r>
              <a:rPr lang="en-US" sz="1200" baseline="0" dirty="0" smtClean="0">
                <a:latin typeface="Cambria" pitchFamily="18" charset="0"/>
              </a:rPr>
              <a:t> such as </a:t>
            </a:r>
            <a:r>
              <a:rPr lang="en-US" sz="1200" dirty="0" smtClean="0">
                <a:latin typeface="Cambria" pitchFamily="18" charset="0"/>
              </a:rPr>
              <a:t>membership, outreach, etc.;</a:t>
            </a:r>
          </a:p>
          <a:p>
            <a:pPr marL="0" indent="0">
              <a:spcAft>
                <a:spcPts val="1200"/>
              </a:spcAft>
              <a:buFont typeface="Wingdings" pitchFamily="2" charset="2"/>
              <a:buNone/>
            </a:pPr>
            <a:r>
              <a:rPr lang="en-US" sz="1200" dirty="0" smtClean="0">
                <a:latin typeface="Cambria" pitchFamily="18" charset="0"/>
              </a:rPr>
              <a:t>Holding regular meetings to discuss insights, needs, challenges, and successes of members;</a:t>
            </a:r>
          </a:p>
          <a:p>
            <a:pPr marL="0" indent="0">
              <a:spcAft>
                <a:spcPts val="1200"/>
              </a:spcAft>
              <a:buFont typeface="Wingdings" pitchFamily="2" charset="2"/>
              <a:buNone/>
            </a:pPr>
            <a:r>
              <a:rPr lang="en-US" sz="1200" dirty="0" smtClean="0">
                <a:latin typeface="Cambria" pitchFamily="18" charset="0"/>
              </a:rPr>
              <a:t>Developing a clear form of communicating to the entire group, such as by email list or social media groups;</a:t>
            </a:r>
          </a:p>
          <a:p>
            <a:pPr marL="0" indent="0">
              <a:spcAft>
                <a:spcPts val="1200"/>
              </a:spcAft>
              <a:buFont typeface="Wingdings" pitchFamily="2" charset="2"/>
              <a:buNone/>
            </a:pPr>
            <a:r>
              <a:rPr lang="en-US" sz="1200" dirty="0" smtClean="0">
                <a:latin typeface="Cambria" pitchFamily="18" charset="0"/>
              </a:rPr>
              <a:t>Establishing a way to communicate information about the group throughout the company;</a:t>
            </a:r>
          </a:p>
          <a:p>
            <a:pPr marL="0" indent="0">
              <a:spcAft>
                <a:spcPts val="1200"/>
              </a:spcAft>
              <a:buFont typeface="Wingdings" pitchFamily="2" charset="2"/>
              <a:buNone/>
            </a:pPr>
            <a:r>
              <a:rPr lang="en-US" sz="1200" dirty="0" smtClean="0">
                <a:latin typeface="Cambria" pitchFamily="18" charset="0"/>
              </a:rPr>
              <a:t>Enlisting a sponsor from senior management to represent and support the group.</a:t>
            </a:r>
          </a:p>
          <a:p>
            <a:endParaRPr lang="en-US" dirty="0"/>
          </a:p>
        </p:txBody>
      </p:sp>
      <p:sp>
        <p:nvSpPr>
          <p:cNvPr id="4" name="Slide Number Placeholder 3"/>
          <p:cNvSpPr>
            <a:spLocks noGrp="1"/>
          </p:cNvSpPr>
          <p:nvPr>
            <p:ph type="sldNum" sz="quarter" idx="10"/>
          </p:nvPr>
        </p:nvSpPr>
        <p:spPr/>
        <p:txBody>
          <a:bodyPr/>
          <a:lstStyle/>
          <a:p>
            <a:fld id="{04D189DF-0F0A-49D8-8293-B3A77BA7B221}" type="slidenum">
              <a:rPr lang="en-US" smtClean="0"/>
              <a:pPr/>
              <a:t>11</a:t>
            </a:fld>
            <a:endParaRPr lang="en-US"/>
          </a:p>
        </p:txBody>
      </p:sp>
    </p:spTree>
    <p:extLst>
      <p:ext uri="{BB962C8B-B14F-4D97-AF65-F5344CB8AC3E}">
        <p14:creationId xmlns:p14="http://schemas.microsoft.com/office/powerpoint/2010/main" xmlns="" val="29112222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 effective New Employee Orientation could include:</a:t>
            </a:r>
          </a:p>
          <a:p>
            <a:pPr marL="0" indent="0">
              <a:spcAft>
                <a:spcPts val="1200"/>
              </a:spcAft>
              <a:buFont typeface="Wingdings" pitchFamily="2" charset="2"/>
              <a:buNone/>
            </a:pPr>
            <a:r>
              <a:rPr lang="en-US" sz="1200" dirty="0" smtClean="0">
                <a:latin typeface="Cambria" pitchFamily="18" charset="0"/>
              </a:rPr>
              <a:t>Providing assistance to the new Veteran employee in transitioning to the civilian culture;</a:t>
            </a:r>
          </a:p>
          <a:p>
            <a:pPr marL="0" indent="0">
              <a:spcAft>
                <a:spcPts val="1200"/>
              </a:spcAft>
              <a:buFont typeface="Wingdings" pitchFamily="2" charset="2"/>
              <a:buNone/>
            </a:pPr>
            <a:r>
              <a:rPr lang="en-US" sz="1200" dirty="0" smtClean="0">
                <a:latin typeface="Cambria" pitchFamily="18" charset="0"/>
              </a:rPr>
              <a:t>Outlining</a:t>
            </a:r>
            <a:r>
              <a:rPr lang="en-US" sz="1200" baseline="0" dirty="0" smtClean="0">
                <a:latin typeface="Cambria" pitchFamily="18" charset="0"/>
              </a:rPr>
              <a:t> </a:t>
            </a:r>
            <a:r>
              <a:rPr lang="en-US" sz="1200" dirty="0" smtClean="0">
                <a:latin typeface="Cambria" pitchFamily="18" charset="0"/>
              </a:rPr>
              <a:t>Veteran resources and support available within the organization, including steps for seeking assistance;</a:t>
            </a:r>
          </a:p>
          <a:p>
            <a:pPr marL="0" indent="0">
              <a:spcAft>
                <a:spcPts val="1200"/>
              </a:spcAft>
              <a:buFont typeface="Wingdings" pitchFamily="2" charset="2"/>
              <a:buNone/>
            </a:pPr>
            <a:r>
              <a:rPr lang="en-US" sz="1200" dirty="0" smtClean="0">
                <a:latin typeface="Cambria" pitchFamily="18" charset="0"/>
              </a:rPr>
              <a:t>And providing opportunities for mentorship with seasoned employees who are also Veterans.</a:t>
            </a:r>
          </a:p>
          <a:p>
            <a:endParaRPr lang="en-US" dirty="0"/>
          </a:p>
        </p:txBody>
      </p:sp>
      <p:sp>
        <p:nvSpPr>
          <p:cNvPr id="4" name="Slide Number Placeholder 3"/>
          <p:cNvSpPr>
            <a:spLocks noGrp="1"/>
          </p:cNvSpPr>
          <p:nvPr>
            <p:ph type="sldNum" sz="quarter" idx="10"/>
          </p:nvPr>
        </p:nvSpPr>
        <p:spPr/>
        <p:txBody>
          <a:bodyPr/>
          <a:lstStyle/>
          <a:p>
            <a:fld id="{04D189DF-0F0A-49D8-8293-B3A77BA7B221}" type="slidenum">
              <a:rPr lang="en-US" smtClean="0"/>
              <a:pPr/>
              <a:t>12</a:t>
            </a:fld>
            <a:endParaRPr lang="en-US"/>
          </a:p>
        </p:txBody>
      </p:sp>
    </p:spTree>
    <p:extLst>
      <p:ext uri="{BB962C8B-B14F-4D97-AF65-F5344CB8AC3E}">
        <p14:creationId xmlns:p14="http://schemas.microsoft.com/office/powerpoint/2010/main" xmlns="" val="29112222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spcAft>
                <a:spcPts val="1200"/>
              </a:spcAft>
              <a:buFont typeface="Wingdings" pitchFamily="2" charset="2"/>
              <a:buNone/>
            </a:pPr>
            <a:r>
              <a:rPr lang="en-US" sz="1200" dirty="0" smtClean="0">
                <a:latin typeface="Cambria" pitchFamily="18" charset="0"/>
              </a:rPr>
              <a:t>Promising practices for Career and Leadership Training include:</a:t>
            </a:r>
          </a:p>
          <a:p>
            <a:pPr marL="0" indent="0">
              <a:spcAft>
                <a:spcPts val="1200"/>
              </a:spcAft>
              <a:buFont typeface="Wingdings" pitchFamily="2" charset="2"/>
              <a:buNone/>
            </a:pPr>
            <a:r>
              <a:rPr lang="en-US" sz="1200" dirty="0" smtClean="0">
                <a:latin typeface="Cambria" pitchFamily="18" charset="0"/>
              </a:rPr>
              <a:t>Providing</a:t>
            </a:r>
            <a:r>
              <a:rPr lang="en-US" sz="1200" baseline="0" dirty="0" smtClean="0">
                <a:latin typeface="Cambria" pitchFamily="18" charset="0"/>
              </a:rPr>
              <a:t> </a:t>
            </a:r>
            <a:r>
              <a:rPr lang="en-US" sz="1200" dirty="0" smtClean="0">
                <a:latin typeface="Cambria" pitchFamily="18" charset="0"/>
              </a:rPr>
              <a:t>career development training</a:t>
            </a:r>
          </a:p>
          <a:p>
            <a:pPr marL="0" indent="0">
              <a:spcAft>
                <a:spcPts val="1200"/>
              </a:spcAft>
              <a:buFont typeface="Wingdings" pitchFamily="2" charset="2"/>
              <a:buNone/>
            </a:pPr>
            <a:r>
              <a:rPr lang="en-US" sz="1200" dirty="0" smtClean="0">
                <a:latin typeface="Cambria" pitchFamily="18" charset="0"/>
              </a:rPr>
              <a:t>Helping members move and grow within the organization</a:t>
            </a:r>
          </a:p>
          <a:p>
            <a:pPr marL="0" indent="0">
              <a:spcAft>
                <a:spcPts val="1200"/>
              </a:spcAft>
              <a:buFont typeface="Wingdings" pitchFamily="2" charset="2"/>
              <a:buNone/>
            </a:pPr>
            <a:r>
              <a:rPr lang="en-US" sz="1200" dirty="0" smtClean="0">
                <a:latin typeface="Cambria" pitchFamily="18" charset="0"/>
              </a:rPr>
              <a:t>Raising members’ visibility within the organization</a:t>
            </a:r>
          </a:p>
          <a:p>
            <a:pPr marL="0" indent="0">
              <a:spcAft>
                <a:spcPts val="1200"/>
              </a:spcAft>
              <a:buFont typeface="Wingdings" pitchFamily="2" charset="2"/>
              <a:buNone/>
            </a:pPr>
            <a:r>
              <a:rPr lang="en-US" sz="1200" dirty="0" smtClean="0">
                <a:latin typeface="Cambria" pitchFamily="18" charset="0"/>
              </a:rPr>
              <a:t>And discussing leadership in the civilian workplace</a:t>
            </a:r>
          </a:p>
          <a:p>
            <a:endParaRPr lang="en-US" dirty="0"/>
          </a:p>
        </p:txBody>
      </p:sp>
      <p:sp>
        <p:nvSpPr>
          <p:cNvPr id="4" name="Slide Number Placeholder 3"/>
          <p:cNvSpPr>
            <a:spLocks noGrp="1"/>
          </p:cNvSpPr>
          <p:nvPr>
            <p:ph type="sldNum" sz="quarter" idx="10"/>
          </p:nvPr>
        </p:nvSpPr>
        <p:spPr/>
        <p:txBody>
          <a:bodyPr/>
          <a:lstStyle/>
          <a:p>
            <a:fld id="{04D189DF-0F0A-49D8-8293-B3A77BA7B221}" type="slidenum">
              <a:rPr lang="en-US" smtClean="0"/>
              <a:pPr/>
              <a:t>13</a:t>
            </a:fld>
            <a:endParaRPr lang="en-US"/>
          </a:p>
        </p:txBody>
      </p:sp>
    </p:spTree>
    <p:extLst>
      <p:ext uri="{BB962C8B-B14F-4D97-AF65-F5344CB8AC3E}">
        <p14:creationId xmlns:p14="http://schemas.microsoft.com/office/powerpoint/2010/main" xmlns="" val="291122221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spcAft>
                <a:spcPts val="1200"/>
              </a:spcAft>
              <a:buFont typeface="Wingdings" pitchFamily="2" charset="2"/>
              <a:buNone/>
            </a:pPr>
            <a:r>
              <a:rPr lang="en-US" sz="1200" dirty="0" smtClean="0">
                <a:latin typeface="Cambria" pitchFamily="18" charset="0"/>
              </a:rPr>
              <a:t>Affinity groups can give</a:t>
            </a:r>
            <a:r>
              <a:rPr lang="en-US" sz="1200" baseline="0" dirty="0" smtClean="0">
                <a:latin typeface="Cambria" pitchFamily="18" charset="0"/>
              </a:rPr>
              <a:t> Management Assistance in several ways:</a:t>
            </a:r>
            <a:endParaRPr lang="en-US" sz="1200" dirty="0" smtClean="0">
              <a:latin typeface="Cambria" pitchFamily="18" charset="0"/>
            </a:endParaRPr>
          </a:p>
          <a:p>
            <a:pPr marL="0" indent="0">
              <a:spcAft>
                <a:spcPts val="1200"/>
              </a:spcAft>
              <a:buFont typeface="Wingdings" pitchFamily="2" charset="2"/>
              <a:buNone/>
            </a:pPr>
            <a:r>
              <a:rPr lang="en-US" sz="1200" dirty="0" smtClean="0">
                <a:latin typeface="Cambria" pitchFamily="18" charset="0"/>
              </a:rPr>
              <a:t>They</a:t>
            </a:r>
            <a:r>
              <a:rPr lang="en-US" sz="1200" baseline="0" dirty="0" smtClean="0">
                <a:latin typeface="Cambria" pitchFamily="18" charset="0"/>
              </a:rPr>
              <a:t> can p</a:t>
            </a:r>
            <a:r>
              <a:rPr lang="en-US" sz="1200" dirty="0" smtClean="0">
                <a:latin typeface="Cambria" pitchFamily="18" charset="0"/>
              </a:rPr>
              <a:t>rovide assistance with Veteran recruiting,</a:t>
            </a:r>
            <a:r>
              <a:rPr lang="en-US" sz="1200" baseline="0" dirty="0" smtClean="0">
                <a:latin typeface="Cambria" pitchFamily="18" charset="0"/>
              </a:rPr>
              <a:t> such as m</a:t>
            </a:r>
            <a:r>
              <a:rPr lang="en-US" sz="1200" dirty="0" smtClean="0">
                <a:latin typeface="Cambria" pitchFamily="18" charset="0"/>
              </a:rPr>
              <a:t>embers attending job fair and networking events to help the organization connect with Veteran candidates;</a:t>
            </a:r>
          </a:p>
          <a:p>
            <a:pPr marL="0" indent="0">
              <a:spcAft>
                <a:spcPts val="1200"/>
              </a:spcAft>
              <a:buFont typeface="Wingdings" pitchFamily="2" charset="2"/>
              <a:buNone/>
            </a:pPr>
            <a:r>
              <a:rPr lang="en-US" sz="1200" dirty="0" smtClean="0">
                <a:latin typeface="Cambria" pitchFamily="18" charset="0"/>
              </a:rPr>
              <a:t>They</a:t>
            </a:r>
            <a:r>
              <a:rPr lang="en-US" sz="1200" baseline="0" dirty="0" smtClean="0">
                <a:latin typeface="Cambria" pitchFamily="18" charset="0"/>
              </a:rPr>
              <a:t> can a</a:t>
            </a:r>
            <a:r>
              <a:rPr lang="en-US" sz="1200" dirty="0" smtClean="0">
                <a:latin typeface="Cambria" pitchFamily="18" charset="0"/>
              </a:rPr>
              <a:t>ct as an internal focus group for the organization, giving valuable insights into diverse marketplaces;</a:t>
            </a:r>
          </a:p>
          <a:p>
            <a:pPr marL="0" indent="0">
              <a:spcAft>
                <a:spcPts val="1200"/>
              </a:spcAft>
              <a:buFont typeface="Wingdings" pitchFamily="2" charset="2"/>
              <a:buNone/>
            </a:pPr>
            <a:r>
              <a:rPr lang="en-US" sz="1200" dirty="0" smtClean="0">
                <a:latin typeface="Cambria" pitchFamily="18" charset="0"/>
              </a:rPr>
              <a:t>And</a:t>
            </a:r>
            <a:r>
              <a:rPr lang="en-US" sz="1200" baseline="0" dirty="0" smtClean="0">
                <a:latin typeface="Cambria" pitchFamily="18" charset="0"/>
              </a:rPr>
              <a:t> they can g</a:t>
            </a:r>
            <a:r>
              <a:rPr lang="en-US" sz="1200" dirty="0" smtClean="0">
                <a:latin typeface="Cambria" pitchFamily="18" charset="0"/>
              </a:rPr>
              <a:t>ive advice to human resources and management on improving policies and programs.</a:t>
            </a:r>
          </a:p>
        </p:txBody>
      </p:sp>
      <p:sp>
        <p:nvSpPr>
          <p:cNvPr id="4" name="Slide Number Placeholder 3"/>
          <p:cNvSpPr>
            <a:spLocks noGrp="1"/>
          </p:cNvSpPr>
          <p:nvPr>
            <p:ph type="sldNum" sz="quarter" idx="10"/>
          </p:nvPr>
        </p:nvSpPr>
        <p:spPr/>
        <p:txBody>
          <a:bodyPr/>
          <a:lstStyle/>
          <a:p>
            <a:fld id="{04D189DF-0F0A-49D8-8293-B3A77BA7B221}" type="slidenum">
              <a:rPr lang="en-US" smtClean="0"/>
              <a:pPr/>
              <a:t>14</a:t>
            </a:fld>
            <a:endParaRPr lang="en-US"/>
          </a:p>
        </p:txBody>
      </p:sp>
    </p:spTree>
    <p:extLst>
      <p:ext uri="{BB962C8B-B14F-4D97-AF65-F5344CB8AC3E}">
        <p14:creationId xmlns:p14="http://schemas.microsoft.com/office/powerpoint/2010/main" xmlns="" val="291122221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Another promising practice of affinity groups is offering Mentor and Coaching Programs to their</a:t>
            </a:r>
            <a:r>
              <a:rPr lang="en-US" baseline="0" dirty="0" smtClean="0"/>
              <a:t> members. This could include:</a:t>
            </a:r>
          </a:p>
          <a:p>
            <a:pPr marL="0" indent="0">
              <a:spcAft>
                <a:spcPts val="1200"/>
              </a:spcAft>
              <a:buFont typeface="Wingdings" pitchFamily="2" charset="2"/>
              <a:buNone/>
            </a:pPr>
            <a:r>
              <a:rPr lang="en-US" sz="1200" dirty="0" smtClean="0">
                <a:latin typeface="Cambria" pitchFamily="18" charset="0"/>
              </a:rPr>
              <a:t>Assisting in providing mentors with military experience to newly hired Veterans, as desired;</a:t>
            </a:r>
          </a:p>
          <a:p>
            <a:pPr marL="0" indent="0">
              <a:spcAft>
                <a:spcPts val="1200"/>
              </a:spcAft>
              <a:buFont typeface="Wingdings" pitchFamily="2" charset="2"/>
              <a:buNone/>
            </a:pPr>
            <a:r>
              <a:rPr lang="en-US" sz="1200" dirty="0" smtClean="0">
                <a:latin typeface="Cambria" pitchFamily="18" charset="0"/>
              </a:rPr>
              <a:t>Offering</a:t>
            </a:r>
            <a:r>
              <a:rPr lang="en-US" sz="1200" baseline="0" dirty="0" smtClean="0">
                <a:latin typeface="Cambria" pitchFamily="18" charset="0"/>
              </a:rPr>
              <a:t> </a:t>
            </a:r>
            <a:r>
              <a:rPr lang="en-US" sz="1200" dirty="0" smtClean="0">
                <a:latin typeface="Cambria" pitchFamily="18" charset="0"/>
              </a:rPr>
              <a:t>training to volunteer mentors within the group;</a:t>
            </a:r>
          </a:p>
          <a:p>
            <a:pPr marL="0" indent="0">
              <a:spcAft>
                <a:spcPts val="1200"/>
              </a:spcAft>
              <a:buFont typeface="Wingdings" pitchFamily="2" charset="2"/>
              <a:buNone/>
            </a:pPr>
            <a:r>
              <a:rPr lang="en-US" sz="1200" dirty="0" smtClean="0">
                <a:latin typeface="Cambria" pitchFamily="18" charset="0"/>
              </a:rPr>
              <a:t>And facilitating mentor relationships within the group and offering assistance when needed.</a:t>
            </a:r>
          </a:p>
          <a:p>
            <a:endParaRPr lang="en-US" dirty="0"/>
          </a:p>
        </p:txBody>
      </p:sp>
      <p:sp>
        <p:nvSpPr>
          <p:cNvPr id="4" name="Slide Number Placeholder 3"/>
          <p:cNvSpPr>
            <a:spLocks noGrp="1"/>
          </p:cNvSpPr>
          <p:nvPr>
            <p:ph type="sldNum" sz="quarter" idx="10"/>
          </p:nvPr>
        </p:nvSpPr>
        <p:spPr/>
        <p:txBody>
          <a:bodyPr/>
          <a:lstStyle/>
          <a:p>
            <a:fld id="{04D189DF-0F0A-49D8-8293-B3A77BA7B221}" type="slidenum">
              <a:rPr lang="en-US" smtClean="0"/>
              <a:pPr/>
              <a:t>15</a:t>
            </a:fld>
            <a:endParaRPr lang="en-US"/>
          </a:p>
        </p:txBody>
      </p:sp>
    </p:spTree>
    <p:extLst>
      <p:ext uri="{BB962C8B-B14F-4D97-AF65-F5344CB8AC3E}">
        <p14:creationId xmlns:p14="http://schemas.microsoft.com/office/powerpoint/2010/main" xmlns="" val="291122221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Affinity groups can be a source of referral services to their members.</a:t>
            </a:r>
          </a:p>
          <a:p>
            <a:r>
              <a:rPr lang="en-US" dirty="0" smtClean="0"/>
              <a:t>They</a:t>
            </a:r>
            <a:r>
              <a:rPr lang="en-US" baseline="0" dirty="0" smtClean="0"/>
              <a:t> could m</a:t>
            </a:r>
            <a:r>
              <a:rPr lang="en-US" sz="1200" dirty="0" smtClean="0">
                <a:latin typeface="Cambria" pitchFamily="18" charset="0"/>
              </a:rPr>
              <a:t>aintain a list of Veteran services within the organization, and the steps to seeking assistance;</a:t>
            </a:r>
          </a:p>
          <a:p>
            <a:pPr marL="0" indent="0">
              <a:spcAft>
                <a:spcPts val="1200"/>
              </a:spcAft>
              <a:buFont typeface="Wingdings" pitchFamily="2" charset="2"/>
              <a:buNone/>
            </a:pPr>
            <a:r>
              <a:rPr lang="en-US" sz="1200" dirty="0" smtClean="0">
                <a:latin typeface="Cambria" pitchFamily="18" charset="0"/>
              </a:rPr>
              <a:t>Provide information on Veteran services outside the organization,</a:t>
            </a:r>
            <a:r>
              <a:rPr lang="en-US" sz="1200" baseline="0" dirty="0" smtClean="0">
                <a:latin typeface="Cambria" pitchFamily="18" charset="0"/>
              </a:rPr>
              <a:t> such as </a:t>
            </a:r>
            <a:r>
              <a:rPr lang="en-US" sz="1200" dirty="0" smtClean="0">
                <a:latin typeface="Cambria" pitchFamily="18" charset="0"/>
              </a:rPr>
              <a:t>Department of Veterans Affairs resources;</a:t>
            </a:r>
          </a:p>
          <a:p>
            <a:pPr marL="0" indent="0">
              <a:spcAft>
                <a:spcPts val="1200"/>
              </a:spcAft>
              <a:buFont typeface="Wingdings" pitchFamily="2" charset="2"/>
              <a:buNone/>
            </a:pPr>
            <a:r>
              <a:rPr lang="en-US" sz="1200" dirty="0" smtClean="0">
                <a:latin typeface="Cambria" pitchFamily="18" charset="0"/>
              </a:rPr>
              <a:t>And</a:t>
            </a:r>
            <a:r>
              <a:rPr lang="en-US" sz="1200" baseline="0" dirty="0" smtClean="0">
                <a:latin typeface="Cambria" pitchFamily="18" charset="0"/>
              </a:rPr>
              <a:t> i</a:t>
            </a:r>
            <a:r>
              <a:rPr lang="en-US" sz="1200" dirty="0" smtClean="0">
                <a:latin typeface="Cambria" pitchFamily="18" charset="0"/>
              </a:rPr>
              <a:t>nclude resources for spouses and family members.</a:t>
            </a:r>
          </a:p>
          <a:p>
            <a:endParaRPr lang="en-US" dirty="0"/>
          </a:p>
        </p:txBody>
      </p:sp>
      <p:sp>
        <p:nvSpPr>
          <p:cNvPr id="4" name="Slide Number Placeholder 3"/>
          <p:cNvSpPr>
            <a:spLocks noGrp="1"/>
          </p:cNvSpPr>
          <p:nvPr>
            <p:ph type="sldNum" sz="quarter" idx="10"/>
          </p:nvPr>
        </p:nvSpPr>
        <p:spPr/>
        <p:txBody>
          <a:bodyPr/>
          <a:lstStyle/>
          <a:p>
            <a:fld id="{04D189DF-0F0A-49D8-8293-B3A77BA7B221}" type="slidenum">
              <a:rPr lang="en-US" smtClean="0"/>
              <a:pPr/>
              <a:t>16</a:t>
            </a:fld>
            <a:endParaRPr lang="en-US"/>
          </a:p>
        </p:txBody>
      </p:sp>
    </p:spTree>
    <p:extLst>
      <p:ext uri="{BB962C8B-B14F-4D97-AF65-F5344CB8AC3E}">
        <p14:creationId xmlns:p14="http://schemas.microsoft.com/office/powerpoint/2010/main" xmlns="" val="291122221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Successful affinity groups offer some type of networking and social activities</a:t>
            </a:r>
            <a:r>
              <a:rPr lang="en-US" baseline="0" dirty="0" smtClean="0"/>
              <a:t> for their members.</a:t>
            </a:r>
          </a:p>
          <a:p>
            <a:r>
              <a:rPr lang="en-US" baseline="0" dirty="0" smtClean="0"/>
              <a:t>They could m</a:t>
            </a:r>
            <a:r>
              <a:rPr lang="en-US" sz="1200" dirty="0" smtClean="0">
                <a:latin typeface="Cambria" pitchFamily="18" charset="0"/>
              </a:rPr>
              <a:t>aintain a website or a social media site;</a:t>
            </a:r>
          </a:p>
          <a:p>
            <a:pPr marL="0" indent="0">
              <a:spcAft>
                <a:spcPts val="1200"/>
              </a:spcAft>
              <a:buFont typeface="Wingdings" pitchFamily="2" charset="2"/>
              <a:buNone/>
            </a:pPr>
            <a:r>
              <a:rPr lang="en-US" sz="1200" dirty="0" smtClean="0">
                <a:latin typeface="Cambria" pitchFamily="18" charset="0"/>
              </a:rPr>
              <a:t>Meet regularly for workplace discussions;</a:t>
            </a:r>
          </a:p>
          <a:p>
            <a:pPr marL="0" indent="0">
              <a:spcAft>
                <a:spcPts val="1200"/>
              </a:spcAft>
              <a:buFont typeface="Wingdings" pitchFamily="2" charset="2"/>
              <a:buNone/>
            </a:pPr>
            <a:r>
              <a:rPr lang="en-US" sz="1200" dirty="0" smtClean="0">
                <a:latin typeface="Cambria" pitchFamily="18" charset="0"/>
              </a:rPr>
              <a:t>Hold social activities,</a:t>
            </a:r>
            <a:r>
              <a:rPr lang="en-US" sz="1200" baseline="0" dirty="0" smtClean="0">
                <a:latin typeface="Cambria" pitchFamily="18" charset="0"/>
              </a:rPr>
              <a:t> such as </a:t>
            </a:r>
            <a:r>
              <a:rPr lang="en-US" sz="1200" dirty="0" smtClean="0">
                <a:latin typeface="Cambria" pitchFamily="18" charset="0"/>
              </a:rPr>
              <a:t>meet-and-greets</a:t>
            </a:r>
            <a:r>
              <a:rPr lang="en-US" sz="1200" baseline="0" dirty="0" smtClean="0">
                <a:latin typeface="Cambria" pitchFamily="18" charset="0"/>
              </a:rPr>
              <a:t> and</a:t>
            </a:r>
            <a:r>
              <a:rPr lang="en-US" sz="1200" dirty="0" smtClean="0">
                <a:latin typeface="Cambria" pitchFamily="18" charset="0"/>
              </a:rPr>
              <a:t> family get-togethers;</a:t>
            </a:r>
          </a:p>
          <a:p>
            <a:pPr marL="0" indent="0">
              <a:spcAft>
                <a:spcPts val="1200"/>
              </a:spcAft>
              <a:buFont typeface="Wingdings" pitchFamily="2" charset="2"/>
              <a:buNone/>
            </a:pPr>
            <a:r>
              <a:rPr lang="en-US" sz="1200" dirty="0" smtClean="0">
                <a:latin typeface="Cambria" pitchFamily="18" charset="0"/>
              </a:rPr>
              <a:t>Include family members in the activities;</a:t>
            </a:r>
          </a:p>
          <a:p>
            <a:pPr marL="0" indent="0">
              <a:spcAft>
                <a:spcPts val="1200"/>
              </a:spcAft>
              <a:buFont typeface="Wingdings" pitchFamily="2" charset="2"/>
              <a:buNone/>
            </a:pPr>
            <a:r>
              <a:rPr lang="en-US" sz="1200" dirty="0" smtClean="0">
                <a:latin typeface="Cambria" pitchFamily="18" charset="0"/>
              </a:rPr>
              <a:t>Celebrate holiday remembrances,</a:t>
            </a:r>
            <a:r>
              <a:rPr lang="en-US" sz="1200" baseline="0" dirty="0" smtClean="0">
                <a:latin typeface="Cambria" pitchFamily="18" charset="0"/>
              </a:rPr>
              <a:t> such as </a:t>
            </a:r>
            <a:r>
              <a:rPr lang="en-US" sz="1200" dirty="0" smtClean="0">
                <a:latin typeface="Cambria" pitchFamily="18" charset="0"/>
              </a:rPr>
              <a:t>Veterans Day;</a:t>
            </a:r>
          </a:p>
          <a:p>
            <a:pPr marL="0" indent="0">
              <a:spcAft>
                <a:spcPts val="1200"/>
              </a:spcAft>
              <a:buFont typeface="Wingdings" pitchFamily="2" charset="2"/>
              <a:buNone/>
            </a:pPr>
            <a:r>
              <a:rPr lang="en-US" sz="1200" dirty="0" smtClean="0">
                <a:latin typeface="Cambria" pitchFamily="18" charset="0"/>
              </a:rPr>
              <a:t>And</a:t>
            </a:r>
            <a:r>
              <a:rPr lang="en-US" sz="1200" baseline="0" dirty="0" smtClean="0">
                <a:latin typeface="Cambria" pitchFamily="18" charset="0"/>
              </a:rPr>
              <a:t> c</a:t>
            </a:r>
            <a:r>
              <a:rPr lang="en-US" sz="1200" dirty="0" smtClean="0">
                <a:latin typeface="Cambria" pitchFamily="18" charset="0"/>
              </a:rPr>
              <a:t>ontact members on a regular basis</a:t>
            </a:r>
            <a:r>
              <a:rPr lang="en-US" sz="1200" dirty="0" smtClean="0">
                <a:latin typeface="+mn-lt"/>
              </a:rPr>
              <a:t>.</a:t>
            </a:r>
            <a:endParaRPr lang="en-US" sz="1200" dirty="0" smtClean="0">
              <a:latin typeface="Cambria" pitchFamily="18" charset="0"/>
            </a:endParaRPr>
          </a:p>
        </p:txBody>
      </p:sp>
      <p:sp>
        <p:nvSpPr>
          <p:cNvPr id="4" name="Slide Number Placeholder 3"/>
          <p:cNvSpPr>
            <a:spLocks noGrp="1"/>
          </p:cNvSpPr>
          <p:nvPr>
            <p:ph type="sldNum" sz="quarter" idx="10"/>
          </p:nvPr>
        </p:nvSpPr>
        <p:spPr/>
        <p:txBody>
          <a:bodyPr/>
          <a:lstStyle/>
          <a:p>
            <a:fld id="{04D189DF-0F0A-49D8-8293-B3A77BA7B221}" type="slidenum">
              <a:rPr lang="en-US" smtClean="0"/>
              <a:pPr/>
              <a:t>17</a:t>
            </a:fld>
            <a:endParaRPr lang="en-US"/>
          </a:p>
        </p:txBody>
      </p:sp>
    </p:spTree>
    <p:extLst>
      <p:ext uri="{BB962C8B-B14F-4D97-AF65-F5344CB8AC3E}">
        <p14:creationId xmlns:p14="http://schemas.microsoft.com/office/powerpoint/2010/main" xmlns="" val="291122221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sources for this Training Series presentation</a:t>
            </a:r>
            <a:r>
              <a:rPr lang="en-US" baseline="0" dirty="0" smtClean="0"/>
              <a:t> </a:t>
            </a:r>
            <a:r>
              <a:rPr lang="en-US" dirty="0" smtClean="0"/>
              <a:t>are:</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Cambria" pitchFamily="18" charset="0"/>
              </a:rPr>
              <a:t>The Department of Veterans Affairs </a:t>
            </a:r>
            <a:r>
              <a:rPr lang="en-US" sz="1200" i="1" dirty="0" smtClean="0">
                <a:latin typeface="Cambria" pitchFamily="18" charset="0"/>
              </a:rPr>
              <a:t>Veterans in the Workplace Final Report</a:t>
            </a:r>
            <a:r>
              <a:rPr lang="en-US" sz="1200" i="1" baseline="0" dirty="0" smtClean="0">
                <a:latin typeface="Cambria" pitchFamily="18" charset="0"/>
              </a:rPr>
              <a:t> </a:t>
            </a:r>
            <a:r>
              <a:rPr lang="en-US" sz="1200" i="0" baseline="0" dirty="0" smtClean="0">
                <a:latin typeface="Cambria" pitchFamily="18" charset="0"/>
              </a:rPr>
              <a:t>by the</a:t>
            </a:r>
            <a:r>
              <a:rPr lang="en-US" sz="1200" i="1" baseline="0" dirty="0" smtClean="0">
                <a:latin typeface="Cambria" pitchFamily="18" charset="0"/>
              </a:rPr>
              <a:t> </a:t>
            </a:r>
            <a:r>
              <a:rPr lang="en-US" sz="1200" i="0" baseline="0" dirty="0" smtClean="0">
                <a:latin typeface="Cambria" pitchFamily="18" charset="0"/>
              </a:rPr>
              <a:t>Burton Blatt Institute at Syracuse University and Corporate Gray;</a:t>
            </a:r>
            <a:endParaRPr lang="en-US" sz="1200" dirty="0" smtClean="0">
              <a:latin typeface="Cambria" pitchFamily="18" charset="0"/>
            </a:endParaRPr>
          </a:p>
          <a:p>
            <a:r>
              <a:rPr lang="en-US" sz="1200" dirty="0" smtClean="0">
                <a:latin typeface="Cambria" pitchFamily="18" charset="0"/>
              </a:rPr>
              <a:t>Affinity and Networking Groups, Winning with Diversity, by Jason Forsythe, Advertising Supplement to The New York Times, 2004;</a:t>
            </a:r>
          </a:p>
          <a:p>
            <a:r>
              <a:rPr lang="en-US" sz="1200" dirty="0" smtClean="0">
                <a:latin typeface="Cambria" pitchFamily="18" charset="0"/>
              </a:rPr>
              <a:t>And Affinity Networks: Building Organizations Stronger than Their Parts - Best Practices from the Network of Executive Women Consumer Products and Retail Industry.</a:t>
            </a:r>
            <a:endParaRPr lang="en-US" dirty="0"/>
          </a:p>
        </p:txBody>
      </p:sp>
      <p:sp>
        <p:nvSpPr>
          <p:cNvPr id="4" name="Slide Number Placeholder 3"/>
          <p:cNvSpPr>
            <a:spLocks noGrp="1"/>
          </p:cNvSpPr>
          <p:nvPr>
            <p:ph type="sldNum" sz="quarter" idx="10"/>
          </p:nvPr>
        </p:nvSpPr>
        <p:spPr/>
        <p:txBody>
          <a:bodyPr/>
          <a:lstStyle/>
          <a:p>
            <a:fld id="{04D189DF-0F0A-49D8-8293-B3A77BA7B221}" type="slidenum">
              <a:rPr lang="en-US" smtClean="0"/>
              <a:pPr/>
              <a:t>18</a:t>
            </a:fld>
            <a:endParaRPr lang="en-US"/>
          </a:p>
        </p:txBody>
      </p:sp>
    </p:spTree>
    <p:extLst>
      <p:ext uri="{BB962C8B-B14F-4D97-AF65-F5344CB8AC3E}">
        <p14:creationId xmlns:p14="http://schemas.microsoft.com/office/powerpoint/2010/main" xmlns="" val="17082239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600"/>
              </a:spcAft>
            </a:pPr>
            <a:r>
              <a:rPr lang="en-US" sz="1200" dirty="0" smtClean="0">
                <a:latin typeface="Cambria" pitchFamily="18" charset="0"/>
              </a:rPr>
              <a:t>This Department of Veterans Affairs Training Series on Affinity Groups for Veterans and military service members is designed to help organizations understand the benefits to having Veteran and military affinity groups and the practices that could be implemented to make them more effective.</a:t>
            </a:r>
          </a:p>
        </p:txBody>
      </p:sp>
      <p:sp>
        <p:nvSpPr>
          <p:cNvPr id="4" name="Slide Number Placeholder 3"/>
          <p:cNvSpPr>
            <a:spLocks noGrp="1"/>
          </p:cNvSpPr>
          <p:nvPr>
            <p:ph type="sldNum" sz="quarter" idx="10"/>
          </p:nvPr>
        </p:nvSpPr>
        <p:spPr/>
        <p:txBody>
          <a:bodyPr/>
          <a:lstStyle/>
          <a:p>
            <a:fld id="{04D189DF-0F0A-49D8-8293-B3A77BA7B221}" type="slidenum">
              <a:rPr lang="en-US" smtClean="0"/>
              <a:pPr/>
              <a:t>2</a:t>
            </a:fld>
            <a:endParaRPr lang="en-US"/>
          </a:p>
        </p:txBody>
      </p:sp>
    </p:spTree>
    <p:extLst>
      <p:ext uri="{BB962C8B-B14F-4D97-AF65-F5344CB8AC3E}">
        <p14:creationId xmlns:p14="http://schemas.microsoft.com/office/powerpoint/2010/main" xmlns="" val="26883455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600"/>
              </a:spcAft>
            </a:pPr>
            <a:r>
              <a:rPr lang="en-US" sz="1200" dirty="0" smtClean="0">
                <a:latin typeface="Cambria" pitchFamily="18" charset="0"/>
              </a:rPr>
              <a:t>The suggestions in this presentation are being offered in an effort to improve Veteran retention in the workplace. It is understood that not all these practices can be implemented for every organization. Some variation may be required in order to comply with each organization’s policies and procedures.</a:t>
            </a:r>
            <a:endParaRPr lang="en-US" baseline="0" dirty="0" smtClean="0"/>
          </a:p>
        </p:txBody>
      </p:sp>
      <p:sp>
        <p:nvSpPr>
          <p:cNvPr id="4" name="Slide Number Placeholder 3"/>
          <p:cNvSpPr>
            <a:spLocks noGrp="1"/>
          </p:cNvSpPr>
          <p:nvPr>
            <p:ph type="sldNum" sz="quarter" idx="10"/>
          </p:nvPr>
        </p:nvSpPr>
        <p:spPr/>
        <p:txBody>
          <a:bodyPr/>
          <a:lstStyle/>
          <a:p>
            <a:fld id="{04D189DF-0F0A-49D8-8293-B3A77BA7B221}" type="slidenum">
              <a:rPr lang="en-US" smtClean="0"/>
              <a:pPr/>
              <a:t>3</a:t>
            </a:fld>
            <a:endParaRPr lang="en-US"/>
          </a:p>
        </p:txBody>
      </p:sp>
    </p:spTree>
    <p:extLst>
      <p:ext uri="{BB962C8B-B14F-4D97-AF65-F5344CB8AC3E}">
        <p14:creationId xmlns:p14="http://schemas.microsoft.com/office/powerpoint/2010/main" xmlns="" val="26883455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spcAft>
                <a:spcPts val="600"/>
              </a:spcAft>
              <a:buFont typeface="Wingdings" pitchFamily="2" charset="2"/>
              <a:buNone/>
            </a:pPr>
            <a:r>
              <a:rPr lang="en-US" dirty="0" smtClean="0"/>
              <a:t>There are many definitions of an affinity group,</a:t>
            </a:r>
            <a:r>
              <a:rPr lang="en-US" baseline="0" dirty="0" smtClean="0"/>
              <a:t> such as:</a:t>
            </a:r>
          </a:p>
          <a:p>
            <a:pPr marL="0" indent="0">
              <a:spcAft>
                <a:spcPts val="600"/>
              </a:spcAft>
              <a:buFont typeface="Wingdings" pitchFamily="2" charset="2"/>
              <a:buNone/>
            </a:pPr>
            <a:r>
              <a:rPr lang="en-US" sz="1200" dirty="0" smtClean="0">
                <a:latin typeface="Cambria" pitchFamily="18" charset="0"/>
              </a:rPr>
              <a:t>A group of people having a common interest or goal or acting together for a specific purpose;</a:t>
            </a:r>
          </a:p>
          <a:p>
            <a:pPr marL="0" indent="0">
              <a:spcAft>
                <a:spcPts val="600"/>
              </a:spcAft>
              <a:buFont typeface="Wingdings" pitchFamily="2" charset="2"/>
              <a:buNone/>
            </a:pPr>
            <a:r>
              <a:rPr lang="en-US" sz="1200" dirty="0" smtClean="0">
                <a:latin typeface="Cambria" pitchFamily="18" charset="0"/>
              </a:rPr>
              <a:t>A</a:t>
            </a:r>
            <a:r>
              <a:rPr lang="en-US" sz="1200" baseline="0" dirty="0" smtClean="0">
                <a:latin typeface="Cambria" pitchFamily="18" charset="0"/>
              </a:rPr>
              <a:t> v</a:t>
            </a:r>
            <a:r>
              <a:rPr lang="en-US" sz="1200" dirty="0" smtClean="0">
                <a:latin typeface="Cambria" pitchFamily="18" charset="0"/>
              </a:rPr>
              <a:t>oluntary, employee-driven group that is organized around a shared interest or dimension;</a:t>
            </a:r>
          </a:p>
          <a:p>
            <a:pPr marL="0" indent="0">
              <a:spcAft>
                <a:spcPts val="600"/>
              </a:spcAft>
              <a:buFont typeface="Wingdings" pitchFamily="2" charset="2"/>
              <a:buNone/>
            </a:pPr>
            <a:r>
              <a:rPr lang="en-US" sz="1200" dirty="0" smtClean="0">
                <a:latin typeface="Cambria" pitchFamily="18" charset="0"/>
              </a:rPr>
              <a:t>A group that provides support and networking opportunities such as mentoring, community outreach, career development, and cultural awareness activities;</a:t>
            </a:r>
          </a:p>
          <a:p>
            <a:pPr marL="0" indent="0">
              <a:spcAft>
                <a:spcPts val="600"/>
              </a:spcAft>
              <a:buFont typeface="Wingdings" pitchFamily="2" charset="2"/>
              <a:buNone/>
            </a:pPr>
            <a:r>
              <a:rPr lang="en-US" sz="1200" dirty="0" smtClean="0">
                <a:latin typeface="Cambria" pitchFamily="18" charset="0"/>
              </a:rPr>
              <a:t>Or</a:t>
            </a:r>
            <a:r>
              <a:rPr lang="en-US" sz="1200" baseline="0" dirty="0" smtClean="0">
                <a:latin typeface="Cambria" pitchFamily="18" charset="0"/>
              </a:rPr>
              <a:t> a</a:t>
            </a:r>
            <a:r>
              <a:rPr lang="en-US" sz="1200" dirty="0" smtClean="0">
                <a:latin typeface="Cambria" pitchFamily="18" charset="0"/>
              </a:rPr>
              <a:t> forum for employees to gather socially and share ideas outside of their particular business units.</a:t>
            </a:r>
            <a:endParaRPr lang="en-US" baseline="0" dirty="0" smtClean="0"/>
          </a:p>
        </p:txBody>
      </p:sp>
      <p:sp>
        <p:nvSpPr>
          <p:cNvPr id="4" name="Slide Number Placeholder 3"/>
          <p:cNvSpPr>
            <a:spLocks noGrp="1"/>
          </p:cNvSpPr>
          <p:nvPr>
            <p:ph type="sldNum" sz="quarter" idx="10"/>
          </p:nvPr>
        </p:nvSpPr>
        <p:spPr/>
        <p:txBody>
          <a:bodyPr/>
          <a:lstStyle/>
          <a:p>
            <a:fld id="{04D189DF-0F0A-49D8-8293-B3A77BA7B221}" type="slidenum">
              <a:rPr lang="en-US" smtClean="0"/>
              <a:pPr/>
              <a:t>4</a:t>
            </a:fld>
            <a:endParaRPr lang="en-US"/>
          </a:p>
        </p:txBody>
      </p:sp>
    </p:spTree>
    <p:extLst>
      <p:ext uri="{BB962C8B-B14F-4D97-AF65-F5344CB8AC3E}">
        <p14:creationId xmlns:p14="http://schemas.microsoft.com/office/powerpoint/2010/main" xmlns="" val="20699359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Affinity</a:t>
            </a:r>
            <a:r>
              <a:rPr lang="en-US" baseline="0" dirty="0" smtClean="0"/>
              <a:t> groups are also referred to as Employee Resource Groups, or ERG, Employee Network Groups, or ENG, Business Resource Groups, or Associate Resource Groups.</a:t>
            </a:r>
            <a:endParaRPr lang="en-US" dirty="0"/>
          </a:p>
        </p:txBody>
      </p:sp>
      <p:sp>
        <p:nvSpPr>
          <p:cNvPr id="4" name="Slide Number Placeholder 3"/>
          <p:cNvSpPr>
            <a:spLocks noGrp="1"/>
          </p:cNvSpPr>
          <p:nvPr>
            <p:ph type="sldNum" sz="quarter" idx="10"/>
          </p:nvPr>
        </p:nvSpPr>
        <p:spPr/>
        <p:txBody>
          <a:bodyPr/>
          <a:lstStyle/>
          <a:p>
            <a:fld id="{04D189DF-0F0A-49D8-8293-B3A77BA7B221}" type="slidenum">
              <a:rPr lang="en-US" smtClean="0"/>
              <a:pPr/>
              <a:t>5</a:t>
            </a:fld>
            <a:endParaRPr lang="en-US"/>
          </a:p>
        </p:txBody>
      </p:sp>
    </p:spTree>
    <p:extLst>
      <p:ext uri="{BB962C8B-B14F-4D97-AF65-F5344CB8AC3E}">
        <p14:creationId xmlns:p14="http://schemas.microsoft.com/office/powerpoint/2010/main" xmlns="" val="16151001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It’s up to each organization to decide the type of affinity groups their employees would benefit from the most. </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An organization with Veteran employees should consider offering a Veteran affinity group.</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A Veteran affinity group includes employees who have prior military service.</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An organization with National Guard or Reserve members should consider offering a military affinity group.</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Military family members could be included in a Veteran or military affinity group, or they could have their own affinity group as needed or desired.</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For simplicity, this guide will say Veteran affinity group when it is referring to both Veteran and military affinity groups.</a:t>
            </a:r>
            <a:endParaRPr lang="en-US" dirty="0" smtClean="0"/>
          </a:p>
        </p:txBody>
      </p:sp>
      <p:sp>
        <p:nvSpPr>
          <p:cNvPr id="4" name="Slide Number Placeholder 3"/>
          <p:cNvSpPr>
            <a:spLocks noGrp="1"/>
          </p:cNvSpPr>
          <p:nvPr>
            <p:ph type="sldNum" sz="quarter" idx="10"/>
          </p:nvPr>
        </p:nvSpPr>
        <p:spPr/>
        <p:txBody>
          <a:bodyPr/>
          <a:lstStyle/>
          <a:p>
            <a:fld id="{04D189DF-0F0A-49D8-8293-B3A77BA7B221}" type="slidenum">
              <a:rPr lang="en-US" smtClean="0"/>
              <a:pPr/>
              <a:t>6</a:t>
            </a:fld>
            <a:endParaRPr lang="en-US"/>
          </a:p>
        </p:txBody>
      </p:sp>
    </p:spTree>
    <p:extLst>
      <p:ext uri="{BB962C8B-B14F-4D97-AF65-F5344CB8AC3E}">
        <p14:creationId xmlns:p14="http://schemas.microsoft.com/office/powerpoint/2010/main" xmlns="" val="29010358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benefits of Veteran</a:t>
            </a:r>
            <a:r>
              <a:rPr lang="en-US" baseline="0" dirty="0" smtClean="0"/>
              <a:t> affinity groups are:</a:t>
            </a:r>
          </a:p>
          <a:p>
            <a:pPr marL="0" indent="0">
              <a:spcAft>
                <a:spcPts val="600"/>
              </a:spcAft>
              <a:buFont typeface="Wingdings" pitchFamily="2" charset="2"/>
              <a:buNone/>
            </a:pPr>
            <a:r>
              <a:rPr lang="en-US" sz="1200" dirty="0" smtClean="0">
                <a:latin typeface="Cambria" pitchFamily="18" charset="0"/>
              </a:rPr>
              <a:t>They can improve Veteran recruitment efforts by providing a comfort zone for new Veteran hires;</a:t>
            </a:r>
          </a:p>
          <a:p>
            <a:pPr marL="0" indent="0">
              <a:spcAft>
                <a:spcPts val="600"/>
              </a:spcAft>
              <a:buFont typeface="Wingdings" pitchFamily="2" charset="2"/>
              <a:buNone/>
            </a:pPr>
            <a:r>
              <a:rPr lang="en-US" sz="1200" dirty="0" smtClean="0">
                <a:latin typeface="Cambria" pitchFamily="18" charset="0"/>
              </a:rPr>
              <a:t>They can</a:t>
            </a:r>
            <a:r>
              <a:rPr lang="en-US" sz="1200" baseline="0" dirty="0" smtClean="0">
                <a:latin typeface="Cambria" pitchFamily="18" charset="0"/>
              </a:rPr>
              <a:t> </a:t>
            </a:r>
            <a:r>
              <a:rPr lang="en-US" sz="1200" dirty="0" smtClean="0">
                <a:latin typeface="Cambria" pitchFamily="18" charset="0"/>
              </a:rPr>
              <a:t>increase camaraderie by offering Veterans opportunities to network with each other and find out what’s going on within the organization;</a:t>
            </a:r>
          </a:p>
          <a:p>
            <a:pPr marL="0" indent="0">
              <a:spcAft>
                <a:spcPts val="600"/>
              </a:spcAft>
              <a:buFont typeface="Wingdings" pitchFamily="2" charset="2"/>
              <a:buNone/>
            </a:pPr>
            <a:r>
              <a:rPr lang="en-US" sz="1200" dirty="0" smtClean="0">
                <a:latin typeface="Cambria" pitchFamily="18" charset="0"/>
              </a:rPr>
              <a:t>They can provide a resource of knowledge and experience for product</a:t>
            </a:r>
            <a:r>
              <a:rPr lang="en-US" sz="1200" baseline="0" dirty="0" smtClean="0">
                <a:latin typeface="Cambria" pitchFamily="18" charset="0"/>
              </a:rPr>
              <a:t> and </a:t>
            </a:r>
            <a:r>
              <a:rPr lang="en-US" sz="1200" dirty="0" smtClean="0">
                <a:latin typeface="Cambria" pitchFamily="18" charset="0"/>
              </a:rPr>
              <a:t>service development and marketing through workplace discussions;</a:t>
            </a:r>
          </a:p>
          <a:p>
            <a:endParaRPr lang="en-US" dirty="0"/>
          </a:p>
        </p:txBody>
      </p:sp>
      <p:sp>
        <p:nvSpPr>
          <p:cNvPr id="4" name="Slide Number Placeholder 3"/>
          <p:cNvSpPr>
            <a:spLocks noGrp="1"/>
          </p:cNvSpPr>
          <p:nvPr>
            <p:ph type="sldNum" sz="quarter" idx="10"/>
          </p:nvPr>
        </p:nvSpPr>
        <p:spPr/>
        <p:txBody>
          <a:bodyPr/>
          <a:lstStyle/>
          <a:p>
            <a:fld id="{04D189DF-0F0A-49D8-8293-B3A77BA7B221}" type="slidenum">
              <a:rPr lang="en-US" smtClean="0"/>
              <a:pPr/>
              <a:t>7</a:t>
            </a:fld>
            <a:endParaRPr lang="en-US"/>
          </a:p>
        </p:txBody>
      </p:sp>
    </p:spTree>
    <p:extLst>
      <p:ext uri="{BB962C8B-B14F-4D97-AF65-F5344CB8AC3E}">
        <p14:creationId xmlns:p14="http://schemas.microsoft.com/office/powerpoint/2010/main" xmlns="" val="29010358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spcAft>
                <a:spcPts val="600"/>
              </a:spcAft>
              <a:buFont typeface="Wingdings" pitchFamily="2" charset="2"/>
              <a:buNone/>
            </a:pPr>
            <a:r>
              <a:rPr lang="en-US" sz="1200" dirty="0" smtClean="0">
                <a:latin typeface="Cambria" pitchFamily="18" charset="0"/>
              </a:rPr>
              <a:t>They can also help build the company’s external reputation through community involvement in Veteran organizations;</a:t>
            </a:r>
          </a:p>
          <a:p>
            <a:pPr marL="0" indent="0">
              <a:spcAft>
                <a:spcPts val="600"/>
              </a:spcAft>
              <a:buFont typeface="Wingdings" pitchFamily="2" charset="2"/>
              <a:buNone/>
            </a:pPr>
            <a:r>
              <a:rPr lang="en-US" sz="1200" dirty="0" smtClean="0">
                <a:latin typeface="Cambria" pitchFamily="18" charset="0"/>
              </a:rPr>
              <a:t>And</a:t>
            </a:r>
            <a:r>
              <a:rPr lang="en-US" sz="1200" baseline="0" dirty="0" smtClean="0">
                <a:latin typeface="Cambria" pitchFamily="18" charset="0"/>
              </a:rPr>
              <a:t> t</a:t>
            </a:r>
            <a:r>
              <a:rPr lang="en-US" sz="1200" dirty="0" smtClean="0">
                <a:latin typeface="Cambria" pitchFamily="18" charset="0"/>
              </a:rPr>
              <a:t>hey can</a:t>
            </a:r>
            <a:r>
              <a:rPr lang="en-US" sz="1200" baseline="0" dirty="0" smtClean="0">
                <a:latin typeface="Cambria" pitchFamily="18" charset="0"/>
              </a:rPr>
              <a:t> </a:t>
            </a:r>
            <a:r>
              <a:rPr lang="en-US" sz="1200" dirty="0" smtClean="0">
                <a:latin typeface="Cambria" pitchFamily="18" charset="0"/>
              </a:rPr>
              <a:t>increase morale and retention by engaging Veteran employees and providing support, networking, and career development opportunities</a:t>
            </a:r>
          </a:p>
        </p:txBody>
      </p:sp>
      <p:sp>
        <p:nvSpPr>
          <p:cNvPr id="4" name="Slide Number Placeholder 3"/>
          <p:cNvSpPr>
            <a:spLocks noGrp="1"/>
          </p:cNvSpPr>
          <p:nvPr>
            <p:ph type="sldNum" sz="quarter" idx="10"/>
          </p:nvPr>
        </p:nvSpPr>
        <p:spPr/>
        <p:txBody>
          <a:bodyPr/>
          <a:lstStyle/>
          <a:p>
            <a:fld id="{04D189DF-0F0A-49D8-8293-B3A77BA7B221}" type="slidenum">
              <a:rPr lang="en-US" smtClean="0"/>
              <a:pPr/>
              <a:t>8</a:t>
            </a:fld>
            <a:endParaRPr lang="en-US"/>
          </a:p>
        </p:txBody>
      </p:sp>
    </p:spTree>
    <p:extLst>
      <p:ext uri="{BB962C8B-B14F-4D97-AF65-F5344CB8AC3E}">
        <p14:creationId xmlns:p14="http://schemas.microsoft.com/office/powerpoint/2010/main" xmlns="" val="29010358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1200"/>
              </a:spcAft>
            </a:pPr>
            <a:r>
              <a:rPr lang="en-US" sz="1200" dirty="0" smtClean="0">
                <a:latin typeface="Cambria" pitchFamily="18" charset="0"/>
              </a:rPr>
              <a:t>The Department of Veterans Affairs,</a:t>
            </a:r>
            <a:r>
              <a:rPr lang="en-US" sz="1200" baseline="0" dirty="0" smtClean="0">
                <a:latin typeface="Cambria" pitchFamily="18" charset="0"/>
              </a:rPr>
              <a:t> or </a:t>
            </a:r>
            <a:r>
              <a:rPr lang="en-US" sz="1200" dirty="0" smtClean="0">
                <a:latin typeface="Cambria" pitchFamily="18" charset="0"/>
              </a:rPr>
              <a:t>VA, </a:t>
            </a:r>
            <a:r>
              <a:rPr lang="en-US" sz="1200" i="1" dirty="0" smtClean="0">
                <a:latin typeface="Cambria" pitchFamily="18" charset="0"/>
              </a:rPr>
              <a:t>Veterans in the Workplace </a:t>
            </a:r>
            <a:r>
              <a:rPr lang="en-US" sz="1200" dirty="0" smtClean="0">
                <a:latin typeface="Cambria" pitchFamily="18" charset="0"/>
              </a:rPr>
              <a:t>study gained insight into practices that improve Veteran retention in the workplace.</a:t>
            </a:r>
          </a:p>
          <a:p>
            <a:pPr marL="0" indent="0">
              <a:spcAft>
                <a:spcPts val="1200"/>
              </a:spcAft>
              <a:buFont typeface="Arial" pitchFamily="34" charset="0"/>
              <a:buNone/>
            </a:pPr>
            <a:r>
              <a:rPr lang="en-US" sz="1200" dirty="0" smtClean="0">
                <a:latin typeface="Cambria" pitchFamily="18" charset="0"/>
              </a:rPr>
              <a:t>They</a:t>
            </a:r>
            <a:r>
              <a:rPr lang="en-US" sz="1200" baseline="0" dirty="0" smtClean="0">
                <a:latin typeface="Cambria" pitchFamily="18" charset="0"/>
              </a:rPr>
              <a:t> found that t</a:t>
            </a:r>
            <a:r>
              <a:rPr lang="en-US" sz="1200" dirty="0" smtClean="0">
                <a:latin typeface="Cambria" pitchFamily="18" charset="0"/>
              </a:rPr>
              <a:t>he support and development of Veteran affinity groups was a critical element to retention advocated by study respondents. </a:t>
            </a:r>
          </a:p>
          <a:p>
            <a:pPr marL="0" indent="0">
              <a:spcAft>
                <a:spcPts val="1200"/>
              </a:spcAft>
              <a:buFont typeface="Arial" pitchFamily="34" charset="0"/>
              <a:buNone/>
            </a:pPr>
            <a:r>
              <a:rPr lang="en-US" sz="1200" dirty="0" smtClean="0">
                <a:latin typeface="Cambria" pitchFamily="18" charset="0"/>
              </a:rPr>
              <a:t>The</a:t>
            </a:r>
            <a:r>
              <a:rPr lang="en-US" sz="1200" baseline="0" dirty="0" smtClean="0">
                <a:latin typeface="Cambria" pitchFamily="18" charset="0"/>
              </a:rPr>
              <a:t> s</a:t>
            </a:r>
            <a:r>
              <a:rPr lang="en-US" sz="1200" dirty="0" smtClean="0">
                <a:latin typeface="Cambria" pitchFamily="18" charset="0"/>
              </a:rPr>
              <a:t>tudy respondents reported that creating opportunities for peer support among Veterans in the workplace was one of the most highly effective steps for a company to take in creating a corporate culture that is conducive to Veteran success. </a:t>
            </a:r>
          </a:p>
          <a:p>
            <a:endParaRPr lang="en-US" dirty="0"/>
          </a:p>
        </p:txBody>
      </p:sp>
      <p:sp>
        <p:nvSpPr>
          <p:cNvPr id="4" name="Slide Number Placeholder 3"/>
          <p:cNvSpPr>
            <a:spLocks noGrp="1"/>
          </p:cNvSpPr>
          <p:nvPr>
            <p:ph type="sldNum" sz="quarter" idx="10"/>
          </p:nvPr>
        </p:nvSpPr>
        <p:spPr/>
        <p:txBody>
          <a:bodyPr/>
          <a:lstStyle/>
          <a:p>
            <a:fld id="{04D189DF-0F0A-49D8-8293-B3A77BA7B221}" type="slidenum">
              <a:rPr lang="en-US" smtClean="0"/>
              <a:pPr/>
              <a:t>9</a:t>
            </a:fld>
            <a:endParaRPr lang="en-US"/>
          </a:p>
        </p:txBody>
      </p:sp>
    </p:spTree>
    <p:extLst>
      <p:ext uri="{BB962C8B-B14F-4D97-AF65-F5344CB8AC3E}">
        <p14:creationId xmlns:p14="http://schemas.microsoft.com/office/powerpoint/2010/main" xmlns="" val="29112222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Tree>
    <p:extLst>
      <p:ext uri="{BB962C8B-B14F-4D97-AF65-F5344CB8AC3E}">
        <p14:creationId xmlns:p14="http://schemas.microsoft.com/office/powerpoint/2010/main" xmlns="" val="33034686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67190" y="6419849"/>
            <a:ext cx="2133600" cy="365125"/>
          </a:xfrm>
          <a:prstGeom prst="rect">
            <a:avLst/>
          </a:prstGeom>
        </p:spPr>
        <p:txBody>
          <a:bodyPr/>
          <a:lstStyle/>
          <a:p>
            <a:fld id="{DA1131F6-4367-4744-93B2-1B8AE5E35A61}" type="slidenum">
              <a:rPr lang="en-US" smtClean="0"/>
              <a:pPr/>
              <a:t>‹#›</a:t>
            </a:fld>
            <a:endParaRPr lang="en-US"/>
          </a:p>
        </p:txBody>
      </p:sp>
    </p:spTree>
    <p:extLst>
      <p:ext uri="{BB962C8B-B14F-4D97-AF65-F5344CB8AC3E}">
        <p14:creationId xmlns:p14="http://schemas.microsoft.com/office/powerpoint/2010/main" xmlns="" val="910978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67190" y="6419849"/>
            <a:ext cx="2133600" cy="365125"/>
          </a:xfrm>
          <a:prstGeom prst="rect">
            <a:avLst/>
          </a:prstGeom>
        </p:spPr>
        <p:txBody>
          <a:bodyPr/>
          <a:lstStyle/>
          <a:p>
            <a:fld id="{DA1131F6-4367-4744-93B2-1B8AE5E35A61}" type="slidenum">
              <a:rPr lang="en-US" smtClean="0"/>
              <a:pPr/>
              <a:t>‹#›</a:t>
            </a:fld>
            <a:endParaRPr lang="en-US"/>
          </a:p>
        </p:txBody>
      </p:sp>
    </p:spTree>
    <p:extLst>
      <p:ext uri="{BB962C8B-B14F-4D97-AF65-F5344CB8AC3E}">
        <p14:creationId xmlns:p14="http://schemas.microsoft.com/office/powerpoint/2010/main" xmlns="" val="34228318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lide Number Placeholder 5"/>
          <p:cNvSpPr>
            <a:spLocks noGrp="1"/>
          </p:cNvSpPr>
          <p:nvPr>
            <p:ph type="sldNum" sz="quarter" idx="4"/>
          </p:nvPr>
        </p:nvSpPr>
        <p:spPr>
          <a:xfrm>
            <a:off x="8229600" y="6324600"/>
            <a:ext cx="470639" cy="276898"/>
          </a:xfrm>
          <a:prstGeom prst="rect">
            <a:avLst/>
          </a:prstGeom>
        </p:spPr>
        <p:txBody>
          <a:bodyPr vert="horz" lIns="91440" tIns="45720" rIns="91440" bIns="45720" rtlCol="0" anchor="ctr"/>
          <a:lstStyle>
            <a:lvl1pPr algn="ctr">
              <a:defRPr sz="1050">
                <a:solidFill>
                  <a:schemeClr val="tx1">
                    <a:tint val="75000"/>
                  </a:schemeClr>
                </a:solidFill>
                <a:latin typeface="Calibri" pitchFamily="34" charset="0"/>
              </a:defRPr>
            </a:lvl1pPr>
          </a:lstStyle>
          <a:p>
            <a:fld id="{A69EAF90-A5B3-4498-9A06-9EAA56579DC3}" type="slidenum">
              <a:rPr lang="en-US" smtClean="0"/>
              <a:pPr/>
              <a:t>‹#›</a:t>
            </a:fld>
            <a:endParaRPr lang="en-US" dirty="0"/>
          </a:p>
        </p:txBody>
      </p:sp>
    </p:spTree>
    <p:extLst>
      <p:ext uri="{BB962C8B-B14F-4D97-AF65-F5344CB8AC3E}">
        <p14:creationId xmlns:p14="http://schemas.microsoft.com/office/powerpoint/2010/main" xmlns="" val="392348663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67190" y="6419849"/>
            <a:ext cx="2133600" cy="365125"/>
          </a:xfrm>
          <a:prstGeom prst="rect">
            <a:avLst/>
          </a:prstGeom>
        </p:spPr>
        <p:txBody>
          <a:bodyPr/>
          <a:lstStyle/>
          <a:p>
            <a:fld id="{DA1131F6-4367-4744-93B2-1B8AE5E35A61}" type="slidenum">
              <a:rPr lang="en-US" smtClean="0"/>
              <a:pPr/>
              <a:t>‹#›</a:t>
            </a:fld>
            <a:endParaRPr lang="en-US"/>
          </a:p>
        </p:txBody>
      </p:sp>
    </p:spTree>
    <p:extLst>
      <p:ext uri="{BB962C8B-B14F-4D97-AF65-F5344CB8AC3E}">
        <p14:creationId xmlns:p14="http://schemas.microsoft.com/office/powerpoint/2010/main" xmlns="" val="2437470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67190" y="6419849"/>
            <a:ext cx="2133600" cy="365125"/>
          </a:xfrm>
          <a:prstGeom prst="rect">
            <a:avLst/>
          </a:prstGeom>
        </p:spPr>
        <p:txBody>
          <a:bodyPr/>
          <a:lstStyle/>
          <a:p>
            <a:fld id="{DA1131F6-4367-4744-93B2-1B8AE5E35A61}" type="slidenum">
              <a:rPr lang="en-US" smtClean="0"/>
              <a:pPr/>
              <a:t>‹#›</a:t>
            </a:fld>
            <a:endParaRPr lang="en-US"/>
          </a:p>
        </p:txBody>
      </p:sp>
    </p:spTree>
    <p:extLst>
      <p:ext uri="{BB962C8B-B14F-4D97-AF65-F5344CB8AC3E}">
        <p14:creationId xmlns:p14="http://schemas.microsoft.com/office/powerpoint/2010/main" xmlns="" val="10517661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67190" y="6419849"/>
            <a:ext cx="2133600" cy="365125"/>
          </a:xfrm>
          <a:prstGeom prst="rect">
            <a:avLst/>
          </a:prstGeom>
        </p:spPr>
        <p:txBody>
          <a:bodyPr/>
          <a:lstStyle/>
          <a:p>
            <a:fld id="{DA1131F6-4367-4744-93B2-1B8AE5E35A61}" type="slidenum">
              <a:rPr lang="en-US" smtClean="0"/>
              <a:pPr/>
              <a:t>‹#›</a:t>
            </a:fld>
            <a:endParaRPr lang="en-US"/>
          </a:p>
        </p:txBody>
      </p:sp>
    </p:spTree>
    <p:extLst>
      <p:ext uri="{BB962C8B-B14F-4D97-AF65-F5344CB8AC3E}">
        <p14:creationId xmlns:p14="http://schemas.microsoft.com/office/powerpoint/2010/main" xmlns="" val="42218633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567190" y="6419849"/>
            <a:ext cx="2133600" cy="365125"/>
          </a:xfrm>
          <a:prstGeom prst="rect">
            <a:avLst/>
          </a:prstGeom>
        </p:spPr>
        <p:txBody>
          <a:bodyPr/>
          <a:lstStyle/>
          <a:p>
            <a:fld id="{DA1131F6-4367-4744-93B2-1B8AE5E35A61}" type="slidenum">
              <a:rPr lang="en-US" smtClean="0"/>
              <a:pPr/>
              <a:t>‹#›</a:t>
            </a:fld>
            <a:endParaRPr lang="en-US"/>
          </a:p>
        </p:txBody>
      </p:sp>
    </p:spTree>
    <p:extLst>
      <p:ext uri="{BB962C8B-B14F-4D97-AF65-F5344CB8AC3E}">
        <p14:creationId xmlns:p14="http://schemas.microsoft.com/office/powerpoint/2010/main" xmlns="" val="29484490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567190" y="6419849"/>
            <a:ext cx="2133600" cy="365125"/>
          </a:xfrm>
          <a:prstGeom prst="rect">
            <a:avLst/>
          </a:prstGeom>
        </p:spPr>
        <p:txBody>
          <a:bodyPr/>
          <a:lstStyle/>
          <a:p>
            <a:fld id="{DA1131F6-4367-4744-93B2-1B8AE5E35A61}" type="slidenum">
              <a:rPr lang="en-US" smtClean="0"/>
              <a:pPr/>
              <a:t>‹#›</a:t>
            </a:fld>
            <a:endParaRPr lang="en-US"/>
          </a:p>
        </p:txBody>
      </p:sp>
    </p:spTree>
    <p:extLst>
      <p:ext uri="{BB962C8B-B14F-4D97-AF65-F5344CB8AC3E}">
        <p14:creationId xmlns:p14="http://schemas.microsoft.com/office/powerpoint/2010/main" xmlns="" val="27784919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567190" y="6419849"/>
            <a:ext cx="2133600" cy="365125"/>
          </a:xfrm>
          <a:prstGeom prst="rect">
            <a:avLst/>
          </a:prstGeom>
        </p:spPr>
        <p:txBody>
          <a:bodyPr/>
          <a:lstStyle/>
          <a:p>
            <a:fld id="{DA1131F6-4367-4744-93B2-1B8AE5E35A61}" type="slidenum">
              <a:rPr lang="en-US" smtClean="0"/>
              <a:pPr/>
              <a:t>‹#›</a:t>
            </a:fld>
            <a:endParaRPr lang="en-US"/>
          </a:p>
        </p:txBody>
      </p:sp>
    </p:spTree>
    <p:extLst>
      <p:ext uri="{BB962C8B-B14F-4D97-AF65-F5344CB8AC3E}">
        <p14:creationId xmlns:p14="http://schemas.microsoft.com/office/powerpoint/2010/main" xmlns="" val="41005630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67190" y="6419849"/>
            <a:ext cx="2133600" cy="365125"/>
          </a:xfrm>
          <a:prstGeom prst="rect">
            <a:avLst/>
          </a:prstGeom>
        </p:spPr>
        <p:txBody>
          <a:bodyPr/>
          <a:lstStyle/>
          <a:p>
            <a:fld id="{DA1131F6-4367-4744-93B2-1B8AE5E35A61}" type="slidenum">
              <a:rPr lang="en-US" smtClean="0"/>
              <a:pPr/>
              <a:t>‹#›</a:t>
            </a:fld>
            <a:endParaRPr lang="en-US"/>
          </a:p>
        </p:txBody>
      </p:sp>
    </p:spTree>
    <p:extLst>
      <p:ext uri="{BB962C8B-B14F-4D97-AF65-F5344CB8AC3E}">
        <p14:creationId xmlns:p14="http://schemas.microsoft.com/office/powerpoint/2010/main" xmlns="" val="2429821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67190" y="6419849"/>
            <a:ext cx="2133600" cy="365125"/>
          </a:xfrm>
          <a:prstGeom prst="rect">
            <a:avLst/>
          </a:prstGeom>
        </p:spPr>
        <p:txBody>
          <a:bodyPr/>
          <a:lstStyle/>
          <a:p>
            <a:fld id="{DA1131F6-4367-4744-93B2-1B8AE5E35A61}" type="slidenum">
              <a:rPr lang="en-US" smtClean="0"/>
              <a:pPr/>
              <a:t>‹#›</a:t>
            </a:fld>
            <a:endParaRPr lang="en-US"/>
          </a:p>
        </p:txBody>
      </p:sp>
    </p:spTree>
    <p:extLst>
      <p:ext uri="{BB962C8B-B14F-4D97-AF65-F5344CB8AC3E}">
        <p14:creationId xmlns:p14="http://schemas.microsoft.com/office/powerpoint/2010/main" xmlns="" val="32013820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tiff"/></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2.xml"/><Relationship Id="rId4" Type="http://schemas.openxmlformats.org/officeDocument/2006/relationships/image" Target="../media/image2.tif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Rectangle 11"/>
          <p:cNvSpPr/>
          <p:nvPr userDrawn="1"/>
        </p:nvSpPr>
        <p:spPr>
          <a:xfrm>
            <a:off x="0" y="-1"/>
            <a:ext cx="9144000" cy="900499"/>
          </a:xfrm>
          <a:prstGeom prst="rect">
            <a:avLst/>
          </a:prstGeom>
          <a:solidFill>
            <a:srgbClr val="224B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descr="Department of Veterans Affairs seal"/>
          <p:cNvPicPr>
            <a:picLocks noChangeAspect="1"/>
          </p:cNvPicPr>
          <p:nvPr userDrawn="1"/>
        </p:nvPicPr>
        <p:blipFill>
          <a:blip r:embed="rId13" cstate="print">
            <a:clrChange>
              <a:clrFrom>
                <a:srgbClr val="000000"/>
              </a:clrFrom>
              <a:clrTo>
                <a:srgbClr val="000000">
                  <a:alpha val="0"/>
                </a:srgbClr>
              </a:clrTo>
            </a:clrChange>
          </a:blip>
          <a:stretch>
            <a:fillRect/>
          </a:stretch>
        </p:blipFill>
        <p:spPr>
          <a:xfrm>
            <a:off x="7970734" y="122134"/>
            <a:ext cx="716066" cy="716066"/>
          </a:xfrm>
          <a:prstGeom prst="rect">
            <a:avLst/>
          </a:prstGeom>
        </p:spPr>
      </p:pic>
      <p:sp>
        <p:nvSpPr>
          <p:cNvPr id="18" name="TextBox 17"/>
          <p:cNvSpPr txBox="1"/>
          <p:nvPr userDrawn="1"/>
        </p:nvSpPr>
        <p:spPr>
          <a:xfrm>
            <a:off x="433552" y="228600"/>
            <a:ext cx="4876800" cy="615553"/>
          </a:xfrm>
          <a:prstGeom prst="rect">
            <a:avLst/>
          </a:prstGeom>
          <a:noFill/>
        </p:spPr>
        <p:txBody>
          <a:bodyPr wrap="square" rtlCol="0">
            <a:spAutoFit/>
          </a:bodyPr>
          <a:lstStyle/>
          <a:p>
            <a:r>
              <a:rPr lang="en-US" sz="1600" b="1" dirty="0" smtClean="0">
                <a:solidFill>
                  <a:schemeClr val="bg1"/>
                </a:solidFill>
                <a:latin typeface="Calibri" pitchFamily="34" charset="0"/>
              </a:rPr>
              <a:t>Veterans Employment</a:t>
            </a:r>
            <a:r>
              <a:rPr lang="en-US" sz="1600" b="1" baseline="0" dirty="0" smtClean="0">
                <a:solidFill>
                  <a:schemeClr val="bg1"/>
                </a:solidFill>
                <a:latin typeface="Calibri" pitchFamily="34" charset="0"/>
              </a:rPr>
              <a:t> Toolkit</a:t>
            </a:r>
          </a:p>
          <a:p>
            <a:r>
              <a:rPr lang="en-US" b="1" baseline="0" dirty="0" smtClean="0">
                <a:solidFill>
                  <a:schemeClr val="accent1">
                    <a:lumMod val="60000"/>
                    <a:lumOff val="40000"/>
                  </a:schemeClr>
                </a:solidFill>
                <a:latin typeface="Calibri" pitchFamily="34" charset="0"/>
              </a:rPr>
              <a:t>Veterans in the Workplace Training Series</a:t>
            </a:r>
            <a:endParaRPr lang="en-US" b="1" dirty="0">
              <a:solidFill>
                <a:schemeClr val="accent1">
                  <a:lumMod val="60000"/>
                  <a:lumOff val="40000"/>
                </a:schemeClr>
              </a:solidFill>
              <a:latin typeface="Calibri" pitchFamily="34" charset="0"/>
            </a:endParaRPr>
          </a:p>
        </p:txBody>
      </p:sp>
      <p:sp>
        <p:nvSpPr>
          <p:cNvPr id="20" name="Text Box 3"/>
          <p:cNvSpPr txBox="1">
            <a:spLocks noChangeArrowheads="1"/>
          </p:cNvSpPr>
          <p:nvPr userDrawn="1"/>
        </p:nvSpPr>
        <p:spPr bwMode="auto">
          <a:xfrm>
            <a:off x="433552" y="6400800"/>
            <a:ext cx="4876800" cy="331757"/>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lgn="in">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lang="en-US" sz="800" kern="1200" dirty="0" smtClean="0">
                <a:solidFill>
                  <a:schemeClr val="tx2"/>
                </a:solidFill>
                <a:effectLst/>
                <a:latin typeface="+mn-lt"/>
                <a:ea typeface="+mn-ea"/>
                <a:cs typeface="+mn-cs"/>
              </a:rPr>
              <a:t>This material was generated by Corporate Gray and The Burton Blatt Institute at Syracuse University and is based on research</a:t>
            </a:r>
            <a:r>
              <a:rPr lang="en-US" sz="800" kern="1200" baseline="0" dirty="0" smtClean="0">
                <a:solidFill>
                  <a:schemeClr val="tx2"/>
                </a:solidFill>
                <a:effectLst/>
                <a:latin typeface="+mn-lt"/>
                <a:ea typeface="+mn-ea"/>
                <a:cs typeface="+mn-cs"/>
              </a:rPr>
              <a:t> </a:t>
            </a:r>
            <a:r>
              <a:rPr lang="en-US" sz="800" kern="1200" dirty="0" smtClean="0">
                <a:solidFill>
                  <a:schemeClr val="tx2"/>
                </a:solidFill>
                <a:effectLst/>
                <a:latin typeface="+mn-lt"/>
                <a:ea typeface="+mn-ea"/>
                <a:cs typeface="+mn-cs"/>
              </a:rPr>
              <a:t>conducted under the U.S. Department of Veterans Affairs’ contract VA101-C17232.</a:t>
            </a:r>
            <a:endParaRPr kumimoji="0" lang="en-US" sz="800" b="0" i="0" u="none" strike="noStrike" cap="none" normalizeH="0" baseline="0" dirty="0" smtClean="0">
              <a:ln>
                <a:noFill/>
              </a:ln>
              <a:solidFill>
                <a:schemeClr val="tx2"/>
              </a:solidFill>
              <a:effectLst/>
              <a:latin typeface="+mn-lt"/>
              <a:cs typeface="Arial" pitchFamily="34" charset="0"/>
            </a:endParaRPr>
          </a:p>
        </p:txBody>
      </p:sp>
      <p:sp>
        <p:nvSpPr>
          <p:cNvPr id="21" name="Text Box 3"/>
          <p:cNvSpPr txBox="1">
            <a:spLocks noChangeArrowheads="1"/>
          </p:cNvSpPr>
          <p:nvPr userDrawn="1"/>
        </p:nvSpPr>
        <p:spPr bwMode="auto">
          <a:xfrm>
            <a:off x="5830992" y="6400800"/>
            <a:ext cx="2613767" cy="251477"/>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lgn="in">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lang="en-US" sz="1000" kern="1200" dirty="0" smtClean="0">
                <a:solidFill>
                  <a:schemeClr val="tx2"/>
                </a:solidFill>
                <a:effectLst/>
                <a:latin typeface="+mn-lt"/>
                <a:ea typeface="+mn-ea"/>
                <a:cs typeface="+mn-cs"/>
              </a:rPr>
              <a:t>www.va.gov/vetsinworkplace</a:t>
            </a:r>
            <a:endParaRPr kumimoji="0" lang="en-US" sz="1000" b="0" i="0" u="none" strike="noStrike" cap="none" normalizeH="0" baseline="0" dirty="0" smtClean="0">
              <a:ln>
                <a:noFill/>
              </a:ln>
              <a:solidFill>
                <a:schemeClr val="tx2"/>
              </a:solidFill>
              <a:effectLst/>
              <a:latin typeface="+mn-lt"/>
              <a:cs typeface="Arial" pitchFamily="34" charset="0"/>
            </a:endParaRPr>
          </a:p>
        </p:txBody>
      </p:sp>
      <p:sp>
        <p:nvSpPr>
          <p:cNvPr id="22" name="Slide Number Placeholder 5"/>
          <p:cNvSpPr txBox="1">
            <a:spLocks/>
          </p:cNvSpPr>
          <p:nvPr userDrawn="1"/>
        </p:nvSpPr>
        <p:spPr>
          <a:xfrm>
            <a:off x="8458200" y="6400800"/>
            <a:ext cx="470639" cy="276898"/>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A69EAF90-A5B3-4498-9A06-9EAA56579DC3}" type="slidenum">
              <a:rPr lang="en-US" smtClean="0"/>
              <a:pPr/>
              <a:t>‹#›</a:t>
            </a:fld>
            <a:endParaRPr lang="en-US" dirty="0"/>
          </a:p>
        </p:txBody>
      </p:sp>
      <p:sp>
        <p:nvSpPr>
          <p:cNvPr id="11" name="Rectangle 10"/>
          <p:cNvSpPr/>
          <p:nvPr userDrawn="1"/>
        </p:nvSpPr>
        <p:spPr>
          <a:xfrm>
            <a:off x="0" y="900499"/>
            <a:ext cx="9144000" cy="90101"/>
          </a:xfrm>
          <a:prstGeom prst="rect">
            <a:avLst/>
          </a:prstGeom>
          <a:solidFill>
            <a:schemeClr val="accent1">
              <a:lumMod val="60000"/>
              <a:lumOff val="4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userDrawn="1"/>
        </p:nvSpPr>
        <p:spPr>
          <a:xfrm>
            <a:off x="457200" y="6335233"/>
            <a:ext cx="8229600" cy="45719"/>
          </a:xfrm>
          <a:prstGeom prst="rect">
            <a:avLst/>
          </a:prstGeom>
          <a:solidFill>
            <a:srgbClr val="224B7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3" name="Picture 22" descr="National Center for Post Traumatic Stress Disorder Logo"/>
          <p:cNvPicPr>
            <a:picLocks noChangeAspect="1"/>
          </p:cNvPicPr>
          <p:nvPr userDrawn="1"/>
        </p:nvPicPr>
        <p:blipFill>
          <a:blip r:embed="rId14" cstate="print"/>
          <a:stretch>
            <a:fillRect/>
          </a:stretch>
        </p:blipFill>
        <p:spPr>
          <a:xfrm>
            <a:off x="7162800" y="128299"/>
            <a:ext cx="685800" cy="709901"/>
          </a:xfrm>
          <a:prstGeom prst="rect">
            <a:avLst/>
          </a:prstGeom>
        </p:spPr>
      </p:pic>
    </p:spTree>
    <p:extLst>
      <p:ext uri="{BB962C8B-B14F-4D97-AF65-F5344CB8AC3E}">
        <p14:creationId xmlns:p14="http://schemas.microsoft.com/office/powerpoint/2010/main" xmlns="" val="40494957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15" name="Rectangle 14"/>
          <p:cNvSpPr/>
          <p:nvPr userDrawn="1"/>
        </p:nvSpPr>
        <p:spPr>
          <a:xfrm>
            <a:off x="0" y="0"/>
            <a:ext cx="9144000" cy="900499"/>
          </a:xfrm>
          <a:prstGeom prst="rect">
            <a:avLst/>
          </a:prstGeom>
          <a:solidFill>
            <a:srgbClr val="224B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p:cNvSpPr txBox="1"/>
          <p:nvPr userDrawn="1"/>
        </p:nvSpPr>
        <p:spPr>
          <a:xfrm>
            <a:off x="433552" y="115214"/>
            <a:ext cx="4876800" cy="584775"/>
          </a:xfrm>
          <a:prstGeom prst="rect">
            <a:avLst/>
          </a:prstGeom>
          <a:noFill/>
        </p:spPr>
        <p:txBody>
          <a:bodyPr wrap="square" rtlCol="0">
            <a:spAutoFit/>
          </a:bodyPr>
          <a:lstStyle/>
          <a:p>
            <a:r>
              <a:rPr lang="en-US" sz="1400" b="1" dirty="0" smtClean="0">
                <a:solidFill>
                  <a:schemeClr val="bg1"/>
                </a:solidFill>
                <a:latin typeface="Calibri" pitchFamily="34" charset="0"/>
              </a:rPr>
              <a:t>Veterans Employment</a:t>
            </a:r>
            <a:r>
              <a:rPr lang="en-US" sz="1400" b="1" baseline="0" dirty="0" smtClean="0">
                <a:solidFill>
                  <a:schemeClr val="bg1"/>
                </a:solidFill>
                <a:latin typeface="Calibri" pitchFamily="34" charset="0"/>
              </a:rPr>
              <a:t> Toolkit</a:t>
            </a:r>
          </a:p>
          <a:p>
            <a:r>
              <a:rPr lang="en-US" b="1" baseline="0" dirty="0" smtClean="0">
                <a:solidFill>
                  <a:schemeClr val="accent1">
                    <a:lumMod val="60000"/>
                    <a:lumOff val="40000"/>
                  </a:schemeClr>
                </a:solidFill>
                <a:latin typeface="Calibri" pitchFamily="34" charset="0"/>
              </a:rPr>
              <a:t>Veterans in the Workplace Training Series</a:t>
            </a:r>
            <a:endParaRPr lang="en-US" b="1" dirty="0">
              <a:solidFill>
                <a:schemeClr val="accent1">
                  <a:lumMod val="60000"/>
                  <a:lumOff val="40000"/>
                </a:schemeClr>
              </a:solidFill>
              <a:latin typeface="Calibri" pitchFamily="34" charset="0"/>
            </a:endParaRPr>
          </a:p>
        </p:txBody>
      </p:sp>
      <p:sp>
        <p:nvSpPr>
          <p:cNvPr id="12" name="Text Box 3"/>
          <p:cNvSpPr txBox="1">
            <a:spLocks noChangeArrowheads="1"/>
          </p:cNvSpPr>
          <p:nvPr userDrawn="1"/>
        </p:nvSpPr>
        <p:spPr bwMode="auto">
          <a:xfrm>
            <a:off x="3265117" y="6358079"/>
            <a:ext cx="2613767" cy="251477"/>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lgn="in">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lang="en-US" sz="1000" kern="1200" dirty="0" smtClean="0">
                <a:solidFill>
                  <a:schemeClr val="tx2"/>
                </a:solidFill>
                <a:effectLst/>
                <a:latin typeface="+mn-lt"/>
                <a:ea typeface="+mn-ea"/>
                <a:cs typeface="+mn-cs"/>
              </a:rPr>
              <a:t>www.va.gov/vetsinworkplace</a:t>
            </a:r>
            <a:endParaRPr kumimoji="0" lang="en-US" sz="1000" b="0" i="0" u="none" strike="noStrike" cap="none" normalizeH="0" baseline="0" dirty="0" smtClean="0">
              <a:ln>
                <a:noFill/>
              </a:ln>
              <a:solidFill>
                <a:schemeClr val="tx2"/>
              </a:solidFill>
              <a:effectLst/>
              <a:latin typeface="+mn-lt"/>
              <a:cs typeface="Arial" pitchFamily="34" charset="0"/>
            </a:endParaRPr>
          </a:p>
        </p:txBody>
      </p:sp>
      <p:sp>
        <p:nvSpPr>
          <p:cNvPr id="13" name="Rectangle 12"/>
          <p:cNvSpPr/>
          <p:nvPr userDrawn="1"/>
        </p:nvSpPr>
        <p:spPr>
          <a:xfrm>
            <a:off x="0" y="900499"/>
            <a:ext cx="9144000" cy="90101"/>
          </a:xfrm>
          <a:prstGeom prst="rect">
            <a:avLst/>
          </a:prstGeom>
          <a:solidFill>
            <a:schemeClr val="accent1">
              <a:lumMod val="60000"/>
              <a:lumOff val="4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descr="Department of Veterans Affairs Logo"/>
          <p:cNvPicPr>
            <a:picLocks noChangeAspect="1"/>
          </p:cNvPicPr>
          <p:nvPr userDrawn="1"/>
        </p:nvPicPr>
        <p:blipFill>
          <a:blip r:embed="rId3" cstate="print">
            <a:clrChange>
              <a:clrFrom>
                <a:srgbClr val="000000"/>
              </a:clrFrom>
              <a:clrTo>
                <a:srgbClr val="000000">
                  <a:alpha val="0"/>
                </a:srgbClr>
              </a:clrTo>
            </a:clrChange>
          </a:blip>
          <a:stretch>
            <a:fillRect/>
          </a:stretch>
        </p:blipFill>
        <p:spPr>
          <a:xfrm>
            <a:off x="7970734" y="122134"/>
            <a:ext cx="716066" cy="716066"/>
          </a:xfrm>
          <a:prstGeom prst="rect">
            <a:avLst/>
          </a:prstGeom>
        </p:spPr>
      </p:pic>
      <p:pic>
        <p:nvPicPr>
          <p:cNvPr id="14" name="Picture 13" descr="National Center for P.T.S.D. Logo"/>
          <p:cNvPicPr>
            <a:picLocks noChangeAspect="1"/>
          </p:cNvPicPr>
          <p:nvPr userDrawn="1"/>
        </p:nvPicPr>
        <p:blipFill>
          <a:blip r:embed="rId4" cstate="print"/>
          <a:stretch>
            <a:fillRect/>
          </a:stretch>
        </p:blipFill>
        <p:spPr>
          <a:xfrm>
            <a:off x="7162800" y="128299"/>
            <a:ext cx="685800" cy="709901"/>
          </a:xfrm>
          <a:prstGeom prst="rect">
            <a:avLst/>
          </a:prstGeom>
        </p:spPr>
      </p:pic>
      <p:sp>
        <p:nvSpPr>
          <p:cNvPr id="16" name="Slide Number Placeholder 5"/>
          <p:cNvSpPr>
            <a:spLocks noGrp="1"/>
          </p:cNvSpPr>
          <p:nvPr>
            <p:ph type="sldNum" sz="quarter" idx="4"/>
          </p:nvPr>
        </p:nvSpPr>
        <p:spPr>
          <a:xfrm>
            <a:off x="8229600" y="6324600"/>
            <a:ext cx="470639" cy="276898"/>
          </a:xfrm>
          <a:prstGeom prst="rect">
            <a:avLst/>
          </a:prstGeom>
        </p:spPr>
        <p:txBody>
          <a:bodyPr vert="horz" lIns="91440" tIns="45720" rIns="91440" bIns="45720" rtlCol="0" anchor="ctr"/>
          <a:lstStyle>
            <a:lvl1pPr algn="ctr">
              <a:defRPr sz="1000">
                <a:solidFill>
                  <a:schemeClr val="tx2"/>
                </a:solidFill>
              </a:defRPr>
            </a:lvl1pPr>
          </a:lstStyle>
          <a:p>
            <a:fld id="{A69EAF90-A5B3-4498-9A06-9EAA56579DC3}" type="slidenum">
              <a:rPr lang="en-US" smtClean="0"/>
              <a:pPr/>
              <a:t>‹#›</a:t>
            </a:fld>
            <a:endParaRPr lang="en-US" dirty="0"/>
          </a:p>
        </p:txBody>
      </p:sp>
      <p:sp>
        <p:nvSpPr>
          <p:cNvPr id="17" name="Rectangle 16"/>
          <p:cNvSpPr/>
          <p:nvPr userDrawn="1"/>
        </p:nvSpPr>
        <p:spPr>
          <a:xfrm>
            <a:off x="457200" y="6278881"/>
            <a:ext cx="8229600" cy="45719"/>
          </a:xfrm>
          <a:prstGeom prst="rect">
            <a:avLst/>
          </a:prstGeom>
          <a:solidFill>
            <a:srgbClr val="224B7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2274080633"/>
      </p:ext>
    </p:extLst>
  </p:cSld>
  <p:clrMap bg1="lt1" tx1="dk1" bg2="lt2" tx2="dk2" accent1="accent1" accent2="accent2" accent3="accent3" accent4="accent4" accent5="accent5" accent6="accent6" hlink="hlink" folHlink="folHlink"/>
  <p:sldLayoutIdLst>
    <p:sldLayoutId id="2147483661" r:id="rId1"/>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baseline="0">
          <a:solidFill>
            <a:schemeClr val="tx2"/>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3" Type="http://schemas.openxmlformats.org/officeDocument/2006/relationships/hyperlink" Target="http://www.nytimes.com/marketing/jobmarket/diversity/affinity.html" TargetMode="External"/><Relationship Id="rId2" Type="http://schemas.openxmlformats.org/officeDocument/2006/relationships/notesSlide" Target="../notesSlides/notesSlide18.xml"/><Relationship Id="rId1" Type="http://schemas.openxmlformats.org/officeDocument/2006/relationships/slideLayout" Target="../slideLayouts/slideLayout12.xml"/><Relationship Id="rId4" Type="http://schemas.openxmlformats.org/officeDocument/2006/relationships/hyperlink" Target="http://www.newnewsletter.org/bestpractices/newreport3_affinity_0407.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4294967295"/>
          </p:nvPr>
        </p:nvSpPr>
        <p:spPr>
          <a:xfrm>
            <a:off x="1371600" y="2921000"/>
            <a:ext cx="6400800" cy="1371600"/>
          </a:xfrm>
          <a:prstGeom prst="rect">
            <a:avLst/>
          </a:prstGeom>
        </p:spPr>
        <p:txBody>
          <a:bodyPr/>
          <a:lstStyle/>
          <a:p>
            <a:pPr marL="0" indent="0" algn="ctr">
              <a:buNone/>
            </a:pPr>
            <a:r>
              <a:rPr lang="en-US" sz="3600" b="1" dirty="0" smtClean="0">
                <a:solidFill>
                  <a:schemeClr val="tx1">
                    <a:lumMod val="75000"/>
                    <a:lumOff val="25000"/>
                  </a:schemeClr>
                </a:solidFill>
                <a:latin typeface="Cambria" pitchFamily="18" charset="0"/>
              </a:rPr>
              <a:t>Affinity Groups for     Veterans and Military  Service Members</a:t>
            </a:r>
            <a:endParaRPr lang="en-US" sz="3600" b="1" dirty="0">
              <a:solidFill>
                <a:schemeClr val="tx1">
                  <a:lumMod val="75000"/>
                  <a:lumOff val="25000"/>
                </a:schemeClr>
              </a:solidFill>
              <a:latin typeface="Cambria" pitchFamily="18" charset="0"/>
            </a:endParaRPr>
          </a:p>
        </p:txBody>
      </p:sp>
      <p:sp>
        <p:nvSpPr>
          <p:cNvPr id="4" name="Title 1"/>
          <p:cNvSpPr txBox="1">
            <a:spLocks/>
          </p:cNvSpPr>
          <p:nvPr/>
        </p:nvSpPr>
        <p:spPr>
          <a:xfrm>
            <a:off x="4419600" y="1066800"/>
            <a:ext cx="4343400" cy="457200"/>
          </a:xfrm>
          <a:prstGeom prst="rect">
            <a:avLst/>
          </a:prstGeom>
        </p:spPr>
        <p:txBody>
          <a:bodyPr/>
          <a:lstStyle>
            <a:lvl1pPr algn="ctr" defTabSz="914400" rtl="0" eaLnBrk="1" latinLnBrk="0" hangingPunct="1">
              <a:spcBef>
                <a:spcPct val="0"/>
              </a:spcBef>
              <a:buNone/>
              <a:defRPr sz="4400" kern="1200" baseline="0">
                <a:solidFill>
                  <a:schemeClr val="tx2"/>
                </a:solidFill>
                <a:latin typeface="+mj-lt"/>
                <a:ea typeface="+mj-ea"/>
                <a:cs typeface="+mj-cs"/>
              </a:defRPr>
            </a:lvl1pPr>
          </a:lstStyle>
          <a:p>
            <a:pPr algn="r"/>
            <a:r>
              <a:rPr lang="en-US" sz="1200" dirty="0" smtClean="0">
                <a:solidFill>
                  <a:schemeClr val="tx2">
                    <a:lumMod val="75000"/>
                  </a:schemeClr>
                </a:solidFill>
                <a:latin typeface="Calibri" pitchFamily="34" charset="0"/>
                <a:ea typeface="Adobe Heiti Std R" pitchFamily="34" charset="-128"/>
              </a:rPr>
              <a:t>Revised October, </a:t>
            </a:r>
            <a:r>
              <a:rPr lang="en-US" sz="1200" dirty="0" smtClean="0">
                <a:solidFill>
                  <a:schemeClr val="tx2">
                    <a:lumMod val="75000"/>
                  </a:schemeClr>
                </a:solidFill>
                <a:latin typeface="Calibri" pitchFamily="34" charset="0"/>
                <a:ea typeface="Adobe Heiti Std R" pitchFamily="34" charset="-128"/>
              </a:rPr>
              <a:t>2013</a:t>
            </a:r>
            <a:endParaRPr lang="en-US" sz="1200" dirty="0">
              <a:solidFill>
                <a:schemeClr val="tx2">
                  <a:lumMod val="75000"/>
                </a:schemeClr>
              </a:solidFill>
              <a:latin typeface="Calibri" pitchFamily="34" charset="0"/>
              <a:ea typeface="Adobe Heiti Std R" pitchFamily="34" charset="-128"/>
            </a:endParaRPr>
          </a:p>
        </p:txBody>
      </p:sp>
    </p:spTree>
    <p:extLst>
      <p:ext uri="{BB962C8B-B14F-4D97-AF65-F5344CB8AC3E}">
        <p14:creationId xmlns:p14="http://schemas.microsoft.com/office/powerpoint/2010/main" xmlns="" val="16232296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4294967295"/>
          </p:nvPr>
        </p:nvSpPr>
        <p:spPr>
          <a:xfrm>
            <a:off x="533400" y="1981200"/>
            <a:ext cx="8077200" cy="4114800"/>
          </a:xfrm>
          <a:prstGeom prst="rect">
            <a:avLst/>
          </a:prstGeom>
        </p:spPr>
        <p:txBody>
          <a:bodyPr>
            <a:noAutofit/>
          </a:bodyPr>
          <a:lstStyle/>
          <a:p>
            <a:pPr marL="0" lvl="0" indent="0">
              <a:spcBef>
                <a:spcPts val="0"/>
              </a:spcBef>
              <a:spcAft>
                <a:spcPts val="600"/>
              </a:spcAft>
              <a:buNone/>
            </a:pPr>
            <a:r>
              <a:rPr lang="en-US" sz="2000" dirty="0">
                <a:solidFill>
                  <a:prstClr val="black"/>
                </a:solidFill>
                <a:latin typeface="Cambria" pitchFamily="18" charset="0"/>
              </a:rPr>
              <a:t>Promising practices for Veteran affinity groups:</a:t>
            </a:r>
          </a:p>
          <a:p>
            <a:pPr lvl="0">
              <a:spcBef>
                <a:spcPts val="0"/>
              </a:spcBef>
              <a:spcAft>
                <a:spcPts val="600"/>
              </a:spcAft>
            </a:pPr>
            <a:r>
              <a:rPr lang="en-US" sz="2000" dirty="0">
                <a:solidFill>
                  <a:prstClr val="black"/>
                </a:solidFill>
                <a:latin typeface="Cambria" pitchFamily="18" charset="0"/>
              </a:rPr>
              <a:t>Organizational strategy</a:t>
            </a:r>
          </a:p>
          <a:p>
            <a:pPr lvl="0">
              <a:spcBef>
                <a:spcPts val="0"/>
              </a:spcBef>
              <a:spcAft>
                <a:spcPts val="600"/>
              </a:spcAft>
            </a:pPr>
            <a:r>
              <a:rPr lang="en-US" sz="2000" dirty="0">
                <a:solidFill>
                  <a:prstClr val="black"/>
                </a:solidFill>
                <a:latin typeface="Cambria" pitchFamily="18" charset="0"/>
              </a:rPr>
              <a:t>New employee orientation</a:t>
            </a:r>
          </a:p>
          <a:p>
            <a:pPr lvl="0">
              <a:spcBef>
                <a:spcPts val="0"/>
              </a:spcBef>
              <a:spcAft>
                <a:spcPts val="600"/>
              </a:spcAft>
            </a:pPr>
            <a:r>
              <a:rPr lang="en-US" sz="2000" dirty="0">
                <a:solidFill>
                  <a:prstClr val="black"/>
                </a:solidFill>
                <a:latin typeface="Cambria" pitchFamily="18" charset="0"/>
              </a:rPr>
              <a:t>Career and leadership training</a:t>
            </a:r>
          </a:p>
          <a:p>
            <a:pPr lvl="0">
              <a:spcBef>
                <a:spcPts val="0"/>
              </a:spcBef>
              <a:spcAft>
                <a:spcPts val="600"/>
              </a:spcAft>
            </a:pPr>
            <a:r>
              <a:rPr lang="en-US" sz="2000" dirty="0">
                <a:solidFill>
                  <a:prstClr val="black"/>
                </a:solidFill>
                <a:latin typeface="Cambria" pitchFamily="18" charset="0"/>
              </a:rPr>
              <a:t>Management assistance</a:t>
            </a:r>
          </a:p>
          <a:p>
            <a:pPr lvl="0">
              <a:spcBef>
                <a:spcPts val="0"/>
              </a:spcBef>
              <a:spcAft>
                <a:spcPts val="600"/>
              </a:spcAft>
            </a:pPr>
            <a:r>
              <a:rPr lang="en-US" sz="2000" dirty="0">
                <a:solidFill>
                  <a:prstClr val="black"/>
                </a:solidFill>
                <a:latin typeface="Cambria" pitchFamily="18" charset="0"/>
              </a:rPr>
              <a:t>Mentoring and coaching</a:t>
            </a:r>
          </a:p>
          <a:p>
            <a:pPr lvl="0">
              <a:spcBef>
                <a:spcPts val="0"/>
              </a:spcBef>
              <a:spcAft>
                <a:spcPts val="600"/>
              </a:spcAft>
            </a:pPr>
            <a:r>
              <a:rPr lang="en-US" sz="2000" dirty="0">
                <a:solidFill>
                  <a:prstClr val="black"/>
                </a:solidFill>
                <a:latin typeface="Cambria" pitchFamily="18" charset="0"/>
              </a:rPr>
              <a:t>Referral services</a:t>
            </a:r>
          </a:p>
          <a:p>
            <a:pPr lvl="0">
              <a:spcBef>
                <a:spcPts val="0"/>
              </a:spcBef>
              <a:spcAft>
                <a:spcPts val="600"/>
              </a:spcAft>
            </a:pPr>
            <a:r>
              <a:rPr lang="en-US" sz="2000" dirty="0">
                <a:solidFill>
                  <a:prstClr val="black"/>
                </a:solidFill>
                <a:latin typeface="Cambria" pitchFamily="18" charset="0"/>
              </a:rPr>
              <a:t>Networking and social activities</a:t>
            </a:r>
          </a:p>
        </p:txBody>
      </p:sp>
      <p:sp>
        <p:nvSpPr>
          <p:cNvPr id="4" name="Title 1"/>
          <p:cNvSpPr>
            <a:spLocks noGrp="1"/>
          </p:cNvSpPr>
          <p:nvPr>
            <p:ph type="title" idx="4294967295"/>
          </p:nvPr>
        </p:nvSpPr>
        <p:spPr>
          <a:xfrm>
            <a:off x="0" y="1066800"/>
            <a:ext cx="8686800" cy="762000"/>
          </a:xfrm>
          <a:prstGeom prst="rect">
            <a:avLst/>
          </a:prstGeom>
        </p:spPr>
        <p:txBody>
          <a:bodyPr/>
          <a:lstStyle/>
          <a:p>
            <a:pPr algn="r"/>
            <a:r>
              <a:rPr lang="en-US" sz="2800" dirty="0">
                <a:solidFill>
                  <a:schemeClr val="tx2">
                    <a:lumMod val="75000"/>
                  </a:schemeClr>
                </a:solidFill>
                <a:latin typeface="Calibri" pitchFamily="34" charset="0"/>
                <a:ea typeface="Adobe Heiti Std R" pitchFamily="34" charset="-128"/>
              </a:rPr>
              <a:t>What Practices Could a Veteran Affinity Group Include?</a:t>
            </a:r>
          </a:p>
        </p:txBody>
      </p:sp>
      <p:sp>
        <p:nvSpPr>
          <p:cNvPr id="5" name="Slide Number Placeholder 4"/>
          <p:cNvSpPr>
            <a:spLocks noGrp="1"/>
          </p:cNvSpPr>
          <p:nvPr>
            <p:ph type="sldNum" sz="quarter" idx="4"/>
          </p:nvPr>
        </p:nvSpPr>
        <p:spPr/>
        <p:txBody>
          <a:bodyPr/>
          <a:lstStyle/>
          <a:p>
            <a:fld id="{A69EAF90-A5B3-4498-9A06-9EAA56579DC3}" type="slidenum">
              <a:rPr lang="en-US" smtClean="0"/>
              <a:pPr/>
              <a:t>10</a:t>
            </a:fld>
            <a:endParaRPr lang="en-US" dirty="0"/>
          </a:p>
        </p:txBody>
      </p:sp>
    </p:spTree>
    <p:extLst>
      <p:ext uri="{BB962C8B-B14F-4D97-AF65-F5344CB8AC3E}">
        <p14:creationId xmlns:p14="http://schemas.microsoft.com/office/powerpoint/2010/main" xmlns="" val="383970496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4294967295"/>
          </p:nvPr>
        </p:nvSpPr>
        <p:spPr>
          <a:xfrm>
            <a:off x="533400" y="1981200"/>
            <a:ext cx="8077200" cy="4114800"/>
          </a:xfrm>
          <a:prstGeom prst="rect">
            <a:avLst/>
          </a:prstGeom>
        </p:spPr>
        <p:txBody>
          <a:bodyPr>
            <a:noAutofit/>
          </a:bodyPr>
          <a:lstStyle/>
          <a:p>
            <a:pPr lvl="0">
              <a:spcBef>
                <a:spcPts val="0"/>
              </a:spcBef>
              <a:spcAft>
                <a:spcPts val="600"/>
              </a:spcAft>
            </a:pPr>
            <a:r>
              <a:rPr lang="en-US" sz="2000" dirty="0">
                <a:solidFill>
                  <a:prstClr val="black"/>
                </a:solidFill>
                <a:latin typeface="Cambria" pitchFamily="18" charset="0"/>
              </a:rPr>
              <a:t>Have a business plan/strategy that could include by-laws, goals, and chair people (membership, outreach, etc.)</a:t>
            </a:r>
          </a:p>
          <a:p>
            <a:pPr lvl="0">
              <a:spcBef>
                <a:spcPts val="0"/>
              </a:spcBef>
              <a:spcAft>
                <a:spcPts val="600"/>
              </a:spcAft>
            </a:pPr>
            <a:r>
              <a:rPr lang="en-US" sz="2000" dirty="0">
                <a:solidFill>
                  <a:prstClr val="black"/>
                </a:solidFill>
                <a:latin typeface="Cambria" pitchFamily="18" charset="0"/>
              </a:rPr>
              <a:t>Hold regular meetings to discuss insights, needs, challenges, and successes of members</a:t>
            </a:r>
          </a:p>
          <a:p>
            <a:pPr lvl="0">
              <a:spcBef>
                <a:spcPts val="0"/>
              </a:spcBef>
              <a:spcAft>
                <a:spcPts val="600"/>
              </a:spcAft>
            </a:pPr>
            <a:r>
              <a:rPr lang="en-US" sz="2000" dirty="0">
                <a:solidFill>
                  <a:prstClr val="black"/>
                </a:solidFill>
                <a:latin typeface="Cambria" pitchFamily="18" charset="0"/>
              </a:rPr>
              <a:t>Develop a clear form of communicating to the entire group, such as by email list or social media groups</a:t>
            </a:r>
          </a:p>
          <a:p>
            <a:pPr lvl="0">
              <a:spcBef>
                <a:spcPts val="0"/>
              </a:spcBef>
              <a:spcAft>
                <a:spcPts val="600"/>
              </a:spcAft>
            </a:pPr>
            <a:r>
              <a:rPr lang="en-US" sz="2000" dirty="0">
                <a:solidFill>
                  <a:prstClr val="black"/>
                </a:solidFill>
                <a:latin typeface="Cambria" pitchFamily="18" charset="0"/>
              </a:rPr>
              <a:t>Establish a form of communicating information about the group throughout the company</a:t>
            </a:r>
          </a:p>
          <a:p>
            <a:pPr lvl="0">
              <a:spcBef>
                <a:spcPts val="0"/>
              </a:spcBef>
              <a:spcAft>
                <a:spcPts val="600"/>
              </a:spcAft>
            </a:pPr>
            <a:r>
              <a:rPr lang="en-US" sz="2000" dirty="0">
                <a:solidFill>
                  <a:prstClr val="black"/>
                </a:solidFill>
                <a:latin typeface="Cambria" pitchFamily="18" charset="0"/>
              </a:rPr>
              <a:t>Enlist a sponsor from senior management to represent and support the group</a:t>
            </a:r>
          </a:p>
          <a:p>
            <a:pPr marL="0" lvl="0" indent="0">
              <a:spcBef>
                <a:spcPts val="0"/>
              </a:spcBef>
              <a:buNone/>
            </a:pPr>
            <a:endParaRPr lang="en-US" sz="1600" dirty="0">
              <a:solidFill>
                <a:prstClr val="black"/>
              </a:solidFill>
            </a:endParaRPr>
          </a:p>
        </p:txBody>
      </p:sp>
      <p:sp>
        <p:nvSpPr>
          <p:cNvPr id="4" name="Title 1"/>
          <p:cNvSpPr>
            <a:spLocks noGrp="1"/>
          </p:cNvSpPr>
          <p:nvPr>
            <p:ph type="title" idx="4294967295"/>
          </p:nvPr>
        </p:nvSpPr>
        <p:spPr>
          <a:xfrm>
            <a:off x="152400" y="1066800"/>
            <a:ext cx="8534400" cy="762000"/>
          </a:xfrm>
          <a:prstGeom prst="rect">
            <a:avLst/>
          </a:prstGeom>
        </p:spPr>
        <p:txBody>
          <a:bodyPr/>
          <a:lstStyle/>
          <a:p>
            <a:pPr algn="r"/>
            <a:r>
              <a:rPr lang="en-US" sz="3200" dirty="0">
                <a:solidFill>
                  <a:schemeClr val="tx2">
                    <a:lumMod val="75000"/>
                  </a:schemeClr>
                </a:solidFill>
                <a:latin typeface="Calibri" pitchFamily="34" charset="0"/>
              </a:rPr>
              <a:t>Organizational Strategy</a:t>
            </a:r>
            <a:endParaRPr lang="en-US" sz="3200" dirty="0">
              <a:solidFill>
                <a:schemeClr val="tx2">
                  <a:lumMod val="75000"/>
                </a:schemeClr>
              </a:solidFill>
              <a:latin typeface="Calibri" pitchFamily="34" charset="0"/>
              <a:ea typeface="Adobe Heiti Std R" pitchFamily="34" charset="-128"/>
            </a:endParaRPr>
          </a:p>
        </p:txBody>
      </p:sp>
      <p:sp>
        <p:nvSpPr>
          <p:cNvPr id="5" name="Slide Number Placeholder 4"/>
          <p:cNvSpPr>
            <a:spLocks noGrp="1"/>
          </p:cNvSpPr>
          <p:nvPr>
            <p:ph type="sldNum" sz="quarter" idx="4"/>
          </p:nvPr>
        </p:nvSpPr>
        <p:spPr/>
        <p:txBody>
          <a:bodyPr/>
          <a:lstStyle/>
          <a:p>
            <a:fld id="{A69EAF90-A5B3-4498-9A06-9EAA56579DC3}" type="slidenum">
              <a:rPr lang="en-US" smtClean="0"/>
              <a:pPr/>
              <a:t>11</a:t>
            </a:fld>
            <a:endParaRPr lang="en-US" dirty="0"/>
          </a:p>
        </p:txBody>
      </p:sp>
    </p:spTree>
    <p:extLst>
      <p:ext uri="{BB962C8B-B14F-4D97-AF65-F5344CB8AC3E}">
        <p14:creationId xmlns:p14="http://schemas.microsoft.com/office/powerpoint/2010/main" xmlns="" val="352966347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4294967295"/>
          </p:nvPr>
        </p:nvSpPr>
        <p:spPr>
          <a:xfrm>
            <a:off x="533400" y="1981200"/>
            <a:ext cx="8077200" cy="4114800"/>
          </a:xfrm>
          <a:prstGeom prst="rect">
            <a:avLst/>
          </a:prstGeom>
        </p:spPr>
        <p:txBody>
          <a:bodyPr>
            <a:noAutofit/>
          </a:bodyPr>
          <a:lstStyle/>
          <a:p>
            <a:pPr lvl="0">
              <a:spcBef>
                <a:spcPts val="0"/>
              </a:spcBef>
              <a:spcAft>
                <a:spcPts val="1200"/>
              </a:spcAft>
            </a:pPr>
            <a:r>
              <a:rPr lang="en-US" sz="2000" dirty="0">
                <a:solidFill>
                  <a:prstClr val="black"/>
                </a:solidFill>
                <a:latin typeface="Cambria" pitchFamily="18" charset="0"/>
              </a:rPr>
              <a:t>Provide assistance to the new Veteran employee in transitioning to the civilian culture</a:t>
            </a:r>
          </a:p>
          <a:p>
            <a:pPr lvl="0">
              <a:spcBef>
                <a:spcPts val="0"/>
              </a:spcBef>
              <a:spcAft>
                <a:spcPts val="1200"/>
              </a:spcAft>
            </a:pPr>
            <a:r>
              <a:rPr lang="en-US" sz="2000" dirty="0">
                <a:solidFill>
                  <a:prstClr val="black"/>
                </a:solidFill>
                <a:latin typeface="Cambria" pitchFamily="18" charset="0"/>
              </a:rPr>
              <a:t>Outline Veteran resources and support available within the organization, including steps for seeking assistance</a:t>
            </a:r>
          </a:p>
          <a:p>
            <a:pPr lvl="0">
              <a:spcBef>
                <a:spcPts val="0"/>
              </a:spcBef>
              <a:spcAft>
                <a:spcPts val="1200"/>
              </a:spcAft>
            </a:pPr>
            <a:r>
              <a:rPr lang="en-US" sz="2000" dirty="0">
                <a:solidFill>
                  <a:prstClr val="black"/>
                </a:solidFill>
                <a:latin typeface="Cambria" pitchFamily="18" charset="0"/>
              </a:rPr>
              <a:t>Provide opportunities for mentorship with seasoned employees who are also </a:t>
            </a:r>
            <a:r>
              <a:rPr lang="en-US" sz="2000" dirty="0" smtClean="0">
                <a:solidFill>
                  <a:prstClr val="black"/>
                </a:solidFill>
                <a:latin typeface="Cambria" pitchFamily="18" charset="0"/>
              </a:rPr>
              <a:t>Veterans</a:t>
            </a:r>
            <a:endParaRPr lang="en-US" sz="2000" dirty="0">
              <a:solidFill>
                <a:prstClr val="black"/>
              </a:solidFill>
              <a:latin typeface="Cambria" pitchFamily="18" charset="0"/>
            </a:endParaRPr>
          </a:p>
        </p:txBody>
      </p:sp>
      <p:sp>
        <p:nvSpPr>
          <p:cNvPr id="4" name="Title 1"/>
          <p:cNvSpPr>
            <a:spLocks noGrp="1"/>
          </p:cNvSpPr>
          <p:nvPr>
            <p:ph type="title" idx="4294967295"/>
          </p:nvPr>
        </p:nvSpPr>
        <p:spPr>
          <a:xfrm>
            <a:off x="152400" y="1066800"/>
            <a:ext cx="8534400" cy="762000"/>
          </a:xfrm>
          <a:prstGeom prst="rect">
            <a:avLst/>
          </a:prstGeom>
        </p:spPr>
        <p:txBody>
          <a:bodyPr/>
          <a:lstStyle/>
          <a:p>
            <a:pPr algn="r"/>
            <a:r>
              <a:rPr lang="en-US" sz="3200" dirty="0">
                <a:solidFill>
                  <a:schemeClr val="tx2">
                    <a:lumMod val="75000"/>
                  </a:schemeClr>
                </a:solidFill>
                <a:latin typeface="Calibri" pitchFamily="34" charset="0"/>
              </a:rPr>
              <a:t>New Employee Orientation</a:t>
            </a:r>
            <a:endParaRPr lang="en-US" sz="3200" dirty="0">
              <a:solidFill>
                <a:schemeClr val="tx2">
                  <a:lumMod val="75000"/>
                </a:schemeClr>
              </a:solidFill>
              <a:latin typeface="Calibri" pitchFamily="34" charset="0"/>
              <a:ea typeface="Adobe Heiti Std R" pitchFamily="34" charset="-128"/>
            </a:endParaRPr>
          </a:p>
        </p:txBody>
      </p:sp>
      <p:sp>
        <p:nvSpPr>
          <p:cNvPr id="5" name="Slide Number Placeholder 4"/>
          <p:cNvSpPr>
            <a:spLocks noGrp="1"/>
          </p:cNvSpPr>
          <p:nvPr>
            <p:ph type="sldNum" sz="quarter" idx="4"/>
          </p:nvPr>
        </p:nvSpPr>
        <p:spPr/>
        <p:txBody>
          <a:bodyPr/>
          <a:lstStyle/>
          <a:p>
            <a:fld id="{A69EAF90-A5B3-4498-9A06-9EAA56579DC3}" type="slidenum">
              <a:rPr lang="en-US" smtClean="0"/>
              <a:pPr/>
              <a:t>12</a:t>
            </a:fld>
            <a:endParaRPr lang="en-US" dirty="0"/>
          </a:p>
        </p:txBody>
      </p:sp>
    </p:spTree>
    <p:extLst>
      <p:ext uri="{BB962C8B-B14F-4D97-AF65-F5344CB8AC3E}">
        <p14:creationId xmlns:p14="http://schemas.microsoft.com/office/powerpoint/2010/main" xmlns="" val="89937194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4294967295"/>
          </p:nvPr>
        </p:nvSpPr>
        <p:spPr>
          <a:xfrm>
            <a:off x="533400" y="1981200"/>
            <a:ext cx="8077200" cy="4114800"/>
          </a:xfrm>
          <a:prstGeom prst="rect">
            <a:avLst/>
          </a:prstGeom>
        </p:spPr>
        <p:txBody>
          <a:bodyPr>
            <a:noAutofit/>
          </a:bodyPr>
          <a:lstStyle/>
          <a:p>
            <a:pPr lvl="0">
              <a:spcBef>
                <a:spcPts val="0"/>
              </a:spcBef>
              <a:spcAft>
                <a:spcPts val="1200"/>
              </a:spcAft>
            </a:pPr>
            <a:r>
              <a:rPr lang="en-US" sz="2000" dirty="0">
                <a:solidFill>
                  <a:prstClr val="black"/>
                </a:solidFill>
                <a:latin typeface="Cambria" pitchFamily="18" charset="0"/>
              </a:rPr>
              <a:t>Provide career development training</a:t>
            </a:r>
          </a:p>
          <a:p>
            <a:pPr lvl="0">
              <a:spcBef>
                <a:spcPts val="0"/>
              </a:spcBef>
              <a:spcAft>
                <a:spcPts val="1200"/>
              </a:spcAft>
            </a:pPr>
            <a:r>
              <a:rPr lang="en-US" sz="2000" dirty="0">
                <a:solidFill>
                  <a:prstClr val="black"/>
                </a:solidFill>
                <a:latin typeface="Cambria" pitchFamily="18" charset="0"/>
              </a:rPr>
              <a:t>Help members move and grow within the organization</a:t>
            </a:r>
          </a:p>
          <a:p>
            <a:pPr lvl="0">
              <a:spcBef>
                <a:spcPts val="0"/>
              </a:spcBef>
              <a:spcAft>
                <a:spcPts val="1200"/>
              </a:spcAft>
            </a:pPr>
            <a:r>
              <a:rPr lang="en-US" sz="2000" dirty="0">
                <a:solidFill>
                  <a:prstClr val="black"/>
                </a:solidFill>
                <a:latin typeface="Cambria" pitchFamily="18" charset="0"/>
              </a:rPr>
              <a:t>Raise members’ visibility within the organization</a:t>
            </a:r>
          </a:p>
          <a:p>
            <a:pPr lvl="0">
              <a:spcBef>
                <a:spcPts val="0"/>
              </a:spcBef>
              <a:spcAft>
                <a:spcPts val="1200"/>
              </a:spcAft>
            </a:pPr>
            <a:r>
              <a:rPr lang="en-US" sz="2000" dirty="0">
                <a:solidFill>
                  <a:prstClr val="black"/>
                </a:solidFill>
                <a:latin typeface="Cambria" pitchFamily="18" charset="0"/>
              </a:rPr>
              <a:t>Discuss leadership in the civilian </a:t>
            </a:r>
            <a:r>
              <a:rPr lang="en-US" sz="2000" dirty="0" smtClean="0">
                <a:solidFill>
                  <a:prstClr val="black"/>
                </a:solidFill>
                <a:latin typeface="Cambria" pitchFamily="18" charset="0"/>
              </a:rPr>
              <a:t>workplace</a:t>
            </a:r>
            <a:endParaRPr lang="en-US" sz="2000" dirty="0">
              <a:solidFill>
                <a:prstClr val="black"/>
              </a:solidFill>
              <a:latin typeface="Cambria" pitchFamily="18" charset="0"/>
            </a:endParaRPr>
          </a:p>
        </p:txBody>
      </p:sp>
      <p:sp>
        <p:nvSpPr>
          <p:cNvPr id="4" name="Title 1"/>
          <p:cNvSpPr>
            <a:spLocks noGrp="1"/>
          </p:cNvSpPr>
          <p:nvPr>
            <p:ph type="title" idx="4294967295"/>
          </p:nvPr>
        </p:nvSpPr>
        <p:spPr>
          <a:xfrm>
            <a:off x="152400" y="1066800"/>
            <a:ext cx="8534400" cy="762000"/>
          </a:xfrm>
          <a:prstGeom prst="rect">
            <a:avLst/>
          </a:prstGeom>
        </p:spPr>
        <p:txBody>
          <a:bodyPr/>
          <a:lstStyle/>
          <a:p>
            <a:pPr algn="r"/>
            <a:r>
              <a:rPr lang="en-US" sz="3200" dirty="0">
                <a:solidFill>
                  <a:schemeClr val="tx2">
                    <a:lumMod val="75000"/>
                  </a:schemeClr>
                </a:solidFill>
                <a:latin typeface="Calibri" pitchFamily="34" charset="0"/>
              </a:rPr>
              <a:t>Career &amp; Leadership Training</a:t>
            </a:r>
            <a:endParaRPr lang="en-US" sz="3200" dirty="0">
              <a:solidFill>
                <a:schemeClr val="tx2">
                  <a:lumMod val="75000"/>
                </a:schemeClr>
              </a:solidFill>
              <a:latin typeface="Calibri" pitchFamily="34" charset="0"/>
              <a:ea typeface="Adobe Heiti Std R" pitchFamily="34" charset="-128"/>
            </a:endParaRPr>
          </a:p>
        </p:txBody>
      </p:sp>
      <p:sp>
        <p:nvSpPr>
          <p:cNvPr id="5" name="Slide Number Placeholder 4"/>
          <p:cNvSpPr>
            <a:spLocks noGrp="1"/>
          </p:cNvSpPr>
          <p:nvPr>
            <p:ph type="sldNum" sz="quarter" idx="4"/>
          </p:nvPr>
        </p:nvSpPr>
        <p:spPr/>
        <p:txBody>
          <a:bodyPr/>
          <a:lstStyle/>
          <a:p>
            <a:fld id="{A69EAF90-A5B3-4498-9A06-9EAA56579DC3}" type="slidenum">
              <a:rPr lang="en-US" smtClean="0"/>
              <a:pPr/>
              <a:t>13</a:t>
            </a:fld>
            <a:endParaRPr lang="en-US" dirty="0"/>
          </a:p>
        </p:txBody>
      </p:sp>
    </p:spTree>
    <p:extLst>
      <p:ext uri="{BB962C8B-B14F-4D97-AF65-F5344CB8AC3E}">
        <p14:creationId xmlns:p14="http://schemas.microsoft.com/office/powerpoint/2010/main" xmlns="" val="5094655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4294967295"/>
          </p:nvPr>
        </p:nvSpPr>
        <p:spPr>
          <a:xfrm>
            <a:off x="533400" y="1981200"/>
            <a:ext cx="8077200" cy="4114800"/>
          </a:xfrm>
          <a:prstGeom prst="rect">
            <a:avLst/>
          </a:prstGeom>
        </p:spPr>
        <p:txBody>
          <a:bodyPr>
            <a:noAutofit/>
          </a:bodyPr>
          <a:lstStyle/>
          <a:p>
            <a:pPr lvl="0">
              <a:spcBef>
                <a:spcPts val="0"/>
              </a:spcBef>
              <a:spcAft>
                <a:spcPts val="600"/>
              </a:spcAft>
            </a:pPr>
            <a:r>
              <a:rPr lang="en-US" sz="2000" dirty="0">
                <a:solidFill>
                  <a:prstClr val="black"/>
                </a:solidFill>
                <a:latin typeface="Cambria" pitchFamily="18" charset="0"/>
              </a:rPr>
              <a:t>Provide assistance with Veteran recruiting</a:t>
            </a:r>
          </a:p>
          <a:p>
            <a:pPr lvl="1">
              <a:spcBef>
                <a:spcPts val="0"/>
              </a:spcBef>
              <a:spcAft>
                <a:spcPts val="600"/>
              </a:spcAft>
              <a:buFont typeface="Arial" panose="020B0604020202020204" pitchFamily="34" charset="0"/>
              <a:buChar char="•"/>
            </a:pPr>
            <a:r>
              <a:rPr lang="en-US" sz="2000" dirty="0">
                <a:solidFill>
                  <a:prstClr val="black"/>
                </a:solidFill>
                <a:latin typeface="Cambria" pitchFamily="18" charset="0"/>
              </a:rPr>
              <a:t>Members attend job fair and networking events to help the organization connect with Veteran candidates</a:t>
            </a:r>
          </a:p>
          <a:p>
            <a:pPr lvl="0">
              <a:spcBef>
                <a:spcPts val="0"/>
              </a:spcBef>
              <a:spcAft>
                <a:spcPts val="600"/>
              </a:spcAft>
            </a:pPr>
            <a:r>
              <a:rPr lang="en-US" sz="2000" dirty="0">
                <a:solidFill>
                  <a:prstClr val="black"/>
                </a:solidFill>
                <a:latin typeface="Cambria" pitchFamily="18" charset="0"/>
              </a:rPr>
              <a:t>Act as an internal focus group for the organization, giving valuable insights into diverse marketplaces</a:t>
            </a:r>
          </a:p>
          <a:p>
            <a:pPr lvl="0">
              <a:spcBef>
                <a:spcPts val="0"/>
              </a:spcBef>
              <a:spcAft>
                <a:spcPts val="600"/>
              </a:spcAft>
            </a:pPr>
            <a:r>
              <a:rPr lang="en-US" sz="2000" dirty="0">
                <a:solidFill>
                  <a:prstClr val="black"/>
                </a:solidFill>
                <a:latin typeface="Cambria" pitchFamily="18" charset="0"/>
              </a:rPr>
              <a:t>Give advice to human resources and management on improving policies and </a:t>
            </a:r>
            <a:r>
              <a:rPr lang="en-US" sz="2000" dirty="0" smtClean="0">
                <a:solidFill>
                  <a:prstClr val="black"/>
                </a:solidFill>
                <a:latin typeface="Cambria" pitchFamily="18" charset="0"/>
              </a:rPr>
              <a:t>programs</a:t>
            </a:r>
            <a:endParaRPr lang="en-US" sz="2000" dirty="0">
              <a:solidFill>
                <a:prstClr val="black"/>
              </a:solidFill>
              <a:latin typeface="Cambria" pitchFamily="18" charset="0"/>
            </a:endParaRPr>
          </a:p>
        </p:txBody>
      </p:sp>
      <p:sp>
        <p:nvSpPr>
          <p:cNvPr id="4" name="Title 1"/>
          <p:cNvSpPr>
            <a:spLocks noGrp="1"/>
          </p:cNvSpPr>
          <p:nvPr>
            <p:ph type="title" idx="4294967295"/>
          </p:nvPr>
        </p:nvSpPr>
        <p:spPr>
          <a:xfrm>
            <a:off x="152400" y="1066800"/>
            <a:ext cx="8534400" cy="762000"/>
          </a:xfrm>
          <a:prstGeom prst="rect">
            <a:avLst/>
          </a:prstGeom>
        </p:spPr>
        <p:txBody>
          <a:bodyPr/>
          <a:lstStyle/>
          <a:p>
            <a:pPr algn="r"/>
            <a:r>
              <a:rPr lang="en-US" sz="3200" dirty="0">
                <a:solidFill>
                  <a:schemeClr val="tx2">
                    <a:lumMod val="75000"/>
                  </a:schemeClr>
                </a:solidFill>
                <a:latin typeface="Calibri" pitchFamily="34" charset="0"/>
              </a:rPr>
              <a:t>Management Assistance</a:t>
            </a:r>
            <a:endParaRPr lang="en-US" sz="3200" dirty="0">
              <a:solidFill>
                <a:schemeClr val="tx2">
                  <a:lumMod val="75000"/>
                </a:schemeClr>
              </a:solidFill>
              <a:latin typeface="Calibri" pitchFamily="34" charset="0"/>
              <a:ea typeface="Adobe Heiti Std R" pitchFamily="34" charset="-128"/>
            </a:endParaRPr>
          </a:p>
        </p:txBody>
      </p:sp>
      <p:sp>
        <p:nvSpPr>
          <p:cNvPr id="5" name="Slide Number Placeholder 4"/>
          <p:cNvSpPr>
            <a:spLocks noGrp="1"/>
          </p:cNvSpPr>
          <p:nvPr>
            <p:ph type="sldNum" sz="quarter" idx="4"/>
          </p:nvPr>
        </p:nvSpPr>
        <p:spPr/>
        <p:txBody>
          <a:bodyPr/>
          <a:lstStyle/>
          <a:p>
            <a:fld id="{A69EAF90-A5B3-4498-9A06-9EAA56579DC3}" type="slidenum">
              <a:rPr lang="en-US" smtClean="0"/>
              <a:pPr/>
              <a:t>14</a:t>
            </a:fld>
            <a:endParaRPr lang="en-US" dirty="0"/>
          </a:p>
        </p:txBody>
      </p:sp>
    </p:spTree>
    <p:extLst>
      <p:ext uri="{BB962C8B-B14F-4D97-AF65-F5344CB8AC3E}">
        <p14:creationId xmlns:p14="http://schemas.microsoft.com/office/powerpoint/2010/main" xmlns="" val="186691905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4294967295"/>
          </p:nvPr>
        </p:nvSpPr>
        <p:spPr>
          <a:xfrm>
            <a:off x="533400" y="1981200"/>
            <a:ext cx="8077200" cy="4114800"/>
          </a:xfrm>
          <a:prstGeom prst="rect">
            <a:avLst/>
          </a:prstGeom>
        </p:spPr>
        <p:txBody>
          <a:bodyPr>
            <a:noAutofit/>
          </a:bodyPr>
          <a:lstStyle/>
          <a:p>
            <a:pPr lvl="0">
              <a:spcBef>
                <a:spcPts val="0"/>
              </a:spcBef>
              <a:spcAft>
                <a:spcPts val="1200"/>
              </a:spcAft>
            </a:pPr>
            <a:r>
              <a:rPr lang="en-US" sz="2000" dirty="0">
                <a:solidFill>
                  <a:prstClr val="black"/>
                </a:solidFill>
                <a:latin typeface="Cambria" pitchFamily="18" charset="0"/>
              </a:rPr>
              <a:t>Assist in providing mentors with military experience to newly hired Veterans, as desired</a:t>
            </a:r>
          </a:p>
          <a:p>
            <a:pPr lvl="0">
              <a:spcBef>
                <a:spcPts val="0"/>
              </a:spcBef>
              <a:spcAft>
                <a:spcPts val="1200"/>
              </a:spcAft>
            </a:pPr>
            <a:r>
              <a:rPr lang="en-US" sz="2000" dirty="0">
                <a:solidFill>
                  <a:prstClr val="black"/>
                </a:solidFill>
                <a:latin typeface="Cambria" pitchFamily="18" charset="0"/>
              </a:rPr>
              <a:t>Offer training to volunteer mentors within the group</a:t>
            </a:r>
          </a:p>
          <a:p>
            <a:pPr lvl="0">
              <a:spcBef>
                <a:spcPts val="0"/>
              </a:spcBef>
              <a:spcAft>
                <a:spcPts val="1200"/>
              </a:spcAft>
            </a:pPr>
            <a:r>
              <a:rPr lang="en-US" sz="2000" dirty="0">
                <a:solidFill>
                  <a:prstClr val="black"/>
                </a:solidFill>
                <a:latin typeface="Cambria" pitchFamily="18" charset="0"/>
              </a:rPr>
              <a:t>Facilitate mentor relationships within the group and offer assistance when </a:t>
            </a:r>
            <a:r>
              <a:rPr lang="en-US" sz="2000" dirty="0" smtClean="0">
                <a:solidFill>
                  <a:prstClr val="black"/>
                </a:solidFill>
                <a:latin typeface="Cambria" pitchFamily="18" charset="0"/>
              </a:rPr>
              <a:t>needed</a:t>
            </a:r>
            <a:endParaRPr lang="en-US" sz="2000" dirty="0">
              <a:solidFill>
                <a:prstClr val="black"/>
              </a:solidFill>
              <a:latin typeface="Cambria" pitchFamily="18" charset="0"/>
            </a:endParaRPr>
          </a:p>
        </p:txBody>
      </p:sp>
      <p:sp>
        <p:nvSpPr>
          <p:cNvPr id="4" name="Title 1"/>
          <p:cNvSpPr>
            <a:spLocks noGrp="1"/>
          </p:cNvSpPr>
          <p:nvPr>
            <p:ph type="title" idx="4294967295"/>
          </p:nvPr>
        </p:nvSpPr>
        <p:spPr>
          <a:xfrm>
            <a:off x="152400" y="1066800"/>
            <a:ext cx="8534400" cy="762000"/>
          </a:xfrm>
          <a:prstGeom prst="rect">
            <a:avLst/>
          </a:prstGeom>
        </p:spPr>
        <p:txBody>
          <a:bodyPr/>
          <a:lstStyle/>
          <a:p>
            <a:pPr algn="r"/>
            <a:r>
              <a:rPr lang="en-US" sz="3200" dirty="0">
                <a:solidFill>
                  <a:schemeClr val="tx2">
                    <a:lumMod val="75000"/>
                  </a:schemeClr>
                </a:solidFill>
                <a:latin typeface="Calibri" pitchFamily="34" charset="0"/>
              </a:rPr>
              <a:t>Mentoring &amp; Coaching</a:t>
            </a:r>
            <a:endParaRPr lang="en-US" sz="3200" dirty="0">
              <a:solidFill>
                <a:schemeClr val="tx2">
                  <a:lumMod val="75000"/>
                </a:schemeClr>
              </a:solidFill>
              <a:latin typeface="Calibri" pitchFamily="34" charset="0"/>
              <a:ea typeface="Adobe Heiti Std R" pitchFamily="34" charset="-128"/>
            </a:endParaRPr>
          </a:p>
        </p:txBody>
      </p:sp>
      <p:sp>
        <p:nvSpPr>
          <p:cNvPr id="5" name="Slide Number Placeholder 4"/>
          <p:cNvSpPr>
            <a:spLocks noGrp="1"/>
          </p:cNvSpPr>
          <p:nvPr>
            <p:ph type="sldNum" sz="quarter" idx="4"/>
          </p:nvPr>
        </p:nvSpPr>
        <p:spPr/>
        <p:txBody>
          <a:bodyPr/>
          <a:lstStyle/>
          <a:p>
            <a:fld id="{A69EAF90-A5B3-4498-9A06-9EAA56579DC3}" type="slidenum">
              <a:rPr lang="en-US" smtClean="0"/>
              <a:pPr/>
              <a:t>15</a:t>
            </a:fld>
            <a:endParaRPr lang="en-US" dirty="0"/>
          </a:p>
        </p:txBody>
      </p:sp>
    </p:spTree>
    <p:extLst>
      <p:ext uri="{BB962C8B-B14F-4D97-AF65-F5344CB8AC3E}">
        <p14:creationId xmlns:p14="http://schemas.microsoft.com/office/powerpoint/2010/main" xmlns="" val="196650110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4294967295"/>
          </p:nvPr>
        </p:nvSpPr>
        <p:spPr>
          <a:xfrm>
            <a:off x="533400" y="1981200"/>
            <a:ext cx="8077200" cy="4114800"/>
          </a:xfrm>
          <a:prstGeom prst="rect">
            <a:avLst/>
          </a:prstGeom>
        </p:spPr>
        <p:txBody>
          <a:bodyPr>
            <a:noAutofit/>
          </a:bodyPr>
          <a:lstStyle/>
          <a:p>
            <a:pPr lvl="0">
              <a:spcBef>
                <a:spcPts val="0"/>
              </a:spcBef>
              <a:spcAft>
                <a:spcPts val="1200"/>
              </a:spcAft>
            </a:pPr>
            <a:r>
              <a:rPr lang="en-US" sz="2000" dirty="0">
                <a:solidFill>
                  <a:prstClr val="black"/>
                </a:solidFill>
                <a:latin typeface="Cambria" pitchFamily="18" charset="0"/>
              </a:rPr>
              <a:t>Maintain a list of Veteran services within the organization, and the steps to seeking assistance</a:t>
            </a:r>
          </a:p>
          <a:p>
            <a:pPr lvl="0">
              <a:spcBef>
                <a:spcPts val="0"/>
              </a:spcBef>
              <a:spcAft>
                <a:spcPts val="1200"/>
              </a:spcAft>
            </a:pPr>
            <a:r>
              <a:rPr lang="en-US" sz="2000" dirty="0">
                <a:solidFill>
                  <a:prstClr val="black"/>
                </a:solidFill>
                <a:latin typeface="Cambria" pitchFamily="18" charset="0"/>
              </a:rPr>
              <a:t>Provide information on Veteran services outside the organization </a:t>
            </a:r>
            <a:br>
              <a:rPr lang="en-US" sz="2000" dirty="0">
                <a:solidFill>
                  <a:prstClr val="black"/>
                </a:solidFill>
                <a:latin typeface="Cambria" pitchFamily="18" charset="0"/>
              </a:rPr>
            </a:br>
            <a:r>
              <a:rPr lang="en-US" sz="2000" dirty="0">
                <a:solidFill>
                  <a:prstClr val="black"/>
                </a:solidFill>
                <a:latin typeface="Cambria" pitchFamily="18" charset="0"/>
              </a:rPr>
              <a:t>(e.g., Department of Veterans Affairs resources)</a:t>
            </a:r>
          </a:p>
          <a:p>
            <a:pPr lvl="0">
              <a:spcBef>
                <a:spcPts val="0"/>
              </a:spcBef>
              <a:spcAft>
                <a:spcPts val="1200"/>
              </a:spcAft>
            </a:pPr>
            <a:r>
              <a:rPr lang="en-US" sz="2000" dirty="0">
                <a:solidFill>
                  <a:prstClr val="black"/>
                </a:solidFill>
                <a:latin typeface="Cambria" pitchFamily="18" charset="0"/>
              </a:rPr>
              <a:t>Include resources for spouses and family </a:t>
            </a:r>
            <a:r>
              <a:rPr lang="en-US" sz="2000" dirty="0" smtClean="0">
                <a:solidFill>
                  <a:prstClr val="black"/>
                </a:solidFill>
                <a:latin typeface="Cambria" pitchFamily="18" charset="0"/>
              </a:rPr>
              <a:t>members</a:t>
            </a:r>
            <a:endParaRPr lang="en-US" sz="1600" dirty="0">
              <a:solidFill>
                <a:prstClr val="black"/>
              </a:solidFill>
            </a:endParaRPr>
          </a:p>
        </p:txBody>
      </p:sp>
      <p:sp>
        <p:nvSpPr>
          <p:cNvPr id="4" name="Title 1"/>
          <p:cNvSpPr>
            <a:spLocks noGrp="1"/>
          </p:cNvSpPr>
          <p:nvPr>
            <p:ph type="title" idx="4294967295"/>
          </p:nvPr>
        </p:nvSpPr>
        <p:spPr>
          <a:xfrm>
            <a:off x="152400" y="1066800"/>
            <a:ext cx="8534400" cy="762000"/>
          </a:xfrm>
          <a:prstGeom prst="rect">
            <a:avLst/>
          </a:prstGeom>
        </p:spPr>
        <p:txBody>
          <a:bodyPr/>
          <a:lstStyle/>
          <a:p>
            <a:pPr algn="r"/>
            <a:r>
              <a:rPr lang="en-US" sz="3200" dirty="0">
                <a:solidFill>
                  <a:schemeClr val="tx2">
                    <a:lumMod val="75000"/>
                  </a:schemeClr>
                </a:solidFill>
                <a:latin typeface="Calibri" pitchFamily="34" charset="0"/>
              </a:rPr>
              <a:t>Referral Services</a:t>
            </a:r>
            <a:endParaRPr lang="en-US" sz="3200" dirty="0">
              <a:solidFill>
                <a:schemeClr val="tx2">
                  <a:lumMod val="75000"/>
                </a:schemeClr>
              </a:solidFill>
              <a:latin typeface="Calibri" pitchFamily="34" charset="0"/>
              <a:ea typeface="Adobe Heiti Std R" pitchFamily="34" charset="-128"/>
            </a:endParaRPr>
          </a:p>
        </p:txBody>
      </p:sp>
      <p:sp>
        <p:nvSpPr>
          <p:cNvPr id="5" name="Slide Number Placeholder 4"/>
          <p:cNvSpPr>
            <a:spLocks noGrp="1"/>
          </p:cNvSpPr>
          <p:nvPr>
            <p:ph type="sldNum" sz="quarter" idx="4"/>
          </p:nvPr>
        </p:nvSpPr>
        <p:spPr/>
        <p:txBody>
          <a:bodyPr/>
          <a:lstStyle/>
          <a:p>
            <a:fld id="{A69EAF90-A5B3-4498-9A06-9EAA56579DC3}" type="slidenum">
              <a:rPr lang="en-US" smtClean="0"/>
              <a:pPr/>
              <a:t>16</a:t>
            </a:fld>
            <a:endParaRPr lang="en-US" dirty="0"/>
          </a:p>
        </p:txBody>
      </p:sp>
    </p:spTree>
    <p:extLst>
      <p:ext uri="{BB962C8B-B14F-4D97-AF65-F5344CB8AC3E}">
        <p14:creationId xmlns:p14="http://schemas.microsoft.com/office/powerpoint/2010/main" xmlns="" val="403321674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4294967295"/>
          </p:nvPr>
        </p:nvSpPr>
        <p:spPr>
          <a:xfrm>
            <a:off x="533400" y="1981200"/>
            <a:ext cx="8077200" cy="4114800"/>
          </a:xfrm>
          <a:prstGeom prst="rect">
            <a:avLst/>
          </a:prstGeom>
        </p:spPr>
        <p:txBody>
          <a:bodyPr>
            <a:noAutofit/>
          </a:bodyPr>
          <a:lstStyle/>
          <a:p>
            <a:pPr lvl="0">
              <a:spcBef>
                <a:spcPts val="0"/>
              </a:spcBef>
              <a:spcAft>
                <a:spcPts val="1200"/>
              </a:spcAft>
            </a:pPr>
            <a:r>
              <a:rPr lang="en-US" sz="2000" dirty="0">
                <a:solidFill>
                  <a:prstClr val="black"/>
                </a:solidFill>
                <a:latin typeface="Cambria" pitchFamily="18" charset="0"/>
              </a:rPr>
              <a:t>Maintain a website or social media sites</a:t>
            </a:r>
          </a:p>
          <a:p>
            <a:pPr lvl="0">
              <a:spcBef>
                <a:spcPts val="0"/>
              </a:spcBef>
              <a:spcAft>
                <a:spcPts val="1200"/>
              </a:spcAft>
            </a:pPr>
            <a:r>
              <a:rPr lang="en-US" sz="2000" dirty="0">
                <a:solidFill>
                  <a:prstClr val="black"/>
                </a:solidFill>
                <a:latin typeface="Cambria" pitchFamily="18" charset="0"/>
              </a:rPr>
              <a:t>Meet regularly for workplace discussions</a:t>
            </a:r>
          </a:p>
          <a:p>
            <a:pPr lvl="0">
              <a:spcBef>
                <a:spcPts val="0"/>
              </a:spcBef>
              <a:spcAft>
                <a:spcPts val="1200"/>
              </a:spcAft>
            </a:pPr>
            <a:r>
              <a:rPr lang="en-US" sz="2000" dirty="0">
                <a:solidFill>
                  <a:prstClr val="black"/>
                </a:solidFill>
                <a:latin typeface="Cambria" pitchFamily="18" charset="0"/>
              </a:rPr>
              <a:t>Hold social activities (meet-and-greets, family get-togethers)</a:t>
            </a:r>
          </a:p>
          <a:p>
            <a:pPr lvl="0">
              <a:spcBef>
                <a:spcPts val="0"/>
              </a:spcBef>
              <a:spcAft>
                <a:spcPts val="1200"/>
              </a:spcAft>
            </a:pPr>
            <a:r>
              <a:rPr lang="en-US" sz="2000" dirty="0">
                <a:solidFill>
                  <a:prstClr val="black"/>
                </a:solidFill>
                <a:latin typeface="Cambria" pitchFamily="18" charset="0"/>
              </a:rPr>
              <a:t>Include family members in the activities</a:t>
            </a:r>
          </a:p>
          <a:p>
            <a:pPr lvl="0">
              <a:spcBef>
                <a:spcPts val="0"/>
              </a:spcBef>
              <a:spcAft>
                <a:spcPts val="1200"/>
              </a:spcAft>
            </a:pPr>
            <a:r>
              <a:rPr lang="en-US" sz="2000" dirty="0">
                <a:solidFill>
                  <a:prstClr val="black"/>
                </a:solidFill>
                <a:latin typeface="Cambria" pitchFamily="18" charset="0"/>
              </a:rPr>
              <a:t>Celebrate holiday remembrances (Veterans Day)</a:t>
            </a:r>
          </a:p>
          <a:p>
            <a:pPr lvl="0">
              <a:spcBef>
                <a:spcPts val="0"/>
              </a:spcBef>
              <a:spcAft>
                <a:spcPts val="1200"/>
              </a:spcAft>
            </a:pPr>
            <a:r>
              <a:rPr lang="en-US" sz="2000" dirty="0">
                <a:solidFill>
                  <a:prstClr val="black"/>
                </a:solidFill>
                <a:latin typeface="Cambria" pitchFamily="18" charset="0"/>
              </a:rPr>
              <a:t>Contact members on a regular </a:t>
            </a:r>
            <a:r>
              <a:rPr lang="en-US" sz="2000" dirty="0" smtClean="0">
                <a:solidFill>
                  <a:prstClr val="black"/>
                </a:solidFill>
                <a:latin typeface="Cambria" pitchFamily="18" charset="0"/>
              </a:rPr>
              <a:t>basis</a:t>
            </a:r>
            <a:endParaRPr lang="en-US" sz="2000" dirty="0">
              <a:solidFill>
                <a:prstClr val="black"/>
              </a:solidFill>
              <a:latin typeface="Cambria" pitchFamily="18" charset="0"/>
            </a:endParaRPr>
          </a:p>
        </p:txBody>
      </p:sp>
      <p:sp>
        <p:nvSpPr>
          <p:cNvPr id="4" name="Title 1"/>
          <p:cNvSpPr>
            <a:spLocks noGrp="1"/>
          </p:cNvSpPr>
          <p:nvPr>
            <p:ph type="title" idx="4294967295"/>
          </p:nvPr>
        </p:nvSpPr>
        <p:spPr>
          <a:xfrm>
            <a:off x="152400" y="1066800"/>
            <a:ext cx="8534400" cy="762000"/>
          </a:xfrm>
          <a:prstGeom prst="rect">
            <a:avLst/>
          </a:prstGeom>
        </p:spPr>
        <p:txBody>
          <a:bodyPr/>
          <a:lstStyle/>
          <a:p>
            <a:pPr algn="r"/>
            <a:r>
              <a:rPr lang="en-US" sz="3200" dirty="0">
                <a:solidFill>
                  <a:schemeClr val="tx2">
                    <a:lumMod val="75000"/>
                  </a:schemeClr>
                </a:solidFill>
                <a:latin typeface="Calibri" pitchFamily="34" charset="0"/>
              </a:rPr>
              <a:t>Networking &amp; Social Activities</a:t>
            </a:r>
            <a:endParaRPr lang="en-US" sz="3200" dirty="0">
              <a:solidFill>
                <a:schemeClr val="tx2">
                  <a:lumMod val="75000"/>
                </a:schemeClr>
              </a:solidFill>
              <a:latin typeface="Calibri" pitchFamily="34" charset="0"/>
              <a:ea typeface="Adobe Heiti Std R" pitchFamily="34" charset="-128"/>
            </a:endParaRPr>
          </a:p>
        </p:txBody>
      </p:sp>
      <p:sp>
        <p:nvSpPr>
          <p:cNvPr id="5" name="Slide Number Placeholder 4"/>
          <p:cNvSpPr>
            <a:spLocks noGrp="1"/>
          </p:cNvSpPr>
          <p:nvPr>
            <p:ph type="sldNum" sz="quarter" idx="4"/>
          </p:nvPr>
        </p:nvSpPr>
        <p:spPr/>
        <p:txBody>
          <a:bodyPr/>
          <a:lstStyle/>
          <a:p>
            <a:fld id="{A69EAF90-A5B3-4498-9A06-9EAA56579DC3}" type="slidenum">
              <a:rPr lang="en-US" smtClean="0"/>
              <a:pPr/>
              <a:t>17</a:t>
            </a:fld>
            <a:endParaRPr lang="en-US" dirty="0"/>
          </a:p>
        </p:txBody>
      </p:sp>
    </p:spTree>
    <p:extLst>
      <p:ext uri="{BB962C8B-B14F-4D97-AF65-F5344CB8AC3E}">
        <p14:creationId xmlns:p14="http://schemas.microsoft.com/office/powerpoint/2010/main" xmlns="" val="288979510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4294967295"/>
          </p:nvPr>
        </p:nvSpPr>
        <p:spPr>
          <a:xfrm>
            <a:off x="533400" y="1676400"/>
            <a:ext cx="8077200" cy="4343400"/>
          </a:xfrm>
          <a:prstGeom prst="rect">
            <a:avLst/>
          </a:prstGeom>
        </p:spPr>
        <p:txBody>
          <a:bodyPr>
            <a:noAutofit/>
          </a:bodyPr>
          <a:lstStyle/>
          <a:p>
            <a:pPr marL="0" lvl="0" indent="0">
              <a:spcBef>
                <a:spcPts val="0"/>
              </a:spcBef>
              <a:spcAft>
                <a:spcPts val="1200"/>
              </a:spcAft>
              <a:buNone/>
            </a:pPr>
            <a:r>
              <a:rPr lang="en-US" sz="2000" dirty="0">
                <a:solidFill>
                  <a:prstClr val="black"/>
                </a:solidFill>
                <a:latin typeface="Cambria" pitchFamily="18" charset="0"/>
              </a:rPr>
              <a:t>Burton Blatt Institute at Syracuse University &amp; Corporate Gray. (2013). </a:t>
            </a:r>
            <a:r>
              <a:rPr lang="en-US" sz="2000" i="1" dirty="0">
                <a:solidFill>
                  <a:prstClr val="black"/>
                </a:solidFill>
                <a:latin typeface="Cambria" pitchFamily="18" charset="0"/>
              </a:rPr>
              <a:t>Veterans in the workplace final report.</a:t>
            </a:r>
            <a:r>
              <a:rPr lang="en-US" sz="2000" dirty="0">
                <a:solidFill>
                  <a:prstClr val="black"/>
                </a:solidFill>
                <a:latin typeface="Cambria" pitchFamily="18" charset="0"/>
              </a:rPr>
              <a:t> Washington, D.C.: Department of Veterans Affairs.</a:t>
            </a:r>
          </a:p>
          <a:p>
            <a:pPr marL="0" lvl="0" indent="0">
              <a:spcBef>
                <a:spcPts val="0"/>
              </a:spcBef>
              <a:spcAft>
                <a:spcPts val="1200"/>
              </a:spcAft>
              <a:buNone/>
            </a:pPr>
            <a:r>
              <a:rPr lang="en-US" sz="2000" dirty="0">
                <a:solidFill>
                  <a:prstClr val="black"/>
                </a:solidFill>
                <a:latin typeface="Cambria" pitchFamily="18" charset="0"/>
              </a:rPr>
              <a:t>Affinity and Networking Groups, Winning with Diversity, by Jason Forsythe, Advertising Supplement to The New York Times, 2004. </a:t>
            </a:r>
            <a:r>
              <a:rPr lang="en-US" sz="2000" u="sng" dirty="0">
                <a:solidFill>
                  <a:prstClr val="black"/>
                </a:solidFill>
                <a:latin typeface="Cambria" pitchFamily="18" charset="0"/>
                <a:hlinkClick r:id="rId3"/>
              </a:rPr>
              <a:t>http://www.nytimes.com/marketing/jobmarket/diversity/affinity.html</a:t>
            </a:r>
            <a:r>
              <a:rPr lang="en-US" sz="2000" u="sng" dirty="0">
                <a:solidFill>
                  <a:prstClr val="black"/>
                </a:solidFill>
                <a:latin typeface="Cambria" pitchFamily="18" charset="0"/>
              </a:rPr>
              <a:t> </a:t>
            </a:r>
            <a:endParaRPr lang="en-US" sz="2000" dirty="0">
              <a:solidFill>
                <a:prstClr val="black"/>
              </a:solidFill>
              <a:latin typeface="Cambria" pitchFamily="18" charset="0"/>
            </a:endParaRPr>
          </a:p>
          <a:p>
            <a:pPr marL="0" lvl="0" indent="0">
              <a:spcBef>
                <a:spcPts val="0"/>
              </a:spcBef>
              <a:spcAft>
                <a:spcPts val="1200"/>
              </a:spcAft>
              <a:buNone/>
            </a:pPr>
            <a:r>
              <a:rPr lang="en-US" sz="2000" dirty="0">
                <a:solidFill>
                  <a:prstClr val="black"/>
                </a:solidFill>
                <a:latin typeface="Cambria" pitchFamily="18" charset="0"/>
              </a:rPr>
              <a:t>Affinity Networks: Building Organizations Stronger than Their Parts - Best Practices from the Network of Executive Women Consumer Products and Retail Industry </a:t>
            </a:r>
            <a:r>
              <a:rPr lang="en-US" sz="2000" dirty="0">
                <a:solidFill>
                  <a:prstClr val="black"/>
                </a:solidFill>
                <a:latin typeface="Cambria" pitchFamily="18" charset="0"/>
                <a:hlinkClick r:id="rId4"/>
              </a:rPr>
              <a:t>http://www.newnewsletter.org/bestpractices/newreport3_affinity_0407.pdf</a:t>
            </a:r>
            <a:r>
              <a:rPr lang="en-US" sz="2000" dirty="0">
                <a:solidFill>
                  <a:prstClr val="black"/>
                </a:solidFill>
                <a:latin typeface="Cambria" pitchFamily="18" charset="0"/>
              </a:rPr>
              <a:t> </a:t>
            </a:r>
          </a:p>
        </p:txBody>
      </p:sp>
      <p:sp>
        <p:nvSpPr>
          <p:cNvPr id="4" name="Title 1"/>
          <p:cNvSpPr>
            <a:spLocks noGrp="1"/>
          </p:cNvSpPr>
          <p:nvPr>
            <p:ph type="title" idx="4294967295"/>
          </p:nvPr>
        </p:nvSpPr>
        <p:spPr>
          <a:xfrm>
            <a:off x="3429000" y="1066800"/>
            <a:ext cx="5257800" cy="762000"/>
          </a:xfrm>
          <a:prstGeom prst="rect">
            <a:avLst/>
          </a:prstGeom>
        </p:spPr>
        <p:txBody>
          <a:bodyPr/>
          <a:lstStyle/>
          <a:p>
            <a:pPr algn="r"/>
            <a:r>
              <a:rPr lang="en-US" sz="3200" dirty="0" smtClean="0">
                <a:solidFill>
                  <a:schemeClr val="tx2">
                    <a:lumMod val="75000"/>
                  </a:schemeClr>
                </a:solidFill>
                <a:latin typeface="Calibri" pitchFamily="34" charset="0"/>
                <a:ea typeface="Adobe Heiti Std R" pitchFamily="34" charset="-128"/>
              </a:rPr>
              <a:t>Sources</a:t>
            </a:r>
            <a:endParaRPr lang="en-US" sz="3200" dirty="0">
              <a:solidFill>
                <a:schemeClr val="tx2">
                  <a:lumMod val="75000"/>
                </a:schemeClr>
              </a:solidFill>
              <a:latin typeface="Calibri" pitchFamily="34" charset="0"/>
              <a:ea typeface="Adobe Heiti Std R" pitchFamily="34" charset="-128"/>
            </a:endParaRPr>
          </a:p>
        </p:txBody>
      </p:sp>
      <p:sp>
        <p:nvSpPr>
          <p:cNvPr id="5" name="Slide Number Placeholder 4"/>
          <p:cNvSpPr>
            <a:spLocks noGrp="1"/>
          </p:cNvSpPr>
          <p:nvPr>
            <p:ph type="sldNum" sz="quarter" idx="4"/>
          </p:nvPr>
        </p:nvSpPr>
        <p:spPr/>
        <p:txBody>
          <a:bodyPr/>
          <a:lstStyle/>
          <a:p>
            <a:fld id="{A69EAF90-A5B3-4498-9A06-9EAA56579DC3}" type="slidenum">
              <a:rPr lang="en-US" smtClean="0"/>
              <a:pPr/>
              <a:t>18</a:t>
            </a:fld>
            <a:endParaRPr lang="en-US" dirty="0"/>
          </a:p>
        </p:txBody>
      </p:sp>
    </p:spTree>
    <p:extLst>
      <p:ext uri="{BB962C8B-B14F-4D97-AF65-F5344CB8AC3E}">
        <p14:creationId xmlns:p14="http://schemas.microsoft.com/office/powerpoint/2010/main" xmlns="" val="5600908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4294967295"/>
          </p:nvPr>
        </p:nvSpPr>
        <p:spPr>
          <a:xfrm>
            <a:off x="609600" y="2209800"/>
            <a:ext cx="8077200" cy="3429000"/>
          </a:xfrm>
          <a:prstGeom prst="rect">
            <a:avLst/>
          </a:prstGeom>
        </p:spPr>
        <p:txBody>
          <a:bodyPr>
            <a:noAutofit/>
          </a:bodyPr>
          <a:lstStyle/>
          <a:p>
            <a:pPr marL="0" indent="0">
              <a:spcAft>
                <a:spcPts val="600"/>
              </a:spcAft>
              <a:buNone/>
            </a:pPr>
            <a:r>
              <a:rPr lang="en-US" sz="2200" dirty="0">
                <a:latin typeface="Cambria" pitchFamily="18" charset="0"/>
              </a:rPr>
              <a:t>This Department of Veterans Affairs Training Series on Affinity Groups for Veterans and </a:t>
            </a:r>
            <a:r>
              <a:rPr lang="en-US" sz="2200" dirty="0" smtClean="0">
                <a:latin typeface="Cambria" pitchFamily="18" charset="0"/>
              </a:rPr>
              <a:t>military service members </a:t>
            </a:r>
            <a:r>
              <a:rPr lang="en-US" sz="2200" dirty="0">
                <a:latin typeface="Cambria" pitchFamily="18" charset="0"/>
              </a:rPr>
              <a:t>is designed to help organizations understand the benefits to having Veteran and military affinity groups and the practices that could be implemented to make them more effective.</a:t>
            </a:r>
          </a:p>
        </p:txBody>
      </p:sp>
      <p:sp>
        <p:nvSpPr>
          <p:cNvPr id="4" name="Title 1"/>
          <p:cNvSpPr>
            <a:spLocks noGrp="1"/>
          </p:cNvSpPr>
          <p:nvPr>
            <p:ph type="title" idx="4294967295"/>
          </p:nvPr>
        </p:nvSpPr>
        <p:spPr>
          <a:xfrm>
            <a:off x="3429000" y="1066800"/>
            <a:ext cx="5257800" cy="762000"/>
          </a:xfrm>
          <a:prstGeom prst="rect">
            <a:avLst/>
          </a:prstGeom>
        </p:spPr>
        <p:txBody>
          <a:bodyPr/>
          <a:lstStyle/>
          <a:p>
            <a:pPr algn="r"/>
            <a:r>
              <a:rPr lang="en-US" sz="3200" dirty="0" smtClean="0">
                <a:solidFill>
                  <a:schemeClr val="tx2">
                    <a:lumMod val="75000"/>
                  </a:schemeClr>
                </a:solidFill>
                <a:latin typeface="Calibri" pitchFamily="34" charset="0"/>
                <a:ea typeface="Adobe Heiti Std R" pitchFamily="34" charset="-128"/>
              </a:rPr>
              <a:t>Introduction</a:t>
            </a:r>
            <a:endParaRPr lang="en-US" sz="3200" dirty="0">
              <a:solidFill>
                <a:schemeClr val="tx2">
                  <a:lumMod val="75000"/>
                </a:schemeClr>
              </a:solidFill>
              <a:latin typeface="Calibri" pitchFamily="34" charset="0"/>
              <a:ea typeface="Adobe Heiti Std R" pitchFamily="34" charset="-128"/>
            </a:endParaRPr>
          </a:p>
        </p:txBody>
      </p:sp>
      <p:sp>
        <p:nvSpPr>
          <p:cNvPr id="5" name="Slide Number Placeholder 4"/>
          <p:cNvSpPr>
            <a:spLocks noGrp="1"/>
          </p:cNvSpPr>
          <p:nvPr>
            <p:ph type="sldNum" sz="quarter" idx="4"/>
          </p:nvPr>
        </p:nvSpPr>
        <p:spPr/>
        <p:txBody>
          <a:bodyPr/>
          <a:lstStyle/>
          <a:p>
            <a:fld id="{A69EAF90-A5B3-4498-9A06-9EAA56579DC3}" type="slidenum">
              <a:rPr lang="en-US" smtClean="0"/>
              <a:pPr/>
              <a:t>2</a:t>
            </a:fld>
            <a:endParaRPr lang="en-US" dirty="0"/>
          </a:p>
        </p:txBody>
      </p:sp>
    </p:spTree>
    <p:extLst>
      <p:ext uri="{BB962C8B-B14F-4D97-AF65-F5344CB8AC3E}">
        <p14:creationId xmlns:p14="http://schemas.microsoft.com/office/powerpoint/2010/main" xmlns="" val="32745307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4294967295"/>
          </p:nvPr>
        </p:nvSpPr>
        <p:spPr>
          <a:xfrm>
            <a:off x="609600" y="2209800"/>
            <a:ext cx="8077200" cy="3429000"/>
          </a:xfrm>
          <a:prstGeom prst="rect">
            <a:avLst/>
          </a:prstGeom>
        </p:spPr>
        <p:txBody>
          <a:bodyPr>
            <a:noAutofit/>
          </a:bodyPr>
          <a:lstStyle/>
          <a:p>
            <a:pPr marL="0" indent="0">
              <a:spcBef>
                <a:spcPts val="0"/>
              </a:spcBef>
              <a:buNone/>
            </a:pPr>
            <a:r>
              <a:rPr lang="en-US" sz="2200" dirty="0">
                <a:latin typeface="Cambria" pitchFamily="18" charset="0"/>
              </a:rPr>
              <a:t>The suggestions in this presentation are being offered in an effort to improve Veteran retention in the workplace. It is understood that not all these practices can be implemented for every organization. Some variation may be required in order to comply with each organization’s policies and procedures.</a:t>
            </a:r>
            <a:endParaRPr lang="en-US" sz="2200" dirty="0" smtClean="0">
              <a:latin typeface="Cambria" pitchFamily="18" charset="0"/>
            </a:endParaRPr>
          </a:p>
        </p:txBody>
      </p:sp>
      <p:sp>
        <p:nvSpPr>
          <p:cNvPr id="4" name="Title 1"/>
          <p:cNvSpPr>
            <a:spLocks noGrp="1"/>
          </p:cNvSpPr>
          <p:nvPr>
            <p:ph type="title" idx="4294967295"/>
          </p:nvPr>
        </p:nvSpPr>
        <p:spPr>
          <a:xfrm>
            <a:off x="3429000" y="1066800"/>
            <a:ext cx="5257800" cy="762000"/>
          </a:xfrm>
          <a:prstGeom prst="rect">
            <a:avLst/>
          </a:prstGeom>
        </p:spPr>
        <p:txBody>
          <a:bodyPr/>
          <a:lstStyle/>
          <a:p>
            <a:pPr algn="r"/>
            <a:r>
              <a:rPr lang="en-US" sz="3200" dirty="0" smtClean="0">
                <a:solidFill>
                  <a:schemeClr val="tx2">
                    <a:lumMod val="75000"/>
                  </a:schemeClr>
                </a:solidFill>
                <a:latin typeface="Calibri" pitchFamily="34" charset="0"/>
                <a:ea typeface="Adobe Heiti Std R" pitchFamily="34" charset="-128"/>
              </a:rPr>
              <a:t>Introduction</a:t>
            </a:r>
            <a:endParaRPr lang="en-US" sz="3200" dirty="0">
              <a:solidFill>
                <a:schemeClr val="tx2">
                  <a:lumMod val="75000"/>
                </a:schemeClr>
              </a:solidFill>
              <a:latin typeface="Calibri" pitchFamily="34" charset="0"/>
              <a:ea typeface="Adobe Heiti Std R" pitchFamily="34" charset="-128"/>
            </a:endParaRPr>
          </a:p>
        </p:txBody>
      </p:sp>
      <p:sp>
        <p:nvSpPr>
          <p:cNvPr id="5" name="Slide Number Placeholder 4"/>
          <p:cNvSpPr>
            <a:spLocks noGrp="1"/>
          </p:cNvSpPr>
          <p:nvPr>
            <p:ph type="sldNum" sz="quarter" idx="4"/>
          </p:nvPr>
        </p:nvSpPr>
        <p:spPr/>
        <p:txBody>
          <a:bodyPr/>
          <a:lstStyle/>
          <a:p>
            <a:fld id="{A69EAF90-A5B3-4498-9A06-9EAA56579DC3}" type="slidenum">
              <a:rPr lang="en-US" smtClean="0"/>
              <a:pPr/>
              <a:t>3</a:t>
            </a:fld>
            <a:endParaRPr lang="en-US" dirty="0"/>
          </a:p>
        </p:txBody>
      </p:sp>
    </p:spTree>
    <p:extLst>
      <p:ext uri="{BB962C8B-B14F-4D97-AF65-F5344CB8AC3E}">
        <p14:creationId xmlns:p14="http://schemas.microsoft.com/office/powerpoint/2010/main" xmlns="" val="16226695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4294967295"/>
          </p:nvPr>
        </p:nvSpPr>
        <p:spPr>
          <a:xfrm>
            <a:off x="533400" y="2057400"/>
            <a:ext cx="8001000" cy="3810000"/>
          </a:xfrm>
          <a:prstGeom prst="rect">
            <a:avLst/>
          </a:prstGeom>
        </p:spPr>
        <p:txBody>
          <a:bodyPr>
            <a:noAutofit/>
          </a:bodyPr>
          <a:lstStyle/>
          <a:p>
            <a:pPr lvl="0">
              <a:spcBef>
                <a:spcPts val="0"/>
              </a:spcBef>
              <a:spcAft>
                <a:spcPts val="600"/>
              </a:spcAft>
            </a:pPr>
            <a:r>
              <a:rPr lang="en-US" sz="2000" dirty="0">
                <a:solidFill>
                  <a:prstClr val="black"/>
                </a:solidFill>
                <a:latin typeface="Cambria" pitchFamily="18" charset="0"/>
              </a:rPr>
              <a:t>A group of people having a common interest or goal or acting together for a specific purpose</a:t>
            </a:r>
          </a:p>
          <a:p>
            <a:pPr lvl="0">
              <a:spcBef>
                <a:spcPts val="0"/>
              </a:spcBef>
              <a:spcAft>
                <a:spcPts val="600"/>
              </a:spcAft>
            </a:pPr>
            <a:r>
              <a:rPr lang="en-US" sz="2000" dirty="0">
                <a:solidFill>
                  <a:prstClr val="black"/>
                </a:solidFill>
                <a:latin typeface="Cambria" pitchFamily="18" charset="0"/>
              </a:rPr>
              <a:t>Voluntary, employee-driven group that is organized around a shared interest or dimension</a:t>
            </a:r>
          </a:p>
          <a:p>
            <a:pPr lvl="0">
              <a:spcBef>
                <a:spcPts val="0"/>
              </a:spcBef>
              <a:spcAft>
                <a:spcPts val="600"/>
              </a:spcAft>
            </a:pPr>
            <a:r>
              <a:rPr lang="en-US" sz="2000" dirty="0">
                <a:solidFill>
                  <a:prstClr val="black"/>
                </a:solidFill>
                <a:latin typeface="Cambria" pitchFamily="18" charset="0"/>
              </a:rPr>
              <a:t>A group that provides support and networking opportunities such as mentoring, community outreach, career development, and cultural awareness activities</a:t>
            </a:r>
          </a:p>
          <a:p>
            <a:pPr lvl="0">
              <a:spcBef>
                <a:spcPts val="0"/>
              </a:spcBef>
              <a:spcAft>
                <a:spcPts val="600"/>
              </a:spcAft>
            </a:pPr>
            <a:r>
              <a:rPr lang="en-US" sz="2000" dirty="0">
                <a:solidFill>
                  <a:prstClr val="black"/>
                </a:solidFill>
                <a:latin typeface="Cambria" pitchFamily="18" charset="0"/>
              </a:rPr>
              <a:t>A forum for employees to gather socially and share ideas outside of their particular business </a:t>
            </a:r>
            <a:r>
              <a:rPr lang="en-US" sz="2000" dirty="0" smtClean="0">
                <a:solidFill>
                  <a:prstClr val="black"/>
                </a:solidFill>
                <a:latin typeface="Cambria" pitchFamily="18" charset="0"/>
              </a:rPr>
              <a:t>units</a:t>
            </a:r>
            <a:endParaRPr lang="en-US" sz="2000" dirty="0">
              <a:solidFill>
                <a:prstClr val="black"/>
              </a:solidFill>
              <a:latin typeface="Cambria" pitchFamily="18" charset="0"/>
            </a:endParaRPr>
          </a:p>
        </p:txBody>
      </p:sp>
      <p:sp>
        <p:nvSpPr>
          <p:cNvPr id="4" name="Title 1"/>
          <p:cNvSpPr>
            <a:spLocks noGrp="1"/>
          </p:cNvSpPr>
          <p:nvPr>
            <p:ph type="title" idx="4294967295"/>
          </p:nvPr>
        </p:nvSpPr>
        <p:spPr>
          <a:xfrm>
            <a:off x="3429000" y="1066800"/>
            <a:ext cx="5257800" cy="762000"/>
          </a:xfrm>
          <a:prstGeom prst="rect">
            <a:avLst/>
          </a:prstGeom>
        </p:spPr>
        <p:txBody>
          <a:bodyPr/>
          <a:lstStyle/>
          <a:p>
            <a:pPr algn="r"/>
            <a:r>
              <a:rPr lang="en-US" sz="3200" dirty="0">
                <a:solidFill>
                  <a:schemeClr val="tx2">
                    <a:lumMod val="75000"/>
                  </a:schemeClr>
                </a:solidFill>
                <a:latin typeface="Calibri" pitchFamily="34" charset="0"/>
                <a:ea typeface="Adobe Heiti Std R" pitchFamily="34" charset="-128"/>
              </a:rPr>
              <a:t>What is an Affinity Group?</a:t>
            </a:r>
          </a:p>
        </p:txBody>
      </p:sp>
      <p:sp>
        <p:nvSpPr>
          <p:cNvPr id="5" name="Slide Number Placeholder 4"/>
          <p:cNvSpPr>
            <a:spLocks noGrp="1"/>
          </p:cNvSpPr>
          <p:nvPr>
            <p:ph type="sldNum" sz="quarter" idx="4"/>
          </p:nvPr>
        </p:nvSpPr>
        <p:spPr/>
        <p:txBody>
          <a:bodyPr/>
          <a:lstStyle/>
          <a:p>
            <a:fld id="{A69EAF90-A5B3-4498-9A06-9EAA56579DC3}" type="slidenum">
              <a:rPr lang="en-US" smtClean="0"/>
              <a:pPr/>
              <a:t>4</a:t>
            </a:fld>
            <a:endParaRPr lang="en-US" dirty="0"/>
          </a:p>
        </p:txBody>
      </p:sp>
    </p:spTree>
    <p:extLst>
      <p:ext uri="{BB962C8B-B14F-4D97-AF65-F5344CB8AC3E}">
        <p14:creationId xmlns:p14="http://schemas.microsoft.com/office/powerpoint/2010/main" xmlns="" val="24437555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4294967295"/>
          </p:nvPr>
        </p:nvSpPr>
        <p:spPr>
          <a:xfrm>
            <a:off x="533400" y="2133600"/>
            <a:ext cx="8077200" cy="4114800"/>
          </a:xfrm>
          <a:prstGeom prst="rect">
            <a:avLst/>
          </a:prstGeom>
        </p:spPr>
        <p:txBody>
          <a:bodyPr>
            <a:noAutofit/>
          </a:bodyPr>
          <a:lstStyle/>
          <a:p>
            <a:pPr marL="0" lvl="0" indent="0">
              <a:spcBef>
                <a:spcPts val="0"/>
              </a:spcBef>
              <a:spcAft>
                <a:spcPts val="600"/>
              </a:spcAft>
              <a:buNone/>
            </a:pPr>
            <a:r>
              <a:rPr lang="en-US" sz="2000" dirty="0">
                <a:solidFill>
                  <a:prstClr val="black"/>
                </a:solidFill>
                <a:latin typeface="Cambria" pitchFamily="18" charset="0"/>
              </a:rPr>
              <a:t>Other names for affinity groups include:</a:t>
            </a:r>
          </a:p>
          <a:p>
            <a:pPr lvl="0">
              <a:spcBef>
                <a:spcPts val="0"/>
              </a:spcBef>
              <a:spcAft>
                <a:spcPts val="600"/>
              </a:spcAft>
            </a:pPr>
            <a:r>
              <a:rPr lang="en-US" sz="2000" dirty="0">
                <a:solidFill>
                  <a:prstClr val="black"/>
                </a:solidFill>
                <a:latin typeface="Cambria" pitchFamily="18" charset="0"/>
              </a:rPr>
              <a:t>Employee Resource Group (ERG)</a:t>
            </a:r>
          </a:p>
          <a:p>
            <a:pPr lvl="0">
              <a:spcBef>
                <a:spcPts val="0"/>
              </a:spcBef>
              <a:spcAft>
                <a:spcPts val="600"/>
              </a:spcAft>
            </a:pPr>
            <a:r>
              <a:rPr lang="en-US" sz="2000" dirty="0">
                <a:solidFill>
                  <a:prstClr val="black"/>
                </a:solidFill>
                <a:latin typeface="Cambria" pitchFamily="18" charset="0"/>
              </a:rPr>
              <a:t>Employee Network Group (ENG)</a:t>
            </a:r>
          </a:p>
          <a:p>
            <a:pPr lvl="0">
              <a:spcBef>
                <a:spcPts val="0"/>
              </a:spcBef>
              <a:spcAft>
                <a:spcPts val="600"/>
              </a:spcAft>
            </a:pPr>
            <a:r>
              <a:rPr lang="en-US" sz="2000" dirty="0">
                <a:solidFill>
                  <a:prstClr val="black"/>
                </a:solidFill>
                <a:latin typeface="Cambria" pitchFamily="18" charset="0"/>
              </a:rPr>
              <a:t>Business Resource Group</a:t>
            </a:r>
          </a:p>
          <a:p>
            <a:pPr lvl="0">
              <a:spcBef>
                <a:spcPts val="0"/>
              </a:spcBef>
              <a:spcAft>
                <a:spcPts val="600"/>
              </a:spcAft>
            </a:pPr>
            <a:r>
              <a:rPr lang="en-US" sz="2000" dirty="0">
                <a:solidFill>
                  <a:prstClr val="black"/>
                </a:solidFill>
                <a:latin typeface="Cambria" pitchFamily="18" charset="0"/>
              </a:rPr>
              <a:t>Associate Resource Group</a:t>
            </a:r>
          </a:p>
        </p:txBody>
      </p:sp>
      <p:sp>
        <p:nvSpPr>
          <p:cNvPr id="4" name="Title 1"/>
          <p:cNvSpPr>
            <a:spLocks noGrp="1"/>
          </p:cNvSpPr>
          <p:nvPr>
            <p:ph type="title" idx="4294967295"/>
          </p:nvPr>
        </p:nvSpPr>
        <p:spPr>
          <a:xfrm>
            <a:off x="3429000" y="1066800"/>
            <a:ext cx="5257800" cy="762000"/>
          </a:xfrm>
          <a:prstGeom prst="rect">
            <a:avLst/>
          </a:prstGeom>
        </p:spPr>
        <p:txBody>
          <a:bodyPr/>
          <a:lstStyle/>
          <a:p>
            <a:pPr algn="r"/>
            <a:r>
              <a:rPr lang="en-US" sz="3200" dirty="0">
                <a:solidFill>
                  <a:schemeClr val="tx2">
                    <a:lumMod val="75000"/>
                  </a:schemeClr>
                </a:solidFill>
                <a:latin typeface="Calibri" pitchFamily="34" charset="0"/>
                <a:ea typeface="Adobe Heiti Std R" pitchFamily="34" charset="-128"/>
              </a:rPr>
              <a:t>Alternate Names</a:t>
            </a:r>
          </a:p>
        </p:txBody>
      </p:sp>
      <p:sp>
        <p:nvSpPr>
          <p:cNvPr id="5" name="Slide Number Placeholder 4"/>
          <p:cNvSpPr>
            <a:spLocks noGrp="1"/>
          </p:cNvSpPr>
          <p:nvPr>
            <p:ph type="sldNum" sz="quarter" idx="4"/>
          </p:nvPr>
        </p:nvSpPr>
        <p:spPr/>
        <p:txBody>
          <a:bodyPr/>
          <a:lstStyle/>
          <a:p>
            <a:fld id="{A69EAF90-A5B3-4498-9A06-9EAA56579DC3}" type="slidenum">
              <a:rPr lang="en-US" smtClean="0"/>
              <a:pPr/>
              <a:t>5</a:t>
            </a:fld>
            <a:endParaRPr lang="en-US" dirty="0"/>
          </a:p>
        </p:txBody>
      </p:sp>
    </p:spTree>
    <p:extLst>
      <p:ext uri="{BB962C8B-B14F-4D97-AF65-F5344CB8AC3E}">
        <p14:creationId xmlns:p14="http://schemas.microsoft.com/office/powerpoint/2010/main" xmlns="" val="1970421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4294967295"/>
          </p:nvPr>
        </p:nvSpPr>
        <p:spPr>
          <a:xfrm>
            <a:off x="533400" y="2133600"/>
            <a:ext cx="8077200" cy="3581400"/>
          </a:xfrm>
          <a:prstGeom prst="rect">
            <a:avLst/>
          </a:prstGeom>
        </p:spPr>
        <p:txBody>
          <a:bodyPr>
            <a:noAutofit/>
          </a:bodyPr>
          <a:lstStyle/>
          <a:p>
            <a:pPr lvl="0">
              <a:spcBef>
                <a:spcPts val="0"/>
              </a:spcBef>
              <a:spcAft>
                <a:spcPts val="600"/>
              </a:spcAft>
            </a:pPr>
            <a:r>
              <a:rPr lang="en-US" sz="2000" dirty="0">
                <a:solidFill>
                  <a:prstClr val="black"/>
                </a:solidFill>
                <a:latin typeface="Cambria" pitchFamily="18" charset="0"/>
              </a:rPr>
              <a:t>Organizations with a Veteran population should consider offering Veteran or military affinity groups </a:t>
            </a:r>
          </a:p>
          <a:p>
            <a:pPr lvl="0">
              <a:spcBef>
                <a:spcPts val="0"/>
              </a:spcBef>
              <a:spcAft>
                <a:spcPts val="600"/>
              </a:spcAft>
            </a:pPr>
            <a:r>
              <a:rPr lang="en-US" sz="2000" dirty="0">
                <a:solidFill>
                  <a:prstClr val="black"/>
                </a:solidFill>
                <a:latin typeface="Cambria" pitchFamily="18" charset="0"/>
              </a:rPr>
              <a:t>Veteran affinity groups include employees who have prior military service</a:t>
            </a:r>
          </a:p>
          <a:p>
            <a:pPr lvl="0">
              <a:spcBef>
                <a:spcPts val="0"/>
              </a:spcBef>
              <a:spcAft>
                <a:spcPts val="600"/>
              </a:spcAft>
            </a:pPr>
            <a:r>
              <a:rPr lang="en-US" sz="2000" dirty="0">
                <a:solidFill>
                  <a:prstClr val="black"/>
                </a:solidFill>
                <a:latin typeface="Cambria" pitchFamily="18" charset="0"/>
              </a:rPr>
              <a:t>Military affinity groups would include employees active in the National Guard and Reserve</a:t>
            </a:r>
          </a:p>
          <a:p>
            <a:pPr lvl="0">
              <a:spcBef>
                <a:spcPts val="0"/>
              </a:spcBef>
              <a:spcAft>
                <a:spcPts val="600"/>
              </a:spcAft>
            </a:pPr>
            <a:r>
              <a:rPr lang="en-US" sz="2000" dirty="0">
                <a:solidFill>
                  <a:prstClr val="black"/>
                </a:solidFill>
                <a:latin typeface="Cambria" pitchFamily="18" charset="0"/>
              </a:rPr>
              <a:t>Military family members could be included in a Veteran or military affinity group, or they could have their own affinity group as needed or desired</a:t>
            </a:r>
          </a:p>
        </p:txBody>
      </p:sp>
      <p:sp>
        <p:nvSpPr>
          <p:cNvPr id="4" name="Title 1"/>
          <p:cNvSpPr>
            <a:spLocks noGrp="1"/>
          </p:cNvSpPr>
          <p:nvPr>
            <p:ph type="title" idx="4294967295"/>
          </p:nvPr>
        </p:nvSpPr>
        <p:spPr>
          <a:xfrm>
            <a:off x="1752600" y="1066800"/>
            <a:ext cx="6934200" cy="609600"/>
          </a:xfrm>
          <a:prstGeom prst="rect">
            <a:avLst/>
          </a:prstGeom>
        </p:spPr>
        <p:txBody>
          <a:bodyPr/>
          <a:lstStyle/>
          <a:p>
            <a:pPr algn="r"/>
            <a:r>
              <a:rPr lang="en-US" sz="3200" dirty="0">
                <a:solidFill>
                  <a:schemeClr val="tx2">
                    <a:lumMod val="75000"/>
                  </a:schemeClr>
                </a:solidFill>
                <a:latin typeface="Calibri" pitchFamily="34" charset="0"/>
                <a:ea typeface="Adobe Heiti Std R" pitchFamily="34" charset="-128"/>
              </a:rPr>
              <a:t>Veteran and Military Affinity Groups</a:t>
            </a:r>
          </a:p>
        </p:txBody>
      </p:sp>
      <p:sp>
        <p:nvSpPr>
          <p:cNvPr id="5" name="Slide Number Placeholder 4"/>
          <p:cNvSpPr>
            <a:spLocks noGrp="1"/>
          </p:cNvSpPr>
          <p:nvPr>
            <p:ph type="sldNum" sz="quarter" idx="4"/>
          </p:nvPr>
        </p:nvSpPr>
        <p:spPr/>
        <p:txBody>
          <a:bodyPr/>
          <a:lstStyle/>
          <a:p>
            <a:fld id="{A69EAF90-A5B3-4498-9A06-9EAA56579DC3}" type="slidenum">
              <a:rPr lang="en-US" smtClean="0"/>
              <a:pPr/>
              <a:t>6</a:t>
            </a:fld>
            <a:endParaRPr lang="en-US" dirty="0"/>
          </a:p>
        </p:txBody>
      </p:sp>
    </p:spTree>
    <p:extLst>
      <p:ext uri="{BB962C8B-B14F-4D97-AF65-F5344CB8AC3E}">
        <p14:creationId xmlns:p14="http://schemas.microsoft.com/office/powerpoint/2010/main" xmlns="" val="30314661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4294967295"/>
          </p:nvPr>
        </p:nvSpPr>
        <p:spPr>
          <a:xfrm>
            <a:off x="533400" y="2133600"/>
            <a:ext cx="8077200" cy="3581400"/>
          </a:xfrm>
          <a:prstGeom prst="rect">
            <a:avLst/>
          </a:prstGeom>
        </p:spPr>
        <p:txBody>
          <a:bodyPr>
            <a:noAutofit/>
          </a:bodyPr>
          <a:lstStyle/>
          <a:p>
            <a:pPr marL="0" lvl="0" indent="0">
              <a:spcBef>
                <a:spcPts val="0"/>
              </a:spcBef>
              <a:spcAft>
                <a:spcPts val="600"/>
              </a:spcAft>
              <a:buNone/>
            </a:pPr>
            <a:r>
              <a:rPr lang="en-US" sz="2000" dirty="0">
                <a:solidFill>
                  <a:prstClr val="black"/>
                </a:solidFill>
                <a:latin typeface="Cambria" pitchFamily="18" charset="0"/>
              </a:rPr>
              <a:t>Veteran affinity groups can:</a:t>
            </a:r>
          </a:p>
          <a:p>
            <a:pPr lvl="0">
              <a:spcBef>
                <a:spcPts val="0"/>
              </a:spcBef>
              <a:spcAft>
                <a:spcPts val="600"/>
              </a:spcAft>
            </a:pPr>
            <a:r>
              <a:rPr lang="en-US" sz="2000" dirty="0">
                <a:solidFill>
                  <a:prstClr val="black"/>
                </a:solidFill>
                <a:latin typeface="Cambria" pitchFamily="18" charset="0"/>
              </a:rPr>
              <a:t>Improve Veteran recruitment efforts by providing a comfort zone for new Veteran hires</a:t>
            </a:r>
          </a:p>
          <a:p>
            <a:pPr lvl="0">
              <a:spcBef>
                <a:spcPts val="0"/>
              </a:spcBef>
              <a:spcAft>
                <a:spcPts val="600"/>
              </a:spcAft>
            </a:pPr>
            <a:r>
              <a:rPr lang="en-US" sz="2000" dirty="0">
                <a:solidFill>
                  <a:prstClr val="black"/>
                </a:solidFill>
                <a:latin typeface="Cambria" pitchFamily="18" charset="0"/>
              </a:rPr>
              <a:t>Increase camaraderie by offering Veterans opportunities to network with each other and find out what’s going on within the organization</a:t>
            </a:r>
          </a:p>
          <a:p>
            <a:pPr lvl="0">
              <a:spcBef>
                <a:spcPts val="0"/>
              </a:spcBef>
              <a:spcAft>
                <a:spcPts val="600"/>
              </a:spcAft>
            </a:pPr>
            <a:r>
              <a:rPr lang="en-US" sz="2000" dirty="0">
                <a:solidFill>
                  <a:prstClr val="black"/>
                </a:solidFill>
                <a:latin typeface="Cambria" pitchFamily="18" charset="0"/>
              </a:rPr>
              <a:t>Provide a resource of knowledge and experience for product/service development and marketing through workplace discussions</a:t>
            </a:r>
          </a:p>
        </p:txBody>
      </p:sp>
      <p:sp>
        <p:nvSpPr>
          <p:cNvPr id="4" name="Title 1"/>
          <p:cNvSpPr>
            <a:spLocks noGrp="1"/>
          </p:cNvSpPr>
          <p:nvPr>
            <p:ph type="title" idx="4294967295"/>
          </p:nvPr>
        </p:nvSpPr>
        <p:spPr>
          <a:xfrm>
            <a:off x="152400" y="1066800"/>
            <a:ext cx="8534400" cy="609600"/>
          </a:xfrm>
          <a:prstGeom prst="rect">
            <a:avLst/>
          </a:prstGeom>
        </p:spPr>
        <p:txBody>
          <a:bodyPr/>
          <a:lstStyle/>
          <a:p>
            <a:pPr algn="r"/>
            <a:r>
              <a:rPr lang="en-US" sz="3200" dirty="0">
                <a:solidFill>
                  <a:schemeClr val="tx2">
                    <a:lumMod val="75000"/>
                  </a:schemeClr>
                </a:solidFill>
                <a:latin typeface="Calibri" pitchFamily="34" charset="0"/>
                <a:ea typeface="Adobe Heiti Std R" pitchFamily="34" charset="-128"/>
              </a:rPr>
              <a:t>What are the Benefits of Veteran Affinity Groups?</a:t>
            </a:r>
          </a:p>
        </p:txBody>
      </p:sp>
      <p:sp>
        <p:nvSpPr>
          <p:cNvPr id="5" name="Slide Number Placeholder 4"/>
          <p:cNvSpPr>
            <a:spLocks noGrp="1"/>
          </p:cNvSpPr>
          <p:nvPr>
            <p:ph type="sldNum" sz="quarter" idx="4"/>
          </p:nvPr>
        </p:nvSpPr>
        <p:spPr/>
        <p:txBody>
          <a:bodyPr/>
          <a:lstStyle/>
          <a:p>
            <a:fld id="{A69EAF90-A5B3-4498-9A06-9EAA56579DC3}" type="slidenum">
              <a:rPr lang="en-US" smtClean="0"/>
              <a:pPr/>
              <a:t>7</a:t>
            </a:fld>
            <a:endParaRPr lang="en-US" dirty="0"/>
          </a:p>
        </p:txBody>
      </p:sp>
    </p:spTree>
    <p:extLst>
      <p:ext uri="{BB962C8B-B14F-4D97-AF65-F5344CB8AC3E}">
        <p14:creationId xmlns:p14="http://schemas.microsoft.com/office/powerpoint/2010/main" xmlns="" val="22951171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4294967295"/>
          </p:nvPr>
        </p:nvSpPr>
        <p:spPr>
          <a:xfrm>
            <a:off x="533400" y="2133600"/>
            <a:ext cx="8077200" cy="3581400"/>
          </a:xfrm>
          <a:prstGeom prst="rect">
            <a:avLst/>
          </a:prstGeom>
        </p:spPr>
        <p:txBody>
          <a:bodyPr>
            <a:noAutofit/>
          </a:bodyPr>
          <a:lstStyle/>
          <a:p>
            <a:pPr marL="0" lvl="0" indent="0">
              <a:spcBef>
                <a:spcPts val="0"/>
              </a:spcBef>
              <a:spcAft>
                <a:spcPts val="600"/>
              </a:spcAft>
              <a:buNone/>
            </a:pPr>
            <a:r>
              <a:rPr lang="en-US" sz="2000" dirty="0">
                <a:solidFill>
                  <a:prstClr val="black"/>
                </a:solidFill>
                <a:latin typeface="Cambria" pitchFamily="18" charset="0"/>
              </a:rPr>
              <a:t>Veteran affinity groups can:</a:t>
            </a:r>
          </a:p>
          <a:p>
            <a:pPr lvl="0">
              <a:spcBef>
                <a:spcPts val="0"/>
              </a:spcBef>
              <a:spcAft>
                <a:spcPts val="600"/>
              </a:spcAft>
            </a:pPr>
            <a:r>
              <a:rPr lang="en-US" sz="2000" dirty="0">
                <a:solidFill>
                  <a:prstClr val="black"/>
                </a:solidFill>
                <a:latin typeface="Cambria" pitchFamily="18" charset="0"/>
              </a:rPr>
              <a:t>Help build the company’s external reputation through community involvement in Veteran organizations</a:t>
            </a:r>
          </a:p>
          <a:p>
            <a:pPr lvl="0">
              <a:spcBef>
                <a:spcPts val="0"/>
              </a:spcBef>
              <a:spcAft>
                <a:spcPts val="600"/>
              </a:spcAft>
            </a:pPr>
            <a:r>
              <a:rPr lang="en-US" sz="2000" dirty="0">
                <a:solidFill>
                  <a:prstClr val="black"/>
                </a:solidFill>
                <a:latin typeface="Cambria" pitchFamily="18" charset="0"/>
              </a:rPr>
              <a:t>Increase morale and retention by engaging Veteran employees and providing support, networking, and career development opportunities</a:t>
            </a:r>
          </a:p>
        </p:txBody>
      </p:sp>
      <p:sp>
        <p:nvSpPr>
          <p:cNvPr id="4" name="Title 1"/>
          <p:cNvSpPr>
            <a:spLocks noGrp="1"/>
          </p:cNvSpPr>
          <p:nvPr>
            <p:ph type="title" idx="4294967295"/>
          </p:nvPr>
        </p:nvSpPr>
        <p:spPr>
          <a:xfrm>
            <a:off x="152400" y="1066800"/>
            <a:ext cx="8534400" cy="609600"/>
          </a:xfrm>
          <a:prstGeom prst="rect">
            <a:avLst/>
          </a:prstGeom>
        </p:spPr>
        <p:txBody>
          <a:bodyPr/>
          <a:lstStyle/>
          <a:p>
            <a:pPr algn="r"/>
            <a:r>
              <a:rPr lang="en-US" sz="3200" dirty="0">
                <a:solidFill>
                  <a:schemeClr val="tx2">
                    <a:lumMod val="75000"/>
                  </a:schemeClr>
                </a:solidFill>
                <a:latin typeface="Calibri" pitchFamily="34" charset="0"/>
                <a:ea typeface="Adobe Heiti Std R" pitchFamily="34" charset="-128"/>
              </a:rPr>
              <a:t>What are the Benefits of Veteran Affinity Groups?</a:t>
            </a:r>
          </a:p>
        </p:txBody>
      </p:sp>
      <p:sp>
        <p:nvSpPr>
          <p:cNvPr id="5" name="Slide Number Placeholder 4"/>
          <p:cNvSpPr>
            <a:spLocks noGrp="1"/>
          </p:cNvSpPr>
          <p:nvPr>
            <p:ph type="sldNum" sz="quarter" idx="4"/>
          </p:nvPr>
        </p:nvSpPr>
        <p:spPr/>
        <p:txBody>
          <a:bodyPr/>
          <a:lstStyle/>
          <a:p>
            <a:fld id="{A69EAF90-A5B3-4498-9A06-9EAA56579DC3}" type="slidenum">
              <a:rPr lang="en-US" smtClean="0"/>
              <a:pPr/>
              <a:t>8</a:t>
            </a:fld>
            <a:endParaRPr lang="en-US" dirty="0"/>
          </a:p>
        </p:txBody>
      </p:sp>
    </p:spTree>
    <p:extLst>
      <p:ext uri="{BB962C8B-B14F-4D97-AF65-F5344CB8AC3E}">
        <p14:creationId xmlns:p14="http://schemas.microsoft.com/office/powerpoint/2010/main" xmlns="" val="35699135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4294967295"/>
          </p:nvPr>
        </p:nvSpPr>
        <p:spPr>
          <a:xfrm>
            <a:off x="533400" y="1981200"/>
            <a:ext cx="8077200" cy="4114800"/>
          </a:xfrm>
          <a:prstGeom prst="rect">
            <a:avLst/>
          </a:prstGeom>
        </p:spPr>
        <p:txBody>
          <a:bodyPr>
            <a:noAutofit/>
          </a:bodyPr>
          <a:lstStyle/>
          <a:p>
            <a:pPr marL="0" lvl="0" indent="0">
              <a:spcBef>
                <a:spcPts val="0"/>
              </a:spcBef>
              <a:spcAft>
                <a:spcPts val="1200"/>
              </a:spcAft>
              <a:buNone/>
            </a:pPr>
            <a:r>
              <a:rPr lang="en-US" sz="2000" dirty="0">
                <a:solidFill>
                  <a:prstClr val="black"/>
                </a:solidFill>
                <a:latin typeface="Cambria" pitchFamily="18" charset="0"/>
              </a:rPr>
              <a:t>The Department of Veterans Affairs’ (VA) </a:t>
            </a:r>
            <a:r>
              <a:rPr lang="en-US" sz="2000" i="1" dirty="0">
                <a:solidFill>
                  <a:prstClr val="black"/>
                </a:solidFill>
                <a:latin typeface="Cambria" pitchFamily="18" charset="0"/>
              </a:rPr>
              <a:t>Veterans in the Workplace </a:t>
            </a:r>
            <a:r>
              <a:rPr lang="en-US" sz="2000" dirty="0">
                <a:solidFill>
                  <a:prstClr val="black"/>
                </a:solidFill>
                <a:latin typeface="Cambria" pitchFamily="18" charset="0"/>
              </a:rPr>
              <a:t>study gained insight into practices that improve Veteran retention in the workplace:</a:t>
            </a:r>
          </a:p>
          <a:p>
            <a:pPr lvl="0">
              <a:spcBef>
                <a:spcPts val="0"/>
              </a:spcBef>
              <a:spcAft>
                <a:spcPts val="1200"/>
              </a:spcAft>
            </a:pPr>
            <a:r>
              <a:rPr lang="en-US" sz="2000" dirty="0">
                <a:solidFill>
                  <a:prstClr val="black"/>
                </a:solidFill>
                <a:latin typeface="Cambria" pitchFamily="18" charset="0"/>
              </a:rPr>
              <a:t>The support and development of Veteran affinity groups was a critical element to retention advocated by study respondents</a:t>
            </a:r>
          </a:p>
          <a:p>
            <a:pPr lvl="0">
              <a:spcBef>
                <a:spcPts val="0"/>
              </a:spcBef>
              <a:spcAft>
                <a:spcPts val="1200"/>
              </a:spcAft>
            </a:pPr>
            <a:r>
              <a:rPr lang="en-US" sz="2000" dirty="0">
                <a:solidFill>
                  <a:prstClr val="black"/>
                </a:solidFill>
                <a:latin typeface="Cambria" pitchFamily="18" charset="0"/>
              </a:rPr>
              <a:t>Study participants reported that creating opportunities for peer support among Veterans in the workplace was one of the most highly effective steps for a company to take in creating a corporate culture that is conducive to Veteran success</a:t>
            </a:r>
          </a:p>
        </p:txBody>
      </p:sp>
      <p:sp>
        <p:nvSpPr>
          <p:cNvPr id="4" name="Title 1"/>
          <p:cNvSpPr>
            <a:spLocks noGrp="1"/>
          </p:cNvSpPr>
          <p:nvPr>
            <p:ph type="title" idx="4294967295"/>
          </p:nvPr>
        </p:nvSpPr>
        <p:spPr>
          <a:xfrm>
            <a:off x="2514600" y="1066800"/>
            <a:ext cx="6172200" cy="762000"/>
          </a:xfrm>
          <a:prstGeom prst="rect">
            <a:avLst/>
          </a:prstGeom>
        </p:spPr>
        <p:txBody>
          <a:bodyPr/>
          <a:lstStyle/>
          <a:p>
            <a:pPr algn="r"/>
            <a:r>
              <a:rPr lang="en-US" sz="3200" dirty="0">
                <a:solidFill>
                  <a:schemeClr val="tx2">
                    <a:lumMod val="75000"/>
                  </a:schemeClr>
                </a:solidFill>
                <a:latin typeface="Calibri" pitchFamily="34" charset="0"/>
                <a:ea typeface="Adobe Heiti Std R" pitchFamily="34" charset="-128"/>
              </a:rPr>
              <a:t>Veterans in the Workplace Study</a:t>
            </a:r>
          </a:p>
        </p:txBody>
      </p:sp>
      <p:sp>
        <p:nvSpPr>
          <p:cNvPr id="5" name="Slide Number Placeholder 4"/>
          <p:cNvSpPr>
            <a:spLocks noGrp="1"/>
          </p:cNvSpPr>
          <p:nvPr>
            <p:ph type="sldNum" sz="quarter" idx="4"/>
          </p:nvPr>
        </p:nvSpPr>
        <p:spPr/>
        <p:txBody>
          <a:bodyPr/>
          <a:lstStyle/>
          <a:p>
            <a:fld id="{A69EAF90-A5B3-4498-9A06-9EAA56579DC3}" type="slidenum">
              <a:rPr lang="en-US" smtClean="0"/>
              <a:pPr/>
              <a:t>9</a:t>
            </a:fld>
            <a:endParaRPr lang="en-US" dirty="0"/>
          </a:p>
        </p:txBody>
      </p:sp>
    </p:spTree>
    <p:extLst>
      <p:ext uri="{BB962C8B-B14F-4D97-AF65-F5344CB8AC3E}">
        <p14:creationId xmlns:p14="http://schemas.microsoft.com/office/powerpoint/2010/main" xmlns="" val="1653015023"/>
      </p:ext>
    </p:extLst>
  </p:cSld>
  <p:clrMapOvr>
    <a:masterClrMapping/>
  </p:clrMapOvr>
  <p:timing>
    <p:tnLst>
      <p:par>
        <p:cTn id="1" dur="indefinite" restart="never" nodeType="tmRoot"/>
      </p:par>
    </p:tnLst>
  </p:timing>
</p:sld>
</file>

<file path=ppt/theme/theme1.xml><?xml version="1.0" encoding="utf-8"?>
<a:theme xmlns:a="http://schemas.openxmlformats.org/drawingml/2006/main" name="EAP Information v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EAP Information v1</Template>
  <TotalTime>3101</TotalTime>
  <Words>2070</Words>
  <Application>Microsoft Office PowerPoint</Application>
  <PresentationFormat>On-screen Show (4:3)</PresentationFormat>
  <Paragraphs>184</Paragraphs>
  <Slides>18</Slides>
  <Notes>18</Notes>
  <HiddenSlides>0</HiddenSlides>
  <MMClips>0</MMClips>
  <ScaleCrop>false</ScaleCrop>
  <HeadingPairs>
    <vt:vector size="4" baseType="variant">
      <vt:variant>
        <vt:lpstr>Theme</vt:lpstr>
      </vt:variant>
      <vt:variant>
        <vt:i4>2</vt:i4>
      </vt:variant>
      <vt:variant>
        <vt:lpstr>Slide Titles</vt:lpstr>
      </vt:variant>
      <vt:variant>
        <vt:i4>18</vt:i4>
      </vt:variant>
    </vt:vector>
  </HeadingPairs>
  <TitlesOfParts>
    <vt:vector size="20" baseType="lpstr">
      <vt:lpstr>EAP Information v1</vt:lpstr>
      <vt:lpstr>2_Office Theme</vt:lpstr>
      <vt:lpstr>Slide 1</vt:lpstr>
      <vt:lpstr>Introduction</vt:lpstr>
      <vt:lpstr>Introduction</vt:lpstr>
      <vt:lpstr>What is an Affinity Group?</vt:lpstr>
      <vt:lpstr>Alternate Names</vt:lpstr>
      <vt:lpstr>Veteran and Military Affinity Groups</vt:lpstr>
      <vt:lpstr>What are the Benefits of Veteran Affinity Groups?</vt:lpstr>
      <vt:lpstr>What are the Benefits of Veteran Affinity Groups?</vt:lpstr>
      <vt:lpstr>Veterans in the Workplace Study</vt:lpstr>
      <vt:lpstr>What Practices Could a Veteran Affinity Group Include?</vt:lpstr>
      <vt:lpstr>Organizational Strategy</vt:lpstr>
      <vt:lpstr>New Employee Orientation</vt:lpstr>
      <vt:lpstr>Career &amp; Leadership Training</vt:lpstr>
      <vt:lpstr>Management Assistance</vt:lpstr>
      <vt:lpstr>Mentoring &amp; Coaching</vt:lpstr>
      <vt:lpstr>Referral Services</vt:lpstr>
      <vt:lpstr>Networking &amp; Social Activities</vt:lpstr>
      <vt:lpstr>Sources</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Karin</dc:creator>
  <cp:lastModifiedBy>Sara J. Landes</cp:lastModifiedBy>
  <cp:revision>132</cp:revision>
  <dcterms:created xsi:type="dcterms:W3CDTF">2013-03-07T20:56:01Z</dcterms:created>
  <dcterms:modified xsi:type="dcterms:W3CDTF">2013-10-18T19:49:04Z</dcterms:modified>
</cp:coreProperties>
</file>