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97" r:id="rId3"/>
    <p:sldId id="275" r:id="rId4"/>
    <p:sldId id="296" r:id="rId5"/>
    <p:sldId id="284" r:id="rId6"/>
    <p:sldId id="294" r:id="rId7"/>
    <p:sldId id="278" r:id="rId8"/>
    <p:sldId id="295" r:id="rId9"/>
    <p:sldId id="279" r:id="rId10"/>
    <p:sldId id="280" r:id="rId11"/>
    <p:sldId id="28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23" autoAdjust="0"/>
  </p:normalViewPr>
  <p:slideViewPr>
    <p:cSldViewPr>
      <p:cViewPr>
        <p:scale>
          <a:sx n="75" d="100"/>
          <a:sy n="75" d="100"/>
        </p:scale>
        <p:origin x="-918" y="228"/>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D7A6C-D0CC-4315-A6AF-549EBA07489C}" type="datetimeFigureOut">
              <a:rPr lang="en-US" smtClean="0"/>
              <a:pPr/>
              <a:t>10/18/2013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D189DF-0F0A-49D8-8293-B3A77BA7B221}" type="slidenum">
              <a:rPr lang="en-US" smtClean="0"/>
              <a:pPr/>
              <a:t>‹#›</a:t>
            </a:fld>
            <a:endParaRPr lang="en-US"/>
          </a:p>
        </p:txBody>
      </p:sp>
    </p:spTree>
    <p:extLst>
      <p:ext uri="{BB962C8B-B14F-4D97-AF65-F5344CB8AC3E}">
        <p14:creationId xmlns="" xmlns:p14="http://schemas.microsoft.com/office/powerpoint/2010/main" val="1219254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va.gov/health"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Welcome to the Veterans in the Workplace Training Series on Promising Practices for Veteran-Friendly Employee Assistance Programs</a:t>
            </a:r>
            <a:r>
              <a:rPr lang="en-US" baseline="0" dirty="0" smtClean="0"/>
              <a:t>, sponsored by the Department of Veterans Affairs.</a:t>
            </a:r>
          </a:p>
          <a:p>
            <a:r>
              <a:rPr lang="en-US" baseline="0" dirty="0" smtClean="0"/>
              <a:t>This material was generated by Corporate Gray and The Burton Blatt Institute at Syracuse University and is based on research conducted under the U.S. Department of Veterans Affairs.</a:t>
            </a:r>
            <a:endParaRPr lang="en-US" dirty="0"/>
          </a:p>
        </p:txBody>
      </p:sp>
      <p:sp>
        <p:nvSpPr>
          <p:cNvPr id="4" name="Slide Number Placeholder 3"/>
          <p:cNvSpPr>
            <a:spLocks noGrp="1"/>
          </p:cNvSpPr>
          <p:nvPr>
            <p:ph type="sldNum" sz="quarter" idx="10"/>
          </p:nvPr>
        </p:nvSpPr>
        <p:spPr/>
        <p:txBody>
          <a:bodyPr/>
          <a:lstStyle/>
          <a:p>
            <a:fld id="{48F86195-DA77-4505-89EC-EB1DFBBB909E}" type="slidenum">
              <a:rPr lang="en-US" smtClean="0"/>
              <a:pPr/>
              <a:t>1</a:t>
            </a:fld>
            <a:endParaRPr lang="en-US"/>
          </a:p>
        </p:txBody>
      </p:sp>
    </p:spTree>
    <p:extLst>
      <p:ext uri="{BB962C8B-B14F-4D97-AF65-F5344CB8AC3E}">
        <p14:creationId xmlns="" xmlns:p14="http://schemas.microsoft.com/office/powerpoint/2010/main" val="1809209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sources for this Training Series presentation</a:t>
            </a:r>
            <a:r>
              <a:rPr lang="en-US" baseline="0" dirty="0" smtClean="0"/>
              <a:t> </a:t>
            </a:r>
            <a:r>
              <a:rPr lang="en-US" dirty="0" smtClean="0"/>
              <a:t>are:</a:t>
            </a:r>
          </a:p>
          <a:p>
            <a:pPr marL="0" indent="0">
              <a:spcBef>
                <a:spcPts val="0"/>
              </a:spcBef>
              <a:spcAft>
                <a:spcPts val="600"/>
              </a:spcAft>
              <a:buNone/>
            </a:pPr>
            <a:r>
              <a:rPr lang="en-US" sz="1200" dirty="0" smtClean="0"/>
              <a:t>The Department of Veterans Affairs’ </a:t>
            </a:r>
            <a:r>
              <a:rPr lang="en-US" sz="1200" i="1" dirty="0" smtClean="0"/>
              <a:t>Veterans in the Workplace Final Report </a:t>
            </a:r>
            <a:r>
              <a:rPr lang="en-US" sz="1200" dirty="0" smtClean="0"/>
              <a:t>by Burton Blatt Institute at</a:t>
            </a:r>
            <a:r>
              <a:rPr lang="en-US" sz="1200" baseline="0" dirty="0" smtClean="0"/>
              <a:t> Syracuse University and Corporate Gray</a:t>
            </a:r>
            <a:r>
              <a:rPr lang="en-US" sz="1200" dirty="0" smtClean="0"/>
              <a:t>;</a:t>
            </a:r>
          </a:p>
          <a:p>
            <a:pPr marL="0" indent="0">
              <a:spcBef>
                <a:spcPts val="0"/>
              </a:spcBef>
              <a:spcAft>
                <a:spcPts val="600"/>
              </a:spcAft>
              <a:buNone/>
            </a:pPr>
            <a:r>
              <a:rPr lang="en-US" sz="1200" dirty="0" smtClean="0"/>
              <a:t>A telephone interview with Judy Mickenburg, a Behavioral Health &amp; Organizational Wellness Consultant;</a:t>
            </a:r>
          </a:p>
          <a:p>
            <a:pPr marL="0" indent="0">
              <a:spcBef>
                <a:spcPts val="0"/>
              </a:spcBef>
              <a:spcAft>
                <a:spcPts val="600"/>
              </a:spcAft>
              <a:buNone/>
            </a:pPr>
            <a:r>
              <a:rPr lang="en-US" sz="1200" dirty="0" smtClean="0"/>
              <a:t>A telephone interview with Kenneth Dolan-Del Vecchio, Vice President</a:t>
            </a:r>
            <a:r>
              <a:rPr lang="en-US" sz="1200" baseline="0" dirty="0" smtClean="0"/>
              <a:t> of</a:t>
            </a:r>
            <a:r>
              <a:rPr lang="en-US" sz="1200" dirty="0" smtClean="0"/>
              <a:t> Health and Wellness at Prudential;</a:t>
            </a:r>
          </a:p>
          <a:p>
            <a:pPr marL="0" indent="0">
              <a:spcBef>
                <a:spcPts val="0"/>
              </a:spcBef>
              <a:spcAft>
                <a:spcPts val="600"/>
              </a:spcAft>
              <a:buNone/>
            </a:pPr>
            <a:r>
              <a:rPr lang="en-US" sz="1200" i="0" dirty="0" smtClean="0"/>
              <a:t>The</a:t>
            </a:r>
            <a:r>
              <a:rPr lang="en-US" sz="1200" i="1" dirty="0" smtClean="0"/>
              <a:t> EAP Information in Support of Veterans in the Workplace Report</a:t>
            </a:r>
            <a:r>
              <a:rPr lang="en-US" sz="1200" i="0" baseline="0" dirty="0" smtClean="0"/>
              <a:t> by</a:t>
            </a:r>
            <a:r>
              <a:rPr lang="en-US" sz="1200" dirty="0" smtClean="0"/>
              <a:t> Dr. Harry Croft;</a:t>
            </a:r>
          </a:p>
          <a:p>
            <a:pPr marL="0" indent="0">
              <a:spcBef>
                <a:spcPts val="0"/>
              </a:spcBef>
              <a:spcAft>
                <a:spcPts val="600"/>
              </a:spcAft>
              <a:buNone/>
            </a:pPr>
            <a:r>
              <a:rPr lang="en-US" sz="1200" dirty="0" smtClean="0"/>
              <a:t>A telephone interview with Daniel Potterton, Chief Operating Officer</a:t>
            </a:r>
            <a:r>
              <a:rPr lang="en-US" sz="1200" baseline="0" dirty="0" smtClean="0"/>
              <a:t> at</a:t>
            </a:r>
            <a:r>
              <a:rPr lang="en-US" sz="1200" dirty="0" smtClean="0"/>
              <a:t> FEI Behavioral Health;</a:t>
            </a:r>
          </a:p>
          <a:p>
            <a:pPr marL="0" indent="0">
              <a:spcBef>
                <a:spcPts val="0"/>
              </a:spcBef>
              <a:spcAft>
                <a:spcPts val="600"/>
              </a:spcAft>
              <a:buNone/>
            </a:pPr>
            <a:r>
              <a:rPr lang="en-US" sz="1200" dirty="0" smtClean="0"/>
              <a:t>A telephone interview with Sherry</a:t>
            </a:r>
            <a:r>
              <a:rPr lang="en-US" sz="1200" baseline="0" dirty="0" smtClean="0"/>
              <a:t> R. </a:t>
            </a:r>
            <a:r>
              <a:rPr lang="en-US" sz="1200" dirty="0" smtClean="0"/>
              <a:t>Courtemanche, Health Services Manager at Aetna;</a:t>
            </a:r>
          </a:p>
          <a:p>
            <a:pPr marL="0" indent="0">
              <a:spcBef>
                <a:spcPts val="0"/>
              </a:spcBef>
              <a:spcAft>
                <a:spcPts val="600"/>
              </a:spcAft>
              <a:buNone/>
            </a:pPr>
            <a:r>
              <a:rPr lang="en-US" sz="1200" i="0" dirty="0" smtClean="0"/>
              <a:t>And </a:t>
            </a:r>
            <a:r>
              <a:rPr lang="en-US" sz="1200" i="1" dirty="0" smtClean="0"/>
              <a:t>Selecting and Strengthening Employee Assistance Programs:</a:t>
            </a:r>
            <a:r>
              <a:rPr lang="en-US" sz="1200" dirty="0" smtClean="0"/>
              <a:t> </a:t>
            </a:r>
            <a:r>
              <a:rPr lang="en-US" sz="1200" i="1" dirty="0" smtClean="0"/>
              <a:t>A Purchaser’s Guide. </a:t>
            </a:r>
            <a:r>
              <a:rPr lang="en-US" sz="1200" dirty="0" smtClean="0"/>
              <a:t>Arlington, VA: Employee Assistance Society of North America.</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10</a:t>
            </a:fld>
            <a:endParaRPr lang="en-US"/>
          </a:p>
        </p:txBody>
      </p:sp>
    </p:spTree>
    <p:extLst>
      <p:ext uri="{BB962C8B-B14F-4D97-AF65-F5344CB8AC3E}">
        <p14:creationId xmlns="" xmlns:p14="http://schemas.microsoft.com/office/powerpoint/2010/main" val="1708223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The purpose of this training is to help Employee Assistance Program (EAP) professionals provide effective support to employees who are Veterans and National Guard and Reserve members. </a:t>
            </a:r>
          </a:p>
          <a:p>
            <a:pPr>
              <a:spcAft>
                <a:spcPts val="600"/>
              </a:spcAft>
            </a:pPr>
            <a:r>
              <a:rPr lang="en-US" sz="1200" dirty="0" smtClean="0">
                <a:latin typeface="Cambria" pitchFamily="18" charset="0"/>
              </a:rPr>
              <a:t>The Veteran-friendly practices described in this presentation are being offered in an effort to improve Veteran retention in the workplace. It is understood that not all these practices can be implemented for every organization’s EAP. Some variation may be required in order to comply with each organization’s policies and procedures.</a:t>
            </a:r>
            <a:endParaRPr lang="en-US" baseline="0" dirty="0" smtClean="0"/>
          </a:p>
        </p:txBody>
      </p:sp>
      <p:sp>
        <p:nvSpPr>
          <p:cNvPr id="4" name="Slide Number Placeholder 3"/>
          <p:cNvSpPr>
            <a:spLocks noGrp="1"/>
          </p:cNvSpPr>
          <p:nvPr>
            <p:ph type="sldNum" sz="quarter" idx="10"/>
          </p:nvPr>
        </p:nvSpPr>
        <p:spPr/>
        <p:txBody>
          <a:bodyPr/>
          <a:lstStyle/>
          <a:p>
            <a:fld id="{04D189DF-0F0A-49D8-8293-B3A77BA7B221}" type="slidenum">
              <a:rPr lang="en-US" smtClean="0"/>
              <a:pPr/>
              <a:t>2</a:t>
            </a:fld>
            <a:endParaRPr lang="en-US"/>
          </a:p>
        </p:txBody>
      </p:sp>
    </p:spTree>
    <p:extLst>
      <p:ext uri="{BB962C8B-B14F-4D97-AF65-F5344CB8AC3E}">
        <p14:creationId xmlns="" xmlns:p14="http://schemas.microsoft.com/office/powerpoint/2010/main" val="2688345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spcBef>
                <a:spcPts val="0"/>
              </a:spcBef>
              <a:buNone/>
            </a:pPr>
            <a:r>
              <a:rPr lang="en-US" sz="1200" dirty="0" smtClean="0">
                <a:solidFill>
                  <a:schemeClr val="tx1"/>
                </a:solidFill>
                <a:latin typeface="Cambria" pitchFamily="18" charset="0"/>
              </a:rPr>
              <a:t>This presentation describes promising practices, compiled from the VA’s </a:t>
            </a:r>
            <a:r>
              <a:rPr lang="en-US" sz="1200" i="1" dirty="0" smtClean="0">
                <a:solidFill>
                  <a:schemeClr val="tx1"/>
                </a:solidFill>
                <a:latin typeface="Cambria" pitchFamily="18" charset="0"/>
              </a:rPr>
              <a:t>Veterans in the Workplace </a:t>
            </a:r>
            <a:r>
              <a:rPr lang="en-US" sz="1200" dirty="0" smtClean="0">
                <a:solidFill>
                  <a:schemeClr val="tx1"/>
                </a:solidFill>
                <a:latin typeface="Cambria" pitchFamily="18" charset="0"/>
              </a:rPr>
              <a:t>study and other resources</a:t>
            </a:r>
            <a:r>
              <a:rPr lang="en-US" sz="1200" dirty="0" smtClean="0">
                <a:latin typeface="Cambria" pitchFamily="18" charset="0"/>
              </a:rPr>
              <a:t>, </a:t>
            </a:r>
            <a:r>
              <a:rPr lang="en-US" sz="1200" dirty="0" smtClean="0">
                <a:solidFill>
                  <a:schemeClr val="tx1"/>
                </a:solidFill>
                <a:latin typeface="Cambria" pitchFamily="18" charset="0"/>
              </a:rPr>
              <a:t>for the following EAP components:</a:t>
            </a:r>
          </a:p>
          <a:p>
            <a:pPr algn="l">
              <a:spcBef>
                <a:spcPts val="0"/>
              </a:spcBef>
            </a:pPr>
            <a:r>
              <a:rPr lang="en-US" sz="1200" dirty="0" smtClean="0">
                <a:solidFill>
                  <a:schemeClr val="tx1"/>
                </a:solidFill>
                <a:latin typeface="Cambria" pitchFamily="18" charset="0"/>
              </a:rPr>
              <a:t>Assessment,</a:t>
            </a:r>
            <a:r>
              <a:rPr lang="en-US" sz="1200" baseline="0" dirty="0" smtClean="0">
                <a:solidFill>
                  <a:schemeClr val="tx1"/>
                </a:solidFill>
                <a:latin typeface="Cambria" pitchFamily="18" charset="0"/>
              </a:rPr>
              <a:t> </a:t>
            </a:r>
            <a:r>
              <a:rPr lang="en-US" sz="1200" dirty="0" smtClean="0">
                <a:solidFill>
                  <a:schemeClr val="tx1"/>
                </a:solidFill>
                <a:latin typeface="Cambria" pitchFamily="18" charset="0"/>
              </a:rPr>
              <a:t>Referral,</a:t>
            </a:r>
            <a:r>
              <a:rPr lang="en-US" sz="1200" baseline="0" dirty="0" smtClean="0">
                <a:solidFill>
                  <a:schemeClr val="tx1"/>
                </a:solidFill>
                <a:latin typeface="Cambria" pitchFamily="18" charset="0"/>
              </a:rPr>
              <a:t> </a:t>
            </a:r>
            <a:r>
              <a:rPr lang="en-US" sz="1200" dirty="0" smtClean="0">
                <a:solidFill>
                  <a:schemeClr val="tx1"/>
                </a:solidFill>
                <a:latin typeface="Cambria" pitchFamily="18" charset="0"/>
              </a:rPr>
              <a:t>Management consultation &amp; training,</a:t>
            </a:r>
            <a:r>
              <a:rPr lang="en-US" sz="1200" baseline="0" dirty="0" smtClean="0">
                <a:solidFill>
                  <a:schemeClr val="tx1"/>
                </a:solidFill>
                <a:latin typeface="Cambria" pitchFamily="18" charset="0"/>
              </a:rPr>
              <a:t> </a:t>
            </a:r>
            <a:r>
              <a:rPr lang="en-US" sz="1200" dirty="0" smtClean="0">
                <a:latin typeface="Cambria" pitchFamily="18" charset="0"/>
              </a:rPr>
              <a:t>Employee training,</a:t>
            </a:r>
            <a:r>
              <a:rPr lang="en-US" sz="1200" baseline="0" dirty="0" smtClean="0">
                <a:latin typeface="Cambria" pitchFamily="18" charset="0"/>
              </a:rPr>
              <a:t> and EAP p</a:t>
            </a:r>
            <a:r>
              <a:rPr lang="en-US" sz="1200" dirty="0" smtClean="0">
                <a:latin typeface="Cambria" pitchFamily="18" charset="0"/>
              </a:rPr>
              <a:t>rogram promotion.</a:t>
            </a:r>
          </a:p>
        </p:txBody>
      </p:sp>
      <p:sp>
        <p:nvSpPr>
          <p:cNvPr id="4" name="Slide Number Placeholder 3"/>
          <p:cNvSpPr>
            <a:spLocks noGrp="1"/>
          </p:cNvSpPr>
          <p:nvPr>
            <p:ph type="sldNum" sz="quarter" idx="10"/>
          </p:nvPr>
        </p:nvSpPr>
        <p:spPr/>
        <p:txBody>
          <a:bodyPr/>
          <a:lstStyle/>
          <a:p>
            <a:fld id="{04D189DF-0F0A-49D8-8293-B3A77BA7B221}" type="slidenum">
              <a:rPr lang="en-US" smtClean="0"/>
              <a:pPr/>
              <a:t>3</a:t>
            </a:fld>
            <a:endParaRPr lang="en-US"/>
          </a:p>
        </p:txBody>
      </p:sp>
    </p:spTree>
    <p:extLst>
      <p:ext uri="{BB962C8B-B14F-4D97-AF65-F5344CB8AC3E}">
        <p14:creationId xmlns="" xmlns:p14="http://schemas.microsoft.com/office/powerpoint/2010/main" val="2688345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600"/>
              </a:spcAft>
            </a:pPr>
            <a:r>
              <a:rPr lang="en-US" sz="1200" dirty="0" smtClean="0">
                <a:latin typeface="Cambria" pitchFamily="18" charset="0"/>
              </a:rPr>
              <a:t>During</a:t>
            </a:r>
            <a:r>
              <a:rPr lang="en-US" sz="1200" baseline="0" dirty="0" smtClean="0">
                <a:latin typeface="Cambria" pitchFamily="18" charset="0"/>
              </a:rPr>
              <a:t> intake and assessment, a Veteran-friendly EAP clinician should screen for</a:t>
            </a:r>
          </a:p>
          <a:p>
            <a:pPr>
              <a:spcBef>
                <a:spcPts val="0"/>
              </a:spcBef>
              <a:spcAft>
                <a:spcPts val="600"/>
              </a:spcAft>
            </a:pPr>
            <a:r>
              <a:rPr lang="en-US" sz="1200" dirty="0" smtClean="0">
                <a:latin typeface="Cambria" pitchFamily="18" charset="0"/>
              </a:rPr>
              <a:t>Veteran status, family member</a:t>
            </a:r>
            <a:r>
              <a:rPr lang="en-US" sz="1200" baseline="0" dirty="0" smtClean="0">
                <a:latin typeface="Cambria" pitchFamily="18" charset="0"/>
              </a:rPr>
              <a:t> status</a:t>
            </a:r>
            <a:r>
              <a:rPr lang="en-US" sz="1200" dirty="0" smtClean="0">
                <a:latin typeface="Cambria" pitchFamily="18" charset="0"/>
              </a:rPr>
              <a:t> as Veterans, and National Guard and Reserve member status.</a:t>
            </a:r>
          </a:p>
          <a:p>
            <a:pPr>
              <a:spcBef>
                <a:spcPts val="0"/>
              </a:spcBef>
              <a:spcAft>
                <a:spcPts val="600"/>
              </a:spcAft>
            </a:pPr>
            <a:r>
              <a:rPr lang="en-US" sz="1200" dirty="0" smtClean="0">
                <a:latin typeface="Cambria" pitchFamily="18" charset="0"/>
              </a:rPr>
              <a:t>Use the Community Provider Toolkit’s military screener at www.mentalhealth.va.gov/community</a:t>
            </a:r>
            <a:r>
              <a:rPr lang="en-US" sz="1200" baseline="0" dirty="0" smtClean="0">
                <a:latin typeface="Cambria" pitchFamily="18" charset="0"/>
              </a:rPr>
              <a:t>providers/screening.asp.</a:t>
            </a:r>
            <a:endParaRPr lang="en-US" sz="1200" dirty="0" smtClean="0">
              <a:latin typeface="Cambria" pitchFamily="18" charset="0"/>
            </a:endParaRPr>
          </a:p>
          <a:p>
            <a:pPr>
              <a:spcBef>
                <a:spcPts val="0"/>
              </a:spcBef>
              <a:spcAft>
                <a:spcPts val="600"/>
              </a:spcAft>
            </a:pPr>
            <a:r>
              <a:rPr lang="en-US" sz="1200" dirty="0" smtClean="0">
                <a:latin typeface="Cambria" pitchFamily="18" charset="0"/>
              </a:rPr>
              <a:t>Determining</a:t>
            </a:r>
            <a:r>
              <a:rPr lang="en-US" sz="1200" baseline="0" dirty="0" smtClean="0">
                <a:latin typeface="Cambria" pitchFamily="18" charset="0"/>
              </a:rPr>
              <a:t> military history is important and can be used to provide culturally competent care.</a:t>
            </a:r>
            <a:endParaRPr lang="en-US" sz="1200" dirty="0" smtClean="0">
              <a:latin typeface="Cambria" pitchFamily="18" charset="0"/>
            </a:endParaRPr>
          </a:p>
          <a:p>
            <a:pPr>
              <a:spcBef>
                <a:spcPts val="0"/>
              </a:spcBef>
              <a:spcAft>
                <a:spcPts val="600"/>
              </a:spcAft>
            </a:pPr>
            <a:r>
              <a:rPr lang="en-US" sz="1200" baseline="0" dirty="0" smtClean="0">
                <a:latin typeface="Cambria" pitchFamily="18" charset="0"/>
              </a:rPr>
              <a:t>It’s also important to screen for i</a:t>
            </a:r>
            <a:r>
              <a:rPr lang="en-US" sz="1200" dirty="0" smtClean="0">
                <a:latin typeface="Cambria" pitchFamily="18" charset="0"/>
              </a:rPr>
              <a:t>ssues such as PTSD, substance misuse, depression, and anxiety.</a:t>
            </a:r>
          </a:p>
          <a:p>
            <a:pPr>
              <a:spcBef>
                <a:spcPts val="0"/>
              </a:spcBef>
              <a:spcAft>
                <a:spcPts val="600"/>
              </a:spcAft>
            </a:pPr>
            <a:r>
              <a:rPr lang="en-US" sz="1200" dirty="0" smtClean="0">
                <a:latin typeface="Cambria" pitchFamily="18" charset="0"/>
              </a:rPr>
              <a:t>Use the Community</a:t>
            </a:r>
            <a:r>
              <a:rPr lang="en-US" sz="1200" baseline="0" dirty="0" smtClean="0">
                <a:latin typeface="Cambria" pitchFamily="18" charset="0"/>
              </a:rPr>
              <a:t> Provider Toolkit’s mini-clinic screening tools to help screen for PTSD and other mental health issues</a:t>
            </a:r>
            <a:r>
              <a:rPr lang="en-US" sz="1200" dirty="0" smtClean="0">
                <a:latin typeface="Cambria" pitchFamily="18" charset="0"/>
              </a:rPr>
              <a:t>.</a:t>
            </a:r>
          </a:p>
        </p:txBody>
      </p:sp>
      <p:sp>
        <p:nvSpPr>
          <p:cNvPr id="4" name="Slide Number Placeholder 3"/>
          <p:cNvSpPr>
            <a:spLocks noGrp="1"/>
          </p:cNvSpPr>
          <p:nvPr>
            <p:ph type="sldNum" sz="quarter" idx="10"/>
          </p:nvPr>
        </p:nvSpPr>
        <p:spPr/>
        <p:txBody>
          <a:bodyPr/>
          <a:lstStyle/>
          <a:p>
            <a:fld id="{04D189DF-0F0A-49D8-8293-B3A77BA7B221}" type="slidenum">
              <a:rPr lang="en-US" smtClean="0"/>
              <a:pPr/>
              <a:t>4</a:t>
            </a:fld>
            <a:endParaRPr lang="en-US"/>
          </a:p>
        </p:txBody>
      </p:sp>
    </p:spTree>
    <p:extLst>
      <p:ext uri="{BB962C8B-B14F-4D97-AF65-F5344CB8AC3E}">
        <p14:creationId xmlns="" xmlns:p14="http://schemas.microsoft.com/office/powerpoint/2010/main" val="206993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600"/>
              </a:spcAft>
            </a:pPr>
            <a:r>
              <a:rPr lang="en-US" sz="1200" dirty="0" smtClean="0">
                <a:latin typeface="Cambria" pitchFamily="18" charset="0"/>
              </a:rPr>
              <a:t>When</a:t>
            </a:r>
            <a:r>
              <a:rPr lang="en-US" sz="1200" baseline="0" dirty="0" smtClean="0">
                <a:latin typeface="Cambria" pitchFamily="18" charset="0"/>
              </a:rPr>
              <a:t> referring a Veteran client to a provider, some Veteran-friendly practices are to:</a:t>
            </a:r>
          </a:p>
          <a:p>
            <a:pPr>
              <a:spcBef>
                <a:spcPts val="0"/>
              </a:spcBef>
              <a:spcAft>
                <a:spcPts val="600"/>
              </a:spcAft>
            </a:pPr>
            <a:r>
              <a:rPr lang="en-US" sz="1200" dirty="0" smtClean="0">
                <a:latin typeface="Cambria" pitchFamily="18" charset="0"/>
              </a:rPr>
              <a:t>Match the Veteran client with a provider who is sensitive to and knowledgeable about the military experience,</a:t>
            </a:r>
          </a:p>
          <a:p>
            <a:pPr>
              <a:spcBef>
                <a:spcPts val="0"/>
              </a:spcBef>
              <a:spcAft>
                <a:spcPts val="600"/>
              </a:spcAft>
            </a:pPr>
            <a:r>
              <a:rPr lang="en-US" sz="1200" dirty="0" smtClean="0">
                <a:latin typeface="Cambria" pitchFamily="18" charset="0"/>
              </a:rPr>
              <a:t>Match the National Guard and Reserve member client with a provider knowledgeable about issues such as deployment preparation, family issues while deployed, and reintegration on return to work</a:t>
            </a:r>
          </a:p>
          <a:p>
            <a:pPr>
              <a:spcBef>
                <a:spcPts val="0"/>
              </a:spcBef>
              <a:spcAft>
                <a:spcPts val="600"/>
              </a:spcAft>
            </a:pPr>
            <a:r>
              <a:rPr lang="en-US" sz="1200" dirty="0" smtClean="0">
                <a:latin typeface="Cambria" pitchFamily="18" charset="0"/>
              </a:rPr>
              <a:t>Make a warm transfer to provider, if possible,</a:t>
            </a:r>
          </a:p>
          <a:p>
            <a:pPr algn="l">
              <a:spcBef>
                <a:spcPts val="0"/>
              </a:spcBef>
              <a:spcAft>
                <a:spcPts val="600"/>
              </a:spcAft>
            </a:pPr>
            <a:r>
              <a:rPr lang="en-US" sz="1200" dirty="0" smtClean="0">
                <a:latin typeface="Cambria" pitchFamily="18" charset="0"/>
              </a:rPr>
              <a:t>Help the client connect with other resources when required services exceed what the EAP can provide,</a:t>
            </a:r>
          </a:p>
          <a:p>
            <a:pPr>
              <a:spcBef>
                <a:spcPts val="0"/>
              </a:spcBef>
              <a:spcAft>
                <a:spcPts val="600"/>
              </a:spcAft>
            </a:pPr>
            <a:r>
              <a:rPr lang="en-US" sz="1200" dirty="0" smtClean="0">
                <a:latin typeface="Cambria" pitchFamily="18" charset="0"/>
              </a:rPr>
              <a:t>And</a:t>
            </a:r>
            <a:r>
              <a:rPr lang="en-US" sz="1200" baseline="0" dirty="0" smtClean="0">
                <a:latin typeface="Cambria" pitchFamily="18" charset="0"/>
              </a:rPr>
              <a:t> h</a:t>
            </a:r>
            <a:r>
              <a:rPr lang="en-US" sz="1200" dirty="0" smtClean="0">
                <a:latin typeface="Cambria" pitchFamily="18" charset="0"/>
              </a:rPr>
              <a:t>ave knowledge of available Department of Veterans Affairs healthcare resources.</a:t>
            </a:r>
            <a:r>
              <a:rPr lang="en-US" sz="1200" baseline="0" dirty="0" smtClean="0">
                <a:latin typeface="Cambria" pitchFamily="18" charset="0"/>
              </a:rPr>
              <a:t> Information on these resources can be found at </a:t>
            </a:r>
            <a:r>
              <a:rPr lang="en-US" sz="1200" dirty="0" smtClean="0">
                <a:latin typeface="Cambria" pitchFamily="18" charset="0"/>
                <a:hlinkClick r:id="rId3"/>
              </a:rPr>
              <a:t>www.va.gov/health</a:t>
            </a:r>
            <a:r>
              <a:rPr lang="en-US" sz="1200" dirty="0" smtClean="0">
                <a:latin typeface="Cambria" pitchFamily="18" charset="0"/>
              </a:rPr>
              <a:t> and more</a:t>
            </a:r>
            <a:r>
              <a:rPr lang="en-US" sz="1200" baseline="0" dirty="0" smtClean="0">
                <a:latin typeface="Cambria" pitchFamily="18" charset="0"/>
              </a:rPr>
              <a:t> information is available on the Community Provider Toolkit mentioned earlier</a:t>
            </a:r>
            <a:r>
              <a:rPr lang="en-US" sz="1200" dirty="0" smtClean="0">
                <a:latin typeface="Cambria" pitchFamily="18" charset="0"/>
              </a:rPr>
              <a:t>.</a:t>
            </a:r>
          </a:p>
        </p:txBody>
      </p:sp>
      <p:sp>
        <p:nvSpPr>
          <p:cNvPr id="4" name="Slide Number Placeholder 3"/>
          <p:cNvSpPr>
            <a:spLocks noGrp="1"/>
          </p:cNvSpPr>
          <p:nvPr>
            <p:ph type="sldNum" sz="quarter" idx="10"/>
          </p:nvPr>
        </p:nvSpPr>
        <p:spPr/>
        <p:txBody>
          <a:bodyPr/>
          <a:lstStyle/>
          <a:p>
            <a:fld id="{04D189DF-0F0A-49D8-8293-B3A77BA7B221}" type="slidenum">
              <a:rPr lang="en-US" smtClean="0"/>
              <a:pPr/>
              <a:t>5</a:t>
            </a:fld>
            <a:endParaRPr lang="en-US"/>
          </a:p>
        </p:txBody>
      </p:sp>
    </p:spTree>
    <p:extLst>
      <p:ext uri="{BB962C8B-B14F-4D97-AF65-F5344CB8AC3E}">
        <p14:creationId xmlns="" xmlns:p14="http://schemas.microsoft.com/office/powerpoint/2010/main" val="1615100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ts val="0"/>
              </a:spcBef>
              <a:spcAft>
                <a:spcPts val="600"/>
              </a:spcAft>
            </a:pPr>
            <a:r>
              <a:rPr lang="en-US" sz="1200" dirty="0" smtClean="0">
                <a:latin typeface="Cambria" pitchFamily="18" charset="0"/>
              </a:rPr>
              <a:t>Some promising practices for EAPs in providing consultation</a:t>
            </a:r>
            <a:r>
              <a:rPr lang="en-US" sz="1200" baseline="0" dirty="0" smtClean="0">
                <a:latin typeface="Cambria" pitchFamily="18" charset="0"/>
              </a:rPr>
              <a:t> and training for management and supervisors are:</a:t>
            </a:r>
          </a:p>
          <a:p>
            <a:pPr algn="l">
              <a:spcBef>
                <a:spcPts val="0"/>
              </a:spcBef>
              <a:spcAft>
                <a:spcPts val="600"/>
              </a:spcAft>
            </a:pPr>
            <a:r>
              <a:rPr lang="en-US" sz="1200" dirty="0" smtClean="0">
                <a:latin typeface="Cambria" pitchFamily="18" charset="0"/>
              </a:rPr>
              <a:t>Assisting management in devising and recommending needed accommodations for various conditions, such as PTSD or TBI.</a:t>
            </a:r>
          </a:p>
          <a:p>
            <a:pPr>
              <a:spcBef>
                <a:spcPts val="0"/>
              </a:spcBef>
              <a:spcAft>
                <a:spcPts val="600"/>
              </a:spcAft>
            </a:pPr>
            <a:r>
              <a:rPr lang="en-US" sz="1200" dirty="0" smtClean="0">
                <a:latin typeface="Cambria" pitchFamily="18" charset="0"/>
              </a:rPr>
              <a:t>Providing consultation to management and leadership on a wide range of workplace issues impacting employee, organizational, and management health and performance,</a:t>
            </a:r>
          </a:p>
          <a:p>
            <a:pPr>
              <a:spcBef>
                <a:spcPts val="0"/>
              </a:spcBef>
              <a:spcAft>
                <a:spcPts val="600"/>
              </a:spcAft>
            </a:pPr>
            <a:r>
              <a:rPr lang="en-US" sz="1200" dirty="0" smtClean="0">
                <a:latin typeface="Cambria" pitchFamily="18" charset="0"/>
              </a:rPr>
              <a:t>And sensitizing management </a:t>
            </a:r>
            <a:r>
              <a:rPr lang="en-US" sz="1200" smtClean="0">
                <a:latin typeface="Cambria" pitchFamily="18" charset="0"/>
              </a:rPr>
              <a:t>to Veterans’ </a:t>
            </a:r>
            <a:r>
              <a:rPr lang="en-US" sz="1200" dirty="0" smtClean="0">
                <a:latin typeface="Cambria" pitchFamily="18" charset="0"/>
              </a:rPr>
              <a:t>issues; helping them develop awareness of assumptions and stereotypes regarding Veterans.</a:t>
            </a:r>
          </a:p>
          <a:p>
            <a:pPr marL="0" marR="0" lvl="1" indent="0" algn="l" defTabSz="914400" rtl="0" eaLnBrk="1" fontAlgn="auto" latinLnBrk="0" hangingPunct="1">
              <a:lnSpc>
                <a:spcPct val="100000"/>
              </a:lnSpc>
              <a:spcBef>
                <a:spcPts val="0"/>
              </a:spcBef>
              <a:spcAft>
                <a:spcPts val="600"/>
              </a:spcAft>
              <a:buClrTx/>
              <a:buSzTx/>
              <a:buFontTx/>
              <a:buNone/>
              <a:tabLst/>
              <a:defRPr/>
            </a:pPr>
            <a:r>
              <a:rPr lang="en-US" sz="2000" dirty="0" smtClean="0">
                <a:latin typeface="Cambria" pitchFamily="18" charset="0"/>
              </a:rPr>
              <a:t>Emphasize to management that not all Veteran</a:t>
            </a:r>
            <a:r>
              <a:rPr lang="en-US" sz="2000" baseline="0" dirty="0" smtClean="0">
                <a:latin typeface="Cambria" pitchFamily="18" charset="0"/>
              </a:rPr>
              <a:t> employees</a:t>
            </a:r>
            <a:r>
              <a:rPr lang="en-US" sz="2000" dirty="0" smtClean="0">
                <a:latin typeface="Cambria" pitchFamily="18" charset="0"/>
              </a:rPr>
              <a:t> will have difficulties or need assistance.</a:t>
            </a:r>
          </a:p>
        </p:txBody>
      </p:sp>
      <p:sp>
        <p:nvSpPr>
          <p:cNvPr id="4" name="Slide Number Placeholder 3"/>
          <p:cNvSpPr>
            <a:spLocks noGrp="1"/>
          </p:cNvSpPr>
          <p:nvPr>
            <p:ph type="sldNum" sz="quarter" idx="10"/>
          </p:nvPr>
        </p:nvSpPr>
        <p:spPr/>
        <p:txBody>
          <a:bodyPr/>
          <a:lstStyle/>
          <a:p>
            <a:fld id="{04D189DF-0F0A-49D8-8293-B3A77BA7B221}" type="slidenum">
              <a:rPr lang="en-US" smtClean="0"/>
              <a:pPr/>
              <a:t>6</a:t>
            </a:fld>
            <a:endParaRPr lang="en-US"/>
          </a:p>
        </p:txBody>
      </p:sp>
    </p:spTree>
    <p:extLst>
      <p:ext uri="{BB962C8B-B14F-4D97-AF65-F5344CB8AC3E}">
        <p14:creationId xmlns="" xmlns:p14="http://schemas.microsoft.com/office/powerpoint/2010/main" val="2901035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600"/>
              </a:spcAft>
            </a:pPr>
            <a:r>
              <a:rPr lang="en-US" sz="1200" dirty="0" smtClean="0">
                <a:latin typeface="Cambria" pitchFamily="18" charset="0"/>
              </a:rPr>
              <a:t>It’s also important</a:t>
            </a:r>
            <a:r>
              <a:rPr lang="en-US" sz="1200" baseline="0" dirty="0" smtClean="0">
                <a:latin typeface="Cambria" pitchFamily="18" charset="0"/>
              </a:rPr>
              <a:t> to e</a:t>
            </a:r>
            <a:r>
              <a:rPr lang="en-US" sz="1200" dirty="0" smtClean="0">
                <a:latin typeface="Cambria" pitchFamily="18" charset="0"/>
              </a:rPr>
              <a:t>ducate supervisors and upper management on military and civilian cultural differences.</a:t>
            </a:r>
            <a:r>
              <a:rPr lang="en-US" sz="1200" baseline="0" dirty="0" smtClean="0">
                <a:latin typeface="Cambria" pitchFamily="18" charset="0"/>
              </a:rPr>
              <a:t> </a:t>
            </a:r>
          </a:p>
          <a:p>
            <a:pPr>
              <a:spcBef>
                <a:spcPts val="0"/>
              </a:spcBef>
              <a:spcAft>
                <a:spcPts val="600"/>
              </a:spcAft>
            </a:pPr>
            <a:r>
              <a:rPr lang="en-US" sz="1200" baseline="0" dirty="0" smtClean="0">
                <a:latin typeface="Cambria" pitchFamily="18" charset="0"/>
              </a:rPr>
              <a:t>For example, t</a:t>
            </a:r>
            <a:r>
              <a:rPr lang="en-US" sz="1200" dirty="0" smtClean="0">
                <a:latin typeface="Cambria" pitchFamily="18" charset="0"/>
              </a:rPr>
              <a:t>he military’s use of manuals, the necessity for punctuality, and the “respect” for rank or time in service.</a:t>
            </a:r>
            <a:br>
              <a:rPr lang="en-US" sz="1200" dirty="0" smtClean="0">
                <a:latin typeface="Cambria" pitchFamily="18" charset="0"/>
              </a:rPr>
            </a:br>
            <a:r>
              <a:rPr lang="en-US" sz="1200" dirty="0" smtClean="0">
                <a:latin typeface="Cambria" pitchFamily="18" charset="0"/>
              </a:rPr>
              <a:t>You</a:t>
            </a:r>
            <a:r>
              <a:rPr lang="en-US" sz="1200" baseline="0" dirty="0" smtClean="0">
                <a:latin typeface="Cambria" pitchFamily="18" charset="0"/>
              </a:rPr>
              <a:t> can f</a:t>
            </a:r>
            <a:r>
              <a:rPr lang="en-US" sz="1200" dirty="0" smtClean="0">
                <a:latin typeface="Cambria" pitchFamily="18" charset="0"/>
              </a:rPr>
              <a:t>ind handouts related to military structure and culture, such as </a:t>
            </a:r>
            <a:r>
              <a:rPr lang="en-US" sz="1200" i="1" dirty="0" smtClean="0">
                <a:latin typeface="Cambria" pitchFamily="18" charset="0"/>
              </a:rPr>
              <a:t>Improving Job Performance Using the Military Training Model </a:t>
            </a:r>
            <a:r>
              <a:rPr lang="en-US" sz="1200" dirty="0" smtClean="0">
                <a:latin typeface="Cambria" pitchFamily="18" charset="0"/>
              </a:rPr>
              <a:t>on the Veterans Employment Toolkit</a:t>
            </a:r>
            <a:r>
              <a:rPr lang="en-US" sz="1200" baseline="0" dirty="0" smtClean="0">
                <a:latin typeface="Cambria" pitchFamily="18" charset="0"/>
              </a:rPr>
              <a:t> at www.va.gov/vetsinworkplace.</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7</a:t>
            </a:fld>
            <a:endParaRPr lang="en-US"/>
          </a:p>
        </p:txBody>
      </p:sp>
    </p:spTree>
    <p:extLst>
      <p:ext uri="{BB962C8B-B14F-4D97-AF65-F5344CB8AC3E}">
        <p14:creationId xmlns="" xmlns:p14="http://schemas.microsoft.com/office/powerpoint/2010/main" val="2901035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600"/>
              </a:spcAft>
            </a:pPr>
            <a:r>
              <a:rPr lang="en-US" sz="1200" dirty="0" smtClean="0">
                <a:latin typeface="Cambria" pitchFamily="18" charset="0"/>
              </a:rPr>
              <a:t>Promising practices</a:t>
            </a:r>
            <a:r>
              <a:rPr lang="en-US" sz="1200" baseline="0" dirty="0" smtClean="0">
                <a:latin typeface="Cambria" pitchFamily="18" charset="0"/>
              </a:rPr>
              <a:t> in employee training include:</a:t>
            </a:r>
            <a:endParaRPr lang="en-US" sz="1200" dirty="0" smtClean="0">
              <a:latin typeface="Cambria" pitchFamily="18" charset="0"/>
            </a:endParaRPr>
          </a:p>
          <a:p>
            <a:pPr>
              <a:spcBef>
                <a:spcPts val="0"/>
              </a:spcBef>
              <a:spcAft>
                <a:spcPts val="600"/>
              </a:spcAft>
            </a:pPr>
            <a:r>
              <a:rPr lang="en-US" sz="1200" dirty="0" smtClean="0">
                <a:latin typeface="Cambria" pitchFamily="18" charset="0"/>
              </a:rPr>
              <a:t>Educating </a:t>
            </a:r>
            <a:r>
              <a:rPr lang="en-US" sz="1200" smtClean="0">
                <a:latin typeface="Cambria" pitchFamily="18" charset="0"/>
              </a:rPr>
              <a:t>others on </a:t>
            </a:r>
            <a:r>
              <a:rPr lang="en-US" sz="1200" dirty="0" smtClean="0">
                <a:latin typeface="Cambria" pitchFamily="18" charset="0"/>
              </a:rPr>
              <a:t>VA’s resources for Veterans and their family members,</a:t>
            </a:r>
          </a:p>
          <a:p>
            <a:pPr>
              <a:spcBef>
                <a:spcPts val="0"/>
              </a:spcBef>
              <a:spcAft>
                <a:spcPts val="600"/>
              </a:spcAft>
            </a:pPr>
            <a:r>
              <a:rPr lang="en-US" sz="1200" dirty="0" smtClean="0">
                <a:latin typeface="Cambria" pitchFamily="18" charset="0"/>
              </a:rPr>
              <a:t>Training fellow employees about differences in military and civilian culture, similar to the awareness training for management mentioned on the previous slide,</a:t>
            </a:r>
          </a:p>
          <a:p>
            <a:pPr>
              <a:spcBef>
                <a:spcPts val="0"/>
              </a:spcBef>
              <a:spcAft>
                <a:spcPts val="600"/>
              </a:spcAft>
            </a:pPr>
            <a:r>
              <a:rPr lang="en-US" sz="1200" dirty="0" smtClean="0">
                <a:latin typeface="Cambria" pitchFamily="18" charset="0"/>
              </a:rPr>
              <a:t>And</a:t>
            </a:r>
            <a:r>
              <a:rPr lang="en-US" sz="1200" baseline="0" dirty="0" smtClean="0">
                <a:latin typeface="Cambria" pitchFamily="18" charset="0"/>
              </a:rPr>
              <a:t> a</a:t>
            </a:r>
            <a:r>
              <a:rPr lang="en-US" sz="1200" dirty="0" smtClean="0">
                <a:latin typeface="Cambria" pitchFamily="18" charset="0"/>
              </a:rPr>
              <a:t>dopting a coaching approach in working one-on-one with Veteran employees. </a:t>
            </a:r>
          </a:p>
          <a:p>
            <a:pPr>
              <a:spcBef>
                <a:spcPts val="0"/>
              </a:spcBef>
              <a:spcAft>
                <a:spcPts val="600"/>
              </a:spcAft>
            </a:pPr>
            <a:r>
              <a:rPr lang="en-US" sz="1200" dirty="0" smtClean="0">
                <a:latin typeface="Cambria" pitchFamily="18" charset="0"/>
              </a:rPr>
              <a:t>Include coaching on topics such as improving work habits, wellness issues, time management, work-life balance, and stress management.</a:t>
            </a:r>
          </a:p>
        </p:txBody>
      </p:sp>
      <p:sp>
        <p:nvSpPr>
          <p:cNvPr id="4" name="Slide Number Placeholder 3"/>
          <p:cNvSpPr>
            <a:spLocks noGrp="1"/>
          </p:cNvSpPr>
          <p:nvPr>
            <p:ph type="sldNum" sz="quarter" idx="10"/>
          </p:nvPr>
        </p:nvSpPr>
        <p:spPr/>
        <p:txBody>
          <a:bodyPr/>
          <a:lstStyle/>
          <a:p>
            <a:fld id="{04D189DF-0F0A-49D8-8293-B3A77BA7B221}" type="slidenum">
              <a:rPr lang="en-US" smtClean="0"/>
              <a:pPr/>
              <a:t>8</a:t>
            </a:fld>
            <a:endParaRPr lang="en-US"/>
          </a:p>
        </p:txBody>
      </p:sp>
    </p:spTree>
    <p:extLst>
      <p:ext uri="{BB962C8B-B14F-4D97-AF65-F5344CB8AC3E}">
        <p14:creationId xmlns="" xmlns:p14="http://schemas.microsoft.com/office/powerpoint/2010/main" val="983361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ts val="0"/>
              </a:spcBef>
            </a:pPr>
            <a:r>
              <a:rPr lang="en-US" sz="1200" dirty="0" smtClean="0">
                <a:solidFill>
                  <a:schemeClr val="tx1"/>
                </a:solidFill>
                <a:latin typeface="Cambria" pitchFamily="18" charset="0"/>
              </a:rPr>
              <a:t>Promote the EAP program as a Veteran-friendly and valuable resource for seeking assistance. Educate management, supervisors, and all departments on the Veteran-friendly EAP services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ambria" pitchFamily="18" charset="0"/>
              </a:rPr>
              <a:t>Encourage management to share the EAP program with all</a:t>
            </a:r>
            <a:r>
              <a:rPr lang="en-US" sz="1200" baseline="0" dirty="0" smtClean="0">
                <a:latin typeface="Cambria" pitchFamily="18" charset="0"/>
              </a:rPr>
              <a:t> of their</a:t>
            </a:r>
            <a:r>
              <a:rPr lang="en-US" sz="1200" dirty="0" smtClean="0">
                <a:latin typeface="Cambria" pitchFamily="18" charset="0"/>
              </a:rPr>
              <a:t> employees.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Cambria" pitchFamily="18" charset="0"/>
              </a:rPr>
              <a:t>Stress</a:t>
            </a:r>
            <a:r>
              <a:rPr lang="en-US" sz="1200" baseline="0" dirty="0" smtClean="0">
                <a:solidFill>
                  <a:schemeClr val="tx1"/>
                </a:solidFill>
                <a:latin typeface="Cambria" pitchFamily="18" charset="0"/>
              </a:rPr>
              <a:t> </a:t>
            </a:r>
            <a:r>
              <a:rPr lang="en-US" sz="1200" dirty="0" smtClean="0">
                <a:solidFill>
                  <a:schemeClr val="tx1"/>
                </a:solidFill>
                <a:latin typeface="Cambria" pitchFamily="18" charset="0"/>
              </a:rPr>
              <a:t>that the program is free, confidential, and that there will not be repercussions for </a:t>
            </a:r>
            <a:r>
              <a:rPr lang="en-US" sz="1200" dirty="0" smtClean="0">
                <a:latin typeface="Cambria" pitchFamily="18" charset="0"/>
              </a:rPr>
              <a:t>seeking help through EAP</a:t>
            </a:r>
            <a:r>
              <a:rPr lang="en-US" sz="1200" dirty="0" smtClean="0">
                <a:solidFill>
                  <a:schemeClr val="tx1"/>
                </a:solidFill>
                <a:latin typeface="Cambria" pitchFamily="18" charset="0"/>
              </a:rPr>
              <a:t>.</a:t>
            </a:r>
          </a:p>
          <a:p>
            <a:pPr algn="l">
              <a:spcBef>
                <a:spcPts val="0"/>
              </a:spcBef>
            </a:pPr>
            <a:r>
              <a:rPr lang="en-US" sz="1200" dirty="0" smtClean="0">
                <a:latin typeface="Cambria" pitchFamily="18" charset="0"/>
              </a:rPr>
              <a:t>Communicate to employees all the available services, including those for covered family members.</a:t>
            </a:r>
          </a:p>
          <a:p>
            <a:pPr algn="l">
              <a:spcBef>
                <a:spcPts val="0"/>
              </a:spcBef>
            </a:pPr>
            <a:r>
              <a:rPr lang="en-US" sz="1200" dirty="0" smtClean="0">
                <a:solidFill>
                  <a:schemeClr val="tx1"/>
                </a:solidFill>
                <a:latin typeface="Cambria" pitchFamily="18" charset="0"/>
              </a:rPr>
              <a:t>Introduce EAP services during new </a:t>
            </a:r>
            <a:r>
              <a:rPr lang="en-US" sz="1200" dirty="0" smtClean="0">
                <a:latin typeface="Cambria" pitchFamily="18" charset="0"/>
              </a:rPr>
              <a:t>e</a:t>
            </a:r>
            <a:r>
              <a:rPr lang="en-US" sz="1200" dirty="0" smtClean="0">
                <a:solidFill>
                  <a:schemeClr val="tx1"/>
                </a:solidFill>
                <a:latin typeface="Cambria" pitchFamily="18" charset="0"/>
              </a:rPr>
              <a:t>mployee </a:t>
            </a:r>
            <a:r>
              <a:rPr lang="en-US" sz="1200" dirty="0" smtClean="0">
                <a:latin typeface="Cambria" pitchFamily="18" charset="0"/>
              </a:rPr>
              <a:t>o</a:t>
            </a:r>
            <a:r>
              <a:rPr lang="en-US" sz="1200" dirty="0" smtClean="0">
                <a:solidFill>
                  <a:schemeClr val="tx1"/>
                </a:solidFill>
                <a:latin typeface="Cambria" pitchFamily="18" charset="0"/>
              </a:rPr>
              <a:t>rientation.</a:t>
            </a:r>
          </a:p>
          <a:p>
            <a:pPr algn="l">
              <a:spcBef>
                <a:spcPts val="0"/>
              </a:spcBef>
            </a:pPr>
            <a:r>
              <a:rPr lang="en-US" sz="1200" dirty="0" smtClean="0">
                <a:latin typeface="Cambria" pitchFamily="18" charset="0"/>
              </a:rPr>
              <a:t>Demonstrate the EAP program’s value to leadership and get their assistance in promoting the program as a Veteran-friendly source of expertise and excellence.</a:t>
            </a:r>
          </a:p>
        </p:txBody>
      </p:sp>
      <p:sp>
        <p:nvSpPr>
          <p:cNvPr id="4" name="Slide Number Placeholder 3"/>
          <p:cNvSpPr>
            <a:spLocks noGrp="1"/>
          </p:cNvSpPr>
          <p:nvPr>
            <p:ph type="sldNum" sz="quarter" idx="10"/>
          </p:nvPr>
        </p:nvSpPr>
        <p:spPr/>
        <p:txBody>
          <a:bodyPr/>
          <a:lstStyle/>
          <a:p>
            <a:fld id="{04D189DF-0F0A-49D8-8293-B3A77BA7B221}" type="slidenum">
              <a:rPr lang="en-US" smtClean="0"/>
              <a:pPr/>
              <a:t>9</a:t>
            </a:fld>
            <a:endParaRPr lang="en-US"/>
          </a:p>
        </p:txBody>
      </p:sp>
    </p:spTree>
    <p:extLst>
      <p:ext uri="{BB962C8B-B14F-4D97-AF65-F5344CB8AC3E}">
        <p14:creationId xmlns="" xmlns:p14="http://schemas.microsoft.com/office/powerpoint/2010/main" val="2911222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 xmlns:p14="http://schemas.microsoft.com/office/powerpoint/2010/main" val="330346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91097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342283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8229600" y="6324600"/>
            <a:ext cx="470639" cy="276898"/>
          </a:xfrm>
          <a:prstGeom prst="rect">
            <a:avLst/>
          </a:prstGeom>
        </p:spPr>
        <p:txBody>
          <a:bodyPr vert="horz" lIns="91440" tIns="45720" rIns="91440" bIns="45720" rtlCol="0" anchor="ctr"/>
          <a:lstStyle>
            <a:lvl1pPr algn="ctr">
              <a:defRPr sz="1050">
                <a:solidFill>
                  <a:schemeClr val="tx1">
                    <a:tint val="75000"/>
                  </a:schemeClr>
                </a:solidFill>
                <a:latin typeface="Calibri" pitchFamily="34" charset="0"/>
              </a:defRPr>
            </a:lvl1pPr>
          </a:lstStyle>
          <a:p>
            <a:fld id="{A69EAF90-A5B3-4498-9A06-9EAA56579DC3}" type="slidenum">
              <a:rPr lang="en-US" smtClean="0"/>
              <a:pPr/>
              <a:t>‹#›</a:t>
            </a:fld>
            <a:endParaRPr lang="en-US" dirty="0"/>
          </a:p>
        </p:txBody>
      </p:sp>
    </p:spTree>
    <p:extLst>
      <p:ext uri="{BB962C8B-B14F-4D97-AF65-F5344CB8AC3E}">
        <p14:creationId xmlns="" xmlns:p14="http://schemas.microsoft.com/office/powerpoint/2010/main" val="39234866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43747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1051766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422186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94844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77849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4100563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429821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3201382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1"/>
            <a:ext cx="9144000" cy="900499"/>
          </a:xfrm>
          <a:prstGeom prst="rect">
            <a:avLst/>
          </a:prstGeom>
          <a:solidFill>
            <a:srgbClr val="224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dva seal 3.jpg"/>
          <p:cNvPicPr>
            <a:picLocks noChangeAspect="1"/>
          </p:cNvPicPr>
          <p:nvPr userDrawn="1"/>
        </p:nvPicPr>
        <p:blipFill>
          <a:blip r:embed="rId13" cstate="print">
            <a:clrChange>
              <a:clrFrom>
                <a:srgbClr val="000000"/>
              </a:clrFrom>
              <a:clrTo>
                <a:srgbClr val="000000">
                  <a:alpha val="0"/>
                </a:srgbClr>
              </a:clrTo>
            </a:clrChange>
          </a:blip>
          <a:stretch>
            <a:fillRect/>
          </a:stretch>
        </p:blipFill>
        <p:spPr>
          <a:xfrm>
            <a:off x="7970734" y="122134"/>
            <a:ext cx="716066" cy="716066"/>
          </a:xfrm>
          <a:prstGeom prst="rect">
            <a:avLst/>
          </a:prstGeom>
        </p:spPr>
      </p:pic>
      <p:sp>
        <p:nvSpPr>
          <p:cNvPr id="18" name="TextBox 17"/>
          <p:cNvSpPr txBox="1"/>
          <p:nvPr userDrawn="1"/>
        </p:nvSpPr>
        <p:spPr>
          <a:xfrm>
            <a:off x="433552" y="228600"/>
            <a:ext cx="4876800" cy="615553"/>
          </a:xfrm>
          <a:prstGeom prst="rect">
            <a:avLst/>
          </a:prstGeom>
          <a:noFill/>
        </p:spPr>
        <p:txBody>
          <a:bodyPr wrap="square" rtlCol="0">
            <a:spAutoFit/>
          </a:bodyPr>
          <a:lstStyle/>
          <a:p>
            <a:r>
              <a:rPr lang="en-US" sz="1600" b="1" dirty="0" smtClean="0">
                <a:solidFill>
                  <a:schemeClr val="bg1"/>
                </a:solidFill>
                <a:latin typeface="Calibri" pitchFamily="34" charset="0"/>
              </a:rPr>
              <a:t>Veterans Employment</a:t>
            </a:r>
            <a:r>
              <a:rPr lang="en-US" sz="1600" b="1" baseline="0" dirty="0" smtClean="0">
                <a:solidFill>
                  <a:schemeClr val="bg1"/>
                </a:solidFill>
                <a:latin typeface="Calibri" pitchFamily="34" charset="0"/>
              </a:rPr>
              <a:t> Toolkit</a:t>
            </a:r>
          </a:p>
          <a:p>
            <a:r>
              <a:rPr lang="en-US" b="1" baseline="0" dirty="0" smtClean="0">
                <a:solidFill>
                  <a:schemeClr val="accent1">
                    <a:lumMod val="60000"/>
                    <a:lumOff val="40000"/>
                  </a:schemeClr>
                </a:solidFill>
                <a:latin typeface="Calibri" pitchFamily="34" charset="0"/>
              </a:rPr>
              <a:t>Veterans in the Workplace Training Series</a:t>
            </a:r>
            <a:endParaRPr lang="en-US" b="1" dirty="0">
              <a:solidFill>
                <a:schemeClr val="accent1">
                  <a:lumMod val="60000"/>
                  <a:lumOff val="40000"/>
                </a:schemeClr>
              </a:solidFill>
              <a:latin typeface="Calibri" pitchFamily="34" charset="0"/>
            </a:endParaRPr>
          </a:p>
        </p:txBody>
      </p:sp>
      <p:sp>
        <p:nvSpPr>
          <p:cNvPr id="20" name="Text Box 3"/>
          <p:cNvSpPr txBox="1">
            <a:spLocks noChangeArrowheads="1"/>
          </p:cNvSpPr>
          <p:nvPr userDrawn="1"/>
        </p:nvSpPr>
        <p:spPr bwMode="auto">
          <a:xfrm>
            <a:off x="433552" y="6400800"/>
            <a:ext cx="4876800" cy="33175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in">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kern="1200" dirty="0" smtClean="0">
                <a:solidFill>
                  <a:schemeClr val="tx2"/>
                </a:solidFill>
                <a:effectLst/>
                <a:latin typeface="+mn-lt"/>
                <a:ea typeface="+mn-ea"/>
                <a:cs typeface="+mn-cs"/>
              </a:rPr>
              <a:t>This material was generated by Corporate Gray and The Burton Blatt Institute at Syracuse University and is based on research</a:t>
            </a:r>
            <a:r>
              <a:rPr lang="en-US" sz="800" kern="1200" baseline="0" dirty="0" smtClean="0">
                <a:solidFill>
                  <a:schemeClr val="tx2"/>
                </a:solidFill>
                <a:effectLst/>
                <a:latin typeface="+mn-lt"/>
                <a:ea typeface="+mn-ea"/>
                <a:cs typeface="+mn-cs"/>
              </a:rPr>
              <a:t> </a:t>
            </a:r>
            <a:r>
              <a:rPr lang="en-US" sz="800" kern="1200" dirty="0" smtClean="0">
                <a:solidFill>
                  <a:schemeClr val="tx2"/>
                </a:solidFill>
                <a:effectLst/>
                <a:latin typeface="+mn-lt"/>
                <a:ea typeface="+mn-ea"/>
                <a:cs typeface="+mn-cs"/>
              </a:rPr>
              <a:t>conducted under the U.S. Department of Veterans Affairs’ contract VA101-C17232.</a:t>
            </a:r>
            <a:endParaRPr kumimoji="0" lang="en-US" sz="800" b="0" i="0" u="none" strike="noStrike" cap="none" normalizeH="0" baseline="0" dirty="0" smtClean="0">
              <a:ln>
                <a:noFill/>
              </a:ln>
              <a:solidFill>
                <a:schemeClr val="tx2"/>
              </a:solidFill>
              <a:effectLst/>
              <a:latin typeface="+mn-lt"/>
              <a:cs typeface="Arial" pitchFamily="34" charset="0"/>
            </a:endParaRPr>
          </a:p>
        </p:txBody>
      </p:sp>
      <p:sp>
        <p:nvSpPr>
          <p:cNvPr id="21" name="Text Box 3"/>
          <p:cNvSpPr txBox="1">
            <a:spLocks noChangeArrowheads="1"/>
          </p:cNvSpPr>
          <p:nvPr userDrawn="1"/>
        </p:nvSpPr>
        <p:spPr bwMode="auto">
          <a:xfrm>
            <a:off x="5830992" y="6400800"/>
            <a:ext cx="2613767" cy="2514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in">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lang="en-US" sz="1000" kern="1200" dirty="0" smtClean="0">
                <a:solidFill>
                  <a:schemeClr val="tx2"/>
                </a:solidFill>
                <a:effectLst/>
                <a:latin typeface="+mn-lt"/>
                <a:ea typeface="+mn-ea"/>
                <a:cs typeface="+mn-cs"/>
              </a:rPr>
              <a:t>www.va.gov/vetsinworkplace</a:t>
            </a:r>
            <a:endParaRPr kumimoji="0" lang="en-US" sz="1000" b="0" i="0" u="none" strike="noStrike" cap="none" normalizeH="0" baseline="0" dirty="0" smtClean="0">
              <a:ln>
                <a:noFill/>
              </a:ln>
              <a:solidFill>
                <a:schemeClr val="tx2"/>
              </a:solidFill>
              <a:effectLst/>
              <a:latin typeface="+mn-lt"/>
              <a:cs typeface="Arial" pitchFamily="34" charset="0"/>
            </a:endParaRPr>
          </a:p>
        </p:txBody>
      </p:sp>
      <p:sp>
        <p:nvSpPr>
          <p:cNvPr id="22" name="Slide Number Placeholder 5"/>
          <p:cNvSpPr txBox="1">
            <a:spLocks/>
          </p:cNvSpPr>
          <p:nvPr userDrawn="1"/>
        </p:nvSpPr>
        <p:spPr>
          <a:xfrm>
            <a:off x="8458200" y="6400800"/>
            <a:ext cx="470639" cy="276898"/>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69EAF90-A5B3-4498-9A06-9EAA56579DC3}" type="slidenum">
              <a:rPr lang="en-US" smtClean="0"/>
              <a:pPr/>
              <a:t>‹#›</a:t>
            </a:fld>
            <a:endParaRPr lang="en-US" dirty="0"/>
          </a:p>
        </p:txBody>
      </p:sp>
      <p:sp>
        <p:nvSpPr>
          <p:cNvPr id="11" name="Rectangle 10"/>
          <p:cNvSpPr/>
          <p:nvPr userDrawn="1"/>
        </p:nvSpPr>
        <p:spPr>
          <a:xfrm>
            <a:off x="0" y="900499"/>
            <a:ext cx="9144000" cy="90101"/>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457200" y="6335233"/>
            <a:ext cx="8229600" cy="45719"/>
          </a:xfrm>
          <a:prstGeom prst="rect">
            <a:avLst/>
          </a:prstGeom>
          <a:solidFill>
            <a:srgbClr val="224B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New Image.TIF"/>
          <p:cNvPicPr>
            <a:picLocks noChangeAspect="1"/>
          </p:cNvPicPr>
          <p:nvPr userDrawn="1"/>
        </p:nvPicPr>
        <p:blipFill>
          <a:blip r:embed="rId14" cstate="print"/>
          <a:stretch>
            <a:fillRect/>
          </a:stretch>
        </p:blipFill>
        <p:spPr>
          <a:xfrm>
            <a:off x="7162800" y="128299"/>
            <a:ext cx="685800" cy="709901"/>
          </a:xfrm>
          <a:prstGeom prst="rect">
            <a:avLst/>
          </a:prstGeom>
        </p:spPr>
      </p:pic>
    </p:spTree>
    <p:extLst>
      <p:ext uri="{BB962C8B-B14F-4D97-AF65-F5344CB8AC3E}">
        <p14:creationId xmlns="" xmlns:p14="http://schemas.microsoft.com/office/powerpoint/2010/main" val="4049495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5" name="Rectangle 14"/>
          <p:cNvSpPr/>
          <p:nvPr userDrawn="1"/>
        </p:nvSpPr>
        <p:spPr>
          <a:xfrm>
            <a:off x="0" y="0"/>
            <a:ext cx="9144000" cy="900499"/>
          </a:xfrm>
          <a:prstGeom prst="rect">
            <a:avLst/>
          </a:prstGeom>
          <a:solidFill>
            <a:srgbClr val="224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userDrawn="1"/>
        </p:nvSpPr>
        <p:spPr>
          <a:xfrm>
            <a:off x="433552" y="115214"/>
            <a:ext cx="4876800" cy="584775"/>
          </a:xfrm>
          <a:prstGeom prst="rect">
            <a:avLst/>
          </a:prstGeom>
          <a:noFill/>
        </p:spPr>
        <p:txBody>
          <a:bodyPr wrap="square" rtlCol="0">
            <a:spAutoFit/>
          </a:bodyPr>
          <a:lstStyle/>
          <a:p>
            <a:r>
              <a:rPr lang="en-US" sz="1400" b="1" dirty="0" smtClean="0">
                <a:solidFill>
                  <a:schemeClr val="bg1"/>
                </a:solidFill>
                <a:latin typeface="Calibri" pitchFamily="34" charset="0"/>
              </a:rPr>
              <a:t>Veterans Employment</a:t>
            </a:r>
            <a:r>
              <a:rPr lang="en-US" sz="1400" b="1" baseline="0" dirty="0" smtClean="0">
                <a:solidFill>
                  <a:schemeClr val="bg1"/>
                </a:solidFill>
                <a:latin typeface="Calibri" pitchFamily="34" charset="0"/>
              </a:rPr>
              <a:t> Toolkit</a:t>
            </a:r>
          </a:p>
          <a:p>
            <a:r>
              <a:rPr lang="en-US" b="1" baseline="0" dirty="0" smtClean="0">
                <a:solidFill>
                  <a:schemeClr val="accent1">
                    <a:lumMod val="60000"/>
                    <a:lumOff val="40000"/>
                  </a:schemeClr>
                </a:solidFill>
                <a:latin typeface="Calibri" pitchFamily="34" charset="0"/>
              </a:rPr>
              <a:t>Veterans in the Workplace Training Series</a:t>
            </a:r>
            <a:endParaRPr lang="en-US" b="1" dirty="0">
              <a:solidFill>
                <a:schemeClr val="accent1">
                  <a:lumMod val="60000"/>
                  <a:lumOff val="40000"/>
                </a:schemeClr>
              </a:solidFill>
              <a:latin typeface="Calibri" pitchFamily="34" charset="0"/>
            </a:endParaRPr>
          </a:p>
        </p:txBody>
      </p:sp>
      <p:sp>
        <p:nvSpPr>
          <p:cNvPr id="12" name="Text Box 3"/>
          <p:cNvSpPr txBox="1">
            <a:spLocks noChangeArrowheads="1"/>
          </p:cNvSpPr>
          <p:nvPr userDrawn="1"/>
        </p:nvSpPr>
        <p:spPr bwMode="auto">
          <a:xfrm>
            <a:off x="3265117" y="6358079"/>
            <a:ext cx="2613767" cy="2514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in">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kern="1200" dirty="0" smtClean="0">
                <a:solidFill>
                  <a:schemeClr val="tx2"/>
                </a:solidFill>
                <a:effectLst/>
                <a:latin typeface="+mn-lt"/>
                <a:ea typeface="+mn-ea"/>
                <a:cs typeface="+mn-cs"/>
              </a:rPr>
              <a:t>www.va.gov/vetsinworkplace</a:t>
            </a:r>
            <a:endParaRPr kumimoji="0" lang="en-US" sz="1000" b="0" i="0" u="none" strike="noStrike" cap="none" normalizeH="0" baseline="0" dirty="0" smtClean="0">
              <a:ln>
                <a:noFill/>
              </a:ln>
              <a:solidFill>
                <a:schemeClr val="tx2"/>
              </a:solidFill>
              <a:effectLst/>
              <a:latin typeface="+mn-lt"/>
              <a:cs typeface="Arial" pitchFamily="34" charset="0"/>
            </a:endParaRPr>
          </a:p>
        </p:txBody>
      </p:sp>
      <p:sp>
        <p:nvSpPr>
          <p:cNvPr id="13" name="Rectangle 12"/>
          <p:cNvSpPr/>
          <p:nvPr userDrawn="1"/>
        </p:nvSpPr>
        <p:spPr>
          <a:xfrm>
            <a:off x="0" y="900499"/>
            <a:ext cx="9144000" cy="90101"/>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Department of Veterans Affairs Logo"/>
          <p:cNvPicPr>
            <a:picLocks noChangeAspect="1"/>
          </p:cNvPicPr>
          <p:nvPr userDrawn="1"/>
        </p:nvPicPr>
        <p:blipFill>
          <a:blip r:embed="rId3" cstate="print">
            <a:clrChange>
              <a:clrFrom>
                <a:srgbClr val="000000"/>
              </a:clrFrom>
              <a:clrTo>
                <a:srgbClr val="000000">
                  <a:alpha val="0"/>
                </a:srgbClr>
              </a:clrTo>
            </a:clrChange>
          </a:blip>
          <a:stretch>
            <a:fillRect/>
          </a:stretch>
        </p:blipFill>
        <p:spPr>
          <a:xfrm>
            <a:off x="7970734" y="122134"/>
            <a:ext cx="716066" cy="716066"/>
          </a:xfrm>
          <a:prstGeom prst="rect">
            <a:avLst/>
          </a:prstGeom>
        </p:spPr>
      </p:pic>
      <p:pic>
        <p:nvPicPr>
          <p:cNvPr id="14" name="Picture 13" descr="National Center for P.T.S.D. Logo"/>
          <p:cNvPicPr>
            <a:picLocks noChangeAspect="1"/>
          </p:cNvPicPr>
          <p:nvPr userDrawn="1"/>
        </p:nvPicPr>
        <p:blipFill>
          <a:blip r:embed="rId4" cstate="print"/>
          <a:stretch>
            <a:fillRect/>
          </a:stretch>
        </p:blipFill>
        <p:spPr>
          <a:xfrm>
            <a:off x="7162800" y="128299"/>
            <a:ext cx="685800" cy="709901"/>
          </a:xfrm>
          <a:prstGeom prst="rect">
            <a:avLst/>
          </a:prstGeom>
        </p:spPr>
      </p:pic>
      <p:sp>
        <p:nvSpPr>
          <p:cNvPr id="16" name="Slide Number Placeholder 5"/>
          <p:cNvSpPr>
            <a:spLocks noGrp="1"/>
          </p:cNvSpPr>
          <p:nvPr>
            <p:ph type="sldNum" sz="quarter" idx="4"/>
          </p:nvPr>
        </p:nvSpPr>
        <p:spPr>
          <a:xfrm>
            <a:off x="8229600" y="6324600"/>
            <a:ext cx="470639" cy="276898"/>
          </a:xfrm>
          <a:prstGeom prst="rect">
            <a:avLst/>
          </a:prstGeom>
        </p:spPr>
        <p:txBody>
          <a:bodyPr vert="horz" lIns="91440" tIns="45720" rIns="91440" bIns="45720" rtlCol="0" anchor="ctr"/>
          <a:lstStyle>
            <a:lvl1pPr algn="ctr">
              <a:defRPr sz="1000">
                <a:solidFill>
                  <a:schemeClr val="tx2"/>
                </a:solidFill>
              </a:defRPr>
            </a:lvl1pPr>
          </a:lstStyle>
          <a:p>
            <a:fld id="{A69EAF90-A5B3-4498-9A06-9EAA56579DC3}" type="slidenum">
              <a:rPr lang="en-US" smtClean="0"/>
              <a:pPr/>
              <a:t>‹#›</a:t>
            </a:fld>
            <a:endParaRPr lang="en-US" dirty="0"/>
          </a:p>
        </p:txBody>
      </p:sp>
      <p:sp>
        <p:nvSpPr>
          <p:cNvPr id="17" name="Rectangle 16"/>
          <p:cNvSpPr/>
          <p:nvPr userDrawn="1"/>
        </p:nvSpPr>
        <p:spPr>
          <a:xfrm>
            <a:off x="457200" y="6278881"/>
            <a:ext cx="8229600" cy="45719"/>
          </a:xfrm>
          <a:prstGeom prst="rect">
            <a:avLst/>
          </a:prstGeom>
          <a:solidFill>
            <a:srgbClr val="224B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27408063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baseline="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asna.org/wp-content/uploads/2010/08/EASNA-PURCHSERS-GUIDE-TO-EAPs-FINAL-102209.pdf"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www.mentalhealth.va.gov/communityproviders/screening.asp"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hyperlink" Target="http://www.mentalhealth.va.gov/communityproviders/miniclinics.as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va.gov/health"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www.va.gov/vetsinworkplace/experience.asp"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hyperlink" Target="http://www.va.gov/vetsinworkplace/docs/em_improvePerformance.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371600" y="2921000"/>
            <a:ext cx="6400800" cy="1371600"/>
          </a:xfrm>
          <a:prstGeom prst="rect">
            <a:avLst/>
          </a:prstGeom>
        </p:spPr>
        <p:txBody>
          <a:bodyPr/>
          <a:lstStyle/>
          <a:p>
            <a:pPr marL="0" indent="0" algn="ctr">
              <a:buNone/>
            </a:pPr>
            <a:r>
              <a:rPr lang="en-US" sz="3600" b="1" dirty="0">
                <a:solidFill>
                  <a:schemeClr val="tx1">
                    <a:lumMod val="75000"/>
                    <a:lumOff val="25000"/>
                  </a:schemeClr>
                </a:solidFill>
                <a:latin typeface="Cambria" pitchFamily="18" charset="0"/>
              </a:rPr>
              <a:t>Promising Practices </a:t>
            </a:r>
            <a:r>
              <a:rPr lang="en-US" sz="3600" b="1" dirty="0" smtClean="0">
                <a:solidFill>
                  <a:schemeClr val="tx1">
                    <a:lumMod val="75000"/>
                    <a:lumOff val="25000"/>
                  </a:schemeClr>
                </a:solidFill>
                <a:latin typeface="Cambria" pitchFamily="18" charset="0"/>
              </a:rPr>
              <a:t>for Veteran-Friendly </a:t>
            </a:r>
            <a:r>
              <a:rPr lang="en-US" sz="3600" b="1" dirty="0">
                <a:solidFill>
                  <a:schemeClr val="tx1">
                    <a:lumMod val="75000"/>
                    <a:lumOff val="25000"/>
                  </a:schemeClr>
                </a:solidFill>
                <a:latin typeface="Cambria" pitchFamily="18" charset="0"/>
              </a:rPr>
              <a:t>Employee Assistance Programs</a:t>
            </a:r>
          </a:p>
        </p:txBody>
      </p:sp>
      <p:sp>
        <p:nvSpPr>
          <p:cNvPr id="4" name="Title 1"/>
          <p:cNvSpPr txBox="1">
            <a:spLocks/>
          </p:cNvSpPr>
          <p:nvPr/>
        </p:nvSpPr>
        <p:spPr>
          <a:xfrm>
            <a:off x="4419600" y="1066800"/>
            <a:ext cx="4343400" cy="457200"/>
          </a:xfrm>
          <a:prstGeom prst="rect">
            <a:avLst/>
          </a:prstGeom>
        </p:spPr>
        <p:txBody>
          <a:bodyPr/>
          <a:lstStyle>
            <a:lvl1pPr algn="ctr" defTabSz="914400" rtl="0" eaLnBrk="1" latinLnBrk="0" hangingPunct="1">
              <a:spcBef>
                <a:spcPct val="0"/>
              </a:spcBef>
              <a:buNone/>
              <a:defRPr sz="4400" kern="1200" baseline="0">
                <a:solidFill>
                  <a:schemeClr val="tx2"/>
                </a:solidFill>
                <a:latin typeface="+mj-lt"/>
                <a:ea typeface="+mj-ea"/>
                <a:cs typeface="+mj-cs"/>
              </a:defRPr>
            </a:lvl1pPr>
          </a:lstStyle>
          <a:p>
            <a:pPr algn="r"/>
            <a:r>
              <a:rPr lang="en-US" sz="1200" dirty="0" smtClean="0">
                <a:solidFill>
                  <a:schemeClr val="tx2">
                    <a:lumMod val="75000"/>
                  </a:schemeClr>
                </a:solidFill>
                <a:latin typeface="Calibri" pitchFamily="34" charset="0"/>
                <a:ea typeface="Adobe Heiti Std R" pitchFamily="34" charset="-128"/>
              </a:rPr>
              <a:t>Revised </a:t>
            </a:r>
            <a:r>
              <a:rPr lang="en-US" sz="1200" dirty="0" smtClean="0">
                <a:solidFill>
                  <a:schemeClr val="tx2">
                    <a:lumMod val="75000"/>
                  </a:schemeClr>
                </a:solidFill>
                <a:latin typeface="Calibri" pitchFamily="34" charset="0"/>
                <a:ea typeface="Adobe Heiti Std R" pitchFamily="34" charset="-128"/>
              </a:rPr>
              <a:t>October, 2013</a:t>
            </a:r>
            <a:endParaRPr lang="en-US" sz="1200" dirty="0">
              <a:solidFill>
                <a:schemeClr val="tx2">
                  <a:lumMod val="75000"/>
                </a:schemeClr>
              </a:solidFill>
              <a:latin typeface="Calibri" pitchFamily="34" charset="0"/>
              <a:ea typeface="Adobe Heiti Std R" pitchFamily="34" charset="-128"/>
            </a:endParaRPr>
          </a:p>
        </p:txBody>
      </p:sp>
    </p:spTree>
    <p:extLst>
      <p:ext uri="{BB962C8B-B14F-4D97-AF65-F5344CB8AC3E}">
        <p14:creationId xmlns="" xmlns:p14="http://schemas.microsoft.com/office/powerpoint/2010/main" val="961635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676400"/>
            <a:ext cx="8077200" cy="4343400"/>
          </a:xfrm>
          <a:prstGeom prst="rect">
            <a:avLst/>
          </a:prstGeom>
        </p:spPr>
        <p:txBody>
          <a:bodyPr>
            <a:noAutofit/>
          </a:bodyPr>
          <a:lstStyle/>
          <a:p>
            <a:pPr marL="0" indent="0">
              <a:spcBef>
                <a:spcPts val="0"/>
              </a:spcBef>
              <a:spcAft>
                <a:spcPts val="1200"/>
              </a:spcAft>
              <a:buNone/>
            </a:pPr>
            <a:r>
              <a:rPr lang="en-US" sz="1600" dirty="0">
                <a:latin typeface="Cambria" pitchFamily="18" charset="0"/>
              </a:rPr>
              <a:t>Burton Blatt Institute at Syracuse University &amp; Corporate Gray. (2013). </a:t>
            </a:r>
            <a:r>
              <a:rPr lang="en-US" sz="1600" i="1" dirty="0">
                <a:latin typeface="Cambria" pitchFamily="18" charset="0"/>
              </a:rPr>
              <a:t>Veterans in the workplace final report.</a:t>
            </a:r>
            <a:r>
              <a:rPr lang="en-US" sz="1600" dirty="0">
                <a:latin typeface="Cambria" pitchFamily="18" charset="0"/>
              </a:rPr>
              <a:t> Washington, D.C.: Department of Veterans Affairs.</a:t>
            </a:r>
          </a:p>
          <a:p>
            <a:pPr marL="0" indent="0">
              <a:spcBef>
                <a:spcPts val="0"/>
              </a:spcBef>
              <a:spcAft>
                <a:spcPts val="600"/>
              </a:spcAft>
              <a:buNone/>
            </a:pPr>
            <a:r>
              <a:rPr lang="en-US" sz="1600" dirty="0" smtClean="0"/>
              <a:t>Mickenburg</a:t>
            </a:r>
            <a:r>
              <a:rPr lang="en-US" sz="1600" dirty="0"/>
              <a:t>, Judy, Behavioral Health &amp; Organizational Wellness Consultant. Telephone interview. 7 Mar. 2013</a:t>
            </a:r>
            <a:r>
              <a:rPr lang="en-US" sz="1600" dirty="0" smtClean="0"/>
              <a:t>.</a:t>
            </a:r>
            <a:endParaRPr lang="en-US" sz="1600" dirty="0"/>
          </a:p>
          <a:p>
            <a:pPr marL="0" indent="0">
              <a:spcBef>
                <a:spcPts val="0"/>
              </a:spcBef>
              <a:spcAft>
                <a:spcPts val="600"/>
              </a:spcAft>
              <a:buNone/>
            </a:pPr>
            <a:r>
              <a:rPr lang="en-US" sz="1600" dirty="0"/>
              <a:t>Dolan-Del Vecchio, Kenneth, Vice President, Health and Wellness at Prudential. Telephone interview. 5 Mar. 2013</a:t>
            </a:r>
            <a:r>
              <a:rPr lang="en-US" sz="1600" dirty="0" smtClean="0"/>
              <a:t>.</a:t>
            </a:r>
            <a:endParaRPr lang="en-US" sz="1600" dirty="0"/>
          </a:p>
          <a:p>
            <a:pPr marL="0" indent="0">
              <a:spcBef>
                <a:spcPts val="0"/>
              </a:spcBef>
              <a:spcAft>
                <a:spcPts val="600"/>
              </a:spcAft>
              <a:buNone/>
            </a:pPr>
            <a:r>
              <a:rPr lang="en-US" sz="1600" dirty="0"/>
              <a:t>Croft, Harry A., MD. </a:t>
            </a:r>
            <a:r>
              <a:rPr lang="en-US" sz="1600" i="1" dirty="0"/>
              <a:t>EAP Information in Support of Veterans in the Workplace Report</a:t>
            </a:r>
            <a:r>
              <a:rPr lang="en-US" sz="1600" dirty="0"/>
              <a:t>. San Antonio: </a:t>
            </a:r>
            <a:r>
              <a:rPr lang="en-US" sz="1600" dirty="0" err="1"/>
              <a:t>n.p</a:t>
            </a:r>
            <a:r>
              <a:rPr lang="en-US" sz="1600" dirty="0"/>
              <a:t>., 7 Mar. 2013. Microsoft Word</a:t>
            </a:r>
            <a:r>
              <a:rPr lang="en-US" sz="1600" dirty="0" smtClean="0"/>
              <a:t>.</a:t>
            </a:r>
            <a:endParaRPr lang="en-US" sz="1600" dirty="0"/>
          </a:p>
          <a:p>
            <a:pPr marL="0" indent="0">
              <a:spcBef>
                <a:spcPts val="0"/>
              </a:spcBef>
              <a:spcAft>
                <a:spcPts val="600"/>
              </a:spcAft>
              <a:buNone/>
            </a:pPr>
            <a:r>
              <a:rPr lang="en-US" sz="1600" dirty="0"/>
              <a:t>Potterton, Daniel, Chief Operating Officer, FEI Behavioral Health. Telephone interview. 14 Mar. 2013</a:t>
            </a:r>
            <a:r>
              <a:rPr lang="en-US" sz="1600" dirty="0" smtClean="0"/>
              <a:t>.</a:t>
            </a:r>
          </a:p>
          <a:p>
            <a:pPr marL="0" indent="0">
              <a:spcBef>
                <a:spcPts val="0"/>
              </a:spcBef>
              <a:spcAft>
                <a:spcPts val="600"/>
              </a:spcAft>
              <a:buNone/>
            </a:pPr>
            <a:r>
              <a:rPr lang="en-US" sz="1600" dirty="0" err="1" smtClean="0"/>
              <a:t>Courtemanche</a:t>
            </a:r>
            <a:r>
              <a:rPr lang="en-US" sz="1600" dirty="0" smtClean="0"/>
              <a:t>, Sherry R., Health Services Manager at Aetna. Email interview. </a:t>
            </a:r>
            <a:br>
              <a:rPr lang="en-US" sz="1600" dirty="0" smtClean="0"/>
            </a:br>
            <a:r>
              <a:rPr lang="en-US" sz="1600" dirty="0" smtClean="0"/>
              <a:t>21 Mar. 2013.</a:t>
            </a:r>
            <a:endParaRPr lang="en-US" sz="1600" dirty="0"/>
          </a:p>
          <a:p>
            <a:pPr marL="0" indent="0">
              <a:spcBef>
                <a:spcPts val="0"/>
              </a:spcBef>
              <a:spcAft>
                <a:spcPts val="600"/>
              </a:spcAft>
              <a:buNone/>
            </a:pPr>
            <a:r>
              <a:rPr lang="en-US" sz="1600" dirty="0"/>
              <a:t>EASNA. (2009). </a:t>
            </a:r>
            <a:r>
              <a:rPr lang="en-US" sz="1600" i="1" dirty="0"/>
              <a:t>Selecting and Strengthening Employee Assistance </a:t>
            </a:r>
            <a:r>
              <a:rPr lang="en-US" sz="1600" i="1" dirty="0" smtClean="0"/>
              <a:t>Programs:</a:t>
            </a:r>
            <a:r>
              <a:rPr lang="en-US" sz="1600" dirty="0"/>
              <a:t> </a:t>
            </a:r>
            <a:r>
              <a:rPr lang="en-US" sz="1600" i="1" dirty="0" smtClean="0"/>
              <a:t>A </a:t>
            </a:r>
            <a:r>
              <a:rPr lang="en-US" sz="1600" i="1" dirty="0"/>
              <a:t>Purchaser’s Guide. </a:t>
            </a:r>
            <a:r>
              <a:rPr lang="en-US" sz="1600" dirty="0"/>
              <a:t>Arlington, VA: Employee Assistance Society of North </a:t>
            </a:r>
            <a:r>
              <a:rPr lang="en-US" sz="1600" dirty="0" smtClean="0"/>
              <a:t>America. </a:t>
            </a:r>
            <a:r>
              <a:rPr lang="en-US" sz="1400" u="sng" dirty="0" smtClean="0">
                <a:hlinkClick r:id="rId3"/>
              </a:rPr>
              <a:t>http</a:t>
            </a:r>
            <a:r>
              <a:rPr lang="en-US" sz="1400" u="sng" dirty="0">
                <a:hlinkClick r:id="rId3"/>
              </a:rPr>
              <a:t>://</a:t>
            </a:r>
            <a:r>
              <a:rPr lang="en-US" sz="1400" u="sng" dirty="0" smtClean="0">
                <a:hlinkClick r:id="rId3"/>
              </a:rPr>
              <a:t>www.easna.org/wp-content/uploads/2010/08/EASNA-PURCHSERS-GUIDE-TO-EAPs-FINAL-102209.pdf</a:t>
            </a:r>
            <a:endParaRPr lang="en-US" sz="1400" u="sng" dirty="0" smtClean="0"/>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Sources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10</a:t>
            </a:fld>
            <a:endParaRPr lang="en-US" dirty="0"/>
          </a:p>
        </p:txBody>
      </p:sp>
    </p:spTree>
    <p:extLst>
      <p:ext uri="{BB962C8B-B14F-4D97-AF65-F5344CB8AC3E}">
        <p14:creationId xmlns="" xmlns:p14="http://schemas.microsoft.com/office/powerpoint/2010/main" val="560090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2209800"/>
            <a:ext cx="8077200" cy="3429000"/>
          </a:xfrm>
          <a:prstGeom prst="rect">
            <a:avLst/>
          </a:prstGeom>
        </p:spPr>
        <p:txBody>
          <a:bodyPr>
            <a:noAutofit/>
          </a:bodyPr>
          <a:lstStyle/>
          <a:p>
            <a:pPr marL="0" indent="0">
              <a:spcAft>
                <a:spcPts val="600"/>
              </a:spcAft>
              <a:buNone/>
            </a:pPr>
            <a:r>
              <a:rPr lang="en-US" sz="2200" dirty="0">
                <a:latin typeface="Cambria" pitchFamily="18" charset="0"/>
              </a:rPr>
              <a:t>The purpose of this training is to </a:t>
            </a:r>
            <a:r>
              <a:rPr lang="en-US" sz="2200" dirty="0" smtClean="0">
                <a:latin typeface="Cambria" pitchFamily="18" charset="0"/>
              </a:rPr>
              <a:t>help Employee Assistance Program (EAP) </a:t>
            </a:r>
            <a:r>
              <a:rPr lang="en-US" sz="2200" dirty="0">
                <a:latin typeface="Cambria" pitchFamily="18" charset="0"/>
              </a:rPr>
              <a:t>professionals provide effective support to employees who are Veterans and National Guard and Reserve members. </a:t>
            </a:r>
          </a:p>
          <a:p>
            <a:pPr marL="0" indent="0">
              <a:spcAft>
                <a:spcPts val="600"/>
              </a:spcAft>
              <a:buNone/>
            </a:pPr>
            <a:r>
              <a:rPr lang="en-US" sz="2200" dirty="0" smtClean="0">
                <a:latin typeface="Cambria" pitchFamily="18" charset="0"/>
              </a:rPr>
              <a:t>The </a:t>
            </a:r>
            <a:r>
              <a:rPr lang="en-US" sz="2200" dirty="0">
                <a:latin typeface="Cambria" pitchFamily="18" charset="0"/>
              </a:rPr>
              <a:t>Veteran-friendly practices described in this presentation are being offered in an effort to improve Veteran retention in the workplace. It is understood that not all these practices can be implemented for every organization’s EAP. Some variation may be required in order to comply with each organization’s policies and procedures.</a:t>
            </a:r>
            <a:endParaRPr lang="en-US" sz="2200" dirty="0" smtClean="0">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Introduction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2</a:t>
            </a:fld>
            <a:endParaRPr lang="en-US" dirty="0"/>
          </a:p>
        </p:txBody>
      </p:sp>
    </p:spTree>
    <p:extLst>
      <p:ext uri="{BB962C8B-B14F-4D97-AF65-F5344CB8AC3E}">
        <p14:creationId xmlns="" xmlns:p14="http://schemas.microsoft.com/office/powerpoint/2010/main" val="1622669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2209800"/>
            <a:ext cx="8077200" cy="3429000"/>
          </a:xfrm>
          <a:prstGeom prst="rect">
            <a:avLst/>
          </a:prstGeom>
        </p:spPr>
        <p:txBody>
          <a:bodyPr>
            <a:noAutofit/>
          </a:bodyPr>
          <a:lstStyle/>
          <a:p>
            <a:pPr marL="0" indent="0" algn="l">
              <a:spcBef>
                <a:spcPts val="0"/>
              </a:spcBef>
              <a:buNone/>
            </a:pPr>
            <a:r>
              <a:rPr lang="en-US" sz="2000" dirty="0" smtClean="0">
                <a:solidFill>
                  <a:schemeClr val="tx1"/>
                </a:solidFill>
                <a:latin typeface="Cambria" pitchFamily="18" charset="0"/>
              </a:rPr>
              <a:t>This presentation describes promising practices, compiled from the VA’s </a:t>
            </a:r>
            <a:r>
              <a:rPr lang="en-US" sz="2000" i="1" dirty="0" smtClean="0">
                <a:solidFill>
                  <a:schemeClr val="tx1"/>
                </a:solidFill>
                <a:latin typeface="Cambria" pitchFamily="18" charset="0"/>
              </a:rPr>
              <a:t>Veterans in the Workplace </a:t>
            </a:r>
            <a:r>
              <a:rPr lang="en-US" sz="2000" dirty="0" smtClean="0">
                <a:solidFill>
                  <a:schemeClr val="tx1"/>
                </a:solidFill>
                <a:latin typeface="Cambria" pitchFamily="18" charset="0"/>
              </a:rPr>
              <a:t>study and other resources</a:t>
            </a:r>
            <a:r>
              <a:rPr lang="en-US" sz="2000" dirty="0" smtClean="0">
                <a:latin typeface="Cambria" pitchFamily="18" charset="0"/>
              </a:rPr>
              <a:t>, </a:t>
            </a:r>
            <a:r>
              <a:rPr lang="en-US" sz="2000" dirty="0" smtClean="0">
                <a:solidFill>
                  <a:schemeClr val="tx1"/>
                </a:solidFill>
                <a:latin typeface="Cambria" pitchFamily="18" charset="0"/>
              </a:rPr>
              <a:t>for the following EAP components:</a:t>
            </a:r>
          </a:p>
          <a:p>
            <a:pPr marL="0" indent="0" algn="l">
              <a:spcBef>
                <a:spcPts val="0"/>
              </a:spcBef>
              <a:buNone/>
            </a:pPr>
            <a:endParaRPr lang="en-US" sz="2000" dirty="0" smtClean="0">
              <a:solidFill>
                <a:schemeClr val="tx1"/>
              </a:solidFill>
              <a:latin typeface="Cambria" pitchFamily="18" charset="0"/>
            </a:endParaRPr>
          </a:p>
          <a:p>
            <a:pPr algn="l">
              <a:spcBef>
                <a:spcPts val="0"/>
              </a:spcBef>
            </a:pPr>
            <a:r>
              <a:rPr lang="en-US" sz="2000" dirty="0" smtClean="0">
                <a:solidFill>
                  <a:schemeClr val="tx1"/>
                </a:solidFill>
                <a:latin typeface="Cambria" pitchFamily="18" charset="0"/>
              </a:rPr>
              <a:t>Assessment</a:t>
            </a:r>
          </a:p>
          <a:p>
            <a:pPr algn="l">
              <a:spcBef>
                <a:spcPts val="0"/>
              </a:spcBef>
            </a:pPr>
            <a:r>
              <a:rPr lang="en-US" sz="2000" dirty="0" smtClean="0">
                <a:solidFill>
                  <a:schemeClr val="tx1"/>
                </a:solidFill>
                <a:latin typeface="Cambria" pitchFamily="18" charset="0"/>
              </a:rPr>
              <a:t>Referral</a:t>
            </a:r>
          </a:p>
          <a:p>
            <a:pPr algn="l">
              <a:spcBef>
                <a:spcPts val="0"/>
              </a:spcBef>
            </a:pPr>
            <a:r>
              <a:rPr lang="en-US" sz="2000" dirty="0" smtClean="0">
                <a:solidFill>
                  <a:schemeClr val="tx1"/>
                </a:solidFill>
                <a:latin typeface="Cambria" pitchFamily="18" charset="0"/>
              </a:rPr>
              <a:t>Management consultation &amp; training</a:t>
            </a:r>
          </a:p>
          <a:p>
            <a:pPr algn="l">
              <a:spcBef>
                <a:spcPts val="0"/>
              </a:spcBef>
            </a:pPr>
            <a:r>
              <a:rPr lang="en-US" sz="2000" dirty="0" smtClean="0">
                <a:latin typeface="Cambria" pitchFamily="18" charset="0"/>
              </a:rPr>
              <a:t>Employee training</a:t>
            </a:r>
          </a:p>
          <a:p>
            <a:pPr>
              <a:spcBef>
                <a:spcPts val="0"/>
              </a:spcBef>
            </a:pPr>
            <a:r>
              <a:rPr lang="en-US" sz="2000" dirty="0" smtClean="0">
                <a:latin typeface="Cambria" pitchFamily="18" charset="0"/>
              </a:rPr>
              <a:t>EAP program promotion</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EAP Components</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3</a:t>
            </a:fld>
            <a:endParaRPr lang="en-US" dirty="0"/>
          </a:p>
        </p:txBody>
      </p:sp>
    </p:spTree>
    <p:extLst>
      <p:ext uri="{BB962C8B-B14F-4D97-AF65-F5344CB8AC3E}">
        <p14:creationId xmlns="" xmlns:p14="http://schemas.microsoft.com/office/powerpoint/2010/main" val="1294782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057400"/>
            <a:ext cx="8001000" cy="3810000"/>
          </a:xfrm>
          <a:prstGeom prst="rect">
            <a:avLst/>
          </a:prstGeom>
        </p:spPr>
        <p:txBody>
          <a:bodyPr>
            <a:noAutofit/>
          </a:bodyPr>
          <a:lstStyle/>
          <a:p>
            <a:pPr>
              <a:spcBef>
                <a:spcPts val="0"/>
              </a:spcBef>
              <a:spcAft>
                <a:spcPts val="600"/>
              </a:spcAft>
            </a:pPr>
            <a:r>
              <a:rPr lang="en-US" sz="2000" dirty="0" smtClean="0">
                <a:latin typeface="Cambria" pitchFamily="18" charset="0"/>
              </a:rPr>
              <a:t>Screen </a:t>
            </a:r>
            <a:r>
              <a:rPr lang="en-US" sz="2000" dirty="0">
                <a:latin typeface="Cambria" pitchFamily="18" charset="0"/>
              </a:rPr>
              <a:t>for Veteran status and status of family members as </a:t>
            </a:r>
            <a:r>
              <a:rPr lang="en-US" sz="2000" dirty="0" smtClean="0">
                <a:latin typeface="Cambria" pitchFamily="18" charset="0"/>
              </a:rPr>
              <a:t>Veterans</a:t>
            </a:r>
            <a:endParaRPr lang="en-US" sz="2000" dirty="0">
              <a:latin typeface="Cambria" pitchFamily="18" charset="0"/>
            </a:endParaRPr>
          </a:p>
          <a:p>
            <a:pPr lvl="1">
              <a:spcBef>
                <a:spcPts val="0"/>
              </a:spcBef>
              <a:spcAft>
                <a:spcPts val="600"/>
              </a:spcAft>
            </a:pPr>
            <a:r>
              <a:rPr lang="en-US" sz="2000" dirty="0" smtClean="0">
                <a:latin typeface="Cambria" pitchFamily="18" charset="0"/>
              </a:rPr>
              <a:t>Use the Community Provider Toolkit’s military screener: </a:t>
            </a:r>
            <a:r>
              <a:rPr lang="en-US" sz="1800" dirty="0" smtClean="0">
                <a:latin typeface="Cambria" pitchFamily="18" charset="0"/>
                <a:hlinkClick r:id="rId3"/>
              </a:rPr>
              <a:t>www.mentalhealth.va.gov/communityproviders/screening.asp</a:t>
            </a:r>
            <a:r>
              <a:rPr lang="en-US" sz="1800" dirty="0" smtClean="0">
                <a:latin typeface="Cambria" pitchFamily="18" charset="0"/>
              </a:rPr>
              <a:t> </a:t>
            </a:r>
          </a:p>
          <a:p>
            <a:pPr>
              <a:spcBef>
                <a:spcPts val="0"/>
              </a:spcBef>
              <a:spcAft>
                <a:spcPts val="600"/>
              </a:spcAft>
            </a:pPr>
            <a:r>
              <a:rPr lang="en-US" sz="2000" dirty="0" smtClean="0">
                <a:latin typeface="Cambria" pitchFamily="18" charset="0"/>
              </a:rPr>
              <a:t>Screen for National </a:t>
            </a:r>
            <a:r>
              <a:rPr lang="en-US" sz="2000" dirty="0">
                <a:latin typeface="Cambria" pitchFamily="18" charset="0"/>
              </a:rPr>
              <a:t>Guard and Reserve </a:t>
            </a:r>
            <a:r>
              <a:rPr lang="en-US" sz="2000" dirty="0" smtClean="0">
                <a:latin typeface="Cambria" pitchFamily="18" charset="0"/>
              </a:rPr>
              <a:t>member status </a:t>
            </a:r>
          </a:p>
          <a:p>
            <a:pPr>
              <a:spcBef>
                <a:spcPts val="0"/>
              </a:spcBef>
              <a:spcAft>
                <a:spcPts val="600"/>
              </a:spcAft>
            </a:pPr>
            <a:r>
              <a:rPr lang="en-US" sz="2000" dirty="0" smtClean="0">
                <a:latin typeface="Cambria" pitchFamily="18" charset="0"/>
              </a:rPr>
              <a:t>Determine military history to assist in providing culturally competent care</a:t>
            </a:r>
          </a:p>
          <a:p>
            <a:pPr>
              <a:spcBef>
                <a:spcPts val="0"/>
              </a:spcBef>
              <a:spcAft>
                <a:spcPts val="600"/>
              </a:spcAft>
            </a:pPr>
            <a:r>
              <a:rPr lang="en-US" sz="2000" dirty="0" smtClean="0">
                <a:latin typeface="Cambria" pitchFamily="18" charset="0"/>
              </a:rPr>
              <a:t>Screen for issues such as PTSD, substance misuse, depression, anxiety</a:t>
            </a:r>
            <a:endParaRPr lang="en-US" sz="2000" dirty="0">
              <a:latin typeface="Cambria" pitchFamily="18" charset="0"/>
            </a:endParaRPr>
          </a:p>
          <a:p>
            <a:pPr lvl="1">
              <a:spcBef>
                <a:spcPts val="0"/>
              </a:spcBef>
              <a:spcAft>
                <a:spcPts val="600"/>
              </a:spcAft>
            </a:pPr>
            <a:r>
              <a:rPr lang="en-US" sz="2000" dirty="0" smtClean="0">
                <a:latin typeface="Cambria" pitchFamily="18" charset="0"/>
              </a:rPr>
              <a:t>Use the Community Provider Toolkit’s screening tools:</a:t>
            </a:r>
            <a:r>
              <a:rPr lang="en-US" sz="2000" dirty="0">
                <a:latin typeface="Cambria" pitchFamily="18" charset="0"/>
              </a:rPr>
              <a:t/>
            </a:r>
            <a:br>
              <a:rPr lang="en-US" sz="2000" dirty="0">
                <a:latin typeface="Cambria" pitchFamily="18" charset="0"/>
              </a:rPr>
            </a:br>
            <a:r>
              <a:rPr lang="en-US" sz="1800" dirty="0">
                <a:latin typeface="Cambria" pitchFamily="18" charset="0"/>
                <a:hlinkClick r:id="rId4"/>
              </a:rPr>
              <a:t>http://</a:t>
            </a:r>
            <a:r>
              <a:rPr lang="en-US" sz="1800" dirty="0" smtClean="0">
                <a:latin typeface="Cambria" pitchFamily="18" charset="0"/>
                <a:hlinkClick r:id="rId4"/>
              </a:rPr>
              <a:t>www.mentalhealth.va.gov/communityproviders/miniclinics.asp</a:t>
            </a:r>
            <a:endParaRPr lang="en-US" sz="1800" dirty="0" smtClean="0">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Assessment</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4</a:t>
            </a:fld>
            <a:endParaRPr lang="en-US" dirty="0"/>
          </a:p>
        </p:txBody>
      </p:sp>
    </p:spTree>
    <p:extLst>
      <p:ext uri="{BB962C8B-B14F-4D97-AF65-F5344CB8AC3E}">
        <p14:creationId xmlns="" xmlns:p14="http://schemas.microsoft.com/office/powerpoint/2010/main" val="2443755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4114800"/>
          </a:xfrm>
          <a:prstGeom prst="rect">
            <a:avLst/>
          </a:prstGeom>
        </p:spPr>
        <p:txBody>
          <a:bodyPr>
            <a:noAutofit/>
          </a:bodyPr>
          <a:lstStyle/>
          <a:p>
            <a:pPr>
              <a:spcBef>
                <a:spcPts val="0"/>
              </a:spcBef>
              <a:spcAft>
                <a:spcPts val="600"/>
              </a:spcAft>
            </a:pPr>
            <a:r>
              <a:rPr lang="en-US" sz="2000" dirty="0" smtClean="0">
                <a:latin typeface="Cambria" pitchFamily="18" charset="0"/>
              </a:rPr>
              <a:t>Match the </a:t>
            </a:r>
            <a:r>
              <a:rPr lang="en-US" sz="2000" dirty="0">
                <a:latin typeface="Cambria" pitchFamily="18" charset="0"/>
              </a:rPr>
              <a:t>Veteran </a:t>
            </a:r>
            <a:r>
              <a:rPr lang="en-US" sz="2000" dirty="0" smtClean="0">
                <a:latin typeface="Cambria" pitchFamily="18" charset="0"/>
              </a:rPr>
              <a:t>client </a:t>
            </a:r>
            <a:r>
              <a:rPr lang="en-US" sz="2000" dirty="0">
                <a:latin typeface="Cambria" pitchFamily="18" charset="0"/>
              </a:rPr>
              <a:t>with a</a:t>
            </a:r>
            <a:r>
              <a:rPr lang="en-US" sz="2000" dirty="0" smtClean="0">
                <a:latin typeface="Cambria" pitchFamily="18" charset="0"/>
              </a:rPr>
              <a:t> provider</a:t>
            </a:r>
            <a:r>
              <a:rPr lang="en-US" sz="2000" dirty="0">
                <a:latin typeface="Cambria" pitchFamily="18" charset="0"/>
              </a:rPr>
              <a:t> </a:t>
            </a:r>
            <a:r>
              <a:rPr lang="en-US" sz="2000" dirty="0" smtClean="0">
                <a:latin typeface="Cambria" pitchFamily="18" charset="0"/>
              </a:rPr>
              <a:t>who </a:t>
            </a:r>
            <a:r>
              <a:rPr lang="en-US" sz="2000" dirty="0">
                <a:latin typeface="Cambria" pitchFamily="18" charset="0"/>
              </a:rPr>
              <a:t>is sensitive to and knowledgeable about the military </a:t>
            </a:r>
            <a:r>
              <a:rPr lang="en-US" sz="2000" dirty="0" smtClean="0">
                <a:latin typeface="Cambria" pitchFamily="18" charset="0"/>
              </a:rPr>
              <a:t>experience</a:t>
            </a:r>
          </a:p>
          <a:p>
            <a:pPr>
              <a:spcBef>
                <a:spcPts val="0"/>
              </a:spcBef>
              <a:spcAft>
                <a:spcPts val="600"/>
              </a:spcAft>
            </a:pPr>
            <a:r>
              <a:rPr lang="en-US" sz="2000" dirty="0" smtClean="0">
                <a:latin typeface="Cambria" pitchFamily="18" charset="0"/>
              </a:rPr>
              <a:t>Match the National </a:t>
            </a:r>
            <a:r>
              <a:rPr lang="en-US" sz="2000" dirty="0">
                <a:latin typeface="Cambria" pitchFamily="18" charset="0"/>
              </a:rPr>
              <a:t>Guard and Reserve </a:t>
            </a:r>
            <a:r>
              <a:rPr lang="en-US" sz="2000" dirty="0" smtClean="0">
                <a:latin typeface="Cambria" pitchFamily="18" charset="0"/>
              </a:rPr>
              <a:t>member client with a provider knowledgeable about issues such </a:t>
            </a:r>
            <a:r>
              <a:rPr lang="en-US" sz="2000" dirty="0">
                <a:latin typeface="Cambria" pitchFamily="18" charset="0"/>
              </a:rPr>
              <a:t>as deployment preparation, family issues while deployed, and reintegration on return to </a:t>
            </a:r>
            <a:r>
              <a:rPr lang="en-US" sz="2000" dirty="0" smtClean="0">
                <a:latin typeface="Cambria" pitchFamily="18" charset="0"/>
              </a:rPr>
              <a:t>work</a:t>
            </a:r>
          </a:p>
          <a:p>
            <a:pPr>
              <a:spcBef>
                <a:spcPts val="0"/>
              </a:spcBef>
              <a:spcAft>
                <a:spcPts val="600"/>
              </a:spcAft>
            </a:pPr>
            <a:r>
              <a:rPr lang="en-US" sz="2000" dirty="0" smtClean="0">
                <a:latin typeface="Cambria" pitchFamily="18" charset="0"/>
              </a:rPr>
              <a:t>Make a warm transfer to provider, if possible</a:t>
            </a:r>
            <a:endParaRPr lang="en-US" sz="2000" dirty="0">
              <a:latin typeface="Cambria" pitchFamily="18" charset="0"/>
            </a:endParaRPr>
          </a:p>
          <a:p>
            <a:pPr algn="l">
              <a:spcBef>
                <a:spcPts val="0"/>
              </a:spcBef>
              <a:spcAft>
                <a:spcPts val="600"/>
              </a:spcAft>
            </a:pPr>
            <a:r>
              <a:rPr lang="en-US" sz="2000" dirty="0" smtClean="0">
                <a:latin typeface="Cambria" pitchFamily="18" charset="0"/>
              </a:rPr>
              <a:t>Help the client connect with other resources when required services exceed what the EAP can provide</a:t>
            </a:r>
          </a:p>
          <a:p>
            <a:pPr>
              <a:spcBef>
                <a:spcPts val="0"/>
              </a:spcBef>
              <a:spcAft>
                <a:spcPts val="600"/>
              </a:spcAft>
            </a:pPr>
            <a:r>
              <a:rPr lang="en-US" sz="2000" dirty="0">
                <a:latin typeface="Cambria" pitchFamily="18" charset="0"/>
              </a:rPr>
              <a:t>H</a:t>
            </a:r>
            <a:r>
              <a:rPr lang="en-US" sz="2000" dirty="0" smtClean="0">
                <a:latin typeface="Cambria" pitchFamily="18" charset="0"/>
              </a:rPr>
              <a:t>ave knowledge of available Department of Veterans </a:t>
            </a:r>
            <a:r>
              <a:rPr lang="en-US" sz="2000" dirty="0">
                <a:latin typeface="Cambria" pitchFamily="18" charset="0"/>
              </a:rPr>
              <a:t>Affairs </a:t>
            </a:r>
            <a:r>
              <a:rPr lang="en-US" sz="2000" dirty="0" smtClean="0">
                <a:latin typeface="Cambria" pitchFamily="18" charset="0"/>
              </a:rPr>
              <a:t>healthcare resources </a:t>
            </a:r>
            <a:r>
              <a:rPr lang="en-US" sz="2000" dirty="0">
                <a:latin typeface="Cambria" pitchFamily="18" charset="0"/>
              </a:rPr>
              <a:t>(</a:t>
            </a:r>
            <a:r>
              <a:rPr lang="en-US" sz="2000" dirty="0" smtClean="0">
                <a:latin typeface="Cambria" pitchFamily="18" charset="0"/>
                <a:hlinkClick r:id="rId3"/>
              </a:rPr>
              <a:t>www.va.gov/health</a:t>
            </a:r>
            <a:r>
              <a:rPr lang="en-US" sz="2000" dirty="0" smtClean="0">
                <a:latin typeface="Cambria" pitchFamily="18" charset="0"/>
              </a:rPr>
              <a:t> and the Community Provider Toolkit)</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Referral</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5</a:t>
            </a:fld>
            <a:endParaRPr lang="en-US" dirty="0"/>
          </a:p>
        </p:txBody>
      </p:sp>
    </p:spTree>
    <p:extLst>
      <p:ext uri="{BB962C8B-B14F-4D97-AF65-F5344CB8AC3E}">
        <p14:creationId xmlns="" xmlns:p14="http://schemas.microsoft.com/office/powerpoint/2010/main" val="197042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algn="l">
              <a:spcBef>
                <a:spcPts val="0"/>
              </a:spcBef>
              <a:spcAft>
                <a:spcPts val="600"/>
              </a:spcAft>
            </a:pPr>
            <a:r>
              <a:rPr lang="en-US" sz="2000" dirty="0" smtClean="0">
                <a:latin typeface="Cambria" pitchFamily="18" charset="0"/>
              </a:rPr>
              <a:t>Assist management in devising and recommending needed accommodations for various conditions, such as PTSD or TBI</a:t>
            </a:r>
          </a:p>
          <a:p>
            <a:pPr>
              <a:spcBef>
                <a:spcPts val="0"/>
              </a:spcBef>
              <a:spcAft>
                <a:spcPts val="600"/>
              </a:spcAft>
            </a:pPr>
            <a:r>
              <a:rPr lang="en-US" sz="2000" dirty="0" smtClean="0">
                <a:latin typeface="Cambria" pitchFamily="18" charset="0"/>
              </a:rPr>
              <a:t>Provide </a:t>
            </a:r>
            <a:r>
              <a:rPr lang="en-US" sz="2000" dirty="0">
                <a:latin typeface="Cambria" pitchFamily="18" charset="0"/>
              </a:rPr>
              <a:t>consultation to management and leadership on a wide range of workplace issues impacting employee, organizational, and management health and </a:t>
            </a:r>
            <a:r>
              <a:rPr lang="en-US" sz="2000" dirty="0" smtClean="0">
                <a:latin typeface="Cambria" pitchFamily="18" charset="0"/>
              </a:rPr>
              <a:t>performance</a:t>
            </a:r>
          </a:p>
          <a:p>
            <a:pPr>
              <a:spcBef>
                <a:spcPts val="0"/>
              </a:spcBef>
              <a:spcAft>
                <a:spcPts val="600"/>
              </a:spcAft>
            </a:pPr>
            <a:r>
              <a:rPr lang="en-US" sz="2000" dirty="0">
                <a:latin typeface="Cambria" pitchFamily="18" charset="0"/>
              </a:rPr>
              <a:t>Sensitize management to </a:t>
            </a:r>
            <a:r>
              <a:rPr lang="en-US" sz="2000" dirty="0" smtClean="0">
                <a:latin typeface="Cambria" pitchFamily="18" charset="0"/>
              </a:rPr>
              <a:t>Veterans’ </a:t>
            </a:r>
            <a:r>
              <a:rPr lang="en-US" sz="2000" dirty="0">
                <a:latin typeface="Cambria" pitchFamily="18" charset="0"/>
              </a:rPr>
              <a:t>issues; help them develop awareness of assumptions and stereotypes regarding </a:t>
            </a:r>
            <a:r>
              <a:rPr lang="en-US" sz="2000" dirty="0" smtClean="0">
                <a:latin typeface="Cambria" pitchFamily="18" charset="0"/>
              </a:rPr>
              <a:t>Veterans</a:t>
            </a:r>
          </a:p>
          <a:p>
            <a:pPr lvl="1">
              <a:spcBef>
                <a:spcPts val="0"/>
              </a:spcBef>
              <a:spcAft>
                <a:spcPts val="600"/>
              </a:spcAft>
            </a:pPr>
            <a:r>
              <a:rPr lang="en-US" sz="2000" dirty="0" smtClean="0">
                <a:latin typeface="Cambria" pitchFamily="18" charset="0"/>
              </a:rPr>
              <a:t>Emphasize that not all Veterans will have difficulties or need assistance</a:t>
            </a:r>
            <a:endParaRPr lang="en-US" sz="2000" dirty="0">
              <a:latin typeface="Cambria" pitchFamily="18" charset="0"/>
            </a:endParaRPr>
          </a:p>
        </p:txBody>
      </p:sp>
      <p:sp>
        <p:nvSpPr>
          <p:cNvPr id="4" name="Title 1"/>
          <p:cNvSpPr>
            <a:spLocks noGrp="1"/>
          </p:cNvSpPr>
          <p:nvPr>
            <p:ph type="title" idx="4294967295"/>
          </p:nvPr>
        </p:nvSpPr>
        <p:spPr>
          <a:xfrm>
            <a:off x="1752600" y="1066800"/>
            <a:ext cx="6934200" cy="6096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Management Consultation &amp; Training</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6</a:t>
            </a:fld>
            <a:endParaRPr lang="en-US" dirty="0"/>
          </a:p>
        </p:txBody>
      </p:sp>
    </p:spTree>
    <p:extLst>
      <p:ext uri="{BB962C8B-B14F-4D97-AF65-F5344CB8AC3E}">
        <p14:creationId xmlns="" xmlns:p14="http://schemas.microsoft.com/office/powerpoint/2010/main" val="3031466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514600"/>
            <a:ext cx="8077200" cy="3581400"/>
          </a:xfrm>
          <a:prstGeom prst="rect">
            <a:avLst/>
          </a:prstGeom>
        </p:spPr>
        <p:txBody>
          <a:bodyPr>
            <a:noAutofit/>
          </a:bodyPr>
          <a:lstStyle/>
          <a:p>
            <a:pPr>
              <a:spcBef>
                <a:spcPts val="0"/>
              </a:spcBef>
              <a:spcAft>
                <a:spcPts val="600"/>
              </a:spcAft>
            </a:pPr>
            <a:r>
              <a:rPr lang="en-US" sz="2000" dirty="0" smtClean="0">
                <a:latin typeface="Cambria" pitchFamily="18" charset="0"/>
              </a:rPr>
              <a:t>Educate </a:t>
            </a:r>
            <a:r>
              <a:rPr lang="en-US" sz="2000" dirty="0">
                <a:latin typeface="Cambria" pitchFamily="18" charset="0"/>
              </a:rPr>
              <a:t>supervisors and upper management on military and civilian cultural differences (e.g., the </a:t>
            </a:r>
            <a:r>
              <a:rPr lang="en-US" sz="2000" dirty="0" smtClean="0">
                <a:latin typeface="Cambria" pitchFamily="18" charset="0"/>
              </a:rPr>
              <a:t>military’s </a:t>
            </a:r>
            <a:r>
              <a:rPr lang="en-US" sz="2000" dirty="0">
                <a:latin typeface="Cambria" pitchFamily="18" charset="0"/>
              </a:rPr>
              <a:t>use of manuals, necessity for punctuality, and “respect” for rank or time in </a:t>
            </a:r>
            <a:r>
              <a:rPr lang="en-US" sz="2000" dirty="0" smtClean="0">
                <a:latin typeface="Cambria" pitchFamily="18" charset="0"/>
              </a:rPr>
              <a:t>service)</a:t>
            </a:r>
            <a:endParaRPr lang="en-US" sz="2000" dirty="0">
              <a:latin typeface="Cambria" pitchFamily="18" charset="0"/>
            </a:endParaRPr>
          </a:p>
          <a:p>
            <a:pPr>
              <a:spcBef>
                <a:spcPts val="0"/>
              </a:spcBef>
              <a:spcAft>
                <a:spcPts val="600"/>
              </a:spcAft>
            </a:pPr>
            <a:r>
              <a:rPr lang="en-US" sz="2000" dirty="0" smtClean="0">
                <a:latin typeface="Cambria" pitchFamily="18" charset="0"/>
              </a:rPr>
              <a:t>Find handouts related to military structure and culture on the Veterans Employment Toolkit: </a:t>
            </a:r>
            <a:r>
              <a:rPr lang="en-US" sz="1800" dirty="0" smtClean="0">
                <a:latin typeface="Cambria" pitchFamily="18" charset="0"/>
                <a:hlinkClick r:id="rId3"/>
              </a:rPr>
              <a:t>www.va.gov/vetsinworkplace/experience.asp</a:t>
            </a:r>
            <a:r>
              <a:rPr lang="en-US" sz="1800" dirty="0" smtClean="0">
                <a:latin typeface="Cambria" pitchFamily="18" charset="0"/>
              </a:rPr>
              <a:t> </a:t>
            </a:r>
            <a:endParaRPr lang="en-US" sz="2000" dirty="0">
              <a:latin typeface="Cambria" pitchFamily="18" charset="0"/>
            </a:endParaRPr>
          </a:p>
          <a:p>
            <a:pPr lvl="1">
              <a:spcBef>
                <a:spcPts val="0"/>
              </a:spcBef>
              <a:spcAft>
                <a:spcPts val="600"/>
              </a:spcAft>
            </a:pPr>
            <a:r>
              <a:rPr lang="en-US" sz="2000" dirty="0" smtClean="0">
                <a:latin typeface="Cambria" pitchFamily="18" charset="0"/>
              </a:rPr>
              <a:t>Improving </a:t>
            </a:r>
            <a:r>
              <a:rPr lang="en-US" sz="2000" dirty="0">
                <a:latin typeface="Cambria" pitchFamily="18" charset="0"/>
              </a:rPr>
              <a:t>Job Performance Using the Military Training </a:t>
            </a:r>
            <a:r>
              <a:rPr lang="en-US" sz="2000" dirty="0" smtClean="0">
                <a:latin typeface="Cambria" pitchFamily="18" charset="0"/>
              </a:rPr>
              <a:t>Model: </a:t>
            </a:r>
            <a:r>
              <a:rPr lang="en-US" sz="1800" dirty="0" smtClean="0">
                <a:latin typeface="Cambria" pitchFamily="18" charset="0"/>
                <a:hlinkClick r:id="rId4"/>
              </a:rPr>
              <a:t>www.va.gov/vetsinworkplace/docs/em_improvePerformance.html</a:t>
            </a:r>
            <a:r>
              <a:rPr lang="en-US" sz="1800" dirty="0" smtClean="0">
                <a:latin typeface="Cambria" pitchFamily="18" charset="0"/>
              </a:rPr>
              <a:t> </a:t>
            </a:r>
            <a:endParaRPr lang="en-US" sz="1800" dirty="0">
              <a:latin typeface="Cambria" pitchFamily="18" charset="0"/>
            </a:endParaRPr>
          </a:p>
        </p:txBody>
      </p:sp>
      <p:sp>
        <p:nvSpPr>
          <p:cNvPr id="4" name="Title 1"/>
          <p:cNvSpPr>
            <a:spLocks noGrp="1"/>
          </p:cNvSpPr>
          <p:nvPr>
            <p:ph type="title" idx="4294967295"/>
          </p:nvPr>
        </p:nvSpPr>
        <p:spPr>
          <a:xfrm>
            <a:off x="1752600" y="1066800"/>
            <a:ext cx="6934200" cy="6096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Management Consultation &amp; Training</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7</a:t>
            </a:fld>
            <a:endParaRPr lang="en-US" dirty="0"/>
          </a:p>
        </p:txBody>
      </p:sp>
    </p:spTree>
    <p:extLst>
      <p:ext uri="{BB962C8B-B14F-4D97-AF65-F5344CB8AC3E}">
        <p14:creationId xmlns="" xmlns:p14="http://schemas.microsoft.com/office/powerpoint/2010/main" val="593033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057400"/>
            <a:ext cx="8077200" cy="3886200"/>
          </a:xfrm>
          <a:prstGeom prst="rect">
            <a:avLst/>
          </a:prstGeom>
        </p:spPr>
        <p:txBody>
          <a:bodyPr>
            <a:noAutofit/>
          </a:bodyPr>
          <a:lstStyle/>
          <a:p>
            <a:pPr>
              <a:spcBef>
                <a:spcPts val="0"/>
              </a:spcBef>
              <a:spcAft>
                <a:spcPts val="600"/>
              </a:spcAft>
            </a:pPr>
            <a:r>
              <a:rPr lang="en-US" sz="2000" dirty="0" smtClean="0">
                <a:latin typeface="Cambria" pitchFamily="18" charset="0"/>
              </a:rPr>
              <a:t>Educate others on VA’s </a:t>
            </a:r>
            <a:r>
              <a:rPr lang="en-US" sz="2000" dirty="0">
                <a:latin typeface="Cambria" pitchFamily="18" charset="0"/>
              </a:rPr>
              <a:t>resources </a:t>
            </a:r>
            <a:r>
              <a:rPr lang="en-US" sz="2000" dirty="0" smtClean="0">
                <a:latin typeface="Cambria" pitchFamily="18" charset="0"/>
              </a:rPr>
              <a:t>for </a:t>
            </a:r>
            <a:r>
              <a:rPr lang="en-US" sz="2000" dirty="0">
                <a:latin typeface="Cambria" pitchFamily="18" charset="0"/>
              </a:rPr>
              <a:t>Veterans and their family </a:t>
            </a:r>
            <a:r>
              <a:rPr lang="en-US" sz="2000" dirty="0" smtClean="0">
                <a:latin typeface="Cambria" pitchFamily="18" charset="0"/>
              </a:rPr>
              <a:t>members</a:t>
            </a:r>
          </a:p>
          <a:p>
            <a:pPr>
              <a:spcBef>
                <a:spcPts val="0"/>
              </a:spcBef>
              <a:spcAft>
                <a:spcPts val="600"/>
              </a:spcAft>
            </a:pPr>
            <a:r>
              <a:rPr lang="en-US" sz="2000" dirty="0" smtClean="0">
                <a:latin typeface="Cambria" pitchFamily="18" charset="0"/>
              </a:rPr>
              <a:t>Train </a:t>
            </a:r>
            <a:r>
              <a:rPr lang="en-US" sz="2000" dirty="0">
                <a:latin typeface="Cambria" pitchFamily="18" charset="0"/>
              </a:rPr>
              <a:t>fellow employees about differences in military and civilian </a:t>
            </a:r>
            <a:r>
              <a:rPr lang="en-US" sz="2000" dirty="0" smtClean="0">
                <a:latin typeface="Cambria" pitchFamily="18" charset="0"/>
              </a:rPr>
              <a:t>culture, similar to the awareness training for management</a:t>
            </a:r>
          </a:p>
          <a:p>
            <a:pPr>
              <a:spcBef>
                <a:spcPts val="0"/>
              </a:spcBef>
              <a:spcAft>
                <a:spcPts val="600"/>
              </a:spcAft>
            </a:pPr>
            <a:r>
              <a:rPr lang="en-US" sz="2000" dirty="0" smtClean="0">
                <a:latin typeface="Cambria" pitchFamily="18" charset="0"/>
              </a:rPr>
              <a:t>Adopt a coaching approach in working one-on-one with Veteran employees</a:t>
            </a:r>
            <a:endParaRPr lang="en-US" sz="2000" dirty="0">
              <a:latin typeface="Cambria" pitchFamily="18" charset="0"/>
            </a:endParaRPr>
          </a:p>
          <a:p>
            <a:pPr lvl="1">
              <a:spcBef>
                <a:spcPts val="0"/>
              </a:spcBef>
              <a:spcAft>
                <a:spcPts val="600"/>
              </a:spcAft>
            </a:pPr>
            <a:r>
              <a:rPr lang="en-US" sz="2000" dirty="0" smtClean="0">
                <a:latin typeface="Cambria" pitchFamily="18" charset="0"/>
              </a:rPr>
              <a:t>Include </a:t>
            </a:r>
            <a:r>
              <a:rPr lang="en-US" sz="2000" dirty="0">
                <a:latin typeface="Cambria" pitchFamily="18" charset="0"/>
              </a:rPr>
              <a:t>coaching on topics such as improving work habits, wellness issues, time management, </a:t>
            </a:r>
            <a:r>
              <a:rPr lang="en-US" sz="2000" dirty="0" smtClean="0">
                <a:latin typeface="Cambria" pitchFamily="18" charset="0"/>
              </a:rPr>
              <a:t>work-life </a:t>
            </a:r>
            <a:r>
              <a:rPr lang="en-US" sz="2000" dirty="0">
                <a:latin typeface="Cambria" pitchFamily="18" charset="0"/>
              </a:rPr>
              <a:t>balance, and stress </a:t>
            </a:r>
            <a:r>
              <a:rPr lang="en-US" sz="2000" dirty="0" smtClean="0">
                <a:latin typeface="Cambria" pitchFamily="18" charset="0"/>
              </a:rPr>
              <a:t>management</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Employee Training</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8</a:t>
            </a:fld>
            <a:endParaRPr lang="en-US" dirty="0"/>
          </a:p>
        </p:txBody>
      </p:sp>
    </p:spTree>
    <p:extLst>
      <p:ext uri="{BB962C8B-B14F-4D97-AF65-F5344CB8AC3E}">
        <p14:creationId xmlns="" xmlns:p14="http://schemas.microsoft.com/office/powerpoint/2010/main" val="3764478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algn="l">
              <a:spcBef>
                <a:spcPts val="0"/>
              </a:spcBef>
            </a:pPr>
            <a:r>
              <a:rPr lang="en-US" sz="2000" dirty="0" smtClean="0">
                <a:solidFill>
                  <a:schemeClr val="tx1"/>
                </a:solidFill>
                <a:latin typeface="Cambria" pitchFamily="18" charset="0"/>
              </a:rPr>
              <a:t>Educate management, supervisors, and all departments on Veteran-friendly EAP services</a:t>
            </a:r>
          </a:p>
          <a:p>
            <a:pPr algn="l">
              <a:spcBef>
                <a:spcPts val="0"/>
              </a:spcBef>
            </a:pPr>
            <a:r>
              <a:rPr lang="en-US" sz="2000" dirty="0" smtClean="0">
                <a:latin typeface="Cambria" pitchFamily="18" charset="0"/>
              </a:rPr>
              <a:t>Encourage management to share the program with all employees</a:t>
            </a:r>
          </a:p>
          <a:p>
            <a:pPr algn="l">
              <a:spcBef>
                <a:spcPts val="0"/>
              </a:spcBef>
            </a:pPr>
            <a:r>
              <a:rPr lang="en-US" sz="2000" dirty="0" smtClean="0">
                <a:solidFill>
                  <a:schemeClr val="tx1"/>
                </a:solidFill>
                <a:latin typeface="Cambria" pitchFamily="18" charset="0"/>
              </a:rPr>
              <a:t>Stress that the program is free, confidential, and that there will not be repercussions for </a:t>
            </a:r>
            <a:r>
              <a:rPr lang="en-US" sz="2000" dirty="0" smtClean="0">
                <a:latin typeface="Cambria" pitchFamily="18" charset="0"/>
              </a:rPr>
              <a:t>seeking help through EAP</a:t>
            </a:r>
            <a:endParaRPr lang="en-US" sz="2000" dirty="0">
              <a:latin typeface="Cambria" pitchFamily="18" charset="0"/>
            </a:endParaRPr>
          </a:p>
          <a:p>
            <a:pPr algn="l">
              <a:spcBef>
                <a:spcPts val="0"/>
              </a:spcBef>
            </a:pPr>
            <a:r>
              <a:rPr lang="en-US" sz="2000" dirty="0" smtClean="0">
                <a:latin typeface="Cambria" pitchFamily="18" charset="0"/>
              </a:rPr>
              <a:t>Communicate to employees all available services, including those for covered family members</a:t>
            </a:r>
          </a:p>
          <a:p>
            <a:pPr algn="l">
              <a:spcBef>
                <a:spcPts val="0"/>
              </a:spcBef>
            </a:pPr>
            <a:r>
              <a:rPr lang="en-US" sz="2000" dirty="0" smtClean="0">
                <a:solidFill>
                  <a:schemeClr val="tx1"/>
                </a:solidFill>
                <a:latin typeface="Cambria" pitchFamily="18" charset="0"/>
              </a:rPr>
              <a:t>Introduce EAP services during new </a:t>
            </a:r>
            <a:r>
              <a:rPr lang="en-US" sz="2000" dirty="0">
                <a:latin typeface="Cambria" pitchFamily="18" charset="0"/>
              </a:rPr>
              <a:t>e</a:t>
            </a:r>
            <a:r>
              <a:rPr lang="en-US" sz="2000" dirty="0" smtClean="0">
                <a:solidFill>
                  <a:schemeClr val="tx1"/>
                </a:solidFill>
                <a:latin typeface="Cambria" pitchFamily="18" charset="0"/>
              </a:rPr>
              <a:t>mployee </a:t>
            </a:r>
            <a:r>
              <a:rPr lang="en-US" sz="2000" dirty="0">
                <a:latin typeface="Cambria" pitchFamily="18" charset="0"/>
              </a:rPr>
              <a:t>o</a:t>
            </a:r>
            <a:r>
              <a:rPr lang="en-US" sz="2000" dirty="0" smtClean="0">
                <a:solidFill>
                  <a:schemeClr val="tx1"/>
                </a:solidFill>
                <a:latin typeface="Cambria" pitchFamily="18" charset="0"/>
              </a:rPr>
              <a:t>rientation</a:t>
            </a:r>
          </a:p>
          <a:p>
            <a:pPr algn="l">
              <a:spcBef>
                <a:spcPts val="0"/>
              </a:spcBef>
            </a:pPr>
            <a:r>
              <a:rPr lang="en-US" sz="2000" dirty="0">
                <a:latin typeface="Cambria" pitchFamily="18" charset="0"/>
              </a:rPr>
              <a:t>D</a:t>
            </a:r>
            <a:r>
              <a:rPr lang="en-US" sz="2000" dirty="0" smtClean="0">
                <a:latin typeface="Cambria" pitchFamily="18" charset="0"/>
              </a:rPr>
              <a:t>emonstrate the program’s value to leadership and get their assistance in promoting the program as a Veteran-friendly source of expertise and excellence</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EAP Program Promotion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9</a:t>
            </a:fld>
            <a:endParaRPr lang="en-US" dirty="0"/>
          </a:p>
        </p:txBody>
      </p:sp>
    </p:spTree>
    <p:extLst>
      <p:ext uri="{BB962C8B-B14F-4D97-AF65-F5344CB8AC3E}">
        <p14:creationId xmlns="" xmlns:p14="http://schemas.microsoft.com/office/powerpoint/2010/main" val="1653015023"/>
      </p:ext>
    </p:extLst>
  </p:cSld>
  <p:clrMapOvr>
    <a:masterClrMapping/>
  </p:clrMapOvr>
</p:sld>
</file>

<file path=ppt/theme/theme1.xml><?xml version="1.0" encoding="utf-8"?>
<a:theme xmlns:a="http://schemas.openxmlformats.org/drawingml/2006/main" name="EAP Information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EAP Information v1</Template>
  <TotalTime>2934</TotalTime>
  <Words>1579</Words>
  <Application>Microsoft Office PowerPoint</Application>
  <PresentationFormat>On-screen Show (4:3)</PresentationFormat>
  <Paragraphs>118</Paragraphs>
  <Slides>10</Slides>
  <Notes>10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EAP Information v1</vt:lpstr>
      <vt:lpstr>2_Office Theme</vt:lpstr>
      <vt:lpstr>Slide 1</vt:lpstr>
      <vt:lpstr>Introduction</vt:lpstr>
      <vt:lpstr>EAP Components</vt:lpstr>
      <vt:lpstr>Assessment</vt:lpstr>
      <vt:lpstr>Referral</vt:lpstr>
      <vt:lpstr>Management Consultation &amp; Training</vt:lpstr>
      <vt:lpstr>Management Consultation &amp; Training</vt:lpstr>
      <vt:lpstr>Employee Training</vt:lpstr>
      <vt:lpstr>EAP Program Promotion</vt:lpstr>
      <vt:lpstr>Sources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Karin</dc:creator>
  <cp:lastModifiedBy>Sara J. Landes</cp:lastModifiedBy>
  <cp:revision>110</cp:revision>
  <dcterms:created xsi:type="dcterms:W3CDTF">2013-03-07T20:56:01Z</dcterms:created>
  <dcterms:modified xsi:type="dcterms:W3CDTF">2013-10-18T19:48:45Z</dcterms:modified>
</cp:coreProperties>
</file>