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296" r:id="rId3"/>
    <p:sldId id="297" r:id="rId4"/>
    <p:sldId id="275" r:id="rId5"/>
    <p:sldId id="284" r:id="rId6"/>
    <p:sldId id="294" r:id="rId7"/>
    <p:sldId id="278" r:id="rId8"/>
    <p:sldId id="306" r:id="rId9"/>
    <p:sldId id="307" r:id="rId10"/>
    <p:sldId id="280" r:id="rId11"/>
    <p:sldId id="298" r:id="rId12"/>
    <p:sldId id="299" r:id="rId13"/>
    <p:sldId id="300" r:id="rId14"/>
    <p:sldId id="301" r:id="rId15"/>
    <p:sldId id="302" r:id="rId16"/>
    <p:sldId id="303" r:id="rId17"/>
    <p:sldId id="304" r:id="rId18"/>
    <p:sldId id="305"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81350" autoAdjust="0"/>
  </p:normalViewPr>
  <p:slideViewPr>
    <p:cSldViewPr>
      <p:cViewPr>
        <p:scale>
          <a:sx n="66" d="100"/>
          <a:sy n="66" d="100"/>
        </p:scale>
        <p:origin x="-1416" y="-6"/>
      </p:cViewPr>
      <p:guideLst>
        <p:guide orient="horz" pos="2160"/>
        <p:guide pos="2880"/>
      </p:guideLst>
    </p:cSldViewPr>
  </p:slideViewPr>
  <p:outlineViewPr>
    <p:cViewPr>
      <p:scale>
        <a:sx n="33" d="100"/>
        <a:sy n="33" d="100"/>
      </p:scale>
      <p:origin x="48" y="15216"/>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D7A6C-D0CC-4315-A6AF-549EBA07489C}" type="datetimeFigureOut">
              <a:rPr lang="en-US" smtClean="0"/>
              <a:pPr/>
              <a:t>10/18/2013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D189DF-0F0A-49D8-8293-B3A77BA7B221}" type="slidenum">
              <a:rPr lang="en-US" smtClean="0"/>
              <a:pPr/>
              <a:t>‹#›</a:t>
            </a:fld>
            <a:endParaRPr lang="en-US"/>
          </a:p>
        </p:txBody>
      </p:sp>
    </p:spTree>
    <p:extLst>
      <p:ext uri="{BB962C8B-B14F-4D97-AF65-F5344CB8AC3E}">
        <p14:creationId xmlns="" xmlns:p14="http://schemas.microsoft.com/office/powerpoint/2010/main" val="1219254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esgr.mil/"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www.va.gov/vetsinworkplace"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esgr.mi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esgr.mi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Welcome to the Veterans in the Workplace Training Series on Promising Practices for Employer Support of National Guard and Reserve Members</a:t>
            </a:r>
            <a:r>
              <a:rPr lang="en-US" baseline="0" dirty="0" smtClean="0"/>
              <a:t>, sponsored by the Department of Veterans Affairs.</a:t>
            </a:r>
          </a:p>
          <a:p>
            <a:r>
              <a:rPr lang="en-US" baseline="0" dirty="0" smtClean="0"/>
              <a:t>This material was generated by Corporate Gray and The Burton Blatt Institute at Syracuse University and is based on research conducted under the U.S. Department of Veterans Affairs.</a:t>
            </a:r>
            <a:endParaRPr lang="en-US" dirty="0" smtClean="0"/>
          </a:p>
        </p:txBody>
      </p:sp>
      <p:sp>
        <p:nvSpPr>
          <p:cNvPr id="4" name="Slide Number Placeholder 3"/>
          <p:cNvSpPr>
            <a:spLocks noGrp="1"/>
          </p:cNvSpPr>
          <p:nvPr>
            <p:ph type="sldNum" sz="quarter" idx="10"/>
          </p:nvPr>
        </p:nvSpPr>
        <p:spPr/>
        <p:txBody>
          <a:bodyPr/>
          <a:lstStyle/>
          <a:p>
            <a:fld id="{48F86195-DA77-4505-89EC-EB1DFBBB909E}" type="slidenum">
              <a:rPr lang="en-US" smtClean="0"/>
              <a:pPr/>
              <a:t>1</a:t>
            </a:fld>
            <a:endParaRPr lang="en-US"/>
          </a:p>
        </p:txBody>
      </p:sp>
    </p:spTree>
    <p:extLst>
      <p:ext uri="{BB962C8B-B14F-4D97-AF65-F5344CB8AC3E}">
        <p14:creationId xmlns="" xmlns:p14="http://schemas.microsoft.com/office/powerpoint/2010/main" val="1809209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spcAft>
                <a:spcPts val="600"/>
              </a:spcAft>
              <a:buFont typeface="Arial" pitchFamily="34" charset="0"/>
              <a:buNone/>
            </a:pPr>
            <a:r>
              <a:rPr lang="en-US" sz="1200" dirty="0" smtClean="0">
                <a:latin typeface="Cambria" pitchFamily="18" charset="0"/>
              </a:rPr>
              <a:t>Another</a:t>
            </a:r>
            <a:r>
              <a:rPr lang="en-US" sz="1200" baseline="0" dirty="0" smtClean="0">
                <a:latin typeface="Cambria" pitchFamily="18" charset="0"/>
              </a:rPr>
              <a:t> promising practice is to e</a:t>
            </a:r>
            <a:r>
              <a:rPr lang="en-US" sz="1200" dirty="0" smtClean="0">
                <a:latin typeface="Cambria" pitchFamily="18" charset="0"/>
              </a:rPr>
              <a:t>ncourage supervisors to get to know their employees’ military commanders and supervisors.</a:t>
            </a:r>
            <a:r>
              <a:rPr lang="en-US" sz="1200" baseline="0" dirty="0" smtClean="0">
                <a:latin typeface="Cambria" pitchFamily="18" charset="0"/>
              </a:rPr>
              <a:t> They can a</a:t>
            </a:r>
            <a:r>
              <a:rPr lang="en-US" sz="1200" dirty="0" smtClean="0">
                <a:latin typeface="Cambria" pitchFamily="18" charset="0"/>
              </a:rPr>
              <a:t>sk for advance notice of employees’ annual military duty schedule and work out conflicts as early as possible.</a:t>
            </a:r>
          </a:p>
          <a:p>
            <a:pPr marL="0" marR="0" indent="0" algn="l" defTabSz="914400" rtl="0" eaLnBrk="1" fontAlgn="auto" latinLnBrk="0" hangingPunct="1">
              <a:lnSpc>
                <a:spcPct val="100000"/>
              </a:lnSpc>
              <a:spcBef>
                <a:spcPts val="0"/>
              </a:spcBef>
              <a:spcAft>
                <a:spcPts val="600"/>
              </a:spcAft>
              <a:buClrTx/>
              <a:buSzTx/>
              <a:buFont typeface="Arial" pitchFamily="34" charset="0"/>
              <a:buNone/>
              <a:tabLst/>
              <a:defRPr/>
            </a:pPr>
            <a:r>
              <a:rPr lang="en-US" sz="1200" dirty="0" smtClean="0">
                <a:latin typeface="Cambria" pitchFamily="18" charset="0"/>
              </a:rPr>
              <a:t>Also, assist Guard and Reserve member employees in translating their military skills into the organization’s career opportunities. Use a tool such as the Military Skills Translator</a:t>
            </a:r>
            <a:r>
              <a:rPr lang="en-US" sz="1200" baseline="0" dirty="0" smtClean="0">
                <a:latin typeface="Cambria" pitchFamily="18" charset="0"/>
              </a:rPr>
              <a:t> on the VA for VETS website to help them understand their skills in the civilian workplace.</a:t>
            </a:r>
            <a:endParaRPr lang="en-US" sz="1200" dirty="0" smtClean="0">
              <a:latin typeface="Cambria" pitchFamily="18" charset="0"/>
            </a:endParaRPr>
          </a:p>
          <a:p>
            <a:pPr marL="0" indent="0" algn="l">
              <a:spcAft>
                <a:spcPts val="600"/>
              </a:spcAft>
              <a:buFont typeface="Arial" pitchFamily="34" charset="0"/>
              <a:buNone/>
            </a:pP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10</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 member of the National Guard or Reserve is called into active duty, this</a:t>
            </a:r>
            <a:r>
              <a:rPr lang="en-US" baseline="0" dirty="0" smtClean="0"/>
              <a:t> is referred to as mobilization if within the U.S., and deployment if outside the U.S.</a:t>
            </a:r>
          </a:p>
          <a:p>
            <a:r>
              <a:rPr lang="en-US" dirty="0" smtClean="0"/>
              <a:t>An</a:t>
            </a:r>
            <a:r>
              <a:rPr lang="en-US" baseline="0" dirty="0" smtClean="0"/>
              <a:t> employer can support mobilized or deployed Guard and Reserve members by:</a:t>
            </a:r>
          </a:p>
          <a:p>
            <a:pPr marL="0" indent="0" algn="l">
              <a:spcAft>
                <a:spcPts val="600"/>
              </a:spcAft>
              <a:buFont typeface="Arial" pitchFamily="34" charset="0"/>
              <a:buNone/>
            </a:pPr>
            <a:r>
              <a:rPr lang="en-US" baseline="0" dirty="0" smtClean="0"/>
              <a:t>Providing </a:t>
            </a:r>
            <a:r>
              <a:rPr lang="en-US" sz="1200" dirty="0" smtClean="0">
                <a:latin typeface="Cambria" pitchFamily="18" charset="0"/>
              </a:rPr>
              <a:t>job-protected time away from work,</a:t>
            </a:r>
          </a:p>
          <a:p>
            <a:pPr marL="0" indent="0" algn="l">
              <a:spcAft>
                <a:spcPts val="600"/>
              </a:spcAft>
              <a:buFont typeface="Arial" pitchFamily="34" charset="0"/>
              <a:buNone/>
            </a:pPr>
            <a:r>
              <a:rPr lang="en-US" sz="1200" dirty="0" smtClean="0">
                <a:latin typeface="Cambria" pitchFamily="18" charset="0"/>
              </a:rPr>
              <a:t>If possible, paying the salary difference during mobilization or deployment;</a:t>
            </a:r>
          </a:p>
          <a:p>
            <a:pPr marL="0" indent="0" algn="l">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c</a:t>
            </a:r>
            <a:r>
              <a:rPr lang="en-US" sz="1200" dirty="0" smtClean="0">
                <a:latin typeface="Cambria" pitchFamily="18" charset="0"/>
              </a:rPr>
              <a:t>ontinuing benefits for the employee and covered family members if they choose.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mbria" pitchFamily="18" charset="0"/>
              </a:rPr>
              <a:t>Also,</a:t>
            </a:r>
            <a:r>
              <a:rPr lang="en-US" sz="1200" baseline="0" dirty="0" smtClean="0">
                <a:latin typeface="Cambria" pitchFamily="18" charset="0"/>
              </a:rPr>
              <a:t> be aware of and f</a:t>
            </a:r>
            <a:r>
              <a:rPr lang="en-US" sz="1200" dirty="0" smtClean="0">
                <a:latin typeface="Cambria" pitchFamily="18" charset="0"/>
              </a:rPr>
              <a:t>ollow the USERRA guidelines for employee support during mobilization or deployment.</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11</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spcAft>
                <a:spcPts val="600"/>
              </a:spcAft>
              <a:buFont typeface="Arial" pitchFamily="34" charset="0"/>
              <a:buNone/>
            </a:pPr>
            <a:r>
              <a:rPr lang="en-US" sz="1200" dirty="0" smtClean="0">
                <a:latin typeface="Cambria" pitchFamily="18" charset="0"/>
              </a:rPr>
              <a:t>An employer can offer support to the family of the</a:t>
            </a:r>
            <a:r>
              <a:rPr lang="en-US" sz="1200" baseline="0" dirty="0" smtClean="0">
                <a:latin typeface="Cambria" pitchFamily="18" charset="0"/>
              </a:rPr>
              <a:t> Guard or Reserve employee with their consent by:</a:t>
            </a:r>
            <a:endParaRPr lang="en-US" sz="1200" dirty="0" smtClean="0">
              <a:latin typeface="Cambria" pitchFamily="18" charset="0"/>
            </a:endParaRPr>
          </a:p>
          <a:p>
            <a:pPr marL="0" indent="0" algn="l">
              <a:spcAft>
                <a:spcPts val="600"/>
              </a:spcAft>
              <a:buFont typeface="Arial" pitchFamily="34" charset="0"/>
              <a:buNone/>
            </a:pPr>
            <a:r>
              <a:rPr lang="en-US" sz="1200" dirty="0" smtClean="0">
                <a:latin typeface="Cambria" pitchFamily="18" charset="0"/>
              </a:rPr>
              <a:t>Maintaining contact with the mobilized service members and their families through e-mail and care packages;</a:t>
            </a:r>
          </a:p>
          <a:p>
            <a:pPr marL="0" indent="0" algn="l">
              <a:spcAft>
                <a:spcPts val="600"/>
              </a:spcAft>
              <a:buFont typeface="Arial" pitchFamily="34" charset="0"/>
              <a:buNone/>
            </a:pPr>
            <a:r>
              <a:rPr lang="en-US" sz="1200" dirty="0" smtClean="0">
                <a:latin typeface="Cambria" pitchFamily="18" charset="0"/>
              </a:rPr>
              <a:t>Have supervisors personally contact family members periodically;</a:t>
            </a:r>
          </a:p>
          <a:p>
            <a:pPr marL="0" indent="0" algn="l">
              <a:spcAft>
                <a:spcPts val="600"/>
              </a:spcAft>
              <a:buFont typeface="Arial" pitchFamily="34" charset="0"/>
              <a:buNone/>
            </a:pPr>
            <a:r>
              <a:rPr lang="en-US" sz="1200" dirty="0" smtClean="0">
                <a:latin typeface="Cambria" pitchFamily="18" charset="0"/>
              </a:rPr>
              <a:t>Invite families to company social events and other functions;</a:t>
            </a:r>
          </a:p>
          <a:p>
            <a:pPr marL="0" indent="0" algn="l">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h</a:t>
            </a:r>
            <a:r>
              <a:rPr lang="en-US" sz="1200" dirty="0" smtClean="0">
                <a:latin typeface="Cambria" pitchFamily="18" charset="0"/>
              </a:rPr>
              <a:t>ave an assistance program or affinity group for families of the employees that are called to active duty.</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12</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spcAft>
                <a:spcPts val="600"/>
              </a:spcAft>
              <a:buFont typeface="Arial" pitchFamily="34" charset="0"/>
              <a:buNone/>
            </a:pPr>
            <a:r>
              <a:rPr lang="en-US" sz="1200" dirty="0" smtClean="0">
                <a:latin typeface="Cambria" pitchFamily="18" charset="0"/>
              </a:rPr>
              <a:t>There are many promising practices for supporting Guar</a:t>
            </a:r>
            <a:r>
              <a:rPr lang="en-US" sz="1200" baseline="0" dirty="0" smtClean="0">
                <a:latin typeface="Cambria" pitchFamily="18" charset="0"/>
              </a:rPr>
              <a:t>d and Reserve employees on their return to work, including:</a:t>
            </a:r>
            <a:endParaRPr lang="en-US" sz="1200" dirty="0" smtClean="0">
              <a:latin typeface="Cambria" pitchFamily="18" charset="0"/>
            </a:endParaRPr>
          </a:p>
          <a:p>
            <a:pPr marL="0" indent="0" algn="l">
              <a:spcAft>
                <a:spcPts val="600"/>
              </a:spcAft>
              <a:buFont typeface="Arial" pitchFamily="34" charset="0"/>
              <a:buNone/>
            </a:pPr>
            <a:r>
              <a:rPr lang="en-US" sz="1200" dirty="0" smtClean="0">
                <a:latin typeface="Cambria" pitchFamily="18" charset="0"/>
              </a:rPr>
              <a:t>Offering unpaid time off before the employee’s return to work, determined by the length of mobilization or deployment;</a:t>
            </a:r>
          </a:p>
          <a:p>
            <a:pPr marL="0" indent="0" algn="l">
              <a:spcAft>
                <a:spcPts val="600"/>
              </a:spcAft>
              <a:buFont typeface="Arial" pitchFamily="34" charset="0"/>
              <a:buNone/>
            </a:pPr>
            <a:r>
              <a:rPr lang="en-US" sz="1200" dirty="0" smtClean="0">
                <a:latin typeface="Cambria" pitchFamily="18" charset="0"/>
              </a:rPr>
              <a:t>Offering flexible work arrangements during the transition period;</a:t>
            </a:r>
          </a:p>
          <a:p>
            <a:pPr marL="0" indent="0" algn="l">
              <a:spcAft>
                <a:spcPts val="600"/>
              </a:spcAft>
              <a:buFont typeface="Arial" pitchFamily="34" charset="0"/>
              <a:buNone/>
            </a:pPr>
            <a:r>
              <a:rPr lang="en-US" sz="1200" dirty="0" smtClean="0">
                <a:latin typeface="Cambria" pitchFamily="18" charset="0"/>
              </a:rPr>
              <a:t>Placing returning employee back in the</a:t>
            </a:r>
            <a:r>
              <a:rPr lang="en-US" sz="1200" baseline="0" dirty="0" smtClean="0">
                <a:latin typeface="Cambria" pitchFamily="18" charset="0"/>
              </a:rPr>
              <a:t> </a:t>
            </a:r>
            <a:r>
              <a:rPr lang="en-US" sz="1200" dirty="0" smtClean="0">
                <a:latin typeface="Cambria" pitchFamily="18" charset="0"/>
              </a:rPr>
              <a:t>same position they had before, or one of similar status; </a:t>
            </a:r>
          </a:p>
          <a:p>
            <a:pPr marL="0" indent="0" algn="l">
              <a:spcAft>
                <a:spcPts val="600"/>
              </a:spcAft>
              <a:buFont typeface="Arial" pitchFamily="34" charset="0"/>
              <a:buNone/>
            </a:pPr>
            <a:r>
              <a:rPr lang="en-US" sz="1200" dirty="0" smtClean="0">
                <a:latin typeface="Cambria" pitchFamily="18" charset="0"/>
              </a:rPr>
              <a:t>Reintroducing them to their job on return</a:t>
            </a:r>
            <a:r>
              <a:rPr lang="en-US" sz="1200" baseline="0" dirty="0" smtClean="0">
                <a:latin typeface="Cambria" pitchFamily="18" charset="0"/>
              </a:rPr>
              <a:t> and</a:t>
            </a:r>
            <a:r>
              <a:rPr lang="en-US" sz="1200" dirty="0" smtClean="0">
                <a:latin typeface="Cambria" pitchFamily="18" charset="0"/>
              </a:rPr>
              <a:t> providing training to bring them back up to speed;</a:t>
            </a:r>
          </a:p>
          <a:p>
            <a:pPr marL="0" indent="0" algn="l">
              <a:spcAft>
                <a:spcPts val="600"/>
              </a:spcAft>
              <a:buFont typeface="Arial" pitchFamily="34" charset="0"/>
              <a:buNone/>
            </a:pPr>
            <a:r>
              <a:rPr lang="en-US" sz="1200" dirty="0" smtClean="0">
                <a:latin typeface="Cambria" pitchFamily="18" charset="0"/>
              </a:rPr>
              <a:t>Providing free legal services to returning Veterans as needed;</a:t>
            </a:r>
          </a:p>
          <a:p>
            <a:pPr marL="0" indent="0" algn="l">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m</a:t>
            </a:r>
            <a:r>
              <a:rPr lang="en-US" sz="1200" dirty="0" smtClean="0">
                <a:latin typeface="Cambria" pitchFamily="18" charset="0"/>
              </a:rPr>
              <a:t>aintaining a mentorship or peer-to-peer program to provide senior management assistance and career guidance and development of Guard and Reserve members and Veteran employees.  </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13</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Aft>
                <a:spcPts val="600"/>
              </a:spcAft>
            </a:pPr>
            <a:r>
              <a:rPr lang="en-US" sz="1200" dirty="0" smtClean="0">
                <a:latin typeface="Cambria" pitchFamily="18" charset="0"/>
              </a:rPr>
              <a:t>Military service recognition of Guard and Reserve members and Veteran employees is a promising practice that should only be done with the employees’ consent.</a:t>
            </a:r>
          </a:p>
          <a:p>
            <a:pPr algn="l">
              <a:spcAft>
                <a:spcPts val="600"/>
              </a:spcAft>
            </a:pPr>
            <a:r>
              <a:rPr lang="en-US" sz="1200" dirty="0" smtClean="0">
                <a:latin typeface="Cambria" pitchFamily="18" charset="0"/>
              </a:rPr>
              <a:t>Some ideas for service recognition are:</a:t>
            </a:r>
          </a:p>
          <a:p>
            <a:pPr marL="0" indent="0" algn="l">
              <a:spcAft>
                <a:spcPts val="600"/>
              </a:spcAft>
              <a:buFont typeface="Arial" pitchFamily="34" charset="0"/>
              <a:buNone/>
            </a:pPr>
            <a:r>
              <a:rPr lang="en-US" sz="1200" dirty="0" smtClean="0">
                <a:latin typeface="Cambria" pitchFamily="18" charset="0"/>
              </a:rPr>
              <a:t>Display a tribute in a prominent place to honor employees who are Guard and Reserve members and Veterans;</a:t>
            </a:r>
          </a:p>
          <a:p>
            <a:pPr marL="0" indent="0" algn="l">
              <a:spcAft>
                <a:spcPts val="600"/>
              </a:spcAft>
              <a:buFont typeface="Arial" pitchFamily="34" charset="0"/>
              <a:buNone/>
            </a:pPr>
            <a:r>
              <a:rPr lang="en-US" sz="1200" dirty="0" smtClean="0">
                <a:latin typeface="Cambria" pitchFamily="18" charset="0"/>
              </a:rPr>
              <a:t>Recognize and publicize their dedication and commitment to your business and the nation;</a:t>
            </a:r>
          </a:p>
          <a:p>
            <a:pPr marL="0" indent="0" algn="l">
              <a:spcAft>
                <a:spcPts val="600"/>
              </a:spcAft>
              <a:buFont typeface="Arial" pitchFamily="34" charset="0"/>
              <a:buNone/>
            </a:pPr>
            <a:r>
              <a:rPr lang="en-US" sz="1200" dirty="0" smtClean="0">
                <a:latin typeface="Cambria" pitchFamily="18" charset="0"/>
              </a:rPr>
              <a:t>Send company-wide emails from the CEO and upper management acknowledging and thanking employees for their service in the Guard and Reserve; encourage other employees to do the same;</a:t>
            </a:r>
          </a:p>
          <a:p>
            <a:pPr marL="0" indent="0" algn="l">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s</a:t>
            </a:r>
            <a:r>
              <a:rPr lang="en-US" sz="1200" dirty="0" smtClean="0">
                <a:latin typeface="Cambria" pitchFamily="18" charset="0"/>
              </a:rPr>
              <a:t>end company-wide emails to announce the return of mobilized or deployed employees.</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14</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200" dirty="0" smtClean="0"/>
              <a:t>ESGR</a:t>
            </a:r>
            <a:r>
              <a:rPr lang="en-US" sz="1200" baseline="0" dirty="0" smtClean="0"/>
              <a:t> has a</a:t>
            </a:r>
            <a:r>
              <a:rPr lang="en-US" sz="1200" dirty="0" smtClean="0"/>
              <a:t> Statement of Support program, and the intent is to increase employer support by encouraging employers to act as advocates for employee participation in the military.</a:t>
            </a:r>
          </a:p>
          <a:p>
            <a:pPr marL="0" indent="0">
              <a:spcAft>
                <a:spcPts val="1200"/>
              </a:spcAft>
              <a:buFont typeface="Arial" pitchFamily="34" charset="0"/>
              <a:buNone/>
            </a:pPr>
            <a:r>
              <a:rPr lang="en-US" sz="1200" dirty="0" smtClean="0">
                <a:latin typeface="Cambria" pitchFamily="18" charset="0"/>
              </a:rPr>
              <a:t>To</a:t>
            </a:r>
            <a:r>
              <a:rPr lang="en-US" sz="1200" baseline="0" dirty="0" smtClean="0">
                <a:latin typeface="Cambria" pitchFamily="18" charset="0"/>
              </a:rPr>
              <a:t> show their support, employers can s</a:t>
            </a:r>
            <a:r>
              <a:rPr lang="en-US" sz="1200" dirty="0" smtClean="0">
                <a:latin typeface="Cambria" pitchFamily="18" charset="0"/>
              </a:rPr>
              <a:t>ign ESGR’s Statement of Support </a:t>
            </a:r>
            <a:r>
              <a:rPr lang="en-US" sz="1200" dirty="0" smtClean="0"/>
              <a:t>for the Guard and Reserve found on their website</a:t>
            </a:r>
            <a:r>
              <a:rPr lang="en-US" sz="1200" baseline="0" dirty="0" smtClean="0"/>
              <a:t> and d</a:t>
            </a:r>
            <a:r>
              <a:rPr lang="en-US" sz="1200" dirty="0" smtClean="0"/>
              <a:t>isplay it prominently for employees and visitors to see.</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15</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t>Employers signing a Statement of Support make the following commitments to their employees:</a:t>
            </a:r>
          </a:p>
          <a:p>
            <a:pPr marL="0" indent="0">
              <a:spcAft>
                <a:spcPts val="600"/>
              </a:spcAft>
              <a:buFont typeface="Arial" pitchFamily="34" charset="0"/>
              <a:buNone/>
            </a:pPr>
            <a:r>
              <a:rPr lang="en-US" sz="1200" dirty="0" smtClean="0"/>
              <a:t>We fully recognize, honor, and enforce the Uniformed Services Employment and Reemployment Rights Act (USERRA).</a:t>
            </a:r>
          </a:p>
          <a:p>
            <a:pPr marL="0" indent="0">
              <a:spcAft>
                <a:spcPts val="600"/>
              </a:spcAft>
              <a:buFont typeface="Arial" pitchFamily="34" charset="0"/>
              <a:buNone/>
            </a:pPr>
            <a:r>
              <a:rPr lang="en-US" sz="1200" dirty="0" smtClean="0"/>
              <a:t>Our managers and supervisors will have the tools they need to effectively manage those employees who serve in the Guard and Reserve.</a:t>
            </a:r>
          </a:p>
          <a:p>
            <a:pPr marL="0" indent="0">
              <a:spcAft>
                <a:spcPts val="600"/>
              </a:spcAft>
              <a:buFont typeface="Arial" pitchFamily="34" charset="0"/>
              <a:buNone/>
            </a:pPr>
            <a:r>
              <a:rPr lang="en-US" sz="1200" dirty="0" smtClean="0"/>
              <a:t>We appreciate the values, leadership, and unique skills service members bring to the workforce and will encourage opportunities to hire members of the Guard and Reserve and Veterans.</a:t>
            </a:r>
          </a:p>
          <a:p>
            <a:pPr marL="0" indent="0">
              <a:spcAft>
                <a:spcPts val="600"/>
              </a:spcAft>
              <a:buFont typeface="Arial" pitchFamily="34" charset="0"/>
              <a:buNone/>
            </a:pPr>
            <a:r>
              <a:rPr lang="en-US" sz="1200" dirty="0" smtClean="0"/>
              <a:t>We will continually recognize and support our country’s service members and their families in peace, in crisis, and in war.</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16</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Cambria" pitchFamily="18" charset="0"/>
              </a:rPr>
              <a:t>Some</a:t>
            </a:r>
            <a:r>
              <a:rPr lang="en-US" sz="1200" baseline="0" dirty="0" smtClean="0">
                <a:latin typeface="Cambria" pitchFamily="18" charset="0"/>
              </a:rPr>
              <a:t> of the r</a:t>
            </a:r>
            <a:r>
              <a:rPr lang="en-US" sz="1200" dirty="0" smtClean="0">
                <a:latin typeface="Cambria" pitchFamily="18" charset="0"/>
              </a:rPr>
              <a:t>esources employers can access on the ESGR website at</a:t>
            </a:r>
            <a:r>
              <a:rPr lang="en-US" sz="1200" baseline="0" dirty="0" smtClean="0">
                <a:latin typeface="Cambria" pitchFamily="18" charset="0"/>
              </a:rPr>
              <a:t> </a:t>
            </a:r>
            <a:r>
              <a:rPr lang="en-US" sz="1200" dirty="0" smtClean="0">
                <a:latin typeface="Cambria" pitchFamily="18" charset="0"/>
                <a:hlinkClick r:id="rId3"/>
              </a:rPr>
              <a:t>www.esgr.mil</a:t>
            </a:r>
            <a:r>
              <a:rPr lang="en-US" sz="1200" baseline="0" dirty="0" smtClean="0">
                <a:latin typeface="Cambria" pitchFamily="18" charset="0"/>
              </a:rPr>
              <a:t> are</a:t>
            </a:r>
            <a:r>
              <a:rPr lang="en-US" sz="1200" dirty="0" smtClean="0">
                <a:latin typeface="Cambria" pitchFamily="18" charset="0"/>
              </a:rPr>
              <a:t>: </a:t>
            </a:r>
          </a:p>
          <a:p>
            <a:pPr marL="0" indent="0">
              <a:buFont typeface="Wingdings" pitchFamily="2" charset="2"/>
              <a:buNone/>
            </a:pPr>
            <a:r>
              <a:rPr lang="en-US" sz="1200" dirty="0" smtClean="0">
                <a:latin typeface="Cambria" pitchFamily="18" charset="0"/>
              </a:rPr>
              <a:t>Tips for Employers</a:t>
            </a:r>
          </a:p>
          <a:p>
            <a:pPr marL="0" indent="0">
              <a:buFont typeface="Wingdings" pitchFamily="2" charset="2"/>
              <a:buNone/>
            </a:pPr>
            <a:r>
              <a:rPr lang="en-US" sz="1200" dirty="0" smtClean="0">
                <a:latin typeface="Cambria" pitchFamily="18" charset="0"/>
              </a:rPr>
              <a:t>Employers Frequently Asked Questions</a:t>
            </a:r>
            <a:endParaRPr lang="en-US" dirty="0" smtClean="0">
              <a:latin typeface="Cambria" pitchFamily="18" charset="0"/>
            </a:endParaRPr>
          </a:p>
          <a:p>
            <a:pPr marL="0" indent="0">
              <a:buFont typeface="Wingdings" pitchFamily="2" charset="2"/>
              <a:buNone/>
            </a:pPr>
            <a:r>
              <a:rPr lang="en-US" sz="1200" dirty="0" smtClean="0">
                <a:latin typeface="Cambria" pitchFamily="18" charset="0"/>
              </a:rPr>
              <a:t>Employer Resource Guide</a:t>
            </a:r>
            <a:endParaRPr lang="en-US" dirty="0" smtClean="0">
              <a:latin typeface="Cambria" pitchFamily="18" charset="0"/>
            </a:endParaRPr>
          </a:p>
          <a:p>
            <a:pPr marL="0" indent="0">
              <a:buFont typeface="Wingdings" pitchFamily="2" charset="2"/>
              <a:buNone/>
            </a:pPr>
            <a:r>
              <a:rPr lang="en-US" sz="1200" dirty="0" smtClean="0">
                <a:latin typeface="Cambria" pitchFamily="18" charset="0"/>
              </a:rPr>
              <a:t>And the USERRA Fact Sheet</a:t>
            </a:r>
          </a:p>
          <a:p>
            <a:pPr marL="285750" indent="-285750">
              <a:buFont typeface="Wingdings" pitchFamily="2" charset="2"/>
              <a:buChar char="§"/>
            </a:pPr>
            <a:endParaRPr lang="en-US" sz="1200" u="sng" dirty="0" smtClean="0">
              <a:latin typeface="Cambria" pitchFamily="18" charset="0"/>
            </a:endParaRPr>
          </a:p>
          <a:p>
            <a:r>
              <a:rPr lang="en-US" sz="1200" dirty="0" smtClean="0">
                <a:latin typeface="Cambria" pitchFamily="18" charset="0"/>
              </a:rPr>
              <a:t>Resources for employers found</a:t>
            </a:r>
            <a:r>
              <a:rPr lang="en-US" sz="1200" baseline="0" dirty="0" smtClean="0">
                <a:latin typeface="Cambria" pitchFamily="18" charset="0"/>
              </a:rPr>
              <a:t> </a:t>
            </a:r>
            <a:r>
              <a:rPr lang="en-US" sz="1200" dirty="0" smtClean="0">
                <a:latin typeface="Cambria" pitchFamily="18" charset="0"/>
              </a:rPr>
              <a:t>on the Veterans Employment Toolkit at</a:t>
            </a:r>
            <a:r>
              <a:rPr lang="en-US" sz="1200" baseline="0" dirty="0" smtClean="0">
                <a:latin typeface="Cambria" pitchFamily="18" charset="0"/>
              </a:rPr>
              <a:t> </a:t>
            </a:r>
            <a:r>
              <a:rPr lang="en-US" sz="1200" dirty="0" smtClean="0">
                <a:latin typeface="Cambria" pitchFamily="18" charset="0"/>
                <a:hlinkClick r:id="rId4"/>
              </a:rPr>
              <a:t>www.va.gov/vetsinworkplace</a:t>
            </a:r>
            <a:r>
              <a:rPr lang="en-US" sz="1200" baseline="0" dirty="0" smtClean="0">
                <a:latin typeface="Cambria" pitchFamily="18" charset="0"/>
              </a:rPr>
              <a:t> are</a:t>
            </a:r>
            <a:r>
              <a:rPr lang="en-US" sz="1200" dirty="0" smtClean="0">
                <a:latin typeface="Cambria" pitchFamily="18" charset="0"/>
              </a:rPr>
              <a:t>:</a:t>
            </a:r>
          </a:p>
          <a:p>
            <a:pPr marL="0" indent="0">
              <a:buFont typeface="Wingdings" pitchFamily="2" charset="2"/>
              <a:buNone/>
            </a:pPr>
            <a:r>
              <a:rPr lang="en-US" sz="1200" dirty="0" smtClean="0">
                <a:latin typeface="Cambria" pitchFamily="18" charset="0"/>
              </a:rPr>
              <a:t>Handout on Planning for Military Leave for Employees in the Reserve and Guard</a:t>
            </a:r>
          </a:p>
          <a:p>
            <a:pPr marL="0" indent="0">
              <a:buFont typeface="Wingdings" pitchFamily="2" charset="2"/>
              <a:buNone/>
            </a:pPr>
            <a:r>
              <a:rPr lang="en-US" sz="1200" dirty="0" smtClean="0">
                <a:latin typeface="Cambria" pitchFamily="18" charset="0"/>
              </a:rPr>
              <a:t>Example of a Military Leave Policy</a:t>
            </a:r>
          </a:p>
          <a:p>
            <a:pPr marL="0" indent="0">
              <a:buFont typeface="Wingdings" pitchFamily="2" charset="2"/>
              <a:buNone/>
            </a:pPr>
            <a:r>
              <a:rPr lang="en-US" sz="1200" dirty="0" smtClean="0">
                <a:latin typeface="Cambria" pitchFamily="18" charset="0"/>
              </a:rPr>
              <a:t>And a</a:t>
            </a:r>
            <a:r>
              <a:rPr lang="en-US" sz="1200" baseline="0" dirty="0" smtClean="0">
                <a:latin typeface="Cambria" pitchFamily="18" charset="0"/>
              </a:rPr>
              <a:t> </a:t>
            </a:r>
            <a:r>
              <a:rPr lang="en-US" sz="1200" dirty="0" smtClean="0">
                <a:latin typeface="Cambria" pitchFamily="18" charset="0"/>
              </a:rPr>
              <a:t>USERRA Advanced e-Learning Course</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17</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1200"/>
              </a:spcAft>
              <a:buClrTx/>
              <a:buSzTx/>
              <a:buFontTx/>
              <a:buNone/>
              <a:tabLst/>
              <a:defRPr/>
            </a:pPr>
            <a:r>
              <a:rPr lang="en-US" dirty="0" smtClean="0"/>
              <a:t>The sources for this Training Series presentation</a:t>
            </a:r>
            <a:r>
              <a:rPr lang="en-US" baseline="0" dirty="0" smtClean="0"/>
              <a:t> </a:t>
            </a:r>
            <a:r>
              <a:rPr lang="en-US" dirty="0" smtClean="0"/>
              <a:t>are:</a:t>
            </a:r>
          </a:p>
          <a:p>
            <a:pPr marL="0" indent="0">
              <a:spcBef>
                <a:spcPts val="0"/>
              </a:spcBef>
              <a:spcAft>
                <a:spcPts val="1200"/>
              </a:spcAft>
              <a:buNone/>
            </a:pPr>
            <a:r>
              <a:rPr lang="en-US" sz="1200" dirty="0" smtClean="0"/>
              <a:t>The Department of Veterans Affairs’ </a:t>
            </a:r>
            <a:r>
              <a:rPr lang="en-US" sz="1200" i="1" dirty="0" smtClean="0"/>
              <a:t>Veterans in the Workplace</a:t>
            </a:r>
            <a:r>
              <a:rPr lang="en-US" sz="1200" dirty="0" smtClean="0"/>
              <a:t> </a:t>
            </a:r>
            <a:r>
              <a:rPr lang="en-US" sz="1200" i="1" dirty="0" smtClean="0"/>
              <a:t>Final Report by Burton Blatt Institute at Syracuse University</a:t>
            </a:r>
            <a:r>
              <a:rPr lang="en-US" sz="1200" i="1" baseline="0" dirty="0" smtClean="0"/>
              <a:t> and Corporate Gray</a:t>
            </a:r>
            <a:r>
              <a:rPr lang="en-US" sz="1200" dirty="0" smtClean="0"/>
              <a:t>;</a:t>
            </a:r>
          </a:p>
          <a:p>
            <a:pPr marL="0" indent="0">
              <a:spcBef>
                <a:spcPts val="0"/>
              </a:spcBef>
              <a:spcAft>
                <a:spcPts val="1200"/>
              </a:spcAft>
              <a:buNone/>
            </a:pPr>
            <a:r>
              <a:rPr lang="en-US" sz="1200" i="1" dirty="0" smtClean="0"/>
              <a:t>Employer Support of the Guard and Reserve Employers Statement of Support</a:t>
            </a:r>
            <a:r>
              <a:rPr lang="en-US" sz="1200" i="0" dirty="0" smtClean="0"/>
              <a:t>;</a:t>
            </a:r>
            <a:endParaRPr lang="en-US" sz="1200" dirty="0" smtClean="0"/>
          </a:p>
          <a:p>
            <a:pPr marL="0" indent="0">
              <a:spcBef>
                <a:spcPts val="0"/>
              </a:spcBef>
              <a:spcAft>
                <a:spcPts val="1200"/>
              </a:spcAft>
              <a:buNone/>
            </a:pPr>
            <a:r>
              <a:rPr lang="en-US" sz="1200" dirty="0" smtClean="0"/>
              <a:t>And an email interview with Tom Bullock, Chief, Employer Outreach, DOD ESGR.</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18</a:t>
            </a:fld>
            <a:endParaRPr lang="en-US"/>
          </a:p>
        </p:txBody>
      </p:sp>
    </p:spTree>
    <p:extLst>
      <p:ext uri="{BB962C8B-B14F-4D97-AF65-F5344CB8AC3E}">
        <p14:creationId xmlns="" xmlns:p14="http://schemas.microsoft.com/office/powerpoint/2010/main" val="1708223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This Department of Veterans Affairs Training Series on Promising Practices for Employer Support of National Guard and Reserve Members is designed to help employers understand the importance of supporting National Guard and Reserve employees.</a:t>
            </a:r>
            <a:r>
              <a:rPr lang="en-US" sz="1200" baseline="0" dirty="0" smtClean="0">
                <a:latin typeface="Cambria" pitchFamily="18" charset="0"/>
              </a:rPr>
              <a:t> It presents </a:t>
            </a:r>
            <a:r>
              <a:rPr lang="en-US" sz="1200" dirty="0" smtClean="0">
                <a:latin typeface="Cambria" pitchFamily="18" charset="0"/>
              </a:rPr>
              <a:t>promising practices that could be implemented in providing effective support.</a:t>
            </a:r>
          </a:p>
        </p:txBody>
      </p:sp>
      <p:sp>
        <p:nvSpPr>
          <p:cNvPr id="4" name="Slide Number Placeholder 3"/>
          <p:cNvSpPr>
            <a:spLocks noGrp="1"/>
          </p:cNvSpPr>
          <p:nvPr>
            <p:ph type="sldNum" sz="quarter" idx="10"/>
          </p:nvPr>
        </p:nvSpPr>
        <p:spPr/>
        <p:txBody>
          <a:bodyPr/>
          <a:lstStyle/>
          <a:p>
            <a:fld id="{04D189DF-0F0A-49D8-8293-B3A77BA7B221}" type="slidenum">
              <a:rPr lang="en-US" smtClean="0"/>
              <a:pPr/>
              <a:t>2</a:t>
            </a:fld>
            <a:endParaRPr lang="en-US"/>
          </a:p>
        </p:txBody>
      </p:sp>
    </p:spTree>
    <p:extLst>
      <p:ext uri="{BB962C8B-B14F-4D97-AF65-F5344CB8AC3E}">
        <p14:creationId xmlns="" xmlns:p14="http://schemas.microsoft.com/office/powerpoint/2010/main" val="2688345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The suggestions in this presentation are being offered in an effort to improve Veteran retention in the workplace. It is understood that not all these practices can be implemented for every organization. Some variation may be required in order to comply with each organization’s policies and procedures.</a:t>
            </a:r>
            <a:endParaRPr lang="en-US" sz="14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3</a:t>
            </a:fld>
            <a:endParaRPr lang="en-US"/>
          </a:p>
        </p:txBody>
      </p:sp>
    </p:spTree>
    <p:extLst>
      <p:ext uri="{BB962C8B-B14F-4D97-AF65-F5344CB8AC3E}">
        <p14:creationId xmlns="" xmlns:p14="http://schemas.microsoft.com/office/powerpoint/2010/main" val="2688345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Cambria" pitchFamily="18" charset="0"/>
              </a:rPr>
              <a:t>This training refers to National Guard and Reserve members that hold a full-time civilian position while serving part-time in the Guard or Reserve. These Guard and Reserve members can be called to full-time military active duty.</a:t>
            </a:r>
            <a:br>
              <a:rPr lang="en-US" sz="1200" dirty="0" smtClean="0">
                <a:latin typeface="Cambria" pitchFamily="18" charset="0"/>
              </a:rPr>
            </a:br>
            <a:r>
              <a:rPr lang="en-US" sz="1200" dirty="0" smtClean="0">
                <a:latin typeface="Cambria" pitchFamily="18" charset="0"/>
              </a:rPr>
              <a:t>Supportive employers are critical to maintaining the strength and readiness of the nation’s Guard and Reserve units.</a:t>
            </a:r>
            <a:br>
              <a:rPr lang="en-US" sz="1200" dirty="0" smtClean="0">
                <a:latin typeface="Cambria" pitchFamily="18" charset="0"/>
              </a:rPr>
            </a:br>
            <a:r>
              <a:rPr lang="en-US" sz="1200" dirty="0" smtClean="0">
                <a:latin typeface="Cambria" pitchFamily="18" charset="0"/>
              </a:rPr>
              <a:t>Veteran-friendly organizations have clearly defined and supportive policies and practices in place regarding their National Guard and Reserve member employees.</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4</a:t>
            </a:fld>
            <a:endParaRPr lang="en-US"/>
          </a:p>
        </p:txBody>
      </p:sp>
    </p:spTree>
    <p:extLst>
      <p:ext uri="{BB962C8B-B14F-4D97-AF65-F5344CB8AC3E}">
        <p14:creationId xmlns="" xmlns:p14="http://schemas.microsoft.com/office/powerpoint/2010/main" val="206993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Cambria" pitchFamily="18" charset="0"/>
              </a:rPr>
              <a:t>The Department of Veterans Affairs (VA) conducted the </a:t>
            </a:r>
            <a:r>
              <a:rPr lang="en-US" sz="1200" i="1" dirty="0" smtClean="0">
                <a:latin typeface="Cambria" pitchFamily="18" charset="0"/>
              </a:rPr>
              <a:t>Veterans in the Workplace </a:t>
            </a:r>
            <a:r>
              <a:rPr lang="en-US" sz="1200" dirty="0" smtClean="0">
                <a:latin typeface="Cambria" pitchFamily="18" charset="0"/>
              </a:rPr>
              <a:t>study on the retention</a:t>
            </a:r>
            <a:r>
              <a:rPr lang="en-US" sz="1200" baseline="0" dirty="0" smtClean="0">
                <a:latin typeface="Cambria" pitchFamily="18" charset="0"/>
              </a:rPr>
              <a:t> of </a:t>
            </a:r>
            <a:r>
              <a:rPr lang="en-US" sz="1200" dirty="0" smtClean="0">
                <a:latin typeface="Cambria" pitchFamily="18" charset="0"/>
              </a:rPr>
              <a:t>Veterans, including National Guard and Reserve members.</a:t>
            </a:r>
            <a:br>
              <a:rPr lang="en-US" sz="1200" dirty="0" smtClean="0">
                <a:latin typeface="Cambria" pitchFamily="18" charset="0"/>
              </a:rPr>
            </a:br>
            <a:r>
              <a:rPr lang="en-US" sz="1200" dirty="0" smtClean="0">
                <a:latin typeface="Cambria" pitchFamily="18" charset="0"/>
              </a:rPr>
              <a:t>The study yielded some promising practices for organizations whose employees include members of the National Guard &amp; Reserve.</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5</a:t>
            </a:fld>
            <a:endParaRPr lang="en-US"/>
          </a:p>
        </p:txBody>
      </p:sp>
    </p:spTree>
    <p:extLst>
      <p:ext uri="{BB962C8B-B14F-4D97-AF65-F5344CB8AC3E}">
        <p14:creationId xmlns="" xmlns:p14="http://schemas.microsoft.com/office/powerpoint/2010/main" val="1615100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buFont typeface="Arial" pitchFamily="34" charset="0"/>
              <a:buNone/>
            </a:pPr>
            <a:r>
              <a:rPr lang="en-US" sz="1200" dirty="0" smtClean="0">
                <a:latin typeface="Cambria" pitchFamily="18" charset="0"/>
              </a:rPr>
              <a:t>The promising practices described in this presentation were derived from the VA’s study and other resources regarding the following ways to support members of the National Guard &amp; Reserve:</a:t>
            </a:r>
          </a:p>
          <a:p>
            <a:pPr>
              <a:spcBef>
                <a:spcPts val="0"/>
              </a:spcBef>
            </a:pPr>
            <a:r>
              <a:rPr lang="en-US" sz="1200" dirty="0" smtClean="0">
                <a:latin typeface="Cambria" pitchFamily="18" charset="0"/>
              </a:rPr>
              <a:t>Recruitment,</a:t>
            </a:r>
            <a:r>
              <a:rPr lang="en-US" sz="1200" baseline="0" dirty="0" smtClean="0">
                <a:latin typeface="Cambria" pitchFamily="18" charset="0"/>
              </a:rPr>
              <a:t> </a:t>
            </a:r>
            <a:r>
              <a:rPr lang="en-US" sz="1200" dirty="0" smtClean="0">
                <a:latin typeface="Cambria" pitchFamily="18" charset="0"/>
              </a:rPr>
              <a:t>Policies,</a:t>
            </a:r>
            <a:r>
              <a:rPr lang="en-US" sz="1200" baseline="0" dirty="0" smtClean="0">
                <a:latin typeface="Cambria" pitchFamily="18" charset="0"/>
              </a:rPr>
              <a:t> </a:t>
            </a:r>
            <a:r>
              <a:rPr lang="en-US" sz="1200" dirty="0" smtClean="0">
                <a:latin typeface="Cambria" pitchFamily="18" charset="0"/>
              </a:rPr>
              <a:t>Training,</a:t>
            </a:r>
            <a:r>
              <a:rPr lang="en-US" sz="1200" baseline="0" dirty="0" smtClean="0">
                <a:latin typeface="Cambria" pitchFamily="18" charset="0"/>
              </a:rPr>
              <a:t> </a:t>
            </a:r>
            <a:r>
              <a:rPr lang="en-US" sz="1200" dirty="0" smtClean="0">
                <a:latin typeface="Cambria" pitchFamily="18" charset="0"/>
              </a:rPr>
              <a:t>Support During Mobilization or Deployment,</a:t>
            </a:r>
            <a:r>
              <a:rPr lang="en-US" sz="1200" baseline="0" dirty="0" smtClean="0">
                <a:latin typeface="Cambria" pitchFamily="18" charset="0"/>
              </a:rPr>
              <a:t> </a:t>
            </a:r>
            <a:r>
              <a:rPr lang="en-US" sz="1200" dirty="0" smtClean="0">
                <a:latin typeface="Cambria" pitchFamily="18" charset="0"/>
              </a:rPr>
              <a:t>Family Support,</a:t>
            </a:r>
            <a:r>
              <a:rPr lang="en-US" sz="1200" baseline="0" dirty="0" smtClean="0">
                <a:latin typeface="Cambria" pitchFamily="18" charset="0"/>
              </a:rPr>
              <a:t> </a:t>
            </a:r>
            <a:r>
              <a:rPr lang="en-US" sz="1200" dirty="0" smtClean="0">
                <a:latin typeface="Cambria" pitchFamily="18" charset="0"/>
              </a:rPr>
              <a:t>Support for Returning Employees,</a:t>
            </a:r>
            <a:r>
              <a:rPr lang="en-US" sz="1200" baseline="0" dirty="0" smtClean="0">
                <a:latin typeface="Cambria" pitchFamily="18" charset="0"/>
              </a:rPr>
              <a:t> and </a:t>
            </a:r>
            <a:r>
              <a:rPr lang="en-US" sz="1200" dirty="0" smtClean="0">
                <a:latin typeface="Cambria" pitchFamily="18" charset="0"/>
              </a:rPr>
              <a:t>Service Recognition.</a:t>
            </a:r>
          </a:p>
        </p:txBody>
      </p:sp>
      <p:sp>
        <p:nvSpPr>
          <p:cNvPr id="4" name="Slide Number Placeholder 3"/>
          <p:cNvSpPr>
            <a:spLocks noGrp="1"/>
          </p:cNvSpPr>
          <p:nvPr>
            <p:ph type="sldNum" sz="quarter" idx="10"/>
          </p:nvPr>
        </p:nvSpPr>
        <p:spPr/>
        <p:txBody>
          <a:bodyPr/>
          <a:lstStyle/>
          <a:p>
            <a:fld id="{04D189DF-0F0A-49D8-8293-B3A77BA7B221}" type="slidenum">
              <a:rPr lang="en-US" smtClean="0"/>
              <a:pPr/>
              <a:t>6</a:t>
            </a:fld>
            <a:endParaRPr lang="en-US"/>
          </a:p>
        </p:txBody>
      </p:sp>
    </p:spTree>
    <p:extLst>
      <p:ext uri="{BB962C8B-B14F-4D97-AF65-F5344CB8AC3E}">
        <p14:creationId xmlns="" xmlns:p14="http://schemas.microsoft.com/office/powerpoint/2010/main" val="2901035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spcAft>
                <a:spcPts val="600"/>
              </a:spcAft>
              <a:buFont typeface="Arial" pitchFamily="34" charset="0"/>
              <a:buNone/>
            </a:pPr>
            <a:r>
              <a:rPr lang="en-US" sz="1200" dirty="0" smtClean="0">
                <a:latin typeface="Cambria" pitchFamily="18" charset="0"/>
              </a:rPr>
              <a:t>Promising practices for</a:t>
            </a:r>
            <a:r>
              <a:rPr lang="en-US" sz="1200" baseline="0" dirty="0" smtClean="0">
                <a:latin typeface="Cambria" pitchFamily="18" charset="0"/>
              </a:rPr>
              <a:t> recruitment include:</a:t>
            </a:r>
          </a:p>
          <a:p>
            <a:pPr marL="0" indent="0" algn="l">
              <a:spcAft>
                <a:spcPts val="600"/>
              </a:spcAft>
              <a:buFont typeface="Arial" pitchFamily="34" charset="0"/>
              <a:buNone/>
            </a:pPr>
            <a:r>
              <a:rPr lang="en-US" sz="1200" dirty="0" smtClean="0">
                <a:latin typeface="Cambria" pitchFamily="18" charset="0"/>
              </a:rPr>
              <a:t>Using military recruiting sites and attending military-focused job fairs to recruit members of the Guard and Reserve, Veterans, and their family members;</a:t>
            </a:r>
          </a:p>
          <a:p>
            <a:pPr marL="0" indent="0" algn="l">
              <a:spcAft>
                <a:spcPts val="600"/>
              </a:spcAft>
              <a:buFont typeface="Arial" pitchFamily="34" charset="0"/>
              <a:buNone/>
            </a:pPr>
            <a:r>
              <a:rPr lang="en-US" sz="1200" dirty="0" smtClean="0">
                <a:latin typeface="Cambria" pitchFamily="18" charset="0"/>
              </a:rPr>
              <a:t>Encouraging Veteran employees to assist in the recruiting of potential members of the Guard and Reserve, and Veteran candidates;</a:t>
            </a:r>
          </a:p>
          <a:p>
            <a:pPr marL="0" indent="0" algn="l">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p</a:t>
            </a:r>
            <a:r>
              <a:rPr lang="en-US" sz="1200" dirty="0" smtClean="0">
                <a:latin typeface="Cambria" pitchFamily="18" charset="0"/>
              </a:rPr>
              <a:t>lacing an emphasis on recruiting candidates with service-connected disabilities.</a:t>
            </a:r>
          </a:p>
        </p:txBody>
      </p:sp>
      <p:sp>
        <p:nvSpPr>
          <p:cNvPr id="4" name="Slide Number Placeholder 3"/>
          <p:cNvSpPr>
            <a:spLocks noGrp="1"/>
          </p:cNvSpPr>
          <p:nvPr>
            <p:ph type="sldNum" sz="quarter" idx="10"/>
          </p:nvPr>
        </p:nvSpPr>
        <p:spPr/>
        <p:txBody>
          <a:bodyPr/>
          <a:lstStyle/>
          <a:p>
            <a:fld id="{04D189DF-0F0A-49D8-8293-B3A77BA7B221}" type="slidenum">
              <a:rPr lang="en-US" smtClean="0"/>
              <a:pPr/>
              <a:t>7</a:t>
            </a:fld>
            <a:endParaRPr lang="en-US"/>
          </a:p>
        </p:txBody>
      </p:sp>
    </p:spTree>
    <p:extLst>
      <p:ext uri="{BB962C8B-B14F-4D97-AF65-F5344CB8AC3E}">
        <p14:creationId xmlns="" xmlns:p14="http://schemas.microsoft.com/office/powerpoint/2010/main" val="2901035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spcAft>
                <a:spcPts val="600"/>
              </a:spcAft>
              <a:buFont typeface="Arial" pitchFamily="34" charset="0"/>
              <a:buNone/>
            </a:pPr>
            <a:r>
              <a:rPr lang="en-US" sz="1200" dirty="0" smtClean="0">
                <a:latin typeface="Cambria" pitchFamily="18" charset="0"/>
              </a:rPr>
              <a:t>It’s important to have a well-defined military leave policy for Guard and Reserve members</a:t>
            </a:r>
            <a:r>
              <a:rPr lang="en-US" sz="1200" baseline="0" dirty="0" smtClean="0">
                <a:latin typeface="Cambria" pitchFamily="18" charset="0"/>
              </a:rPr>
              <a:t> which</a:t>
            </a:r>
            <a:r>
              <a:rPr lang="en-US" sz="1200" dirty="0" smtClean="0">
                <a:latin typeface="Cambria" pitchFamily="18" charset="0"/>
              </a:rPr>
              <a:t> follows your company’s guidelines. </a:t>
            </a:r>
          </a:p>
          <a:p>
            <a:pPr marL="0" indent="0" algn="l">
              <a:spcAft>
                <a:spcPts val="600"/>
              </a:spcAft>
              <a:buFont typeface="Arial" pitchFamily="34" charset="0"/>
              <a:buNone/>
            </a:pPr>
            <a:r>
              <a:rPr lang="en-US" sz="1200" dirty="0" smtClean="0">
                <a:latin typeface="Cambria" pitchFamily="18" charset="0"/>
              </a:rPr>
              <a:t>An example of a Military Leave Policy can</a:t>
            </a:r>
            <a:r>
              <a:rPr lang="en-US" sz="1200" baseline="0" dirty="0" smtClean="0">
                <a:latin typeface="Cambria" pitchFamily="18" charset="0"/>
              </a:rPr>
              <a:t> be found on the Veterans Employment Toolkit at www.va.gov/vetsinworkplace. </a:t>
            </a:r>
            <a:r>
              <a:rPr lang="en-US" sz="1200" dirty="0" smtClean="0">
                <a:latin typeface="Cambria" pitchFamily="18" charset="0"/>
              </a:rPr>
              <a:t>Another</a:t>
            </a:r>
            <a:r>
              <a:rPr lang="en-US" sz="1200" baseline="0" dirty="0" smtClean="0">
                <a:latin typeface="Cambria" pitchFamily="18" charset="0"/>
              </a:rPr>
              <a:t> resource is the VA’s handout titled </a:t>
            </a:r>
            <a:r>
              <a:rPr lang="en-US" sz="1200" dirty="0" smtClean="0">
                <a:latin typeface="Cambria" pitchFamily="18" charset="0"/>
              </a:rPr>
              <a:t>Planning for Military Leave for Employees in the Reserve and National Guard,</a:t>
            </a:r>
            <a:r>
              <a:rPr lang="en-US" sz="1200" baseline="0" dirty="0" smtClean="0">
                <a:latin typeface="Cambria" pitchFamily="18" charset="0"/>
              </a:rPr>
              <a:t> also found on the Veterans Employment Toolkit.</a:t>
            </a:r>
          </a:p>
          <a:p>
            <a:pPr marL="0" lvl="0" indent="0" algn="l">
              <a:spcAft>
                <a:spcPts val="600"/>
              </a:spcAft>
              <a:buFont typeface="Arial" pitchFamily="34" charset="0"/>
              <a:buNone/>
            </a:pPr>
            <a:r>
              <a:rPr lang="en-US" sz="1200" dirty="0" smtClean="0">
                <a:latin typeface="Cambria" pitchFamily="18" charset="0"/>
              </a:rPr>
              <a:t>Use the Employer Support of the Guard and Reserve,</a:t>
            </a:r>
            <a:r>
              <a:rPr lang="en-US" sz="1200" baseline="0" dirty="0" smtClean="0">
                <a:latin typeface="Cambria" pitchFamily="18" charset="0"/>
              </a:rPr>
              <a:t> or </a:t>
            </a:r>
            <a:r>
              <a:rPr lang="en-US" sz="1200" dirty="0" smtClean="0">
                <a:latin typeface="Cambria" pitchFamily="18" charset="0"/>
              </a:rPr>
              <a:t>ESGR, website for information and resources regarding National Guard &amp; Reserve policies</a:t>
            </a:r>
            <a:r>
              <a:rPr lang="en-US" sz="1200" baseline="0" dirty="0" smtClean="0">
                <a:latin typeface="Cambria" pitchFamily="18" charset="0"/>
              </a:rPr>
              <a:t> at</a:t>
            </a:r>
            <a:r>
              <a:rPr lang="en-US" sz="1200" dirty="0" smtClean="0">
                <a:latin typeface="Cambria" pitchFamily="18" charset="0"/>
              </a:rPr>
              <a:t> </a:t>
            </a:r>
            <a:r>
              <a:rPr lang="en-US" sz="1200" u="sng" dirty="0" smtClean="0">
                <a:latin typeface="Cambria" pitchFamily="18" charset="0"/>
                <a:hlinkClick r:id="rId3"/>
              </a:rPr>
              <a:t>www.esgr.mil</a:t>
            </a:r>
            <a:r>
              <a:rPr lang="en-US" sz="1200" u="sng" dirty="0" smtClean="0">
                <a:latin typeface="Cambria" pitchFamily="18" charset="0"/>
              </a:rPr>
              <a:t>.</a:t>
            </a:r>
            <a:endParaRPr lang="en-US" sz="1200" dirty="0" smtClean="0">
              <a:latin typeface="Cambria" pitchFamily="18" charset="0"/>
            </a:endParaRPr>
          </a:p>
          <a:p>
            <a:pPr marL="0" indent="0" algn="l">
              <a:spcAft>
                <a:spcPts val="600"/>
              </a:spcAft>
              <a:buFont typeface="Arial" pitchFamily="34" charset="0"/>
              <a:buNone/>
            </a:pPr>
            <a:r>
              <a:rPr lang="en-US" sz="1200" dirty="0" smtClean="0">
                <a:latin typeface="Cambria" pitchFamily="18" charset="0"/>
              </a:rPr>
              <a:t>Also,</a:t>
            </a:r>
            <a:r>
              <a:rPr lang="en-US" sz="1200" baseline="0" dirty="0" smtClean="0">
                <a:latin typeface="Cambria" pitchFamily="18" charset="0"/>
              </a:rPr>
              <a:t> consider e</a:t>
            </a:r>
            <a:r>
              <a:rPr lang="en-US" sz="1200" dirty="0" smtClean="0">
                <a:latin typeface="Cambria" pitchFamily="18" charset="0"/>
              </a:rPr>
              <a:t>ngaging with ESGR state committees on Uniformed Services Employment and Reemployment Rights Act issues.</a:t>
            </a:r>
            <a:endParaRPr lang="en-US" sz="16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8</a:t>
            </a:fld>
            <a:endParaRPr lang="en-US"/>
          </a:p>
        </p:txBody>
      </p:sp>
    </p:spTree>
    <p:extLst>
      <p:ext uri="{BB962C8B-B14F-4D97-AF65-F5344CB8AC3E}">
        <p14:creationId xmlns="" xmlns:p14="http://schemas.microsoft.com/office/powerpoint/2010/main" val="2901035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spcAft>
                <a:spcPts val="600"/>
              </a:spcAft>
              <a:buFont typeface="Arial" pitchFamily="34" charset="0"/>
              <a:buNone/>
            </a:pPr>
            <a:r>
              <a:rPr lang="en-US" sz="1200" dirty="0" smtClean="0">
                <a:latin typeface="Cambria" pitchFamily="18" charset="0"/>
              </a:rPr>
              <a:t>Following your organization’s guidelines, provide </a:t>
            </a:r>
            <a:r>
              <a:rPr lang="en-US" sz="1200" baseline="0" dirty="0" smtClean="0">
                <a:latin typeface="Cambria" pitchFamily="18" charset="0"/>
              </a:rPr>
              <a:t>training to management and employees about rights and policies in place.</a:t>
            </a:r>
          </a:p>
          <a:p>
            <a:pPr marL="0" indent="0" algn="l">
              <a:spcAft>
                <a:spcPts val="600"/>
              </a:spcAft>
              <a:buFont typeface="Arial" pitchFamily="34" charset="0"/>
              <a:buNone/>
            </a:pPr>
            <a:r>
              <a:rPr lang="en-US" sz="1200" baseline="0" dirty="0" smtClean="0">
                <a:latin typeface="Cambria" pitchFamily="18" charset="0"/>
              </a:rPr>
              <a:t>E</a:t>
            </a:r>
            <a:r>
              <a:rPr lang="en-US" sz="1200" dirty="0" smtClean="0">
                <a:latin typeface="Cambria" pitchFamily="18" charset="0"/>
              </a:rPr>
              <a:t>ducate supervisors and management on the Uniformed Services Employment and Reemployment Rights Act,</a:t>
            </a:r>
            <a:r>
              <a:rPr lang="en-US" sz="1200" baseline="0" dirty="0" smtClean="0">
                <a:latin typeface="Cambria" pitchFamily="18" charset="0"/>
              </a:rPr>
              <a:t> or </a:t>
            </a:r>
            <a:r>
              <a:rPr lang="en-US" sz="1200" dirty="0" smtClean="0">
                <a:latin typeface="Cambria" pitchFamily="18" charset="0"/>
              </a:rPr>
              <a:t>USERRA.</a:t>
            </a:r>
            <a:r>
              <a:rPr lang="en-US" sz="1200" baseline="0" dirty="0" smtClean="0">
                <a:latin typeface="Cambria" pitchFamily="18" charset="0"/>
              </a:rPr>
              <a:t> This t</a:t>
            </a:r>
            <a:r>
              <a:rPr lang="en-US" sz="1200" dirty="0" smtClean="0">
                <a:latin typeface="Cambria" pitchFamily="18" charset="0"/>
              </a:rPr>
              <a:t>raining can be found on the ESGR website</a:t>
            </a:r>
            <a:r>
              <a:rPr lang="en-US" sz="1200" baseline="0" dirty="0" smtClean="0">
                <a:latin typeface="Cambria" pitchFamily="18" charset="0"/>
              </a:rPr>
              <a:t> </a:t>
            </a:r>
            <a:r>
              <a:rPr lang="en-US" sz="1200" dirty="0" smtClean="0">
                <a:latin typeface="Cambria" pitchFamily="18" charset="0"/>
              </a:rPr>
              <a:t>at </a:t>
            </a:r>
            <a:r>
              <a:rPr lang="en-US" sz="1200" dirty="0" smtClean="0">
                <a:latin typeface="Cambria" pitchFamily="18" charset="0"/>
                <a:hlinkClick r:id="rId3"/>
              </a:rPr>
              <a:t>www.esgr.mil</a:t>
            </a:r>
            <a:r>
              <a:rPr lang="en-US" sz="1200" dirty="0" smtClean="0">
                <a:latin typeface="Cambria" pitchFamily="18" charset="0"/>
              </a:rPr>
              <a:t>. </a:t>
            </a:r>
          </a:p>
          <a:p>
            <a:pPr marL="0" indent="0" algn="l">
              <a:spcAft>
                <a:spcPts val="600"/>
              </a:spcAft>
              <a:buFont typeface="Arial" pitchFamily="34" charset="0"/>
              <a:buNone/>
            </a:pPr>
            <a:r>
              <a:rPr lang="en-US" sz="1200" dirty="0" smtClean="0">
                <a:latin typeface="Cambria" pitchFamily="18" charset="0"/>
              </a:rPr>
              <a:t>Also educate supervisors and management on the company’s military leave policies and practices.</a:t>
            </a:r>
          </a:p>
          <a:p>
            <a:pPr marL="0" lvl="0" indent="0" algn="l">
              <a:spcAft>
                <a:spcPts val="600"/>
              </a:spcAft>
              <a:buFont typeface="Arial" pitchFamily="34" charset="0"/>
              <a:buNone/>
            </a:pPr>
            <a:r>
              <a:rPr lang="en-US" sz="1200" dirty="0" smtClean="0">
                <a:latin typeface="Cambria" pitchFamily="18" charset="0"/>
              </a:rPr>
              <a:t>Educate the Guard</a:t>
            </a:r>
            <a:r>
              <a:rPr lang="en-US" sz="1200" baseline="0" dirty="0" smtClean="0">
                <a:latin typeface="Cambria" pitchFamily="18" charset="0"/>
              </a:rPr>
              <a:t> or Reserve member </a:t>
            </a:r>
            <a:r>
              <a:rPr lang="en-US" sz="1200" dirty="0" smtClean="0">
                <a:latin typeface="Cambria" pitchFamily="18" charset="0"/>
              </a:rPr>
              <a:t>employees and their family members on the policies and benefits that are available to them. </a:t>
            </a:r>
          </a:p>
          <a:p>
            <a:pPr marL="0" lvl="0" indent="0" algn="l">
              <a:spcAft>
                <a:spcPts val="600"/>
              </a:spcAft>
              <a:buFont typeface="Arial" pitchFamily="34" charset="0"/>
              <a:buNone/>
            </a:pPr>
            <a:r>
              <a:rPr lang="en-US" sz="1200" dirty="0" smtClean="0">
                <a:latin typeface="Cambria" pitchFamily="18" charset="0"/>
              </a:rPr>
              <a:t>Share</a:t>
            </a:r>
            <a:r>
              <a:rPr lang="en-US" sz="1200" baseline="0" dirty="0" smtClean="0">
                <a:latin typeface="Cambria" pitchFamily="18" charset="0"/>
              </a:rPr>
              <a:t> the </a:t>
            </a:r>
            <a:r>
              <a:rPr lang="en-US" sz="1200" dirty="0" smtClean="0">
                <a:latin typeface="Cambria" pitchFamily="18" charset="0"/>
              </a:rPr>
              <a:t>USERRA Fact Sheet with them, which can be found on the ESGR Website.</a:t>
            </a:r>
          </a:p>
        </p:txBody>
      </p:sp>
      <p:sp>
        <p:nvSpPr>
          <p:cNvPr id="4" name="Slide Number Placeholder 3"/>
          <p:cNvSpPr>
            <a:spLocks noGrp="1"/>
          </p:cNvSpPr>
          <p:nvPr>
            <p:ph type="sldNum" sz="quarter" idx="10"/>
          </p:nvPr>
        </p:nvSpPr>
        <p:spPr/>
        <p:txBody>
          <a:bodyPr/>
          <a:lstStyle/>
          <a:p>
            <a:fld id="{04D189DF-0F0A-49D8-8293-B3A77BA7B221}" type="slidenum">
              <a:rPr lang="en-US" smtClean="0"/>
              <a:pPr/>
              <a:t>9</a:t>
            </a:fld>
            <a:endParaRPr lang="en-US"/>
          </a:p>
        </p:txBody>
      </p:sp>
    </p:spTree>
    <p:extLst>
      <p:ext uri="{BB962C8B-B14F-4D97-AF65-F5344CB8AC3E}">
        <p14:creationId xmlns="" xmlns:p14="http://schemas.microsoft.com/office/powerpoint/2010/main" val="2911222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 xmlns:p14="http://schemas.microsoft.com/office/powerpoint/2010/main" val="330346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91097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342283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50">
                <a:solidFill>
                  <a:schemeClr val="tx1">
                    <a:tint val="75000"/>
                  </a:schemeClr>
                </a:solidFill>
                <a:latin typeface="Calibri" pitchFamily="34" charset="0"/>
              </a:defRPr>
            </a:lvl1pPr>
          </a:lstStyle>
          <a:p>
            <a:fld id="{A69EAF90-A5B3-4498-9A06-9EAA56579DC3}" type="slidenum">
              <a:rPr lang="en-US" smtClean="0"/>
              <a:pPr/>
              <a:t>‹#›</a:t>
            </a:fld>
            <a:endParaRPr lang="en-US" dirty="0"/>
          </a:p>
        </p:txBody>
      </p:sp>
    </p:spTree>
    <p:extLst>
      <p:ext uri="{BB962C8B-B14F-4D97-AF65-F5344CB8AC3E}">
        <p14:creationId xmlns="" xmlns:p14="http://schemas.microsoft.com/office/powerpoint/2010/main" val="39234866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43747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1051766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422186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94844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77849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4100563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42982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320138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1"/>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Department of Veterans Affairs seal"/>
          <p:cNvPicPr>
            <a:picLocks noChangeAspect="1"/>
          </p:cNvPicPr>
          <p:nvPr userDrawn="1"/>
        </p:nvPicPr>
        <p:blipFill>
          <a:blip r:embed="rId1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sp>
        <p:nvSpPr>
          <p:cNvPr id="18" name="TextBox 17"/>
          <p:cNvSpPr txBox="1"/>
          <p:nvPr userDrawn="1"/>
        </p:nvSpPr>
        <p:spPr>
          <a:xfrm>
            <a:off x="433552" y="228600"/>
            <a:ext cx="4876800" cy="615553"/>
          </a:xfrm>
          <a:prstGeom prst="rect">
            <a:avLst/>
          </a:prstGeom>
          <a:noFill/>
        </p:spPr>
        <p:txBody>
          <a:bodyPr wrap="square" rtlCol="0">
            <a:spAutoFit/>
          </a:bodyPr>
          <a:lstStyle/>
          <a:p>
            <a:r>
              <a:rPr lang="en-US" sz="1600" b="1" dirty="0" smtClean="0">
                <a:solidFill>
                  <a:schemeClr val="bg1"/>
                </a:solidFill>
                <a:latin typeface="Calibri" pitchFamily="34" charset="0"/>
              </a:rPr>
              <a:t>Veterans Employment</a:t>
            </a:r>
            <a:r>
              <a:rPr lang="en-US" sz="16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20" name="Text Box 3"/>
          <p:cNvSpPr txBox="1">
            <a:spLocks noChangeArrowheads="1"/>
          </p:cNvSpPr>
          <p:nvPr userDrawn="1"/>
        </p:nvSpPr>
        <p:spPr bwMode="auto">
          <a:xfrm>
            <a:off x="433552" y="6400800"/>
            <a:ext cx="4876800" cy="33175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kern="1200" dirty="0" smtClean="0">
                <a:solidFill>
                  <a:schemeClr val="tx2"/>
                </a:solidFill>
                <a:effectLst/>
                <a:latin typeface="+mn-lt"/>
                <a:ea typeface="+mn-ea"/>
                <a:cs typeface="+mn-cs"/>
              </a:rPr>
              <a:t>This material was generated by Corporate Gray and The Burton Blatt Institute at Syracuse University and is based on research</a:t>
            </a:r>
            <a:r>
              <a:rPr lang="en-US" sz="800" kern="1200" baseline="0" dirty="0" smtClean="0">
                <a:solidFill>
                  <a:schemeClr val="tx2"/>
                </a:solidFill>
                <a:effectLst/>
                <a:latin typeface="+mn-lt"/>
                <a:ea typeface="+mn-ea"/>
                <a:cs typeface="+mn-cs"/>
              </a:rPr>
              <a:t> </a:t>
            </a:r>
            <a:r>
              <a:rPr lang="en-US" sz="800" kern="1200" dirty="0" smtClean="0">
                <a:solidFill>
                  <a:schemeClr val="tx2"/>
                </a:solidFill>
                <a:effectLst/>
                <a:latin typeface="+mn-lt"/>
                <a:ea typeface="+mn-ea"/>
                <a:cs typeface="+mn-cs"/>
              </a:rPr>
              <a:t>conducted under the U.S. Department of Veterans Affairs’ contract VA101-C17232.</a:t>
            </a:r>
            <a:endParaRPr kumimoji="0" lang="en-US" sz="800" b="0" i="0" u="none" strike="noStrike" cap="none" normalizeH="0" baseline="0" dirty="0" smtClean="0">
              <a:ln>
                <a:noFill/>
              </a:ln>
              <a:solidFill>
                <a:schemeClr val="tx2"/>
              </a:solidFill>
              <a:effectLst/>
              <a:latin typeface="+mn-lt"/>
              <a:cs typeface="Arial" pitchFamily="34" charset="0"/>
            </a:endParaRPr>
          </a:p>
        </p:txBody>
      </p:sp>
      <p:sp>
        <p:nvSpPr>
          <p:cNvPr id="21" name="Text Box 3"/>
          <p:cNvSpPr txBox="1">
            <a:spLocks noChangeArrowheads="1"/>
          </p:cNvSpPr>
          <p:nvPr userDrawn="1"/>
        </p:nvSpPr>
        <p:spPr bwMode="auto">
          <a:xfrm>
            <a:off x="5830992" y="6400800"/>
            <a:ext cx="2613767" cy="2514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22" name="Slide Number Placeholder 5"/>
          <p:cNvSpPr txBox="1">
            <a:spLocks/>
          </p:cNvSpPr>
          <p:nvPr userDrawn="1"/>
        </p:nvSpPr>
        <p:spPr>
          <a:xfrm>
            <a:off x="8458200" y="6400800"/>
            <a:ext cx="470639" cy="276898"/>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69EAF90-A5B3-4498-9A06-9EAA56579DC3}" type="slidenum">
              <a:rPr lang="en-US" smtClean="0"/>
              <a:pPr/>
              <a:t>‹#›</a:t>
            </a:fld>
            <a:endParaRPr lang="en-US" dirty="0"/>
          </a:p>
        </p:txBody>
      </p:sp>
      <p:sp>
        <p:nvSpPr>
          <p:cNvPr id="11" name="Rectangle 10"/>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457200" y="6335233"/>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National Center for Post Traumatic Stress Disorder Logo"/>
          <p:cNvPicPr>
            <a:picLocks noChangeAspect="1"/>
          </p:cNvPicPr>
          <p:nvPr userDrawn="1"/>
        </p:nvPicPr>
        <p:blipFill>
          <a:blip r:embed="rId14" cstate="print"/>
          <a:stretch>
            <a:fillRect/>
          </a:stretch>
        </p:blipFill>
        <p:spPr>
          <a:xfrm>
            <a:off x="7162800" y="128299"/>
            <a:ext cx="685800" cy="709901"/>
          </a:xfrm>
          <a:prstGeom prst="rect">
            <a:avLst/>
          </a:prstGeom>
        </p:spPr>
      </p:pic>
    </p:spTree>
    <p:extLst>
      <p:ext uri="{BB962C8B-B14F-4D97-AF65-F5344CB8AC3E}">
        <p14:creationId xmlns="" xmlns:p14="http://schemas.microsoft.com/office/powerpoint/2010/main" val="4049495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5" name="Rectangle 14"/>
          <p:cNvSpPr/>
          <p:nvPr userDrawn="1"/>
        </p:nvSpPr>
        <p:spPr>
          <a:xfrm>
            <a:off x="0" y="0"/>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userDrawn="1"/>
        </p:nvSpPr>
        <p:spPr>
          <a:xfrm>
            <a:off x="433552" y="115214"/>
            <a:ext cx="4876800" cy="584775"/>
          </a:xfrm>
          <a:prstGeom prst="rect">
            <a:avLst/>
          </a:prstGeom>
          <a:noFill/>
        </p:spPr>
        <p:txBody>
          <a:bodyPr wrap="square" rtlCol="0">
            <a:spAutoFit/>
          </a:bodyPr>
          <a:lstStyle/>
          <a:p>
            <a:r>
              <a:rPr lang="en-US" sz="1400" b="1" dirty="0" smtClean="0">
                <a:solidFill>
                  <a:schemeClr val="bg1"/>
                </a:solidFill>
                <a:latin typeface="Calibri" pitchFamily="34" charset="0"/>
              </a:rPr>
              <a:t>Veterans Employment</a:t>
            </a:r>
            <a:r>
              <a:rPr lang="en-US" sz="14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12" name="Text Box 3"/>
          <p:cNvSpPr txBox="1">
            <a:spLocks noChangeArrowheads="1"/>
          </p:cNvSpPr>
          <p:nvPr userDrawn="1"/>
        </p:nvSpPr>
        <p:spPr bwMode="auto">
          <a:xfrm>
            <a:off x="3265117" y="6358079"/>
            <a:ext cx="2613767" cy="2514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13" name="Rectangle 12"/>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Department of Veterans Affairs Logo"/>
          <p:cNvPicPr>
            <a:picLocks noChangeAspect="1"/>
          </p:cNvPicPr>
          <p:nvPr userDrawn="1"/>
        </p:nvPicPr>
        <p:blipFill>
          <a:blip r:embed="rId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pic>
        <p:nvPicPr>
          <p:cNvPr id="14" name="Picture 13" descr="National Center for P.T.S.D. Logo"/>
          <p:cNvPicPr>
            <a:picLocks noChangeAspect="1"/>
          </p:cNvPicPr>
          <p:nvPr userDrawn="1"/>
        </p:nvPicPr>
        <p:blipFill>
          <a:blip r:embed="rId4" cstate="print"/>
          <a:stretch>
            <a:fillRect/>
          </a:stretch>
        </p:blipFill>
        <p:spPr>
          <a:xfrm>
            <a:off x="7162800" y="128299"/>
            <a:ext cx="685800" cy="709901"/>
          </a:xfrm>
          <a:prstGeom prst="rect">
            <a:avLst/>
          </a:prstGeom>
        </p:spPr>
      </p:pic>
      <p:sp>
        <p:nvSpPr>
          <p:cNvPr id="16"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00">
                <a:solidFill>
                  <a:schemeClr val="tx2"/>
                </a:solidFill>
              </a:defRPr>
            </a:lvl1pPr>
          </a:lstStyle>
          <a:p>
            <a:fld id="{A69EAF90-A5B3-4498-9A06-9EAA56579DC3}" type="slidenum">
              <a:rPr lang="en-US" smtClean="0"/>
              <a:pPr/>
              <a:t>‹#›</a:t>
            </a:fld>
            <a:endParaRPr lang="en-US" dirty="0"/>
          </a:p>
        </p:txBody>
      </p:sp>
      <p:sp>
        <p:nvSpPr>
          <p:cNvPr id="17" name="Rectangle 16"/>
          <p:cNvSpPr/>
          <p:nvPr userDrawn="1"/>
        </p:nvSpPr>
        <p:spPr>
          <a:xfrm>
            <a:off x="457200" y="6278881"/>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27408063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st.vaforvets.va.gov/mst/va/"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www.esgr.mil/"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www.esgr.mil/"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hyperlink" Target="http://www.va.gov/vetsinworkplace"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www.va.gov/vetsinworkplace/docs/em_militaryLeave.html"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hyperlink" Target="http://www.esgr.mil/" TargetMode="External"/><Relationship Id="rId4" Type="http://schemas.openxmlformats.org/officeDocument/2006/relationships/hyperlink" Target="http://www.va.gov/vetsinworkplace/docs/em_planLeave.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esgr.mil/"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371600" y="2921000"/>
            <a:ext cx="6400800" cy="1371600"/>
          </a:xfrm>
          <a:prstGeom prst="rect">
            <a:avLst/>
          </a:prstGeom>
        </p:spPr>
        <p:txBody>
          <a:bodyPr/>
          <a:lstStyle/>
          <a:p>
            <a:pPr marL="0" indent="0" algn="ctr">
              <a:buNone/>
            </a:pPr>
            <a:r>
              <a:rPr lang="en-US" sz="3600" b="1" dirty="0">
                <a:solidFill>
                  <a:schemeClr val="tx1">
                    <a:lumMod val="75000"/>
                    <a:lumOff val="25000"/>
                  </a:schemeClr>
                </a:solidFill>
                <a:latin typeface="Cambria" pitchFamily="18" charset="0"/>
              </a:rPr>
              <a:t>Promising Practices for Employer Support of National Guard &amp; Reserve Members</a:t>
            </a:r>
          </a:p>
        </p:txBody>
      </p:sp>
      <p:sp>
        <p:nvSpPr>
          <p:cNvPr id="4" name="Title 1"/>
          <p:cNvSpPr txBox="1">
            <a:spLocks/>
          </p:cNvSpPr>
          <p:nvPr/>
        </p:nvSpPr>
        <p:spPr>
          <a:xfrm>
            <a:off x="4419600" y="1066800"/>
            <a:ext cx="4343400" cy="457200"/>
          </a:xfrm>
          <a:prstGeom prst="rect">
            <a:avLst/>
          </a:prstGeom>
        </p:spPr>
        <p:txBody>
          <a:bodyPr/>
          <a:lstStyle>
            <a:lvl1pPr algn="ctr" defTabSz="914400" rtl="0" eaLnBrk="1" latinLnBrk="0" hangingPunct="1">
              <a:spcBef>
                <a:spcPct val="0"/>
              </a:spcBef>
              <a:buNone/>
              <a:defRPr sz="4400" kern="1200" baseline="0">
                <a:solidFill>
                  <a:schemeClr val="tx2"/>
                </a:solidFill>
                <a:latin typeface="+mj-lt"/>
                <a:ea typeface="+mj-ea"/>
                <a:cs typeface="+mj-cs"/>
              </a:defRPr>
            </a:lvl1pPr>
          </a:lstStyle>
          <a:p>
            <a:pPr algn="r"/>
            <a:r>
              <a:rPr lang="en-US" sz="1200" dirty="0" smtClean="0">
                <a:solidFill>
                  <a:schemeClr val="tx2">
                    <a:lumMod val="75000"/>
                  </a:schemeClr>
                </a:solidFill>
                <a:latin typeface="Calibri" pitchFamily="34" charset="0"/>
                <a:ea typeface="Adobe Heiti Std R" pitchFamily="34" charset="-128"/>
              </a:rPr>
              <a:t>Revised </a:t>
            </a:r>
            <a:r>
              <a:rPr lang="en-US" sz="1200" dirty="0" smtClean="0">
                <a:solidFill>
                  <a:schemeClr val="tx2">
                    <a:lumMod val="75000"/>
                  </a:schemeClr>
                </a:solidFill>
                <a:latin typeface="Calibri" pitchFamily="34" charset="0"/>
                <a:ea typeface="Adobe Heiti Std R" pitchFamily="34" charset="-128"/>
              </a:rPr>
              <a:t>October, 2013</a:t>
            </a:r>
            <a:endParaRPr lang="en-US" sz="1200" dirty="0">
              <a:solidFill>
                <a:schemeClr val="tx2">
                  <a:lumMod val="75000"/>
                </a:schemeClr>
              </a:solidFill>
              <a:latin typeface="Calibri" pitchFamily="34" charset="0"/>
              <a:ea typeface="Adobe Heiti Std R" pitchFamily="34" charset="-128"/>
            </a:endParaRPr>
          </a:p>
        </p:txBody>
      </p:sp>
    </p:spTree>
    <p:extLst>
      <p:ext uri="{BB962C8B-B14F-4D97-AF65-F5344CB8AC3E}">
        <p14:creationId xmlns="" xmlns:p14="http://schemas.microsoft.com/office/powerpoint/2010/main" val="1623229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Encourage supervisors to get to know their employees’ military commanders and </a:t>
            </a:r>
            <a:r>
              <a:rPr lang="en-US" sz="2000" dirty="0" smtClean="0">
                <a:solidFill>
                  <a:prstClr val="black"/>
                </a:solidFill>
                <a:latin typeface="Cambria" pitchFamily="18" charset="0"/>
              </a:rPr>
              <a:t>supervisors</a:t>
            </a:r>
          </a:p>
          <a:p>
            <a:pPr lvl="1">
              <a:spcBef>
                <a:spcPts val="0"/>
              </a:spcBef>
              <a:spcAft>
                <a:spcPts val="600"/>
              </a:spcAft>
            </a:pPr>
            <a:r>
              <a:rPr lang="en-US" sz="1800" dirty="0" smtClean="0">
                <a:solidFill>
                  <a:prstClr val="black"/>
                </a:solidFill>
                <a:latin typeface="Cambria" pitchFamily="18" charset="0"/>
              </a:rPr>
              <a:t>Ask for advance notice of employees’ annual military duty schedule and work out conflicts as early as possible</a:t>
            </a:r>
          </a:p>
          <a:p>
            <a:pPr lvl="0">
              <a:spcBef>
                <a:spcPts val="0"/>
              </a:spcBef>
              <a:spcAft>
                <a:spcPts val="600"/>
              </a:spcAft>
            </a:pPr>
            <a:r>
              <a:rPr lang="en-US" sz="2000" dirty="0" smtClean="0">
                <a:solidFill>
                  <a:prstClr val="black"/>
                </a:solidFill>
                <a:latin typeface="Cambria" pitchFamily="18" charset="0"/>
              </a:rPr>
              <a:t>Assist </a:t>
            </a:r>
            <a:r>
              <a:rPr lang="en-US" sz="2000" dirty="0">
                <a:solidFill>
                  <a:prstClr val="black"/>
                </a:solidFill>
                <a:latin typeface="Cambria" pitchFamily="18" charset="0"/>
              </a:rPr>
              <a:t>Guard and Reserve member employees in translating their military skills into the organization’s career </a:t>
            </a:r>
            <a:r>
              <a:rPr lang="en-US" sz="2000" dirty="0" smtClean="0">
                <a:solidFill>
                  <a:prstClr val="black"/>
                </a:solidFill>
                <a:latin typeface="Cambria" pitchFamily="18" charset="0"/>
              </a:rPr>
              <a:t>opportunities</a:t>
            </a:r>
          </a:p>
          <a:p>
            <a:pPr lvl="1">
              <a:spcBef>
                <a:spcPts val="0"/>
              </a:spcBef>
              <a:spcAft>
                <a:spcPts val="600"/>
              </a:spcAft>
            </a:pPr>
            <a:r>
              <a:rPr lang="en-US" sz="1800" dirty="0" smtClean="0">
                <a:solidFill>
                  <a:prstClr val="black"/>
                </a:solidFill>
                <a:latin typeface="Cambria" pitchFamily="18" charset="0"/>
              </a:rPr>
              <a:t>Use </a:t>
            </a:r>
            <a:r>
              <a:rPr lang="en-US" sz="1800" dirty="0">
                <a:solidFill>
                  <a:prstClr val="black"/>
                </a:solidFill>
                <a:latin typeface="Cambria" pitchFamily="18" charset="0"/>
              </a:rPr>
              <a:t>a tool such as the VA for VETS Military Skills </a:t>
            </a:r>
            <a:r>
              <a:rPr lang="en-US" sz="1800" dirty="0" smtClean="0">
                <a:solidFill>
                  <a:prstClr val="black"/>
                </a:solidFill>
                <a:latin typeface="Cambria" pitchFamily="18" charset="0"/>
              </a:rPr>
              <a:t>Translator: </a:t>
            </a:r>
            <a:r>
              <a:rPr lang="en-US" sz="1800" dirty="0" smtClean="0">
                <a:solidFill>
                  <a:prstClr val="black"/>
                </a:solidFill>
                <a:latin typeface="Cambria" pitchFamily="18" charset="0"/>
                <a:hlinkClick r:id="rId3"/>
              </a:rPr>
              <a:t>https</a:t>
            </a:r>
            <a:r>
              <a:rPr lang="en-US" sz="1800" dirty="0">
                <a:solidFill>
                  <a:prstClr val="black"/>
                </a:solidFill>
                <a:latin typeface="Cambria" pitchFamily="18" charset="0"/>
                <a:hlinkClick r:id="rId3"/>
              </a:rPr>
              <a:t>://mst.vaforvets.va.gov/mst/va/</a:t>
            </a:r>
            <a:endParaRPr lang="en-US" sz="1800" dirty="0">
              <a:solidFill>
                <a:prstClr val="black"/>
              </a:solidFill>
              <a:latin typeface="Cambria" pitchFamily="18" charset="0"/>
            </a:endParaRPr>
          </a:p>
        </p:txBody>
      </p:sp>
      <p:sp>
        <p:nvSpPr>
          <p:cNvPr id="4" name="Title 1"/>
          <p:cNvSpPr>
            <a:spLocks noGrp="1"/>
          </p:cNvSpPr>
          <p:nvPr>
            <p:ph type="title" idx="4294967295"/>
          </p:nvPr>
        </p:nvSpPr>
        <p:spPr>
          <a:xfrm>
            <a:off x="0" y="1066800"/>
            <a:ext cx="8686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Training</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10</a:t>
            </a:fld>
            <a:endParaRPr lang="en-US" dirty="0"/>
          </a:p>
        </p:txBody>
      </p:sp>
    </p:spTree>
    <p:extLst>
      <p:ext uri="{BB962C8B-B14F-4D97-AF65-F5344CB8AC3E}">
        <p14:creationId xmlns="" xmlns:p14="http://schemas.microsoft.com/office/powerpoint/2010/main" val="3839704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Provide job-protected time away from work</a:t>
            </a:r>
          </a:p>
          <a:p>
            <a:pPr lvl="0">
              <a:spcBef>
                <a:spcPts val="0"/>
              </a:spcBef>
              <a:spcAft>
                <a:spcPts val="600"/>
              </a:spcAft>
            </a:pPr>
            <a:r>
              <a:rPr lang="en-US" sz="2000" dirty="0">
                <a:solidFill>
                  <a:prstClr val="black"/>
                </a:solidFill>
                <a:latin typeface="Cambria" pitchFamily="18" charset="0"/>
              </a:rPr>
              <a:t>If possible, pay the salary difference during mobilization or deployment</a:t>
            </a:r>
          </a:p>
          <a:p>
            <a:pPr lvl="0">
              <a:spcBef>
                <a:spcPts val="0"/>
              </a:spcBef>
              <a:spcAft>
                <a:spcPts val="600"/>
              </a:spcAft>
            </a:pPr>
            <a:r>
              <a:rPr lang="en-US" sz="2000" dirty="0">
                <a:solidFill>
                  <a:prstClr val="black"/>
                </a:solidFill>
                <a:latin typeface="Cambria" pitchFamily="18" charset="0"/>
              </a:rPr>
              <a:t>Continue benefits for employee and dependents if they choose</a:t>
            </a:r>
          </a:p>
          <a:p>
            <a:pPr lvl="0">
              <a:spcBef>
                <a:spcPts val="0"/>
              </a:spcBef>
              <a:spcAft>
                <a:spcPts val="600"/>
              </a:spcAft>
            </a:pPr>
            <a:r>
              <a:rPr lang="en-US" sz="2000" dirty="0">
                <a:solidFill>
                  <a:prstClr val="black"/>
                </a:solidFill>
                <a:latin typeface="Cambria" pitchFamily="18" charset="0"/>
              </a:rPr>
              <a:t>Follow the USERRA guidelines for employee support during mobilization or deployment</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Support During Mobilization or Deployment</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11</a:t>
            </a:fld>
            <a:endParaRPr lang="en-US" dirty="0"/>
          </a:p>
        </p:txBody>
      </p:sp>
    </p:spTree>
    <p:extLst>
      <p:ext uri="{BB962C8B-B14F-4D97-AF65-F5344CB8AC3E}">
        <p14:creationId xmlns="" xmlns:p14="http://schemas.microsoft.com/office/powerpoint/2010/main" val="3529663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Maintain contact with service members &amp; families through e-mail and care packages </a:t>
            </a:r>
          </a:p>
          <a:p>
            <a:pPr lvl="0">
              <a:spcBef>
                <a:spcPts val="0"/>
              </a:spcBef>
              <a:spcAft>
                <a:spcPts val="600"/>
              </a:spcAft>
            </a:pPr>
            <a:r>
              <a:rPr lang="en-US" sz="2000" dirty="0">
                <a:solidFill>
                  <a:prstClr val="black"/>
                </a:solidFill>
                <a:latin typeface="Cambria" pitchFamily="18" charset="0"/>
              </a:rPr>
              <a:t>Have supervisors personally contact family members periodically</a:t>
            </a:r>
          </a:p>
          <a:p>
            <a:pPr lvl="0">
              <a:spcBef>
                <a:spcPts val="0"/>
              </a:spcBef>
              <a:spcAft>
                <a:spcPts val="600"/>
              </a:spcAft>
            </a:pPr>
            <a:r>
              <a:rPr lang="en-US" sz="2000" dirty="0">
                <a:solidFill>
                  <a:prstClr val="black"/>
                </a:solidFill>
                <a:latin typeface="Cambria" pitchFamily="18" charset="0"/>
              </a:rPr>
              <a:t>Invite families to company social events and other functions </a:t>
            </a:r>
          </a:p>
          <a:p>
            <a:pPr lvl="0">
              <a:spcBef>
                <a:spcPts val="0"/>
              </a:spcBef>
              <a:spcAft>
                <a:spcPts val="600"/>
              </a:spcAft>
            </a:pPr>
            <a:r>
              <a:rPr lang="en-US" sz="2000" dirty="0">
                <a:solidFill>
                  <a:prstClr val="black"/>
                </a:solidFill>
                <a:latin typeface="Cambria" pitchFamily="18" charset="0"/>
              </a:rPr>
              <a:t>Have an assistance program or affinity group for families of the employees that are called to active duty</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rPr>
              <a:t>Family Support</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12</a:t>
            </a:fld>
            <a:endParaRPr lang="en-US" dirty="0"/>
          </a:p>
        </p:txBody>
      </p:sp>
    </p:spTree>
    <p:extLst>
      <p:ext uri="{BB962C8B-B14F-4D97-AF65-F5344CB8AC3E}">
        <p14:creationId xmlns="" xmlns:p14="http://schemas.microsoft.com/office/powerpoint/2010/main" val="89937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Offer unpaid time off before the employee’s return to work, determined by length of mobilization or deployment</a:t>
            </a:r>
          </a:p>
          <a:p>
            <a:pPr lvl="0">
              <a:spcBef>
                <a:spcPts val="0"/>
              </a:spcBef>
              <a:spcAft>
                <a:spcPts val="600"/>
              </a:spcAft>
            </a:pPr>
            <a:r>
              <a:rPr lang="en-US" sz="2000" dirty="0">
                <a:solidFill>
                  <a:prstClr val="black"/>
                </a:solidFill>
                <a:latin typeface="Cambria" pitchFamily="18" charset="0"/>
              </a:rPr>
              <a:t>Offer flexible work arrangements during the transition period</a:t>
            </a:r>
          </a:p>
          <a:p>
            <a:pPr lvl="0">
              <a:spcBef>
                <a:spcPts val="0"/>
              </a:spcBef>
              <a:spcAft>
                <a:spcPts val="600"/>
              </a:spcAft>
            </a:pPr>
            <a:r>
              <a:rPr lang="en-US" sz="2000" dirty="0">
                <a:solidFill>
                  <a:prstClr val="black"/>
                </a:solidFill>
                <a:latin typeface="Cambria" pitchFamily="18" charset="0"/>
              </a:rPr>
              <a:t>Place returning employee back in same position or one of similar status </a:t>
            </a:r>
          </a:p>
          <a:p>
            <a:pPr lvl="0">
              <a:spcBef>
                <a:spcPts val="0"/>
              </a:spcBef>
              <a:spcAft>
                <a:spcPts val="600"/>
              </a:spcAft>
            </a:pPr>
            <a:r>
              <a:rPr lang="en-US" sz="2000" dirty="0">
                <a:solidFill>
                  <a:prstClr val="black"/>
                </a:solidFill>
                <a:latin typeface="Cambria" pitchFamily="18" charset="0"/>
              </a:rPr>
              <a:t>Reintroduce them to their job on return; provide training to bring them back up to speed</a:t>
            </a:r>
          </a:p>
          <a:p>
            <a:pPr lvl="0">
              <a:spcBef>
                <a:spcPts val="0"/>
              </a:spcBef>
              <a:spcAft>
                <a:spcPts val="600"/>
              </a:spcAft>
            </a:pPr>
            <a:r>
              <a:rPr lang="en-US" sz="2000" dirty="0">
                <a:solidFill>
                  <a:prstClr val="black"/>
                </a:solidFill>
                <a:latin typeface="Cambria" pitchFamily="18" charset="0"/>
              </a:rPr>
              <a:t>Provide free legal service to returning Veterans as needed  </a:t>
            </a:r>
          </a:p>
          <a:p>
            <a:pPr lvl="0">
              <a:spcBef>
                <a:spcPts val="0"/>
              </a:spcBef>
              <a:spcAft>
                <a:spcPts val="600"/>
              </a:spcAft>
            </a:pPr>
            <a:r>
              <a:rPr lang="en-US" sz="2000" dirty="0">
                <a:solidFill>
                  <a:prstClr val="black"/>
                </a:solidFill>
                <a:latin typeface="Cambria" pitchFamily="18" charset="0"/>
              </a:rPr>
              <a:t>Maintain a mentorship or peer-to-peer program to provide senior management assistance and career guidance and development of Guard and Reserve members and Veteran employees</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Support for Returning Employee</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13</a:t>
            </a:fld>
            <a:endParaRPr lang="en-US" dirty="0"/>
          </a:p>
        </p:txBody>
      </p:sp>
    </p:spTree>
    <p:extLst>
      <p:ext uri="{BB962C8B-B14F-4D97-AF65-F5344CB8AC3E}">
        <p14:creationId xmlns="" xmlns:p14="http://schemas.microsoft.com/office/powerpoint/2010/main" val="509465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marL="0" lvl="0" indent="0">
              <a:spcBef>
                <a:spcPts val="0"/>
              </a:spcBef>
              <a:spcAft>
                <a:spcPts val="600"/>
              </a:spcAft>
              <a:buNone/>
            </a:pPr>
            <a:r>
              <a:rPr lang="en-US" sz="2000" dirty="0">
                <a:solidFill>
                  <a:prstClr val="black"/>
                </a:solidFill>
                <a:latin typeface="Cambria" pitchFamily="18" charset="0"/>
              </a:rPr>
              <a:t>Military service recognition of Guard and Reserve members and Veteran employees is a promising practice that should only be done with the employees’ consent. </a:t>
            </a:r>
          </a:p>
          <a:p>
            <a:pPr marL="0" lvl="0" indent="0">
              <a:spcBef>
                <a:spcPts val="0"/>
              </a:spcBef>
              <a:spcAft>
                <a:spcPts val="600"/>
              </a:spcAft>
              <a:buNone/>
            </a:pPr>
            <a:r>
              <a:rPr lang="en-US" sz="2000" dirty="0">
                <a:solidFill>
                  <a:prstClr val="black"/>
                </a:solidFill>
                <a:latin typeface="Cambria" pitchFamily="18" charset="0"/>
              </a:rPr>
              <a:t>Some ideas for recognition are:</a:t>
            </a:r>
          </a:p>
          <a:p>
            <a:pPr lvl="0">
              <a:spcBef>
                <a:spcPts val="0"/>
              </a:spcBef>
              <a:spcAft>
                <a:spcPts val="600"/>
              </a:spcAft>
            </a:pPr>
            <a:r>
              <a:rPr lang="en-US" sz="2000" dirty="0">
                <a:solidFill>
                  <a:prstClr val="black"/>
                </a:solidFill>
                <a:latin typeface="Cambria" pitchFamily="18" charset="0"/>
              </a:rPr>
              <a:t>Display a tribute in a prominent place to honor employees who are Guard and Reserve members and Veterans</a:t>
            </a:r>
          </a:p>
          <a:p>
            <a:pPr lvl="0">
              <a:spcBef>
                <a:spcPts val="0"/>
              </a:spcBef>
              <a:spcAft>
                <a:spcPts val="600"/>
              </a:spcAft>
            </a:pPr>
            <a:r>
              <a:rPr lang="en-US" sz="2000" dirty="0">
                <a:solidFill>
                  <a:prstClr val="black"/>
                </a:solidFill>
                <a:latin typeface="Cambria" pitchFamily="18" charset="0"/>
              </a:rPr>
              <a:t>Recognize and publicize their dedication and commitment to your business and the nation</a:t>
            </a:r>
          </a:p>
          <a:p>
            <a:pPr lvl="0">
              <a:spcBef>
                <a:spcPts val="0"/>
              </a:spcBef>
              <a:spcAft>
                <a:spcPts val="600"/>
              </a:spcAft>
            </a:pPr>
            <a:r>
              <a:rPr lang="en-US" sz="2000" dirty="0">
                <a:solidFill>
                  <a:prstClr val="black"/>
                </a:solidFill>
                <a:latin typeface="Cambria" pitchFamily="18" charset="0"/>
              </a:rPr>
              <a:t>Send company-wide emails from the CEO and upper management acknowledging and thanking employees for their service in the Guard and Reserve; encourage other employees to do the same</a:t>
            </a:r>
          </a:p>
          <a:p>
            <a:pPr lvl="0">
              <a:spcBef>
                <a:spcPts val="0"/>
              </a:spcBef>
              <a:spcAft>
                <a:spcPts val="600"/>
              </a:spcAft>
            </a:pPr>
            <a:r>
              <a:rPr lang="en-US" sz="2000" dirty="0">
                <a:solidFill>
                  <a:prstClr val="black"/>
                </a:solidFill>
                <a:latin typeface="Cambria" pitchFamily="18" charset="0"/>
              </a:rPr>
              <a:t>Send company-wide emails to announce the return of mobilized or deployed employees</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Service Recognition</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14</a:t>
            </a:fld>
            <a:endParaRPr lang="en-US" dirty="0"/>
          </a:p>
        </p:txBody>
      </p:sp>
    </p:spTree>
    <p:extLst>
      <p:ext uri="{BB962C8B-B14F-4D97-AF65-F5344CB8AC3E}">
        <p14:creationId xmlns="" xmlns:p14="http://schemas.microsoft.com/office/powerpoint/2010/main" val="1866919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marL="0" lvl="0" indent="0">
              <a:spcBef>
                <a:spcPts val="0"/>
              </a:spcBef>
              <a:spcAft>
                <a:spcPts val="1200"/>
              </a:spcAft>
              <a:buNone/>
            </a:pPr>
            <a:r>
              <a:rPr lang="en-US" sz="2000" dirty="0">
                <a:solidFill>
                  <a:prstClr val="black"/>
                </a:solidFill>
                <a:latin typeface="Cambria" pitchFamily="18" charset="0"/>
              </a:rPr>
              <a:t>The intent of ESGR’s Statement of Support program is to increase employer support by encouraging employers to act as advocates for employee participation in the military.</a:t>
            </a:r>
          </a:p>
          <a:p>
            <a:pPr marL="285750" lvl="0" indent="-285750">
              <a:spcBef>
                <a:spcPts val="0"/>
              </a:spcBef>
              <a:spcAft>
                <a:spcPts val="1200"/>
              </a:spcAft>
            </a:pPr>
            <a:r>
              <a:rPr lang="en-US" sz="2000" dirty="0">
                <a:solidFill>
                  <a:prstClr val="black"/>
                </a:solidFill>
                <a:latin typeface="Cambria" pitchFamily="18" charset="0"/>
              </a:rPr>
              <a:t>Sign ESGR’s Statement of Support for the Guard and Reserve found on their website (</a:t>
            </a:r>
            <a:r>
              <a:rPr lang="en-US" sz="2000" dirty="0">
                <a:solidFill>
                  <a:prstClr val="black"/>
                </a:solidFill>
                <a:latin typeface="Cambria" pitchFamily="18" charset="0"/>
                <a:hlinkClick r:id="rId3"/>
              </a:rPr>
              <a:t>www.esgr.mil</a:t>
            </a:r>
            <a:r>
              <a:rPr lang="en-US" sz="2000" dirty="0">
                <a:solidFill>
                  <a:prstClr val="black"/>
                </a:solidFill>
                <a:latin typeface="Cambria" pitchFamily="18" charset="0"/>
              </a:rPr>
              <a:t>)</a:t>
            </a:r>
          </a:p>
          <a:p>
            <a:pPr marL="285750" lvl="0" indent="-285750">
              <a:spcBef>
                <a:spcPts val="0"/>
              </a:spcBef>
              <a:spcAft>
                <a:spcPts val="1200"/>
              </a:spcAft>
            </a:pPr>
            <a:r>
              <a:rPr lang="en-US" sz="2000" dirty="0">
                <a:solidFill>
                  <a:prstClr val="black"/>
                </a:solidFill>
                <a:latin typeface="Cambria" pitchFamily="18" charset="0"/>
              </a:rPr>
              <a:t>Display it prominently for employees and visitors to see</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ESGR’s Statement of Support</a:t>
            </a:r>
            <a:endParaRPr lang="en-US" sz="28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15</a:t>
            </a:fld>
            <a:endParaRPr lang="en-US" dirty="0"/>
          </a:p>
        </p:txBody>
      </p:sp>
    </p:spTree>
    <p:extLst>
      <p:ext uri="{BB962C8B-B14F-4D97-AF65-F5344CB8AC3E}">
        <p14:creationId xmlns="" xmlns:p14="http://schemas.microsoft.com/office/powerpoint/2010/main" val="1966501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marL="0" lvl="0" indent="0">
              <a:spcBef>
                <a:spcPts val="0"/>
              </a:spcBef>
              <a:spcAft>
                <a:spcPts val="600"/>
              </a:spcAft>
              <a:buNone/>
            </a:pPr>
            <a:r>
              <a:rPr lang="en-US" sz="2000" dirty="0">
                <a:solidFill>
                  <a:prstClr val="black"/>
                </a:solidFill>
                <a:latin typeface="Cambria" pitchFamily="18" charset="0"/>
              </a:rPr>
              <a:t>Employers signing a Statement of Support make the following commitments to their employees:</a:t>
            </a:r>
          </a:p>
          <a:p>
            <a:pPr lvl="0">
              <a:spcBef>
                <a:spcPts val="0"/>
              </a:spcBef>
              <a:spcAft>
                <a:spcPts val="600"/>
              </a:spcAft>
            </a:pPr>
            <a:r>
              <a:rPr lang="en-US" sz="1800" dirty="0">
                <a:solidFill>
                  <a:prstClr val="black"/>
                </a:solidFill>
                <a:latin typeface="Cambria" pitchFamily="18" charset="0"/>
              </a:rPr>
              <a:t>We fully recognize, honor, and enforce the Uniformed Services Employment and Reemployment Rights Act (USERRA).</a:t>
            </a:r>
          </a:p>
          <a:p>
            <a:pPr lvl="0">
              <a:spcBef>
                <a:spcPts val="0"/>
              </a:spcBef>
              <a:spcAft>
                <a:spcPts val="600"/>
              </a:spcAft>
            </a:pPr>
            <a:r>
              <a:rPr lang="en-US" sz="1800" dirty="0">
                <a:solidFill>
                  <a:prstClr val="black"/>
                </a:solidFill>
                <a:latin typeface="Cambria" pitchFamily="18" charset="0"/>
              </a:rPr>
              <a:t>Our managers and supervisors will have the tools they need to effectively manage those employees who serve in the Guard and Reserve.</a:t>
            </a:r>
          </a:p>
          <a:p>
            <a:pPr lvl="0">
              <a:spcBef>
                <a:spcPts val="0"/>
              </a:spcBef>
              <a:spcAft>
                <a:spcPts val="600"/>
              </a:spcAft>
            </a:pPr>
            <a:r>
              <a:rPr lang="en-US" sz="1800" dirty="0">
                <a:solidFill>
                  <a:prstClr val="black"/>
                </a:solidFill>
                <a:latin typeface="Cambria" pitchFamily="18" charset="0"/>
              </a:rPr>
              <a:t>We appreciate the values, leadership, and unique skills service members bring to the workforce and will encourage opportunities to hire members of the Guard and Reserve and Veterans.</a:t>
            </a:r>
          </a:p>
          <a:p>
            <a:pPr lvl="0">
              <a:spcBef>
                <a:spcPts val="0"/>
              </a:spcBef>
              <a:spcAft>
                <a:spcPts val="600"/>
              </a:spcAft>
            </a:pPr>
            <a:r>
              <a:rPr lang="en-US" sz="1800" dirty="0">
                <a:solidFill>
                  <a:prstClr val="black"/>
                </a:solidFill>
                <a:latin typeface="Cambria" pitchFamily="18" charset="0"/>
              </a:rPr>
              <a:t>We will continually recognize and support our country’s service members and their families in peace, in crisis, and in war.</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Support Commitment</a:t>
            </a:r>
            <a:endParaRPr lang="en-US" sz="28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16</a:t>
            </a:fld>
            <a:endParaRPr lang="en-US" dirty="0"/>
          </a:p>
        </p:txBody>
      </p:sp>
    </p:spTree>
    <p:extLst>
      <p:ext uri="{BB962C8B-B14F-4D97-AF65-F5344CB8AC3E}">
        <p14:creationId xmlns="" xmlns:p14="http://schemas.microsoft.com/office/powerpoint/2010/main" val="40332167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marL="0" lvl="0" indent="0">
              <a:spcBef>
                <a:spcPts val="0"/>
              </a:spcBef>
              <a:buNone/>
            </a:pPr>
            <a:r>
              <a:rPr lang="en-US" sz="2000" dirty="0">
                <a:solidFill>
                  <a:prstClr val="black"/>
                </a:solidFill>
                <a:latin typeface="Cambria" pitchFamily="18" charset="0"/>
              </a:rPr>
              <a:t>Resources on the ESGR website (</a:t>
            </a:r>
            <a:r>
              <a:rPr lang="en-US" sz="2000" dirty="0">
                <a:solidFill>
                  <a:prstClr val="black"/>
                </a:solidFill>
                <a:latin typeface="Cambria" pitchFamily="18" charset="0"/>
                <a:hlinkClick r:id="rId3"/>
              </a:rPr>
              <a:t>www.esgr.mil</a:t>
            </a:r>
            <a:r>
              <a:rPr lang="en-US" sz="2000" dirty="0">
                <a:solidFill>
                  <a:prstClr val="black"/>
                </a:solidFill>
                <a:latin typeface="Cambria" pitchFamily="18" charset="0"/>
              </a:rPr>
              <a:t>): </a:t>
            </a:r>
          </a:p>
          <a:p>
            <a:pPr lvl="0">
              <a:spcBef>
                <a:spcPts val="0"/>
              </a:spcBef>
            </a:pPr>
            <a:r>
              <a:rPr lang="en-US" sz="2000" dirty="0">
                <a:solidFill>
                  <a:prstClr val="black"/>
                </a:solidFill>
                <a:latin typeface="Cambria" pitchFamily="18" charset="0"/>
              </a:rPr>
              <a:t>Tips for Employers</a:t>
            </a:r>
          </a:p>
          <a:p>
            <a:pPr lvl="0">
              <a:spcBef>
                <a:spcPts val="0"/>
              </a:spcBef>
            </a:pPr>
            <a:r>
              <a:rPr lang="en-US" sz="2000" dirty="0">
                <a:solidFill>
                  <a:prstClr val="black"/>
                </a:solidFill>
                <a:latin typeface="Cambria" pitchFamily="18" charset="0"/>
              </a:rPr>
              <a:t>Employers Frequently Asked Questions</a:t>
            </a:r>
          </a:p>
          <a:p>
            <a:pPr lvl="0">
              <a:spcBef>
                <a:spcPts val="0"/>
              </a:spcBef>
            </a:pPr>
            <a:r>
              <a:rPr lang="en-US" sz="2000" dirty="0">
                <a:solidFill>
                  <a:prstClr val="black"/>
                </a:solidFill>
                <a:latin typeface="Cambria" pitchFamily="18" charset="0"/>
              </a:rPr>
              <a:t>Employer Resource Guide</a:t>
            </a:r>
          </a:p>
          <a:p>
            <a:pPr lvl="0">
              <a:spcBef>
                <a:spcPts val="0"/>
              </a:spcBef>
            </a:pPr>
            <a:r>
              <a:rPr lang="en-US" sz="2000" dirty="0">
                <a:solidFill>
                  <a:prstClr val="black"/>
                </a:solidFill>
                <a:latin typeface="Cambria" pitchFamily="18" charset="0"/>
              </a:rPr>
              <a:t>USERRA Fact Sheet</a:t>
            </a:r>
          </a:p>
          <a:p>
            <a:pPr marL="285750" lvl="0" indent="-285750">
              <a:spcBef>
                <a:spcPts val="0"/>
              </a:spcBef>
              <a:buFont typeface="Wingdings" pitchFamily="2" charset="2"/>
              <a:buChar char="§"/>
            </a:pPr>
            <a:endParaRPr lang="en-US" sz="2000" u="sng" dirty="0">
              <a:solidFill>
                <a:prstClr val="black"/>
              </a:solidFill>
              <a:latin typeface="Cambria" pitchFamily="18" charset="0"/>
            </a:endParaRPr>
          </a:p>
          <a:p>
            <a:pPr marL="0" lvl="0" indent="0">
              <a:spcBef>
                <a:spcPts val="0"/>
              </a:spcBef>
              <a:buNone/>
            </a:pPr>
            <a:r>
              <a:rPr lang="en-US" sz="2000" dirty="0">
                <a:solidFill>
                  <a:prstClr val="black"/>
                </a:solidFill>
                <a:latin typeface="Cambria" pitchFamily="18" charset="0"/>
              </a:rPr>
              <a:t>Resources on the Veterans Employment Toolkit (</a:t>
            </a:r>
            <a:r>
              <a:rPr lang="en-US" sz="2000" dirty="0">
                <a:solidFill>
                  <a:prstClr val="black"/>
                </a:solidFill>
                <a:latin typeface="Cambria" pitchFamily="18" charset="0"/>
                <a:hlinkClick r:id="rId4"/>
              </a:rPr>
              <a:t>www.va.gov/vetsinworkplace</a:t>
            </a:r>
            <a:r>
              <a:rPr lang="en-US" sz="2000" dirty="0">
                <a:solidFill>
                  <a:prstClr val="black"/>
                </a:solidFill>
                <a:latin typeface="Cambria" pitchFamily="18" charset="0"/>
              </a:rPr>
              <a:t>):</a:t>
            </a:r>
          </a:p>
          <a:p>
            <a:pPr lvl="0">
              <a:spcBef>
                <a:spcPts val="0"/>
              </a:spcBef>
            </a:pPr>
            <a:r>
              <a:rPr lang="en-US" sz="2000" dirty="0">
                <a:solidFill>
                  <a:prstClr val="black"/>
                </a:solidFill>
                <a:latin typeface="Cambria" pitchFamily="18" charset="0"/>
              </a:rPr>
              <a:t>Planning for Military Leave for Employees in the Reserve and Guard</a:t>
            </a:r>
          </a:p>
          <a:p>
            <a:pPr lvl="0">
              <a:spcBef>
                <a:spcPts val="0"/>
              </a:spcBef>
            </a:pPr>
            <a:r>
              <a:rPr lang="en-US" sz="2000" dirty="0">
                <a:solidFill>
                  <a:prstClr val="black"/>
                </a:solidFill>
                <a:latin typeface="Cambria" pitchFamily="18" charset="0"/>
              </a:rPr>
              <a:t>Example of a Military Leave Policy</a:t>
            </a:r>
          </a:p>
          <a:p>
            <a:pPr lvl="0">
              <a:spcBef>
                <a:spcPts val="0"/>
              </a:spcBef>
            </a:pPr>
            <a:r>
              <a:rPr lang="en-US" sz="2000" dirty="0">
                <a:solidFill>
                  <a:prstClr val="black"/>
                </a:solidFill>
                <a:latin typeface="Cambria" pitchFamily="18" charset="0"/>
              </a:rPr>
              <a:t>USERRA Advanced e-Learning </a:t>
            </a:r>
            <a:r>
              <a:rPr lang="en-US" sz="2000" dirty="0" smtClean="0">
                <a:solidFill>
                  <a:prstClr val="black"/>
                </a:solidFill>
                <a:latin typeface="Cambria" pitchFamily="18" charset="0"/>
              </a:rPr>
              <a:t>Course</a:t>
            </a:r>
            <a:endParaRPr lang="en-US" sz="2000" dirty="0">
              <a:solidFill>
                <a:prstClr val="black"/>
              </a:solidFill>
              <a:latin typeface="Cambria" pitchFamily="18" charset="0"/>
            </a:endParaRP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Resources for Employers</a:t>
            </a:r>
          </a:p>
        </p:txBody>
      </p:sp>
      <p:sp>
        <p:nvSpPr>
          <p:cNvPr id="5" name="Slide Number Placeholder 4"/>
          <p:cNvSpPr>
            <a:spLocks noGrp="1"/>
          </p:cNvSpPr>
          <p:nvPr>
            <p:ph type="sldNum" sz="quarter" idx="4"/>
          </p:nvPr>
        </p:nvSpPr>
        <p:spPr/>
        <p:txBody>
          <a:bodyPr/>
          <a:lstStyle/>
          <a:p>
            <a:fld id="{A69EAF90-A5B3-4498-9A06-9EAA56579DC3}" type="slidenum">
              <a:rPr lang="en-US" smtClean="0"/>
              <a:pPr/>
              <a:t>17</a:t>
            </a:fld>
            <a:endParaRPr lang="en-US" dirty="0"/>
          </a:p>
        </p:txBody>
      </p:sp>
    </p:spTree>
    <p:extLst>
      <p:ext uri="{BB962C8B-B14F-4D97-AF65-F5344CB8AC3E}">
        <p14:creationId xmlns="" xmlns:p14="http://schemas.microsoft.com/office/powerpoint/2010/main" val="2889795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676400"/>
            <a:ext cx="8077200" cy="4343400"/>
          </a:xfrm>
          <a:prstGeom prst="rect">
            <a:avLst/>
          </a:prstGeom>
        </p:spPr>
        <p:txBody>
          <a:bodyPr>
            <a:noAutofit/>
          </a:bodyPr>
          <a:lstStyle/>
          <a:p>
            <a:pPr marL="0" lvl="0" indent="0">
              <a:spcBef>
                <a:spcPts val="0"/>
              </a:spcBef>
              <a:spcAft>
                <a:spcPts val="1200"/>
              </a:spcAft>
              <a:buNone/>
            </a:pPr>
            <a:r>
              <a:rPr lang="en-US" sz="1800" dirty="0">
                <a:solidFill>
                  <a:prstClr val="black"/>
                </a:solidFill>
                <a:latin typeface="Cambria" pitchFamily="18" charset="0"/>
              </a:rPr>
              <a:t>Burton Blatt Institute at Syracuse University &amp; Corporate Gray. (2013). </a:t>
            </a:r>
            <a:r>
              <a:rPr lang="en-US" sz="1800" i="1" dirty="0">
                <a:solidFill>
                  <a:prstClr val="black"/>
                </a:solidFill>
                <a:latin typeface="Cambria" pitchFamily="18" charset="0"/>
              </a:rPr>
              <a:t>Veterans in the workplace final report.</a:t>
            </a:r>
            <a:r>
              <a:rPr lang="en-US" sz="1800" dirty="0">
                <a:solidFill>
                  <a:prstClr val="black"/>
                </a:solidFill>
                <a:latin typeface="Cambria" pitchFamily="18" charset="0"/>
              </a:rPr>
              <a:t> Washington, D.C.: Department of Veterans Affairs.</a:t>
            </a:r>
          </a:p>
          <a:p>
            <a:pPr marL="0" lvl="0" indent="0">
              <a:spcBef>
                <a:spcPts val="0"/>
              </a:spcBef>
              <a:spcAft>
                <a:spcPts val="1200"/>
              </a:spcAft>
              <a:buNone/>
            </a:pPr>
            <a:r>
              <a:rPr lang="en-US" sz="1800" dirty="0">
                <a:solidFill>
                  <a:prstClr val="black"/>
                </a:solidFill>
                <a:latin typeface="Cambria" pitchFamily="18" charset="0"/>
              </a:rPr>
              <a:t>"Statement of Support Program." </a:t>
            </a:r>
            <a:r>
              <a:rPr lang="en-US" sz="1800" i="1" dirty="0">
                <a:solidFill>
                  <a:prstClr val="black"/>
                </a:solidFill>
                <a:latin typeface="Cambria" pitchFamily="18" charset="0"/>
              </a:rPr>
              <a:t>Employer Support of the Guard and Reserve Employers Statement of Support</a:t>
            </a:r>
            <a:r>
              <a:rPr lang="en-US" sz="1800" dirty="0">
                <a:solidFill>
                  <a:prstClr val="black"/>
                </a:solidFill>
                <a:latin typeface="Cambria" pitchFamily="18" charset="0"/>
              </a:rPr>
              <a:t>. Web. 21 Mar. 2013. http://www.esgr.mil/Employers/Statement-of-Support.aspx.</a:t>
            </a:r>
          </a:p>
          <a:p>
            <a:pPr marL="0" lvl="0" indent="0">
              <a:spcBef>
                <a:spcPts val="0"/>
              </a:spcBef>
              <a:spcAft>
                <a:spcPts val="1200"/>
              </a:spcAft>
              <a:buNone/>
            </a:pPr>
            <a:r>
              <a:rPr lang="en-US" sz="1800" dirty="0">
                <a:solidFill>
                  <a:prstClr val="black"/>
                </a:solidFill>
                <a:latin typeface="Cambria" pitchFamily="18" charset="0"/>
              </a:rPr>
              <a:t>Bullock, Tom, Chief, Employer Outreach, </a:t>
            </a:r>
            <a:r>
              <a:rPr lang="en-US" sz="1800" dirty="0" err="1">
                <a:solidFill>
                  <a:prstClr val="black"/>
                </a:solidFill>
                <a:latin typeface="Cambria" pitchFamily="18" charset="0"/>
              </a:rPr>
              <a:t>DoD</a:t>
            </a:r>
            <a:r>
              <a:rPr lang="en-US" sz="1800" dirty="0">
                <a:solidFill>
                  <a:prstClr val="black"/>
                </a:solidFill>
                <a:latin typeface="Cambria" pitchFamily="18" charset="0"/>
              </a:rPr>
              <a:t> ESGR. Email interview. 21 Mar. 2013.</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Sources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18</a:t>
            </a:fld>
            <a:endParaRPr lang="en-US" dirty="0"/>
          </a:p>
        </p:txBody>
      </p:sp>
    </p:spTree>
    <p:extLst>
      <p:ext uri="{BB962C8B-B14F-4D97-AF65-F5344CB8AC3E}">
        <p14:creationId xmlns="" xmlns:p14="http://schemas.microsoft.com/office/powerpoint/2010/main" val="560090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lvl="0" indent="0">
              <a:spcBef>
                <a:spcPts val="0"/>
              </a:spcBef>
              <a:spcAft>
                <a:spcPts val="600"/>
              </a:spcAft>
              <a:buNone/>
            </a:pPr>
            <a:r>
              <a:rPr lang="en-US" sz="2200" dirty="0">
                <a:solidFill>
                  <a:prstClr val="black"/>
                </a:solidFill>
                <a:latin typeface="Cambria" pitchFamily="18" charset="0"/>
              </a:rPr>
              <a:t>This Department of Veterans Affairs Training Series on Promising Practices for Employer Support of National Guard and Reserve Members is designed to help employers understand the importance of supporting National Guard and Reserve employees. It presents promising practices that could be implemented in providing effective support</a:t>
            </a:r>
            <a:r>
              <a:rPr lang="en-US" sz="2200" dirty="0" smtClean="0">
                <a:solidFill>
                  <a:prstClr val="black"/>
                </a:solidFill>
                <a:latin typeface="Cambria" pitchFamily="18" charset="0"/>
              </a:rPr>
              <a:t>.</a:t>
            </a:r>
            <a:endParaRPr lang="en-US" sz="2200" dirty="0">
              <a:solidFill>
                <a:prstClr val="black"/>
              </a:solidFill>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2</a:t>
            </a:fld>
            <a:endParaRPr lang="en-US" dirty="0"/>
          </a:p>
        </p:txBody>
      </p:sp>
    </p:spTree>
    <p:extLst>
      <p:ext uri="{BB962C8B-B14F-4D97-AF65-F5344CB8AC3E}">
        <p14:creationId xmlns="" xmlns:p14="http://schemas.microsoft.com/office/powerpoint/2010/main" val="327453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indent="0">
              <a:spcBef>
                <a:spcPts val="0"/>
              </a:spcBef>
              <a:buNone/>
            </a:pPr>
            <a:r>
              <a:rPr lang="en-US" sz="2200" dirty="0">
                <a:latin typeface="Cambria" pitchFamily="18" charset="0"/>
              </a:rPr>
              <a:t>The suggestions in this presentation are being offered in an effort to improve Veteran retention in the workplace. It is understood that not all these practices can be implemented for every organization. Some variation may be required in order to comply with each organization’s policies and procedures.</a:t>
            </a:r>
            <a:endParaRPr lang="en-US" sz="2200" dirty="0" smtClean="0">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3</a:t>
            </a:fld>
            <a:endParaRPr lang="en-US" dirty="0"/>
          </a:p>
        </p:txBody>
      </p:sp>
    </p:spTree>
    <p:extLst>
      <p:ext uri="{BB962C8B-B14F-4D97-AF65-F5344CB8AC3E}">
        <p14:creationId xmlns="" xmlns:p14="http://schemas.microsoft.com/office/powerpoint/2010/main" val="1622669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057400"/>
            <a:ext cx="8001000" cy="3810000"/>
          </a:xfrm>
          <a:prstGeom prst="rect">
            <a:avLst/>
          </a:prstGeom>
        </p:spPr>
        <p:txBody>
          <a:bodyPr>
            <a:noAutofit/>
          </a:bodyPr>
          <a:lstStyle/>
          <a:p>
            <a:pPr marL="0" lvl="0" indent="0">
              <a:spcBef>
                <a:spcPts val="0"/>
              </a:spcBef>
              <a:spcAft>
                <a:spcPts val="600"/>
              </a:spcAft>
              <a:buNone/>
            </a:pPr>
            <a:r>
              <a:rPr lang="en-US" sz="2200" dirty="0">
                <a:solidFill>
                  <a:prstClr val="black"/>
                </a:solidFill>
                <a:latin typeface="Cambria" pitchFamily="18" charset="0"/>
              </a:rPr>
              <a:t>This training refers to National Guard and Reserve members that hold a full-time civilian position while serving part-time in the Guard or Reserve. These Guard and Reserve members can be called to full-time military active duty.</a:t>
            </a:r>
            <a:br>
              <a:rPr lang="en-US" sz="2200" dirty="0">
                <a:solidFill>
                  <a:prstClr val="black"/>
                </a:solidFill>
                <a:latin typeface="Cambria" pitchFamily="18" charset="0"/>
              </a:rPr>
            </a:br>
            <a:r>
              <a:rPr lang="en-US" sz="2200" dirty="0">
                <a:solidFill>
                  <a:prstClr val="black"/>
                </a:solidFill>
                <a:latin typeface="Cambria" pitchFamily="18" charset="0"/>
              </a:rPr>
              <a:t/>
            </a:r>
            <a:br>
              <a:rPr lang="en-US" sz="2200" dirty="0">
                <a:solidFill>
                  <a:prstClr val="black"/>
                </a:solidFill>
                <a:latin typeface="Cambria" pitchFamily="18" charset="0"/>
              </a:rPr>
            </a:br>
            <a:r>
              <a:rPr lang="en-US" sz="2200" dirty="0">
                <a:solidFill>
                  <a:prstClr val="black"/>
                </a:solidFill>
                <a:latin typeface="Cambria" pitchFamily="18" charset="0"/>
              </a:rPr>
              <a:t>Supportive employers are critical to maintaining the strength and readiness of the nation’s Guard and Reserve units.</a:t>
            </a:r>
            <a:br>
              <a:rPr lang="en-US" sz="2200" dirty="0">
                <a:solidFill>
                  <a:prstClr val="black"/>
                </a:solidFill>
                <a:latin typeface="Cambria" pitchFamily="18" charset="0"/>
              </a:rPr>
            </a:br>
            <a:r>
              <a:rPr lang="en-US" sz="2200" dirty="0">
                <a:solidFill>
                  <a:prstClr val="black"/>
                </a:solidFill>
                <a:latin typeface="Cambria" pitchFamily="18" charset="0"/>
              </a:rPr>
              <a:t/>
            </a:r>
            <a:br>
              <a:rPr lang="en-US" sz="2200" dirty="0">
                <a:solidFill>
                  <a:prstClr val="black"/>
                </a:solidFill>
                <a:latin typeface="Cambria" pitchFamily="18" charset="0"/>
              </a:rPr>
            </a:br>
            <a:r>
              <a:rPr lang="en-US" sz="2200" dirty="0">
                <a:solidFill>
                  <a:prstClr val="black"/>
                </a:solidFill>
                <a:latin typeface="Cambria" pitchFamily="18" charset="0"/>
              </a:rPr>
              <a:t>Veteran-friendly organizations have clearly defined and supportive policies and practices in place regarding their National Guard and Reserve member employees.</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4</a:t>
            </a:fld>
            <a:endParaRPr lang="en-US" dirty="0"/>
          </a:p>
        </p:txBody>
      </p:sp>
    </p:spTree>
    <p:extLst>
      <p:ext uri="{BB962C8B-B14F-4D97-AF65-F5344CB8AC3E}">
        <p14:creationId xmlns="" xmlns:p14="http://schemas.microsoft.com/office/powerpoint/2010/main" val="2443755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4114800"/>
          </a:xfrm>
          <a:prstGeom prst="rect">
            <a:avLst/>
          </a:prstGeom>
        </p:spPr>
        <p:txBody>
          <a:bodyPr>
            <a:noAutofit/>
          </a:bodyPr>
          <a:lstStyle/>
          <a:p>
            <a:pPr marL="0" lvl="0" indent="0">
              <a:spcBef>
                <a:spcPts val="0"/>
              </a:spcBef>
              <a:spcAft>
                <a:spcPts val="600"/>
              </a:spcAft>
              <a:buNone/>
            </a:pPr>
            <a:r>
              <a:rPr lang="en-US" sz="2200" dirty="0">
                <a:latin typeface="Cambria" pitchFamily="18" charset="0"/>
              </a:rPr>
              <a:t>The Department of Veterans Affairs (VA) conducted the </a:t>
            </a:r>
            <a:r>
              <a:rPr lang="en-US" sz="2200" i="1" dirty="0">
                <a:latin typeface="Cambria" pitchFamily="18" charset="0"/>
              </a:rPr>
              <a:t>Veterans in the Workplace </a:t>
            </a:r>
            <a:r>
              <a:rPr lang="en-US" sz="2200" dirty="0">
                <a:latin typeface="Cambria" pitchFamily="18" charset="0"/>
              </a:rPr>
              <a:t>study on the retention of Veterans, including National Guard and Reserve members.</a:t>
            </a:r>
            <a:br>
              <a:rPr lang="en-US" sz="2200" dirty="0">
                <a:latin typeface="Cambria" pitchFamily="18" charset="0"/>
              </a:rPr>
            </a:br>
            <a:r>
              <a:rPr lang="en-US" sz="2200" dirty="0">
                <a:latin typeface="Cambria" pitchFamily="18" charset="0"/>
              </a:rPr>
              <a:t> </a:t>
            </a:r>
            <a:br>
              <a:rPr lang="en-US" sz="2200" dirty="0">
                <a:latin typeface="Cambria" pitchFamily="18" charset="0"/>
              </a:rPr>
            </a:br>
            <a:r>
              <a:rPr lang="en-US" sz="2200" dirty="0">
                <a:latin typeface="Cambria" pitchFamily="18" charset="0"/>
              </a:rPr>
              <a:t>The study yielded some promising practices for organizations whose employees include members of the National Guard &amp; Reserve.</a:t>
            </a:r>
            <a:endParaRPr lang="en-US" sz="2200" dirty="0">
              <a:solidFill>
                <a:prstClr val="black"/>
              </a:solidFill>
              <a:latin typeface="Cambria" pitchFamily="18" charset="0"/>
            </a:endParaRPr>
          </a:p>
        </p:txBody>
      </p:sp>
      <p:sp>
        <p:nvSpPr>
          <p:cNvPr id="4" name="Title 1"/>
          <p:cNvSpPr>
            <a:spLocks noGrp="1"/>
          </p:cNvSpPr>
          <p:nvPr>
            <p:ph type="title" idx="4294967295"/>
          </p:nvPr>
        </p:nvSpPr>
        <p:spPr>
          <a:xfrm>
            <a:off x="2819400" y="1066800"/>
            <a:ext cx="5867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Veterans in the Workplace Study</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5</a:t>
            </a:fld>
            <a:endParaRPr lang="en-US" dirty="0"/>
          </a:p>
        </p:txBody>
      </p:sp>
    </p:spTree>
    <p:extLst>
      <p:ext uri="{BB962C8B-B14F-4D97-AF65-F5344CB8AC3E}">
        <p14:creationId xmlns="" xmlns:p14="http://schemas.microsoft.com/office/powerpoint/2010/main" val="197042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marL="0" indent="0">
              <a:spcBef>
                <a:spcPts val="0"/>
              </a:spcBef>
              <a:buNone/>
            </a:pPr>
            <a:r>
              <a:rPr lang="en-US" sz="2000" dirty="0">
                <a:latin typeface="Cambria" pitchFamily="18" charset="0"/>
              </a:rPr>
              <a:t>The promising practices described in this presentation were derived from the VA’s study and other resources regarding the following ways to support members of the National Guard &amp; Reserve:</a:t>
            </a:r>
          </a:p>
          <a:p>
            <a:pPr marL="0" indent="0">
              <a:spcBef>
                <a:spcPts val="0"/>
              </a:spcBef>
              <a:buNone/>
            </a:pPr>
            <a:endParaRPr lang="en-US" sz="1400" dirty="0">
              <a:latin typeface="Cambria" pitchFamily="18" charset="0"/>
            </a:endParaRPr>
          </a:p>
          <a:p>
            <a:pPr>
              <a:spcBef>
                <a:spcPts val="0"/>
              </a:spcBef>
            </a:pPr>
            <a:r>
              <a:rPr lang="en-US" sz="2000" dirty="0">
                <a:latin typeface="Cambria" pitchFamily="18" charset="0"/>
              </a:rPr>
              <a:t>Recruitment</a:t>
            </a:r>
          </a:p>
          <a:p>
            <a:pPr>
              <a:spcBef>
                <a:spcPts val="0"/>
              </a:spcBef>
            </a:pPr>
            <a:r>
              <a:rPr lang="en-US" sz="2000" dirty="0">
                <a:latin typeface="Cambria" pitchFamily="18" charset="0"/>
              </a:rPr>
              <a:t>Policies</a:t>
            </a:r>
          </a:p>
          <a:p>
            <a:pPr>
              <a:spcBef>
                <a:spcPts val="0"/>
              </a:spcBef>
            </a:pPr>
            <a:r>
              <a:rPr lang="en-US" sz="2000" dirty="0">
                <a:latin typeface="Cambria" pitchFamily="18" charset="0"/>
              </a:rPr>
              <a:t>Training</a:t>
            </a:r>
          </a:p>
          <a:p>
            <a:pPr>
              <a:spcBef>
                <a:spcPts val="0"/>
              </a:spcBef>
            </a:pPr>
            <a:r>
              <a:rPr lang="en-US" sz="2000" dirty="0">
                <a:latin typeface="Cambria" pitchFamily="18" charset="0"/>
              </a:rPr>
              <a:t>Support During Mobilization or Deployment</a:t>
            </a:r>
          </a:p>
          <a:p>
            <a:pPr>
              <a:spcBef>
                <a:spcPts val="0"/>
              </a:spcBef>
            </a:pPr>
            <a:r>
              <a:rPr lang="en-US" sz="2000" dirty="0">
                <a:latin typeface="Cambria" pitchFamily="18" charset="0"/>
              </a:rPr>
              <a:t>Family Support</a:t>
            </a:r>
          </a:p>
          <a:p>
            <a:pPr>
              <a:spcBef>
                <a:spcPts val="0"/>
              </a:spcBef>
            </a:pPr>
            <a:r>
              <a:rPr lang="en-US" sz="2000" dirty="0">
                <a:latin typeface="Cambria" pitchFamily="18" charset="0"/>
              </a:rPr>
              <a:t>Support for Returning Employees</a:t>
            </a:r>
          </a:p>
          <a:p>
            <a:pPr>
              <a:spcBef>
                <a:spcPts val="0"/>
              </a:spcBef>
            </a:pPr>
            <a:r>
              <a:rPr lang="en-US" sz="2000" dirty="0">
                <a:latin typeface="Cambria" pitchFamily="18" charset="0"/>
              </a:rPr>
              <a:t>Service Recognition</a:t>
            </a:r>
          </a:p>
        </p:txBody>
      </p:sp>
      <p:sp>
        <p:nvSpPr>
          <p:cNvPr id="4" name="Title 1"/>
          <p:cNvSpPr>
            <a:spLocks noGrp="1"/>
          </p:cNvSpPr>
          <p:nvPr>
            <p:ph type="title" idx="4294967295"/>
          </p:nvPr>
        </p:nvSpPr>
        <p:spPr>
          <a:xfrm>
            <a:off x="990600" y="1066800"/>
            <a:ext cx="7696200" cy="609600"/>
          </a:xfrm>
          <a:prstGeom prst="rect">
            <a:avLst/>
          </a:prstGeom>
        </p:spPr>
        <p:txBody>
          <a:bodyPr/>
          <a:lstStyle/>
          <a:p>
            <a:pPr algn="r"/>
            <a:r>
              <a:rPr lang="en-US" sz="3200" dirty="0">
                <a:solidFill>
                  <a:schemeClr val="tx2">
                    <a:lumMod val="75000"/>
                  </a:schemeClr>
                </a:solidFill>
                <a:latin typeface="Calibri" pitchFamily="34" charset="0"/>
                <a:ea typeface="Adobe Heiti Std R" pitchFamily="34" charset="-128"/>
              </a:rPr>
              <a:t>National Guard &amp; </a:t>
            </a:r>
            <a:r>
              <a:rPr lang="en-US" sz="3200" dirty="0" smtClean="0">
                <a:solidFill>
                  <a:schemeClr val="tx2">
                    <a:lumMod val="75000"/>
                  </a:schemeClr>
                </a:solidFill>
                <a:latin typeface="Calibri" pitchFamily="34" charset="0"/>
                <a:ea typeface="Adobe Heiti Std R" pitchFamily="34" charset="-128"/>
              </a:rPr>
              <a:t>Reserve</a:t>
            </a:r>
            <a:br>
              <a:rPr lang="en-US" sz="3200" dirty="0" smtClean="0">
                <a:solidFill>
                  <a:schemeClr val="tx2">
                    <a:lumMod val="75000"/>
                  </a:schemeClr>
                </a:solidFill>
                <a:latin typeface="Calibri" pitchFamily="34" charset="0"/>
                <a:ea typeface="Adobe Heiti Std R" pitchFamily="34" charset="-128"/>
              </a:rPr>
            </a:br>
            <a:r>
              <a:rPr lang="en-US" sz="3200" dirty="0" smtClean="0">
                <a:solidFill>
                  <a:schemeClr val="tx2">
                    <a:lumMod val="75000"/>
                  </a:schemeClr>
                </a:solidFill>
                <a:latin typeface="Calibri" pitchFamily="34" charset="0"/>
                <a:ea typeface="Adobe Heiti Std R" pitchFamily="34" charset="-128"/>
              </a:rPr>
              <a:t>Promising </a:t>
            </a:r>
            <a:r>
              <a:rPr lang="en-US" sz="3200" dirty="0">
                <a:solidFill>
                  <a:schemeClr val="tx2">
                    <a:lumMod val="75000"/>
                  </a:schemeClr>
                </a:solidFill>
                <a:latin typeface="Calibri" pitchFamily="34" charset="0"/>
                <a:ea typeface="Adobe Heiti Std R" pitchFamily="34" charset="-128"/>
              </a:rPr>
              <a:t>Practices</a:t>
            </a:r>
          </a:p>
        </p:txBody>
      </p:sp>
      <p:sp>
        <p:nvSpPr>
          <p:cNvPr id="5" name="Slide Number Placeholder 4"/>
          <p:cNvSpPr>
            <a:spLocks noGrp="1"/>
          </p:cNvSpPr>
          <p:nvPr>
            <p:ph type="sldNum" sz="quarter" idx="4"/>
          </p:nvPr>
        </p:nvSpPr>
        <p:spPr/>
        <p:txBody>
          <a:bodyPr/>
          <a:lstStyle/>
          <a:p>
            <a:fld id="{A69EAF90-A5B3-4498-9A06-9EAA56579DC3}" type="slidenum">
              <a:rPr lang="en-US" smtClean="0"/>
              <a:pPr/>
              <a:t>6</a:t>
            </a:fld>
            <a:endParaRPr lang="en-US" dirty="0"/>
          </a:p>
        </p:txBody>
      </p:sp>
    </p:spTree>
    <p:extLst>
      <p:ext uri="{BB962C8B-B14F-4D97-AF65-F5344CB8AC3E}">
        <p14:creationId xmlns="" xmlns:p14="http://schemas.microsoft.com/office/powerpoint/2010/main" val="3031466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Use military recruiting sites to recruit members of the Guard and Reserve, Veterans, and their family members</a:t>
            </a:r>
          </a:p>
          <a:p>
            <a:pPr lvl="0">
              <a:spcBef>
                <a:spcPts val="0"/>
              </a:spcBef>
              <a:spcAft>
                <a:spcPts val="600"/>
              </a:spcAft>
            </a:pPr>
            <a:r>
              <a:rPr lang="en-US" sz="2000" dirty="0">
                <a:solidFill>
                  <a:prstClr val="black"/>
                </a:solidFill>
                <a:latin typeface="Cambria" pitchFamily="18" charset="0"/>
              </a:rPr>
              <a:t>Attend military-focused job fairs to recruit members of the Guard and Reserve, and Veteran candidates</a:t>
            </a:r>
          </a:p>
          <a:p>
            <a:pPr lvl="0">
              <a:spcBef>
                <a:spcPts val="0"/>
              </a:spcBef>
              <a:spcAft>
                <a:spcPts val="600"/>
              </a:spcAft>
            </a:pPr>
            <a:r>
              <a:rPr lang="en-US" sz="2000" dirty="0">
                <a:solidFill>
                  <a:prstClr val="black"/>
                </a:solidFill>
                <a:latin typeface="Cambria" pitchFamily="18" charset="0"/>
              </a:rPr>
              <a:t>Encourage Veteran employees to assist in the recruiting of potential members of the Guard and Reserve, and Veteran candidates</a:t>
            </a:r>
          </a:p>
          <a:p>
            <a:pPr lvl="0">
              <a:spcBef>
                <a:spcPts val="0"/>
              </a:spcBef>
              <a:spcAft>
                <a:spcPts val="600"/>
              </a:spcAft>
            </a:pPr>
            <a:r>
              <a:rPr lang="en-US" sz="2000" dirty="0">
                <a:solidFill>
                  <a:prstClr val="black"/>
                </a:solidFill>
                <a:latin typeface="Cambria" pitchFamily="18" charset="0"/>
              </a:rPr>
              <a:t>Place an emphasis on recruiting candidates with service-connected </a:t>
            </a:r>
            <a:r>
              <a:rPr lang="en-US" sz="2000" dirty="0" smtClean="0">
                <a:solidFill>
                  <a:prstClr val="black"/>
                </a:solidFill>
                <a:latin typeface="Cambria" pitchFamily="18" charset="0"/>
              </a:rPr>
              <a:t>disabilities</a:t>
            </a:r>
            <a:endParaRPr lang="en-US" sz="2000" dirty="0">
              <a:solidFill>
                <a:prstClr val="black"/>
              </a:solidFill>
              <a:latin typeface="Cambria" pitchFamily="18" charset="0"/>
            </a:endParaRPr>
          </a:p>
        </p:txBody>
      </p:sp>
      <p:sp>
        <p:nvSpPr>
          <p:cNvPr id="4" name="Title 1"/>
          <p:cNvSpPr>
            <a:spLocks noGrp="1"/>
          </p:cNvSpPr>
          <p:nvPr>
            <p:ph type="title" idx="4294967295"/>
          </p:nvPr>
        </p:nvSpPr>
        <p:spPr>
          <a:xfrm>
            <a:off x="152400" y="1066800"/>
            <a:ext cx="8534400" cy="6096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Recruitment</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7</a:t>
            </a:fld>
            <a:endParaRPr lang="en-US" dirty="0"/>
          </a:p>
        </p:txBody>
      </p:sp>
    </p:spTree>
    <p:extLst>
      <p:ext uri="{BB962C8B-B14F-4D97-AF65-F5344CB8AC3E}">
        <p14:creationId xmlns="" xmlns:p14="http://schemas.microsoft.com/office/powerpoint/2010/main" val="2295117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Have a well-defined military leave </a:t>
            </a:r>
            <a:r>
              <a:rPr lang="en-US" sz="2000" dirty="0" smtClean="0">
                <a:solidFill>
                  <a:prstClr val="black"/>
                </a:solidFill>
                <a:latin typeface="Cambria" pitchFamily="18" charset="0"/>
              </a:rPr>
              <a:t>policy</a:t>
            </a:r>
          </a:p>
          <a:p>
            <a:pPr lvl="1">
              <a:spcBef>
                <a:spcPts val="0"/>
              </a:spcBef>
              <a:spcAft>
                <a:spcPts val="600"/>
              </a:spcAft>
            </a:pPr>
            <a:r>
              <a:rPr lang="en-US" sz="1800" dirty="0" smtClean="0">
                <a:solidFill>
                  <a:prstClr val="black"/>
                </a:solidFill>
                <a:latin typeface="Cambria" pitchFamily="18" charset="0"/>
              </a:rPr>
              <a:t>Example </a:t>
            </a:r>
            <a:r>
              <a:rPr lang="en-US" sz="1800" dirty="0">
                <a:solidFill>
                  <a:prstClr val="black"/>
                </a:solidFill>
                <a:latin typeface="Cambria" pitchFamily="18" charset="0"/>
              </a:rPr>
              <a:t>of a Military Leave </a:t>
            </a:r>
            <a:r>
              <a:rPr lang="en-US" sz="1800" dirty="0" smtClean="0">
                <a:solidFill>
                  <a:prstClr val="black"/>
                </a:solidFill>
                <a:latin typeface="Cambria" pitchFamily="18" charset="0"/>
              </a:rPr>
              <a:t>Policy: </a:t>
            </a:r>
            <a:r>
              <a:rPr lang="en-US" sz="1800" dirty="0">
                <a:solidFill>
                  <a:prstClr val="black"/>
                </a:solidFill>
                <a:latin typeface="Cambria" pitchFamily="18" charset="0"/>
                <a:hlinkClick r:id="rId3"/>
              </a:rPr>
              <a:t>www.</a:t>
            </a:r>
            <a:r>
              <a:rPr lang="en-US" sz="1800" u="sng" dirty="0">
                <a:solidFill>
                  <a:prstClr val="black"/>
                </a:solidFill>
                <a:latin typeface="Cambria" pitchFamily="18" charset="0"/>
                <a:hlinkClick r:id="rId3"/>
              </a:rPr>
              <a:t>va.gov/vetsinworkplace/docs/em_militaryLeave.html</a:t>
            </a:r>
            <a:r>
              <a:rPr lang="en-US" sz="1800" dirty="0">
                <a:solidFill>
                  <a:prstClr val="black"/>
                </a:solidFill>
                <a:latin typeface="Cambria" pitchFamily="18" charset="0"/>
                <a:hlinkClick r:id="rId3"/>
              </a:rPr>
              <a:t> </a:t>
            </a:r>
            <a:endParaRPr lang="en-US" sz="1800" dirty="0">
              <a:solidFill>
                <a:prstClr val="black"/>
              </a:solidFill>
              <a:latin typeface="Cambria" pitchFamily="18" charset="0"/>
            </a:endParaRPr>
          </a:p>
          <a:p>
            <a:pPr lvl="1">
              <a:spcBef>
                <a:spcPts val="0"/>
              </a:spcBef>
              <a:spcAft>
                <a:spcPts val="600"/>
              </a:spcAft>
            </a:pPr>
            <a:r>
              <a:rPr lang="en-US" sz="1800" dirty="0" smtClean="0">
                <a:solidFill>
                  <a:prstClr val="black"/>
                </a:solidFill>
                <a:latin typeface="Cambria" pitchFamily="18" charset="0"/>
              </a:rPr>
              <a:t>Planning </a:t>
            </a:r>
            <a:r>
              <a:rPr lang="en-US" sz="1800" dirty="0">
                <a:solidFill>
                  <a:prstClr val="black"/>
                </a:solidFill>
                <a:latin typeface="Cambria" pitchFamily="18" charset="0"/>
              </a:rPr>
              <a:t>for Military Leave for Employees in the Reserve and National </a:t>
            </a:r>
            <a:r>
              <a:rPr lang="en-US" sz="1800" dirty="0" smtClean="0">
                <a:solidFill>
                  <a:prstClr val="black"/>
                </a:solidFill>
                <a:latin typeface="Cambria" pitchFamily="18" charset="0"/>
              </a:rPr>
              <a:t>Guard: </a:t>
            </a:r>
            <a:r>
              <a:rPr lang="en-US" sz="1800" dirty="0" smtClean="0">
                <a:solidFill>
                  <a:prstClr val="black"/>
                </a:solidFill>
                <a:latin typeface="Cambria" pitchFamily="18" charset="0"/>
                <a:hlinkClick r:id="rId4"/>
              </a:rPr>
              <a:t>www.</a:t>
            </a:r>
            <a:r>
              <a:rPr lang="en-US" sz="1800" u="sng" dirty="0" smtClean="0">
                <a:solidFill>
                  <a:prstClr val="black"/>
                </a:solidFill>
                <a:latin typeface="Cambria" pitchFamily="18" charset="0"/>
                <a:hlinkClick r:id="rId4"/>
              </a:rPr>
              <a:t>va.gov/vetsinworkplace/docs/em_planLeave.html</a:t>
            </a:r>
            <a:endParaRPr lang="en-US" sz="1800" dirty="0">
              <a:solidFill>
                <a:prstClr val="black"/>
              </a:solidFill>
              <a:latin typeface="Cambria" pitchFamily="18" charset="0"/>
            </a:endParaRPr>
          </a:p>
          <a:p>
            <a:pPr lvl="0">
              <a:spcBef>
                <a:spcPts val="0"/>
              </a:spcBef>
              <a:spcAft>
                <a:spcPts val="600"/>
              </a:spcAft>
            </a:pPr>
            <a:r>
              <a:rPr lang="en-US" sz="2000" dirty="0">
                <a:solidFill>
                  <a:prstClr val="black"/>
                </a:solidFill>
                <a:latin typeface="Cambria" pitchFamily="18" charset="0"/>
              </a:rPr>
              <a:t>Use the Employer Support of the Guard and Reserve (ESGR) website for information and resources regarding National Guard &amp; Reserve policies: </a:t>
            </a:r>
            <a:r>
              <a:rPr lang="en-US" sz="2000" u="sng" dirty="0">
                <a:solidFill>
                  <a:prstClr val="black"/>
                </a:solidFill>
                <a:latin typeface="Cambria" pitchFamily="18" charset="0"/>
                <a:hlinkClick r:id="rId5"/>
              </a:rPr>
              <a:t>www.esgr.mil</a:t>
            </a:r>
            <a:endParaRPr lang="en-US" sz="2000" dirty="0">
              <a:solidFill>
                <a:prstClr val="black"/>
              </a:solidFill>
              <a:latin typeface="Cambria" pitchFamily="18" charset="0"/>
            </a:endParaRPr>
          </a:p>
          <a:p>
            <a:pPr lvl="0">
              <a:spcBef>
                <a:spcPts val="0"/>
              </a:spcBef>
              <a:spcAft>
                <a:spcPts val="600"/>
              </a:spcAft>
            </a:pPr>
            <a:r>
              <a:rPr lang="en-US" sz="2000" dirty="0">
                <a:solidFill>
                  <a:prstClr val="black"/>
                </a:solidFill>
                <a:latin typeface="Cambria" pitchFamily="18" charset="0"/>
              </a:rPr>
              <a:t>Engage with ESGR state committees on Uniformed Services Employment and Reemployment Rights Act (USERRA) issues</a:t>
            </a:r>
            <a:endParaRPr lang="en-US" sz="2800" dirty="0">
              <a:solidFill>
                <a:prstClr val="black"/>
              </a:solidFill>
              <a:latin typeface="Cambria" pitchFamily="18" charset="0"/>
            </a:endParaRPr>
          </a:p>
        </p:txBody>
      </p:sp>
      <p:sp>
        <p:nvSpPr>
          <p:cNvPr id="4" name="Title 1"/>
          <p:cNvSpPr>
            <a:spLocks noGrp="1"/>
          </p:cNvSpPr>
          <p:nvPr>
            <p:ph type="title" idx="4294967295"/>
          </p:nvPr>
        </p:nvSpPr>
        <p:spPr>
          <a:xfrm>
            <a:off x="152400" y="1066800"/>
            <a:ext cx="8534400" cy="6096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Policies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8</a:t>
            </a:fld>
            <a:endParaRPr lang="en-US" dirty="0"/>
          </a:p>
        </p:txBody>
      </p:sp>
    </p:spTree>
    <p:extLst>
      <p:ext uri="{BB962C8B-B14F-4D97-AF65-F5344CB8AC3E}">
        <p14:creationId xmlns="" xmlns:p14="http://schemas.microsoft.com/office/powerpoint/2010/main" val="3569913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000" dirty="0">
                <a:solidFill>
                  <a:prstClr val="black"/>
                </a:solidFill>
                <a:latin typeface="Cambria" pitchFamily="18" charset="0"/>
              </a:rPr>
              <a:t>Educate supervisors and management on the Uniformed Services Employment and Reemployment Rights Act (USERRA) </a:t>
            </a:r>
            <a:endParaRPr lang="en-US" sz="2000" dirty="0" smtClean="0">
              <a:solidFill>
                <a:prstClr val="black"/>
              </a:solidFill>
              <a:latin typeface="Cambria" pitchFamily="18" charset="0"/>
            </a:endParaRPr>
          </a:p>
          <a:p>
            <a:pPr lvl="1">
              <a:spcBef>
                <a:spcPts val="0"/>
              </a:spcBef>
              <a:spcAft>
                <a:spcPts val="600"/>
              </a:spcAft>
            </a:pPr>
            <a:r>
              <a:rPr lang="en-US" sz="1800" dirty="0" smtClean="0">
                <a:solidFill>
                  <a:prstClr val="black"/>
                </a:solidFill>
                <a:latin typeface="Cambria" pitchFamily="18" charset="0"/>
              </a:rPr>
              <a:t>USERRA </a:t>
            </a:r>
            <a:r>
              <a:rPr lang="en-US" sz="1800" dirty="0">
                <a:solidFill>
                  <a:prstClr val="black"/>
                </a:solidFill>
                <a:latin typeface="Cambria" pitchFamily="18" charset="0"/>
              </a:rPr>
              <a:t>Training can be found on the ESGR </a:t>
            </a:r>
            <a:r>
              <a:rPr lang="en-US" sz="1800" dirty="0" smtClean="0">
                <a:solidFill>
                  <a:prstClr val="black"/>
                </a:solidFill>
                <a:latin typeface="Cambria" pitchFamily="18" charset="0"/>
              </a:rPr>
              <a:t>Website: </a:t>
            </a:r>
            <a:r>
              <a:rPr lang="en-US" sz="1800" dirty="0" smtClean="0">
                <a:solidFill>
                  <a:prstClr val="black"/>
                </a:solidFill>
                <a:latin typeface="Cambria" pitchFamily="18" charset="0"/>
                <a:hlinkClick r:id="rId3"/>
              </a:rPr>
              <a:t>www.esgr.mil</a:t>
            </a:r>
            <a:endParaRPr lang="en-US" sz="1800" dirty="0">
              <a:solidFill>
                <a:prstClr val="black"/>
              </a:solidFill>
              <a:latin typeface="Cambria" pitchFamily="18" charset="0"/>
            </a:endParaRPr>
          </a:p>
          <a:p>
            <a:pPr lvl="1">
              <a:spcBef>
                <a:spcPts val="0"/>
              </a:spcBef>
              <a:spcAft>
                <a:spcPts val="600"/>
              </a:spcAft>
            </a:pPr>
            <a:r>
              <a:rPr lang="en-US" sz="1800" dirty="0" smtClean="0">
                <a:solidFill>
                  <a:prstClr val="black"/>
                </a:solidFill>
                <a:latin typeface="Cambria" pitchFamily="18" charset="0"/>
              </a:rPr>
              <a:t>Educate </a:t>
            </a:r>
            <a:r>
              <a:rPr lang="en-US" sz="1800" dirty="0">
                <a:solidFill>
                  <a:prstClr val="black"/>
                </a:solidFill>
                <a:latin typeface="Cambria" pitchFamily="18" charset="0"/>
              </a:rPr>
              <a:t>supervisors and management on company military leave policies and practices</a:t>
            </a:r>
            <a:endParaRPr lang="en-US" sz="2000" dirty="0">
              <a:solidFill>
                <a:prstClr val="black"/>
              </a:solidFill>
              <a:latin typeface="Cambria" pitchFamily="18" charset="0"/>
            </a:endParaRPr>
          </a:p>
          <a:p>
            <a:pPr lvl="0">
              <a:spcBef>
                <a:spcPts val="0"/>
              </a:spcBef>
              <a:spcAft>
                <a:spcPts val="600"/>
              </a:spcAft>
            </a:pPr>
            <a:r>
              <a:rPr lang="en-US" sz="2000" dirty="0">
                <a:solidFill>
                  <a:prstClr val="black"/>
                </a:solidFill>
                <a:latin typeface="Cambria" pitchFamily="18" charset="0"/>
              </a:rPr>
              <a:t>Educate the employee (and family members) on policies and </a:t>
            </a:r>
            <a:r>
              <a:rPr lang="en-US" sz="2000" dirty="0" smtClean="0">
                <a:solidFill>
                  <a:prstClr val="black"/>
                </a:solidFill>
                <a:latin typeface="Cambria" pitchFamily="18" charset="0"/>
              </a:rPr>
              <a:t>benefits</a:t>
            </a:r>
          </a:p>
          <a:p>
            <a:pPr lvl="1">
              <a:spcBef>
                <a:spcPts val="0"/>
              </a:spcBef>
              <a:spcAft>
                <a:spcPts val="600"/>
              </a:spcAft>
            </a:pPr>
            <a:r>
              <a:rPr lang="en-US" sz="1800" dirty="0" smtClean="0">
                <a:solidFill>
                  <a:prstClr val="black"/>
                </a:solidFill>
                <a:latin typeface="Cambria" pitchFamily="18" charset="0"/>
              </a:rPr>
              <a:t>USERRA </a:t>
            </a:r>
            <a:r>
              <a:rPr lang="en-US" sz="1800" dirty="0">
                <a:solidFill>
                  <a:prstClr val="black"/>
                </a:solidFill>
                <a:latin typeface="Cambria" pitchFamily="18" charset="0"/>
              </a:rPr>
              <a:t>Fact Sheet can be found on the ESGR </a:t>
            </a:r>
            <a:r>
              <a:rPr lang="en-US" sz="1800" dirty="0" smtClean="0">
                <a:solidFill>
                  <a:prstClr val="black"/>
                </a:solidFill>
                <a:latin typeface="Cambria" pitchFamily="18" charset="0"/>
              </a:rPr>
              <a:t>Website: </a:t>
            </a:r>
            <a:r>
              <a:rPr lang="en-US" sz="1800" dirty="0" smtClean="0">
                <a:solidFill>
                  <a:prstClr val="black"/>
                </a:solidFill>
                <a:latin typeface="Cambria" pitchFamily="18" charset="0"/>
                <a:hlinkClick r:id="rId3"/>
              </a:rPr>
              <a:t>ww.esgr.mil</a:t>
            </a:r>
            <a:r>
              <a:rPr lang="en-US" sz="1800" dirty="0" smtClean="0">
                <a:solidFill>
                  <a:prstClr val="black"/>
                </a:solidFill>
                <a:latin typeface="Cambria" pitchFamily="18" charset="0"/>
              </a:rPr>
              <a:t> </a:t>
            </a:r>
            <a:endParaRPr lang="en-US" sz="1800" dirty="0">
              <a:solidFill>
                <a:prstClr val="black"/>
              </a:solidFill>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Training</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9</a:t>
            </a:fld>
            <a:endParaRPr lang="en-US" dirty="0"/>
          </a:p>
        </p:txBody>
      </p:sp>
    </p:spTree>
    <p:extLst>
      <p:ext uri="{BB962C8B-B14F-4D97-AF65-F5344CB8AC3E}">
        <p14:creationId xmlns="" xmlns:p14="http://schemas.microsoft.com/office/powerpoint/2010/main" val="1653015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EAP Information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EAP Information v1</Template>
  <TotalTime>3142</TotalTime>
  <Words>2465</Words>
  <Application>Microsoft Office PowerPoint</Application>
  <PresentationFormat>On-screen Show (4:3)</PresentationFormat>
  <Paragraphs>194</Paragraphs>
  <Slides>18</Slides>
  <Notes>18</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EAP Information v1</vt:lpstr>
      <vt:lpstr>2_Office Theme</vt:lpstr>
      <vt:lpstr>Slide 1</vt:lpstr>
      <vt:lpstr>Introduction</vt:lpstr>
      <vt:lpstr>Introduction</vt:lpstr>
      <vt:lpstr>Introduction</vt:lpstr>
      <vt:lpstr>Veterans in the Workplace Study</vt:lpstr>
      <vt:lpstr>National Guard &amp; Reserve Promising Practices</vt:lpstr>
      <vt:lpstr>Recruitment</vt:lpstr>
      <vt:lpstr>Policies</vt:lpstr>
      <vt:lpstr>Training</vt:lpstr>
      <vt:lpstr>Training</vt:lpstr>
      <vt:lpstr>Support During Mobilization or Deployment</vt:lpstr>
      <vt:lpstr>Family Support</vt:lpstr>
      <vt:lpstr>Support for Returning Employee</vt:lpstr>
      <vt:lpstr>Service Recognition</vt:lpstr>
      <vt:lpstr>ESGR’s Statement of Support</vt:lpstr>
      <vt:lpstr>Support Commitment</vt:lpstr>
      <vt:lpstr>Resources for Employers</vt:lpstr>
      <vt:lpstr>Sources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Karin</dc:creator>
  <cp:lastModifiedBy>Sara J. Landes</cp:lastModifiedBy>
  <cp:revision>147</cp:revision>
  <dcterms:created xsi:type="dcterms:W3CDTF">2013-03-07T20:56:01Z</dcterms:created>
  <dcterms:modified xsi:type="dcterms:W3CDTF">2013-10-18T19:48:29Z</dcterms:modified>
</cp:coreProperties>
</file>