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296" r:id="rId3"/>
    <p:sldId id="297" r:id="rId4"/>
    <p:sldId id="275" r:id="rId5"/>
    <p:sldId id="284" r:id="rId6"/>
    <p:sldId id="294" r:id="rId7"/>
    <p:sldId id="278" r:id="rId8"/>
    <p:sldId id="306" r:id="rId9"/>
    <p:sldId id="307" r:id="rId10"/>
    <p:sldId id="280" r:id="rId11"/>
    <p:sldId id="298" r:id="rId12"/>
    <p:sldId id="299" r:id="rId13"/>
    <p:sldId id="300" r:id="rId14"/>
    <p:sldId id="301" r:id="rId15"/>
    <p:sldId id="302" r:id="rId16"/>
    <p:sldId id="30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81350" autoAdjust="0"/>
  </p:normalViewPr>
  <p:slideViewPr>
    <p:cSldViewPr>
      <p:cViewPr>
        <p:scale>
          <a:sx n="75" d="100"/>
          <a:sy n="75" d="100"/>
        </p:scale>
        <p:origin x="-1140" y="-78"/>
      </p:cViewPr>
      <p:guideLst>
        <p:guide orient="horz" pos="2160"/>
        <p:guide pos="2880"/>
      </p:guideLst>
    </p:cSldViewPr>
  </p:slideViewPr>
  <p:outlineViewPr>
    <p:cViewPr>
      <p:scale>
        <a:sx n="33" d="100"/>
        <a:sy n="33" d="100"/>
      </p:scale>
      <p:origin x="48"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D7A6C-D0CC-4315-A6AF-549EBA07489C}" type="datetimeFigureOut">
              <a:rPr lang="en-US" smtClean="0"/>
              <a:pPr/>
              <a:t>10/18/2013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D189DF-0F0A-49D8-8293-B3A77BA7B221}" type="slidenum">
              <a:rPr lang="en-US" smtClean="0"/>
              <a:pPr/>
              <a:t>‹#›</a:t>
            </a:fld>
            <a:endParaRPr lang="en-US"/>
          </a:p>
        </p:txBody>
      </p:sp>
    </p:spTree>
    <p:extLst>
      <p:ext uri="{BB962C8B-B14F-4D97-AF65-F5344CB8AC3E}">
        <p14:creationId xmlns="" xmlns:p14="http://schemas.microsoft.com/office/powerpoint/2010/main" val="1219254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Welcome to the Veterans in the Workplace Training Series on Veteran Mentoring Programs</a:t>
            </a:r>
            <a:r>
              <a:rPr lang="en-US" baseline="0" dirty="0" smtClean="0"/>
              <a:t>, sponsored by the Department of Veterans Affairs.</a:t>
            </a:r>
          </a:p>
          <a:p>
            <a:r>
              <a:rPr lang="en-US" baseline="0" dirty="0" smtClean="0"/>
              <a:t>This material was generated by Corporate Gray and The Burton Blatt Institute at Syracuse University and is based on research conducted under the U.S. Department of Veterans Affairs.</a:t>
            </a:r>
            <a:endParaRPr lang="en-US" dirty="0" smtClean="0"/>
          </a:p>
          <a:p>
            <a:endParaRPr lang="en-US" dirty="0"/>
          </a:p>
        </p:txBody>
      </p:sp>
      <p:sp>
        <p:nvSpPr>
          <p:cNvPr id="4" name="Slide Number Placeholder 3"/>
          <p:cNvSpPr>
            <a:spLocks noGrp="1"/>
          </p:cNvSpPr>
          <p:nvPr>
            <p:ph type="sldNum" sz="quarter" idx="10"/>
          </p:nvPr>
        </p:nvSpPr>
        <p:spPr/>
        <p:txBody>
          <a:bodyPr/>
          <a:lstStyle/>
          <a:p>
            <a:fld id="{48F86195-DA77-4505-89EC-EB1DFBBB909E}" type="slidenum">
              <a:rPr lang="en-US" smtClean="0"/>
              <a:pPr/>
              <a:t>1</a:t>
            </a:fld>
            <a:endParaRPr lang="en-US"/>
          </a:p>
        </p:txBody>
      </p:sp>
    </p:spTree>
    <p:extLst>
      <p:ext uri="{BB962C8B-B14F-4D97-AF65-F5344CB8AC3E}">
        <p14:creationId xmlns="" xmlns:p14="http://schemas.microsoft.com/office/powerpoint/2010/main" val="1809209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Also, get support and commitment from the top management,</a:t>
            </a:r>
          </a:p>
          <a:p>
            <a:r>
              <a:rPr lang="en-US" dirty="0" smtClean="0"/>
              <a:t>Assign</a:t>
            </a:r>
            <a:r>
              <a:rPr lang="en-US" baseline="0" dirty="0" smtClean="0"/>
              <a:t> a program manager to administer the program,</a:t>
            </a:r>
          </a:p>
          <a:p>
            <a:r>
              <a:rPr lang="en-US" baseline="0" dirty="0" smtClean="0"/>
              <a:t>Create a committee to set the goals and objectives of the program,</a:t>
            </a:r>
          </a:p>
          <a:p>
            <a:r>
              <a:rPr lang="en-US" baseline="0" dirty="0" smtClean="0"/>
              <a:t>And develop a communications strategy for providing information and updates to mentors and mentees. </a:t>
            </a:r>
          </a:p>
          <a:p>
            <a:r>
              <a:rPr lang="en-US" baseline="0" dirty="0" smtClean="0"/>
              <a:t>News and ideas could be shared through the company website, social media groups, and email distribution.</a:t>
            </a:r>
            <a:endParaRPr lang="en-US" dirty="0"/>
          </a:p>
        </p:txBody>
      </p:sp>
      <p:sp>
        <p:nvSpPr>
          <p:cNvPr id="4" name="Slide Number Placeholder 3"/>
          <p:cNvSpPr>
            <a:spLocks noGrp="1"/>
          </p:cNvSpPr>
          <p:nvPr>
            <p:ph type="sldNum" sz="quarter" idx="10"/>
          </p:nvPr>
        </p:nvSpPr>
        <p:spPr/>
        <p:txBody>
          <a:bodyPr/>
          <a:lstStyle/>
          <a:p>
            <a:fld id="{04D189DF-0F0A-49D8-8293-B3A77BA7B221}" type="slidenum">
              <a:rPr lang="en-US" smtClean="0"/>
              <a:pPr/>
              <a:t>10</a:t>
            </a:fld>
            <a:endParaRPr lang="en-US"/>
          </a:p>
        </p:txBody>
      </p:sp>
    </p:spTree>
    <p:extLst>
      <p:ext uri="{BB962C8B-B14F-4D97-AF65-F5344CB8AC3E}">
        <p14:creationId xmlns="" xmlns:p14="http://schemas.microsoft.com/office/powerpoint/2010/main" val="29112222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a:t>
            </a:r>
            <a:r>
              <a:rPr lang="en-US" baseline="0" dirty="0" smtClean="0"/>
              <a:t> components could be considered when</a:t>
            </a:r>
            <a:r>
              <a:rPr lang="en-US" dirty="0" smtClean="0"/>
              <a:t> an organization is ready to implement a</a:t>
            </a:r>
            <a:r>
              <a:rPr lang="en-US" baseline="0" dirty="0" smtClean="0"/>
              <a:t> Veteran mentoring program:</a:t>
            </a:r>
          </a:p>
          <a:p>
            <a:pPr marL="0" indent="0">
              <a:spcAft>
                <a:spcPts val="600"/>
              </a:spcAft>
              <a:buFont typeface="Arial" pitchFamily="34" charset="0"/>
              <a:buNone/>
            </a:pPr>
            <a:r>
              <a:rPr lang="en-US" baseline="0" dirty="0" smtClean="0"/>
              <a:t>Develop a marketing and </a:t>
            </a:r>
            <a:r>
              <a:rPr lang="en-US" sz="1200" dirty="0" smtClean="0">
                <a:latin typeface="Cambria" pitchFamily="18" charset="0"/>
              </a:rPr>
              <a:t>recruitment strategy,</a:t>
            </a:r>
          </a:p>
          <a:p>
            <a:pPr marL="0" indent="0">
              <a:spcAft>
                <a:spcPts val="600"/>
              </a:spcAft>
              <a:buFont typeface="Arial" pitchFamily="34" charset="0"/>
              <a:buNone/>
            </a:pPr>
            <a:r>
              <a:rPr lang="en-US" sz="1200" dirty="0" smtClean="0">
                <a:latin typeface="Cambria" pitchFamily="18" charset="0"/>
              </a:rPr>
              <a:t>Let employees know about the Veteran mentoring program,</a:t>
            </a:r>
          </a:p>
          <a:p>
            <a:pPr marL="0" indent="0">
              <a:spcAft>
                <a:spcPts val="600"/>
              </a:spcAft>
              <a:buFont typeface="Arial" pitchFamily="34" charset="0"/>
              <a:buNone/>
            </a:pPr>
            <a:r>
              <a:rPr lang="en-US" sz="1200" dirty="0" smtClean="0">
                <a:latin typeface="Cambria" pitchFamily="18" charset="0"/>
              </a:rPr>
              <a:t>Match mentors with mentees based on compatibility of goals, interests or preferences.</a:t>
            </a:r>
          </a:p>
          <a:p>
            <a:pPr marL="0" indent="0">
              <a:spcAft>
                <a:spcPts val="600"/>
              </a:spcAft>
              <a:buFont typeface="Arial" pitchFamily="34" charset="0"/>
              <a:buNone/>
            </a:pPr>
            <a:r>
              <a:rPr lang="en-US" sz="1200" dirty="0" smtClean="0">
                <a:latin typeface="Cambria" pitchFamily="18" charset="0"/>
              </a:rPr>
              <a:t>Consider</a:t>
            </a:r>
            <a:r>
              <a:rPr lang="en-US" sz="1200" baseline="0" dirty="0" smtClean="0">
                <a:latin typeface="Cambria" pitchFamily="18" charset="0"/>
              </a:rPr>
              <a:t> using </a:t>
            </a:r>
            <a:r>
              <a:rPr lang="en-US" sz="1200" dirty="0" smtClean="0">
                <a:latin typeface="Cambria" pitchFamily="18" charset="0"/>
              </a:rPr>
              <a:t>web-based mentoring tools for matching and tracking mentor relationships.</a:t>
            </a:r>
          </a:p>
        </p:txBody>
      </p:sp>
      <p:sp>
        <p:nvSpPr>
          <p:cNvPr id="4" name="Slide Number Placeholder 3"/>
          <p:cNvSpPr>
            <a:spLocks noGrp="1"/>
          </p:cNvSpPr>
          <p:nvPr>
            <p:ph type="sldNum" sz="quarter" idx="10"/>
          </p:nvPr>
        </p:nvSpPr>
        <p:spPr/>
        <p:txBody>
          <a:bodyPr/>
          <a:lstStyle/>
          <a:p>
            <a:fld id="{04D189DF-0F0A-49D8-8293-B3A77BA7B221}" type="slidenum">
              <a:rPr lang="en-US" smtClean="0"/>
              <a:pPr/>
              <a:t>11</a:t>
            </a:fld>
            <a:endParaRPr lang="en-US"/>
          </a:p>
        </p:txBody>
      </p:sp>
    </p:spTree>
    <p:extLst>
      <p:ext uri="{BB962C8B-B14F-4D97-AF65-F5344CB8AC3E}">
        <p14:creationId xmlns="" xmlns:p14="http://schemas.microsoft.com/office/powerpoint/2010/main" val="29112222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600"/>
              </a:spcAft>
              <a:buFont typeface="Arial" pitchFamily="34" charset="0"/>
              <a:buNone/>
            </a:pPr>
            <a:r>
              <a:rPr lang="en-US" sz="1200" dirty="0" smtClean="0">
                <a:latin typeface="Cambria" pitchFamily="18" charset="0"/>
              </a:rPr>
              <a:t>It</a:t>
            </a:r>
            <a:r>
              <a:rPr lang="en-US" sz="1200" baseline="0" dirty="0" smtClean="0">
                <a:latin typeface="Cambria" pitchFamily="18" charset="0"/>
              </a:rPr>
              <a:t> is essential to provide training to</a:t>
            </a:r>
            <a:r>
              <a:rPr lang="en-US" sz="1200" dirty="0" smtClean="0">
                <a:latin typeface="Cambria" pitchFamily="18" charset="0"/>
              </a:rPr>
              <a:t> the mentoring program participants.</a:t>
            </a:r>
          </a:p>
          <a:p>
            <a:pPr marL="0" indent="0">
              <a:spcAft>
                <a:spcPts val="600"/>
              </a:spcAft>
              <a:buFont typeface="Arial" pitchFamily="34" charset="0"/>
              <a:buNone/>
            </a:pPr>
            <a:r>
              <a:rPr lang="en-US" sz="1200" dirty="0" smtClean="0">
                <a:latin typeface="Cambria" pitchFamily="18" charset="0"/>
              </a:rPr>
              <a:t>Conduct orientation for mentors and mentees,</a:t>
            </a:r>
          </a:p>
          <a:p>
            <a:pPr marL="0" indent="0">
              <a:spcAft>
                <a:spcPts val="600"/>
              </a:spcAft>
              <a:buFont typeface="Arial" pitchFamily="34" charset="0"/>
              <a:buNone/>
            </a:pPr>
            <a:r>
              <a:rPr lang="en-US" sz="1200" dirty="0" smtClean="0">
                <a:latin typeface="Cambria" pitchFamily="18" charset="0"/>
              </a:rPr>
              <a:t>Inform mentors on resources available to Veterans with health or mental health challenges,</a:t>
            </a:r>
          </a:p>
          <a:p>
            <a:pPr marL="0" indent="0">
              <a:spcAft>
                <a:spcPts val="600"/>
              </a:spcAft>
              <a:buFont typeface="Arial" pitchFamily="34" charset="0"/>
              <a:buNone/>
            </a:pPr>
            <a:r>
              <a:rPr lang="en-US" sz="1200" dirty="0" smtClean="0">
                <a:latin typeface="Cambria" pitchFamily="18" charset="0"/>
              </a:rPr>
              <a:t>And</a:t>
            </a:r>
            <a:r>
              <a:rPr lang="en-US" sz="1200" baseline="0" dirty="0" smtClean="0">
                <a:latin typeface="Cambria" pitchFamily="18" charset="0"/>
              </a:rPr>
              <a:t> d</a:t>
            </a:r>
            <a:r>
              <a:rPr lang="en-US" sz="1200" dirty="0" smtClean="0">
                <a:latin typeface="Cambria" pitchFamily="18" charset="0"/>
              </a:rPr>
              <a:t>evelop instruction guides for mentors and mentees that include roles, expectations, topics, and commitments.</a:t>
            </a:r>
          </a:p>
        </p:txBody>
      </p:sp>
      <p:sp>
        <p:nvSpPr>
          <p:cNvPr id="4" name="Slide Number Placeholder 3"/>
          <p:cNvSpPr>
            <a:spLocks noGrp="1"/>
          </p:cNvSpPr>
          <p:nvPr>
            <p:ph type="sldNum" sz="quarter" idx="10"/>
          </p:nvPr>
        </p:nvSpPr>
        <p:spPr/>
        <p:txBody>
          <a:bodyPr/>
          <a:lstStyle/>
          <a:p>
            <a:fld id="{04D189DF-0F0A-49D8-8293-B3A77BA7B221}" type="slidenum">
              <a:rPr lang="en-US" smtClean="0"/>
              <a:pPr/>
              <a:t>12</a:t>
            </a:fld>
            <a:endParaRPr lang="en-US"/>
          </a:p>
        </p:txBody>
      </p:sp>
    </p:spTree>
    <p:extLst>
      <p:ext uri="{BB962C8B-B14F-4D97-AF65-F5344CB8AC3E}">
        <p14:creationId xmlns="" xmlns:p14="http://schemas.microsoft.com/office/powerpoint/2010/main" val="29112222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Also, when</a:t>
            </a:r>
            <a:r>
              <a:rPr lang="en-US" baseline="0" dirty="0" smtClean="0"/>
              <a:t> implementing a Veteran mentoring program, it is important to support the mentoring relationships.</a:t>
            </a:r>
          </a:p>
          <a:p>
            <a:pPr marL="0" indent="0">
              <a:spcAft>
                <a:spcPts val="600"/>
              </a:spcAft>
              <a:buFont typeface="Arial" pitchFamily="34" charset="0"/>
              <a:buNone/>
            </a:pPr>
            <a:r>
              <a:rPr lang="en-US" sz="1200" dirty="0" smtClean="0">
                <a:latin typeface="Cambria" pitchFamily="18" charset="0"/>
              </a:rPr>
              <a:t>Provide developmental activities such as seminars, networking events, and guest speakers,</a:t>
            </a:r>
          </a:p>
          <a:p>
            <a:pPr marL="0" indent="0">
              <a:spcAft>
                <a:spcPts val="600"/>
              </a:spcAft>
              <a:buFont typeface="Arial" pitchFamily="34" charset="0"/>
              <a:buNone/>
            </a:pPr>
            <a:r>
              <a:rPr lang="en-US" sz="1200" dirty="0" smtClean="0">
                <a:latin typeface="Cambria" pitchFamily="18" charset="0"/>
              </a:rPr>
              <a:t>Evaluate when goals have been met and bring closure to mentorships,</a:t>
            </a:r>
          </a:p>
          <a:p>
            <a:pPr marL="0" indent="0">
              <a:spcAft>
                <a:spcPts val="600"/>
              </a:spcAft>
              <a:buFont typeface="Arial" pitchFamily="34" charset="0"/>
              <a:buNone/>
            </a:pPr>
            <a:r>
              <a:rPr lang="en-US" sz="1200" dirty="0" smtClean="0">
                <a:latin typeface="Cambria" pitchFamily="18" charset="0"/>
              </a:rPr>
              <a:t>And</a:t>
            </a:r>
            <a:r>
              <a:rPr lang="en-US" sz="1200" baseline="0" dirty="0" smtClean="0">
                <a:latin typeface="Cambria" pitchFamily="18" charset="0"/>
              </a:rPr>
              <a:t> b</a:t>
            </a:r>
            <a:r>
              <a:rPr lang="en-US" sz="1200" dirty="0" smtClean="0">
                <a:latin typeface="Cambria" pitchFamily="18" charset="0"/>
              </a:rPr>
              <a:t>roadcast successes that demonstrate the value of the program and give recognition to participants</a:t>
            </a:r>
            <a:r>
              <a:rPr lang="en-US" sz="1200" baseline="0" dirty="0" smtClean="0">
                <a:latin typeface="+mn-lt"/>
              </a:rPr>
              <a:t>.</a:t>
            </a:r>
            <a:endParaRPr lang="en-US" sz="1200" dirty="0" smtClean="0">
              <a:latin typeface="Cambria" pitchFamily="18" charset="0"/>
            </a:endParaRPr>
          </a:p>
        </p:txBody>
      </p:sp>
      <p:sp>
        <p:nvSpPr>
          <p:cNvPr id="4" name="Slide Number Placeholder 3"/>
          <p:cNvSpPr>
            <a:spLocks noGrp="1"/>
          </p:cNvSpPr>
          <p:nvPr>
            <p:ph type="sldNum" sz="quarter" idx="10"/>
          </p:nvPr>
        </p:nvSpPr>
        <p:spPr/>
        <p:txBody>
          <a:bodyPr/>
          <a:lstStyle/>
          <a:p>
            <a:fld id="{04D189DF-0F0A-49D8-8293-B3A77BA7B221}" type="slidenum">
              <a:rPr lang="en-US" smtClean="0"/>
              <a:pPr/>
              <a:t>13</a:t>
            </a:fld>
            <a:endParaRPr lang="en-US"/>
          </a:p>
        </p:txBody>
      </p:sp>
    </p:spTree>
    <p:extLst>
      <p:ext uri="{BB962C8B-B14F-4D97-AF65-F5344CB8AC3E}">
        <p14:creationId xmlns="" xmlns:p14="http://schemas.microsoft.com/office/powerpoint/2010/main" val="29112222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help build a </a:t>
            </a:r>
            <a:r>
              <a:rPr lang="en-US" dirty="0" smtClean="0"/>
              <a:t>strong foundation for a successful</a:t>
            </a:r>
            <a:r>
              <a:rPr lang="en-US" baseline="0" dirty="0" smtClean="0"/>
              <a:t> mentoring program, both mentor and mentee should:</a:t>
            </a:r>
          </a:p>
          <a:p>
            <a:pPr marL="0" indent="0">
              <a:spcAft>
                <a:spcPts val="600"/>
              </a:spcAft>
              <a:buFont typeface="Arial" pitchFamily="34" charset="0"/>
              <a:buNone/>
            </a:pPr>
            <a:r>
              <a:rPr lang="en-US" sz="1200" dirty="0" smtClean="0">
                <a:latin typeface="Cambria" pitchFamily="18" charset="0"/>
              </a:rPr>
              <a:t>Communicate and respect each other’s time,</a:t>
            </a:r>
          </a:p>
          <a:p>
            <a:pPr marL="0" indent="0">
              <a:spcAft>
                <a:spcPts val="600"/>
              </a:spcAft>
              <a:buFont typeface="Arial" pitchFamily="34" charset="0"/>
              <a:buNone/>
            </a:pPr>
            <a:r>
              <a:rPr lang="en-US" sz="1200" dirty="0" smtClean="0">
                <a:latin typeface="Cambria" pitchFamily="18" charset="0"/>
              </a:rPr>
              <a:t>Share responsibility for the relationship,</a:t>
            </a:r>
          </a:p>
          <a:p>
            <a:pPr marL="0" indent="0">
              <a:spcAft>
                <a:spcPts val="600"/>
              </a:spcAft>
              <a:buFont typeface="Arial" pitchFamily="34" charset="0"/>
              <a:buNone/>
            </a:pPr>
            <a:r>
              <a:rPr lang="en-US" sz="1200" dirty="0" smtClean="0">
                <a:latin typeface="Cambria" pitchFamily="18" charset="0"/>
              </a:rPr>
              <a:t>Keep an open mind, be flexible, and exchange information,</a:t>
            </a:r>
          </a:p>
          <a:p>
            <a:pPr marL="0" indent="0">
              <a:spcAft>
                <a:spcPts val="600"/>
              </a:spcAft>
              <a:buFont typeface="Arial" pitchFamily="34" charset="0"/>
              <a:buNone/>
            </a:pPr>
            <a:r>
              <a:rPr lang="en-US" sz="1200" dirty="0" smtClean="0">
                <a:latin typeface="Cambria" pitchFamily="18" charset="0"/>
              </a:rPr>
              <a:t>And</a:t>
            </a:r>
            <a:r>
              <a:rPr lang="en-US" sz="1200" baseline="0" dirty="0" smtClean="0">
                <a:latin typeface="Cambria" pitchFamily="18" charset="0"/>
              </a:rPr>
              <a:t> h</a:t>
            </a:r>
            <a:r>
              <a:rPr lang="en-US" sz="1200" dirty="0" smtClean="0">
                <a:latin typeface="Cambria" pitchFamily="18" charset="0"/>
              </a:rPr>
              <a:t>ave sensitivity to differences in race, gender, backgrounds, and experiences.</a:t>
            </a:r>
          </a:p>
          <a:p>
            <a:pPr marL="0" marR="0" indent="0" algn="l" defTabSz="914400" rtl="0" eaLnBrk="1" fontAlgn="auto" latinLnBrk="0" hangingPunct="1">
              <a:lnSpc>
                <a:spcPct val="100000"/>
              </a:lnSpc>
              <a:spcBef>
                <a:spcPts val="0"/>
              </a:spcBef>
              <a:spcAft>
                <a:spcPts val="600"/>
              </a:spcAft>
              <a:buClrTx/>
              <a:buSzTx/>
              <a:buFont typeface="Arial" pitchFamily="34" charset="0"/>
              <a:buNone/>
              <a:tabLst/>
              <a:defRPr/>
            </a:pPr>
            <a:r>
              <a:rPr lang="en-US" sz="1200" dirty="0" smtClean="0">
                <a:latin typeface="Cambria" pitchFamily="18" charset="0"/>
              </a:rPr>
              <a:t>Also,</a:t>
            </a:r>
            <a:r>
              <a:rPr lang="en-US" sz="1200" baseline="0" dirty="0" smtClean="0">
                <a:latin typeface="Cambria" pitchFamily="18" charset="0"/>
              </a:rPr>
              <a:t> t</a:t>
            </a:r>
            <a:r>
              <a:rPr lang="en-US" sz="1200" dirty="0" smtClean="0">
                <a:latin typeface="Cambria" pitchFamily="18" charset="0"/>
              </a:rPr>
              <a:t>he</a:t>
            </a:r>
            <a:r>
              <a:rPr lang="en-US" sz="1200" baseline="0" dirty="0" smtClean="0">
                <a:latin typeface="Cambria" pitchFamily="18" charset="0"/>
              </a:rPr>
              <a:t> m</a:t>
            </a:r>
            <a:r>
              <a:rPr lang="en-US" sz="1200" dirty="0" smtClean="0">
                <a:latin typeface="Cambria" pitchFamily="18" charset="0"/>
              </a:rPr>
              <a:t>entee must take ownership of his or her own career.</a:t>
            </a:r>
          </a:p>
        </p:txBody>
      </p:sp>
      <p:sp>
        <p:nvSpPr>
          <p:cNvPr id="4" name="Slide Number Placeholder 3"/>
          <p:cNvSpPr>
            <a:spLocks noGrp="1"/>
          </p:cNvSpPr>
          <p:nvPr>
            <p:ph type="sldNum" sz="quarter" idx="10"/>
          </p:nvPr>
        </p:nvSpPr>
        <p:spPr/>
        <p:txBody>
          <a:bodyPr/>
          <a:lstStyle/>
          <a:p>
            <a:fld id="{04D189DF-0F0A-49D8-8293-B3A77BA7B221}" type="slidenum">
              <a:rPr lang="en-US" smtClean="0"/>
              <a:pPr/>
              <a:t>14</a:t>
            </a:fld>
            <a:endParaRPr lang="en-US"/>
          </a:p>
        </p:txBody>
      </p:sp>
    </p:spTree>
    <p:extLst>
      <p:ext uri="{BB962C8B-B14F-4D97-AF65-F5344CB8AC3E}">
        <p14:creationId xmlns="" xmlns:p14="http://schemas.microsoft.com/office/powerpoint/2010/main" val="29112222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sources for this Training Series presentation are:</a:t>
            </a:r>
          </a:p>
          <a:p>
            <a:r>
              <a:rPr lang="en-US" sz="1200" i="1" dirty="0" smtClean="0">
                <a:latin typeface="Cambria" pitchFamily="18" charset="0"/>
              </a:rPr>
              <a:t>Mentoring Handbook</a:t>
            </a:r>
            <a:r>
              <a:rPr lang="en-US" sz="1200" dirty="0" smtClean="0">
                <a:latin typeface="Cambria" pitchFamily="18" charset="0"/>
              </a:rPr>
              <a:t>. Rep. American Corporate Partners;</a:t>
            </a:r>
          </a:p>
          <a:p>
            <a:r>
              <a:rPr lang="en-US" sz="1200" i="1" dirty="0" smtClean="0">
                <a:latin typeface="Cambria" pitchFamily="18" charset="0"/>
              </a:rPr>
              <a:t>How to Build a Mentoring Program: A Mentoring Program Toolkit</a:t>
            </a:r>
            <a:r>
              <a:rPr lang="en-US" sz="1200" dirty="0" smtClean="0">
                <a:latin typeface="Cambria" pitchFamily="18" charset="0"/>
              </a:rPr>
              <a:t>. Rep. OPM/USPTO Leadership Development Program;</a:t>
            </a:r>
          </a:p>
          <a:p>
            <a:r>
              <a:rPr lang="en-US" sz="1200" i="1" dirty="0" smtClean="0">
                <a:latin typeface="Cambria" pitchFamily="18" charset="0"/>
              </a:rPr>
              <a:t>10 Tips for Starting a Successful Mentoring Program</a:t>
            </a:r>
            <a:r>
              <a:rPr lang="en-US" sz="1200" dirty="0" smtClean="0">
                <a:latin typeface="Cambria" pitchFamily="18" charset="0"/>
              </a:rPr>
              <a:t>. Rep. Chronus.com;</a:t>
            </a:r>
          </a:p>
          <a:p>
            <a:r>
              <a:rPr lang="en-US" sz="1200" i="1" dirty="0" smtClean="0">
                <a:latin typeface="Cambria" pitchFamily="18" charset="0"/>
              </a:rPr>
              <a:t>Best Practices: Mentoring</a:t>
            </a:r>
            <a:r>
              <a:rPr lang="en-US" sz="1200" dirty="0" smtClean="0">
                <a:latin typeface="Cambria" pitchFamily="18" charset="0"/>
              </a:rPr>
              <a:t>. Rep. United States Office of Personnel Management;</a:t>
            </a:r>
          </a:p>
          <a:p>
            <a:r>
              <a:rPr lang="en-US" sz="1200" dirty="0" smtClean="0">
                <a:latin typeface="Cambria" pitchFamily="18" charset="0"/>
              </a:rPr>
              <a:t>And Travis, </a:t>
            </a:r>
            <a:r>
              <a:rPr lang="en-US" sz="1200" dirty="0" err="1" smtClean="0">
                <a:latin typeface="Cambria" pitchFamily="18" charset="0"/>
              </a:rPr>
              <a:t>Eryn</a:t>
            </a:r>
            <a:r>
              <a:rPr lang="en-US" sz="1200" dirty="0" smtClean="0">
                <a:latin typeface="Cambria" pitchFamily="18" charset="0"/>
              </a:rPr>
              <a:t>. "What Benefit Does a Company Gain With Mentoring Programs?" </a:t>
            </a:r>
            <a:r>
              <a:rPr lang="en-US" sz="1200" i="1" dirty="0" smtClean="0">
                <a:latin typeface="Cambria" pitchFamily="18" charset="0"/>
              </a:rPr>
              <a:t>Small Business.</a:t>
            </a:r>
            <a:endParaRPr lang="en-US" sz="1200" dirty="0" smtClean="0">
              <a:latin typeface="Cambria" pitchFamily="18" charset="0"/>
            </a:endParaRPr>
          </a:p>
        </p:txBody>
      </p:sp>
      <p:sp>
        <p:nvSpPr>
          <p:cNvPr id="4" name="Slide Number Placeholder 3"/>
          <p:cNvSpPr>
            <a:spLocks noGrp="1"/>
          </p:cNvSpPr>
          <p:nvPr>
            <p:ph type="sldNum" sz="quarter" idx="10"/>
          </p:nvPr>
        </p:nvSpPr>
        <p:spPr/>
        <p:txBody>
          <a:bodyPr/>
          <a:lstStyle/>
          <a:p>
            <a:fld id="{04D189DF-0F0A-49D8-8293-B3A77BA7B221}" type="slidenum">
              <a:rPr lang="en-US" smtClean="0"/>
              <a:pPr/>
              <a:t>15</a:t>
            </a:fld>
            <a:endParaRPr lang="en-US"/>
          </a:p>
        </p:txBody>
      </p:sp>
    </p:spTree>
    <p:extLst>
      <p:ext uri="{BB962C8B-B14F-4D97-AF65-F5344CB8AC3E}">
        <p14:creationId xmlns="" xmlns:p14="http://schemas.microsoft.com/office/powerpoint/2010/main" val="2911222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latin typeface="Cambria" pitchFamily="18" charset="0"/>
              </a:rPr>
              <a:t>This Department of Veterans Affairs Training Series on Veteran Mentoring Programs is designed to help employers understand the benefits to having Veteran mentoring programs in place and the practices that could be implemented to make these programs more successful.</a:t>
            </a:r>
          </a:p>
        </p:txBody>
      </p:sp>
      <p:sp>
        <p:nvSpPr>
          <p:cNvPr id="4" name="Slide Number Placeholder 3"/>
          <p:cNvSpPr>
            <a:spLocks noGrp="1"/>
          </p:cNvSpPr>
          <p:nvPr>
            <p:ph type="sldNum" sz="quarter" idx="10"/>
          </p:nvPr>
        </p:nvSpPr>
        <p:spPr/>
        <p:txBody>
          <a:bodyPr/>
          <a:lstStyle/>
          <a:p>
            <a:fld id="{04D189DF-0F0A-49D8-8293-B3A77BA7B221}" type="slidenum">
              <a:rPr lang="en-US" smtClean="0"/>
              <a:pPr/>
              <a:t>2</a:t>
            </a:fld>
            <a:endParaRPr lang="en-US"/>
          </a:p>
        </p:txBody>
      </p:sp>
    </p:spTree>
    <p:extLst>
      <p:ext uri="{BB962C8B-B14F-4D97-AF65-F5344CB8AC3E}">
        <p14:creationId xmlns="" xmlns:p14="http://schemas.microsoft.com/office/powerpoint/2010/main" val="2688345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200" dirty="0" smtClean="0">
                <a:latin typeface="Cambria" pitchFamily="18" charset="0"/>
              </a:rPr>
              <a:t>The suggestions in this presentation are being offered in an effort to improve Veteran retention in the workplace. It is understood that not all these practices can be implemented for every organization. Some variation may be required in order to comply with each organization’s policies and procedures.</a:t>
            </a:r>
            <a:endParaRPr lang="en-US" baseline="0" dirty="0" smtClean="0"/>
          </a:p>
        </p:txBody>
      </p:sp>
      <p:sp>
        <p:nvSpPr>
          <p:cNvPr id="4" name="Slide Number Placeholder 3"/>
          <p:cNvSpPr>
            <a:spLocks noGrp="1"/>
          </p:cNvSpPr>
          <p:nvPr>
            <p:ph type="sldNum" sz="quarter" idx="10"/>
          </p:nvPr>
        </p:nvSpPr>
        <p:spPr/>
        <p:txBody>
          <a:bodyPr/>
          <a:lstStyle/>
          <a:p>
            <a:fld id="{04D189DF-0F0A-49D8-8293-B3A77BA7B221}" type="slidenum">
              <a:rPr lang="en-US" smtClean="0"/>
              <a:pPr/>
              <a:t>3</a:t>
            </a:fld>
            <a:endParaRPr lang="en-US"/>
          </a:p>
        </p:txBody>
      </p:sp>
    </p:spTree>
    <p:extLst>
      <p:ext uri="{BB962C8B-B14F-4D97-AF65-F5344CB8AC3E}">
        <p14:creationId xmlns="" xmlns:p14="http://schemas.microsoft.com/office/powerpoint/2010/main" val="2688345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600"/>
              </a:spcAft>
              <a:buFont typeface="Arial" pitchFamily="34" charset="0"/>
              <a:buNone/>
            </a:pPr>
            <a:r>
              <a:rPr lang="en-US" dirty="0" smtClean="0"/>
              <a:t>Veteran mentoring forms </a:t>
            </a:r>
            <a:r>
              <a:rPr lang="en-US" sz="1200" dirty="0" smtClean="0">
                <a:latin typeface="Cambria" pitchFamily="18" charset="0"/>
              </a:rPr>
              <a:t>a voluntary one-on-one relationship between a junior Veteran employee and a senior mentor,</a:t>
            </a:r>
            <a:r>
              <a:rPr lang="en-US" sz="1200" baseline="0" dirty="0" smtClean="0">
                <a:latin typeface="Cambria" pitchFamily="18" charset="0"/>
              </a:rPr>
              <a:t> </a:t>
            </a:r>
            <a:r>
              <a:rPr lang="en-US" sz="1200" dirty="0" smtClean="0">
                <a:latin typeface="Cambria" pitchFamily="18" charset="0"/>
              </a:rPr>
              <a:t>preferably someone with military experience.</a:t>
            </a:r>
          </a:p>
          <a:p>
            <a:pPr marL="0" indent="0">
              <a:spcAft>
                <a:spcPts val="600"/>
              </a:spcAft>
              <a:buFont typeface="Arial" pitchFamily="34" charset="0"/>
              <a:buNone/>
            </a:pPr>
            <a:r>
              <a:rPr lang="en-US" sz="1200" dirty="0" smtClean="0">
                <a:latin typeface="Cambria" pitchFamily="18" charset="0"/>
              </a:rPr>
              <a:t>Mentors</a:t>
            </a:r>
            <a:r>
              <a:rPr lang="en-US" sz="1200" baseline="0" dirty="0" smtClean="0">
                <a:latin typeface="Cambria" pitchFamily="18" charset="0"/>
              </a:rPr>
              <a:t> a</a:t>
            </a:r>
            <a:r>
              <a:rPr lang="en-US" sz="1200" dirty="0" smtClean="0">
                <a:latin typeface="Cambria" pitchFamily="18" charset="0"/>
              </a:rPr>
              <a:t>ssist the Veteran employee with his or her personal and professional growth in an organization.</a:t>
            </a:r>
          </a:p>
          <a:p>
            <a:pPr marL="0" indent="0">
              <a:spcAft>
                <a:spcPts val="600"/>
              </a:spcAft>
              <a:buFont typeface="Arial" pitchFamily="34" charset="0"/>
              <a:buNone/>
            </a:pPr>
            <a:r>
              <a:rPr lang="en-US" sz="1200" dirty="0" smtClean="0">
                <a:latin typeface="Cambria" pitchFamily="18" charset="0"/>
              </a:rPr>
              <a:t>The mentoring program focuses on helping the Veteran employee adjust to the civilian workplace culture and reach his or her full potential within the organization.</a:t>
            </a:r>
            <a:endParaRPr lang="en-US" dirty="0"/>
          </a:p>
        </p:txBody>
      </p:sp>
      <p:sp>
        <p:nvSpPr>
          <p:cNvPr id="4" name="Slide Number Placeholder 3"/>
          <p:cNvSpPr>
            <a:spLocks noGrp="1"/>
          </p:cNvSpPr>
          <p:nvPr>
            <p:ph type="sldNum" sz="quarter" idx="10"/>
          </p:nvPr>
        </p:nvSpPr>
        <p:spPr/>
        <p:txBody>
          <a:bodyPr/>
          <a:lstStyle/>
          <a:p>
            <a:fld id="{04D189DF-0F0A-49D8-8293-B3A77BA7B221}" type="slidenum">
              <a:rPr lang="en-US" smtClean="0"/>
              <a:pPr/>
              <a:t>4</a:t>
            </a:fld>
            <a:endParaRPr lang="en-US"/>
          </a:p>
        </p:txBody>
      </p:sp>
    </p:spTree>
    <p:extLst>
      <p:ext uri="{BB962C8B-B14F-4D97-AF65-F5344CB8AC3E}">
        <p14:creationId xmlns="" xmlns:p14="http://schemas.microsoft.com/office/powerpoint/2010/main" val="2069935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many benefits</a:t>
            </a:r>
            <a:r>
              <a:rPr lang="en-US" baseline="0" dirty="0" smtClean="0"/>
              <a:t> to organizations from implementing Veteran mentoring programs. These programs can:</a:t>
            </a:r>
          </a:p>
          <a:p>
            <a:pPr marL="0" indent="0">
              <a:spcAft>
                <a:spcPts val="600"/>
              </a:spcAft>
              <a:buFont typeface="Arial" pitchFamily="34" charset="0"/>
              <a:buNone/>
            </a:pPr>
            <a:r>
              <a:rPr lang="en-US" sz="1200" dirty="0" smtClean="0">
                <a:latin typeface="Cambria" pitchFamily="18" charset="0"/>
              </a:rPr>
              <a:t>Increase the morale of Veteran employees,</a:t>
            </a:r>
          </a:p>
          <a:p>
            <a:pPr marL="0" indent="0">
              <a:spcAft>
                <a:spcPts val="600"/>
              </a:spcAft>
              <a:buFont typeface="Arial" pitchFamily="34" charset="0"/>
              <a:buNone/>
            </a:pPr>
            <a:r>
              <a:rPr lang="en-US" sz="1200" dirty="0" smtClean="0">
                <a:latin typeface="Cambria" pitchFamily="18" charset="0"/>
              </a:rPr>
              <a:t>Help new Veteran employees understand and adapt to the job and workplace culture,</a:t>
            </a:r>
          </a:p>
          <a:p>
            <a:pPr marL="0" indent="0">
              <a:spcAft>
                <a:spcPts val="600"/>
              </a:spcAft>
              <a:buFont typeface="Arial" pitchFamily="34" charset="0"/>
              <a:buNone/>
            </a:pPr>
            <a:r>
              <a:rPr lang="en-US" sz="1200" dirty="0" smtClean="0">
                <a:latin typeface="Cambria" pitchFamily="18" charset="0"/>
              </a:rPr>
              <a:t>Lead to increased productivity,</a:t>
            </a:r>
          </a:p>
          <a:p>
            <a:pPr marL="0" indent="0">
              <a:spcAft>
                <a:spcPts val="600"/>
              </a:spcAft>
              <a:buFont typeface="Arial" pitchFamily="34" charset="0"/>
              <a:buNone/>
            </a:pPr>
            <a:r>
              <a:rPr lang="en-US" sz="1200" dirty="0" smtClean="0">
                <a:latin typeface="Cambria" pitchFamily="18" charset="0"/>
              </a:rPr>
              <a:t>Lead to career development and increased employee retention,</a:t>
            </a:r>
          </a:p>
          <a:p>
            <a:pPr marL="0" indent="0">
              <a:spcAft>
                <a:spcPts val="600"/>
              </a:spcAft>
              <a:buFont typeface="Arial" pitchFamily="34" charset="0"/>
              <a:buNone/>
            </a:pPr>
            <a:r>
              <a:rPr lang="en-US" sz="1200" dirty="0" smtClean="0">
                <a:latin typeface="Cambria" pitchFamily="18" charset="0"/>
              </a:rPr>
              <a:t>And promote diversity within the organization</a:t>
            </a:r>
            <a:r>
              <a:rPr lang="en-US" sz="1200" dirty="0" smtClean="0">
                <a:latin typeface="+mn-lt"/>
              </a:rPr>
              <a:t>.</a:t>
            </a:r>
            <a:endParaRPr lang="en-US" sz="1200" dirty="0" smtClean="0">
              <a:latin typeface="Cambria" pitchFamily="18" charset="0"/>
            </a:endParaRPr>
          </a:p>
        </p:txBody>
      </p:sp>
      <p:sp>
        <p:nvSpPr>
          <p:cNvPr id="4" name="Slide Number Placeholder 3"/>
          <p:cNvSpPr>
            <a:spLocks noGrp="1"/>
          </p:cNvSpPr>
          <p:nvPr>
            <p:ph type="sldNum" sz="quarter" idx="10"/>
          </p:nvPr>
        </p:nvSpPr>
        <p:spPr/>
        <p:txBody>
          <a:bodyPr/>
          <a:lstStyle/>
          <a:p>
            <a:fld id="{04D189DF-0F0A-49D8-8293-B3A77BA7B221}" type="slidenum">
              <a:rPr lang="en-US" smtClean="0"/>
              <a:pPr/>
              <a:t>5</a:t>
            </a:fld>
            <a:endParaRPr lang="en-US"/>
          </a:p>
        </p:txBody>
      </p:sp>
    </p:spTree>
    <p:extLst>
      <p:ext uri="{BB962C8B-B14F-4D97-AF65-F5344CB8AC3E}">
        <p14:creationId xmlns="" xmlns:p14="http://schemas.microsoft.com/office/powerpoint/2010/main" val="1615100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a:t>
            </a:r>
            <a:r>
              <a:rPr lang="en-US" baseline="0" dirty="0" smtClean="0"/>
              <a:t> </a:t>
            </a:r>
            <a:r>
              <a:rPr lang="en-US" dirty="0" smtClean="0"/>
              <a:t>of the</a:t>
            </a:r>
            <a:r>
              <a:rPr lang="en-US" baseline="0" dirty="0" smtClean="0"/>
              <a:t> ways a</a:t>
            </a:r>
            <a:r>
              <a:rPr lang="en-US" dirty="0" smtClean="0"/>
              <a:t> mentor</a:t>
            </a:r>
            <a:r>
              <a:rPr lang="en-US" baseline="0" dirty="0" smtClean="0"/>
              <a:t> can benefit from the program are by:</a:t>
            </a:r>
          </a:p>
          <a:p>
            <a:pPr marL="0" indent="0">
              <a:spcAft>
                <a:spcPts val="600"/>
              </a:spcAft>
              <a:buFont typeface="Arial" pitchFamily="34" charset="0"/>
              <a:buNone/>
            </a:pPr>
            <a:r>
              <a:rPr lang="en-US" sz="1200" dirty="0" smtClean="0">
                <a:latin typeface="Cambria" pitchFamily="18" charset="0"/>
              </a:rPr>
              <a:t>Enhancing leadership and coaching skills,</a:t>
            </a:r>
          </a:p>
          <a:p>
            <a:pPr marL="0" indent="0">
              <a:spcAft>
                <a:spcPts val="600"/>
              </a:spcAft>
              <a:buFont typeface="Arial" pitchFamily="34" charset="0"/>
              <a:buNone/>
            </a:pPr>
            <a:r>
              <a:rPr lang="en-US" sz="1200" dirty="0" smtClean="0">
                <a:latin typeface="Cambria" pitchFamily="18" charset="0"/>
              </a:rPr>
              <a:t>Gaining a better awareness and understanding of employees at the lower levels of the organization,</a:t>
            </a:r>
          </a:p>
          <a:p>
            <a:pPr marL="0" indent="0">
              <a:spcAft>
                <a:spcPts val="600"/>
              </a:spcAft>
              <a:buFont typeface="Arial" pitchFamily="34" charset="0"/>
              <a:buNone/>
            </a:pPr>
            <a:r>
              <a:rPr lang="en-US" sz="1200" dirty="0" smtClean="0">
                <a:latin typeface="Cambria" pitchFamily="18" charset="0"/>
              </a:rPr>
              <a:t>Demonstrating expertise and sharing knowledge,</a:t>
            </a:r>
          </a:p>
          <a:p>
            <a:pPr marL="0" indent="0">
              <a:spcAft>
                <a:spcPts val="600"/>
              </a:spcAft>
              <a:buFont typeface="Arial" pitchFamily="34" charset="0"/>
              <a:buNone/>
            </a:pPr>
            <a:r>
              <a:rPr lang="en-US" sz="1200" dirty="0" smtClean="0">
                <a:latin typeface="Cambria" pitchFamily="18" charset="0"/>
              </a:rPr>
              <a:t>And</a:t>
            </a:r>
            <a:r>
              <a:rPr lang="en-US" sz="1200" baseline="0" dirty="0" smtClean="0">
                <a:latin typeface="Cambria" pitchFamily="18" charset="0"/>
              </a:rPr>
              <a:t> e</a:t>
            </a:r>
            <a:r>
              <a:rPr lang="en-US" sz="1200" dirty="0" smtClean="0">
                <a:latin typeface="Cambria" pitchFamily="18" charset="0"/>
              </a:rPr>
              <a:t>xpanding career network and exposure in the organization</a:t>
            </a:r>
            <a:r>
              <a:rPr lang="en-US" sz="1200" dirty="0" smtClean="0">
                <a:latin typeface="+mn-lt"/>
              </a:rPr>
              <a:t>.</a:t>
            </a:r>
          </a:p>
          <a:p>
            <a:pPr marL="0" indent="0">
              <a:spcAft>
                <a:spcPts val="600"/>
              </a:spcAft>
              <a:buFont typeface="Arial" pitchFamily="34" charset="0"/>
              <a:buNone/>
            </a:pPr>
            <a:r>
              <a:rPr lang="en-US" sz="1200" dirty="0" smtClean="0">
                <a:latin typeface="+mn-lt"/>
              </a:rPr>
              <a:t>The mentor</a:t>
            </a:r>
            <a:r>
              <a:rPr lang="en-US" sz="1200" baseline="0" dirty="0" smtClean="0">
                <a:latin typeface="+mn-lt"/>
              </a:rPr>
              <a:t> </a:t>
            </a:r>
            <a:r>
              <a:rPr lang="en-US" sz="1200" dirty="0" smtClean="0">
                <a:latin typeface="+mn-lt"/>
              </a:rPr>
              <a:t>can</a:t>
            </a:r>
            <a:r>
              <a:rPr lang="en-US" sz="1200" baseline="0" dirty="0" smtClean="0">
                <a:latin typeface="+mn-lt"/>
              </a:rPr>
              <a:t> also feel good about making a difference in a fellow Veteran’s career.</a:t>
            </a:r>
            <a:endParaRPr lang="en-US" sz="1200" dirty="0" smtClean="0">
              <a:latin typeface="Cambria" pitchFamily="18" charset="0"/>
            </a:endParaRPr>
          </a:p>
        </p:txBody>
      </p:sp>
      <p:sp>
        <p:nvSpPr>
          <p:cNvPr id="4" name="Slide Number Placeholder 3"/>
          <p:cNvSpPr>
            <a:spLocks noGrp="1"/>
          </p:cNvSpPr>
          <p:nvPr>
            <p:ph type="sldNum" sz="quarter" idx="10"/>
          </p:nvPr>
        </p:nvSpPr>
        <p:spPr/>
        <p:txBody>
          <a:bodyPr/>
          <a:lstStyle/>
          <a:p>
            <a:fld id="{04D189DF-0F0A-49D8-8293-B3A77BA7B221}" type="slidenum">
              <a:rPr lang="en-US" smtClean="0"/>
              <a:pPr/>
              <a:t>6</a:t>
            </a:fld>
            <a:endParaRPr lang="en-US"/>
          </a:p>
        </p:txBody>
      </p:sp>
    </p:spTree>
    <p:extLst>
      <p:ext uri="{BB962C8B-B14F-4D97-AF65-F5344CB8AC3E}">
        <p14:creationId xmlns="" xmlns:p14="http://schemas.microsoft.com/office/powerpoint/2010/main" val="2901035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of the ways the Veteran mentee</a:t>
            </a:r>
            <a:r>
              <a:rPr lang="en-US" baseline="0" dirty="0" smtClean="0"/>
              <a:t> can benefit from the mentorship are by:</a:t>
            </a:r>
          </a:p>
          <a:p>
            <a:pPr marL="0" indent="0">
              <a:spcAft>
                <a:spcPts val="600"/>
              </a:spcAft>
              <a:buFont typeface="Arial" pitchFamily="34" charset="0"/>
              <a:buNone/>
            </a:pPr>
            <a:r>
              <a:rPr lang="en-US" sz="1200" dirty="0" smtClean="0">
                <a:latin typeface="Cambria" pitchFamily="18" charset="0"/>
              </a:rPr>
              <a:t>Making a smoother transition to the civilian workplace,</a:t>
            </a:r>
          </a:p>
          <a:p>
            <a:pPr marL="0" indent="0">
              <a:spcAft>
                <a:spcPts val="600"/>
              </a:spcAft>
              <a:buFont typeface="Arial" pitchFamily="34" charset="0"/>
              <a:buNone/>
            </a:pPr>
            <a:r>
              <a:rPr lang="en-US" sz="1200" dirty="0" smtClean="0">
                <a:latin typeface="Cambria" pitchFamily="18" charset="0"/>
              </a:rPr>
              <a:t>Gaining career development opportunities,</a:t>
            </a:r>
          </a:p>
          <a:p>
            <a:pPr marL="0" indent="0">
              <a:spcAft>
                <a:spcPts val="600"/>
              </a:spcAft>
              <a:buFont typeface="Arial" pitchFamily="34" charset="0"/>
              <a:buNone/>
            </a:pPr>
            <a:r>
              <a:rPr lang="en-US" sz="1200" dirty="0" smtClean="0">
                <a:latin typeface="Cambria" pitchFamily="18" charset="0"/>
              </a:rPr>
              <a:t>Demonstrating strengths and exploring potential,</a:t>
            </a:r>
          </a:p>
          <a:p>
            <a:pPr marL="0" indent="0">
              <a:spcAft>
                <a:spcPts val="600"/>
              </a:spcAft>
              <a:buFont typeface="Arial" pitchFamily="34" charset="0"/>
              <a:buNone/>
            </a:pPr>
            <a:r>
              <a:rPr lang="en-US" sz="1200" dirty="0" smtClean="0">
                <a:latin typeface="Cambria" pitchFamily="18" charset="0"/>
              </a:rPr>
              <a:t>And</a:t>
            </a:r>
            <a:r>
              <a:rPr lang="en-US" sz="1200" baseline="0" dirty="0" smtClean="0">
                <a:latin typeface="Cambria" pitchFamily="18" charset="0"/>
              </a:rPr>
              <a:t> e</a:t>
            </a:r>
            <a:r>
              <a:rPr lang="en-US" sz="1200" dirty="0" smtClean="0">
                <a:latin typeface="Cambria" pitchFamily="18" charset="0"/>
              </a:rPr>
              <a:t>xpanding career network and exposure in the organization</a:t>
            </a:r>
            <a:r>
              <a:rPr lang="en-US" sz="1200" dirty="0" smtClean="0">
                <a:latin typeface="+mn-lt"/>
              </a:rPr>
              <a:t>.</a:t>
            </a:r>
          </a:p>
          <a:p>
            <a:pPr marL="0" indent="0">
              <a:spcAft>
                <a:spcPts val="600"/>
              </a:spcAft>
              <a:buFont typeface="Arial" pitchFamily="34" charset="0"/>
              <a:buNone/>
            </a:pPr>
            <a:r>
              <a:rPr lang="en-US" sz="1200" dirty="0" smtClean="0">
                <a:latin typeface="+mn-lt"/>
              </a:rPr>
              <a:t>The Veteran mentee</a:t>
            </a:r>
            <a:r>
              <a:rPr lang="en-US" sz="1200" baseline="0" dirty="0" smtClean="0">
                <a:latin typeface="+mn-lt"/>
              </a:rPr>
              <a:t> will also benefit by building camaraderie with a fellow Veteran.</a:t>
            </a:r>
            <a:endParaRPr lang="en-US" sz="1200" dirty="0" smtClean="0">
              <a:latin typeface="Cambria" pitchFamily="18" charset="0"/>
            </a:endParaRPr>
          </a:p>
        </p:txBody>
      </p:sp>
      <p:sp>
        <p:nvSpPr>
          <p:cNvPr id="4" name="Slide Number Placeholder 3"/>
          <p:cNvSpPr>
            <a:spLocks noGrp="1"/>
          </p:cNvSpPr>
          <p:nvPr>
            <p:ph type="sldNum" sz="quarter" idx="10"/>
          </p:nvPr>
        </p:nvSpPr>
        <p:spPr/>
        <p:txBody>
          <a:bodyPr/>
          <a:lstStyle/>
          <a:p>
            <a:fld id="{04D189DF-0F0A-49D8-8293-B3A77BA7B221}" type="slidenum">
              <a:rPr lang="en-US" smtClean="0"/>
              <a:pPr/>
              <a:t>7</a:t>
            </a:fld>
            <a:endParaRPr lang="en-US"/>
          </a:p>
        </p:txBody>
      </p:sp>
    </p:spTree>
    <p:extLst>
      <p:ext uri="{BB962C8B-B14F-4D97-AF65-F5344CB8AC3E}">
        <p14:creationId xmlns="" xmlns:p14="http://schemas.microsoft.com/office/powerpoint/2010/main" val="2901035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sz="1400" dirty="0" smtClean="0">
                <a:latin typeface="Cambria" pitchFamily="18" charset="0"/>
              </a:rPr>
              <a:t>A Veteran mentoring program is first and foremost built on trust.</a:t>
            </a:r>
          </a:p>
          <a:p>
            <a:pPr>
              <a:spcAft>
                <a:spcPts val="1200"/>
              </a:spcAft>
            </a:pPr>
            <a:r>
              <a:rPr lang="en-US" sz="1400" dirty="0" smtClean="0">
                <a:latin typeface="Cambria" pitchFamily="18" charset="0"/>
              </a:rPr>
              <a:t>It can be started in several ways:</a:t>
            </a:r>
          </a:p>
          <a:p>
            <a:pPr marL="0" indent="0">
              <a:spcAft>
                <a:spcPts val="1200"/>
              </a:spcAft>
              <a:buFont typeface="Arial" pitchFamily="34" charset="0"/>
              <a:buNone/>
            </a:pPr>
            <a:r>
              <a:rPr lang="en-US" sz="1200" dirty="0" smtClean="0">
                <a:latin typeface="Cambria" pitchFamily="18" charset="0"/>
              </a:rPr>
              <a:t>A program can be built by Veterans for Veterans, although anyone with the desire can help create the program,</a:t>
            </a:r>
          </a:p>
          <a:p>
            <a:pPr marL="0" indent="0">
              <a:spcAft>
                <a:spcPts val="1200"/>
              </a:spcAft>
              <a:buFont typeface="Arial" pitchFamily="34" charset="0"/>
              <a:buNone/>
            </a:pPr>
            <a:r>
              <a:rPr lang="en-US" sz="1200" dirty="0" smtClean="0">
                <a:latin typeface="Cambria" pitchFamily="18" charset="0"/>
              </a:rPr>
              <a:t>Veteran middle management employees can garner support for the program from upper management,</a:t>
            </a:r>
          </a:p>
          <a:p>
            <a:pPr marL="0" indent="0">
              <a:spcAft>
                <a:spcPts val="1200"/>
              </a:spcAft>
              <a:buFont typeface="Arial" pitchFamily="34" charset="0"/>
              <a:buNone/>
            </a:pPr>
            <a:r>
              <a:rPr lang="en-US" sz="1200" dirty="0" smtClean="0">
                <a:latin typeface="Cambria" pitchFamily="18" charset="0"/>
              </a:rPr>
              <a:t>Or upper management can tap Veterans within the organization with the skills to make it happen.</a:t>
            </a:r>
          </a:p>
          <a:p>
            <a:pPr marL="0" indent="0">
              <a:spcAft>
                <a:spcPts val="1200"/>
              </a:spcAft>
              <a:buFont typeface="Arial" pitchFamily="34" charset="0"/>
              <a:buNone/>
            </a:pPr>
            <a:r>
              <a:rPr lang="en-US" sz="1200" dirty="0" smtClean="0">
                <a:latin typeface="Cambria" pitchFamily="18" charset="0"/>
              </a:rPr>
              <a:t>A Veteran</a:t>
            </a:r>
            <a:r>
              <a:rPr lang="en-US" sz="1200" baseline="0" dirty="0" smtClean="0">
                <a:latin typeface="Cambria" pitchFamily="18" charset="0"/>
              </a:rPr>
              <a:t> mentoring </a:t>
            </a:r>
            <a:r>
              <a:rPr lang="en-US" sz="1200" dirty="0" smtClean="0">
                <a:latin typeface="Cambria" pitchFamily="18" charset="0"/>
              </a:rPr>
              <a:t>program should</a:t>
            </a:r>
            <a:r>
              <a:rPr lang="en-US" sz="1200" baseline="0" dirty="0" smtClean="0">
                <a:latin typeface="Cambria" pitchFamily="18" charset="0"/>
              </a:rPr>
              <a:t> be</a:t>
            </a:r>
            <a:r>
              <a:rPr lang="en-US" sz="1200" dirty="0" smtClean="0">
                <a:latin typeface="Cambria" pitchFamily="18" charset="0"/>
              </a:rPr>
              <a:t> voluntary, bringing Veterans together in a trusted and comfortable environment.</a:t>
            </a:r>
          </a:p>
        </p:txBody>
      </p:sp>
      <p:sp>
        <p:nvSpPr>
          <p:cNvPr id="4" name="Slide Number Placeholder 3"/>
          <p:cNvSpPr>
            <a:spLocks noGrp="1"/>
          </p:cNvSpPr>
          <p:nvPr>
            <p:ph type="sldNum" sz="quarter" idx="10"/>
          </p:nvPr>
        </p:nvSpPr>
        <p:spPr/>
        <p:txBody>
          <a:bodyPr/>
          <a:lstStyle/>
          <a:p>
            <a:fld id="{04D189DF-0F0A-49D8-8293-B3A77BA7B221}" type="slidenum">
              <a:rPr lang="en-US" smtClean="0"/>
              <a:pPr/>
              <a:t>8</a:t>
            </a:fld>
            <a:endParaRPr lang="en-US"/>
          </a:p>
        </p:txBody>
      </p:sp>
    </p:spTree>
    <p:extLst>
      <p:ext uri="{BB962C8B-B14F-4D97-AF65-F5344CB8AC3E}">
        <p14:creationId xmlns="" xmlns:p14="http://schemas.microsoft.com/office/powerpoint/2010/main" val="2901035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 points to consider when developing a Veteran mentoring program are:</a:t>
            </a:r>
          </a:p>
          <a:p>
            <a:r>
              <a:rPr lang="en-US" dirty="0" smtClean="0"/>
              <a:t>Deciding on the goals and objectives of the program. Examples of these could be developing leaders, assisting junior employees, and increasing employee retention.</a:t>
            </a:r>
          </a:p>
          <a:p>
            <a:r>
              <a:rPr lang="en-US" dirty="0" smtClean="0"/>
              <a:t>Developing a business case for why the organization should dedicate</a:t>
            </a:r>
            <a:r>
              <a:rPr lang="en-US" baseline="0" dirty="0" smtClean="0"/>
              <a:t> the time and resources to the program. </a:t>
            </a:r>
          </a:p>
          <a:p>
            <a:r>
              <a:rPr lang="en-US" baseline="0" dirty="0" smtClean="0"/>
              <a:t>The case could include employee growth and engagement, increased retention and decreased turnover, manage changes with guidance and training through mentors, and developing leaders for succession planning.</a:t>
            </a:r>
            <a:endParaRPr lang="en-US" dirty="0"/>
          </a:p>
        </p:txBody>
      </p:sp>
      <p:sp>
        <p:nvSpPr>
          <p:cNvPr id="4" name="Slide Number Placeholder 3"/>
          <p:cNvSpPr>
            <a:spLocks noGrp="1"/>
          </p:cNvSpPr>
          <p:nvPr>
            <p:ph type="sldNum" sz="quarter" idx="10"/>
          </p:nvPr>
        </p:nvSpPr>
        <p:spPr/>
        <p:txBody>
          <a:bodyPr/>
          <a:lstStyle/>
          <a:p>
            <a:fld id="{04D189DF-0F0A-49D8-8293-B3A77BA7B221}" type="slidenum">
              <a:rPr lang="en-US" smtClean="0"/>
              <a:pPr/>
              <a:t>9</a:t>
            </a:fld>
            <a:endParaRPr lang="en-US"/>
          </a:p>
        </p:txBody>
      </p:sp>
    </p:spTree>
    <p:extLst>
      <p:ext uri="{BB962C8B-B14F-4D97-AF65-F5344CB8AC3E}">
        <p14:creationId xmlns="" xmlns:p14="http://schemas.microsoft.com/office/powerpoint/2010/main" val="2911222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Tree>
    <p:extLst>
      <p:ext uri="{BB962C8B-B14F-4D97-AF65-F5344CB8AC3E}">
        <p14:creationId xmlns="" xmlns:p14="http://schemas.microsoft.com/office/powerpoint/2010/main" val="3303468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91097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3422831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8229600" y="6324600"/>
            <a:ext cx="470639" cy="276898"/>
          </a:xfrm>
          <a:prstGeom prst="rect">
            <a:avLst/>
          </a:prstGeom>
        </p:spPr>
        <p:txBody>
          <a:bodyPr vert="horz" lIns="91440" tIns="45720" rIns="91440" bIns="45720" rtlCol="0" anchor="ctr"/>
          <a:lstStyle>
            <a:lvl1pPr algn="ctr">
              <a:defRPr sz="1050">
                <a:solidFill>
                  <a:schemeClr val="tx1">
                    <a:tint val="75000"/>
                  </a:schemeClr>
                </a:solidFill>
                <a:latin typeface="Calibri" pitchFamily="34" charset="0"/>
              </a:defRPr>
            </a:lvl1pPr>
          </a:lstStyle>
          <a:p>
            <a:fld id="{A69EAF90-A5B3-4498-9A06-9EAA56579DC3}" type="slidenum">
              <a:rPr lang="en-US" smtClean="0"/>
              <a:pPr/>
              <a:t>‹#›</a:t>
            </a:fld>
            <a:endParaRPr lang="en-US" dirty="0"/>
          </a:p>
        </p:txBody>
      </p:sp>
    </p:spTree>
    <p:extLst>
      <p:ext uri="{BB962C8B-B14F-4D97-AF65-F5344CB8AC3E}">
        <p14:creationId xmlns="" xmlns:p14="http://schemas.microsoft.com/office/powerpoint/2010/main" val="392348663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2437470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1051766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4221863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2948449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2778491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4100563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2429821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67190" y="6419849"/>
            <a:ext cx="2133600" cy="365125"/>
          </a:xfrm>
          <a:prstGeom prst="rect">
            <a:avLst/>
          </a:prstGeom>
        </p:spPr>
        <p:txBody>
          <a:bodyPr/>
          <a:lstStyle/>
          <a:p>
            <a:fld id="{DA1131F6-4367-4744-93B2-1B8AE5E35A61}" type="slidenum">
              <a:rPr lang="en-US" smtClean="0"/>
              <a:pPr/>
              <a:t>‹#›</a:t>
            </a:fld>
            <a:endParaRPr lang="en-US"/>
          </a:p>
        </p:txBody>
      </p:sp>
    </p:spTree>
    <p:extLst>
      <p:ext uri="{BB962C8B-B14F-4D97-AF65-F5344CB8AC3E}">
        <p14:creationId xmlns="" xmlns:p14="http://schemas.microsoft.com/office/powerpoint/2010/main" val="3201382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tif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1"/>
            <a:ext cx="9144000" cy="900499"/>
          </a:xfrm>
          <a:prstGeom prst="rect">
            <a:avLst/>
          </a:prstGeom>
          <a:solidFill>
            <a:srgbClr val="224B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Department of Veterans Affairs seal"/>
          <p:cNvPicPr>
            <a:picLocks noChangeAspect="1"/>
          </p:cNvPicPr>
          <p:nvPr userDrawn="1"/>
        </p:nvPicPr>
        <p:blipFill>
          <a:blip r:embed="rId13" cstate="print">
            <a:clrChange>
              <a:clrFrom>
                <a:srgbClr val="000000"/>
              </a:clrFrom>
              <a:clrTo>
                <a:srgbClr val="000000">
                  <a:alpha val="0"/>
                </a:srgbClr>
              </a:clrTo>
            </a:clrChange>
          </a:blip>
          <a:stretch>
            <a:fillRect/>
          </a:stretch>
        </p:blipFill>
        <p:spPr>
          <a:xfrm>
            <a:off x="7970734" y="122134"/>
            <a:ext cx="716066" cy="716066"/>
          </a:xfrm>
          <a:prstGeom prst="rect">
            <a:avLst/>
          </a:prstGeom>
        </p:spPr>
      </p:pic>
      <p:sp>
        <p:nvSpPr>
          <p:cNvPr id="18" name="TextBox 17"/>
          <p:cNvSpPr txBox="1"/>
          <p:nvPr userDrawn="1"/>
        </p:nvSpPr>
        <p:spPr>
          <a:xfrm>
            <a:off x="433552" y="228600"/>
            <a:ext cx="4876800" cy="615553"/>
          </a:xfrm>
          <a:prstGeom prst="rect">
            <a:avLst/>
          </a:prstGeom>
          <a:noFill/>
        </p:spPr>
        <p:txBody>
          <a:bodyPr wrap="square" rtlCol="0">
            <a:spAutoFit/>
          </a:bodyPr>
          <a:lstStyle/>
          <a:p>
            <a:r>
              <a:rPr lang="en-US" sz="1600" b="1" dirty="0" smtClean="0">
                <a:solidFill>
                  <a:schemeClr val="bg1"/>
                </a:solidFill>
                <a:latin typeface="Calibri" pitchFamily="34" charset="0"/>
              </a:rPr>
              <a:t>Veterans Employment</a:t>
            </a:r>
            <a:r>
              <a:rPr lang="en-US" sz="1600" b="1" baseline="0" dirty="0" smtClean="0">
                <a:solidFill>
                  <a:schemeClr val="bg1"/>
                </a:solidFill>
                <a:latin typeface="Calibri" pitchFamily="34" charset="0"/>
              </a:rPr>
              <a:t> Toolkit</a:t>
            </a:r>
          </a:p>
          <a:p>
            <a:r>
              <a:rPr lang="en-US" b="1" baseline="0" dirty="0" smtClean="0">
                <a:solidFill>
                  <a:schemeClr val="accent1">
                    <a:lumMod val="60000"/>
                    <a:lumOff val="40000"/>
                  </a:schemeClr>
                </a:solidFill>
                <a:latin typeface="Calibri" pitchFamily="34" charset="0"/>
              </a:rPr>
              <a:t>Veterans in the Workplace Training Series</a:t>
            </a:r>
            <a:endParaRPr lang="en-US" b="1" dirty="0">
              <a:solidFill>
                <a:schemeClr val="accent1">
                  <a:lumMod val="60000"/>
                  <a:lumOff val="40000"/>
                </a:schemeClr>
              </a:solidFill>
              <a:latin typeface="Calibri" pitchFamily="34" charset="0"/>
            </a:endParaRPr>
          </a:p>
        </p:txBody>
      </p:sp>
      <p:sp>
        <p:nvSpPr>
          <p:cNvPr id="20" name="Text Box 3"/>
          <p:cNvSpPr txBox="1">
            <a:spLocks noChangeArrowheads="1"/>
          </p:cNvSpPr>
          <p:nvPr userDrawn="1"/>
        </p:nvSpPr>
        <p:spPr bwMode="auto">
          <a:xfrm>
            <a:off x="433552" y="6400800"/>
            <a:ext cx="4876800" cy="33175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in">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kern="1200" dirty="0" smtClean="0">
                <a:solidFill>
                  <a:schemeClr val="tx2"/>
                </a:solidFill>
                <a:effectLst/>
                <a:latin typeface="+mn-lt"/>
                <a:ea typeface="+mn-ea"/>
                <a:cs typeface="+mn-cs"/>
              </a:rPr>
              <a:t>This material was generated by Corporate Gray and The Burton Blatt Institute at Syracuse University and is based on research</a:t>
            </a:r>
            <a:r>
              <a:rPr lang="en-US" sz="800" kern="1200" baseline="0" dirty="0" smtClean="0">
                <a:solidFill>
                  <a:schemeClr val="tx2"/>
                </a:solidFill>
                <a:effectLst/>
                <a:latin typeface="+mn-lt"/>
                <a:ea typeface="+mn-ea"/>
                <a:cs typeface="+mn-cs"/>
              </a:rPr>
              <a:t> </a:t>
            </a:r>
            <a:r>
              <a:rPr lang="en-US" sz="800" kern="1200" dirty="0" smtClean="0">
                <a:solidFill>
                  <a:schemeClr val="tx2"/>
                </a:solidFill>
                <a:effectLst/>
                <a:latin typeface="+mn-lt"/>
                <a:ea typeface="+mn-ea"/>
                <a:cs typeface="+mn-cs"/>
              </a:rPr>
              <a:t>conducted under the U.S. Department of Veterans Affairs’ contract VA101-C17232.</a:t>
            </a:r>
            <a:endParaRPr kumimoji="0" lang="en-US" sz="800" b="0" i="0" u="none" strike="noStrike" cap="none" normalizeH="0" baseline="0" dirty="0" smtClean="0">
              <a:ln>
                <a:noFill/>
              </a:ln>
              <a:solidFill>
                <a:schemeClr val="tx2"/>
              </a:solidFill>
              <a:effectLst/>
              <a:latin typeface="+mn-lt"/>
              <a:cs typeface="Arial" pitchFamily="34" charset="0"/>
            </a:endParaRPr>
          </a:p>
        </p:txBody>
      </p:sp>
      <p:sp>
        <p:nvSpPr>
          <p:cNvPr id="21" name="Text Box 3"/>
          <p:cNvSpPr txBox="1">
            <a:spLocks noChangeArrowheads="1"/>
          </p:cNvSpPr>
          <p:nvPr userDrawn="1"/>
        </p:nvSpPr>
        <p:spPr bwMode="auto">
          <a:xfrm>
            <a:off x="5830992" y="6400800"/>
            <a:ext cx="2613767" cy="25147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in">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lang="en-US" sz="1000" kern="1200" dirty="0" smtClean="0">
                <a:solidFill>
                  <a:schemeClr val="tx2"/>
                </a:solidFill>
                <a:effectLst/>
                <a:latin typeface="+mn-lt"/>
                <a:ea typeface="+mn-ea"/>
                <a:cs typeface="+mn-cs"/>
              </a:rPr>
              <a:t>www.va.gov/vetsinworkplace</a:t>
            </a:r>
            <a:endParaRPr kumimoji="0" lang="en-US" sz="1000" b="0" i="0" u="none" strike="noStrike" cap="none" normalizeH="0" baseline="0" dirty="0" smtClean="0">
              <a:ln>
                <a:noFill/>
              </a:ln>
              <a:solidFill>
                <a:schemeClr val="tx2"/>
              </a:solidFill>
              <a:effectLst/>
              <a:latin typeface="+mn-lt"/>
              <a:cs typeface="Arial" pitchFamily="34" charset="0"/>
            </a:endParaRPr>
          </a:p>
        </p:txBody>
      </p:sp>
      <p:sp>
        <p:nvSpPr>
          <p:cNvPr id="22" name="Slide Number Placeholder 5"/>
          <p:cNvSpPr txBox="1">
            <a:spLocks/>
          </p:cNvSpPr>
          <p:nvPr userDrawn="1"/>
        </p:nvSpPr>
        <p:spPr>
          <a:xfrm>
            <a:off x="8458200" y="6400800"/>
            <a:ext cx="470639" cy="276898"/>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69EAF90-A5B3-4498-9A06-9EAA56579DC3}" type="slidenum">
              <a:rPr lang="en-US" smtClean="0"/>
              <a:pPr/>
              <a:t>‹#›</a:t>
            </a:fld>
            <a:endParaRPr lang="en-US" dirty="0"/>
          </a:p>
        </p:txBody>
      </p:sp>
      <p:sp>
        <p:nvSpPr>
          <p:cNvPr id="11" name="Rectangle 10"/>
          <p:cNvSpPr/>
          <p:nvPr userDrawn="1"/>
        </p:nvSpPr>
        <p:spPr>
          <a:xfrm>
            <a:off x="0" y="900499"/>
            <a:ext cx="9144000" cy="90101"/>
          </a:xfrm>
          <a:prstGeom prst="rect">
            <a:avLst/>
          </a:prstGeom>
          <a:solidFill>
            <a:schemeClr val="accent1">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457200" y="6335233"/>
            <a:ext cx="8229600" cy="45719"/>
          </a:xfrm>
          <a:prstGeom prst="rect">
            <a:avLst/>
          </a:prstGeom>
          <a:solidFill>
            <a:srgbClr val="224B7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descr="National Center for Post Traumatic Stress Disorder Logo"/>
          <p:cNvPicPr>
            <a:picLocks noChangeAspect="1"/>
          </p:cNvPicPr>
          <p:nvPr userDrawn="1"/>
        </p:nvPicPr>
        <p:blipFill>
          <a:blip r:embed="rId14" cstate="print"/>
          <a:stretch>
            <a:fillRect/>
          </a:stretch>
        </p:blipFill>
        <p:spPr>
          <a:xfrm>
            <a:off x="7162800" y="128299"/>
            <a:ext cx="685800" cy="709901"/>
          </a:xfrm>
          <a:prstGeom prst="rect">
            <a:avLst/>
          </a:prstGeom>
        </p:spPr>
      </p:pic>
    </p:spTree>
    <p:extLst>
      <p:ext uri="{BB962C8B-B14F-4D97-AF65-F5344CB8AC3E}">
        <p14:creationId xmlns="" xmlns:p14="http://schemas.microsoft.com/office/powerpoint/2010/main" val="4049495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5" name="Rectangle 14"/>
          <p:cNvSpPr/>
          <p:nvPr userDrawn="1"/>
        </p:nvSpPr>
        <p:spPr>
          <a:xfrm>
            <a:off x="0" y="0"/>
            <a:ext cx="9144000" cy="900499"/>
          </a:xfrm>
          <a:prstGeom prst="rect">
            <a:avLst/>
          </a:prstGeom>
          <a:solidFill>
            <a:srgbClr val="224B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userDrawn="1"/>
        </p:nvSpPr>
        <p:spPr>
          <a:xfrm>
            <a:off x="433552" y="115214"/>
            <a:ext cx="4876800" cy="584775"/>
          </a:xfrm>
          <a:prstGeom prst="rect">
            <a:avLst/>
          </a:prstGeom>
          <a:noFill/>
        </p:spPr>
        <p:txBody>
          <a:bodyPr wrap="square" rtlCol="0">
            <a:spAutoFit/>
          </a:bodyPr>
          <a:lstStyle/>
          <a:p>
            <a:r>
              <a:rPr lang="en-US" sz="1400" b="1" dirty="0" smtClean="0">
                <a:solidFill>
                  <a:schemeClr val="bg1"/>
                </a:solidFill>
                <a:latin typeface="Calibri" pitchFamily="34" charset="0"/>
              </a:rPr>
              <a:t>Veterans Employment</a:t>
            </a:r>
            <a:r>
              <a:rPr lang="en-US" sz="1400" b="1" baseline="0" dirty="0" smtClean="0">
                <a:solidFill>
                  <a:schemeClr val="bg1"/>
                </a:solidFill>
                <a:latin typeface="Calibri" pitchFamily="34" charset="0"/>
              </a:rPr>
              <a:t> Toolkit</a:t>
            </a:r>
          </a:p>
          <a:p>
            <a:r>
              <a:rPr lang="en-US" b="1" baseline="0" dirty="0" smtClean="0">
                <a:solidFill>
                  <a:schemeClr val="accent1">
                    <a:lumMod val="60000"/>
                    <a:lumOff val="40000"/>
                  </a:schemeClr>
                </a:solidFill>
                <a:latin typeface="Calibri" pitchFamily="34" charset="0"/>
              </a:rPr>
              <a:t>Veterans in the Workplace Training Series</a:t>
            </a:r>
            <a:endParaRPr lang="en-US" b="1" dirty="0">
              <a:solidFill>
                <a:schemeClr val="accent1">
                  <a:lumMod val="60000"/>
                  <a:lumOff val="40000"/>
                </a:schemeClr>
              </a:solidFill>
              <a:latin typeface="Calibri" pitchFamily="34" charset="0"/>
            </a:endParaRPr>
          </a:p>
        </p:txBody>
      </p:sp>
      <p:sp>
        <p:nvSpPr>
          <p:cNvPr id="12" name="Text Box 3"/>
          <p:cNvSpPr txBox="1">
            <a:spLocks noChangeArrowheads="1"/>
          </p:cNvSpPr>
          <p:nvPr userDrawn="1"/>
        </p:nvSpPr>
        <p:spPr bwMode="auto">
          <a:xfrm>
            <a:off x="3265117" y="6358079"/>
            <a:ext cx="2613767" cy="25147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in">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000" kern="1200" dirty="0" smtClean="0">
                <a:solidFill>
                  <a:schemeClr val="tx2"/>
                </a:solidFill>
                <a:effectLst/>
                <a:latin typeface="+mn-lt"/>
                <a:ea typeface="+mn-ea"/>
                <a:cs typeface="+mn-cs"/>
              </a:rPr>
              <a:t>www.va.gov/vetsinworkplace</a:t>
            </a:r>
            <a:endParaRPr kumimoji="0" lang="en-US" sz="1000" b="0" i="0" u="none" strike="noStrike" cap="none" normalizeH="0" baseline="0" dirty="0" smtClean="0">
              <a:ln>
                <a:noFill/>
              </a:ln>
              <a:solidFill>
                <a:schemeClr val="tx2"/>
              </a:solidFill>
              <a:effectLst/>
              <a:latin typeface="+mn-lt"/>
              <a:cs typeface="Arial" pitchFamily="34" charset="0"/>
            </a:endParaRPr>
          </a:p>
        </p:txBody>
      </p:sp>
      <p:sp>
        <p:nvSpPr>
          <p:cNvPr id="13" name="Rectangle 12"/>
          <p:cNvSpPr/>
          <p:nvPr userDrawn="1"/>
        </p:nvSpPr>
        <p:spPr>
          <a:xfrm>
            <a:off x="0" y="900499"/>
            <a:ext cx="9144000" cy="90101"/>
          </a:xfrm>
          <a:prstGeom prst="rect">
            <a:avLst/>
          </a:prstGeom>
          <a:solidFill>
            <a:schemeClr val="accent1">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Department of Veterans Affairs Logo"/>
          <p:cNvPicPr>
            <a:picLocks noChangeAspect="1"/>
          </p:cNvPicPr>
          <p:nvPr userDrawn="1"/>
        </p:nvPicPr>
        <p:blipFill>
          <a:blip r:embed="rId3" cstate="print">
            <a:clrChange>
              <a:clrFrom>
                <a:srgbClr val="000000"/>
              </a:clrFrom>
              <a:clrTo>
                <a:srgbClr val="000000">
                  <a:alpha val="0"/>
                </a:srgbClr>
              </a:clrTo>
            </a:clrChange>
          </a:blip>
          <a:stretch>
            <a:fillRect/>
          </a:stretch>
        </p:blipFill>
        <p:spPr>
          <a:xfrm>
            <a:off x="7970734" y="122134"/>
            <a:ext cx="716066" cy="716066"/>
          </a:xfrm>
          <a:prstGeom prst="rect">
            <a:avLst/>
          </a:prstGeom>
        </p:spPr>
      </p:pic>
      <p:pic>
        <p:nvPicPr>
          <p:cNvPr id="14" name="Picture 13" descr="National Center for P.T.S.D. Logo"/>
          <p:cNvPicPr>
            <a:picLocks noChangeAspect="1"/>
          </p:cNvPicPr>
          <p:nvPr userDrawn="1"/>
        </p:nvPicPr>
        <p:blipFill>
          <a:blip r:embed="rId4" cstate="print"/>
          <a:stretch>
            <a:fillRect/>
          </a:stretch>
        </p:blipFill>
        <p:spPr>
          <a:xfrm>
            <a:off x="7162800" y="128299"/>
            <a:ext cx="685800" cy="709901"/>
          </a:xfrm>
          <a:prstGeom prst="rect">
            <a:avLst/>
          </a:prstGeom>
        </p:spPr>
      </p:pic>
      <p:sp>
        <p:nvSpPr>
          <p:cNvPr id="16" name="Slide Number Placeholder 5"/>
          <p:cNvSpPr>
            <a:spLocks noGrp="1"/>
          </p:cNvSpPr>
          <p:nvPr>
            <p:ph type="sldNum" sz="quarter" idx="4"/>
          </p:nvPr>
        </p:nvSpPr>
        <p:spPr>
          <a:xfrm>
            <a:off x="8229600" y="6324600"/>
            <a:ext cx="470639" cy="276898"/>
          </a:xfrm>
          <a:prstGeom prst="rect">
            <a:avLst/>
          </a:prstGeom>
        </p:spPr>
        <p:txBody>
          <a:bodyPr vert="horz" lIns="91440" tIns="45720" rIns="91440" bIns="45720" rtlCol="0" anchor="ctr"/>
          <a:lstStyle>
            <a:lvl1pPr algn="ctr">
              <a:defRPr sz="1000">
                <a:solidFill>
                  <a:schemeClr val="tx2"/>
                </a:solidFill>
              </a:defRPr>
            </a:lvl1pPr>
          </a:lstStyle>
          <a:p>
            <a:fld id="{A69EAF90-A5B3-4498-9A06-9EAA56579DC3}" type="slidenum">
              <a:rPr lang="en-US" smtClean="0"/>
              <a:pPr/>
              <a:t>‹#›</a:t>
            </a:fld>
            <a:endParaRPr lang="en-US" dirty="0"/>
          </a:p>
        </p:txBody>
      </p:sp>
      <p:sp>
        <p:nvSpPr>
          <p:cNvPr id="17" name="Rectangle 16"/>
          <p:cNvSpPr/>
          <p:nvPr userDrawn="1"/>
        </p:nvSpPr>
        <p:spPr>
          <a:xfrm>
            <a:off x="457200" y="6278881"/>
            <a:ext cx="8229600" cy="45719"/>
          </a:xfrm>
          <a:prstGeom prst="rect">
            <a:avLst/>
          </a:prstGeom>
          <a:solidFill>
            <a:srgbClr val="224B7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2274080633"/>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baseline="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1371600" y="2921000"/>
            <a:ext cx="6400800" cy="1371600"/>
          </a:xfrm>
          <a:prstGeom prst="rect">
            <a:avLst/>
          </a:prstGeom>
        </p:spPr>
        <p:txBody>
          <a:bodyPr/>
          <a:lstStyle/>
          <a:p>
            <a:pPr marL="0" lvl="0" indent="0" algn="ctr">
              <a:buNone/>
            </a:pPr>
            <a:r>
              <a:rPr lang="en-US" sz="3600" b="1" dirty="0">
                <a:solidFill>
                  <a:prstClr val="black">
                    <a:lumMod val="75000"/>
                    <a:lumOff val="25000"/>
                  </a:prstClr>
                </a:solidFill>
                <a:latin typeface="Cambria" pitchFamily="18" charset="0"/>
              </a:rPr>
              <a:t>Veteran Mentoring Programs</a:t>
            </a:r>
          </a:p>
        </p:txBody>
      </p:sp>
      <p:sp>
        <p:nvSpPr>
          <p:cNvPr id="4" name="Title 1"/>
          <p:cNvSpPr txBox="1">
            <a:spLocks/>
          </p:cNvSpPr>
          <p:nvPr/>
        </p:nvSpPr>
        <p:spPr>
          <a:xfrm>
            <a:off x="4419600" y="1066800"/>
            <a:ext cx="4343400" cy="457200"/>
          </a:xfrm>
          <a:prstGeom prst="rect">
            <a:avLst/>
          </a:prstGeom>
        </p:spPr>
        <p:txBody>
          <a:bodyPr/>
          <a:lstStyle>
            <a:lvl1pPr algn="ctr" defTabSz="914400" rtl="0" eaLnBrk="1" latinLnBrk="0" hangingPunct="1">
              <a:spcBef>
                <a:spcPct val="0"/>
              </a:spcBef>
              <a:buNone/>
              <a:defRPr sz="4400" kern="1200" baseline="0">
                <a:solidFill>
                  <a:schemeClr val="tx2"/>
                </a:solidFill>
                <a:latin typeface="+mj-lt"/>
                <a:ea typeface="+mj-ea"/>
                <a:cs typeface="+mj-cs"/>
              </a:defRPr>
            </a:lvl1pPr>
          </a:lstStyle>
          <a:p>
            <a:pPr algn="r"/>
            <a:r>
              <a:rPr lang="en-US" sz="1200" dirty="0" smtClean="0">
                <a:solidFill>
                  <a:schemeClr val="tx2">
                    <a:lumMod val="75000"/>
                  </a:schemeClr>
                </a:solidFill>
                <a:latin typeface="Calibri" pitchFamily="34" charset="0"/>
                <a:ea typeface="Adobe Heiti Std R" pitchFamily="34" charset="-128"/>
              </a:rPr>
              <a:t>Revised </a:t>
            </a:r>
            <a:r>
              <a:rPr lang="en-US" sz="1200" dirty="0" smtClean="0">
                <a:solidFill>
                  <a:schemeClr val="tx2">
                    <a:lumMod val="75000"/>
                  </a:schemeClr>
                </a:solidFill>
                <a:latin typeface="Calibri" pitchFamily="34" charset="0"/>
                <a:ea typeface="Adobe Heiti Std R" pitchFamily="34" charset="-128"/>
              </a:rPr>
              <a:t>October, 2013</a:t>
            </a:r>
            <a:endParaRPr lang="en-US" sz="1200" dirty="0">
              <a:solidFill>
                <a:schemeClr val="tx2">
                  <a:lumMod val="75000"/>
                </a:schemeClr>
              </a:solidFill>
              <a:latin typeface="Calibri" pitchFamily="34" charset="0"/>
              <a:ea typeface="Adobe Heiti Std R" pitchFamily="34" charset="-128"/>
            </a:endParaRPr>
          </a:p>
        </p:txBody>
      </p:sp>
    </p:spTree>
    <p:extLst>
      <p:ext uri="{BB962C8B-B14F-4D97-AF65-F5344CB8AC3E}">
        <p14:creationId xmlns="" xmlns:p14="http://schemas.microsoft.com/office/powerpoint/2010/main" val="16232296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lvl="0">
              <a:spcBef>
                <a:spcPts val="0"/>
              </a:spcBef>
              <a:spcAft>
                <a:spcPts val="600"/>
              </a:spcAft>
            </a:pPr>
            <a:r>
              <a:rPr lang="en-US" sz="2400" dirty="0">
                <a:solidFill>
                  <a:prstClr val="black"/>
                </a:solidFill>
                <a:latin typeface="Cambria" pitchFamily="18" charset="0"/>
              </a:rPr>
              <a:t>Get support and commitment from top management</a:t>
            </a:r>
          </a:p>
          <a:p>
            <a:pPr lvl="0">
              <a:spcBef>
                <a:spcPts val="0"/>
              </a:spcBef>
              <a:spcAft>
                <a:spcPts val="600"/>
              </a:spcAft>
            </a:pPr>
            <a:r>
              <a:rPr lang="en-US" sz="2400" dirty="0">
                <a:solidFill>
                  <a:prstClr val="black"/>
                </a:solidFill>
                <a:latin typeface="Cambria" pitchFamily="18" charset="0"/>
              </a:rPr>
              <a:t>Assign a program manager to administer the program</a:t>
            </a:r>
          </a:p>
          <a:p>
            <a:pPr lvl="0">
              <a:spcBef>
                <a:spcPts val="0"/>
              </a:spcBef>
              <a:spcAft>
                <a:spcPts val="600"/>
              </a:spcAft>
            </a:pPr>
            <a:r>
              <a:rPr lang="en-US" sz="2400" dirty="0">
                <a:solidFill>
                  <a:prstClr val="black"/>
                </a:solidFill>
                <a:latin typeface="Cambria" pitchFamily="18" charset="0"/>
              </a:rPr>
              <a:t>Create a committee to set the goals and objectives of the program </a:t>
            </a:r>
          </a:p>
          <a:p>
            <a:pPr lvl="0">
              <a:spcBef>
                <a:spcPts val="0"/>
              </a:spcBef>
              <a:spcAft>
                <a:spcPts val="600"/>
              </a:spcAft>
            </a:pPr>
            <a:r>
              <a:rPr lang="en-US" sz="2400" dirty="0">
                <a:solidFill>
                  <a:prstClr val="black"/>
                </a:solidFill>
                <a:latin typeface="Cambria" pitchFamily="18" charset="0"/>
              </a:rPr>
              <a:t>Develop a communications strategy for providing information and updates to mentors and mentees</a:t>
            </a:r>
          </a:p>
          <a:p>
            <a:pPr marL="800100" lvl="1" indent="-342900">
              <a:spcBef>
                <a:spcPts val="0"/>
              </a:spcBef>
              <a:spcAft>
                <a:spcPts val="600"/>
              </a:spcAft>
              <a:buFont typeface="Arial" pitchFamily="34" charset="0"/>
              <a:buChar char="•"/>
            </a:pPr>
            <a:r>
              <a:rPr lang="en-US" sz="2000" dirty="0">
                <a:solidFill>
                  <a:prstClr val="black"/>
                </a:solidFill>
                <a:latin typeface="Cambria" pitchFamily="18" charset="0"/>
              </a:rPr>
              <a:t>Website page describing the program &amp; announcing updates</a:t>
            </a:r>
          </a:p>
          <a:p>
            <a:pPr marL="800100" lvl="1" indent="-342900">
              <a:spcBef>
                <a:spcPts val="0"/>
              </a:spcBef>
              <a:spcAft>
                <a:spcPts val="600"/>
              </a:spcAft>
              <a:buFont typeface="Arial" pitchFamily="34" charset="0"/>
              <a:buChar char="•"/>
            </a:pPr>
            <a:r>
              <a:rPr lang="en-US" sz="2000" dirty="0">
                <a:solidFill>
                  <a:prstClr val="black"/>
                </a:solidFill>
                <a:latin typeface="Cambria" pitchFamily="18" charset="0"/>
              </a:rPr>
              <a:t>Social media group for sharing news and ideas</a:t>
            </a:r>
          </a:p>
          <a:p>
            <a:pPr marL="800100" lvl="1" indent="-342900">
              <a:spcBef>
                <a:spcPts val="0"/>
              </a:spcBef>
              <a:spcAft>
                <a:spcPts val="600"/>
              </a:spcAft>
              <a:buFont typeface="Arial" pitchFamily="34" charset="0"/>
              <a:buChar char="•"/>
            </a:pPr>
            <a:r>
              <a:rPr lang="en-US" sz="2000" dirty="0">
                <a:solidFill>
                  <a:prstClr val="black"/>
                </a:solidFill>
                <a:latin typeface="Cambria" pitchFamily="18" charset="0"/>
              </a:rPr>
              <a:t>Email distribution</a:t>
            </a:r>
          </a:p>
        </p:txBody>
      </p:sp>
      <p:sp>
        <p:nvSpPr>
          <p:cNvPr id="4" name="Title 1"/>
          <p:cNvSpPr>
            <a:spLocks noGrp="1"/>
          </p:cNvSpPr>
          <p:nvPr>
            <p:ph type="title" idx="4294967295"/>
          </p:nvPr>
        </p:nvSpPr>
        <p:spPr>
          <a:xfrm>
            <a:off x="0" y="1066800"/>
            <a:ext cx="8686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Developing a Veteran Mentoring Program</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10</a:t>
            </a:fld>
            <a:endParaRPr lang="en-US" dirty="0"/>
          </a:p>
        </p:txBody>
      </p:sp>
    </p:spTree>
    <p:extLst>
      <p:ext uri="{BB962C8B-B14F-4D97-AF65-F5344CB8AC3E}">
        <p14:creationId xmlns="" xmlns:p14="http://schemas.microsoft.com/office/powerpoint/2010/main" val="38397049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lvl="0">
              <a:spcBef>
                <a:spcPts val="0"/>
              </a:spcBef>
              <a:spcAft>
                <a:spcPts val="600"/>
              </a:spcAft>
            </a:pPr>
            <a:r>
              <a:rPr lang="en-US" sz="2400" dirty="0">
                <a:solidFill>
                  <a:prstClr val="black"/>
                </a:solidFill>
                <a:latin typeface="Cambria" pitchFamily="18" charset="0"/>
              </a:rPr>
              <a:t>Develop a marketing and recruiting strategy</a:t>
            </a:r>
          </a:p>
          <a:p>
            <a:pPr marL="800100" lvl="1" indent="-342900">
              <a:spcBef>
                <a:spcPts val="0"/>
              </a:spcBef>
              <a:spcAft>
                <a:spcPts val="600"/>
              </a:spcAft>
              <a:buFont typeface="Arial" pitchFamily="34" charset="0"/>
              <a:buChar char="•"/>
            </a:pPr>
            <a:r>
              <a:rPr lang="en-US" sz="2400" dirty="0">
                <a:solidFill>
                  <a:prstClr val="black"/>
                </a:solidFill>
                <a:latin typeface="Cambria" pitchFamily="18" charset="0"/>
              </a:rPr>
              <a:t>Let employees know about the program</a:t>
            </a:r>
          </a:p>
          <a:p>
            <a:pPr marL="800100" lvl="1" indent="-342900">
              <a:spcBef>
                <a:spcPts val="0"/>
              </a:spcBef>
              <a:spcAft>
                <a:spcPts val="600"/>
              </a:spcAft>
              <a:buFont typeface="Arial" pitchFamily="34" charset="0"/>
              <a:buChar char="•"/>
            </a:pPr>
            <a:r>
              <a:rPr lang="en-US" sz="2400" dirty="0">
                <a:solidFill>
                  <a:prstClr val="black"/>
                </a:solidFill>
                <a:latin typeface="Cambria" pitchFamily="18" charset="0"/>
              </a:rPr>
              <a:t>Match mentors selectively with mentees based on compatibility of goals, interests, or preferences</a:t>
            </a:r>
          </a:p>
          <a:p>
            <a:pPr marL="800100" lvl="1" indent="-342900">
              <a:spcBef>
                <a:spcPts val="0"/>
              </a:spcBef>
              <a:spcAft>
                <a:spcPts val="600"/>
              </a:spcAft>
              <a:buFont typeface="Arial" pitchFamily="34" charset="0"/>
              <a:buChar char="•"/>
            </a:pPr>
            <a:r>
              <a:rPr lang="en-US" sz="2400" dirty="0">
                <a:solidFill>
                  <a:prstClr val="black"/>
                </a:solidFill>
                <a:latin typeface="Cambria" pitchFamily="18" charset="0"/>
              </a:rPr>
              <a:t>Consider using web-based mentoring tools for matching and tracking</a:t>
            </a: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Implementing a Veteran Mentoring Program</a:t>
            </a:r>
            <a:endParaRPr lang="en-US" sz="24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11</a:t>
            </a:fld>
            <a:endParaRPr lang="en-US" dirty="0"/>
          </a:p>
        </p:txBody>
      </p:sp>
    </p:spTree>
    <p:extLst>
      <p:ext uri="{BB962C8B-B14F-4D97-AF65-F5344CB8AC3E}">
        <p14:creationId xmlns="" xmlns:p14="http://schemas.microsoft.com/office/powerpoint/2010/main" val="35296634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lvl="0">
              <a:spcBef>
                <a:spcPts val="0"/>
              </a:spcBef>
              <a:spcAft>
                <a:spcPts val="600"/>
              </a:spcAft>
            </a:pPr>
            <a:r>
              <a:rPr lang="en-US" sz="2400" dirty="0">
                <a:solidFill>
                  <a:prstClr val="black"/>
                </a:solidFill>
                <a:latin typeface="Cambria" pitchFamily="18" charset="0"/>
              </a:rPr>
              <a:t>Train program participants</a:t>
            </a:r>
          </a:p>
          <a:p>
            <a:pPr marL="800100" lvl="1" indent="-342900">
              <a:spcBef>
                <a:spcPts val="0"/>
              </a:spcBef>
              <a:spcAft>
                <a:spcPts val="600"/>
              </a:spcAft>
              <a:buFont typeface="Arial" pitchFamily="34" charset="0"/>
              <a:buChar char="•"/>
            </a:pPr>
            <a:r>
              <a:rPr lang="en-US" sz="2400" dirty="0">
                <a:solidFill>
                  <a:prstClr val="black"/>
                </a:solidFill>
                <a:latin typeface="Cambria" pitchFamily="18" charset="0"/>
              </a:rPr>
              <a:t>Conduct orientation for mentors and mentees</a:t>
            </a:r>
          </a:p>
          <a:p>
            <a:pPr marL="800100" lvl="1" indent="-342900">
              <a:spcBef>
                <a:spcPts val="0"/>
              </a:spcBef>
              <a:spcAft>
                <a:spcPts val="600"/>
              </a:spcAft>
              <a:buFont typeface="Arial" pitchFamily="34" charset="0"/>
              <a:buChar char="•"/>
            </a:pPr>
            <a:r>
              <a:rPr lang="en-US" sz="2400" dirty="0">
                <a:solidFill>
                  <a:prstClr val="black"/>
                </a:solidFill>
                <a:latin typeface="Cambria" pitchFamily="18" charset="0"/>
              </a:rPr>
              <a:t>Inform mentors on resources available to Veterans with health or mental health challenges</a:t>
            </a:r>
          </a:p>
          <a:p>
            <a:pPr marL="800100" lvl="1" indent="-342900">
              <a:spcBef>
                <a:spcPts val="0"/>
              </a:spcBef>
              <a:spcAft>
                <a:spcPts val="600"/>
              </a:spcAft>
              <a:buFont typeface="Arial" pitchFamily="34" charset="0"/>
              <a:buChar char="•"/>
            </a:pPr>
            <a:r>
              <a:rPr lang="en-US" sz="2400" dirty="0">
                <a:solidFill>
                  <a:prstClr val="black"/>
                </a:solidFill>
                <a:latin typeface="Cambria" pitchFamily="18" charset="0"/>
              </a:rPr>
              <a:t>Develop instruction guides for mentors and mentees that include roles, expectations, topics, and commitments</a:t>
            </a: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smtClean="0">
                <a:solidFill>
                  <a:schemeClr val="tx2">
                    <a:lumMod val="75000"/>
                  </a:schemeClr>
                </a:solidFill>
                <a:latin typeface="Calibri" pitchFamily="34" charset="0"/>
              </a:rPr>
              <a:t>Implementing a Veteran Mentoring Program</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12</a:t>
            </a:fld>
            <a:endParaRPr lang="en-US" dirty="0"/>
          </a:p>
        </p:txBody>
      </p:sp>
    </p:spTree>
    <p:extLst>
      <p:ext uri="{BB962C8B-B14F-4D97-AF65-F5344CB8AC3E}">
        <p14:creationId xmlns="" xmlns:p14="http://schemas.microsoft.com/office/powerpoint/2010/main" val="899371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lvl="0">
              <a:spcBef>
                <a:spcPts val="0"/>
              </a:spcBef>
              <a:spcAft>
                <a:spcPts val="600"/>
              </a:spcAft>
            </a:pPr>
            <a:r>
              <a:rPr lang="en-US" sz="2400" dirty="0">
                <a:solidFill>
                  <a:prstClr val="black"/>
                </a:solidFill>
                <a:latin typeface="Cambria" pitchFamily="18" charset="0"/>
              </a:rPr>
              <a:t>Support the mentoring relationships</a:t>
            </a:r>
          </a:p>
          <a:p>
            <a:pPr marL="800100" lvl="1" indent="-342900">
              <a:spcBef>
                <a:spcPts val="0"/>
              </a:spcBef>
              <a:spcAft>
                <a:spcPts val="600"/>
              </a:spcAft>
              <a:buFont typeface="Arial" pitchFamily="34" charset="0"/>
              <a:buChar char="•"/>
            </a:pPr>
            <a:r>
              <a:rPr lang="en-US" sz="2400" dirty="0">
                <a:solidFill>
                  <a:prstClr val="black"/>
                </a:solidFill>
                <a:latin typeface="Cambria" pitchFamily="18" charset="0"/>
              </a:rPr>
              <a:t>Provide developmental activities such as seminars, networking events, guest speakers</a:t>
            </a:r>
          </a:p>
          <a:p>
            <a:pPr marL="800100" lvl="1" indent="-342900">
              <a:spcBef>
                <a:spcPts val="0"/>
              </a:spcBef>
              <a:spcAft>
                <a:spcPts val="600"/>
              </a:spcAft>
              <a:buFont typeface="Arial" pitchFamily="34" charset="0"/>
              <a:buChar char="•"/>
            </a:pPr>
            <a:r>
              <a:rPr lang="en-US" sz="2400" dirty="0">
                <a:solidFill>
                  <a:prstClr val="black"/>
                </a:solidFill>
                <a:latin typeface="Cambria" pitchFamily="18" charset="0"/>
              </a:rPr>
              <a:t>Evaluate when goals have been met and bring closure to mentorships</a:t>
            </a:r>
          </a:p>
          <a:p>
            <a:pPr marL="800100" lvl="1" indent="-342900">
              <a:spcBef>
                <a:spcPts val="0"/>
              </a:spcBef>
              <a:spcAft>
                <a:spcPts val="600"/>
              </a:spcAft>
              <a:buFont typeface="Arial" pitchFamily="34" charset="0"/>
              <a:buChar char="•"/>
            </a:pPr>
            <a:r>
              <a:rPr lang="en-US" sz="2400" dirty="0">
                <a:solidFill>
                  <a:prstClr val="black"/>
                </a:solidFill>
                <a:latin typeface="Cambria" pitchFamily="18" charset="0"/>
              </a:rPr>
              <a:t>Broadcast successes that demonstrate the value of the program and give recognition to participants</a:t>
            </a: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Implementing a Veteran Mentoring Program</a:t>
            </a:r>
            <a:endParaRPr lang="en-US" sz="24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13</a:t>
            </a:fld>
            <a:endParaRPr lang="en-US" dirty="0"/>
          </a:p>
        </p:txBody>
      </p:sp>
    </p:spTree>
    <p:extLst>
      <p:ext uri="{BB962C8B-B14F-4D97-AF65-F5344CB8AC3E}">
        <p14:creationId xmlns="" xmlns:p14="http://schemas.microsoft.com/office/powerpoint/2010/main" val="509465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828800"/>
            <a:ext cx="8077200" cy="4114800"/>
          </a:xfrm>
          <a:prstGeom prst="rect">
            <a:avLst/>
          </a:prstGeom>
        </p:spPr>
        <p:txBody>
          <a:bodyPr>
            <a:noAutofit/>
          </a:bodyPr>
          <a:lstStyle/>
          <a:p>
            <a:pPr marL="0" lvl="0" indent="0">
              <a:spcBef>
                <a:spcPts val="0"/>
              </a:spcBef>
              <a:spcAft>
                <a:spcPts val="600"/>
              </a:spcAft>
              <a:buNone/>
            </a:pPr>
            <a:r>
              <a:rPr lang="en-US" sz="2400" dirty="0">
                <a:solidFill>
                  <a:prstClr val="black"/>
                </a:solidFill>
                <a:latin typeface="Cambria" pitchFamily="18" charset="0"/>
              </a:rPr>
              <a:t>Both mentor and mentee should:</a:t>
            </a:r>
            <a:endParaRPr lang="en-US" sz="2400" b="1" dirty="0">
              <a:solidFill>
                <a:prstClr val="black"/>
              </a:solidFill>
              <a:latin typeface="Cambria" pitchFamily="18" charset="0"/>
            </a:endParaRPr>
          </a:p>
          <a:p>
            <a:pPr lvl="0">
              <a:spcBef>
                <a:spcPts val="0"/>
              </a:spcBef>
              <a:spcAft>
                <a:spcPts val="600"/>
              </a:spcAft>
            </a:pPr>
            <a:r>
              <a:rPr lang="en-US" sz="2400" dirty="0">
                <a:solidFill>
                  <a:prstClr val="black"/>
                </a:solidFill>
                <a:latin typeface="Cambria" pitchFamily="18" charset="0"/>
              </a:rPr>
              <a:t>Communicate and respect each other’s time</a:t>
            </a:r>
          </a:p>
          <a:p>
            <a:pPr lvl="0">
              <a:spcBef>
                <a:spcPts val="0"/>
              </a:spcBef>
              <a:spcAft>
                <a:spcPts val="600"/>
              </a:spcAft>
            </a:pPr>
            <a:r>
              <a:rPr lang="en-US" sz="2400" dirty="0">
                <a:solidFill>
                  <a:prstClr val="black"/>
                </a:solidFill>
                <a:latin typeface="Cambria" pitchFamily="18" charset="0"/>
              </a:rPr>
              <a:t>Share responsibility for the relationship</a:t>
            </a:r>
          </a:p>
          <a:p>
            <a:pPr lvl="0">
              <a:spcBef>
                <a:spcPts val="0"/>
              </a:spcBef>
              <a:spcAft>
                <a:spcPts val="600"/>
              </a:spcAft>
            </a:pPr>
            <a:r>
              <a:rPr lang="en-US" sz="2400" dirty="0">
                <a:solidFill>
                  <a:prstClr val="black"/>
                </a:solidFill>
                <a:latin typeface="Cambria" pitchFamily="18" charset="0"/>
              </a:rPr>
              <a:t>Keep an open mind, be flexible, and exchange information</a:t>
            </a:r>
          </a:p>
          <a:p>
            <a:pPr lvl="0">
              <a:spcBef>
                <a:spcPts val="0"/>
              </a:spcBef>
              <a:spcAft>
                <a:spcPts val="600"/>
              </a:spcAft>
            </a:pPr>
            <a:r>
              <a:rPr lang="en-US" sz="2400" dirty="0">
                <a:solidFill>
                  <a:prstClr val="black"/>
                </a:solidFill>
                <a:latin typeface="Cambria" pitchFamily="18" charset="0"/>
              </a:rPr>
              <a:t>Have sensitivity to differences in race, gender, backgrounds, and experiences</a:t>
            </a:r>
          </a:p>
          <a:p>
            <a:pPr marL="0" lvl="0" indent="0">
              <a:spcBef>
                <a:spcPts val="0"/>
              </a:spcBef>
              <a:spcAft>
                <a:spcPts val="600"/>
              </a:spcAft>
              <a:buNone/>
            </a:pPr>
            <a:r>
              <a:rPr lang="en-US" sz="2400" dirty="0">
                <a:solidFill>
                  <a:prstClr val="black"/>
                </a:solidFill>
                <a:latin typeface="Cambria" pitchFamily="18" charset="0"/>
              </a:rPr>
              <a:t>Mentee must take ownership of his or her own career</a:t>
            </a: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Foundation for a Successful Mentoring Program</a:t>
            </a:r>
            <a:endParaRPr lang="en-US" sz="24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14</a:t>
            </a:fld>
            <a:endParaRPr lang="en-US" dirty="0"/>
          </a:p>
        </p:txBody>
      </p:sp>
    </p:spTree>
    <p:extLst>
      <p:ext uri="{BB962C8B-B14F-4D97-AF65-F5344CB8AC3E}">
        <p14:creationId xmlns="" xmlns:p14="http://schemas.microsoft.com/office/powerpoint/2010/main" val="18669190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828800"/>
            <a:ext cx="8077200" cy="4114800"/>
          </a:xfrm>
          <a:prstGeom prst="rect">
            <a:avLst/>
          </a:prstGeom>
        </p:spPr>
        <p:txBody>
          <a:bodyPr>
            <a:noAutofit/>
          </a:bodyPr>
          <a:lstStyle/>
          <a:p>
            <a:pPr marL="0" lvl="0" indent="0">
              <a:spcBef>
                <a:spcPts val="0"/>
              </a:spcBef>
              <a:spcAft>
                <a:spcPts val="1200"/>
              </a:spcAft>
              <a:buNone/>
            </a:pPr>
            <a:r>
              <a:rPr lang="en-US" sz="1600" i="1" dirty="0">
                <a:solidFill>
                  <a:prstClr val="black"/>
                </a:solidFill>
                <a:latin typeface="Cambria" pitchFamily="18" charset="0"/>
              </a:rPr>
              <a:t>Mentoring Handbook</a:t>
            </a:r>
            <a:r>
              <a:rPr lang="en-US" sz="1600" dirty="0">
                <a:solidFill>
                  <a:prstClr val="black"/>
                </a:solidFill>
                <a:latin typeface="Cambria" pitchFamily="18" charset="0"/>
              </a:rPr>
              <a:t>. Rep. American Corporate Partners, </a:t>
            </a:r>
            <a:r>
              <a:rPr lang="en-US" sz="1600" dirty="0" err="1">
                <a:solidFill>
                  <a:prstClr val="black"/>
                </a:solidFill>
                <a:latin typeface="Cambria" pitchFamily="18" charset="0"/>
              </a:rPr>
              <a:t>n.d.</a:t>
            </a:r>
            <a:r>
              <a:rPr lang="en-US" sz="1600" dirty="0">
                <a:solidFill>
                  <a:prstClr val="black"/>
                </a:solidFill>
                <a:latin typeface="Cambria" pitchFamily="18" charset="0"/>
              </a:rPr>
              <a:t> Web. &lt;http://acp-usa.org/sites/default/files/ACPMentoringHandbookWinter2013.pdf&gt;.</a:t>
            </a:r>
          </a:p>
          <a:p>
            <a:pPr marL="0" lvl="0" indent="0">
              <a:spcBef>
                <a:spcPts val="0"/>
              </a:spcBef>
              <a:spcAft>
                <a:spcPts val="1200"/>
              </a:spcAft>
              <a:buNone/>
            </a:pPr>
            <a:r>
              <a:rPr lang="en-US" sz="1600" i="1" dirty="0">
                <a:solidFill>
                  <a:prstClr val="black"/>
                </a:solidFill>
                <a:latin typeface="Cambria" pitchFamily="18" charset="0"/>
              </a:rPr>
              <a:t>How to Build a Mentoring Program: A Mentoring Program Toolkit</a:t>
            </a:r>
            <a:r>
              <a:rPr lang="en-US" sz="1600" dirty="0">
                <a:solidFill>
                  <a:prstClr val="black"/>
                </a:solidFill>
                <a:latin typeface="Cambria" pitchFamily="18" charset="0"/>
              </a:rPr>
              <a:t>. Rep. OPM/USPTO Leadership Development Program, 18 Mar. 2010. Web. &lt;http://www.opm.gov/Wiki/uploads/docs/Wiki/OPM/training/Mentoring%20Toolkit%203-18-10.pdf&gt;.</a:t>
            </a:r>
          </a:p>
          <a:p>
            <a:pPr marL="0" lvl="0" indent="0">
              <a:spcBef>
                <a:spcPts val="0"/>
              </a:spcBef>
              <a:spcAft>
                <a:spcPts val="1200"/>
              </a:spcAft>
              <a:buNone/>
            </a:pPr>
            <a:r>
              <a:rPr lang="en-US" sz="1600" i="1" dirty="0">
                <a:solidFill>
                  <a:prstClr val="black"/>
                </a:solidFill>
                <a:latin typeface="Cambria" pitchFamily="18" charset="0"/>
              </a:rPr>
              <a:t>10 Tips for Starting a Successful Mentoring Program</a:t>
            </a:r>
            <a:r>
              <a:rPr lang="en-US" sz="1600" dirty="0">
                <a:solidFill>
                  <a:prstClr val="black"/>
                </a:solidFill>
                <a:latin typeface="Cambria" pitchFamily="18" charset="0"/>
              </a:rPr>
              <a:t>. Rep. Chronus.com, </a:t>
            </a:r>
            <a:r>
              <a:rPr lang="en-US" sz="1600" dirty="0" err="1">
                <a:solidFill>
                  <a:prstClr val="black"/>
                </a:solidFill>
                <a:latin typeface="Cambria" pitchFamily="18" charset="0"/>
              </a:rPr>
              <a:t>n.d.</a:t>
            </a:r>
            <a:r>
              <a:rPr lang="en-US" sz="1600" dirty="0">
                <a:solidFill>
                  <a:prstClr val="black"/>
                </a:solidFill>
                <a:latin typeface="Cambria" pitchFamily="18" charset="0"/>
              </a:rPr>
              <a:t> Web. &lt;http://chronus.com/wordpress/wp-content/uploads/2012/01/10-Tips-for-Starting-a-Successful-Mentoring-Program.pdf&gt;.</a:t>
            </a:r>
          </a:p>
          <a:p>
            <a:pPr marL="0" lvl="0" indent="0">
              <a:spcBef>
                <a:spcPts val="0"/>
              </a:spcBef>
              <a:spcAft>
                <a:spcPts val="1200"/>
              </a:spcAft>
              <a:buNone/>
            </a:pPr>
            <a:r>
              <a:rPr lang="en-US" sz="1600" i="1" dirty="0">
                <a:solidFill>
                  <a:prstClr val="black"/>
                </a:solidFill>
                <a:latin typeface="Cambria" pitchFamily="18" charset="0"/>
              </a:rPr>
              <a:t>Best Practices: Mentoring</a:t>
            </a:r>
            <a:r>
              <a:rPr lang="en-US" sz="1600" dirty="0">
                <a:solidFill>
                  <a:prstClr val="black"/>
                </a:solidFill>
                <a:latin typeface="Cambria" pitchFamily="18" charset="0"/>
              </a:rPr>
              <a:t>. Rep. United States Office of Personnel Management, Sept. 2008. Web. &lt;http://www.opm.gov/policy-data-oversight/training-and-development/career-development/bestpractices-mentoring.pdf&gt;.</a:t>
            </a:r>
          </a:p>
          <a:p>
            <a:pPr marL="0" lvl="0" indent="0">
              <a:spcBef>
                <a:spcPts val="0"/>
              </a:spcBef>
              <a:spcAft>
                <a:spcPts val="1200"/>
              </a:spcAft>
              <a:buNone/>
            </a:pPr>
            <a:r>
              <a:rPr lang="en-US" sz="1600" dirty="0">
                <a:solidFill>
                  <a:prstClr val="black"/>
                </a:solidFill>
                <a:latin typeface="Cambria" pitchFamily="18" charset="0"/>
              </a:rPr>
              <a:t>Travis, </a:t>
            </a:r>
            <a:r>
              <a:rPr lang="en-US" sz="1600" dirty="0" err="1">
                <a:solidFill>
                  <a:prstClr val="black"/>
                </a:solidFill>
                <a:latin typeface="Cambria" pitchFamily="18" charset="0"/>
              </a:rPr>
              <a:t>Eryn</a:t>
            </a:r>
            <a:r>
              <a:rPr lang="en-US" sz="1600" dirty="0">
                <a:solidFill>
                  <a:prstClr val="black"/>
                </a:solidFill>
                <a:latin typeface="Cambria" pitchFamily="18" charset="0"/>
              </a:rPr>
              <a:t>. "What Benefit Does a Company Gain With Mentoring Programs?" </a:t>
            </a:r>
            <a:r>
              <a:rPr lang="en-US" sz="1600" i="1" dirty="0">
                <a:solidFill>
                  <a:prstClr val="black"/>
                </a:solidFill>
                <a:latin typeface="Cambria" pitchFamily="18" charset="0"/>
              </a:rPr>
              <a:t>Small Business</a:t>
            </a:r>
            <a:r>
              <a:rPr lang="en-US" sz="1600" dirty="0">
                <a:solidFill>
                  <a:prstClr val="black"/>
                </a:solidFill>
                <a:latin typeface="Cambria" pitchFamily="18" charset="0"/>
              </a:rPr>
              <a:t>. Demand Media, </a:t>
            </a:r>
            <a:r>
              <a:rPr lang="en-US" sz="1600" dirty="0" err="1">
                <a:solidFill>
                  <a:prstClr val="black"/>
                </a:solidFill>
                <a:latin typeface="Cambria" pitchFamily="18" charset="0"/>
              </a:rPr>
              <a:t>n.d.</a:t>
            </a:r>
            <a:r>
              <a:rPr lang="en-US" sz="1600" dirty="0">
                <a:solidFill>
                  <a:prstClr val="black"/>
                </a:solidFill>
                <a:latin typeface="Cambria" pitchFamily="18" charset="0"/>
              </a:rPr>
              <a:t> Web. &lt;http://smallbusiness.chron.com/benefit-company-gain-mentoring-programs-20665.html&gt;.</a:t>
            </a:r>
          </a:p>
        </p:txBody>
      </p:sp>
      <p:sp>
        <p:nvSpPr>
          <p:cNvPr id="4" name="Title 1"/>
          <p:cNvSpPr>
            <a:spLocks noGrp="1"/>
          </p:cNvSpPr>
          <p:nvPr>
            <p:ph type="title" idx="4294967295"/>
          </p:nvPr>
        </p:nvSpPr>
        <p:spPr>
          <a:xfrm>
            <a:off x="152400" y="1066800"/>
            <a:ext cx="85344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Sources</a:t>
            </a:r>
            <a:endParaRPr lang="en-US" sz="28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15</a:t>
            </a:fld>
            <a:endParaRPr lang="en-US" dirty="0"/>
          </a:p>
        </p:txBody>
      </p:sp>
    </p:spTree>
    <p:extLst>
      <p:ext uri="{BB962C8B-B14F-4D97-AF65-F5344CB8AC3E}">
        <p14:creationId xmlns="" xmlns:p14="http://schemas.microsoft.com/office/powerpoint/2010/main" val="1966501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609600" y="2209800"/>
            <a:ext cx="8077200" cy="3429000"/>
          </a:xfrm>
          <a:prstGeom prst="rect">
            <a:avLst/>
          </a:prstGeom>
        </p:spPr>
        <p:txBody>
          <a:bodyPr>
            <a:noAutofit/>
          </a:bodyPr>
          <a:lstStyle/>
          <a:p>
            <a:pPr marL="0" lvl="0" indent="0">
              <a:spcBef>
                <a:spcPts val="0"/>
              </a:spcBef>
              <a:spcAft>
                <a:spcPts val="600"/>
              </a:spcAft>
              <a:buNone/>
            </a:pPr>
            <a:r>
              <a:rPr lang="en-US" sz="2200" dirty="0">
                <a:solidFill>
                  <a:prstClr val="black"/>
                </a:solidFill>
                <a:latin typeface="Cambria" pitchFamily="18" charset="0"/>
              </a:rPr>
              <a:t>This Department of Veterans Affairs Training Series on Veteran Mentoring Programs is designed to help employers and Veteran employees understand the benefits to having Veteran mentoring programs in place and the practices that could be implemented to make these programs more successful.</a:t>
            </a: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Introduction</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2</a:t>
            </a:fld>
            <a:endParaRPr lang="en-US" dirty="0"/>
          </a:p>
        </p:txBody>
      </p:sp>
    </p:spTree>
    <p:extLst>
      <p:ext uri="{BB962C8B-B14F-4D97-AF65-F5344CB8AC3E}">
        <p14:creationId xmlns="" xmlns:p14="http://schemas.microsoft.com/office/powerpoint/2010/main" val="3274530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609600" y="2209800"/>
            <a:ext cx="8077200" cy="3429000"/>
          </a:xfrm>
          <a:prstGeom prst="rect">
            <a:avLst/>
          </a:prstGeom>
        </p:spPr>
        <p:txBody>
          <a:bodyPr>
            <a:noAutofit/>
          </a:bodyPr>
          <a:lstStyle/>
          <a:p>
            <a:pPr marL="0" lvl="0" indent="0">
              <a:spcBef>
                <a:spcPts val="0"/>
              </a:spcBef>
              <a:spcAft>
                <a:spcPts val="600"/>
              </a:spcAft>
              <a:buNone/>
            </a:pPr>
            <a:r>
              <a:rPr lang="en-US" sz="2200" dirty="0">
                <a:solidFill>
                  <a:prstClr val="black"/>
                </a:solidFill>
                <a:latin typeface="Cambria" pitchFamily="18" charset="0"/>
              </a:rPr>
              <a:t>The suggestions in this presentation are being offered in an effort to improve Veteran retention in the workplace. It is understood that not all these practices can be implemented for every organization. Some variation may be required in order to comply with each organization’s policies and procedures.</a:t>
            </a: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Introduction</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3</a:t>
            </a:fld>
            <a:endParaRPr lang="en-US" dirty="0"/>
          </a:p>
        </p:txBody>
      </p:sp>
    </p:spTree>
    <p:extLst>
      <p:ext uri="{BB962C8B-B14F-4D97-AF65-F5344CB8AC3E}">
        <p14:creationId xmlns="" xmlns:p14="http://schemas.microsoft.com/office/powerpoint/2010/main" val="1622669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057400"/>
            <a:ext cx="8001000" cy="3810000"/>
          </a:xfrm>
          <a:prstGeom prst="rect">
            <a:avLst/>
          </a:prstGeom>
        </p:spPr>
        <p:txBody>
          <a:bodyPr>
            <a:noAutofit/>
          </a:bodyPr>
          <a:lstStyle/>
          <a:p>
            <a:pPr marL="0" lvl="0" indent="0">
              <a:spcBef>
                <a:spcPts val="0"/>
              </a:spcBef>
              <a:spcAft>
                <a:spcPts val="600"/>
              </a:spcAft>
              <a:buNone/>
            </a:pPr>
            <a:r>
              <a:rPr lang="en-US" sz="2400" dirty="0">
                <a:solidFill>
                  <a:prstClr val="black"/>
                </a:solidFill>
                <a:latin typeface="Cambria" pitchFamily="18" charset="0"/>
              </a:rPr>
              <a:t>Veteran mentoring:</a:t>
            </a:r>
          </a:p>
          <a:p>
            <a:pPr lvl="0">
              <a:spcBef>
                <a:spcPts val="0"/>
              </a:spcBef>
              <a:spcAft>
                <a:spcPts val="600"/>
              </a:spcAft>
            </a:pPr>
            <a:r>
              <a:rPr lang="en-US" sz="2400" dirty="0">
                <a:solidFill>
                  <a:prstClr val="black"/>
                </a:solidFill>
                <a:latin typeface="Cambria" pitchFamily="18" charset="0"/>
              </a:rPr>
              <a:t>Forms a voluntary one-on-one relationship between a junior Veteran employee and a senior mentor (preferably someone with military experience)</a:t>
            </a:r>
          </a:p>
          <a:p>
            <a:pPr lvl="0">
              <a:spcBef>
                <a:spcPts val="0"/>
              </a:spcBef>
              <a:spcAft>
                <a:spcPts val="600"/>
              </a:spcAft>
            </a:pPr>
            <a:r>
              <a:rPr lang="en-US" sz="2400" dirty="0">
                <a:solidFill>
                  <a:prstClr val="black"/>
                </a:solidFill>
                <a:latin typeface="Cambria" pitchFamily="18" charset="0"/>
              </a:rPr>
              <a:t>Assists the Veteran employee with his or her personal and professional growth in an organization</a:t>
            </a:r>
          </a:p>
          <a:p>
            <a:pPr lvl="0">
              <a:spcBef>
                <a:spcPts val="0"/>
              </a:spcBef>
              <a:spcAft>
                <a:spcPts val="600"/>
              </a:spcAft>
            </a:pPr>
            <a:r>
              <a:rPr lang="en-US" sz="2400" dirty="0">
                <a:solidFill>
                  <a:prstClr val="black"/>
                </a:solidFill>
                <a:latin typeface="Cambria" pitchFamily="18" charset="0"/>
              </a:rPr>
              <a:t>Focuses on helping the Veteran employee adjust to the civilian workplace culture and reach his or her full potential within the organization</a:t>
            </a:r>
            <a:endParaRPr lang="en-US" sz="2000" dirty="0">
              <a:solidFill>
                <a:prstClr val="black"/>
              </a:solidFill>
              <a:latin typeface="Cambria" pitchFamily="18" charset="0"/>
            </a:endParaRPr>
          </a:p>
        </p:txBody>
      </p:sp>
      <p:sp>
        <p:nvSpPr>
          <p:cNvPr id="4" name="Title 1"/>
          <p:cNvSpPr>
            <a:spLocks noGrp="1"/>
          </p:cNvSpPr>
          <p:nvPr>
            <p:ph type="title" idx="4294967295"/>
          </p:nvPr>
        </p:nvSpPr>
        <p:spPr>
          <a:xfrm>
            <a:off x="3429000" y="1066800"/>
            <a:ext cx="5257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What is Veteran Mentoring?</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4</a:t>
            </a:fld>
            <a:endParaRPr lang="en-US" dirty="0"/>
          </a:p>
        </p:txBody>
      </p:sp>
    </p:spTree>
    <p:extLst>
      <p:ext uri="{BB962C8B-B14F-4D97-AF65-F5344CB8AC3E}">
        <p14:creationId xmlns="" xmlns:p14="http://schemas.microsoft.com/office/powerpoint/2010/main" val="2443755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133600"/>
            <a:ext cx="8077200" cy="4114800"/>
          </a:xfrm>
          <a:prstGeom prst="rect">
            <a:avLst/>
          </a:prstGeom>
        </p:spPr>
        <p:txBody>
          <a:bodyPr>
            <a:noAutofit/>
          </a:bodyPr>
          <a:lstStyle/>
          <a:p>
            <a:pPr marL="0" lvl="0" indent="0">
              <a:spcBef>
                <a:spcPts val="0"/>
              </a:spcBef>
              <a:spcAft>
                <a:spcPts val="600"/>
              </a:spcAft>
              <a:buNone/>
            </a:pPr>
            <a:r>
              <a:rPr lang="en-US" sz="2400" dirty="0">
                <a:solidFill>
                  <a:prstClr val="black"/>
                </a:solidFill>
                <a:latin typeface="Cambria" pitchFamily="18" charset="0"/>
              </a:rPr>
              <a:t>Veteran mentoring programs can:</a:t>
            </a:r>
          </a:p>
          <a:p>
            <a:pPr lvl="0">
              <a:spcBef>
                <a:spcPts val="0"/>
              </a:spcBef>
              <a:spcAft>
                <a:spcPts val="600"/>
              </a:spcAft>
            </a:pPr>
            <a:r>
              <a:rPr lang="en-US" sz="2400" dirty="0">
                <a:solidFill>
                  <a:prstClr val="black"/>
                </a:solidFill>
                <a:latin typeface="Cambria" pitchFamily="18" charset="0"/>
              </a:rPr>
              <a:t>Increase the morale of Veteran employees</a:t>
            </a:r>
          </a:p>
          <a:p>
            <a:pPr lvl="0">
              <a:spcBef>
                <a:spcPts val="0"/>
              </a:spcBef>
              <a:spcAft>
                <a:spcPts val="600"/>
              </a:spcAft>
            </a:pPr>
            <a:r>
              <a:rPr lang="en-US" sz="2400" dirty="0">
                <a:solidFill>
                  <a:prstClr val="black"/>
                </a:solidFill>
                <a:latin typeface="Cambria" pitchFamily="18" charset="0"/>
              </a:rPr>
              <a:t>Help new Veteran employees understand and adapt to the job and workplace culture</a:t>
            </a:r>
          </a:p>
          <a:p>
            <a:pPr lvl="0">
              <a:spcBef>
                <a:spcPts val="0"/>
              </a:spcBef>
              <a:spcAft>
                <a:spcPts val="600"/>
              </a:spcAft>
            </a:pPr>
            <a:r>
              <a:rPr lang="en-US" sz="2400" dirty="0">
                <a:solidFill>
                  <a:prstClr val="black"/>
                </a:solidFill>
                <a:latin typeface="Cambria" pitchFamily="18" charset="0"/>
              </a:rPr>
              <a:t>Lead to increased productivity</a:t>
            </a:r>
          </a:p>
          <a:p>
            <a:pPr lvl="0">
              <a:spcBef>
                <a:spcPts val="0"/>
              </a:spcBef>
              <a:spcAft>
                <a:spcPts val="600"/>
              </a:spcAft>
            </a:pPr>
            <a:r>
              <a:rPr lang="en-US" sz="2400" dirty="0">
                <a:solidFill>
                  <a:prstClr val="black"/>
                </a:solidFill>
                <a:latin typeface="Cambria" pitchFamily="18" charset="0"/>
              </a:rPr>
              <a:t>Lead to career development and increased employee retention</a:t>
            </a:r>
          </a:p>
          <a:p>
            <a:pPr lvl="0">
              <a:spcBef>
                <a:spcPts val="0"/>
              </a:spcBef>
              <a:spcAft>
                <a:spcPts val="600"/>
              </a:spcAft>
            </a:pPr>
            <a:r>
              <a:rPr lang="en-US" sz="2400" dirty="0">
                <a:solidFill>
                  <a:prstClr val="black"/>
                </a:solidFill>
                <a:latin typeface="Cambria" pitchFamily="18" charset="0"/>
              </a:rPr>
              <a:t>Promote diversity</a:t>
            </a:r>
          </a:p>
        </p:txBody>
      </p:sp>
      <p:sp>
        <p:nvSpPr>
          <p:cNvPr id="4" name="Title 1"/>
          <p:cNvSpPr>
            <a:spLocks noGrp="1"/>
          </p:cNvSpPr>
          <p:nvPr>
            <p:ph type="title" idx="4294967295"/>
          </p:nvPr>
        </p:nvSpPr>
        <p:spPr>
          <a:xfrm>
            <a:off x="2819400" y="1066800"/>
            <a:ext cx="5867400" cy="762000"/>
          </a:xfrm>
          <a:prstGeom prst="rect">
            <a:avLst/>
          </a:prstGeom>
        </p:spPr>
        <p:txBody>
          <a:bodyPr/>
          <a:lstStyle/>
          <a:p>
            <a:pPr algn="r"/>
            <a:r>
              <a:rPr lang="en-US" sz="3200" dirty="0">
                <a:solidFill>
                  <a:schemeClr val="tx2">
                    <a:lumMod val="75000"/>
                  </a:schemeClr>
                </a:solidFill>
                <a:latin typeface="Calibri" pitchFamily="34" charset="0"/>
              </a:rPr>
              <a:t>Why Implement a Veteran Mentoring Program?</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5</a:t>
            </a:fld>
            <a:endParaRPr lang="en-US" dirty="0"/>
          </a:p>
        </p:txBody>
      </p:sp>
    </p:spTree>
    <p:extLst>
      <p:ext uri="{BB962C8B-B14F-4D97-AF65-F5344CB8AC3E}">
        <p14:creationId xmlns="" xmlns:p14="http://schemas.microsoft.com/office/powerpoint/2010/main" val="1970421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133600"/>
            <a:ext cx="8077200" cy="3581400"/>
          </a:xfrm>
          <a:prstGeom prst="rect">
            <a:avLst/>
          </a:prstGeom>
        </p:spPr>
        <p:txBody>
          <a:bodyPr>
            <a:noAutofit/>
          </a:bodyPr>
          <a:lstStyle/>
          <a:p>
            <a:pPr marL="0" lvl="0" indent="0">
              <a:spcBef>
                <a:spcPts val="0"/>
              </a:spcBef>
              <a:spcAft>
                <a:spcPts val="600"/>
              </a:spcAft>
              <a:buNone/>
            </a:pPr>
            <a:r>
              <a:rPr lang="en-US" sz="2400" dirty="0">
                <a:solidFill>
                  <a:prstClr val="black"/>
                </a:solidFill>
                <a:latin typeface="Cambria" pitchFamily="18" charset="0"/>
              </a:rPr>
              <a:t>Through serving as a mentor, an individual can:</a:t>
            </a:r>
          </a:p>
          <a:p>
            <a:pPr lvl="0">
              <a:spcBef>
                <a:spcPts val="0"/>
              </a:spcBef>
              <a:spcAft>
                <a:spcPts val="600"/>
              </a:spcAft>
            </a:pPr>
            <a:r>
              <a:rPr lang="en-US" sz="2400" dirty="0">
                <a:solidFill>
                  <a:prstClr val="black"/>
                </a:solidFill>
                <a:latin typeface="Cambria" pitchFamily="18" charset="0"/>
              </a:rPr>
              <a:t>Enhance leadership and coaching skills</a:t>
            </a:r>
          </a:p>
          <a:p>
            <a:pPr lvl="0">
              <a:spcBef>
                <a:spcPts val="0"/>
              </a:spcBef>
              <a:spcAft>
                <a:spcPts val="600"/>
              </a:spcAft>
            </a:pPr>
            <a:r>
              <a:rPr lang="en-US" sz="2400" dirty="0">
                <a:solidFill>
                  <a:prstClr val="black"/>
                </a:solidFill>
                <a:latin typeface="Cambria" pitchFamily="18" charset="0"/>
              </a:rPr>
              <a:t>Gain a better awareness and understanding of employees at the lower levels of the organization</a:t>
            </a:r>
          </a:p>
          <a:p>
            <a:pPr lvl="0">
              <a:spcBef>
                <a:spcPts val="0"/>
              </a:spcBef>
              <a:spcAft>
                <a:spcPts val="600"/>
              </a:spcAft>
            </a:pPr>
            <a:r>
              <a:rPr lang="en-US" sz="2400" dirty="0">
                <a:solidFill>
                  <a:prstClr val="black"/>
                </a:solidFill>
                <a:latin typeface="Cambria" pitchFamily="18" charset="0"/>
              </a:rPr>
              <a:t>Demonstrate expertise and share knowledge</a:t>
            </a:r>
          </a:p>
          <a:p>
            <a:pPr lvl="0">
              <a:spcBef>
                <a:spcPts val="0"/>
              </a:spcBef>
              <a:spcAft>
                <a:spcPts val="600"/>
              </a:spcAft>
            </a:pPr>
            <a:r>
              <a:rPr lang="en-US" sz="2400" dirty="0">
                <a:solidFill>
                  <a:prstClr val="black"/>
                </a:solidFill>
                <a:latin typeface="Cambria" pitchFamily="18" charset="0"/>
              </a:rPr>
              <a:t>Expand career network and exposure in the organization</a:t>
            </a:r>
          </a:p>
          <a:p>
            <a:pPr lvl="0">
              <a:spcBef>
                <a:spcPts val="0"/>
              </a:spcBef>
              <a:spcAft>
                <a:spcPts val="600"/>
              </a:spcAft>
            </a:pPr>
            <a:r>
              <a:rPr lang="en-US" sz="2400" dirty="0">
                <a:solidFill>
                  <a:prstClr val="black"/>
                </a:solidFill>
                <a:latin typeface="Cambria" pitchFamily="18" charset="0"/>
              </a:rPr>
              <a:t>Make a difference in a fellow Veteran’s career</a:t>
            </a:r>
          </a:p>
        </p:txBody>
      </p:sp>
      <p:sp>
        <p:nvSpPr>
          <p:cNvPr id="4" name="Title 1"/>
          <p:cNvSpPr>
            <a:spLocks noGrp="1"/>
          </p:cNvSpPr>
          <p:nvPr>
            <p:ph type="title" idx="4294967295"/>
          </p:nvPr>
        </p:nvSpPr>
        <p:spPr>
          <a:xfrm>
            <a:off x="990600" y="1066800"/>
            <a:ext cx="7696200" cy="609600"/>
          </a:xfrm>
          <a:prstGeom prst="rect">
            <a:avLst/>
          </a:prstGeom>
        </p:spPr>
        <p:txBody>
          <a:bodyPr/>
          <a:lstStyle/>
          <a:p>
            <a:pPr algn="r"/>
            <a:r>
              <a:rPr lang="en-US" sz="3200" dirty="0">
                <a:solidFill>
                  <a:schemeClr val="tx2">
                    <a:lumMod val="75000"/>
                  </a:schemeClr>
                </a:solidFill>
                <a:latin typeface="Calibri" pitchFamily="34" charset="0"/>
              </a:rPr>
              <a:t>Benefits to the Mentor</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6</a:t>
            </a:fld>
            <a:endParaRPr lang="en-US" dirty="0"/>
          </a:p>
        </p:txBody>
      </p:sp>
    </p:spTree>
    <p:extLst>
      <p:ext uri="{BB962C8B-B14F-4D97-AF65-F5344CB8AC3E}">
        <p14:creationId xmlns="" xmlns:p14="http://schemas.microsoft.com/office/powerpoint/2010/main" val="30314661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133600"/>
            <a:ext cx="8077200" cy="3581400"/>
          </a:xfrm>
          <a:prstGeom prst="rect">
            <a:avLst/>
          </a:prstGeom>
        </p:spPr>
        <p:txBody>
          <a:bodyPr>
            <a:noAutofit/>
          </a:bodyPr>
          <a:lstStyle/>
          <a:p>
            <a:pPr marL="0" lvl="0" indent="0">
              <a:spcBef>
                <a:spcPts val="0"/>
              </a:spcBef>
              <a:spcAft>
                <a:spcPts val="600"/>
              </a:spcAft>
              <a:buNone/>
            </a:pPr>
            <a:r>
              <a:rPr lang="en-US" sz="2400" dirty="0">
                <a:solidFill>
                  <a:prstClr val="black"/>
                </a:solidFill>
                <a:latin typeface="Cambria" pitchFamily="18" charset="0"/>
              </a:rPr>
              <a:t>Through mentorship, a Veteran mentee can:</a:t>
            </a:r>
          </a:p>
          <a:p>
            <a:pPr lvl="0">
              <a:spcBef>
                <a:spcPts val="0"/>
              </a:spcBef>
              <a:spcAft>
                <a:spcPts val="600"/>
              </a:spcAft>
            </a:pPr>
            <a:r>
              <a:rPr lang="en-US" sz="2400" dirty="0">
                <a:solidFill>
                  <a:prstClr val="black"/>
                </a:solidFill>
                <a:latin typeface="Cambria" pitchFamily="18" charset="0"/>
              </a:rPr>
              <a:t>Make a smoother transition to the civilian workplace</a:t>
            </a:r>
          </a:p>
          <a:p>
            <a:pPr lvl="0">
              <a:spcBef>
                <a:spcPts val="0"/>
              </a:spcBef>
              <a:spcAft>
                <a:spcPts val="600"/>
              </a:spcAft>
            </a:pPr>
            <a:r>
              <a:rPr lang="en-US" sz="2400" dirty="0">
                <a:solidFill>
                  <a:prstClr val="black"/>
                </a:solidFill>
                <a:latin typeface="Cambria" pitchFamily="18" charset="0"/>
              </a:rPr>
              <a:t>Gain career development opportunities</a:t>
            </a:r>
          </a:p>
          <a:p>
            <a:pPr lvl="0">
              <a:spcBef>
                <a:spcPts val="0"/>
              </a:spcBef>
              <a:spcAft>
                <a:spcPts val="600"/>
              </a:spcAft>
            </a:pPr>
            <a:r>
              <a:rPr lang="en-US" sz="2400" dirty="0">
                <a:solidFill>
                  <a:prstClr val="black"/>
                </a:solidFill>
                <a:latin typeface="Cambria" pitchFamily="18" charset="0"/>
              </a:rPr>
              <a:t>Demonstrate strengths and explore potential</a:t>
            </a:r>
          </a:p>
          <a:p>
            <a:pPr lvl="0">
              <a:spcBef>
                <a:spcPts val="0"/>
              </a:spcBef>
              <a:spcAft>
                <a:spcPts val="600"/>
              </a:spcAft>
            </a:pPr>
            <a:r>
              <a:rPr lang="en-US" sz="2400" dirty="0">
                <a:solidFill>
                  <a:prstClr val="black"/>
                </a:solidFill>
                <a:latin typeface="Cambria" pitchFamily="18" charset="0"/>
              </a:rPr>
              <a:t>Expand career network and exposure in the organization</a:t>
            </a:r>
          </a:p>
          <a:p>
            <a:pPr lvl="0">
              <a:spcBef>
                <a:spcPts val="0"/>
              </a:spcBef>
              <a:spcAft>
                <a:spcPts val="600"/>
              </a:spcAft>
            </a:pPr>
            <a:r>
              <a:rPr lang="en-US" sz="2400" dirty="0">
                <a:solidFill>
                  <a:prstClr val="black"/>
                </a:solidFill>
                <a:latin typeface="Cambria" pitchFamily="18" charset="0"/>
              </a:rPr>
              <a:t>Build camaraderie with a fellow </a:t>
            </a:r>
            <a:r>
              <a:rPr lang="en-US" sz="2400" dirty="0" smtClean="0">
                <a:solidFill>
                  <a:prstClr val="black"/>
                </a:solidFill>
                <a:latin typeface="Cambria" pitchFamily="18" charset="0"/>
              </a:rPr>
              <a:t>Veteran</a:t>
            </a:r>
            <a:endParaRPr lang="en-US" sz="2400" dirty="0">
              <a:solidFill>
                <a:prstClr val="black"/>
              </a:solidFill>
              <a:latin typeface="Cambria" pitchFamily="18" charset="0"/>
            </a:endParaRPr>
          </a:p>
        </p:txBody>
      </p:sp>
      <p:sp>
        <p:nvSpPr>
          <p:cNvPr id="4" name="Title 1"/>
          <p:cNvSpPr>
            <a:spLocks noGrp="1"/>
          </p:cNvSpPr>
          <p:nvPr>
            <p:ph type="title" idx="4294967295"/>
          </p:nvPr>
        </p:nvSpPr>
        <p:spPr>
          <a:xfrm>
            <a:off x="152400" y="1066800"/>
            <a:ext cx="8534400" cy="609600"/>
          </a:xfrm>
          <a:prstGeom prst="rect">
            <a:avLst/>
          </a:prstGeom>
        </p:spPr>
        <p:txBody>
          <a:bodyPr/>
          <a:lstStyle/>
          <a:p>
            <a:pPr algn="r"/>
            <a:r>
              <a:rPr lang="en-US" sz="3200" dirty="0">
                <a:solidFill>
                  <a:schemeClr val="tx2">
                    <a:lumMod val="75000"/>
                  </a:schemeClr>
                </a:solidFill>
                <a:latin typeface="Calibri" pitchFamily="34" charset="0"/>
              </a:rPr>
              <a:t>Benefits to the Veteran Mentee</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7</a:t>
            </a:fld>
            <a:endParaRPr lang="en-US" dirty="0"/>
          </a:p>
        </p:txBody>
      </p:sp>
    </p:spTree>
    <p:extLst>
      <p:ext uri="{BB962C8B-B14F-4D97-AF65-F5344CB8AC3E}">
        <p14:creationId xmlns="" xmlns:p14="http://schemas.microsoft.com/office/powerpoint/2010/main" val="2295117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2133600"/>
            <a:ext cx="8077200" cy="3581400"/>
          </a:xfrm>
          <a:prstGeom prst="rect">
            <a:avLst/>
          </a:prstGeom>
        </p:spPr>
        <p:txBody>
          <a:bodyPr>
            <a:noAutofit/>
          </a:bodyPr>
          <a:lstStyle/>
          <a:p>
            <a:pPr marL="0" lvl="0" indent="0">
              <a:spcBef>
                <a:spcPts val="0"/>
              </a:spcBef>
              <a:spcAft>
                <a:spcPts val="1200"/>
              </a:spcAft>
              <a:buNone/>
            </a:pPr>
            <a:r>
              <a:rPr lang="en-US" sz="2400" dirty="0">
                <a:solidFill>
                  <a:prstClr val="black"/>
                </a:solidFill>
                <a:latin typeface="Cambria" pitchFamily="18" charset="0"/>
              </a:rPr>
              <a:t>A Veteran mentoring program is built on trust and can start in several ways:</a:t>
            </a:r>
          </a:p>
          <a:p>
            <a:pPr lvl="0">
              <a:spcBef>
                <a:spcPts val="0"/>
              </a:spcBef>
              <a:spcAft>
                <a:spcPts val="1200"/>
              </a:spcAft>
            </a:pPr>
            <a:r>
              <a:rPr lang="en-US" sz="2000" dirty="0">
                <a:solidFill>
                  <a:prstClr val="black"/>
                </a:solidFill>
                <a:latin typeface="Cambria" pitchFamily="18" charset="0"/>
              </a:rPr>
              <a:t>A program can be built by Veterans for Veterans, although anyone with the desire can help create the program</a:t>
            </a:r>
          </a:p>
          <a:p>
            <a:pPr lvl="0">
              <a:spcBef>
                <a:spcPts val="0"/>
              </a:spcBef>
              <a:spcAft>
                <a:spcPts val="1200"/>
              </a:spcAft>
            </a:pPr>
            <a:r>
              <a:rPr lang="en-US" sz="2000" dirty="0">
                <a:solidFill>
                  <a:prstClr val="black"/>
                </a:solidFill>
                <a:latin typeface="Cambria" pitchFamily="18" charset="0"/>
              </a:rPr>
              <a:t>Veteran middle management employees can garner support for the program from upper management</a:t>
            </a:r>
          </a:p>
          <a:p>
            <a:pPr lvl="0">
              <a:spcBef>
                <a:spcPts val="0"/>
              </a:spcBef>
              <a:spcAft>
                <a:spcPts val="1200"/>
              </a:spcAft>
            </a:pPr>
            <a:r>
              <a:rPr lang="en-US" sz="2000" dirty="0">
                <a:solidFill>
                  <a:prstClr val="black"/>
                </a:solidFill>
                <a:latin typeface="Cambria" pitchFamily="18" charset="0"/>
              </a:rPr>
              <a:t>Upper management can tap Veterans within the organization with the skills to make it happen</a:t>
            </a:r>
          </a:p>
          <a:p>
            <a:pPr lvl="0">
              <a:spcBef>
                <a:spcPts val="0"/>
              </a:spcBef>
              <a:spcAft>
                <a:spcPts val="1200"/>
              </a:spcAft>
            </a:pPr>
            <a:r>
              <a:rPr lang="en-US" sz="2000" dirty="0">
                <a:solidFill>
                  <a:prstClr val="black"/>
                </a:solidFill>
                <a:latin typeface="Cambria" pitchFamily="18" charset="0"/>
              </a:rPr>
              <a:t>Such a program is voluntary, bringing Veterans together in a trusted and comfortable environment</a:t>
            </a:r>
          </a:p>
        </p:txBody>
      </p:sp>
      <p:sp>
        <p:nvSpPr>
          <p:cNvPr id="4" name="Title 1"/>
          <p:cNvSpPr>
            <a:spLocks noGrp="1"/>
          </p:cNvSpPr>
          <p:nvPr>
            <p:ph type="title" idx="4294967295"/>
          </p:nvPr>
        </p:nvSpPr>
        <p:spPr>
          <a:xfrm>
            <a:off x="152400" y="1066800"/>
            <a:ext cx="8534400" cy="6096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Developing a Veteran Mentoring Program</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8</a:t>
            </a:fld>
            <a:endParaRPr lang="en-US" dirty="0"/>
          </a:p>
        </p:txBody>
      </p:sp>
    </p:spTree>
    <p:extLst>
      <p:ext uri="{BB962C8B-B14F-4D97-AF65-F5344CB8AC3E}">
        <p14:creationId xmlns="" xmlns:p14="http://schemas.microsoft.com/office/powerpoint/2010/main" val="3569913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533400" y="1981200"/>
            <a:ext cx="8077200" cy="4114800"/>
          </a:xfrm>
          <a:prstGeom prst="rect">
            <a:avLst/>
          </a:prstGeom>
        </p:spPr>
        <p:txBody>
          <a:bodyPr>
            <a:noAutofit/>
          </a:bodyPr>
          <a:lstStyle/>
          <a:p>
            <a:pPr lvl="0">
              <a:spcBef>
                <a:spcPts val="0"/>
              </a:spcBef>
              <a:spcAft>
                <a:spcPts val="600"/>
              </a:spcAft>
            </a:pPr>
            <a:r>
              <a:rPr lang="en-US" sz="2400" dirty="0">
                <a:solidFill>
                  <a:prstClr val="black"/>
                </a:solidFill>
                <a:latin typeface="Cambria" pitchFamily="18" charset="0"/>
              </a:rPr>
              <a:t>Decide on the goals and objectives</a:t>
            </a:r>
          </a:p>
          <a:p>
            <a:pPr marL="800100" lvl="1" indent="-342900">
              <a:spcBef>
                <a:spcPts val="0"/>
              </a:spcBef>
              <a:spcAft>
                <a:spcPts val="600"/>
              </a:spcAft>
              <a:buFont typeface="Arial" pitchFamily="34" charset="0"/>
              <a:buChar char="•"/>
            </a:pPr>
            <a:r>
              <a:rPr lang="en-US" sz="2000" dirty="0">
                <a:solidFill>
                  <a:prstClr val="black"/>
                </a:solidFill>
                <a:latin typeface="Cambria" pitchFamily="18" charset="0"/>
              </a:rPr>
              <a:t>Developing leaders</a:t>
            </a:r>
          </a:p>
          <a:p>
            <a:pPr marL="800100" lvl="1" indent="-342900">
              <a:spcBef>
                <a:spcPts val="0"/>
              </a:spcBef>
              <a:spcAft>
                <a:spcPts val="600"/>
              </a:spcAft>
              <a:buFont typeface="Arial" pitchFamily="34" charset="0"/>
              <a:buChar char="•"/>
            </a:pPr>
            <a:r>
              <a:rPr lang="en-US" sz="2000" dirty="0">
                <a:solidFill>
                  <a:prstClr val="black"/>
                </a:solidFill>
                <a:latin typeface="Cambria" pitchFamily="18" charset="0"/>
              </a:rPr>
              <a:t>Assisting junior employees</a:t>
            </a:r>
          </a:p>
          <a:p>
            <a:pPr marL="800100" lvl="1" indent="-342900">
              <a:spcBef>
                <a:spcPts val="0"/>
              </a:spcBef>
              <a:spcAft>
                <a:spcPts val="600"/>
              </a:spcAft>
              <a:buFont typeface="Arial" pitchFamily="34" charset="0"/>
              <a:buChar char="•"/>
            </a:pPr>
            <a:r>
              <a:rPr lang="en-US" sz="2000" dirty="0">
                <a:solidFill>
                  <a:prstClr val="black"/>
                </a:solidFill>
                <a:latin typeface="Cambria" pitchFamily="18" charset="0"/>
              </a:rPr>
              <a:t>Increasing employee retention</a:t>
            </a:r>
          </a:p>
          <a:p>
            <a:pPr lvl="0">
              <a:spcBef>
                <a:spcPts val="0"/>
              </a:spcBef>
              <a:spcAft>
                <a:spcPts val="600"/>
              </a:spcAft>
            </a:pPr>
            <a:r>
              <a:rPr lang="en-US" sz="2400" dirty="0">
                <a:solidFill>
                  <a:prstClr val="black"/>
                </a:solidFill>
                <a:latin typeface="Cambria" pitchFamily="18" charset="0"/>
              </a:rPr>
              <a:t>Develop a business case for why the organization should dedicate the time and resources to the program</a:t>
            </a:r>
          </a:p>
          <a:p>
            <a:pPr marL="800100" lvl="1" indent="-342900">
              <a:spcBef>
                <a:spcPts val="0"/>
              </a:spcBef>
              <a:spcAft>
                <a:spcPts val="600"/>
              </a:spcAft>
              <a:buFont typeface="Arial" pitchFamily="34" charset="0"/>
              <a:buChar char="•"/>
            </a:pPr>
            <a:r>
              <a:rPr lang="en-US" sz="2000" dirty="0">
                <a:solidFill>
                  <a:prstClr val="black"/>
                </a:solidFill>
                <a:latin typeface="Cambria" pitchFamily="18" charset="0"/>
              </a:rPr>
              <a:t>Employee growth and engagement</a:t>
            </a:r>
          </a:p>
          <a:p>
            <a:pPr marL="800100" lvl="1" indent="-342900">
              <a:spcBef>
                <a:spcPts val="0"/>
              </a:spcBef>
              <a:spcAft>
                <a:spcPts val="600"/>
              </a:spcAft>
              <a:buFont typeface="Arial" pitchFamily="34" charset="0"/>
              <a:buChar char="•"/>
            </a:pPr>
            <a:r>
              <a:rPr lang="en-US" sz="2000" dirty="0">
                <a:solidFill>
                  <a:prstClr val="black"/>
                </a:solidFill>
                <a:latin typeface="Cambria" pitchFamily="18" charset="0"/>
              </a:rPr>
              <a:t>Increased retention/decreased turnover</a:t>
            </a:r>
          </a:p>
          <a:p>
            <a:pPr marL="800100" lvl="1" indent="-342900">
              <a:spcBef>
                <a:spcPts val="0"/>
              </a:spcBef>
              <a:spcAft>
                <a:spcPts val="600"/>
              </a:spcAft>
              <a:buFont typeface="Arial" pitchFamily="34" charset="0"/>
              <a:buChar char="•"/>
            </a:pPr>
            <a:r>
              <a:rPr lang="en-US" sz="2000" dirty="0">
                <a:solidFill>
                  <a:prstClr val="black"/>
                </a:solidFill>
                <a:latin typeface="Cambria" pitchFamily="18" charset="0"/>
              </a:rPr>
              <a:t>Change management/guidance &amp; training</a:t>
            </a:r>
          </a:p>
          <a:p>
            <a:pPr marL="800100" lvl="1" indent="-342900">
              <a:spcBef>
                <a:spcPts val="0"/>
              </a:spcBef>
              <a:spcAft>
                <a:spcPts val="600"/>
              </a:spcAft>
              <a:buFont typeface="Arial" pitchFamily="34" charset="0"/>
              <a:buChar char="•"/>
            </a:pPr>
            <a:r>
              <a:rPr lang="en-US" sz="2000" dirty="0">
                <a:solidFill>
                  <a:prstClr val="black"/>
                </a:solidFill>
                <a:latin typeface="Cambria" pitchFamily="18" charset="0"/>
              </a:rPr>
              <a:t>Succession planning/leadership development</a:t>
            </a:r>
          </a:p>
        </p:txBody>
      </p:sp>
      <p:sp>
        <p:nvSpPr>
          <p:cNvPr id="4" name="Title 1"/>
          <p:cNvSpPr>
            <a:spLocks noGrp="1"/>
          </p:cNvSpPr>
          <p:nvPr>
            <p:ph type="title" idx="4294967295"/>
          </p:nvPr>
        </p:nvSpPr>
        <p:spPr>
          <a:xfrm>
            <a:off x="762000" y="1066800"/>
            <a:ext cx="7924800" cy="762000"/>
          </a:xfrm>
          <a:prstGeom prst="rect">
            <a:avLst/>
          </a:prstGeom>
        </p:spPr>
        <p:txBody>
          <a:bodyPr/>
          <a:lstStyle/>
          <a:p>
            <a:pPr algn="r"/>
            <a:r>
              <a:rPr lang="en-US" sz="3200" dirty="0" smtClean="0">
                <a:solidFill>
                  <a:schemeClr val="tx2">
                    <a:lumMod val="75000"/>
                  </a:schemeClr>
                </a:solidFill>
                <a:latin typeface="Calibri" pitchFamily="34" charset="0"/>
                <a:ea typeface="Adobe Heiti Std R" pitchFamily="34" charset="-128"/>
              </a:rPr>
              <a:t>Developing a Veteran Mentoring Program</a:t>
            </a:r>
            <a:endParaRPr lang="en-US" sz="3200" dirty="0">
              <a:solidFill>
                <a:schemeClr val="tx2">
                  <a:lumMod val="75000"/>
                </a:schemeClr>
              </a:solidFill>
              <a:latin typeface="Calibri" pitchFamily="34" charset="0"/>
              <a:ea typeface="Adobe Heiti Std R" pitchFamily="34" charset="-128"/>
            </a:endParaRPr>
          </a:p>
        </p:txBody>
      </p:sp>
      <p:sp>
        <p:nvSpPr>
          <p:cNvPr id="5" name="Slide Number Placeholder 4"/>
          <p:cNvSpPr>
            <a:spLocks noGrp="1"/>
          </p:cNvSpPr>
          <p:nvPr>
            <p:ph type="sldNum" sz="quarter" idx="4"/>
          </p:nvPr>
        </p:nvSpPr>
        <p:spPr/>
        <p:txBody>
          <a:bodyPr/>
          <a:lstStyle/>
          <a:p>
            <a:fld id="{A69EAF90-A5B3-4498-9A06-9EAA56579DC3}" type="slidenum">
              <a:rPr lang="en-US" smtClean="0"/>
              <a:pPr/>
              <a:t>9</a:t>
            </a:fld>
            <a:endParaRPr lang="en-US" dirty="0"/>
          </a:p>
        </p:txBody>
      </p:sp>
    </p:spTree>
    <p:extLst>
      <p:ext uri="{BB962C8B-B14F-4D97-AF65-F5344CB8AC3E}">
        <p14:creationId xmlns="" xmlns:p14="http://schemas.microsoft.com/office/powerpoint/2010/main" val="1653015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EAP Information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EAP Information v1</Template>
  <TotalTime>3148</TotalTime>
  <Words>1816</Words>
  <Application>Microsoft Office PowerPoint</Application>
  <PresentationFormat>On-screen Show (4:3)</PresentationFormat>
  <Paragraphs>178</Paragraphs>
  <Slides>15</Slides>
  <Notes>15</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EAP Information v1</vt:lpstr>
      <vt:lpstr>2_Office Theme</vt:lpstr>
      <vt:lpstr>Slide 1</vt:lpstr>
      <vt:lpstr>Introduction</vt:lpstr>
      <vt:lpstr>Introduction</vt:lpstr>
      <vt:lpstr>What is Veteran Mentoring?</vt:lpstr>
      <vt:lpstr>Why Implement a Veteran Mentoring Program?</vt:lpstr>
      <vt:lpstr>Benefits to the Mentor</vt:lpstr>
      <vt:lpstr>Benefits to the Veteran Mentee</vt:lpstr>
      <vt:lpstr>Developing a Veteran Mentoring Program</vt:lpstr>
      <vt:lpstr>Developing a Veteran Mentoring Program</vt:lpstr>
      <vt:lpstr>Developing a Veteran Mentoring Program</vt:lpstr>
      <vt:lpstr>Implementing a Veteran Mentoring Program</vt:lpstr>
      <vt:lpstr>Implementing a Veteran Mentoring Program</vt:lpstr>
      <vt:lpstr>Implementing a Veteran Mentoring Program</vt:lpstr>
      <vt:lpstr>Foundation for a Successful Mentoring Program</vt:lpstr>
      <vt:lpstr>Sources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Karin</dc:creator>
  <cp:lastModifiedBy>Sara J. Landes</cp:lastModifiedBy>
  <cp:revision>154</cp:revision>
  <dcterms:created xsi:type="dcterms:W3CDTF">2013-03-07T20:56:01Z</dcterms:created>
  <dcterms:modified xsi:type="dcterms:W3CDTF">2013-10-18T19:48:15Z</dcterms:modified>
</cp:coreProperties>
</file>