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4"/>
  </p:notesMasterIdLst>
  <p:sldIdLst>
    <p:sldId id="296" r:id="rId3"/>
    <p:sldId id="297" r:id="rId4"/>
    <p:sldId id="275" r:id="rId5"/>
    <p:sldId id="284" r:id="rId6"/>
    <p:sldId id="294" r:id="rId7"/>
    <p:sldId id="278" r:id="rId8"/>
    <p:sldId id="306" r:id="rId9"/>
    <p:sldId id="307" r:id="rId10"/>
    <p:sldId id="280" r:id="rId11"/>
    <p:sldId id="298" r:id="rId12"/>
    <p:sldId id="299" r:id="rId13"/>
    <p:sldId id="300" r:id="rId14"/>
    <p:sldId id="301" r:id="rId15"/>
    <p:sldId id="302" r:id="rId16"/>
    <p:sldId id="308" r:id="rId17"/>
    <p:sldId id="310" r:id="rId18"/>
    <p:sldId id="311" r:id="rId19"/>
    <p:sldId id="309" r:id="rId20"/>
    <p:sldId id="312" r:id="rId21"/>
    <p:sldId id="313" r:id="rId22"/>
    <p:sldId id="30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81350" autoAdjust="0"/>
  </p:normalViewPr>
  <p:slideViewPr>
    <p:cSldViewPr>
      <p:cViewPr>
        <p:scale>
          <a:sx n="100" d="100"/>
          <a:sy n="100" d="100"/>
        </p:scale>
        <p:origin x="-420" y="-78"/>
      </p:cViewPr>
      <p:guideLst>
        <p:guide orient="horz" pos="2160"/>
        <p:guide pos="2880"/>
      </p:guideLst>
    </p:cSldViewPr>
  </p:slideViewPr>
  <p:outlineViewPr>
    <p:cViewPr>
      <p:scale>
        <a:sx n="33" d="100"/>
        <a:sy n="33" d="100"/>
      </p:scale>
      <p:origin x="48" y="20304"/>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D7A6C-D0CC-4315-A6AF-549EBA07489C}" type="datetimeFigureOut">
              <a:rPr lang="en-US" smtClean="0"/>
              <a:pPr/>
              <a:t>10/18/2013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D189DF-0F0A-49D8-8293-B3A77BA7B221}" type="slidenum">
              <a:rPr lang="en-US" smtClean="0"/>
              <a:pPr/>
              <a:t>‹#›</a:t>
            </a:fld>
            <a:endParaRPr lang="en-US"/>
          </a:p>
        </p:txBody>
      </p:sp>
    </p:spTree>
    <p:extLst>
      <p:ext uri="{BB962C8B-B14F-4D97-AF65-F5344CB8AC3E}">
        <p14:creationId xmlns:p14="http://schemas.microsoft.com/office/powerpoint/2010/main" xmlns="" val="1219254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va.gov/vetsinworkplace"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www.esgr.mil/"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va.gov/vetsinworkplace"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shrm.org/multimedia/webcasts/Documents/12rosser.pdf"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va.gov/vetsinworkplace"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Welcome to the Veterans in the Workplace Training Series on What Makes an Organization Veteran-Friendly</a:t>
            </a:r>
            <a:r>
              <a:rPr lang="en-US" baseline="0" dirty="0" smtClean="0"/>
              <a:t>, sponsored by the Department of Veterans Affairs.</a:t>
            </a:r>
          </a:p>
          <a:p>
            <a:r>
              <a:rPr lang="en-US" baseline="0" dirty="0" smtClean="0"/>
              <a:t>This material was generated by Corporate Gray and The Burton Blatt Institute at Syracuse University and is based on research conducted under the U.S. Department of Veterans Affairs.</a:t>
            </a:r>
            <a:endParaRPr lang="en-US" dirty="0" smtClean="0"/>
          </a:p>
          <a:p>
            <a:endParaRPr lang="en-US" dirty="0"/>
          </a:p>
        </p:txBody>
      </p:sp>
      <p:sp>
        <p:nvSpPr>
          <p:cNvPr id="4" name="Slide Number Placeholder 3"/>
          <p:cNvSpPr>
            <a:spLocks noGrp="1"/>
          </p:cNvSpPr>
          <p:nvPr>
            <p:ph type="sldNum" sz="quarter" idx="10"/>
          </p:nvPr>
        </p:nvSpPr>
        <p:spPr/>
        <p:txBody>
          <a:bodyPr/>
          <a:lstStyle/>
          <a:p>
            <a:fld id="{48F86195-DA77-4505-89EC-EB1DFBBB909E}" type="slidenum">
              <a:rPr lang="en-US" smtClean="0"/>
              <a:pPr/>
              <a:t>1</a:t>
            </a:fld>
            <a:endParaRPr lang="en-US"/>
          </a:p>
        </p:txBody>
      </p:sp>
    </p:spTree>
    <p:extLst>
      <p:ext uri="{BB962C8B-B14F-4D97-AF65-F5344CB8AC3E}">
        <p14:creationId xmlns:p14="http://schemas.microsoft.com/office/powerpoint/2010/main" xmlns="" val="1809209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Veteran-friendly organization provides support to its employees who are members of the National Guard and Reserve.</a:t>
            </a:r>
          </a:p>
          <a:p>
            <a:r>
              <a:rPr lang="en-US" dirty="0" smtClean="0"/>
              <a:t>Two</a:t>
            </a:r>
            <a:r>
              <a:rPr lang="en-US" baseline="0" dirty="0" smtClean="0"/>
              <a:t> resources to assist organizations with their National Guard and Reserve support programs are: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Cambria" pitchFamily="18" charset="0"/>
              </a:rPr>
              <a:t>The Department of Veterans Affairs Training Series on Supporting National Guard &amp; Reserve Member Employees found on the Veterans Employment Toolkit </a:t>
            </a:r>
            <a:r>
              <a:rPr lang="en-US" sz="1100" baseline="0" dirty="0" smtClean="0">
                <a:latin typeface="Cambria" pitchFamily="18" charset="0"/>
              </a:rPr>
              <a:t> at </a:t>
            </a:r>
            <a:r>
              <a:rPr lang="en-US" sz="1100" u="sng" dirty="0" smtClean="0">
                <a:latin typeface="Cambria" pitchFamily="18" charset="0"/>
                <a:hlinkClick r:id="rId3"/>
              </a:rPr>
              <a:t>www.va.gov/vetsinworkplace</a:t>
            </a:r>
            <a:r>
              <a:rPr lang="en-US" sz="1100" u="none" dirty="0" smtClean="0">
                <a:latin typeface="Cambria" pitchFamily="18"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u="none" dirty="0" smtClean="0">
                <a:latin typeface="Cambria" pitchFamily="18" charset="0"/>
              </a:rPr>
              <a:t>And</a:t>
            </a:r>
            <a:r>
              <a:rPr lang="en-US" sz="1100" u="none" baseline="0" dirty="0" smtClean="0">
                <a:latin typeface="Cambria" pitchFamily="18" charset="0"/>
              </a:rPr>
              <a:t> the </a:t>
            </a:r>
            <a:r>
              <a:rPr lang="en-US" sz="1200" dirty="0" smtClean="0">
                <a:latin typeface="Cambria" pitchFamily="18" charset="0"/>
              </a:rPr>
              <a:t>Employer Support of the Guard and Reserve website,</a:t>
            </a:r>
            <a:r>
              <a:rPr lang="en-US" sz="1200" baseline="0" dirty="0" smtClean="0">
                <a:latin typeface="Cambria" pitchFamily="18" charset="0"/>
              </a:rPr>
              <a:t> which has </a:t>
            </a:r>
            <a:r>
              <a:rPr lang="en-US" sz="1200" dirty="0" smtClean="0">
                <a:latin typeface="Cambria" pitchFamily="18" charset="0"/>
              </a:rPr>
              <a:t>resources for policy information and advice found</a:t>
            </a:r>
            <a:r>
              <a:rPr lang="en-US" sz="1200" baseline="0" dirty="0" smtClean="0">
                <a:latin typeface="Cambria" pitchFamily="18" charset="0"/>
              </a:rPr>
              <a:t> at </a:t>
            </a:r>
            <a:r>
              <a:rPr lang="en-US" sz="1200" dirty="0" smtClean="0">
                <a:solidFill>
                  <a:schemeClr val="tx2"/>
                </a:solidFill>
                <a:latin typeface="Cambria" pitchFamily="18" charset="0"/>
                <a:hlinkClick r:id="rId4"/>
              </a:rPr>
              <a:t>www.esgr.mil</a:t>
            </a:r>
            <a:r>
              <a:rPr lang="en-US" sz="1200" dirty="0" smtClean="0">
                <a:solidFill>
                  <a:schemeClr val="tx2"/>
                </a:solidFill>
                <a:latin typeface="Cambria" pitchFamily="18" charset="0"/>
              </a:rPr>
              <a:t>.</a:t>
            </a:r>
            <a:endParaRPr lang="en-US" sz="1200" dirty="0" smtClean="0">
              <a:latin typeface="Cambria" pitchFamily="18" charset="0"/>
            </a:endParaRPr>
          </a:p>
        </p:txBody>
      </p:sp>
      <p:sp>
        <p:nvSpPr>
          <p:cNvPr id="4" name="Slide Number Placeholder 3"/>
          <p:cNvSpPr>
            <a:spLocks noGrp="1"/>
          </p:cNvSpPr>
          <p:nvPr>
            <p:ph type="sldNum" sz="quarter" idx="10"/>
          </p:nvPr>
        </p:nvSpPr>
        <p:spPr/>
        <p:txBody>
          <a:bodyPr/>
          <a:lstStyle/>
          <a:p>
            <a:fld id="{04D189DF-0F0A-49D8-8293-B3A77BA7B221}" type="slidenum">
              <a:rPr lang="en-US" smtClean="0"/>
              <a:pPr/>
              <a:t>10</a:t>
            </a:fld>
            <a:endParaRPr lang="en-US"/>
          </a:p>
        </p:txBody>
      </p:sp>
    </p:spTree>
    <p:extLst>
      <p:ext uri="{BB962C8B-B14F-4D97-AF65-F5344CB8AC3E}">
        <p14:creationId xmlns:p14="http://schemas.microsoft.com/office/powerpoint/2010/main" xmlns="" val="29112222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Supporting</a:t>
            </a:r>
            <a:r>
              <a:rPr lang="en-US" baseline="0" dirty="0" smtClean="0"/>
              <a:t> Veteran and military affinity groups are an important component of a Veteran-friendly organization. For information on the benefits and practices of these affinity groups, view the Department of </a:t>
            </a:r>
            <a:r>
              <a:rPr lang="en-US" sz="1200" dirty="0" smtClean="0">
                <a:latin typeface="Cambria" pitchFamily="18" charset="0"/>
              </a:rPr>
              <a:t>Veterans Affairs’ Training Series on Affinity Groups for Veterans found on the Veterans Employment Toolkit </a:t>
            </a:r>
            <a:r>
              <a:rPr lang="en-US" sz="1100" baseline="0" dirty="0" smtClean="0">
                <a:latin typeface="Cambria" pitchFamily="18" charset="0"/>
              </a:rPr>
              <a:t>at </a:t>
            </a:r>
            <a:r>
              <a:rPr lang="en-US" sz="1100" u="sng" dirty="0" smtClean="0">
                <a:latin typeface="Cambria" pitchFamily="18" charset="0"/>
                <a:hlinkClick r:id="rId3"/>
              </a:rPr>
              <a:t>www.va.gov/vetsinworkplace</a:t>
            </a:r>
            <a:r>
              <a:rPr lang="en-US" sz="1100" u="none" dirty="0" smtClean="0">
                <a:latin typeface="Cambria" pitchFamily="18"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u="none" dirty="0" smtClean="0">
                <a:latin typeface="Cambria" pitchFamily="18" charset="0"/>
              </a:rPr>
              <a:t>Employers</a:t>
            </a:r>
            <a:r>
              <a:rPr lang="en-US" sz="1100" u="none" baseline="0" dirty="0" smtClean="0">
                <a:latin typeface="Cambria" pitchFamily="18" charset="0"/>
              </a:rPr>
              <a:t> should consider offering a Veteran affinity group, or support and provide information and resources for one that already exists within the organization.</a:t>
            </a:r>
            <a:endParaRPr lang="en-US" sz="1200" dirty="0" smtClean="0">
              <a:latin typeface="Cambria" pitchFamily="18" charset="0"/>
            </a:endParaRPr>
          </a:p>
        </p:txBody>
      </p:sp>
      <p:sp>
        <p:nvSpPr>
          <p:cNvPr id="4" name="Slide Number Placeholder 3"/>
          <p:cNvSpPr>
            <a:spLocks noGrp="1"/>
          </p:cNvSpPr>
          <p:nvPr>
            <p:ph type="sldNum" sz="quarter" idx="10"/>
          </p:nvPr>
        </p:nvSpPr>
        <p:spPr/>
        <p:txBody>
          <a:bodyPr/>
          <a:lstStyle/>
          <a:p>
            <a:fld id="{04D189DF-0F0A-49D8-8293-B3A77BA7B221}" type="slidenum">
              <a:rPr lang="en-US" smtClean="0"/>
              <a:pPr/>
              <a:t>11</a:t>
            </a:fld>
            <a:endParaRPr lang="en-US"/>
          </a:p>
        </p:txBody>
      </p:sp>
    </p:spTree>
    <p:extLst>
      <p:ext uri="{BB962C8B-B14F-4D97-AF65-F5344CB8AC3E}">
        <p14:creationId xmlns:p14="http://schemas.microsoft.com/office/powerpoint/2010/main" xmlns="" val="29112222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Veteran-friendly</a:t>
            </a:r>
            <a:r>
              <a:rPr lang="en-US" baseline="0" dirty="0" smtClean="0"/>
              <a:t> organizations provide orientation for their new Veteran employees to assist with their transition. The orientation could include:</a:t>
            </a:r>
          </a:p>
          <a:p>
            <a:pPr marL="0" indent="0">
              <a:spcAft>
                <a:spcPts val="600"/>
              </a:spcAft>
              <a:buFont typeface="Wingdings" pitchFamily="2" charset="2"/>
              <a:buNone/>
            </a:pPr>
            <a:r>
              <a:rPr lang="en-US" sz="1200" dirty="0" smtClean="0">
                <a:latin typeface="Cambria" pitchFamily="18" charset="0"/>
              </a:rPr>
              <a:t>Offering</a:t>
            </a:r>
            <a:r>
              <a:rPr lang="en-US" sz="1200" baseline="0" dirty="0" smtClean="0">
                <a:latin typeface="Cambria" pitchFamily="18" charset="0"/>
              </a:rPr>
              <a:t> t</a:t>
            </a:r>
            <a:r>
              <a:rPr lang="en-US" sz="1200" dirty="0" smtClean="0">
                <a:latin typeface="Cambria" pitchFamily="18" charset="0"/>
              </a:rPr>
              <a:t>ransition assistance and civilian workplace culture training;</a:t>
            </a:r>
            <a:r>
              <a:rPr lang="en-US" sz="1200" baseline="0" dirty="0" smtClean="0">
                <a:latin typeface="Cambria" pitchFamily="18" charset="0"/>
              </a:rPr>
              <a:t> consider using the</a:t>
            </a:r>
            <a:r>
              <a:rPr lang="en-US" sz="1200" dirty="0" smtClean="0">
                <a:latin typeface="Cambria" pitchFamily="18" charset="0"/>
              </a:rPr>
              <a:t> Society for Human Resource Management’s, or</a:t>
            </a:r>
            <a:r>
              <a:rPr lang="en-US" sz="1200" baseline="0" dirty="0" smtClean="0">
                <a:latin typeface="Cambria" pitchFamily="18" charset="0"/>
              </a:rPr>
              <a:t> </a:t>
            </a:r>
            <a:r>
              <a:rPr lang="en-US" sz="1200" dirty="0" smtClean="0">
                <a:latin typeface="Cambria" pitchFamily="18" charset="0"/>
              </a:rPr>
              <a:t>SHRM, guide titled “Helping Military Members Transition to the Civilian Workplace”</a:t>
            </a:r>
            <a:r>
              <a:rPr lang="en-US" sz="1200" baseline="0" dirty="0" smtClean="0">
                <a:latin typeface="Cambria" pitchFamily="18" charset="0"/>
              </a:rPr>
              <a:t> found at </a:t>
            </a:r>
            <a:r>
              <a:rPr lang="en-US" sz="1100" dirty="0" smtClean="0">
                <a:latin typeface="Cambria" pitchFamily="18" charset="0"/>
                <a:hlinkClick r:id="rId3"/>
              </a:rPr>
              <a:t>www.shrm.org/multimedia/webcasts/Documents/12rosser.pdf</a:t>
            </a:r>
            <a:r>
              <a:rPr lang="en-US" sz="1100" dirty="0" smtClean="0">
                <a:latin typeface="Cambria" pitchFamily="18" charset="0"/>
              </a:rPr>
              <a:t>;</a:t>
            </a:r>
          </a:p>
          <a:p>
            <a:pPr marL="0" indent="0">
              <a:spcAft>
                <a:spcPts val="600"/>
              </a:spcAft>
              <a:buFont typeface="Wingdings" pitchFamily="2" charset="2"/>
              <a:buNone/>
            </a:pPr>
            <a:r>
              <a:rPr lang="en-US" sz="1200" dirty="0" smtClean="0">
                <a:latin typeface="Cambria" pitchFamily="18" charset="0"/>
              </a:rPr>
              <a:t>Outlining internal and external resources, including the Department of Veterans Affairs’ services;</a:t>
            </a:r>
          </a:p>
          <a:p>
            <a:pPr marL="0" indent="0">
              <a:spcAft>
                <a:spcPts val="600"/>
              </a:spcAft>
              <a:buFont typeface="Wingdings" pitchFamily="2" charset="2"/>
              <a:buNone/>
            </a:pPr>
            <a:r>
              <a:rPr lang="en-US" sz="1200" dirty="0" smtClean="0">
                <a:latin typeface="Cambria" pitchFamily="18" charset="0"/>
              </a:rPr>
              <a:t>Explaining EAP services available to all employees;</a:t>
            </a:r>
          </a:p>
          <a:p>
            <a:pPr marL="0" indent="0">
              <a:spcAft>
                <a:spcPts val="600"/>
              </a:spcAft>
              <a:buFont typeface="Wingdings" pitchFamily="2" charset="2"/>
              <a:buNone/>
            </a:pPr>
            <a:r>
              <a:rPr lang="en-US" sz="1200" dirty="0" smtClean="0">
                <a:latin typeface="Cambria" pitchFamily="18" charset="0"/>
              </a:rPr>
              <a:t>Discussing the steps employees can take for seeking assistance;</a:t>
            </a:r>
          </a:p>
          <a:p>
            <a:pPr marL="0" indent="0">
              <a:spcAft>
                <a:spcPts val="600"/>
              </a:spcAft>
              <a:buFont typeface="Wingdings" pitchFamily="2" charset="2"/>
              <a:buNone/>
            </a:pPr>
            <a:r>
              <a:rPr lang="en-US" sz="1200" dirty="0" smtClean="0">
                <a:latin typeface="Cambria" pitchFamily="18" charset="0"/>
              </a:rPr>
              <a:t>And</a:t>
            </a:r>
            <a:r>
              <a:rPr lang="en-US" sz="1200" baseline="0" dirty="0" smtClean="0">
                <a:latin typeface="Cambria" pitchFamily="18" charset="0"/>
              </a:rPr>
              <a:t> p</a:t>
            </a:r>
            <a:r>
              <a:rPr lang="en-US" sz="1200" dirty="0" smtClean="0">
                <a:latin typeface="Cambria" pitchFamily="18" charset="0"/>
              </a:rPr>
              <a:t>roviding opportunities for mentorships with seasoned employees who are also Veterans</a:t>
            </a:r>
            <a:r>
              <a:rPr lang="en-US" sz="800" dirty="0" smtClean="0">
                <a:latin typeface="+mn-lt"/>
              </a:rPr>
              <a:t>.</a:t>
            </a:r>
            <a:endParaRPr lang="en-US" sz="1200" strike="sngStrike" dirty="0" smtClean="0">
              <a:solidFill>
                <a:srgbClr val="C00000"/>
              </a:solidFill>
              <a:latin typeface="Cambria" pitchFamily="18" charset="0"/>
            </a:endParaRPr>
          </a:p>
        </p:txBody>
      </p:sp>
      <p:sp>
        <p:nvSpPr>
          <p:cNvPr id="4" name="Slide Number Placeholder 3"/>
          <p:cNvSpPr>
            <a:spLocks noGrp="1"/>
          </p:cNvSpPr>
          <p:nvPr>
            <p:ph type="sldNum" sz="quarter" idx="10"/>
          </p:nvPr>
        </p:nvSpPr>
        <p:spPr/>
        <p:txBody>
          <a:bodyPr/>
          <a:lstStyle/>
          <a:p>
            <a:fld id="{04D189DF-0F0A-49D8-8293-B3A77BA7B221}" type="slidenum">
              <a:rPr lang="en-US" smtClean="0"/>
              <a:pPr/>
              <a:t>12</a:t>
            </a:fld>
            <a:endParaRPr lang="en-US"/>
          </a:p>
        </p:txBody>
      </p:sp>
    </p:spTree>
    <p:extLst>
      <p:ext uri="{BB962C8B-B14F-4D97-AF65-F5344CB8AC3E}">
        <p14:creationId xmlns:p14="http://schemas.microsoft.com/office/powerpoint/2010/main" xmlns="" val="29112222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Veteran mentoring program is a key component to Veteran retention. A Veteran-friendly</a:t>
            </a:r>
            <a:r>
              <a:rPr lang="en-US" baseline="0" dirty="0" smtClean="0"/>
              <a:t> organization could organize and support mentoring programs, which might include doing the following practices:</a:t>
            </a:r>
          </a:p>
          <a:p>
            <a:pPr marL="0" indent="0">
              <a:spcAft>
                <a:spcPts val="600"/>
              </a:spcAft>
              <a:buFont typeface="Wingdings" pitchFamily="2" charset="2"/>
              <a:buNone/>
            </a:pPr>
            <a:r>
              <a:rPr lang="en-US" sz="1200" dirty="0" smtClean="0">
                <a:latin typeface="Cambria" pitchFamily="18" charset="0"/>
              </a:rPr>
              <a:t>Facilitate matching employees with military experience to Veteran employees, as desired;</a:t>
            </a:r>
          </a:p>
          <a:p>
            <a:pPr marL="0" marR="0" indent="0" algn="l" defTabSz="914400" rtl="0" eaLnBrk="1" fontAlgn="auto" latinLnBrk="0" hangingPunct="1">
              <a:lnSpc>
                <a:spcPct val="100000"/>
              </a:lnSpc>
              <a:spcBef>
                <a:spcPts val="0"/>
              </a:spcBef>
              <a:spcAft>
                <a:spcPts val="600"/>
              </a:spcAft>
              <a:buClrTx/>
              <a:buSzTx/>
              <a:buFont typeface="Wingdings" pitchFamily="2" charset="2"/>
              <a:buNone/>
              <a:tabLst/>
              <a:defRPr/>
            </a:pPr>
            <a:r>
              <a:rPr lang="en-US" sz="1200" dirty="0" smtClean="0">
                <a:latin typeface="Cambria" pitchFamily="18" charset="0"/>
              </a:rPr>
              <a:t>Develop and implement a Veteran Mentoring Program, or support one that already exists;</a:t>
            </a:r>
          </a:p>
          <a:p>
            <a:pPr marL="0" indent="0">
              <a:spcAft>
                <a:spcPts val="600"/>
              </a:spcAft>
              <a:buFont typeface="Wingdings" pitchFamily="2" charset="2"/>
              <a:buNone/>
            </a:pPr>
            <a:r>
              <a:rPr lang="en-US" sz="1200" dirty="0" smtClean="0">
                <a:latin typeface="Cambria" pitchFamily="18" charset="0"/>
              </a:rPr>
              <a:t>Refer to the Department of Veterans Affairs Training Series on Veteran Mentoring Programs found on the Veterans Employment Toolkit </a:t>
            </a:r>
            <a:r>
              <a:rPr lang="en-US" sz="1100" dirty="0" smtClean="0">
                <a:latin typeface="Cambria" pitchFamily="18" charset="0"/>
              </a:rPr>
              <a:t>at</a:t>
            </a:r>
            <a:r>
              <a:rPr lang="en-US" sz="1100" baseline="0" dirty="0" smtClean="0">
                <a:latin typeface="Cambria" pitchFamily="18" charset="0"/>
              </a:rPr>
              <a:t> </a:t>
            </a:r>
            <a:r>
              <a:rPr lang="en-US" sz="1100" u="sng" dirty="0" smtClean="0">
                <a:latin typeface="Cambria" pitchFamily="18" charset="0"/>
                <a:hlinkClick r:id="rId3"/>
              </a:rPr>
              <a:t>www.va.gov/vetsinworkplace</a:t>
            </a:r>
            <a:r>
              <a:rPr lang="en-US" sz="1100" u="none" dirty="0" smtClean="0">
                <a:latin typeface="Cambria" pitchFamily="18" charset="0"/>
              </a:rPr>
              <a:t> for assistance in developing</a:t>
            </a:r>
            <a:r>
              <a:rPr lang="en-US" sz="1100" u="none" baseline="0" dirty="0" smtClean="0">
                <a:latin typeface="Cambria" pitchFamily="18" charset="0"/>
              </a:rPr>
              <a:t> the program</a:t>
            </a:r>
            <a:r>
              <a:rPr lang="en-US" sz="1100" u="none" dirty="0" smtClean="0">
                <a:latin typeface="Cambria" pitchFamily="18" charset="0"/>
              </a:rPr>
              <a:t>;</a:t>
            </a:r>
            <a:endParaRPr lang="en-US" sz="1100" dirty="0" smtClean="0">
              <a:latin typeface="Cambria" pitchFamily="18" charset="0"/>
            </a:endParaRPr>
          </a:p>
          <a:p>
            <a:pPr marL="0" indent="0">
              <a:spcAft>
                <a:spcPts val="600"/>
              </a:spcAft>
              <a:buFont typeface="Wingdings" pitchFamily="2" charset="2"/>
              <a:buNone/>
            </a:pPr>
            <a:r>
              <a:rPr lang="en-US" sz="1200" dirty="0" smtClean="0">
                <a:latin typeface="Cambria" pitchFamily="18" charset="0"/>
              </a:rPr>
              <a:t>Offer resources, assistance, and support when needed.</a:t>
            </a:r>
          </a:p>
        </p:txBody>
      </p:sp>
      <p:sp>
        <p:nvSpPr>
          <p:cNvPr id="4" name="Slide Number Placeholder 3"/>
          <p:cNvSpPr>
            <a:spLocks noGrp="1"/>
          </p:cNvSpPr>
          <p:nvPr>
            <p:ph type="sldNum" sz="quarter" idx="10"/>
          </p:nvPr>
        </p:nvSpPr>
        <p:spPr/>
        <p:txBody>
          <a:bodyPr/>
          <a:lstStyle/>
          <a:p>
            <a:fld id="{04D189DF-0F0A-49D8-8293-B3A77BA7B221}" type="slidenum">
              <a:rPr lang="en-US" smtClean="0"/>
              <a:pPr/>
              <a:t>13</a:t>
            </a:fld>
            <a:endParaRPr lang="en-US"/>
          </a:p>
        </p:txBody>
      </p:sp>
    </p:spTree>
    <p:extLst>
      <p:ext uri="{BB962C8B-B14F-4D97-AF65-F5344CB8AC3E}">
        <p14:creationId xmlns:p14="http://schemas.microsoft.com/office/powerpoint/2010/main" xmlns="" val="29112222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organization’s EAP services could be Veteran-friendly to better</a:t>
            </a:r>
            <a:r>
              <a:rPr lang="en-US" baseline="0" dirty="0" smtClean="0"/>
              <a:t> </a:t>
            </a:r>
            <a:r>
              <a:rPr lang="en-US" dirty="0" smtClean="0"/>
              <a:t>support its Veteran employees. Some practices of Veteran-friendly organizations with regards</a:t>
            </a:r>
            <a:r>
              <a:rPr lang="en-US" baseline="0" dirty="0" smtClean="0"/>
              <a:t> to their </a:t>
            </a:r>
            <a:r>
              <a:rPr lang="en-US" dirty="0" smtClean="0"/>
              <a:t>EAP services</a:t>
            </a:r>
            <a:r>
              <a:rPr lang="en-US" baseline="0" dirty="0" smtClean="0"/>
              <a:t> are:</a:t>
            </a:r>
          </a:p>
          <a:p>
            <a:pPr marL="0" indent="0">
              <a:spcAft>
                <a:spcPts val="600"/>
              </a:spcAft>
              <a:buFont typeface="Arial" pitchFamily="34" charset="0"/>
              <a:buNone/>
            </a:pPr>
            <a:r>
              <a:rPr lang="en-US" sz="1200" dirty="0" smtClean="0">
                <a:latin typeface="Cambria" pitchFamily="18" charset="0"/>
              </a:rPr>
              <a:t>They provide EAP services offered by professionals trained in Veterans’ issues;</a:t>
            </a:r>
          </a:p>
          <a:p>
            <a:pPr marL="0" indent="0">
              <a:spcAft>
                <a:spcPts val="600"/>
              </a:spcAft>
              <a:buFont typeface="Arial" pitchFamily="34" charset="0"/>
              <a:buNone/>
            </a:pPr>
            <a:r>
              <a:rPr lang="en-US" sz="1200" dirty="0" smtClean="0">
                <a:latin typeface="Cambria" pitchFamily="18" charset="0"/>
              </a:rPr>
              <a:t>They</a:t>
            </a:r>
            <a:r>
              <a:rPr lang="en-US" sz="1200" baseline="0" dirty="0" smtClean="0">
                <a:latin typeface="Cambria" pitchFamily="18" charset="0"/>
              </a:rPr>
              <a:t> e</a:t>
            </a:r>
            <a:r>
              <a:rPr lang="en-US" sz="1200" dirty="0" smtClean="0">
                <a:latin typeface="Cambria" pitchFamily="18" charset="0"/>
              </a:rPr>
              <a:t>nsure EAP providers are screening for Veteran status of employees seeking assistance or their family members;</a:t>
            </a:r>
          </a:p>
          <a:p>
            <a:pPr marL="0" indent="0">
              <a:spcAft>
                <a:spcPts val="600"/>
              </a:spcAft>
              <a:buFont typeface="Arial" pitchFamily="34" charset="0"/>
              <a:buNone/>
            </a:pPr>
            <a:r>
              <a:rPr lang="en-US" sz="1200" dirty="0" smtClean="0">
                <a:latin typeface="Cambria" pitchFamily="18" charset="0"/>
              </a:rPr>
              <a:t>They</a:t>
            </a:r>
            <a:r>
              <a:rPr lang="en-US" sz="1200" baseline="0" dirty="0" smtClean="0">
                <a:latin typeface="Cambria" pitchFamily="18" charset="0"/>
              </a:rPr>
              <a:t> e</a:t>
            </a:r>
            <a:r>
              <a:rPr lang="en-US" sz="1200" dirty="0" smtClean="0">
                <a:latin typeface="Cambria" pitchFamily="18" charset="0"/>
              </a:rPr>
              <a:t>nsure EAP providers are screening for PTSD</a:t>
            </a:r>
            <a:r>
              <a:rPr lang="en-US" sz="1200" baseline="0" dirty="0" smtClean="0">
                <a:latin typeface="Cambria" pitchFamily="18" charset="0"/>
              </a:rPr>
              <a:t> </a:t>
            </a:r>
            <a:r>
              <a:rPr lang="en-US" sz="1200" dirty="0" smtClean="0">
                <a:latin typeface="Cambria" pitchFamily="18" charset="0"/>
              </a:rPr>
              <a:t>using 4-item screener;</a:t>
            </a:r>
          </a:p>
          <a:p>
            <a:pPr marL="0" indent="0">
              <a:spcAft>
                <a:spcPts val="600"/>
              </a:spcAft>
              <a:buFont typeface="Arial" pitchFamily="34" charset="0"/>
              <a:buNone/>
            </a:pPr>
            <a:r>
              <a:rPr lang="en-US" sz="1200" dirty="0" smtClean="0">
                <a:latin typeface="Cambria" pitchFamily="18" charset="0"/>
              </a:rPr>
              <a:t>And</a:t>
            </a:r>
            <a:r>
              <a:rPr lang="en-US" sz="1200" baseline="0" dirty="0" smtClean="0">
                <a:latin typeface="Cambria" pitchFamily="18" charset="0"/>
              </a:rPr>
              <a:t> they e</a:t>
            </a:r>
            <a:r>
              <a:rPr lang="en-US" sz="1200" dirty="0" smtClean="0">
                <a:latin typeface="Cambria" pitchFamily="18" charset="0"/>
              </a:rPr>
              <a:t>nsure EAP providers are knowledgeable on resources available to Veterans</a:t>
            </a:r>
            <a:r>
              <a:rPr lang="en-US" sz="1200" dirty="0" smtClean="0">
                <a:latin typeface="+mn-lt"/>
              </a:rPr>
              <a:t>.</a:t>
            </a:r>
          </a:p>
          <a:p>
            <a:pPr marL="0" indent="0">
              <a:spcAft>
                <a:spcPts val="600"/>
              </a:spcAft>
              <a:buFont typeface="Arial" pitchFamily="34" charset="0"/>
              <a:buNone/>
            </a:pPr>
            <a:r>
              <a:rPr lang="en-US" sz="1200" dirty="0" smtClean="0">
                <a:latin typeface="+mn-lt"/>
              </a:rPr>
              <a:t>When choosing an EAP provider, the company</a:t>
            </a:r>
            <a:r>
              <a:rPr lang="en-US" sz="1200" baseline="0" dirty="0" smtClean="0">
                <a:latin typeface="+mn-lt"/>
              </a:rPr>
              <a:t> can ask whether they provide these Veteran-friendly practices.</a:t>
            </a:r>
            <a:endParaRPr lang="en-US" sz="1200" dirty="0" smtClean="0">
              <a:latin typeface="Cambria" pitchFamily="18" charset="0"/>
            </a:endParaRPr>
          </a:p>
        </p:txBody>
      </p:sp>
      <p:sp>
        <p:nvSpPr>
          <p:cNvPr id="4" name="Slide Number Placeholder 3"/>
          <p:cNvSpPr>
            <a:spLocks noGrp="1"/>
          </p:cNvSpPr>
          <p:nvPr>
            <p:ph type="sldNum" sz="quarter" idx="10"/>
          </p:nvPr>
        </p:nvSpPr>
        <p:spPr/>
        <p:txBody>
          <a:bodyPr/>
          <a:lstStyle/>
          <a:p>
            <a:fld id="{04D189DF-0F0A-49D8-8293-B3A77BA7B221}" type="slidenum">
              <a:rPr lang="en-US" smtClean="0"/>
              <a:pPr/>
              <a:t>14</a:t>
            </a:fld>
            <a:endParaRPr lang="en-US"/>
          </a:p>
        </p:txBody>
      </p:sp>
    </p:spTree>
    <p:extLst>
      <p:ext uri="{BB962C8B-B14F-4D97-AF65-F5344CB8AC3E}">
        <p14:creationId xmlns:p14="http://schemas.microsoft.com/office/powerpoint/2010/main" xmlns="" val="29112222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practice</a:t>
            </a:r>
            <a:r>
              <a:rPr lang="en-US" baseline="0" dirty="0" smtClean="0"/>
              <a:t> of Veteran-friendly organizations is to recognize its Veteran employees’ military service. Ways to do this could be:</a:t>
            </a:r>
          </a:p>
          <a:p>
            <a:pPr marL="0" indent="0">
              <a:buFont typeface="Wingdings" pitchFamily="2" charset="2"/>
              <a:buNone/>
            </a:pPr>
            <a:r>
              <a:rPr lang="en-US" sz="1200" dirty="0" smtClean="0">
                <a:latin typeface="Cambria" pitchFamily="18" charset="0"/>
              </a:rPr>
              <a:t>Celebrate holiday remembrances, such as Veterans Day and Memorial Day;</a:t>
            </a:r>
          </a:p>
          <a:p>
            <a:pPr marL="0" indent="0">
              <a:buFont typeface="Wingdings" pitchFamily="2" charset="2"/>
              <a:buNone/>
            </a:pPr>
            <a:r>
              <a:rPr lang="en-US" sz="1200" dirty="0" smtClean="0">
                <a:latin typeface="Cambria" pitchFamily="18" charset="0"/>
              </a:rPr>
              <a:t>Highlight Veteran employees in organization newsletters, at employee gatherings, etc.,</a:t>
            </a:r>
            <a:r>
              <a:rPr lang="en-US" sz="1200" baseline="0" dirty="0" smtClean="0">
                <a:latin typeface="Cambria" pitchFamily="18" charset="0"/>
              </a:rPr>
              <a:t> and </a:t>
            </a:r>
            <a:r>
              <a:rPr lang="en-US" sz="1200" dirty="0" smtClean="0">
                <a:latin typeface="Cambria" pitchFamily="18" charset="0"/>
              </a:rPr>
              <a:t>share their stories;</a:t>
            </a:r>
          </a:p>
          <a:p>
            <a:pPr marL="0" indent="0">
              <a:buFont typeface="Wingdings" pitchFamily="2" charset="2"/>
              <a:buNone/>
            </a:pPr>
            <a:r>
              <a:rPr lang="en-US" sz="1200" dirty="0" smtClean="0">
                <a:latin typeface="Cambria" pitchFamily="18" charset="0"/>
              </a:rPr>
              <a:t>And</a:t>
            </a:r>
            <a:r>
              <a:rPr lang="en-US" sz="1200" baseline="0" dirty="0" smtClean="0">
                <a:latin typeface="Cambria" pitchFamily="18" charset="0"/>
              </a:rPr>
              <a:t> e</a:t>
            </a:r>
            <a:r>
              <a:rPr lang="en-US" sz="1200" dirty="0" smtClean="0">
                <a:latin typeface="Cambria" pitchFamily="18" charset="0"/>
              </a:rPr>
              <a:t>ncourage supervisors and fellow co-workers to thank Veteran employees for their military service.</a:t>
            </a:r>
          </a:p>
        </p:txBody>
      </p:sp>
      <p:sp>
        <p:nvSpPr>
          <p:cNvPr id="4" name="Slide Number Placeholder 3"/>
          <p:cNvSpPr>
            <a:spLocks noGrp="1"/>
          </p:cNvSpPr>
          <p:nvPr>
            <p:ph type="sldNum" sz="quarter" idx="10"/>
          </p:nvPr>
        </p:nvSpPr>
        <p:spPr/>
        <p:txBody>
          <a:bodyPr/>
          <a:lstStyle/>
          <a:p>
            <a:fld id="{04D189DF-0F0A-49D8-8293-B3A77BA7B221}" type="slidenum">
              <a:rPr lang="en-US" smtClean="0"/>
              <a:pPr/>
              <a:t>15</a:t>
            </a:fld>
            <a:endParaRPr lang="en-US"/>
          </a:p>
        </p:txBody>
      </p:sp>
    </p:spTree>
    <p:extLst>
      <p:ext uri="{BB962C8B-B14F-4D97-AF65-F5344CB8AC3E}">
        <p14:creationId xmlns:p14="http://schemas.microsoft.com/office/powerpoint/2010/main" xmlns="" val="29112222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Veteran-friendly</a:t>
            </a:r>
            <a:r>
              <a:rPr lang="en-US" baseline="0" dirty="0" smtClean="0"/>
              <a:t> organizations offer specialized training to supervisors and managers, such as:</a:t>
            </a:r>
          </a:p>
          <a:p>
            <a:pPr marL="0" indent="0">
              <a:buFont typeface="Wingdings" pitchFamily="2" charset="2"/>
              <a:buNone/>
            </a:pPr>
            <a:r>
              <a:rPr lang="en-US" sz="1200" dirty="0" smtClean="0">
                <a:latin typeface="Cambria" pitchFamily="18" charset="0"/>
              </a:rPr>
              <a:t>Educating management on the resources available to their Veteran employees within and outside the organization,</a:t>
            </a:r>
            <a:r>
              <a:rPr lang="en-US" sz="1200" baseline="0" dirty="0" smtClean="0">
                <a:latin typeface="Cambria" pitchFamily="18" charset="0"/>
              </a:rPr>
              <a:t> such as the </a:t>
            </a:r>
            <a:r>
              <a:rPr lang="en-US" sz="1200" dirty="0" smtClean="0">
                <a:latin typeface="Cambria" pitchFamily="18" charset="0"/>
              </a:rPr>
              <a:t>Department of Veteran Affairs services;</a:t>
            </a:r>
          </a:p>
          <a:p>
            <a:pPr marL="0" indent="0">
              <a:buFont typeface="Wingdings" pitchFamily="2" charset="2"/>
              <a:buNone/>
            </a:pPr>
            <a:r>
              <a:rPr lang="en-US" sz="1200" dirty="0" smtClean="0">
                <a:latin typeface="Cambria" pitchFamily="18" charset="0"/>
              </a:rPr>
              <a:t>Creating a workplace culture that encourages employees to seek assistance for professional or personal issues with no fear of retribution;</a:t>
            </a:r>
          </a:p>
          <a:p>
            <a:pPr marL="0" indent="0">
              <a:buFont typeface="Wingdings" pitchFamily="2" charset="2"/>
              <a:buNone/>
            </a:pPr>
            <a:r>
              <a:rPr lang="en-US" sz="1200" dirty="0" smtClean="0">
                <a:latin typeface="Cambria" pitchFamily="18" charset="0"/>
              </a:rPr>
              <a:t>And</a:t>
            </a:r>
            <a:r>
              <a:rPr lang="en-US" sz="1200" baseline="0" dirty="0" smtClean="0">
                <a:latin typeface="Cambria" pitchFamily="18" charset="0"/>
              </a:rPr>
              <a:t> t</a:t>
            </a:r>
            <a:r>
              <a:rPr lang="en-US" sz="1200" dirty="0" smtClean="0">
                <a:latin typeface="Cambria" pitchFamily="18" charset="0"/>
              </a:rPr>
              <a:t>raining supervisors and managers on military culture and Veterans’ issues, including issues regarding PTSD.</a:t>
            </a:r>
          </a:p>
          <a:p>
            <a:endParaRPr lang="en-US" dirty="0"/>
          </a:p>
        </p:txBody>
      </p:sp>
      <p:sp>
        <p:nvSpPr>
          <p:cNvPr id="4" name="Slide Number Placeholder 3"/>
          <p:cNvSpPr>
            <a:spLocks noGrp="1"/>
          </p:cNvSpPr>
          <p:nvPr>
            <p:ph type="sldNum" sz="quarter" idx="10"/>
          </p:nvPr>
        </p:nvSpPr>
        <p:spPr/>
        <p:txBody>
          <a:bodyPr/>
          <a:lstStyle/>
          <a:p>
            <a:fld id="{04D189DF-0F0A-49D8-8293-B3A77BA7B221}" type="slidenum">
              <a:rPr lang="en-US" smtClean="0"/>
              <a:pPr/>
              <a:t>16</a:t>
            </a:fld>
            <a:endParaRPr lang="en-US"/>
          </a:p>
        </p:txBody>
      </p:sp>
    </p:spTree>
    <p:extLst>
      <p:ext uri="{BB962C8B-B14F-4D97-AF65-F5344CB8AC3E}">
        <p14:creationId xmlns:p14="http://schemas.microsoft.com/office/powerpoint/2010/main" xmlns="" val="29112222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Veteran-friendly practice</a:t>
            </a:r>
            <a:r>
              <a:rPr lang="en-US" baseline="0" dirty="0" smtClean="0"/>
              <a:t> is to give preference to Veteran-owned businesses when vendor support is required. The organization could:</a:t>
            </a:r>
          </a:p>
          <a:p>
            <a:pPr marL="0" indent="0">
              <a:spcAft>
                <a:spcPts val="600"/>
              </a:spcAft>
              <a:buFont typeface="Wingdings" pitchFamily="2" charset="2"/>
              <a:buNone/>
            </a:pPr>
            <a:r>
              <a:rPr lang="en-US" sz="1200" dirty="0" smtClean="0">
                <a:latin typeface="Cambria" pitchFamily="18" charset="0"/>
              </a:rPr>
              <a:t>Let Veteran-owned businesses know the organization is seeking their support;</a:t>
            </a:r>
          </a:p>
          <a:p>
            <a:pPr marL="0" indent="0">
              <a:spcAft>
                <a:spcPts val="600"/>
              </a:spcAft>
              <a:buFont typeface="Wingdings" pitchFamily="2" charset="2"/>
              <a:buNone/>
            </a:pPr>
            <a:r>
              <a:rPr lang="en-US" sz="1200" dirty="0" smtClean="0">
                <a:latin typeface="Cambria" pitchFamily="18" charset="0"/>
              </a:rPr>
              <a:t>Make their supplier diversity website easy to find and clearly welcoming to Veteran-owned businesses;</a:t>
            </a:r>
          </a:p>
          <a:p>
            <a:pPr marL="0" indent="0">
              <a:spcAft>
                <a:spcPts val="600"/>
              </a:spcAft>
              <a:buFont typeface="Wingdings" pitchFamily="2" charset="2"/>
              <a:buNone/>
            </a:pPr>
            <a:r>
              <a:rPr lang="en-US" sz="1200" dirty="0" smtClean="0">
                <a:latin typeface="Cambria" pitchFamily="18" charset="0"/>
              </a:rPr>
              <a:t>Set clear guidelines on doing business with the organization;</a:t>
            </a:r>
          </a:p>
          <a:p>
            <a:pPr marL="0" indent="0">
              <a:spcAft>
                <a:spcPts val="600"/>
              </a:spcAft>
              <a:buFont typeface="Wingdings" pitchFamily="2" charset="2"/>
              <a:buNone/>
            </a:pPr>
            <a:r>
              <a:rPr lang="en-US" sz="1200" dirty="0" smtClean="0">
                <a:latin typeface="Cambria" pitchFamily="18" charset="0"/>
              </a:rPr>
              <a:t>And dedicate resources to develop and lead the supplier diversity program, if needed.</a:t>
            </a:r>
          </a:p>
        </p:txBody>
      </p:sp>
      <p:sp>
        <p:nvSpPr>
          <p:cNvPr id="4" name="Slide Number Placeholder 3"/>
          <p:cNvSpPr>
            <a:spLocks noGrp="1"/>
          </p:cNvSpPr>
          <p:nvPr>
            <p:ph type="sldNum" sz="quarter" idx="10"/>
          </p:nvPr>
        </p:nvSpPr>
        <p:spPr/>
        <p:txBody>
          <a:bodyPr/>
          <a:lstStyle/>
          <a:p>
            <a:fld id="{04D189DF-0F0A-49D8-8293-B3A77BA7B221}" type="slidenum">
              <a:rPr lang="en-US" smtClean="0"/>
              <a:pPr/>
              <a:t>17</a:t>
            </a:fld>
            <a:endParaRPr lang="en-US"/>
          </a:p>
        </p:txBody>
      </p:sp>
    </p:spTree>
    <p:extLst>
      <p:ext uri="{BB962C8B-B14F-4D97-AF65-F5344CB8AC3E}">
        <p14:creationId xmlns:p14="http://schemas.microsoft.com/office/powerpoint/2010/main" xmlns="" val="29112222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Veteran-friendly</a:t>
            </a:r>
            <a:r>
              <a:rPr lang="en-US" baseline="0" dirty="0" smtClean="0"/>
              <a:t> organizations often support military-focused philanthropy efforts. The organization could get involved in active duty and Veteran causes, such as supplying care packages for military members, or supporting housing or transition assistance for returning Veterans.</a:t>
            </a:r>
          </a:p>
          <a:p>
            <a:r>
              <a:rPr lang="en-US" baseline="0" dirty="0" smtClean="0"/>
              <a:t>The organization could also encourage their Veteran or military affinity groups to lead and support these efforts.</a:t>
            </a:r>
            <a:endParaRPr lang="en-US" dirty="0"/>
          </a:p>
        </p:txBody>
      </p:sp>
      <p:sp>
        <p:nvSpPr>
          <p:cNvPr id="4" name="Slide Number Placeholder 3"/>
          <p:cNvSpPr>
            <a:spLocks noGrp="1"/>
          </p:cNvSpPr>
          <p:nvPr>
            <p:ph type="sldNum" sz="quarter" idx="10"/>
          </p:nvPr>
        </p:nvSpPr>
        <p:spPr/>
        <p:txBody>
          <a:bodyPr/>
          <a:lstStyle/>
          <a:p>
            <a:fld id="{04D189DF-0F0A-49D8-8293-B3A77BA7B221}" type="slidenum">
              <a:rPr lang="en-US" smtClean="0"/>
              <a:pPr/>
              <a:t>18</a:t>
            </a:fld>
            <a:endParaRPr lang="en-US"/>
          </a:p>
        </p:txBody>
      </p:sp>
    </p:spTree>
    <p:extLst>
      <p:ext uri="{BB962C8B-B14F-4D97-AF65-F5344CB8AC3E}">
        <p14:creationId xmlns:p14="http://schemas.microsoft.com/office/powerpoint/2010/main" xmlns="" val="29112222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Answer these yes or no questions to see how</a:t>
            </a:r>
            <a:r>
              <a:rPr lang="en-US" baseline="0" dirty="0" smtClean="0"/>
              <a:t> Veteran-friendly your organization is:</a:t>
            </a:r>
          </a:p>
          <a:p>
            <a:pPr>
              <a:spcAft>
                <a:spcPts val="600"/>
              </a:spcAft>
            </a:pPr>
            <a:r>
              <a:rPr lang="en-US" sz="1200" dirty="0" smtClean="0">
                <a:latin typeface="Cambria" pitchFamily="18" charset="0"/>
              </a:rPr>
              <a:t>Does your organization have a strong Veteran recruitment and hiring program?</a:t>
            </a:r>
          </a:p>
          <a:p>
            <a:pPr>
              <a:spcAft>
                <a:spcPts val="600"/>
              </a:spcAft>
            </a:pPr>
            <a:r>
              <a:rPr lang="en-US" sz="1200" dirty="0" smtClean="0">
                <a:latin typeface="Cambria" pitchFamily="18" charset="0"/>
              </a:rPr>
              <a:t>Does your organization have supportive policies and practices in place for members of the National Guard and Reserve?</a:t>
            </a:r>
          </a:p>
          <a:p>
            <a:pPr>
              <a:spcAft>
                <a:spcPts val="600"/>
              </a:spcAft>
            </a:pPr>
            <a:r>
              <a:rPr lang="en-US" sz="1200" dirty="0" smtClean="0">
                <a:latin typeface="Cambria" pitchFamily="18" charset="0"/>
              </a:rPr>
              <a:t>Does your organization support affinity groups for Veterans?</a:t>
            </a:r>
          </a:p>
          <a:p>
            <a:pPr>
              <a:spcAft>
                <a:spcPts val="600"/>
              </a:spcAft>
            </a:pPr>
            <a:r>
              <a:rPr lang="en-US" sz="1200" dirty="0" smtClean="0">
                <a:latin typeface="Cambria" pitchFamily="18" charset="0"/>
              </a:rPr>
              <a:t>Does your organization provide orientation training to new Veteran employees?</a:t>
            </a:r>
          </a:p>
          <a:p>
            <a:pPr>
              <a:spcAft>
                <a:spcPts val="600"/>
              </a:spcAft>
            </a:pPr>
            <a:r>
              <a:rPr lang="en-US" sz="1200" dirty="0" smtClean="0">
                <a:latin typeface="Cambria" pitchFamily="18" charset="0"/>
              </a:rPr>
              <a:t>Does your organization have a mentorship program for new Veteran employees?</a:t>
            </a:r>
          </a:p>
          <a:p>
            <a:pPr>
              <a:spcAft>
                <a:spcPts val="600"/>
              </a:spcAft>
            </a:pPr>
            <a:r>
              <a:rPr lang="en-US" sz="1200" dirty="0" smtClean="0">
                <a:latin typeface="Cambria" pitchFamily="18" charset="0"/>
              </a:rPr>
              <a:t>Does your organization recognize employees for their military service?</a:t>
            </a:r>
          </a:p>
        </p:txBody>
      </p:sp>
      <p:sp>
        <p:nvSpPr>
          <p:cNvPr id="4" name="Slide Number Placeholder 3"/>
          <p:cNvSpPr>
            <a:spLocks noGrp="1"/>
          </p:cNvSpPr>
          <p:nvPr>
            <p:ph type="sldNum" sz="quarter" idx="10"/>
          </p:nvPr>
        </p:nvSpPr>
        <p:spPr/>
        <p:txBody>
          <a:bodyPr/>
          <a:lstStyle/>
          <a:p>
            <a:fld id="{04D189DF-0F0A-49D8-8293-B3A77BA7B221}" type="slidenum">
              <a:rPr lang="en-US" smtClean="0"/>
              <a:pPr/>
              <a:t>19</a:t>
            </a:fld>
            <a:endParaRPr lang="en-US"/>
          </a:p>
        </p:txBody>
      </p:sp>
    </p:spTree>
    <p:extLst>
      <p:ext uri="{BB962C8B-B14F-4D97-AF65-F5344CB8AC3E}">
        <p14:creationId xmlns:p14="http://schemas.microsoft.com/office/powerpoint/2010/main" xmlns="" val="2911222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latin typeface="Cambria" pitchFamily="18" charset="0"/>
              </a:rPr>
              <a:t>This Department of Veterans Affairs Training Series on Veteran-Friendly Organizations is designed to help employers understand the benefits to hiring Veterans and military service</a:t>
            </a:r>
            <a:r>
              <a:rPr lang="en-US" sz="1200" baseline="0" dirty="0" smtClean="0">
                <a:latin typeface="Cambria" pitchFamily="18" charset="0"/>
              </a:rPr>
              <a:t> m</a:t>
            </a:r>
            <a:r>
              <a:rPr lang="en-US" sz="1200" dirty="0" smtClean="0">
                <a:latin typeface="Cambria" pitchFamily="18" charset="0"/>
              </a:rPr>
              <a:t>embers (National Guard and Reserve) and the practices that could be implemented to attract and retain Veteran employees.</a:t>
            </a:r>
          </a:p>
        </p:txBody>
      </p:sp>
      <p:sp>
        <p:nvSpPr>
          <p:cNvPr id="4" name="Slide Number Placeholder 3"/>
          <p:cNvSpPr>
            <a:spLocks noGrp="1"/>
          </p:cNvSpPr>
          <p:nvPr>
            <p:ph type="sldNum" sz="quarter" idx="10"/>
          </p:nvPr>
        </p:nvSpPr>
        <p:spPr/>
        <p:txBody>
          <a:bodyPr/>
          <a:lstStyle/>
          <a:p>
            <a:fld id="{04D189DF-0F0A-49D8-8293-B3A77BA7B221}" type="slidenum">
              <a:rPr lang="en-US" smtClean="0"/>
              <a:pPr/>
              <a:t>2</a:t>
            </a:fld>
            <a:endParaRPr lang="en-US"/>
          </a:p>
        </p:txBody>
      </p:sp>
    </p:spTree>
    <p:extLst>
      <p:ext uri="{BB962C8B-B14F-4D97-AF65-F5344CB8AC3E}">
        <p14:creationId xmlns:p14="http://schemas.microsoft.com/office/powerpoint/2010/main" xmlns="" val="26883455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questions</a:t>
            </a:r>
            <a:r>
              <a:rPr lang="en-US" baseline="0" dirty="0" smtClean="0"/>
              <a:t> to determine your organization’s level of Veteran-friendliness:</a:t>
            </a:r>
          </a:p>
          <a:p>
            <a:pPr>
              <a:spcAft>
                <a:spcPts val="600"/>
              </a:spcAft>
            </a:pPr>
            <a:r>
              <a:rPr lang="en-US" sz="1200" dirty="0" smtClean="0">
                <a:latin typeface="Cambria" pitchFamily="18" charset="0"/>
              </a:rPr>
              <a:t>Does your organization provide training to supervisors on Veterans’ issues and available resources?</a:t>
            </a:r>
          </a:p>
          <a:p>
            <a:pPr>
              <a:spcAft>
                <a:spcPts val="600"/>
              </a:spcAft>
            </a:pPr>
            <a:r>
              <a:rPr lang="en-US" sz="1200" dirty="0" smtClean="0">
                <a:latin typeface="Cambria" pitchFamily="18" charset="0"/>
              </a:rPr>
              <a:t>Does your organization offer EAP services provided by professionals trained in Veterans’ issues?</a:t>
            </a:r>
          </a:p>
          <a:p>
            <a:pPr>
              <a:spcAft>
                <a:spcPts val="600"/>
              </a:spcAft>
            </a:pPr>
            <a:r>
              <a:rPr lang="en-US" sz="1200" dirty="0" smtClean="0">
                <a:latin typeface="Cambria" pitchFamily="18" charset="0"/>
              </a:rPr>
              <a:t>Does your organization encourage employees to seek assistance for professional or personal issues?</a:t>
            </a:r>
          </a:p>
          <a:p>
            <a:pPr>
              <a:spcAft>
                <a:spcPts val="600"/>
              </a:spcAft>
            </a:pPr>
            <a:r>
              <a:rPr lang="en-US" sz="1200" dirty="0" smtClean="0">
                <a:latin typeface="Cambria" pitchFamily="18" charset="0"/>
              </a:rPr>
              <a:t>Does your organization give preference to Veteran-owned businesses when vendor support is needed?</a:t>
            </a:r>
          </a:p>
          <a:p>
            <a:pPr>
              <a:spcAft>
                <a:spcPts val="600"/>
              </a:spcAft>
            </a:pPr>
            <a:r>
              <a:rPr lang="en-US" sz="1200" smtClean="0">
                <a:latin typeface="Cambria" pitchFamily="18" charset="0"/>
              </a:rPr>
              <a:t>Does your organization support a military-focused philanthropic effort?</a:t>
            </a:r>
            <a:endParaRPr lang="en-US" sz="1200" dirty="0" smtClean="0">
              <a:latin typeface="Cambria" pitchFamily="18" charset="0"/>
            </a:endParaRPr>
          </a:p>
        </p:txBody>
      </p:sp>
      <p:sp>
        <p:nvSpPr>
          <p:cNvPr id="4" name="Slide Number Placeholder 3"/>
          <p:cNvSpPr>
            <a:spLocks noGrp="1"/>
          </p:cNvSpPr>
          <p:nvPr>
            <p:ph type="sldNum" sz="quarter" idx="10"/>
          </p:nvPr>
        </p:nvSpPr>
        <p:spPr/>
        <p:txBody>
          <a:bodyPr/>
          <a:lstStyle/>
          <a:p>
            <a:fld id="{04D189DF-0F0A-49D8-8293-B3A77BA7B221}" type="slidenum">
              <a:rPr lang="en-US" smtClean="0"/>
              <a:pPr/>
              <a:t>20</a:t>
            </a:fld>
            <a:endParaRPr lang="en-US"/>
          </a:p>
        </p:txBody>
      </p:sp>
    </p:spTree>
    <p:extLst>
      <p:ext uri="{BB962C8B-B14F-4D97-AF65-F5344CB8AC3E}">
        <p14:creationId xmlns:p14="http://schemas.microsoft.com/office/powerpoint/2010/main" xmlns="" val="29112222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sources for this Training Series presentation are: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mbria" pitchFamily="18" charset="0"/>
              </a:rPr>
              <a:t>The Department of Veterans Affairs </a:t>
            </a:r>
            <a:r>
              <a:rPr lang="en-US" i="1" dirty="0" smtClean="0">
                <a:latin typeface="Cambria" pitchFamily="18" charset="0"/>
              </a:rPr>
              <a:t>Veterans in the Workplace Final Report</a:t>
            </a:r>
            <a:r>
              <a:rPr lang="en-US" i="1" baseline="0" dirty="0" smtClean="0">
                <a:latin typeface="Cambria" pitchFamily="18" charset="0"/>
              </a:rPr>
              <a:t> </a:t>
            </a:r>
            <a:r>
              <a:rPr lang="en-US" i="0" baseline="0" dirty="0" smtClean="0">
                <a:latin typeface="Cambria" pitchFamily="18" charset="0"/>
              </a:rPr>
              <a:t>by Burton Blatt Institute at Syracuse University and Corporate Gray;</a:t>
            </a:r>
            <a:endParaRPr lang="en-US" i="0" dirty="0" smtClean="0">
              <a:latin typeface="Cambria" pitchFamily="18" charset="0"/>
            </a:endParaRPr>
          </a:p>
          <a:p>
            <a:r>
              <a:rPr lang="en-US" i="1" dirty="0" smtClean="0">
                <a:latin typeface="Cambria" pitchFamily="18" charset="0"/>
              </a:rPr>
              <a:t>Today's Military-Friendly Corporation</a:t>
            </a:r>
            <a:r>
              <a:rPr lang="en-US" dirty="0" smtClean="0">
                <a:latin typeface="Cambria" pitchFamily="18" charset="0"/>
              </a:rPr>
              <a:t>. Rep. Victory Media;</a:t>
            </a:r>
          </a:p>
          <a:p>
            <a:r>
              <a:rPr lang="en-US" dirty="0" smtClean="0">
                <a:latin typeface="Cambria" pitchFamily="18" charset="0"/>
              </a:rPr>
              <a:t>"Why Veterans Make Good Employees." Department of Veterans Affairs, National Center for PTSD;</a:t>
            </a:r>
          </a:p>
          <a:p>
            <a:r>
              <a:rPr lang="en-US" dirty="0" smtClean="0">
                <a:latin typeface="Cambria" pitchFamily="18" charset="0"/>
              </a:rPr>
              <a:t>"Veterans Hiring Toolkit." Americas Heroes at Work;</a:t>
            </a:r>
          </a:p>
          <a:p>
            <a:r>
              <a:rPr lang="en-US" dirty="0" smtClean="0">
                <a:latin typeface="Cambria" pitchFamily="18" charset="0"/>
              </a:rPr>
              <a:t>And “Helping Military Members Transition to the Civilian Workplace.” Society for Human Resource Management.</a:t>
            </a:r>
            <a:endParaRPr lang="en-US" dirty="0"/>
          </a:p>
        </p:txBody>
      </p:sp>
      <p:sp>
        <p:nvSpPr>
          <p:cNvPr id="4" name="Slide Number Placeholder 3"/>
          <p:cNvSpPr>
            <a:spLocks noGrp="1"/>
          </p:cNvSpPr>
          <p:nvPr>
            <p:ph type="sldNum" sz="quarter" idx="10"/>
          </p:nvPr>
        </p:nvSpPr>
        <p:spPr/>
        <p:txBody>
          <a:bodyPr/>
          <a:lstStyle/>
          <a:p>
            <a:fld id="{04D189DF-0F0A-49D8-8293-B3A77BA7B221}" type="slidenum">
              <a:rPr lang="en-US" smtClean="0"/>
              <a:pPr/>
              <a:t>21</a:t>
            </a:fld>
            <a:endParaRPr lang="en-US"/>
          </a:p>
        </p:txBody>
      </p:sp>
    </p:spTree>
    <p:extLst>
      <p:ext uri="{BB962C8B-B14F-4D97-AF65-F5344CB8AC3E}">
        <p14:creationId xmlns:p14="http://schemas.microsoft.com/office/powerpoint/2010/main" xmlns="" val="2911222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latin typeface="Cambria" pitchFamily="18" charset="0"/>
              </a:rPr>
              <a:t>The suggestions in this guide are being offered in an effort to improve Veteran retention in the workplace. It is understood that not all these practices can be implemented for every organization. Some variation may be required in order to comply with each organization’s policies and procedures.</a:t>
            </a:r>
            <a:endParaRPr lang="en-US" baseline="0" dirty="0" smtClean="0"/>
          </a:p>
        </p:txBody>
      </p:sp>
      <p:sp>
        <p:nvSpPr>
          <p:cNvPr id="4" name="Slide Number Placeholder 3"/>
          <p:cNvSpPr>
            <a:spLocks noGrp="1"/>
          </p:cNvSpPr>
          <p:nvPr>
            <p:ph type="sldNum" sz="quarter" idx="10"/>
          </p:nvPr>
        </p:nvSpPr>
        <p:spPr/>
        <p:txBody>
          <a:bodyPr/>
          <a:lstStyle/>
          <a:p>
            <a:fld id="{04D189DF-0F0A-49D8-8293-B3A77BA7B221}" type="slidenum">
              <a:rPr lang="en-US" smtClean="0"/>
              <a:pPr/>
              <a:t>3</a:t>
            </a:fld>
            <a:endParaRPr lang="en-US"/>
          </a:p>
        </p:txBody>
      </p:sp>
    </p:spTree>
    <p:extLst>
      <p:ext uri="{BB962C8B-B14F-4D97-AF65-F5344CB8AC3E}">
        <p14:creationId xmlns:p14="http://schemas.microsoft.com/office/powerpoint/2010/main" xmlns="" val="2688345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latin typeface="Cambria" pitchFamily="18" charset="0"/>
              </a:rPr>
              <a:t>Some of the many reasons why companies are seeking to hire Veterans</a:t>
            </a:r>
            <a:r>
              <a:rPr lang="en-US" sz="1200" baseline="0" dirty="0" smtClean="0">
                <a:latin typeface="Cambria" pitchFamily="18" charset="0"/>
              </a:rPr>
              <a:t> are because Veterans: </a:t>
            </a:r>
            <a:endParaRPr lang="en-US" sz="1200" dirty="0" smtClean="0">
              <a:latin typeface="Cambria" pitchFamily="18" charset="0"/>
            </a:endParaRPr>
          </a:p>
          <a:p>
            <a:pPr marL="0" indent="0">
              <a:spcAft>
                <a:spcPts val="600"/>
              </a:spcAft>
              <a:buFont typeface="Arial" pitchFamily="34" charset="0"/>
              <a:buNone/>
            </a:pPr>
            <a:r>
              <a:rPr lang="en-US" sz="1200" dirty="0" smtClean="0">
                <a:latin typeface="Cambria" pitchFamily="18" charset="0"/>
              </a:rPr>
              <a:t>Bring with them the skills to do the job in a timely and efficient manner;</a:t>
            </a:r>
          </a:p>
          <a:p>
            <a:pPr marL="0" indent="0">
              <a:spcAft>
                <a:spcPts val="600"/>
              </a:spcAft>
              <a:buFont typeface="Arial" pitchFamily="34" charset="0"/>
              <a:buNone/>
            </a:pPr>
            <a:r>
              <a:rPr lang="en-US" sz="1200" dirty="0" smtClean="0">
                <a:latin typeface="Cambria" pitchFamily="18" charset="0"/>
              </a:rPr>
              <a:t>And</a:t>
            </a:r>
            <a:r>
              <a:rPr lang="en-US" sz="1200" baseline="0" dirty="0" smtClean="0">
                <a:latin typeface="Cambria" pitchFamily="18" charset="0"/>
              </a:rPr>
              <a:t> h</a:t>
            </a:r>
            <a:r>
              <a:rPr lang="en-US" sz="1200" dirty="0" smtClean="0">
                <a:latin typeface="Cambria" pitchFamily="18" charset="0"/>
              </a:rPr>
              <a:t>ave</a:t>
            </a:r>
            <a:r>
              <a:rPr lang="en-US" sz="1200" baseline="0" dirty="0" smtClean="0">
                <a:latin typeface="Cambria" pitchFamily="18" charset="0"/>
              </a:rPr>
              <a:t> </a:t>
            </a:r>
            <a:r>
              <a:rPr lang="en-US" sz="1200" dirty="0" smtClean="0">
                <a:latin typeface="Cambria" pitchFamily="18" charset="0"/>
              </a:rPr>
              <a:t>both the hard and soft skills coveted by employers, such as leadership, management, teamwork, accountability, and responsibility.</a:t>
            </a:r>
          </a:p>
          <a:p>
            <a:pPr marL="0" indent="0">
              <a:spcAft>
                <a:spcPts val="600"/>
              </a:spcAft>
              <a:buFont typeface="Arial" pitchFamily="34" charset="0"/>
              <a:buNone/>
            </a:pPr>
            <a:r>
              <a:rPr lang="en-US" sz="1200" dirty="0" smtClean="0">
                <a:latin typeface="Cambria" pitchFamily="18" charset="0"/>
              </a:rPr>
              <a:t>Also,</a:t>
            </a:r>
            <a:r>
              <a:rPr lang="en-US" sz="1200" baseline="0" dirty="0" smtClean="0">
                <a:latin typeface="Cambria" pitchFamily="18" charset="0"/>
              </a:rPr>
              <a:t> t</a:t>
            </a:r>
            <a:r>
              <a:rPr lang="en-US" sz="1200" dirty="0" smtClean="0">
                <a:latin typeface="Cambria" pitchFamily="18" charset="0"/>
              </a:rPr>
              <a:t>here are tax incentives associated with hiring Veterans, such as the Work Opportunity Tax Credit (WOTC) and the American Recovery and Reinvestment Act of 2009.</a:t>
            </a:r>
          </a:p>
        </p:txBody>
      </p:sp>
      <p:sp>
        <p:nvSpPr>
          <p:cNvPr id="4" name="Slide Number Placeholder 3"/>
          <p:cNvSpPr>
            <a:spLocks noGrp="1"/>
          </p:cNvSpPr>
          <p:nvPr>
            <p:ph type="sldNum" sz="quarter" idx="10"/>
          </p:nvPr>
        </p:nvSpPr>
        <p:spPr/>
        <p:txBody>
          <a:bodyPr/>
          <a:lstStyle/>
          <a:p>
            <a:fld id="{04D189DF-0F0A-49D8-8293-B3A77BA7B221}" type="slidenum">
              <a:rPr lang="en-US" smtClean="0"/>
              <a:pPr/>
              <a:t>4</a:t>
            </a:fld>
            <a:endParaRPr lang="en-US"/>
          </a:p>
        </p:txBody>
      </p:sp>
    </p:spTree>
    <p:extLst>
      <p:ext uri="{BB962C8B-B14F-4D97-AF65-F5344CB8AC3E}">
        <p14:creationId xmlns:p14="http://schemas.microsoft.com/office/powerpoint/2010/main" xmlns="" val="2069935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latin typeface="Cambria" pitchFamily="18" charset="0"/>
              </a:rPr>
              <a:t>Employers and organizations can benefit from the many strengths that Veterans bring to the workplace, such as:</a:t>
            </a:r>
          </a:p>
          <a:p>
            <a:pPr marL="0" indent="0">
              <a:spcAft>
                <a:spcPts val="600"/>
              </a:spcAft>
              <a:buFont typeface="Arial" pitchFamily="34" charset="0"/>
              <a:buNone/>
            </a:pPr>
            <a:r>
              <a:rPr lang="en-US" sz="1200" dirty="0" smtClean="0">
                <a:latin typeface="Cambria" pitchFamily="18" charset="0"/>
              </a:rPr>
              <a:t>Working well in a team;</a:t>
            </a:r>
          </a:p>
          <a:p>
            <a:pPr marL="0" indent="0">
              <a:spcAft>
                <a:spcPts val="600"/>
              </a:spcAft>
              <a:buFont typeface="Arial" pitchFamily="34" charset="0"/>
              <a:buNone/>
            </a:pPr>
            <a:r>
              <a:rPr lang="en-US" sz="1200" dirty="0" smtClean="0">
                <a:latin typeface="Cambria" pitchFamily="18" charset="0"/>
              </a:rPr>
              <a:t>Having a sense of duty;</a:t>
            </a:r>
          </a:p>
          <a:p>
            <a:pPr marL="0" indent="0">
              <a:spcAft>
                <a:spcPts val="600"/>
              </a:spcAft>
              <a:buFont typeface="Arial" pitchFamily="34" charset="0"/>
              <a:buNone/>
            </a:pPr>
            <a:r>
              <a:rPr lang="en-US" sz="1200" dirty="0" smtClean="0">
                <a:latin typeface="Cambria" pitchFamily="18" charset="0"/>
              </a:rPr>
              <a:t>Experiencing self-confidence;</a:t>
            </a:r>
          </a:p>
          <a:p>
            <a:pPr marL="0" indent="0">
              <a:spcAft>
                <a:spcPts val="600"/>
              </a:spcAft>
              <a:buFont typeface="Arial" pitchFamily="34" charset="0"/>
              <a:buNone/>
            </a:pPr>
            <a:r>
              <a:rPr lang="en-US" sz="1200" dirty="0" smtClean="0">
                <a:latin typeface="Cambria" pitchFamily="18" charset="0"/>
              </a:rPr>
              <a:t>Being organized and disciplined;</a:t>
            </a:r>
          </a:p>
          <a:p>
            <a:pPr marL="0" indent="0">
              <a:spcAft>
                <a:spcPts val="600"/>
              </a:spcAft>
              <a:buFont typeface="Arial" pitchFamily="34" charset="0"/>
              <a:buNone/>
            </a:pPr>
            <a:r>
              <a:rPr lang="en-US" sz="1200" dirty="0" smtClean="0">
                <a:latin typeface="Cambria" pitchFamily="18" charset="0"/>
              </a:rPr>
              <a:t>Possessing a strong work ethic;</a:t>
            </a:r>
          </a:p>
          <a:p>
            <a:pPr marL="0" indent="0">
              <a:spcAft>
                <a:spcPts val="600"/>
              </a:spcAft>
              <a:buFont typeface="Arial" pitchFamily="34" charset="0"/>
              <a:buNone/>
            </a:pPr>
            <a:r>
              <a:rPr lang="en-US" sz="1200" dirty="0" smtClean="0">
                <a:latin typeface="Cambria" pitchFamily="18" charset="0"/>
              </a:rPr>
              <a:t>Having the ability to follow through on assignments;</a:t>
            </a:r>
          </a:p>
          <a:p>
            <a:pPr marL="0" indent="0">
              <a:spcAft>
                <a:spcPts val="600"/>
              </a:spcAft>
              <a:buFont typeface="Arial" pitchFamily="34" charset="0"/>
              <a:buNone/>
            </a:pPr>
            <a:r>
              <a:rPr lang="en-US" sz="1200" dirty="0" smtClean="0">
                <a:latin typeface="Cambria" pitchFamily="18" charset="0"/>
              </a:rPr>
              <a:t>Possessing a variety of cross-functional skills;</a:t>
            </a:r>
          </a:p>
          <a:p>
            <a:pPr marL="0" indent="0">
              <a:spcAft>
                <a:spcPts val="600"/>
              </a:spcAft>
              <a:buFont typeface="Arial" pitchFamily="34" charset="0"/>
              <a:buNone/>
            </a:pPr>
            <a:r>
              <a:rPr lang="en-US" sz="1200" dirty="0" smtClean="0">
                <a:latin typeface="Cambria" pitchFamily="18" charset="0"/>
              </a:rPr>
              <a:t>And</a:t>
            </a:r>
            <a:r>
              <a:rPr lang="en-US" sz="1200" baseline="0" dirty="0" smtClean="0">
                <a:latin typeface="Cambria" pitchFamily="18" charset="0"/>
              </a:rPr>
              <a:t> b</a:t>
            </a:r>
            <a:r>
              <a:rPr lang="en-US" sz="1200" dirty="0" smtClean="0">
                <a:latin typeface="Cambria" pitchFamily="18" charset="0"/>
              </a:rPr>
              <a:t>eing able to problem solve, adapt to changing situations, and follow rules and schedules.</a:t>
            </a:r>
          </a:p>
        </p:txBody>
      </p:sp>
      <p:sp>
        <p:nvSpPr>
          <p:cNvPr id="4" name="Slide Number Placeholder 3"/>
          <p:cNvSpPr>
            <a:spLocks noGrp="1"/>
          </p:cNvSpPr>
          <p:nvPr>
            <p:ph type="sldNum" sz="quarter" idx="10"/>
          </p:nvPr>
        </p:nvSpPr>
        <p:spPr/>
        <p:txBody>
          <a:bodyPr/>
          <a:lstStyle/>
          <a:p>
            <a:fld id="{04D189DF-0F0A-49D8-8293-B3A77BA7B221}" type="slidenum">
              <a:rPr lang="en-US" smtClean="0"/>
              <a:pPr/>
              <a:t>5</a:t>
            </a:fld>
            <a:endParaRPr lang="en-US"/>
          </a:p>
        </p:txBody>
      </p:sp>
    </p:spTree>
    <p:extLst>
      <p:ext uri="{BB962C8B-B14F-4D97-AF65-F5344CB8AC3E}">
        <p14:creationId xmlns:p14="http://schemas.microsoft.com/office/powerpoint/2010/main" xmlns="" val="1615100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Cambria" pitchFamily="18" charset="0"/>
              </a:rPr>
              <a:t>The Department of Veterans Affairs conducted the </a:t>
            </a:r>
            <a:r>
              <a:rPr lang="en-US" sz="1200" i="1" dirty="0" smtClean="0">
                <a:latin typeface="Cambria" pitchFamily="18" charset="0"/>
              </a:rPr>
              <a:t>Veterans in the Workplace </a:t>
            </a:r>
            <a:r>
              <a:rPr lang="en-US" sz="1200" dirty="0" smtClean="0">
                <a:latin typeface="Cambria" pitchFamily="18" charset="0"/>
              </a:rPr>
              <a:t>study to gain insight into improving Veteran retention in the workplace. </a:t>
            </a:r>
          </a:p>
          <a:p>
            <a:r>
              <a:rPr lang="en-US" sz="1200" dirty="0" smtClean="0">
                <a:latin typeface="Cambria" pitchFamily="18" charset="0"/>
              </a:rPr>
              <a:t>Organizations wishing to attract and retain Veteran employees can benefit from the Veteran-friendly practices derived from this study and additional resources.</a:t>
            </a:r>
          </a:p>
          <a:p>
            <a:r>
              <a:rPr lang="en-US" sz="1200" dirty="0" smtClean="0">
                <a:latin typeface="Cambria" pitchFamily="18" charset="0"/>
              </a:rPr>
              <a:t>An organization doesn’t have to implement all these practices but can choose the practices that are the best fit for the company.</a:t>
            </a:r>
          </a:p>
        </p:txBody>
      </p:sp>
      <p:sp>
        <p:nvSpPr>
          <p:cNvPr id="4" name="Slide Number Placeholder 3"/>
          <p:cNvSpPr>
            <a:spLocks noGrp="1"/>
          </p:cNvSpPr>
          <p:nvPr>
            <p:ph type="sldNum" sz="quarter" idx="10"/>
          </p:nvPr>
        </p:nvSpPr>
        <p:spPr/>
        <p:txBody>
          <a:bodyPr/>
          <a:lstStyle/>
          <a:p>
            <a:fld id="{04D189DF-0F0A-49D8-8293-B3A77BA7B221}" type="slidenum">
              <a:rPr lang="en-US" smtClean="0"/>
              <a:pPr/>
              <a:t>6</a:t>
            </a:fld>
            <a:endParaRPr lang="en-US"/>
          </a:p>
        </p:txBody>
      </p:sp>
    </p:spTree>
    <p:extLst>
      <p:ext uri="{BB962C8B-B14F-4D97-AF65-F5344CB8AC3E}">
        <p14:creationId xmlns:p14="http://schemas.microsoft.com/office/powerpoint/2010/main" xmlns="" val="2901035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latin typeface="Cambria" pitchFamily="18" charset="0"/>
              </a:rPr>
              <a:t>Some Veteran-friendly practices to consider are</a:t>
            </a:r>
            <a:r>
              <a:rPr lang="en-US" sz="1200" baseline="0" dirty="0" smtClean="0">
                <a:latin typeface="Cambria" pitchFamily="18" charset="0"/>
              </a:rPr>
              <a:t>:</a:t>
            </a:r>
            <a:endParaRPr lang="en-US" sz="1200" dirty="0" smtClean="0">
              <a:latin typeface="Cambria" pitchFamily="18" charset="0"/>
            </a:endParaRPr>
          </a:p>
          <a:p>
            <a:pPr marL="0" indent="0">
              <a:spcAft>
                <a:spcPts val="600"/>
              </a:spcAft>
              <a:buFont typeface="Arial" pitchFamily="34" charset="0"/>
              <a:buNone/>
            </a:pPr>
            <a:r>
              <a:rPr lang="en-US" sz="1200" dirty="0" smtClean="0">
                <a:latin typeface="Cambria" pitchFamily="18" charset="0"/>
              </a:rPr>
              <a:t>Have a strong Veteran recruitment and hiring program;</a:t>
            </a:r>
          </a:p>
          <a:p>
            <a:pPr marL="0" marR="0" indent="0" algn="l" defTabSz="914400" rtl="0" eaLnBrk="1" fontAlgn="auto" latinLnBrk="0" hangingPunct="1">
              <a:lnSpc>
                <a:spcPct val="100000"/>
              </a:lnSpc>
              <a:spcBef>
                <a:spcPts val="0"/>
              </a:spcBef>
              <a:spcAft>
                <a:spcPts val="600"/>
              </a:spcAft>
              <a:buClrTx/>
              <a:buSzTx/>
              <a:buFont typeface="Arial" pitchFamily="34" charset="0"/>
              <a:buNone/>
              <a:tabLst/>
              <a:defRPr/>
            </a:pPr>
            <a:r>
              <a:rPr lang="en-US" sz="1200" dirty="0" smtClean="0">
                <a:latin typeface="Cambria" pitchFamily="18" charset="0"/>
              </a:rPr>
              <a:t>Have supportive policies and practices in place for members of the National Guard and Reserve;</a:t>
            </a:r>
          </a:p>
          <a:p>
            <a:pPr marL="0" indent="0">
              <a:spcAft>
                <a:spcPts val="600"/>
              </a:spcAft>
              <a:buFont typeface="Arial" pitchFamily="34" charset="0"/>
              <a:buNone/>
            </a:pPr>
            <a:r>
              <a:rPr lang="en-US" sz="1200" dirty="0" smtClean="0">
                <a:latin typeface="Cambria" pitchFamily="18" charset="0"/>
              </a:rPr>
              <a:t>Support affinity groups for Veterans and military service</a:t>
            </a:r>
            <a:r>
              <a:rPr lang="en-US" sz="1200" baseline="0" dirty="0" smtClean="0">
                <a:latin typeface="Cambria" pitchFamily="18" charset="0"/>
              </a:rPr>
              <a:t> m</a:t>
            </a:r>
            <a:r>
              <a:rPr lang="en-US" sz="1200" dirty="0" smtClean="0">
                <a:latin typeface="Cambria" pitchFamily="18" charset="0"/>
              </a:rPr>
              <a:t>embers;</a:t>
            </a:r>
          </a:p>
          <a:p>
            <a:pPr marL="0" indent="0">
              <a:spcAft>
                <a:spcPts val="600"/>
              </a:spcAft>
              <a:buFont typeface="Arial" pitchFamily="34" charset="0"/>
              <a:buNone/>
            </a:pPr>
            <a:r>
              <a:rPr lang="en-US" sz="1200" dirty="0" smtClean="0">
                <a:latin typeface="Cambria" pitchFamily="18" charset="0"/>
              </a:rPr>
              <a:t>Provide orientation training to new Veteran employees on the organization’s culture, services, etc.</a:t>
            </a:r>
          </a:p>
          <a:p>
            <a:pPr marL="0" indent="0">
              <a:spcAft>
                <a:spcPts val="600"/>
              </a:spcAft>
              <a:buFont typeface="Arial" pitchFamily="34" charset="0"/>
              <a:buNone/>
            </a:pPr>
            <a:r>
              <a:rPr lang="en-US" sz="1200" baseline="0" dirty="0" smtClean="0">
                <a:latin typeface="Cambria" pitchFamily="18" charset="0"/>
              </a:rPr>
              <a:t>D</a:t>
            </a:r>
            <a:r>
              <a:rPr lang="en-US" sz="1200" dirty="0" smtClean="0">
                <a:latin typeface="Cambria" pitchFamily="18" charset="0"/>
              </a:rPr>
              <a:t>evelop and support a Veteran mentoring program</a:t>
            </a:r>
          </a:p>
        </p:txBody>
      </p:sp>
      <p:sp>
        <p:nvSpPr>
          <p:cNvPr id="4" name="Slide Number Placeholder 3"/>
          <p:cNvSpPr>
            <a:spLocks noGrp="1"/>
          </p:cNvSpPr>
          <p:nvPr>
            <p:ph type="sldNum" sz="quarter" idx="10"/>
          </p:nvPr>
        </p:nvSpPr>
        <p:spPr/>
        <p:txBody>
          <a:bodyPr/>
          <a:lstStyle/>
          <a:p>
            <a:fld id="{04D189DF-0F0A-49D8-8293-B3A77BA7B221}" type="slidenum">
              <a:rPr lang="en-US" smtClean="0"/>
              <a:pPr/>
              <a:t>7</a:t>
            </a:fld>
            <a:endParaRPr lang="en-US"/>
          </a:p>
        </p:txBody>
      </p:sp>
    </p:spTree>
    <p:extLst>
      <p:ext uri="{BB962C8B-B14F-4D97-AF65-F5344CB8AC3E}">
        <p14:creationId xmlns:p14="http://schemas.microsoft.com/office/powerpoint/2010/main" xmlns="" val="2901035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More practices of</a:t>
            </a:r>
            <a:r>
              <a:rPr lang="en-US" sz="1400" baseline="0" dirty="0" smtClean="0"/>
              <a:t> Veteran-friendly organizations include:</a:t>
            </a:r>
          </a:p>
          <a:p>
            <a:pPr marL="0" indent="0">
              <a:spcAft>
                <a:spcPts val="600"/>
              </a:spcAft>
              <a:buFont typeface="Arial" pitchFamily="34" charset="0"/>
              <a:buNone/>
            </a:pPr>
            <a:r>
              <a:rPr lang="en-US" sz="1400" dirty="0" smtClean="0">
                <a:latin typeface="Cambria" pitchFamily="18" charset="0"/>
              </a:rPr>
              <a:t>They</a:t>
            </a:r>
            <a:r>
              <a:rPr lang="en-US" sz="1400" baseline="0" dirty="0" smtClean="0">
                <a:latin typeface="Cambria" pitchFamily="18" charset="0"/>
              </a:rPr>
              <a:t> p</a:t>
            </a:r>
            <a:r>
              <a:rPr lang="en-US" sz="1400" dirty="0" smtClean="0">
                <a:latin typeface="Cambria" pitchFamily="18" charset="0"/>
              </a:rPr>
              <a:t>rovide Veteran-friendly EAP services;</a:t>
            </a:r>
          </a:p>
          <a:p>
            <a:pPr marL="0" indent="0">
              <a:spcAft>
                <a:spcPts val="600"/>
              </a:spcAft>
              <a:buFont typeface="Arial" pitchFamily="34" charset="0"/>
              <a:buNone/>
            </a:pPr>
            <a:r>
              <a:rPr lang="en-US" sz="1400" dirty="0" smtClean="0">
                <a:latin typeface="Cambria" pitchFamily="18" charset="0"/>
              </a:rPr>
              <a:t>They</a:t>
            </a:r>
            <a:r>
              <a:rPr lang="en-US" sz="1400" baseline="0" dirty="0" smtClean="0">
                <a:latin typeface="Cambria" pitchFamily="18" charset="0"/>
              </a:rPr>
              <a:t> r</a:t>
            </a:r>
            <a:r>
              <a:rPr lang="en-US" sz="1400" dirty="0" smtClean="0">
                <a:latin typeface="Cambria" pitchFamily="18" charset="0"/>
              </a:rPr>
              <a:t>ecognize employees for their military service;</a:t>
            </a:r>
          </a:p>
          <a:p>
            <a:pPr marL="0" indent="0">
              <a:spcAft>
                <a:spcPts val="600"/>
              </a:spcAft>
              <a:buFont typeface="Arial" pitchFamily="34" charset="0"/>
              <a:buNone/>
            </a:pPr>
            <a:r>
              <a:rPr lang="en-US" sz="1400" dirty="0" smtClean="0">
                <a:latin typeface="Cambria" pitchFamily="18" charset="0"/>
              </a:rPr>
              <a:t>They</a:t>
            </a:r>
            <a:r>
              <a:rPr lang="en-US" sz="1400" baseline="0" dirty="0" smtClean="0">
                <a:latin typeface="Cambria" pitchFamily="18" charset="0"/>
              </a:rPr>
              <a:t> p</a:t>
            </a:r>
            <a:r>
              <a:rPr lang="en-US" sz="1400" dirty="0" smtClean="0">
                <a:latin typeface="Cambria" pitchFamily="18" charset="0"/>
              </a:rPr>
              <a:t>rovide training to supervisors on Veterans’ issues and available resources;</a:t>
            </a:r>
          </a:p>
          <a:p>
            <a:pPr marL="0" indent="0">
              <a:spcAft>
                <a:spcPts val="600"/>
              </a:spcAft>
              <a:buFont typeface="Arial" pitchFamily="34" charset="0"/>
              <a:buNone/>
            </a:pPr>
            <a:r>
              <a:rPr lang="en-US" sz="1400" dirty="0" smtClean="0">
                <a:latin typeface="Cambria" pitchFamily="18" charset="0"/>
              </a:rPr>
              <a:t>They</a:t>
            </a:r>
            <a:r>
              <a:rPr lang="en-US" sz="1400" baseline="0" dirty="0" smtClean="0">
                <a:latin typeface="Cambria" pitchFamily="18" charset="0"/>
              </a:rPr>
              <a:t> g</a:t>
            </a:r>
            <a:r>
              <a:rPr lang="en-US" sz="1400" dirty="0" smtClean="0">
                <a:latin typeface="Cambria" pitchFamily="18" charset="0"/>
              </a:rPr>
              <a:t>ive preference to Veteran-owned businesses when seeking product or service vendor support;</a:t>
            </a:r>
          </a:p>
          <a:p>
            <a:pPr marL="0" indent="0">
              <a:spcAft>
                <a:spcPts val="600"/>
              </a:spcAft>
              <a:buFont typeface="Arial" pitchFamily="34" charset="0"/>
              <a:buNone/>
            </a:pPr>
            <a:r>
              <a:rPr lang="en-US" sz="1400" dirty="0" smtClean="0">
                <a:latin typeface="Cambria" pitchFamily="18" charset="0"/>
              </a:rPr>
              <a:t>And</a:t>
            </a:r>
            <a:r>
              <a:rPr lang="en-US" sz="1400" baseline="0" dirty="0" smtClean="0">
                <a:latin typeface="Cambria" pitchFamily="18" charset="0"/>
              </a:rPr>
              <a:t> they s</a:t>
            </a:r>
            <a:r>
              <a:rPr lang="en-US" sz="1400" dirty="0" smtClean="0">
                <a:latin typeface="Cambria" pitchFamily="18" charset="0"/>
              </a:rPr>
              <a:t>upport a military-focused philanthropic effort</a:t>
            </a:r>
            <a:r>
              <a:rPr lang="en-US" sz="1400" baseline="0" dirty="0" smtClean="0">
                <a:latin typeface="+mn-lt"/>
              </a:rPr>
              <a:t>.</a:t>
            </a:r>
            <a:endParaRPr lang="en-US" sz="1400" dirty="0" smtClean="0">
              <a:latin typeface="Cambria" pitchFamily="18" charset="0"/>
            </a:endParaRPr>
          </a:p>
        </p:txBody>
      </p:sp>
      <p:sp>
        <p:nvSpPr>
          <p:cNvPr id="4" name="Slide Number Placeholder 3"/>
          <p:cNvSpPr>
            <a:spLocks noGrp="1"/>
          </p:cNvSpPr>
          <p:nvPr>
            <p:ph type="sldNum" sz="quarter" idx="10"/>
          </p:nvPr>
        </p:nvSpPr>
        <p:spPr/>
        <p:txBody>
          <a:bodyPr/>
          <a:lstStyle/>
          <a:p>
            <a:fld id="{04D189DF-0F0A-49D8-8293-B3A77BA7B221}" type="slidenum">
              <a:rPr lang="en-US" smtClean="0"/>
              <a:pPr/>
              <a:t>8</a:t>
            </a:fld>
            <a:endParaRPr lang="en-US"/>
          </a:p>
        </p:txBody>
      </p:sp>
    </p:spTree>
    <p:extLst>
      <p:ext uri="{BB962C8B-B14F-4D97-AF65-F5344CB8AC3E}">
        <p14:creationId xmlns:p14="http://schemas.microsoft.com/office/powerpoint/2010/main" xmlns="" val="2901035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Veteran</a:t>
            </a:r>
            <a:r>
              <a:rPr lang="en-US" baseline="0" dirty="0" smtClean="0"/>
              <a:t>-friendly organizations often have an active Veteran recruitment and hiring program, which can include:</a:t>
            </a:r>
          </a:p>
          <a:p>
            <a:r>
              <a:rPr lang="en-US" sz="1200" baseline="0" dirty="0" smtClean="0">
                <a:latin typeface="Cambria" pitchFamily="18" charset="0"/>
              </a:rPr>
              <a:t>Having d</a:t>
            </a:r>
            <a:r>
              <a:rPr lang="en-US" sz="1200" dirty="0" smtClean="0">
                <a:latin typeface="Cambria" pitchFamily="18" charset="0"/>
              </a:rPr>
              <a:t>edicated military recruiters;</a:t>
            </a:r>
          </a:p>
          <a:p>
            <a:r>
              <a:rPr lang="en-US" sz="1200" dirty="0" smtClean="0">
                <a:latin typeface="Cambria" pitchFamily="18" charset="0"/>
              </a:rPr>
              <a:t>Advertising</a:t>
            </a:r>
            <a:r>
              <a:rPr lang="en-US" sz="1200" baseline="0" dirty="0" smtClean="0">
                <a:latin typeface="Cambria" pitchFamily="18" charset="0"/>
              </a:rPr>
              <a:t> j</a:t>
            </a:r>
            <a:r>
              <a:rPr lang="en-US" sz="1200" dirty="0" smtClean="0">
                <a:latin typeface="Cambria" pitchFamily="18" charset="0"/>
              </a:rPr>
              <a:t>ob openings on military job boards and social media sites;</a:t>
            </a:r>
          </a:p>
          <a:p>
            <a:pPr marL="0" indent="0">
              <a:spcAft>
                <a:spcPts val="600"/>
              </a:spcAft>
              <a:buFont typeface="Arial" pitchFamily="34" charset="0"/>
              <a:buNone/>
            </a:pPr>
            <a:r>
              <a:rPr lang="en-US" sz="1200" dirty="0" smtClean="0">
                <a:latin typeface="Cambria" pitchFamily="18" charset="0"/>
              </a:rPr>
              <a:t>Attending military job fairs, both traditional and virtual, and encouraging members of the organization’s Veteran affinity group to attend these as well;</a:t>
            </a:r>
          </a:p>
          <a:p>
            <a:pPr marL="0" indent="0">
              <a:spcAft>
                <a:spcPts val="600"/>
              </a:spcAft>
              <a:buFont typeface="Arial" pitchFamily="34" charset="0"/>
              <a:buNone/>
            </a:pPr>
            <a:r>
              <a:rPr lang="en-US" sz="1200" dirty="0" smtClean="0">
                <a:latin typeface="Cambria" pitchFamily="18" charset="0"/>
              </a:rPr>
              <a:t>Having a dedicated military section on the organization’s website;</a:t>
            </a:r>
          </a:p>
          <a:p>
            <a:pPr marL="0" indent="0">
              <a:spcAft>
                <a:spcPts val="600"/>
              </a:spcAft>
              <a:buFont typeface="Arial" pitchFamily="34" charset="0"/>
              <a:buNone/>
            </a:pPr>
            <a:r>
              <a:rPr lang="en-US" sz="1200" dirty="0" smtClean="0">
                <a:latin typeface="Cambria" pitchFamily="18" charset="0"/>
              </a:rPr>
              <a:t>Encouraging Veteran employees to refer fellow Veterans for job openings;</a:t>
            </a:r>
          </a:p>
          <a:p>
            <a:pPr marL="0" indent="0">
              <a:spcAft>
                <a:spcPts val="600"/>
              </a:spcAft>
              <a:buFont typeface="Arial" pitchFamily="34" charset="0"/>
              <a:buNone/>
            </a:pPr>
            <a:r>
              <a:rPr lang="en-US" sz="1200" dirty="0" smtClean="0">
                <a:latin typeface="Cambria" pitchFamily="18" charset="0"/>
              </a:rPr>
              <a:t>And</a:t>
            </a:r>
            <a:r>
              <a:rPr lang="en-US" sz="1200" baseline="0" dirty="0" smtClean="0">
                <a:latin typeface="Cambria" pitchFamily="18" charset="0"/>
              </a:rPr>
              <a:t> d</a:t>
            </a:r>
            <a:r>
              <a:rPr lang="en-US" sz="1200" dirty="0" smtClean="0">
                <a:latin typeface="Cambria" pitchFamily="18" charset="0"/>
              </a:rPr>
              <a:t>eveloping a PR campaign to market your organization as military-friendly</a:t>
            </a:r>
            <a:r>
              <a:rPr lang="en-US" sz="1200" dirty="0" smtClean="0">
                <a:latin typeface="+mn-lt"/>
              </a:rPr>
              <a:t>.</a:t>
            </a:r>
            <a:endParaRPr lang="en-US" sz="1200" dirty="0" smtClean="0">
              <a:latin typeface="Cambria" pitchFamily="18" charset="0"/>
            </a:endParaRPr>
          </a:p>
        </p:txBody>
      </p:sp>
      <p:sp>
        <p:nvSpPr>
          <p:cNvPr id="4" name="Slide Number Placeholder 3"/>
          <p:cNvSpPr>
            <a:spLocks noGrp="1"/>
          </p:cNvSpPr>
          <p:nvPr>
            <p:ph type="sldNum" sz="quarter" idx="10"/>
          </p:nvPr>
        </p:nvSpPr>
        <p:spPr/>
        <p:txBody>
          <a:bodyPr/>
          <a:lstStyle/>
          <a:p>
            <a:fld id="{04D189DF-0F0A-49D8-8293-B3A77BA7B221}" type="slidenum">
              <a:rPr lang="en-US" smtClean="0"/>
              <a:pPr/>
              <a:t>9</a:t>
            </a:fld>
            <a:endParaRPr lang="en-US"/>
          </a:p>
        </p:txBody>
      </p:sp>
    </p:spTree>
    <p:extLst>
      <p:ext uri="{BB962C8B-B14F-4D97-AF65-F5344CB8AC3E}">
        <p14:creationId xmlns:p14="http://schemas.microsoft.com/office/powerpoint/2010/main" xmlns="" val="2911222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Tree>
    <p:extLst>
      <p:ext uri="{BB962C8B-B14F-4D97-AF65-F5344CB8AC3E}">
        <p14:creationId xmlns:p14="http://schemas.microsoft.com/office/powerpoint/2010/main" xmlns="" val="3303468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p14="http://schemas.microsoft.com/office/powerpoint/2010/main" xmlns="" val="91097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p14="http://schemas.microsoft.com/office/powerpoint/2010/main" xmlns="" val="3422831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8229600" y="6324600"/>
            <a:ext cx="470639" cy="276898"/>
          </a:xfrm>
          <a:prstGeom prst="rect">
            <a:avLst/>
          </a:prstGeom>
        </p:spPr>
        <p:txBody>
          <a:bodyPr vert="horz" lIns="91440" tIns="45720" rIns="91440" bIns="45720" rtlCol="0" anchor="ctr"/>
          <a:lstStyle>
            <a:lvl1pPr algn="ctr">
              <a:defRPr sz="1050">
                <a:solidFill>
                  <a:schemeClr val="tx1">
                    <a:tint val="75000"/>
                  </a:schemeClr>
                </a:solidFill>
                <a:latin typeface="Calibri" pitchFamily="34" charset="0"/>
              </a:defRPr>
            </a:lvl1pPr>
          </a:lstStyle>
          <a:p>
            <a:fld id="{A69EAF90-A5B3-4498-9A06-9EAA56579DC3}" type="slidenum">
              <a:rPr lang="en-US" smtClean="0"/>
              <a:pPr/>
              <a:t>‹#›</a:t>
            </a:fld>
            <a:endParaRPr lang="en-US" dirty="0"/>
          </a:p>
        </p:txBody>
      </p:sp>
    </p:spTree>
    <p:extLst>
      <p:ext uri="{BB962C8B-B14F-4D97-AF65-F5344CB8AC3E}">
        <p14:creationId xmlns:p14="http://schemas.microsoft.com/office/powerpoint/2010/main" xmlns="" val="392348663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p14="http://schemas.microsoft.com/office/powerpoint/2010/main" xmlns="" val="2437470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p14="http://schemas.microsoft.com/office/powerpoint/2010/main" xmlns="" val="1051766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p14="http://schemas.microsoft.com/office/powerpoint/2010/main" xmlns="" val="4221863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p14="http://schemas.microsoft.com/office/powerpoint/2010/main" xmlns="" val="2948449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p14="http://schemas.microsoft.com/office/powerpoint/2010/main" xmlns="" val="2778491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p14="http://schemas.microsoft.com/office/powerpoint/2010/main" xmlns="" val="4100563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p14="http://schemas.microsoft.com/office/powerpoint/2010/main" xmlns="" val="2429821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p14="http://schemas.microsoft.com/office/powerpoint/2010/main" xmlns="" val="3201382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tiff"/></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tif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1"/>
            <a:ext cx="9144000" cy="900499"/>
          </a:xfrm>
          <a:prstGeom prst="rect">
            <a:avLst/>
          </a:prstGeom>
          <a:solidFill>
            <a:srgbClr val="224B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descr="Department of Veterans Affairs seal"/>
          <p:cNvPicPr>
            <a:picLocks noChangeAspect="1"/>
          </p:cNvPicPr>
          <p:nvPr userDrawn="1"/>
        </p:nvPicPr>
        <p:blipFill>
          <a:blip r:embed="rId13" cstate="print">
            <a:clrChange>
              <a:clrFrom>
                <a:srgbClr val="000000"/>
              </a:clrFrom>
              <a:clrTo>
                <a:srgbClr val="000000">
                  <a:alpha val="0"/>
                </a:srgbClr>
              </a:clrTo>
            </a:clrChange>
          </a:blip>
          <a:stretch>
            <a:fillRect/>
          </a:stretch>
        </p:blipFill>
        <p:spPr>
          <a:xfrm>
            <a:off x="7970734" y="122134"/>
            <a:ext cx="716066" cy="716066"/>
          </a:xfrm>
          <a:prstGeom prst="rect">
            <a:avLst/>
          </a:prstGeom>
        </p:spPr>
      </p:pic>
      <p:sp>
        <p:nvSpPr>
          <p:cNvPr id="18" name="TextBox 17"/>
          <p:cNvSpPr txBox="1"/>
          <p:nvPr userDrawn="1"/>
        </p:nvSpPr>
        <p:spPr>
          <a:xfrm>
            <a:off x="433552" y="228600"/>
            <a:ext cx="4876800" cy="615553"/>
          </a:xfrm>
          <a:prstGeom prst="rect">
            <a:avLst/>
          </a:prstGeom>
          <a:noFill/>
        </p:spPr>
        <p:txBody>
          <a:bodyPr wrap="square" rtlCol="0">
            <a:spAutoFit/>
          </a:bodyPr>
          <a:lstStyle/>
          <a:p>
            <a:r>
              <a:rPr lang="en-US" sz="1600" b="1" dirty="0" smtClean="0">
                <a:solidFill>
                  <a:schemeClr val="bg1"/>
                </a:solidFill>
                <a:latin typeface="Calibri" pitchFamily="34" charset="0"/>
              </a:rPr>
              <a:t>Veterans Employment</a:t>
            </a:r>
            <a:r>
              <a:rPr lang="en-US" sz="1600" b="1" baseline="0" dirty="0" smtClean="0">
                <a:solidFill>
                  <a:schemeClr val="bg1"/>
                </a:solidFill>
                <a:latin typeface="Calibri" pitchFamily="34" charset="0"/>
              </a:rPr>
              <a:t> Toolkit</a:t>
            </a:r>
          </a:p>
          <a:p>
            <a:r>
              <a:rPr lang="en-US" b="1" baseline="0" dirty="0" smtClean="0">
                <a:solidFill>
                  <a:schemeClr val="accent1">
                    <a:lumMod val="60000"/>
                    <a:lumOff val="40000"/>
                  </a:schemeClr>
                </a:solidFill>
                <a:latin typeface="Calibri" pitchFamily="34" charset="0"/>
              </a:rPr>
              <a:t>Veterans in the Workplace Training Series</a:t>
            </a:r>
            <a:endParaRPr lang="en-US" b="1" dirty="0">
              <a:solidFill>
                <a:schemeClr val="accent1">
                  <a:lumMod val="60000"/>
                  <a:lumOff val="40000"/>
                </a:schemeClr>
              </a:solidFill>
              <a:latin typeface="Calibri" pitchFamily="34" charset="0"/>
            </a:endParaRPr>
          </a:p>
        </p:txBody>
      </p:sp>
      <p:sp>
        <p:nvSpPr>
          <p:cNvPr id="20" name="Text Box 3"/>
          <p:cNvSpPr txBox="1">
            <a:spLocks noChangeArrowheads="1"/>
          </p:cNvSpPr>
          <p:nvPr userDrawn="1"/>
        </p:nvSpPr>
        <p:spPr bwMode="auto">
          <a:xfrm>
            <a:off x="433552" y="6400800"/>
            <a:ext cx="4876800" cy="33175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in">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sz="800" kern="1200" dirty="0" smtClean="0">
                <a:solidFill>
                  <a:schemeClr val="tx2"/>
                </a:solidFill>
                <a:effectLst/>
                <a:latin typeface="+mn-lt"/>
                <a:ea typeface="+mn-ea"/>
                <a:cs typeface="+mn-cs"/>
              </a:rPr>
              <a:t>This material was generated by Corporate Gray and The Burton Blatt Institute at Syracuse University and is based on research</a:t>
            </a:r>
            <a:r>
              <a:rPr lang="en-US" sz="800" kern="1200" baseline="0" dirty="0" smtClean="0">
                <a:solidFill>
                  <a:schemeClr val="tx2"/>
                </a:solidFill>
                <a:effectLst/>
                <a:latin typeface="+mn-lt"/>
                <a:ea typeface="+mn-ea"/>
                <a:cs typeface="+mn-cs"/>
              </a:rPr>
              <a:t> </a:t>
            </a:r>
            <a:r>
              <a:rPr lang="en-US" sz="800" kern="1200" dirty="0" smtClean="0">
                <a:solidFill>
                  <a:schemeClr val="tx2"/>
                </a:solidFill>
                <a:effectLst/>
                <a:latin typeface="+mn-lt"/>
                <a:ea typeface="+mn-ea"/>
                <a:cs typeface="+mn-cs"/>
              </a:rPr>
              <a:t>conducted under the U.S. Department of Veterans Affairs’ contract VA101-C17232.</a:t>
            </a:r>
            <a:endParaRPr kumimoji="0" lang="en-US" sz="800" b="0" i="0" u="none" strike="noStrike" cap="none" normalizeH="0" baseline="0" dirty="0" smtClean="0">
              <a:ln>
                <a:noFill/>
              </a:ln>
              <a:solidFill>
                <a:schemeClr val="tx2"/>
              </a:solidFill>
              <a:effectLst/>
              <a:latin typeface="+mn-lt"/>
              <a:cs typeface="Arial" pitchFamily="34" charset="0"/>
            </a:endParaRPr>
          </a:p>
        </p:txBody>
      </p:sp>
      <p:sp>
        <p:nvSpPr>
          <p:cNvPr id="21" name="Text Box 3"/>
          <p:cNvSpPr txBox="1">
            <a:spLocks noChangeArrowheads="1"/>
          </p:cNvSpPr>
          <p:nvPr userDrawn="1"/>
        </p:nvSpPr>
        <p:spPr bwMode="auto">
          <a:xfrm>
            <a:off x="5830992" y="6400800"/>
            <a:ext cx="2613767" cy="25147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in">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lang="en-US" sz="1000" kern="1200" dirty="0" smtClean="0">
                <a:solidFill>
                  <a:schemeClr val="tx2"/>
                </a:solidFill>
                <a:effectLst/>
                <a:latin typeface="+mn-lt"/>
                <a:ea typeface="+mn-ea"/>
                <a:cs typeface="+mn-cs"/>
              </a:rPr>
              <a:t>www.va.gov/vetsinworkplace</a:t>
            </a:r>
            <a:endParaRPr kumimoji="0" lang="en-US" sz="1000" b="0" i="0" u="none" strike="noStrike" cap="none" normalizeH="0" baseline="0" dirty="0" smtClean="0">
              <a:ln>
                <a:noFill/>
              </a:ln>
              <a:solidFill>
                <a:schemeClr val="tx2"/>
              </a:solidFill>
              <a:effectLst/>
              <a:latin typeface="+mn-lt"/>
              <a:cs typeface="Arial" pitchFamily="34" charset="0"/>
            </a:endParaRPr>
          </a:p>
        </p:txBody>
      </p:sp>
      <p:sp>
        <p:nvSpPr>
          <p:cNvPr id="22" name="Slide Number Placeholder 5"/>
          <p:cNvSpPr txBox="1">
            <a:spLocks/>
          </p:cNvSpPr>
          <p:nvPr userDrawn="1"/>
        </p:nvSpPr>
        <p:spPr>
          <a:xfrm>
            <a:off x="8458200" y="6400800"/>
            <a:ext cx="470639" cy="276898"/>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69EAF90-A5B3-4498-9A06-9EAA56579DC3}" type="slidenum">
              <a:rPr lang="en-US" smtClean="0"/>
              <a:pPr/>
              <a:t>‹#›</a:t>
            </a:fld>
            <a:endParaRPr lang="en-US" dirty="0"/>
          </a:p>
        </p:txBody>
      </p:sp>
      <p:sp>
        <p:nvSpPr>
          <p:cNvPr id="11" name="Rectangle 10"/>
          <p:cNvSpPr/>
          <p:nvPr userDrawn="1"/>
        </p:nvSpPr>
        <p:spPr>
          <a:xfrm>
            <a:off x="0" y="900499"/>
            <a:ext cx="9144000" cy="90101"/>
          </a:xfrm>
          <a:prstGeom prst="rect">
            <a:avLst/>
          </a:prstGeom>
          <a:solidFill>
            <a:schemeClr val="accent1">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457200" y="6335233"/>
            <a:ext cx="8229600" cy="45719"/>
          </a:xfrm>
          <a:prstGeom prst="rect">
            <a:avLst/>
          </a:prstGeom>
          <a:solidFill>
            <a:srgbClr val="224B7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descr="National Center for Post Traumatic Stress Disorder Logo"/>
          <p:cNvPicPr>
            <a:picLocks noChangeAspect="1"/>
          </p:cNvPicPr>
          <p:nvPr userDrawn="1"/>
        </p:nvPicPr>
        <p:blipFill>
          <a:blip r:embed="rId14" cstate="print"/>
          <a:stretch>
            <a:fillRect/>
          </a:stretch>
        </p:blipFill>
        <p:spPr>
          <a:xfrm>
            <a:off x="7162800" y="128299"/>
            <a:ext cx="685800" cy="709901"/>
          </a:xfrm>
          <a:prstGeom prst="rect">
            <a:avLst/>
          </a:prstGeom>
        </p:spPr>
      </p:pic>
    </p:spTree>
    <p:extLst>
      <p:ext uri="{BB962C8B-B14F-4D97-AF65-F5344CB8AC3E}">
        <p14:creationId xmlns:p14="http://schemas.microsoft.com/office/powerpoint/2010/main" xmlns="" val="4049495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5" name="Rectangle 14"/>
          <p:cNvSpPr/>
          <p:nvPr userDrawn="1"/>
        </p:nvSpPr>
        <p:spPr>
          <a:xfrm>
            <a:off x="0" y="0"/>
            <a:ext cx="9144000" cy="900499"/>
          </a:xfrm>
          <a:prstGeom prst="rect">
            <a:avLst/>
          </a:prstGeom>
          <a:solidFill>
            <a:srgbClr val="224B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userDrawn="1"/>
        </p:nvSpPr>
        <p:spPr>
          <a:xfrm>
            <a:off x="433552" y="115214"/>
            <a:ext cx="4876800" cy="584775"/>
          </a:xfrm>
          <a:prstGeom prst="rect">
            <a:avLst/>
          </a:prstGeom>
          <a:noFill/>
        </p:spPr>
        <p:txBody>
          <a:bodyPr wrap="square" rtlCol="0">
            <a:spAutoFit/>
          </a:bodyPr>
          <a:lstStyle/>
          <a:p>
            <a:r>
              <a:rPr lang="en-US" sz="1400" b="1" dirty="0" smtClean="0">
                <a:solidFill>
                  <a:schemeClr val="bg1"/>
                </a:solidFill>
                <a:latin typeface="Calibri" pitchFamily="34" charset="0"/>
              </a:rPr>
              <a:t>Veterans Employment</a:t>
            </a:r>
            <a:r>
              <a:rPr lang="en-US" sz="1400" b="1" baseline="0" dirty="0" smtClean="0">
                <a:solidFill>
                  <a:schemeClr val="bg1"/>
                </a:solidFill>
                <a:latin typeface="Calibri" pitchFamily="34" charset="0"/>
              </a:rPr>
              <a:t> Toolkit</a:t>
            </a:r>
          </a:p>
          <a:p>
            <a:r>
              <a:rPr lang="en-US" b="1" baseline="0" dirty="0" smtClean="0">
                <a:solidFill>
                  <a:schemeClr val="accent1">
                    <a:lumMod val="60000"/>
                    <a:lumOff val="40000"/>
                  </a:schemeClr>
                </a:solidFill>
                <a:latin typeface="Calibri" pitchFamily="34" charset="0"/>
              </a:rPr>
              <a:t>Veterans in the Workplace Training Series</a:t>
            </a:r>
            <a:endParaRPr lang="en-US" b="1" dirty="0">
              <a:solidFill>
                <a:schemeClr val="accent1">
                  <a:lumMod val="60000"/>
                  <a:lumOff val="40000"/>
                </a:schemeClr>
              </a:solidFill>
              <a:latin typeface="Calibri" pitchFamily="34" charset="0"/>
            </a:endParaRPr>
          </a:p>
        </p:txBody>
      </p:sp>
      <p:sp>
        <p:nvSpPr>
          <p:cNvPr id="12" name="Text Box 3"/>
          <p:cNvSpPr txBox="1">
            <a:spLocks noChangeArrowheads="1"/>
          </p:cNvSpPr>
          <p:nvPr userDrawn="1"/>
        </p:nvSpPr>
        <p:spPr bwMode="auto">
          <a:xfrm>
            <a:off x="3265117" y="6358079"/>
            <a:ext cx="2613767" cy="25147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in">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000" kern="1200" dirty="0" smtClean="0">
                <a:solidFill>
                  <a:schemeClr val="tx2"/>
                </a:solidFill>
                <a:effectLst/>
                <a:latin typeface="+mn-lt"/>
                <a:ea typeface="+mn-ea"/>
                <a:cs typeface="+mn-cs"/>
              </a:rPr>
              <a:t>www.va.gov/vetsinworkplace</a:t>
            </a:r>
            <a:endParaRPr kumimoji="0" lang="en-US" sz="1000" b="0" i="0" u="none" strike="noStrike" cap="none" normalizeH="0" baseline="0" dirty="0" smtClean="0">
              <a:ln>
                <a:noFill/>
              </a:ln>
              <a:solidFill>
                <a:schemeClr val="tx2"/>
              </a:solidFill>
              <a:effectLst/>
              <a:latin typeface="+mn-lt"/>
              <a:cs typeface="Arial" pitchFamily="34" charset="0"/>
            </a:endParaRPr>
          </a:p>
        </p:txBody>
      </p:sp>
      <p:sp>
        <p:nvSpPr>
          <p:cNvPr id="13" name="Rectangle 12"/>
          <p:cNvSpPr/>
          <p:nvPr userDrawn="1"/>
        </p:nvSpPr>
        <p:spPr>
          <a:xfrm>
            <a:off x="0" y="900499"/>
            <a:ext cx="9144000" cy="90101"/>
          </a:xfrm>
          <a:prstGeom prst="rect">
            <a:avLst/>
          </a:prstGeom>
          <a:solidFill>
            <a:schemeClr val="accent1">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Department of Veterans Affairs Logo"/>
          <p:cNvPicPr>
            <a:picLocks noChangeAspect="1"/>
          </p:cNvPicPr>
          <p:nvPr userDrawn="1"/>
        </p:nvPicPr>
        <p:blipFill>
          <a:blip r:embed="rId3" cstate="print">
            <a:clrChange>
              <a:clrFrom>
                <a:srgbClr val="000000"/>
              </a:clrFrom>
              <a:clrTo>
                <a:srgbClr val="000000">
                  <a:alpha val="0"/>
                </a:srgbClr>
              </a:clrTo>
            </a:clrChange>
          </a:blip>
          <a:stretch>
            <a:fillRect/>
          </a:stretch>
        </p:blipFill>
        <p:spPr>
          <a:xfrm>
            <a:off x="7970734" y="122134"/>
            <a:ext cx="716066" cy="716066"/>
          </a:xfrm>
          <a:prstGeom prst="rect">
            <a:avLst/>
          </a:prstGeom>
        </p:spPr>
      </p:pic>
      <p:pic>
        <p:nvPicPr>
          <p:cNvPr id="14" name="Picture 13" descr="National Center for P.T.S.D. Logo"/>
          <p:cNvPicPr>
            <a:picLocks noChangeAspect="1"/>
          </p:cNvPicPr>
          <p:nvPr userDrawn="1"/>
        </p:nvPicPr>
        <p:blipFill>
          <a:blip r:embed="rId4" cstate="print"/>
          <a:stretch>
            <a:fillRect/>
          </a:stretch>
        </p:blipFill>
        <p:spPr>
          <a:xfrm>
            <a:off x="7162800" y="128299"/>
            <a:ext cx="685800" cy="709901"/>
          </a:xfrm>
          <a:prstGeom prst="rect">
            <a:avLst/>
          </a:prstGeom>
        </p:spPr>
      </p:pic>
      <p:sp>
        <p:nvSpPr>
          <p:cNvPr id="16" name="Slide Number Placeholder 5"/>
          <p:cNvSpPr>
            <a:spLocks noGrp="1"/>
          </p:cNvSpPr>
          <p:nvPr>
            <p:ph type="sldNum" sz="quarter" idx="4"/>
          </p:nvPr>
        </p:nvSpPr>
        <p:spPr>
          <a:xfrm>
            <a:off x="8229600" y="6324600"/>
            <a:ext cx="470639" cy="276898"/>
          </a:xfrm>
          <a:prstGeom prst="rect">
            <a:avLst/>
          </a:prstGeom>
        </p:spPr>
        <p:txBody>
          <a:bodyPr vert="horz" lIns="91440" tIns="45720" rIns="91440" bIns="45720" rtlCol="0" anchor="ctr"/>
          <a:lstStyle>
            <a:lvl1pPr algn="ctr">
              <a:defRPr sz="1000">
                <a:solidFill>
                  <a:schemeClr val="tx2"/>
                </a:solidFill>
              </a:defRPr>
            </a:lvl1pPr>
          </a:lstStyle>
          <a:p>
            <a:fld id="{A69EAF90-A5B3-4498-9A06-9EAA56579DC3}" type="slidenum">
              <a:rPr lang="en-US" smtClean="0"/>
              <a:pPr/>
              <a:t>‹#›</a:t>
            </a:fld>
            <a:endParaRPr lang="en-US" dirty="0"/>
          </a:p>
        </p:txBody>
      </p:sp>
      <p:sp>
        <p:nvSpPr>
          <p:cNvPr id="17" name="Rectangle 16"/>
          <p:cNvSpPr/>
          <p:nvPr userDrawn="1"/>
        </p:nvSpPr>
        <p:spPr>
          <a:xfrm>
            <a:off x="457200" y="6278881"/>
            <a:ext cx="8229600" cy="45719"/>
          </a:xfrm>
          <a:prstGeom prst="rect">
            <a:avLst/>
          </a:prstGeom>
          <a:solidFill>
            <a:srgbClr val="224B7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274080633"/>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baseline="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va.gov/vetsinworkplace"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hyperlink" Target="http://www.esgr.mi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va.gov/vetsinworkplace" TargetMode="External"/><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www.shrm.org/multimedia/webcasts/Documents/12rosser.pdf"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http://www.va.gov/vetsinworkplace"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1371600" y="2921000"/>
            <a:ext cx="6400800" cy="1371600"/>
          </a:xfrm>
          <a:prstGeom prst="rect">
            <a:avLst/>
          </a:prstGeom>
        </p:spPr>
        <p:txBody>
          <a:bodyPr/>
          <a:lstStyle/>
          <a:p>
            <a:pPr marL="0" indent="0" algn="ctr">
              <a:buNone/>
            </a:pPr>
            <a:r>
              <a:rPr lang="en-US" sz="3600" b="1" dirty="0">
                <a:solidFill>
                  <a:schemeClr val="tx1">
                    <a:lumMod val="75000"/>
                    <a:lumOff val="25000"/>
                  </a:schemeClr>
                </a:solidFill>
                <a:latin typeface="Cambria" pitchFamily="18" charset="0"/>
              </a:rPr>
              <a:t>What Makes an Organization Veteran-Friendly</a:t>
            </a:r>
          </a:p>
        </p:txBody>
      </p:sp>
      <p:sp>
        <p:nvSpPr>
          <p:cNvPr id="4" name="Title 1"/>
          <p:cNvSpPr txBox="1">
            <a:spLocks/>
          </p:cNvSpPr>
          <p:nvPr/>
        </p:nvSpPr>
        <p:spPr>
          <a:xfrm>
            <a:off x="4419600" y="1066800"/>
            <a:ext cx="4343400" cy="457200"/>
          </a:xfrm>
          <a:prstGeom prst="rect">
            <a:avLst/>
          </a:prstGeom>
        </p:spPr>
        <p:txBody>
          <a:bodyPr/>
          <a:lstStyle>
            <a:lvl1pPr algn="ctr" defTabSz="914400" rtl="0" eaLnBrk="1" latinLnBrk="0" hangingPunct="1">
              <a:spcBef>
                <a:spcPct val="0"/>
              </a:spcBef>
              <a:buNone/>
              <a:defRPr sz="4400" kern="1200" baseline="0">
                <a:solidFill>
                  <a:schemeClr val="tx2"/>
                </a:solidFill>
                <a:latin typeface="+mj-lt"/>
                <a:ea typeface="+mj-ea"/>
                <a:cs typeface="+mj-cs"/>
              </a:defRPr>
            </a:lvl1pPr>
          </a:lstStyle>
          <a:p>
            <a:pPr algn="r"/>
            <a:r>
              <a:rPr lang="en-US" sz="1200" dirty="0" smtClean="0">
                <a:solidFill>
                  <a:schemeClr val="tx2">
                    <a:lumMod val="75000"/>
                  </a:schemeClr>
                </a:solidFill>
                <a:latin typeface="Calibri" pitchFamily="34" charset="0"/>
                <a:ea typeface="Adobe Heiti Std R" pitchFamily="34" charset="-128"/>
              </a:rPr>
              <a:t>Revised </a:t>
            </a:r>
            <a:r>
              <a:rPr lang="en-US" sz="1200" dirty="0" smtClean="0">
                <a:solidFill>
                  <a:schemeClr val="tx2">
                    <a:lumMod val="75000"/>
                  </a:schemeClr>
                </a:solidFill>
                <a:latin typeface="Calibri" pitchFamily="34" charset="0"/>
                <a:ea typeface="Adobe Heiti Std R" pitchFamily="34" charset="-128"/>
              </a:rPr>
              <a:t>October</a:t>
            </a:r>
            <a:r>
              <a:rPr lang="en-US" sz="1200" dirty="0" smtClean="0">
                <a:solidFill>
                  <a:schemeClr val="tx2">
                    <a:lumMod val="75000"/>
                  </a:schemeClr>
                </a:solidFill>
                <a:latin typeface="Calibri" pitchFamily="34" charset="0"/>
                <a:ea typeface="Adobe Heiti Std R" pitchFamily="34" charset="-128"/>
              </a:rPr>
              <a:t>, </a:t>
            </a:r>
            <a:r>
              <a:rPr lang="en-US" sz="1200" dirty="0" smtClean="0">
                <a:solidFill>
                  <a:schemeClr val="tx2">
                    <a:lumMod val="75000"/>
                  </a:schemeClr>
                </a:solidFill>
                <a:latin typeface="Calibri" pitchFamily="34" charset="0"/>
                <a:ea typeface="Adobe Heiti Std R" pitchFamily="34" charset="-128"/>
              </a:rPr>
              <a:t>2013</a:t>
            </a:r>
            <a:endParaRPr lang="en-US" sz="1200" dirty="0">
              <a:solidFill>
                <a:schemeClr val="tx2">
                  <a:lumMod val="75000"/>
                </a:schemeClr>
              </a:solidFill>
              <a:latin typeface="Calibri" pitchFamily="34" charset="0"/>
              <a:ea typeface="Adobe Heiti Std R" pitchFamily="34" charset="-128"/>
            </a:endParaRPr>
          </a:p>
        </p:txBody>
      </p:sp>
    </p:spTree>
    <p:extLst>
      <p:ext uri="{BB962C8B-B14F-4D97-AF65-F5344CB8AC3E}">
        <p14:creationId xmlns:p14="http://schemas.microsoft.com/office/powerpoint/2010/main" xmlns="" val="16232296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209800"/>
            <a:ext cx="8077200" cy="4114800"/>
          </a:xfrm>
          <a:prstGeom prst="rect">
            <a:avLst/>
          </a:prstGeom>
        </p:spPr>
        <p:txBody>
          <a:bodyPr>
            <a:noAutofit/>
          </a:bodyPr>
          <a:lstStyle/>
          <a:p>
            <a:pPr marL="285750" lvl="0" indent="-285750">
              <a:spcBef>
                <a:spcPts val="0"/>
              </a:spcBef>
            </a:pPr>
            <a:r>
              <a:rPr lang="en-US" sz="2400" dirty="0">
                <a:solidFill>
                  <a:prstClr val="black"/>
                </a:solidFill>
                <a:latin typeface="Cambria" pitchFamily="18" charset="0"/>
              </a:rPr>
              <a:t>Implement the practices from the Department of Veterans Affairs Training Series on Supporting National Guard &amp; Reserve Member Employees found on </a:t>
            </a:r>
            <a:r>
              <a:rPr lang="en-US" sz="2400" dirty="0" smtClean="0">
                <a:solidFill>
                  <a:prstClr val="black"/>
                </a:solidFill>
                <a:latin typeface="Cambria" pitchFamily="18" charset="0"/>
              </a:rPr>
              <a:t>the </a:t>
            </a:r>
            <a:r>
              <a:rPr lang="en-US" sz="2400" dirty="0">
                <a:solidFill>
                  <a:prstClr val="black"/>
                </a:solidFill>
                <a:latin typeface="Cambria" pitchFamily="18" charset="0"/>
              </a:rPr>
              <a:t>Veterans Employment Toolkit (</a:t>
            </a:r>
            <a:r>
              <a:rPr lang="en-US" sz="2400" u="sng" dirty="0">
                <a:solidFill>
                  <a:prstClr val="black"/>
                </a:solidFill>
                <a:latin typeface="Cambria" pitchFamily="18" charset="0"/>
                <a:hlinkClick r:id="rId3"/>
              </a:rPr>
              <a:t>www.va.gov/vetsinworkplace</a:t>
            </a:r>
            <a:r>
              <a:rPr lang="en-US" sz="2400" dirty="0">
                <a:solidFill>
                  <a:prstClr val="black"/>
                </a:solidFill>
                <a:latin typeface="Cambria" pitchFamily="18" charset="0"/>
              </a:rPr>
              <a:t>)</a:t>
            </a:r>
          </a:p>
          <a:p>
            <a:pPr marL="0" lvl="0" indent="0">
              <a:spcBef>
                <a:spcPts val="0"/>
              </a:spcBef>
              <a:buNone/>
            </a:pPr>
            <a:endParaRPr lang="en-US" sz="2400" dirty="0">
              <a:solidFill>
                <a:prstClr val="black"/>
              </a:solidFill>
              <a:latin typeface="Cambria" pitchFamily="18" charset="0"/>
            </a:endParaRPr>
          </a:p>
          <a:p>
            <a:pPr marL="285750" lvl="0" indent="-285750">
              <a:spcBef>
                <a:spcPts val="0"/>
              </a:spcBef>
            </a:pPr>
            <a:r>
              <a:rPr lang="en-US" sz="2400" dirty="0">
                <a:solidFill>
                  <a:prstClr val="black"/>
                </a:solidFill>
                <a:latin typeface="Cambria" pitchFamily="18" charset="0"/>
              </a:rPr>
              <a:t>Use the Employer Support of the Guard and Reserve (ESGR) website and resources for policy information and advice (</a:t>
            </a:r>
            <a:r>
              <a:rPr lang="en-US" sz="2400" dirty="0">
                <a:solidFill>
                  <a:srgbClr val="1F497D"/>
                </a:solidFill>
                <a:latin typeface="Cambria" pitchFamily="18" charset="0"/>
                <a:hlinkClick r:id="rId4"/>
              </a:rPr>
              <a:t>www.esgr.mil</a:t>
            </a:r>
            <a:r>
              <a:rPr lang="en-US" sz="2400" dirty="0">
                <a:solidFill>
                  <a:srgbClr val="1F497D"/>
                </a:solidFill>
                <a:latin typeface="Cambria" pitchFamily="18" charset="0"/>
              </a:rPr>
              <a:t>)</a:t>
            </a:r>
            <a:endParaRPr lang="en-US" sz="2400" dirty="0">
              <a:solidFill>
                <a:prstClr val="black"/>
              </a:solidFill>
              <a:latin typeface="Cambria" pitchFamily="18" charset="0"/>
            </a:endParaRPr>
          </a:p>
        </p:txBody>
      </p:sp>
      <p:sp>
        <p:nvSpPr>
          <p:cNvPr id="4" name="Title 1"/>
          <p:cNvSpPr>
            <a:spLocks noGrp="1"/>
          </p:cNvSpPr>
          <p:nvPr>
            <p:ph type="title" idx="4294967295"/>
          </p:nvPr>
        </p:nvSpPr>
        <p:spPr>
          <a:xfrm>
            <a:off x="0" y="1066800"/>
            <a:ext cx="8686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Support National Guard and </a:t>
            </a:r>
            <a:br>
              <a:rPr lang="en-US" sz="3200" dirty="0" smtClean="0">
                <a:solidFill>
                  <a:schemeClr val="tx2">
                    <a:lumMod val="75000"/>
                  </a:schemeClr>
                </a:solidFill>
                <a:latin typeface="Calibri" pitchFamily="34" charset="0"/>
                <a:ea typeface="Adobe Heiti Std R" pitchFamily="34" charset="-128"/>
              </a:rPr>
            </a:br>
            <a:r>
              <a:rPr lang="en-US" sz="3200" dirty="0" smtClean="0">
                <a:solidFill>
                  <a:schemeClr val="tx2">
                    <a:lumMod val="75000"/>
                  </a:schemeClr>
                </a:solidFill>
                <a:latin typeface="Calibri" pitchFamily="34" charset="0"/>
                <a:ea typeface="Adobe Heiti Std R" pitchFamily="34" charset="-128"/>
              </a:rPr>
              <a:t>Reserve Member Employees</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10</a:t>
            </a:fld>
            <a:endParaRPr lang="en-US" dirty="0"/>
          </a:p>
        </p:txBody>
      </p:sp>
    </p:spTree>
    <p:extLst>
      <p:ext uri="{BB962C8B-B14F-4D97-AF65-F5344CB8AC3E}">
        <p14:creationId xmlns:p14="http://schemas.microsoft.com/office/powerpoint/2010/main" xmlns="" val="38397049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lvl="0">
              <a:spcBef>
                <a:spcPts val="0"/>
              </a:spcBef>
            </a:pPr>
            <a:r>
              <a:rPr lang="en-US" sz="2400" dirty="0">
                <a:solidFill>
                  <a:prstClr val="black"/>
                </a:solidFill>
                <a:latin typeface="Cambria" pitchFamily="18" charset="0"/>
              </a:rPr>
              <a:t>View the Department of Veterans Affairs’ Training Series on Affinity Groups for Veterans found on the Veterans Employment Toolkit (</a:t>
            </a:r>
            <a:r>
              <a:rPr lang="en-US" sz="2400" u="sng" dirty="0">
                <a:solidFill>
                  <a:prstClr val="black"/>
                </a:solidFill>
                <a:latin typeface="Cambria" pitchFamily="18" charset="0"/>
                <a:hlinkClick r:id="rId3"/>
              </a:rPr>
              <a:t>www.va.gov/vetsinworkplace</a:t>
            </a:r>
            <a:r>
              <a:rPr lang="en-US" sz="2400" dirty="0">
                <a:solidFill>
                  <a:prstClr val="black"/>
                </a:solidFill>
                <a:latin typeface="Cambria" pitchFamily="18" charset="0"/>
              </a:rPr>
              <a:t>)</a:t>
            </a:r>
          </a:p>
          <a:p>
            <a:pPr marL="0" lvl="0" indent="0">
              <a:spcBef>
                <a:spcPts val="0"/>
              </a:spcBef>
              <a:buNone/>
            </a:pPr>
            <a:endParaRPr lang="en-US" sz="2400" dirty="0">
              <a:solidFill>
                <a:prstClr val="black"/>
              </a:solidFill>
              <a:latin typeface="Cambria" pitchFamily="18" charset="0"/>
            </a:endParaRPr>
          </a:p>
          <a:p>
            <a:pPr lvl="0">
              <a:spcBef>
                <a:spcPts val="0"/>
              </a:spcBef>
            </a:pPr>
            <a:r>
              <a:rPr lang="en-US" sz="2400" dirty="0">
                <a:solidFill>
                  <a:prstClr val="black"/>
                </a:solidFill>
                <a:latin typeface="Cambria" pitchFamily="18" charset="0"/>
              </a:rPr>
              <a:t>Start a Veteran Affinity Group in your organization, or support and provide information and resources for one that already exists</a:t>
            </a: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Support Veteran Affinity Groups</a:t>
            </a:r>
            <a:endParaRPr lang="en-US" sz="24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11</a:t>
            </a:fld>
            <a:endParaRPr lang="en-US" dirty="0"/>
          </a:p>
        </p:txBody>
      </p:sp>
    </p:spTree>
    <p:extLst>
      <p:ext uri="{BB962C8B-B14F-4D97-AF65-F5344CB8AC3E}">
        <p14:creationId xmlns:p14="http://schemas.microsoft.com/office/powerpoint/2010/main" xmlns="" val="35296634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828800"/>
            <a:ext cx="8077200" cy="4114800"/>
          </a:xfrm>
          <a:prstGeom prst="rect">
            <a:avLst/>
          </a:prstGeom>
        </p:spPr>
        <p:txBody>
          <a:bodyPr>
            <a:noAutofit/>
          </a:bodyPr>
          <a:lstStyle/>
          <a:p>
            <a:pPr lvl="0">
              <a:spcBef>
                <a:spcPts val="0"/>
              </a:spcBef>
              <a:spcAft>
                <a:spcPts val="600"/>
              </a:spcAft>
            </a:pPr>
            <a:r>
              <a:rPr lang="en-US" sz="2200" dirty="0">
                <a:solidFill>
                  <a:prstClr val="black"/>
                </a:solidFill>
                <a:latin typeface="Cambria" pitchFamily="18" charset="0"/>
              </a:rPr>
              <a:t>Offer transition assistance and civilian workplace culture training</a:t>
            </a:r>
          </a:p>
          <a:p>
            <a:pPr lvl="1">
              <a:spcBef>
                <a:spcPts val="0"/>
              </a:spcBef>
              <a:spcAft>
                <a:spcPts val="600"/>
              </a:spcAft>
              <a:buFont typeface="Arial" panose="020B0604020202020204" pitchFamily="34" charset="0"/>
              <a:buChar char="•"/>
            </a:pPr>
            <a:r>
              <a:rPr lang="en-US" sz="2000" dirty="0">
                <a:solidFill>
                  <a:prstClr val="black"/>
                </a:solidFill>
                <a:latin typeface="Cambria" pitchFamily="18" charset="0"/>
              </a:rPr>
              <a:t>Use the Society for Human Resource Management’s (SHRM) guide titled “Helping Military Members Transition to the Civilian Workplace</a:t>
            </a:r>
            <a:r>
              <a:rPr lang="en-US" sz="2000" dirty="0" smtClean="0">
                <a:solidFill>
                  <a:prstClr val="black"/>
                </a:solidFill>
                <a:latin typeface="Cambria" pitchFamily="18" charset="0"/>
              </a:rPr>
              <a:t>”: </a:t>
            </a:r>
            <a:r>
              <a:rPr lang="en-US" sz="2000" dirty="0" smtClean="0">
                <a:solidFill>
                  <a:prstClr val="black"/>
                </a:solidFill>
                <a:latin typeface="Cambria" pitchFamily="18" charset="0"/>
                <a:hlinkClick r:id="rId3"/>
              </a:rPr>
              <a:t>www.shrm.org/multimedia/webcasts/Documents/12rosser.pdf</a:t>
            </a:r>
            <a:r>
              <a:rPr lang="en-US" sz="2000" dirty="0" smtClean="0">
                <a:solidFill>
                  <a:prstClr val="black"/>
                </a:solidFill>
                <a:latin typeface="Cambria" pitchFamily="18" charset="0"/>
              </a:rPr>
              <a:t> </a:t>
            </a:r>
            <a:endParaRPr lang="en-US" sz="2000" dirty="0">
              <a:solidFill>
                <a:prstClr val="black"/>
              </a:solidFill>
              <a:latin typeface="Cambria" pitchFamily="18" charset="0"/>
            </a:endParaRPr>
          </a:p>
          <a:p>
            <a:pPr lvl="0">
              <a:spcBef>
                <a:spcPts val="0"/>
              </a:spcBef>
              <a:spcAft>
                <a:spcPts val="600"/>
              </a:spcAft>
            </a:pPr>
            <a:r>
              <a:rPr lang="en-US" sz="2200" dirty="0">
                <a:solidFill>
                  <a:prstClr val="black"/>
                </a:solidFill>
                <a:latin typeface="Cambria" pitchFamily="18" charset="0"/>
              </a:rPr>
              <a:t>Outline internal and external resources, including the Department of Veterans Affairs’ services</a:t>
            </a:r>
          </a:p>
          <a:p>
            <a:pPr lvl="0">
              <a:spcBef>
                <a:spcPts val="0"/>
              </a:spcBef>
              <a:spcAft>
                <a:spcPts val="600"/>
              </a:spcAft>
            </a:pPr>
            <a:r>
              <a:rPr lang="en-US" sz="2200" dirty="0">
                <a:solidFill>
                  <a:prstClr val="black"/>
                </a:solidFill>
                <a:latin typeface="Cambria" pitchFamily="18" charset="0"/>
              </a:rPr>
              <a:t>Explain available EAP services</a:t>
            </a:r>
          </a:p>
          <a:p>
            <a:pPr lvl="0">
              <a:spcBef>
                <a:spcPts val="0"/>
              </a:spcBef>
              <a:spcAft>
                <a:spcPts val="600"/>
              </a:spcAft>
            </a:pPr>
            <a:r>
              <a:rPr lang="en-US" sz="2200" dirty="0">
                <a:solidFill>
                  <a:prstClr val="black"/>
                </a:solidFill>
                <a:latin typeface="Cambria" pitchFamily="18" charset="0"/>
              </a:rPr>
              <a:t>Discuss steps for seeking assistance</a:t>
            </a:r>
          </a:p>
          <a:p>
            <a:pPr lvl="0">
              <a:spcBef>
                <a:spcPts val="0"/>
              </a:spcBef>
              <a:spcAft>
                <a:spcPts val="600"/>
              </a:spcAft>
            </a:pPr>
            <a:r>
              <a:rPr lang="en-US" sz="2200" dirty="0">
                <a:solidFill>
                  <a:prstClr val="black"/>
                </a:solidFill>
                <a:latin typeface="Cambria" pitchFamily="18" charset="0"/>
              </a:rPr>
              <a:t>Provide opportunities for mentorships with seasoned employees who are also Veterans</a:t>
            </a:r>
            <a:endParaRPr lang="en-US" sz="2200" strike="sngStrike" dirty="0">
              <a:solidFill>
                <a:srgbClr val="C00000"/>
              </a:solidFill>
              <a:latin typeface="Cambria" pitchFamily="18" charset="0"/>
            </a:endParaRP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smtClean="0">
                <a:solidFill>
                  <a:schemeClr val="tx2">
                    <a:lumMod val="75000"/>
                  </a:schemeClr>
                </a:solidFill>
                <a:latin typeface="Calibri" pitchFamily="34" charset="0"/>
              </a:rPr>
              <a:t>Provide Orientation for New Veteran Employees</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12</a:t>
            </a:fld>
            <a:endParaRPr lang="en-US" dirty="0"/>
          </a:p>
        </p:txBody>
      </p:sp>
    </p:spTree>
    <p:extLst>
      <p:ext uri="{BB962C8B-B14F-4D97-AF65-F5344CB8AC3E}">
        <p14:creationId xmlns:p14="http://schemas.microsoft.com/office/powerpoint/2010/main" xmlns="" val="899371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marL="0" lvl="0" indent="0">
              <a:spcBef>
                <a:spcPts val="0"/>
              </a:spcBef>
              <a:spcAft>
                <a:spcPts val="600"/>
              </a:spcAft>
              <a:buNone/>
            </a:pPr>
            <a:r>
              <a:rPr lang="en-US" sz="2400" dirty="0">
                <a:solidFill>
                  <a:prstClr val="black"/>
                </a:solidFill>
                <a:latin typeface="Cambria" pitchFamily="18" charset="0"/>
              </a:rPr>
              <a:t>Mentoring program practices to consider:</a:t>
            </a:r>
          </a:p>
          <a:p>
            <a:pPr lvl="0">
              <a:spcBef>
                <a:spcPts val="0"/>
              </a:spcBef>
              <a:spcAft>
                <a:spcPts val="600"/>
              </a:spcAft>
            </a:pPr>
            <a:r>
              <a:rPr lang="en-US" sz="2400" dirty="0">
                <a:solidFill>
                  <a:prstClr val="black"/>
                </a:solidFill>
                <a:latin typeface="Cambria" pitchFamily="18" charset="0"/>
              </a:rPr>
              <a:t>Facilitate matching employees with military experience to Veteran employees, as desired</a:t>
            </a:r>
          </a:p>
          <a:p>
            <a:pPr lvl="0">
              <a:spcBef>
                <a:spcPts val="0"/>
              </a:spcBef>
              <a:spcAft>
                <a:spcPts val="600"/>
              </a:spcAft>
            </a:pPr>
            <a:r>
              <a:rPr lang="en-US" sz="2400" dirty="0">
                <a:solidFill>
                  <a:prstClr val="black"/>
                </a:solidFill>
                <a:latin typeface="Cambria" pitchFamily="18" charset="0"/>
              </a:rPr>
              <a:t>Develop and implement a Veteran Mentoring Program, or support one that already exists</a:t>
            </a:r>
          </a:p>
          <a:p>
            <a:pPr lvl="0">
              <a:spcBef>
                <a:spcPts val="0"/>
              </a:spcBef>
              <a:spcAft>
                <a:spcPts val="600"/>
              </a:spcAft>
            </a:pPr>
            <a:r>
              <a:rPr lang="en-US" sz="2400" dirty="0">
                <a:solidFill>
                  <a:prstClr val="black"/>
                </a:solidFill>
                <a:latin typeface="Cambria" pitchFamily="18" charset="0"/>
              </a:rPr>
              <a:t>Refer to the Department of Veterans Affairs Training Series on Veteran Mentoring Programs found on </a:t>
            </a:r>
            <a:r>
              <a:rPr lang="en-US" sz="2400" dirty="0" smtClean="0">
                <a:solidFill>
                  <a:prstClr val="black"/>
                </a:solidFill>
                <a:latin typeface="Cambria" pitchFamily="18" charset="0"/>
              </a:rPr>
              <a:t>the </a:t>
            </a:r>
            <a:r>
              <a:rPr lang="en-US" sz="2400" dirty="0">
                <a:solidFill>
                  <a:prstClr val="black"/>
                </a:solidFill>
                <a:latin typeface="Cambria" pitchFamily="18" charset="0"/>
              </a:rPr>
              <a:t>Veterans Employment Toolkit (</a:t>
            </a:r>
            <a:r>
              <a:rPr lang="en-US" sz="2400" u="sng" dirty="0">
                <a:solidFill>
                  <a:prstClr val="black"/>
                </a:solidFill>
                <a:latin typeface="Cambria" pitchFamily="18" charset="0"/>
                <a:hlinkClick r:id="rId3"/>
              </a:rPr>
              <a:t>www.va.gov/vetsinworkplace</a:t>
            </a:r>
            <a:r>
              <a:rPr lang="en-US" sz="2400" dirty="0">
                <a:solidFill>
                  <a:prstClr val="black"/>
                </a:solidFill>
                <a:latin typeface="Cambria" pitchFamily="18" charset="0"/>
              </a:rPr>
              <a:t>)</a:t>
            </a:r>
          </a:p>
          <a:p>
            <a:pPr lvl="0">
              <a:spcBef>
                <a:spcPts val="0"/>
              </a:spcBef>
              <a:spcAft>
                <a:spcPts val="600"/>
              </a:spcAft>
            </a:pPr>
            <a:r>
              <a:rPr lang="en-US" sz="2400" dirty="0">
                <a:solidFill>
                  <a:prstClr val="black"/>
                </a:solidFill>
                <a:latin typeface="Cambria" pitchFamily="18" charset="0"/>
              </a:rPr>
              <a:t>Offer resources, assistance, and support when needed</a:t>
            </a: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Organize Mentoring</a:t>
            </a:r>
            <a:endParaRPr lang="en-US" sz="24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13</a:t>
            </a:fld>
            <a:endParaRPr lang="en-US" dirty="0"/>
          </a:p>
        </p:txBody>
      </p:sp>
    </p:spTree>
    <p:extLst>
      <p:ext uri="{BB962C8B-B14F-4D97-AF65-F5344CB8AC3E}">
        <p14:creationId xmlns:p14="http://schemas.microsoft.com/office/powerpoint/2010/main" xmlns="" val="509465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828800"/>
            <a:ext cx="8077200" cy="4114800"/>
          </a:xfrm>
          <a:prstGeom prst="rect">
            <a:avLst/>
          </a:prstGeom>
        </p:spPr>
        <p:txBody>
          <a:bodyPr>
            <a:noAutofit/>
          </a:bodyPr>
          <a:lstStyle/>
          <a:p>
            <a:pPr lvl="0">
              <a:spcBef>
                <a:spcPts val="0"/>
              </a:spcBef>
              <a:spcAft>
                <a:spcPts val="600"/>
              </a:spcAft>
            </a:pPr>
            <a:r>
              <a:rPr lang="en-US" sz="2400" dirty="0">
                <a:solidFill>
                  <a:prstClr val="black"/>
                </a:solidFill>
                <a:latin typeface="Cambria" pitchFamily="18" charset="0"/>
              </a:rPr>
              <a:t>Provide EAP services offered by professionals trained in Veterans’ issues</a:t>
            </a:r>
          </a:p>
          <a:p>
            <a:pPr lvl="0">
              <a:spcBef>
                <a:spcPts val="0"/>
              </a:spcBef>
              <a:spcAft>
                <a:spcPts val="600"/>
              </a:spcAft>
            </a:pPr>
            <a:r>
              <a:rPr lang="en-US" sz="2400" dirty="0">
                <a:solidFill>
                  <a:prstClr val="black"/>
                </a:solidFill>
                <a:latin typeface="Cambria" pitchFamily="18" charset="0"/>
              </a:rPr>
              <a:t>Ensure EAP providers are screening for Veteran status of employees seeking assistance or their family members</a:t>
            </a:r>
          </a:p>
          <a:p>
            <a:pPr lvl="0">
              <a:spcBef>
                <a:spcPts val="0"/>
              </a:spcBef>
              <a:spcAft>
                <a:spcPts val="600"/>
              </a:spcAft>
            </a:pPr>
            <a:r>
              <a:rPr lang="en-US" sz="2400" dirty="0">
                <a:solidFill>
                  <a:prstClr val="black"/>
                </a:solidFill>
                <a:latin typeface="Cambria" pitchFamily="18" charset="0"/>
              </a:rPr>
              <a:t>Ensure EAP providers are screening for PTSD </a:t>
            </a:r>
          </a:p>
          <a:p>
            <a:pPr lvl="0">
              <a:spcBef>
                <a:spcPts val="0"/>
              </a:spcBef>
              <a:spcAft>
                <a:spcPts val="600"/>
              </a:spcAft>
            </a:pPr>
            <a:r>
              <a:rPr lang="en-US" sz="2400" dirty="0">
                <a:solidFill>
                  <a:prstClr val="black"/>
                </a:solidFill>
                <a:latin typeface="Cambria" pitchFamily="18" charset="0"/>
              </a:rPr>
              <a:t>Ensure EAP providers are knowledgeable on Veteran resources</a:t>
            </a: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Provide Veteran-Friendly EAP Services</a:t>
            </a:r>
            <a:endParaRPr lang="en-US" sz="24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14</a:t>
            </a:fld>
            <a:endParaRPr lang="en-US" dirty="0"/>
          </a:p>
        </p:txBody>
      </p:sp>
    </p:spTree>
    <p:extLst>
      <p:ext uri="{BB962C8B-B14F-4D97-AF65-F5344CB8AC3E}">
        <p14:creationId xmlns:p14="http://schemas.microsoft.com/office/powerpoint/2010/main" xmlns="" val="18669190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828800"/>
            <a:ext cx="8077200" cy="4114800"/>
          </a:xfrm>
          <a:prstGeom prst="rect">
            <a:avLst/>
          </a:prstGeom>
        </p:spPr>
        <p:txBody>
          <a:bodyPr>
            <a:noAutofit/>
          </a:bodyPr>
          <a:lstStyle/>
          <a:p>
            <a:pPr lvl="0">
              <a:spcBef>
                <a:spcPts val="0"/>
              </a:spcBef>
            </a:pPr>
            <a:r>
              <a:rPr lang="en-US" sz="2400" dirty="0">
                <a:solidFill>
                  <a:prstClr val="black"/>
                </a:solidFill>
                <a:latin typeface="Cambria" pitchFamily="18" charset="0"/>
              </a:rPr>
              <a:t>Celebrate holiday remembrances, such as Veterans Day and Memorial Day</a:t>
            </a:r>
          </a:p>
          <a:p>
            <a:pPr marL="0" lvl="0" indent="0">
              <a:spcBef>
                <a:spcPts val="0"/>
              </a:spcBef>
              <a:buNone/>
            </a:pPr>
            <a:endParaRPr lang="en-US" sz="2400" dirty="0">
              <a:solidFill>
                <a:prstClr val="black"/>
              </a:solidFill>
              <a:latin typeface="Cambria" pitchFamily="18" charset="0"/>
            </a:endParaRPr>
          </a:p>
          <a:p>
            <a:pPr lvl="0">
              <a:spcBef>
                <a:spcPts val="0"/>
              </a:spcBef>
            </a:pPr>
            <a:r>
              <a:rPr lang="en-US" sz="2400" dirty="0">
                <a:solidFill>
                  <a:prstClr val="black"/>
                </a:solidFill>
                <a:latin typeface="Cambria" pitchFamily="18" charset="0"/>
              </a:rPr>
              <a:t>Highlight Veteran employees in organization newsletters, at employee gatherings, etc. (share their stories)</a:t>
            </a:r>
          </a:p>
          <a:p>
            <a:pPr marL="0" lvl="0" indent="0">
              <a:spcBef>
                <a:spcPts val="0"/>
              </a:spcBef>
              <a:buNone/>
            </a:pPr>
            <a:endParaRPr lang="en-US" sz="2400" dirty="0">
              <a:solidFill>
                <a:prstClr val="black"/>
              </a:solidFill>
              <a:latin typeface="Cambria" pitchFamily="18" charset="0"/>
            </a:endParaRPr>
          </a:p>
          <a:p>
            <a:pPr lvl="0">
              <a:spcBef>
                <a:spcPts val="0"/>
              </a:spcBef>
            </a:pPr>
            <a:r>
              <a:rPr lang="en-US" sz="2400" dirty="0">
                <a:solidFill>
                  <a:prstClr val="black"/>
                </a:solidFill>
                <a:latin typeface="Cambria" pitchFamily="18" charset="0"/>
              </a:rPr>
              <a:t>Encourage supervisors and fellow co-workers to thank Veteran employees for their military service</a:t>
            </a:r>
          </a:p>
          <a:p>
            <a:pPr marL="0" lvl="0" indent="0">
              <a:spcBef>
                <a:spcPts val="0"/>
              </a:spcBef>
              <a:buNone/>
            </a:pPr>
            <a:endParaRPr lang="en-US" sz="1800" dirty="0">
              <a:solidFill>
                <a:prstClr val="black"/>
              </a:solidFill>
            </a:endParaRP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Recognize Military Service</a:t>
            </a:r>
            <a:endParaRPr lang="en-US" sz="24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15</a:t>
            </a:fld>
            <a:endParaRPr lang="en-US" dirty="0"/>
          </a:p>
        </p:txBody>
      </p:sp>
    </p:spTree>
    <p:extLst>
      <p:ext uri="{BB962C8B-B14F-4D97-AF65-F5344CB8AC3E}">
        <p14:creationId xmlns:p14="http://schemas.microsoft.com/office/powerpoint/2010/main" xmlns="" val="39447968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828800"/>
            <a:ext cx="8077200" cy="4114800"/>
          </a:xfrm>
          <a:prstGeom prst="rect">
            <a:avLst/>
          </a:prstGeom>
        </p:spPr>
        <p:txBody>
          <a:bodyPr>
            <a:noAutofit/>
          </a:bodyPr>
          <a:lstStyle/>
          <a:p>
            <a:pPr lvl="0">
              <a:spcBef>
                <a:spcPts val="0"/>
              </a:spcBef>
            </a:pPr>
            <a:r>
              <a:rPr lang="en-US" sz="2400" dirty="0">
                <a:solidFill>
                  <a:prstClr val="black"/>
                </a:solidFill>
                <a:latin typeface="Cambria" pitchFamily="18" charset="0"/>
              </a:rPr>
              <a:t>Educate management on the resources available to their Veteran employees within and outside the organization (e.g., Department of Veteran Affairs services)</a:t>
            </a:r>
          </a:p>
          <a:p>
            <a:pPr marL="285750" lvl="0" indent="-285750">
              <a:spcBef>
                <a:spcPts val="0"/>
              </a:spcBef>
              <a:buFont typeface="Wingdings" pitchFamily="2" charset="2"/>
              <a:buChar char="§"/>
            </a:pPr>
            <a:endParaRPr lang="en-US" sz="2400" dirty="0">
              <a:solidFill>
                <a:prstClr val="black"/>
              </a:solidFill>
              <a:latin typeface="Cambria" pitchFamily="18" charset="0"/>
            </a:endParaRPr>
          </a:p>
          <a:p>
            <a:pPr lvl="0">
              <a:spcBef>
                <a:spcPts val="0"/>
              </a:spcBef>
            </a:pPr>
            <a:r>
              <a:rPr lang="en-US" sz="2400" dirty="0">
                <a:solidFill>
                  <a:prstClr val="black"/>
                </a:solidFill>
                <a:latin typeface="Cambria" pitchFamily="18" charset="0"/>
              </a:rPr>
              <a:t>Create a workplace culture that encourages employees to seek assistance for professional or personal issues with no fear of retribution</a:t>
            </a:r>
          </a:p>
          <a:p>
            <a:pPr marL="0" lvl="0" indent="0">
              <a:spcBef>
                <a:spcPts val="0"/>
              </a:spcBef>
              <a:buNone/>
            </a:pPr>
            <a:endParaRPr lang="en-US" sz="2400" dirty="0">
              <a:solidFill>
                <a:prstClr val="black"/>
              </a:solidFill>
              <a:latin typeface="Cambria" pitchFamily="18" charset="0"/>
            </a:endParaRPr>
          </a:p>
          <a:p>
            <a:pPr lvl="0">
              <a:spcBef>
                <a:spcPts val="0"/>
              </a:spcBef>
            </a:pPr>
            <a:r>
              <a:rPr lang="en-US" sz="2400" dirty="0">
                <a:solidFill>
                  <a:prstClr val="black"/>
                </a:solidFill>
                <a:latin typeface="Cambria" pitchFamily="18" charset="0"/>
              </a:rPr>
              <a:t>Train supervisors and managers on military culture and Veterans’ issues, including issues regarding PTSD</a:t>
            </a:r>
          </a:p>
          <a:p>
            <a:pPr marL="0" lvl="0" indent="0">
              <a:spcBef>
                <a:spcPts val="0"/>
              </a:spcBef>
              <a:buNone/>
            </a:pPr>
            <a:endParaRPr lang="en-US" sz="1800" dirty="0">
              <a:solidFill>
                <a:prstClr val="black"/>
              </a:solidFill>
            </a:endParaRP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Train Supervisors &amp; Managers</a:t>
            </a:r>
            <a:endParaRPr lang="en-US" sz="24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16</a:t>
            </a:fld>
            <a:endParaRPr lang="en-US" dirty="0"/>
          </a:p>
        </p:txBody>
      </p:sp>
    </p:spTree>
    <p:extLst>
      <p:ext uri="{BB962C8B-B14F-4D97-AF65-F5344CB8AC3E}">
        <p14:creationId xmlns:p14="http://schemas.microsoft.com/office/powerpoint/2010/main" xmlns="" val="5351360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828800"/>
            <a:ext cx="8077200" cy="4114800"/>
          </a:xfrm>
          <a:prstGeom prst="rect">
            <a:avLst/>
          </a:prstGeom>
        </p:spPr>
        <p:txBody>
          <a:bodyPr>
            <a:noAutofit/>
          </a:bodyPr>
          <a:lstStyle/>
          <a:p>
            <a:pPr marL="0" lvl="0" indent="0">
              <a:spcBef>
                <a:spcPts val="0"/>
              </a:spcBef>
              <a:spcAft>
                <a:spcPts val="600"/>
              </a:spcAft>
              <a:buNone/>
            </a:pPr>
            <a:r>
              <a:rPr lang="en-US" sz="2400" dirty="0">
                <a:solidFill>
                  <a:prstClr val="black"/>
                </a:solidFill>
                <a:latin typeface="Cambria" pitchFamily="18" charset="0"/>
              </a:rPr>
              <a:t>For companies needing vendor support:</a:t>
            </a:r>
          </a:p>
          <a:p>
            <a:pPr lvl="0">
              <a:spcBef>
                <a:spcPts val="0"/>
              </a:spcBef>
              <a:spcAft>
                <a:spcPts val="600"/>
              </a:spcAft>
            </a:pPr>
            <a:r>
              <a:rPr lang="en-US" sz="2400" dirty="0">
                <a:solidFill>
                  <a:prstClr val="black"/>
                </a:solidFill>
                <a:latin typeface="Cambria" pitchFamily="18" charset="0"/>
              </a:rPr>
              <a:t>Let Veteran-owned businesses know you are seeking their support</a:t>
            </a:r>
          </a:p>
          <a:p>
            <a:pPr lvl="0">
              <a:spcBef>
                <a:spcPts val="0"/>
              </a:spcBef>
              <a:spcAft>
                <a:spcPts val="600"/>
              </a:spcAft>
            </a:pPr>
            <a:r>
              <a:rPr lang="en-US" sz="2400" dirty="0">
                <a:solidFill>
                  <a:prstClr val="black"/>
                </a:solidFill>
                <a:latin typeface="Cambria" pitchFamily="18" charset="0"/>
              </a:rPr>
              <a:t>Make your supplier diversity website easy to find and clearly welcoming to Veteran-owned businesses</a:t>
            </a:r>
          </a:p>
          <a:p>
            <a:pPr lvl="0">
              <a:spcBef>
                <a:spcPts val="0"/>
              </a:spcBef>
              <a:spcAft>
                <a:spcPts val="600"/>
              </a:spcAft>
            </a:pPr>
            <a:r>
              <a:rPr lang="en-US" sz="2400" dirty="0">
                <a:solidFill>
                  <a:prstClr val="black"/>
                </a:solidFill>
                <a:latin typeface="Cambria" pitchFamily="18" charset="0"/>
              </a:rPr>
              <a:t>Set clear guidelines on doing business with your organization</a:t>
            </a:r>
          </a:p>
          <a:p>
            <a:pPr lvl="0">
              <a:spcBef>
                <a:spcPts val="0"/>
              </a:spcBef>
              <a:spcAft>
                <a:spcPts val="600"/>
              </a:spcAft>
            </a:pPr>
            <a:r>
              <a:rPr lang="en-US" sz="2400" dirty="0">
                <a:solidFill>
                  <a:prstClr val="black"/>
                </a:solidFill>
                <a:latin typeface="Cambria" pitchFamily="18" charset="0"/>
              </a:rPr>
              <a:t>Dedicate resources to develop and lead the supplier diversity program, if needed</a:t>
            </a: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Vendor Preference to Veteran-Owned Businesses</a:t>
            </a:r>
            <a:endParaRPr lang="en-US" sz="24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17</a:t>
            </a:fld>
            <a:endParaRPr lang="en-US" dirty="0"/>
          </a:p>
        </p:txBody>
      </p:sp>
    </p:spTree>
    <p:extLst>
      <p:ext uri="{BB962C8B-B14F-4D97-AF65-F5344CB8AC3E}">
        <p14:creationId xmlns:p14="http://schemas.microsoft.com/office/powerpoint/2010/main" xmlns="" val="301224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828800"/>
            <a:ext cx="8077200" cy="4114800"/>
          </a:xfrm>
          <a:prstGeom prst="rect">
            <a:avLst/>
          </a:prstGeom>
        </p:spPr>
        <p:txBody>
          <a:bodyPr>
            <a:noAutofit/>
          </a:bodyPr>
          <a:lstStyle/>
          <a:p>
            <a:pPr lvl="0">
              <a:spcBef>
                <a:spcPts val="0"/>
              </a:spcBef>
              <a:spcAft>
                <a:spcPts val="600"/>
              </a:spcAft>
            </a:pPr>
            <a:r>
              <a:rPr lang="en-US" sz="2400" dirty="0">
                <a:solidFill>
                  <a:prstClr val="black"/>
                </a:solidFill>
                <a:latin typeface="Cambria" pitchFamily="18" charset="0"/>
              </a:rPr>
              <a:t>Get your organization involved in active duty and military Veteran causes</a:t>
            </a:r>
          </a:p>
          <a:p>
            <a:pPr lvl="1">
              <a:spcBef>
                <a:spcPts val="0"/>
              </a:spcBef>
              <a:spcAft>
                <a:spcPts val="600"/>
              </a:spcAft>
              <a:buFont typeface="Arial" panose="020B0604020202020204" pitchFamily="34" charset="0"/>
              <a:buChar char="•"/>
            </a:pPr>
            <a:r>
              <a:rPr lang="en-US" sz="2200" dirty="0">
                <a:solidFill>
                  <a:prstClr val="black"/>
                </a:solidFill>
                <a:latin typeface="Cambria" pitchFamily="18" charset="0"/>
              </a:rPr>
              <a:t>Care packages to the military</a:t>
            </a:r>
          </a:p>
          <a:p>
            <a:pPr lvl="1">
              <a:spcBef>
                <a:spcPts val="0"/>
              </a:spcBef>
              <a:spcAft>
                <a:spcPts val="600"/>
              </a:spcAft>
              <a:buFont typeface="Arial" panose="020B0604020202020204" pitchFamily="34" charset="0"/>
              <a:buChar char="•"/>
            </a:pPr>
            <a:r>
              <a:rPr lang="en-US" sz="2200" dirty="0">
                <a:solidFill>
                  <a:prstClr val="black"/>
                </a:solidFill>
                <a:latin typeface="Cambria" pitchFamily="18" charset="0"/>
              </a:rPr>
              <a:t>Housing assistance for returning Veterans</a:t>
            </a:r>
          </a:p>
          <a:p>
            <a:pPr lvl="1">
              <a:spcBef>
                <a:spcPts val="0"/>
              </a:spcBef>
              <a:spcAft>
                <a:spcPts val="600"/>
              </a:spcAft>
              <a:buFont typeface="Arial" panose="020B0604020202020204" pitchFamily="34" charset="0"/>
              <a:buChar char="•"/>
            </a:pPr>
            <a:r>
              <a:rPr lang="en-US" sz="2200" dirty="0">
                <a:solidFill>
                  <a:prstClr val="black"/>
                </a:solidFill>
                <a:latin typeface="Cambria" pitchFamily="18" charset="0"/>
              </a:rPr>
              <a:t>Transition assistance to returning Veterans</a:t>
            </a:r>
          </a:p>
          <a:p>
            <a:pPr lvl="0">
              <a:spcBef>
                <a:spcPts val="0"/>
              </a:spcBef>
              <a:spcAft>
                <a:spcPts val="600"/>
              </a:spcAft>
            </a:pPr>
            <a:r>
              <a:rPr lang="en-US" sz="2400" dirty="0">
                <a:solidFill>
                  <a:prstClr val="black"/>
                </a:solidFill>
                <a:latin typeface="Cambria" pitchFamily="18" charset="0"/>
              </a:rPr>
              <a:t>Encourage internal Veteran affinity groups to lead these efforts and support them with resources</a:t>
            </a: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Military-focused Philanthropy</a:t>
            </a:r>
            <a:endParaRPr lang="en-US" sz="24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18</a:t>
            </a:fld>
            <a:endParaRPr lang="en-US" dirty="0"/>
          </a:p>
        </p:txBody>
      </p:sp>
    </p:spTree>
    <p:extLst>
      <p:ext uri="{BB962C8B-B14F-4D97-AF65-F5344CB8AC3E}">
        <p14:creationId xmlns:p14="http://schemas.microsoft.com/office/powerpoint/2010/main" xmlns="" val="1235320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Is Your Organization Veteran-Friendly?</a:t>
            </a:r>
            <a:endParaRPr lang="en-US" sz="2400" dirty="0">
              <a:solidFill>
                <a:schemeClr val="tx2">
                  <a:lumMod val="75000"/>
                </a:schemeClr>
              </a:solidFill>
              <a:latin typeface="Calibri" pitchFamily="34" charset="0"/>
              <a:ea typeface="Adobe Heiti Std R" pitchFamily="34" charset="-128"/>
            </a:endParaRPr>
          </a:p>
        </p:txBody>
      </p:sp>
      <p:sp>
        <p:nvSpPr>
          <p:cNvPr id="6" name="Content Placeholder 5"/>
          <p:cNvSpPr>
            <a:spLocks noGrp="1"/>
          </p:cNvSpPr>
          <p:nvPr>
            <p:ph sz="half" idx="1"/>
          </p:nvPr>
        </p:nvSpPr>
        <p:spPr>
          <a:xfrm>
            <a:off x="457200" y="1798637"/>
            <a:ext cx="6248400" cy="4525963"/>
          </a:xfrm>
        </p:spPr>
        <p:txBody>
          <a:bodyPr/>
          <a:lstStyle/>
          <a:p>
            <a:pPr marL="0" lvl="0" indent="0">
              <a:spcBef>
                <a:spcPts val="0"/>
              </a:spcBef>
              <a:spcAft>
                <a:spcPts val="600"/>
              </a:spcAft>
              <a:buNone/>
            </a:pPr>
            <a:r>
              <a:rPr lang="en-US" sz="2000" dirty="0">
                <a:solidFill>
                  <a:prstClr val="black"/>
                </a:solidFill>
                <a:latin typeface="Cambria" pitchFamily="18" charset="0"/>
              </a:rPr>
              <a:t>Does your organization have a strong Veteran recruitment and hiring program?</a:t>
            </a:r>
          </a:p>
          <a:p>
            <a:pPr marL="0" lvl="0" indent="0">
              <a:spcBef>
                <a:spcPts val="0"/>
              </a:spcBef>
              <a:spcAft>
                <a:spcPts val="600"/>
              </a:spcAft>
              <a:buNone/>
            </a:pPr>
            <a:r>
              <a:rPr lang="en-US" sz="2000" dirty="0">
                <a:solidFill>
                  <a:prstClr val="black"/>
                </a:solidFill>
                <a:latin typeface="Cambria" pitchFamily="18" charset="0"/>
              </a:rPr>
              <a:t>Does your organization have supportive policies and practices in place for members of the National Guard and Reserve?</a:t>
            </a:r>
          </a:p>
          <a:p>
            <a:pPr marL="0" lvl="0" indent="0">
              <a:spcBef>
                <a:spcPts val="0"/>
              </a:spcBef>
              <a:spcAft>
                <a:spcPts val="600"/>
              </a:spcAft>
              <a:buNone/>
            </a:pPr>
            <a:r>
              <a:rPr lang="en-US" sz="2000" dirty="0">
                <a:solidFill>
                  <a:prstClr val="black"/>
                </a:solidFill>
                <a:latin typeface="Cambria" pitchFamily="18" charset="0"/>
              </a:rPr>
              <a:t>Does your organization support affinity groups for Veterans?</a:t>
            </a:r>
          </a:p>
          <a:p>
            <a:pPr marL="0" lvl="0" indent="0">
              <a:spcBef>
                <a:spcPts val="0"/>
              </a:spcBef>
              <a:spcAft>
                <a:spcPts val="600"/>
              </a:spcAft>
              <a:buNone/>
            </a:pPr>
            <a:r>
              <a:rPr lang="en-US" sz="2000" dirty="0">
                <a:solidFill>
                  <a:prstClr val="black"/>
                </a:solidFill>
                <a:latin typeface="Cambria" pitchFamily="18" charset="0"/>
              </a:rPr>
              <a:t>Does your organization provide orientation training to new Veteran employees?</a:t>
            </a:r>
          </a:p>
          <a:p>
            <a:pPr marL="0" lvl="0" indent="0">
              <a:spcBef>
                <a:spcPts val="0"/>
              </a:spcBef>
              <a:spcAft>
                <a:spcPts val="600"/>
              </a:spcAft>
              <a:buNone/>
            </a:pPr>
            <a:r>
              <a:rPr lang="en-US" sz="2000" dirty="0">
                <a:solidFill>
                  <a:prstClr val="black"/>
                </a:solidFill>
                <a:latin typeface="Cambria" pitchFamily="18" charset="0"/>
              </a:rPr>
              <a:t>Does your organization have a mentorship program for new Veteran employees?</a:t>
            </a:r>
          </a:p>
          <a:p>
            <a:pPr marL="0" lvl="0" indent="0">
              <a:spcBef>
                <a:spcPts val="0"/>
              </a:spcBef>
              <a:spcAft>
                <a:spcPts val="600"/>
              </a:spcAft>
              <a:buNone/>
            </a:pPr>
            <a:r>
              <a:rPr lang="en-US" sz="2000" dirty="0">
                <a:solidFill>
                  <a:prstClr val="black"/>
                </a:solidFill>
                <a:latin typeface="Cambria" pitchFamily="18" charset="0"/>
              </a:rPr>
              <a:t>Does your organization recognize employees for their military service</a:t>
            </a:r>
            <a:r>
              <a:rPr lang="en-US" sz="2000" dirty="0" smtClean="0">
                <a:solidFill>
                  <a:prstClr val="black"/>
                </a:solidFill>
                <a:latin typeface="Cambria" pitchFamily="18" charset="0"/>
              </a:rPr>
              <a:t>?</a:t>
            </a:r>
            <a:endParaRPr lang="en-US" sz="2000" dirty="0">
              <a:solidFill>
                <a:prstClr val="black"/>
              </a:solidFill>
              <a:latin typeface="Cambria" pitchFamily="18" charset="0"/>
            </a:endParaRPr>
          </a:p>
        </p:txBody>
      </p:sp>
      <p:sp>
        <p:nvSpPr>
          <p:cNvPr id="7" name="Content Placeholder 6"/>
          <p:cNvSpPr>
            <a:spLocks noGrp="1"/>
          </p:cNvSpPr>
          <p:nvPr>
            <p:ph sz="half" idx="2"/>
          </p:nvPr>
        </p:nvSpPr>
        <p:spPr>
          <a:xfrm>
            <a:off x="6781800" y="1874837"/>
            <a:ext cx="1905000" cy="4525963"/>
          </a:xfrm>
        </p:spPr>
        <p:txBody>
          <a:bodyPr/>
          <a:lstStyle/>
          <a:p>
            <a:pPr marL="0" indent="0">
              <a:buNone/>
            </a:pPr>
            <a:r>
              <a:rPr lang="en-US" sz="2000" dirty="0" smtClean="0">
                <a:latin typeface="Cambria" panose="02040503050406030204" pitchFamily="18" charset="0"/>
              </a:rPr>
              <a:t>Yes     No</a:t>
            </a:r>
          </a:p>
          <a:p>
            <a:pPr marL="0" indent="0">
              <a:buNone/>
            </a:pPr>
            <a:endParaRPr lang="en-US" sz="2000" dirty="0">
              <a:latin typeface="Cambria" panose="02040503050406030204" pitchFamily="18" charset="0"/>
            </a:endParaRPr>
          </a:p>
          <a:p>
            <a:pPr marL="0" indent="0">
              <a:buNone/>
            </a:pPr>
            <a:r>
              <a:rPr lang="en-US" sz="2000" dirty="0">
                <a:latin typeface="Cambria" panose="02040503050406030204" pitchFamily="18" charset="0"/>
              </a:rPr>
              <a:t>Yes     No</a:t>
            </a:r>
          </a:p>
          <a:p>
            <a:pPr marL="0" indent="0">
              <a:buNone/>
            </a:pPr>
            <a:endParaRPr lang="en-US" sz="2000" dirty="0" smtClean="0">
              <a:latin typeface="Cambria" panose="02040503050406030204" pitchFamily="18" charset="0"/>
            </a:endParaRPr>
          </a:p>
          <a:p>
            <a:pPr marL="0" indent="0">
              <a:buNone/>
            </a:pPr>
            <a:r>
              <a:rPr lang="en-US" sz="2000" dirty="0" smtClean="0">
                <a:latin typeface="Cambria" panose="02040503050406030204" pitchFamily="18" charset="0"/>
              </a:rPr>
              <a:t>Yes     </a:t>
            </a:r>
            <a:r>
              <a:rPr lang="en-US" sz="2000" dirty="0">
                <a:latin typeface="Cambria" panose="02040503050406030204" pitchFamily="18" charset="0"/>
              </a:rPr>
              <a:t>No</a:t>
            </a:r>
          </a:p>
          <a:p>
            <a:pPr marL="0" indent="0">
              <a:buNone/>
            </a:pPr>
            <a:endParaRPr lang="en-US" sz="2000" dirty="0" smtClean="0">
              <a:latin typeface="Cambria" panose="02040503050406030204" pitchFamily="18" charset="0"/>
            </a:endParaRPr>
          </a:p>
          <a:p>
            <a:pPr marL="0" indent="0">
              <a:buNone/>
            </a:pPr>
            <a:r>
              <a:rPr lang="en-US" sz="2000" dirty="0">
                <a:latin typeface="Cambria" panose="02040503050406030204" pitchFamily="18" charset="0"/>
              </a:rPr>
              <a:t>Yes     No</a:t>
            </a:r>
          </a:p>
          <a:p>
            <a:pPr marL="0" indent="0">
              <a:buNone/>
            </a:pPr>
            <a:endParaRPr lang="en-US" sz="2000" dirty="0" smtClean="0">
              <a:latin typeface="Cambria" panose="02040503050406030204" pitchFamily="18" charset="0"/>
            </a:endParaRPr>
          </a:p>
          <a:p>
            <a:pPr marL="0" indent="0">
              <a:buNone/>
            </a:pPr>
            <a:r>
              <a:rPr lang="en-US" sz="2000" dirty="0">
                <a:latin typeface="Cambria" panose="02040503050406030204" pitchFamily="18" charset="0"/>
              </a:rPr>
              <a:t>Yes     No</a:t>
            </a:r>
          </a:p>
          <a:p>
            <a:pPr marL="0" indent="0">
              <a:buNone/>
            </a:pPr>
            <a:endParaRPr lang="en-US" sz="2000" dirty="0" smtClean="0">
              <a:latin typeface="Cambria" panose="02040503050406030204" pitchFamily="18" charset="0"/>
            </a:endParaRPr>
          </a:p>
          <a:p>
            <a:pPr marL="0" indent="0">
              <a:buNone/>
            </a:pPr>
            <a:r>
              <a:rPr lang="en-US" sz="2000" dirty="0">
                <a:latin typeface="Cambria" panose="02040503050406030204" pitchFamily="18" charset="0"/>
              </a:rPr>
              <a:t>Yes     No</a:t>
            </a:r>
          </a:p>
          <a:p>
            <a:pPr marL="0" indent="0">
              <a:buNone/>
            </a:pPr>
            <a:endParaRPr lang="en-US" sz="2000" dirty="0">
              <a:latin typeface="Cambria" panose="02040503050406030204" pitchFamily="18" charset="0"/>
            </a:endParaRPr>
          </a:p>
        </p:txBody>
      </p:sp>
      <p:sp>
        <p:nvSpPr>
          <p:cNvPr id="5" name="Slide Number Placeholder 4"/>
          <p:cNvSpPr>
            <a:spLocks noGrp="1"/>
          </p:cNvSpPr>
          <p:nvPr>
            <p:ph type="sldNum" sz="quarter" idx="12"/>
          </p:nvPr>
        </p:nvSpPr>
        <p:spPr/>
        <p:txBody>
          <a:bodyPr/>
          <a:lstStyle/>
          <a:p>
            <a:fld id="{A69EAF90-A5B3-4498-9A06-9EAA56579DC3}" type="slidenum">
              <a:rPr lang="en-US" smtClean="0"/>
              <a:pPr/>
              <a:t>19</a:t>
            </a:fld>
            <a:endParaRPr lang="en-US" dirty="0"/>
          </a:p>
        </p:txBody>
      </p:sp>
      <p:sp>
        <p:nvSpPr>
          <p:cNvPr id="8" name="Title 1"/>
          <p:cNvSpPr txBox="1">
            <a:spLocks/>
          </p:cNvSpPr>
          <p:nvPr/>
        </p:nvSpPr>
        <p:spPr>
          <a:xfrm>
            <a:off x="152400" y="1066800"/>
            <a:ext cx="8534400" cy="762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3200" dirty="0" smtClean="0">
                <a:solidFill>
                  <a:schemeClr val="tx2">
                    <a:lumMod val="75000"/>
                  </a:schemeClr>
                </a:solidFill>
                <a:latin typeface="Calibri" pitchFamily="34" charset="0"/>
                <a:ea typeface="Adobe Heiti Std R" pitchFamily="34" charset="-128"/>
              </a:rPr>
              <a:t>Is Your Organization Veteran-Friendly?</a:t>
            </a:r>
            <a:endParaRPr lang="en-US" sz="2400" dirty="0">
              <a:solidFill>
                <a:schemeClr val="tx2">
                  <a:lumMod val="75000"/>
                </a:schemeClr>
              </a:solidFill>
              <a:latin typeface="Calibri" pitchFamily="34" charset="0"/>
              <a:ea typeface="Adobe Heiti Std R" pitchFamily="34" charset="-128"/>
            </a:endParaRPr>
          </a:p>
        </p:txBody>
      </p:sp>
    </p:spTree>
    <p:extLst>
      <p:ext uri="{BB962C8B-B14F-4D97-AF65-F5344CB8AC3E}">
        <p14:creationId xmlns:p14="http://schemas.microsoft.com/office/powerpoint/2010/main" xmlns="" val="3225284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609600" y="2209800"/>
            <a:ext cx="8077200" cy="3429000"/>
          </a:xfrm>
          <a:prstGeom prst="rect">
            <a:avLst/>
          </a:prstGeom>
        </p:spPr>
        <p:txBody>
          <a:bodyPr>
            <a:noAutofit/>
          </a:bodyPr>
          <a:lstStyle/>
          <a:p>
            <a:pPr marL="0" lvl="0" indent="0">
              <a:spcBef>
                <a:spcPts val="0"/>
              </a:spcBef>
              <a:spcAft>
                <a:spcPts val="600"/>
              </a:spcAft>
              <a:buNone/>
            </a:pPr>
            <a:r>
              <a:rPr lang="en-US" sz="2200" dirty="0">
                <a:solidFill>
                  <a:prstClr val="black"/>
                </a:solidFill>
                <a:latin typeface="Cambria" pitchFamily="18" charset="0"/>
              </a:rPr>
              <a:t>This Department of Veterans Affairs Training Series on Veteran-Friendly Organizations is designed to help employers understand the benefits to hiring Veterans and military service members </a:t>
            </a:r>
            <a:r>
              <a:rPr lang="en-US" sz="2200" dirty="0" smtClean="0">
                <a:solidFill>
                  <a:prstClr val="black"/>
                </a:solidFill>
                <a:latin typeface="Cambria" pitchFamily="18" charset="0"/>
              </a:rPr>
              <a:t>(National Guard </a:t>
            </a:r>
            <a:r>
              <a:rPr lang="en-US" sz="2200" dirty="0">
                <a:solidFill>
                  <a:prstClr val="black"/>
                </a:solidFill>
                <a:latin typeface="Cambria" pitchFamily="18" charset="0"/>
              </a:rPr>
              <a:t>and Reserve) and the practices that could be implemented to attract and retain Veteran employees.</a:t>
            </a:r>
            <a:endParaRPr lang="en-US" sz="2400" dirty="0">
              <a:solidFill>
                <a:prstClr val="black"/>
              </a:solidFill>
              <a:latin typeface="Cambria" pitchFamily="18" charset="0"/>
            </a:endParaRP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Introduction</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2</a:t>
            </a:fld>
            <a:endParaRPr lang="en-US" dirty="0"/>
          </a:p>
        </p:txBody>
      </p:sp>
    </p:spTree>
    <p:extLst>
      <p:ext uri="{BB962C8B-B14F-4D97-AF65-F5344CB8AC3E}">
        <p14:creationId xmlns:p14="http://schemas.microsoft.com/office/powerpoint/2010/main" xmlns="" val="32745307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Is Your Organization Veteran-Friendly?</a:t>
            </a:r>
            <a:endParaRPr lang="en-US" sz="2400" dirty="0">
              <a:solidFill>
                <a:schemeClr val="tx2">
                  <a:lumMod val="75000"/>
                </a:schemeClr>
              </a:solidFill>
              <a:latin typeface="Calibri" pitchFamily="34" charset="0"/>
              <a:ea typeface="Adobe Heiti Std R" pitchFamily="34" charset="-128"/>
            </a:endParaRPr>
          </a:p>
        </p:txBody>
      </p:sp>
      <p:sp>
        <p:nvSpPr>
          <p:cNvPr id="6" name="Content Placeholder 5"/>
          <p:cNvSpPr>
            <a:spLocks noGrp="1"/>
          </p:cNvSpPr>
          <p:nvPr>
            <p:ph sz="half" idx="1"/>
          </p:nvPr>
        </p:nvSpPr>
        <p:spPr>
          <a:xfrm>
            <a:off x="457200" y="1798637"/>
            <a:ext cx="6248400" cy="4525963"/>
          </a:xfrm>
        </p:spPr>
        <p:txBody>
          <a:bodyPr/>
          <a:lstStyle/>
          <a:p>
            <a:pPr marL="0" lvl="0" indent="0">
              <a:spcBef>
                <a:spcPts val="0"/>
              </a:spcBef>
              <a:spcAft>
                <a:spcPts val="600"/>
              </a:spcAft>
              <a:buNone/>
            </a:pPr>
            <a:r>
              <a:rPr lang="en-US" sz="2000" dirty="0">
                <a:solidFill>
                  <a:prstClr val="black"/>
                </a:solidFill>
                <a:latin typeface="Cambria" pitchFamily="18" charset="0"/>
              </a:rPr>
              <a:t>Does your organization provide training to supervisors on Veterans’ issues and available resources?</a:t>
            </a:r>
          </a:p>
          <a:p>
            <a:pPr marL="0" lvl="0" indent="0">
              <a:spcBef>
                <a:spcPts val="0"/>
              </a:spcBef>
              <a:spcAft>
                <a:spcPts val="600"/>
              </a:spcAft>
              <a:buNone/>
            </a:pPr>
            <a:r>
              <a:rPr lang="en-US" sz="2000" dirty="0">
                <a:solidFill>
                  <a:prstClr val="black"/>
                </a:solidFill>
                <a:latin typeface="Cambria" pitchFamily="18" charset="0"/>
              </a:rPr>
              <a:t>Does your organization offer EAP services provided by professionals trained in Veterans’ issues?</a:t>
            </a:r>
          </a:p>
          <a:p>
            <a:pPr marL="0" lvl="0" indent="0">
              <a:spcBef>
                <a:spcPts val="0"/>
              </a:spcBef>
              <a:spcAft>
                <a:spcPts val="600"/>
              </a:spcAft>
              <a:buNone/>
            </a:pPr>
            <a:r>
              <a:rPr lang="en-US" sz="2000" dirty="0">
                <a:solidFill>
                  <a:prstClr val="black"/>
                </a:solidFill>
                <a:latin typeface="Cambria" pitchFamily="18" charset="0"/>
              </a:rPr>
              <a:t>Does your organization encourage employees to seek assistance for professional or personal issues?</a:t>
            </a:r>
          </a:p>
          <a:p>
            <a:pPr marL="0" lvl="0" indent="0">
              <a:spcBef>
                <a:spcPts val="0"/>
              </a:spcBef>
              <a:spcAft>
                <a:spcPts val="600"/>
              </a:spcAft>
              <a:buNone/>
            </a:pPr>
            <a:r>
              <a:rPr lang="en-US" sz="2000" dirty="0">
                <a:solidFill>
                  <a:prstClr val="black"/>
                </a:solidFill>
                <a:latin typeface="Cambria" pitchFamily="18" charset="0"/>
              </a:rPr>
              <a:t>Does your organization give preference to Veteran-owned businesses when vendor support is needed?</a:t>
            </a:r>
          </a:p>
          <a:p>
            <a:pPr marL="0" lvl="0" indent="0">
              <a:spcBef>
                <a:spcPts val="0"/>
              </a:spcBef>
              <a:spcAft>
                <a:spcPts val="600"/>
              </a:spcAft>
              <a:buNone/>
            </a:pPr>
            <a:r>
              <a:rPr lang="en-US" sz="2000" dirty="0">
                <a:solidFill>
                  <a:prstClr val="black"/>
                </a:solidFill>
                <a:latin typeface="Cambria" pitchFamily="18" charset="0"/>
              </a:rPr>
              <a:t>Does your organization support a military-focused philanthropic effort?</a:t>
            </a:r>
          </a:p>
        </p:txBody>
      </p:sp>
      <p:sp>
        <p:nvSpPr>
          <p:cNvPr id="7" name="Content Placeholder 6"/>
          <p:cNvSpPr>
            <a:spLocks noGrp="1"/>
          </p:cNvSpPr>
          <p:nvPr>
            <p:ph sz="half" idx="2"/>
          </p:nvPr>
        </p:nvSpPr>
        <p:spPr>
          <a:xfrm>
            <a:off x="6781800" y="1874837"/>
            <a:ext cx="1905000" cy="4525963"/>
          </a:xfrm>
        </p:spPr>
        <p:txBody>
          <a:bodyPr/>
          <a:lstStyle/>
          <a:p>
            <a:pPr marL="0" indent="0">
              <a:buNone/>
            </a:pPr>
            <a:r>
              <a:rPr lang="en-US" sz="2000" dirty="0" smtClean="0">
                <a:latin typeface="Cambria" panose="02040503050406030204" pitchFamily="18" charset="0"/>
              </a:rPr>
              <a:t>Yes     No</a:t>
            </a:r>
          </a:p>
          <a:p>
            <a:pPr marL="0" indent="0">
              <a:buNone/>
            </a:pPr>
            <a:endParaRPr lang="en-US" sz="2000" dirty="0">
              <a:latin typeface="Cambria" panose="02040503050406030204" pitchFamily="18" charset="0"/>
            </a:endParaRPr>
          </a:p>
          <a:p>
            <a:pPr marL="0" indent="0">
              <a:buNone/>
            </a:pPr>
            <a:r>
              <a:rPr lang="en-US" sz="2000" dirty="0">
                <a:latin typeface="Cambria" panose="02040503050406030204" pitchFamily="18" charset="0"/>
              </a:rPr>
              <a:t>Yes     No</a:t>
            </a:r>
          </a:p>
          <a:p>
            <a:pPr marL="0" indent="0">
              <a:buNone/>
            </a:pPr>
            <a:endParaRPr lang="en-US" sz="2000" dirty="0" smtClean="0">
              <a:latin typeface="Cambria" panose="02040503050406030204" pitchFamily="18" charset="0"/>
            </a:endParaRPr>
          </a:p>
          <a:p>
            <a:pPr marL="0" indent="0">
              <a:buNone/>
            </a:pPr>
            <a:r>
              <a:rPr lang="en-US" sz="2000" dirty="0" smtClean="0">
                <a:latin typeface="Cambria" panose="02040503050406030204" pitchFamily="18" charset="0"/>
              </a:rPr>
              <a:t>Yes     </a:t>
            </a:r>
            <a:r>
              <a:rPr lang="en-US" sz="2000" dirty="0">
                <a:latin typeface="Cambria" panose="02040503050406030204" pitchFamily="18" charset="0"/>
              </a:rPr>
              <a:t>No</a:t>
            </a:r>
          </a:p>
          <a:p>
            <a:pPr marL="0" indent="0">
              <a:buNone/>
            </a:pPr>
            <a:endParaRPr lang="en-US" sz="2000" dirty="0" smtClean="0">
              <a:latin typeface="Cambria" panose="02040503050406030204" pitchFamily="18" charset="0"/>
            </a:endParaRPr>
          </a:p>
          <a:p>
            <a:pPr marL="0" indent="0">
              <a:buNone/>
            </a:pPr>
            <a:r>
              <a:rPr lang="en-US" sz="2000" dirty="0">
                <a:latin typeface="Cambria" panose="02040503050406030204" pitchFamily="18" charset="0"/>
              </a:rPr>
              <a:t>Yes     No</a:t>
            </a:r>
          </a:p>
          <a:p>
            <a:pPr marL="0" indent="0">
              <a:buNone/>
            </a:pPr>
            <a:endParaRPr lang="en-US" sz="2000" dirty="0" smtClean="0">
              <a:latin typeface="Cambria" panose="02040503050406030204" pitchFamily="18" charset="0"/>
            </a:endParaRPr>
          </a:p>
          <a:p>
            <a:pPr marL="0" indent="0">
              <a:buNone/>
            </a:pPr>
            <a:r>
              <a:rPr lang="en-US" sz="2000" dirty="0">
                <a:latin typeface="Cambria" panose="02040503050406030204" pitchFamily="18" charset="0"/>
              </a:rPr>
              <a:t>Yes     </a:t>
            </a:r>
            <a:r>
              <a:rPr lang="en-US" sz="2000" dirty="0" smtClean="0">
                <a:latin typeface="Cambria" panose="02040503050406030204" pitchFamily="18" charset="0"/>
              </a:rPr>
              <a:t>No</a:t>
            </a:r>
            <a:endParaRPr lang="en-US" sz="2000" dirty="0">
              <a:latin typeface="Cambria" panose="02040503050406030204" pitchFamily="18" charset="0"/>
            </a:endParaRPr>
          </a:p>
          <a:p>
            <a:pPr marL="0" indent="0">
              <a:buNone/>
            </a:pPr>
            <a:endParaRPr lang="en-US" sz="2000" dirty="0">
              <a:latin typeface="Cambria" panose="02040503050406030204" pitchFamily="18" charset="0"/>
            </a:endParaRPr>
          </a:p>
        </p:txBody>
      </p:sp>
      <p:sp>
        <p:nvSpPr>
          <p:cNvPr id="5" name="Slide Number Placeholder 4"/>
          <p:cNvSpPr>
            <a:spLocks noGrp="1"/>
          </p:cNvSpPr>
          <p:nvPr>
            <p:ph type="sldNum" sz="quarter" idx="12"/>
          </p:nvPr>
        </p:nvSpPr>
        <p:spPr/>
        <p:txBody>
          <a:bodyPr/>
          <a:lstStyle/>
          <a:p>
            <a:fld id="{A69EAF90-A5B3-4498-9A06-9EAA56579DC3}" type="slidenum">
              <a:rPr lang="en-US" smtClean="0"/>
              <a:pPr/>
              <a:t>20</a:t>
            </a:fld>
            <a:endParaRPr lang="en-US" dirty="0"/>
          </a:p>
        </p:txBody>
      </p:sp>
      <p:sp>
        <p:nvSpPr>
          <p:cNvPr id="8" name="Title 1"/>
          <p:cNvSpPr txBox="1">
            <a:spLocks/>
          </p:cNvSpPr>
          <p:nvPr/>
        </p:nvSpPr>
        <p:spPr>
          <a:xfrm>
            <a:off x="152400" y="1066800"/>
            <a:ext cx="8534400" cy="762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3200" dirty="0" smtClean="0">
                <a:solidFill>
                  <a:schemeClr val="tx2">
                    <a:lumMod val="75000"/>
                  </a:schemeClr>
                </a:solidFill>
                <a:latin typeface="Calibri" pitchFamily="34" charset="0"/>
                <a:ea typeface="Adobe Heiti Std R" pitchFamily="34" charset="-128"/>
              </a:rPr>
              <a:t>Is Your Organization Veteran-Friendly?</a:t>
            </a:r>
            <a:endParaRPr lang="en-US" sz="2400" dirty="0">
              <a:solidFill>
                <a:schemeClr val="tx2">
                  <a:lumMod val="75000"/>
                </a:schemeClr>
              </a:solidFill>
              <a:latin typeface="Calibri" pitchFamily="34" charset="0"/>
              <a:ea typeface="Adobe Heiti Std R" pitchFamily="34" charset="-128"/>
            </a:endParaRPr>
          </a:p>
        </p:txBody>
      </p:sp>
    </p:spTree>
    <p:extLst>
      <p:ext uri="{BB962C8B-B14F-4D97-AF65-F5344CB8AC3E}">
        <p14:creationId xmlns:p14="http://schemas.microsoft.com/office/powerpoint/2010/main" xmlns="" val="32874436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marL="0" lvl="0" indent="0">
              <a:spcBef>
                <a:spcPts val="0"/>
              </a:spcBef>
              <a:spcAft>
                <a:spcPts val="1200"/>
              </a:spcAft>
              <a:buNone/>
            </a:pPr>
            <a:r>
              <a:rPr lang="en-US" sz="1800" dirty="0">
                <a:solidFill>
                  <a:prstClr val="black"/>
                </a:solidFill>
                <a:latin typeface="Cambria" pitchFamily="18" charset="0"/>
              </a:rPr>
              <a:t>Burton Blatt Institute at Syracuse University &amp; Corporate Gray. (2013). </a:t>
            </a:r>
            <a:r>
              <a:rPr lang="en-US" sz="1800" i="1" dirty="0">
                <a:solidFill>
                  <a:prstClr val="black"/>
                </a:solidFill>
                <a:latin typeface="Cambria" pitchFamily="18" charset="0"/>
              </a:rPr>
              <a:t>Veterans in the workplace final report.</a:t>
            </a:r>
            <a:r>
              <a:rPr lang="en-US" sz="1800" dirty="0">
                <a:solidFill>
                  <a:prstClr val="black"/>
                </a:solidFill>
                <a:latin typeface="Cambria" pitchFamily="18" charset="0"/>
              </a:rPr>
              <a:t> Washington, D.C.: Department of Veterans Affairs.</a:t>
            </a:r>
          </a:p>
          <a:p>
            <a:pPr marL="0" lvl="0" indent="0">
              <a:spcBef>
                <a:spcPts val="0"/>
              </a:spcBef>
              <a:spcAft>
                <a:spcPts val="1200"/>
              </a:spcAft>
              <a:buNone/>
            </a:pPr>
            <a:r>
              <a:rPr lang="en-US" sz="1800" i="1" dirty="0">
                <a:solidFill>
                  <a:prstClr val="black"/>
                </a:solidFill>
                <a:latin typeface="Cambria" pitchFamily="18" charset="0"/>
              </a:rPr>
              <a:t>Today's Military-Friendly Corporation</a:t>
            </a:r>
            <a:r>
              <a:rPr lang="en-US" sz="1800" dirty="0">
                <a:solidFill>
                  <a:prstClr val="black"/>
                </a:solidFill>
                <a:latin typeface="Cambria" pitchFamily="18" charset="0"/>
              </a:rPr>
              <a:t>. Rep. Victory Media, </a:t>
            </a:r>
            <a:r>
              <a:rPr lang="en-US" sz="1800" dirty="0" err="1">
                <a:solidFill>
                  <a:prstClr val="black"/>
                </a:solidFill>
                <a:latin typeface="Cambria" pitchFamily="18" charset="0"/>
              </a:rPr>
              <a:t>n.d.</a:t>
            </a:r>
            <a:r>
              <a:rPr lang="en-US" sz="1800" dirty="0">
                <a:solidFill>
                  <a:prstClr val="black"/>
                </a:solidFill>
                <a:latin typeface="Cambria" pitchFamily="18" charset="0"/>
              </a:rPr>
              <a:t> Web. http://www.navoba.com/uploadedFiles/Site_Components/Todays_Military_Friendly_Corporation_White_Papers.pdf.</a:t>
            </a:r>
          </a:p>
          <a:p>
            <a:pPr marL="0" lvl="0" indent="0">
              <a:spcBef>
                <a:spcPts val="0"/>
              </a:spcBef>
              <a:spcAft>
                <a:spcPts val="1200"/>
              </a:spcAft>
              <a:buNone/>
            </a:pPr>
            <a:r>
              <a:rPr lang="en-US" sz="1800" dirty="0">
                <a:solidFill>
                  <a:prstClr val="black"/>
                </a:solidFill>
                <a:latin typeface="Cambria" pitchFamily="18" charset="0"/>
              </a:rPr>
              <a:t>"Why Veterans Make Good Employees." Department of Veterans Affairs, National Center for PTSD, 6 Apr. 2012. Web. http://www.va.gov/vetsinworkplace/docs/em_goodemployees.html.</a:t>
            </a:r>
          </a:p>
          <a:p>
            <a:pPr marL="0" lvl="0" indent="0">
              <a:spcBef>
                <a:spcPts val="0"/>
              </a:spcBef>
              <a:spcAft>
                <a:spcPts val="1200"/>
              </a:spcAft>
              <a:buNone/>
            </a:pPr>
            <a:r>
              <a:rPr lang="en-US" sz="1800" dirty="0">
                <a:solidFill>
                  <a:prstClr val="black"/>
                </a:solidFill>
                <a:latin typeface="Cambria" pitchFamily="18" charset="0"/>
              </a:rPr>
              <a:t>"Veterans Hiring Toolkit." Americas Heroes at Work, </a:t>
            </a:r>
            <a:r>
              <a:rPr lang="en-US" sz="1800" dirty="0" err="1">
                <a:solidFill>
                  <a:prstClr val="black"/>
                </a:solidFill>
                <a:latin typeface="Cambria" pitchFamily="18" charset="0"/>
              </a:rPr>
              <a:t>n.d.</a:t>
            </a:r>
            <a:r>
              <a:rPr lang="en-US" sz="1800" dirty="0">
                <a:solidFill>
                  <a:prstClr val="black"/>
                </a:solidFill>
                <a:latin typeface="Cambria" pitchFamily="18" charset="0"/>
              </a:rPr>
              <a:t> Web. http://www.americasheroesatwork.gov/forEmployers/HiringToolkit.</a:t>
            </a:r>
          </a:p>
          <a:p>
            <a:pPr marL="0" lvl="0" indent="0">
              <a:spcBef>
                <a:spcPts val="0"/>
              </a:spcBef>
              <a:spcAft>
                <a:spcPts val="1200"/>
              </a:spcAft>
              <a:buNone/>
            </a:pPr>
            <a:r>
              <a:rPr lang="en-US" sz="1800" dirty="0">
                <a:solidFill>
                  <a:prstClr val="black"/>
                </a:solidFill>
                <a:latin typeface="Cambria" pitchFamily="18" charset="0"/>
              </a:rPr>
              <a:t>“Helping Military Members Transition to the Civilian Workplace.” Society for Human Resource Management, </a:t>
            </a:r>
            <a:r>
              <a:rPr lang="en-US" sz="1800" dirty="0" err="1">
                <a:solidFill>
                  <a:prstClr val="black"/>
                </a:solidFill>
                <a:latin typeface="Cambria" pitchFamily="18" charset="0"/>
              </a:rPr>
              <a:t>n.d.</a:t>
            </a:r>
            <a:r>
              <a:rPr lang="en-US" sz="1800" dirty="0">
                <a:solidFill>
                  <a:prstClr val="black"/>
                </a:solidFill>
                <a:latin typeface="Cambria" pitchFamily="18" charset="0"/>
              </a:rPr>
              <a:t> Web. http://www.shrm.org/multimedia/webcasts/Documents/12rosser.pdf.</a:t>
            </a: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Sources</a:t>
            </a:r>
            <a:endParaRPr lang="en-US" sz="28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21</a:t>
            </a:fld>
            <a:endParaRPr lang="en-US" dirty="0"/>
          </a:p>
        </p:txBody>
      </p:sp>
    </p:spTree>
    <p:extLst>
      <p:ext uri="{BB962C8B-B14F-4D97-AF65-F5344CB8AC3E}">
        <p14:creationId xmlns:p14="http://schemas.microsoft.com/office/powerpoint/2010/main" xmlns="" val="1966501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609600" y="2209800"/>
            <a:ext cx="8077200" cy="3429000"/>
          </a:xfrm>
          <a:prstGeom prst="rect">
            <a:avLst/>
          </a:prstGeom>
        </p:spPr>
        <p:txBody>
          <a:bodyPr>
            <a:noAutofit/>
          </a:bodyPr>
          <a:lstStyle/>
          <a:p>
            <a:pPr marL="0" lvl="0" indent="0">
              <a:spcBef>
                <a:spcPts val="0"/>
              </a:spcBef>
              <a:spcAft>
                <a:spcPts val="600"/>
              </a:spcAft>
              <a:buNone/>
            </a:pPr>
            <a:r>
              <a:rPr lang="en-US" sz="2200" dirty="0">
                <a:solidFill>
                  <a:prstClr val="black"/>
                </a:solidFill>
                <a:latin typeface="Cambria" pitchFamily="18" charset="0"/>
              </a:rPr>
              <a:t>The suggestions in this guide are being offered in an effort to improve Veteran retention in the workplace. It is understood that not all these practices can be implemented for every organization. Some variation may be required in order to comply with each organization’s policies and procedures</a:t>
            </a:r>
            <a:r>
              <a:rPr lang="en-US" sz="2200" dirty="0" smtClean="0">
                <a:solidFill>
                  <a:prstClr val="black"/>
                </a:solidFill>
                <a:latin typeface="Cambria" pitchFamily="18" charset="0"/>
              </a:rPr>
              <a:t>.</a:t>
            </a:r>
            <a:endParaRPr lang="en-US" sz="2400" dirty="0">
              <a:solidFill>
                <a:prstClr val="black"/>
              </a:solidFill>
              <a:latin typeface="Cambria" pitchFamily="18" charset="0"/>
            </a:endParaRP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Introduction</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3</a:t>
            </a:fld>
            <a:endParaRPr lang="en-US" dirty="0"/>
          </a:p>
        </p:txBody>
      </p:sp>
    </p:spTree>
    <p:extLst>
      <p:ext uri="{BB962C8B-B14F-4D97-AF65-F5344CB8AC3E}">
        <p14:creationId xmlns:p14="http://schemas.microsoft.com/office/powerpoint/2010/main" xmlns="" val="1622669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057400"/>
            <a:ext cx="8001000" cy="3810000"/>
          </a:xfrm>
          <a:prstGeom prst="rect">
            <a:avLst/>
          </a:prstGeom>
        </p:spPr>
        <p:txBody>
          <a:bodyPr>
            <a:noAutofit/>
          </a:bodyPr>
          <a:lstStyle/>
          <a:p>
            <a:pPr marL="0" lvl="0" indent="0">
              <a:spcBef>
                <a:spcPts val="0"/>
              </a:spcBef>
              <a:spcAft>
                <a:spcPts val="600"/>
              </a:spcAft>
              <a:buNone/>
            </a:pPr>
            <a:r>
              <a:rPr lang="en-US" sz="2400" dirty="0">
                <a:solidFill>
                  <a:prstClr val="black"/>
                </a:solidFill>
                <a:latin typeface="Cambria" pitchFamily="18" charset="0"/>
              </a:rPr>
              <a:t>There are many reasons why companies are seeking to hire Veterans:</a:t>
            </a:r>
          </a:p>
          <a:p>
            <a:pPr lvl="0">
              <a:spcBef>
                <a:spcPts val="0"/>
              </a:spcBef>
              <a:spcAft>
                <a:spcPts val="600"/>
              </a:spcAft>
            </a:pPr>
            <a:r>
              <a:rPr lang="en-US" sz="2400" dirty="0">
                <a:solidFill>
                  <a:prstClr val="black"/>
                </a:solidFill>
                <a:latin typeface="Cambria" pitchFamily="18" charset="0"/>
              </a:rPr>
              <a:t>They bring with them the skills to do the job in a timely and efficient manner</a:t>
            </a:r>
          </a:p>
          <a:p>
            <a:pPr lvl="0">
              <a:spcBef>
                <a:spcPts val="0"/>
              </a:spcBef>
              <a:spcAft>
                <a:spcPts val="600"/>
              </a:spcAft>
            </a:pPr>
            <a:r>
              <a:rPr lang="en-US" sz="2400" dirty="0">
                <a:solidFill>
                  <a:prstClr val="black"/>
                </a:solidFill>
                <a:latin typeface="Cambria" pitchFamily="18" charset="0"/>
              </a:rPr>
              <a:t>They have both the hard and soft skills coveted by employers, such as leadership, management, teamwork, accountability, and responsibility</a:t>
            </a:r>
          </a:p>
          <a:p>
            <a:pPr lvl="0">
              <a:spcBef>
                <a:spcPts val="0"/>
              </a:spcBef>
              <a:spcAft>
                <a:spcPts val="600"/>
              </a:spcAft>
            </a:pPr>
            <a:r>
              <a:rPr lang="en-US" sz="2400" dirty="0">
                <a:solidFill>
                  <a:prstClr val="black"/>
                </a:solidFill>
                <a:latin typeface="Cambria" pitchFamily="18" charset="0"/>
              </a:rPr>
              <a:t>There are tax incentives associated with hiring Veterans, such as the Work Opportunity Tax Credit (WOTC) and the American Recovery and Reinvestment Act of 2009</a:t>
            </a:r>
            <a:endParaRPr lang="en-US" sz="2200" dirty="0">
              <a:solidFill>
                <a:prstClr val="black"/>
              </a:solidFill>
              <a:latin typeface="Cambria" pitchFamily="18" charset="0"/>
            </a:endParaRP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Why Hire Military?</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4</a:t>
            </a:fld>
            <a:endParaRPr lang="en-US" dirty="0"/>
          </a:p>
        </p:txBody>
      </p:sp>
    </p:spTree>
    <p:extLst>
      <p:ext uri="{BB962C8B-B14F-4D97-AF65-F5344CB8AC3E}">
        <p14:creationId xmlns:p14="http://schemas.microsoft.com/office/powerpoint/2010/main" xmlns="" val="2443755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828800"/>
            <a:ext cx="8077200" cy="4114800"/>
          </a:xfrm>
          <a:prstGeom prst="rect">
            <a:avLst/>
          </a:prstGeom>
        </p:spPr>
        <p:txBody>
          <a:bodyPr>
            <a:noAutofit/>
          </a:bodyPr>
          <a:lstStyle/>
          <a:p>
            <a:pPr marL="0" lvl="0" indent="0">
              <a:spcBef>
                <a:spcPts val="0"/>
              </a:spcBef>
              <a:spcAft>
                <a:spcPts val="600"/>
              </a:spcAft>
              <a:buNone/>
            </a:pPr>
            <a:r>
              <a:rPr lang="en-US" sz="2400" dirty="0">
                <a:solidFill>
                  <a:prstClr val="black"/>
                </a:solidFill>
                <a:latin typeface="Cambria" pitchFamily="18" charset="0"/>
              </a:rPr>
              <a:t>Employers and organizations can benefit from the many strengths that Veterans bring to the workplace:</a:t>
            </a:r>
          </a:p>
          <a:p>
            <a:pPr lvl="0">
              <a:spcBef>
                <a:spcPts val="0"/>
              </a:spcBef>
              <a:spcAft>
                <a:spcPts val="600"/>
              </a:spcAft>
            </a:pPr>
            <a:r>
              <a:rPr lang="en-US" sz="2200" dirty="0">
                <a:solidFill>
                  <a:prstClr val="black"/>
                </a:solidFill>
                <a:latin typeface="Cambria" pitchFamily="18" charset="0"/>
              </a:rPr>
              <a:t>Working well in a team</a:t>
            </a:r>
          </a:p>
          <a:p>
            <a:pPr lvl="0">
              <a:spcBef>
                <a:spcPts val="0"/>
              </a:spcBef>
              <a:spcAft>
                <a:spcPts val="600"/>
              </a:spcAft>
            </a:pPr>
            <a:r>
              <a:rPr lang="en-US" sz="2200" dirty="0">
                <a:solidFill>
                  <a:prstClr val="black"/>
                </a:solidFill>
                <a:latin typeface="Cambria" pitchFamily="18" charset="0"/>
              </a:rPr>
              <a:t>Having a sense of duty</a:t>
            </a:r>
          </a:p>
          <a:p>
            <a:pPr lvl="0">
              <a:spcBef>
                <a:spcPts val="0"/>
              </a:spcBef>
              <a:spcAft>
                <a:spcPts val="600"/>
              </a:spcAft>
            </a:pPr>
            <a:r>
              <a:rPr lang="en-US" sz="2200" dirty="0">
                <a:solidFill>
                  <a:prstClr val="black"/>
                </a:solidFill>
                <a:latin typeface="Cambria" pitchFamily="18" charset="0"/>
              </a:rPr>
              <a:t>Experiencing self-confidence</a:t>
            </a:r>
          </a:p>
          <a:p>
            <a:pPr lvl="0">
              <a:spcBef>
                <a:spcPts val="0"/>
              </a:spcBef>
              <a:spcAft>
                <a:spcPts val="600"/>
              </a:spcAft>
            </a:pPr>
            <a:r>
              <a:rPr lang="en-US" sz="2200" dirty="0">
                <a:solidFill>
                  <a:prstClr val="black"/>
                </a:solidFill>
                <a:latin typeface="Cambria" pitchFamily="18" charset="0"/>
              </a:rPr>
              <a:t>Being organized and disciplined</a:t>
            </a:r>
          </a:p>
          <a:p>
            <a:pPr lvl="0">
              <a:spcBef>
                <a:spcPts val="0"/>
              </a:spcBef>
              <a:spcAft>
                <a:spcPts val="600"/>
              </a:spcAft>
            </a:pPr>
            <a:r>
              <a:rPr lang="en-US" sz="2200" dirty="0">
                <a:solidFill>
                  <a:prstClr val="black"/>
                </a:solidFill>
                <a:latin typeface="Cambria" pitchFamily="18" charset="0"/>
              </a:rPr>
              <a:t>Possessing a strong work ethic</a:t>
            </a:r>
          </a:p>
          <a:p>
            <a:pPr lvl="0">
              <a:spcBef>
                <a:spcPts val="0"/>
              </a:spcBef>
              <a:spcAft>
                <a:spcPts val="600"/>
              </a:spcAft>
            </a:pPr>
            <a:r>
              <a:rPr lang="en-US" sz="2200" dirty="0">
                <a:solidFill>
                  <a:prstClr val="black"/>
                </a:solidFill>
                <a:latin typeface="Cambria" pitchFamily="18" charset="0"/>
              </a:rPr>
              <a:t>Having the ability to follow through on assignments</a:t>
            </a:r>
          </a:p>
          <a:p>
            <a:pPr lvl="0">
              <a:spcBef>
                <a:spcPts val="0"/>
              </a:spcBef>
              <a:spcAft>
                <a:spcPts val="600"/>
              </a:spcAft>
            </a:pPr>
            <a:r>
              <a:rPr lang="en-US" sz="2200" dirty="0">
                <a:solidFill>
                  <a:prstClr val="black"/>
                </a:solidFill>
                <a:latin typeface="Cambria" pitchFamily="18" charset="0"/>
              </a:rPr>
              <a:t>Possessing a variety of cross-functional skills</a:t>
            </a:r>
          </a:p>
          <a:p>
            <a:pPr lvl="0">
              <a:spcBef>
                <a:spcPts val="0"/>
              </a:spcBef>
              <a:spcAft>
                <a:spcPts val="600"/>
              </a:spcAft>
            </a:pPr>
            <a:r>
              <a:rPr lang="en-US" sz="2200" dirty="0">
                <a:solidFill>
                  <a:prstClr val="black"/>
                </a:solidFill>
                <a:latin typeface="Cambria" pitchFamily="18" charset="0"/>
              </a:rPr>
              <a:t>Being able to problem solve, adapt to changing situations, and follow rules and schedules</a:t>
            </a:r>
          </a:p>
        </p:txBody>
      </p:sp>
      <p:sp>
        <p:nvSpPr>
          <p:cNvPr id="4" name="Title 1"/>
          <p:cNvSpPr>
            <a:spLocks noGrp="1"/>
          </p:cNvSpPr>
          <p:nvPr>
            <p:ph type="title" idx="4294967295"/>
          </p:nvPr>
        </p:nvSpPr>
        <p:spPr>
          <a:xfrm>
            <a:off x="2819400" y="1066800"/>
            <a:ext cx="5867400" cy="762000"/>
          </a:xfrm>
          <a:prstGeom prst="rect">
            <a:avLst/>
          </a:prstGeom>
        </p:spPr>
        <p:txBody>
          <a:bodyPr/>
          <a:lstStyle/>
          <a:p>
            <a:pPr algn="r"/>
            <a:r>
              <a:rPr lang="en-US" sz="3200" dirty="0" smtClean="0">
                <a:solidFill>
                  <a:schemeClr val="tx2">
                    <a:lumMod val="75000"/>
                  </a:schemeClr>
                </a:solidFill>
                <a:latin typeface="Calibri" pitchFamily="34" charset="0"/>
              </a:rPr>
              <a:t>Strengths of Veteran Employees</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5</a:t>
            </a:fld>
            <a:endParaRPr lang="en-US" dirty="0"/>
          </a:p>
        </p:txBody>
      </p:sp>
    </p:spTree>
    <p:extLst>
      <p:ext uri="{BB962C8B-B14F-4D97-AF65-F5344CB8AC3E}">
        <p14:creationId xmlns:p14="http://schemas.microsoft.com/office/powerpoint/2010/main" xmlns="" val="1970421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133600"/>
            <a:ext cx="8077200" cy="3581400"/>
          </a:xfrm>
          <a:prstGeom prst="rect">
            <a:avLst/>
          </a:prstGeom>
        </p:spPr>
        <p:txBody>
          <a:bodyPr>
            <a:noAutofit/>
          </a:bodyPr>
          <a:lstStyle/>
          <a:p>
            <a:pPr marL="0" lvl="0" indent="0">
              <a:spcBef>
                <a:spcPts val="0"/>
              </a:spcBef>
              <a:buNone/>
            </a:pPr>
            <a:r>
              <a:rPr lang="en-US" sz="2400" dirty="0">
                <a:solidFill>
                  <a:prstClr val="black"/>
                </a:solidFill>
                <a:latin typeface="Cambria" pitchFamily="18" charset="0"/>
              </a:rPr>
              <a:t>The Department of Veterans Affairs conducted the </a:t>
            </a:r>
            <a:r>
              <a:rPr lang="en-US" sz="2400" i="1" dirty="0">
                <a:solidFill>
                  <a:prstClr val="black"/>
                </a:solidFill>
                <a:latin typeface="Cambria" pitchFamily="18" charset="0"/>
              </a:rPr>
              <a:t>Veterans in the Workplace </a:t>
            </a:r>
            <a:r>
              <a:rPr lang="en-US" sz="2400" dirty="0">
                <a:solidFill>
                  <a:prstClr val="black"/>
                </a:solidFill>
                <a:latin typeface="Cambria" pitchFamily="18" charset="0"/>
              </a:rPr>
              <a:t>study to gain insight into improving Veteran retention in the workplace. </a:t>
            </a:r>
          </a:p>
          <a:p>
            <a:pPr marL="0" lvl="0" indent="0">
              <a:spcBef>
                <a:spcPts val="0"/>
              </a:spcBef>
              <a:buNone/>
            </a:pPr>
            <a:endParaRPr lang="en-US" sz="2400" dirty="0">
              <a:solidFill>
                <a:prstClr val="black"/>
              </a:solidFill>
              <a:latin typeface="Cambria" pitchFamily="18" charset="0"/>
            </a:endParaRPr>
          </a:p>
          <a:p>
            <a:pPr marL="0" lvl="0" indent="0">
              <a:spcBef>
                <a:spcPts val="0"/>
              </a:spcBef>
              <a:buNone/>
            </a:pPr>
            <a:r>
              <a:rPr lang="en-US" sz="2400" dirty="0">
                <a:solidFill>
                  <a:prstClr val="black"/>
                </a:solidFill>
                <a:latin typeface="Cambria" pitchFamily="18" charset="0"/>
              </a:rPr>
              <a:t>Organizations wishing to attract and retain Veteran employees can benefit from the Veteran-friendly practices derived from this study and additional resources.</a:t>
            </a:r>
          </a:p>
          <a:p>
            <a:pPr marL="0" lvl="0" indent="0">
              <a:spcBef>
                <a:spcPts val="0"/>
              </a:spcBef>
              <a:buNone/>
            </a:pPr>
            <a:endParaRPr lang="en-US" sz="2400" dirty="0">
              <a:solidFill>
                <a:prstClr val="black"/>
              </a:solidFill>
              <a:latin typeface="Cambria" pitchFamily="18" charset="0"/>
            </a:endParaRPr>
          </a:p>
          <a:p>
            <a:pPr marL="0" lvl="0" indent="0">
              <a:spcBef>
                <a:spcPts val="0"/>
              </a:spcBef>
              <a:buNone/>
            </a:pPr>
            <a:r>
              <a:rPr lang="en-US" sz="2400" dirty="0">
                <a:solidFill>
                  <a:prstClr val="black"/>
                </a:solidFill>
                <a:latin typeface="Cambria" pitchFamily="18" charset="0"/>
              </a:rPr>
              <a:t>An organization does not have to implement all these practices but can choose the practices that are the best fit for the company.</a:t>
            </a:r>
            <a:endParaRPr lang="en-US" sz="2200" dirty="0">
              <a:solidFill>
                <a:prstClr val="black"/>
              </a:solidFill>
              <a:latin typeface="Cambria" pitchFamily="18" charset="0"/>
            </a:endParaRPr>
          </a:p>
        </p:txBody>
      </p:sp>
      <p:sp>
        <p:nvSpPr>
          <p:cNvPr id="4" name="Title 1"/>
          <p:cNvSpPr>
            <a:spLocks noGrp="1"/>
          </p:cNvSpPr>
          <p:nvPr>
            <p:ph type="title" idx="4294967295"/>
          </p:nvPr>
        </p:nvSpPr>
        <p:spPr>
          <a:xfrm>
            <a:off x="990600" y="1066800"/>
            <a:ext cx="7696200" cy="609600"/>
          </a:xfrm>
          <a:prstGeom prst="rect">
            <a:avLst/>
          </a:prstGeom>
        </p:spPr>
        <p:txBody>
          <a:bodyPr/>
          <a:lstStyle/>
          <a:p>
            <a:pPr algn="r"/>
            <a:r>
              <a:rPr lang="en-US" sz="3200" dirty="0" smtClean="0">
                <a:solidFill>
                  <a:schemeClr val="tx2">
                    <a:lumMod val="75000"/>
                  </a:schemeClr>
                </a:solidFill>
                <a:latin typeface="Calibri" pitchFamily="34" charset="0"/>
              </a:rPr>
              <a:t>Veterans in the Workplace Study</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6</a:t>
            </a:fld>
            <a:endParaRPr lang="en-US" dirty="0"/>
          </a:p>
        </p:txBody>
      </p:sp>
    </p:spTree>
    <p:extLst>
      <p:ext uri="{BB962C8B-B14F-4D97-AF65-F5344CB8AC3E}">
        <p14:creationId xmlns:p14="http://schemas.microsoft.com/office/powerpoint/2010/main" xmlns="" val="30314661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133600"/>
            <a:ext cx="8077200" cy="3581400"/>
          </a:xfrm>
          <a:prstGeom prst="rect">
            <a:avLst/>
          </a:prstGeom>
        </p:spPr>
        <p:txBody>
          <a:bodyPr>
            <a:noAutofit/>
          </a:bodyPr>
          <a:lstStyle/>
          <a:p>
            <a:pPr marL="0" lvl="0" indent="0">
              <a:spcBef>
                <a:spcPts val="0"/>
              </a:spcBef>
              <a:spcAft>
                <a:spcPts val="600"/>
              </a:spcAft>
              <a:buNone/>
            </a:pPr>
            <a:r>
              <a:rPr lang="en-US" sz="2400" dirty="0">
                <a:solidFill>
                  <a:prstClr val="black"/>
                </a:solidFill>
                <a:latin typeface="Cambria" pitchFamily="18" charset="0"/>
              </a:rPr>
              <a:t>Some Veteran-friendly practices to consider:</a:t>
            </a:r>
          </a:p>
          <a:p>
            <a:pPr lvl="0">
              <a:spcBef>
                <a:spcPts val="0"/>
              </a:spcBef>
              <a:spcAft>
                <a:spcPts val="600"/>
              </a:spcAft>
            </a:pPr>
            <a:r>
              <a:rPr lang="en-US" sz="2400" dirty="0">
                <a:solidFill>
                  <a:prstClr val="black"/>
                </a:solidFill>
                <a:latin typeface="Cambria" pitchFamily="18" charset="0"/>
              </a:rPr>
              <a:t>Have a strong Veteran recruitment and hiring program</a:t>
            </a:r>
          </a:p>
          <a:p>
            <a:pPr lvl="0">
              <a:spcBef>
                <a:spcPts val="0"/>
              </a:spcBef>
              <a:spcAft>
                <a:spcPts val="600"/>
              </a:spcAft>
            </a:pPr>
            <a:r>
              <a:rPr lang="en-US" sz="2400" dirty="0">
                <a:solidFill>
                  <a:prstClr val="black"/>
                </a:solidFill>
                <a:latin typeface="Cambria" pitchFamily="18" charset="0"/>
              </a:rPr>
              <a:t>Have supportive policies and practices in place for members of the National Guard and Reserve</a:t>
            </a:r>
          </a:p>
          <a:p>
            <a:pPr lvl="0">
              <a:spcBef>
                <a:spcPts val="0"/>
              </a:spcBef>
              <a:spcAft>
                <a:spcPts val="600"/>
              </a:spcAft>
            </a:pPr>
            <a:r>
              <a:rPr lang="en-US" sz="2400" dirty="0">
                <a:solidFill>
                  <a:prstClr val="black"/>
                </a:solidFill>
                <a:latin typeface="Cambria" pitchFamily="18" charset="0"/>
              </a:rPr>
              <a:t>Support affinity groups for Veterans and military service members</a:t>
            </a:r>
          </a:p>
          <a:p>
            <a:pPr lvl="0">
              <a:spcBef>
                <a:spcPts val="0"/>
              </a:spcBef>
              <a:spcAft>
                <a:spcPts val="600"/>
              </a:spcAft>
            </a:pPr>
            <a:r>
              <a:rPr lang="en-US" sz="2400" dirty="0">
                <a:solidFill>
                  <a:prstClr val="black"/>
                </a:solidFill>
                <a:latin typeface="Cambria" pitchFamily="18" charset="0"/>
              </a:rPr>
              <a:t>Provide orientation training to new Veteran employees on the organization’s culture, services, etc.</a:t>
            </a:r>
          </a:p>
          <a:p>
            <a:pPr lvl="0">
              <a:spcBef>
                <a:spcPts val="0"/>
              </a:spcBef>
              <a:spcAft>
                <a:spcPts val="600"/>
              </a:spcAft>
            </a:pPr>
            <a:r>
              <a:rPr lang="en-US" sz="2400" dirty="0">
                <a:solidFill>
                  <a:prstClr val="black"/>
                </a:solidFill>
                <a:latin typeface="Cambria" pitchFamily="18" charset="0"/>
              </a:rPr>
              <a:t>Develop and support a Veteran mentoring program</a:t>
            </a:r>
          </a:p>
        </p:txBody>
      </p:sp>
      <p:sp>
        <p:nvSpPr>
          <p:cNvPr id="4" name="Title 1"/>
          <p:cNvSpPr>
            <a:spLocks noGrp="1"/>
          </p:cNvSpPr>
          <p:nvPr>
            <p:ph type="title" idx="4294967295"/>
          </p:nvPr>
        </p:nvSpPr>
        <p:spPr>
          <a:xfrm>
            <a:off x="152400" y="1066800"/>
            <a:ext cx="8534400" cy="609600"/>
          </a:xfrm>
          <a:prstGeom prst="rect">
            <a:avLst/>
          </a:prstGeom>
        </p:spPr>
        <p:txBody>
          <a:bodyPr/>
          <a:lstStyle/>
          <a:p>
            <a:pPr algn="r"/>
            <a:r>
              <a:rPr lang="en-US" sz="3200" dirty="0" smtClean="0">
                <a:solidFill>
                  <a:schemeClr val="tx2">
                    <a:lumMod val="75000"/>
                  </a:schemeClr>
                </a:solidFill>
                <a:latin typeface="Calibri" pitchFamily="34" charset="0"/>
              </a:rPr>
              <a:t>Overview of Practices</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7</a:t>
            </a:fld>
            <a:endParaRPr lang="en-US" dirty="0"/>
          </a:p>
        </p:txBody>
      </p:sp>
    </p:spTree>
    <p:extLst>
      <p:ext uri="{BB962C8B-B14F-4D97-AF65-F5344CB8AC3E}">
        <p14:creationId xmlns:p14="http://schemas.microsoft.com/office/powerpoint/2010/main" xmlns="" val="2295117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133600"/>
            <a:ext cx="8077200" cy="3581400"/>
          </a:xfrm>
          <a:prstGeom prst="rect">
            <a:avLst/>
          </a:prstGeom>
        </p:spPr>
        <p:txBody>
          <a:bodyPr>
            <a:noAutofit/>
          </a:bodyPr>
          <a:lstStyle/>
          <a:p>
            <a:pPr marL="0" lvl="0" indent="0">
              <a:spcBef>
                <a:spcPts val="0"/>
              </a:spcBef>
              <a:spcAft>
                <a:spcPts val="600"/>
              </a:spcAft>
              <a:buNone/>
            </a:pPr>
            <a:r>
              <a:rPr lang="en-US" sz="2400" dirty="0">
                <a:solidFill>
                  <a:prstClr val="black"/>
                </a:solidFill>
                <a:latin typeface="Cambria" pitchFamily="18" charset="0"/>
              </a:rPr>
              <a:t>More Veteran-friendly practices to consider:</a:t>
            </a:r>
          </a:p>
          <a:p>
            <a:pPr lvl="0">
              <a:spcBef>
                <a:spcPts val="0"/>
              </a:spcBef>
              <a:spcAft>
                <a:spcPts val="600"/>
              </a:spcAft>
            </a:pPr>
            <a:r>
              <a:rPr lang="en-US" sz="2400" dirty="0">
                <a:solidFill>
                  <a:prstClr val="black"/>
                </a:solidFill>
                <a:latin typeface="Cambria" pitchFamily="18" charset="0"/>
              </a:rPr>
              <a:t>Provide Veteran-friendly EAP services</a:t>
            </a:r>
          </a:p>
          <a:p>
            <a:pPr lvl="0">
              <a:spcBef>
                <a:spcPts val="0"/>
              </a:spcBef>
              <a:spcAft>
                <a:spcPts val="600"/>
              </a:spcAft>
            </a:pPr>
            <a:r>
              <a:rPr lang="en-US" sz="2400" dirty="0">
                <a:solidFill>
                  <a:prstClr val="black"/>
                </a:solidFill>
                <a:latin typeface="Cambria" pitchFamily="18" charset="0"/>
              </a:rPr>
              <a:t>Recognize employees for their military service</a:t>
            </a:r>
          </a:p>
          <a:p>
            <a:pPr lvl="0">
              <a:spcBef>
                <a:spcPts val="0"/>
              </a:spcBef>
              <a:spcAft>
                <a:spcPts val="600"/>
              </a:spcAft>
            </a:pPr>
            <a:r>
              <a:rPr lang="en-US" sz="2400" dirty="0">
                <a:solidFill>
                  <a:prstClr val="black"/>
                </a:solidFill>
                <a:latin typeface="Cambria" pitchFamily="18" charset="0"/>
              </a:rPr>
              <a:t>Provide training to supervisors on Veterans’ issues and available resources</a:t>
            </a:r>
          </a:p>
          <a:p>
            <a:pPr lvl="0">
              <a:spcBef>
                <a:spcPts val="0"/>
              </a:spcBef>
              <a:spcAft>
                <a:spcPts val="600"/>
              </a:spcAft>
            </a:pPr>
            <a:r>
              <a:rPr lang="en-US" sz="2400" dirty="0">
                <a:solidFill>
                  <a:prstClr val="black"/>
                </a:solidFill>
                <a:latin typeface="Cambria" pitchFamily="18" charset="0"/>
              </a:rPr>
              <a:t>Give preference to </a:t>
            </a:r>
            <a:r>
              <a:rPr lang="en-US" sz="2400" dirty="0" smtClean="0">
                <a:solidFill>
                  <a:prstClr val="black"/>
                </a:solidFill>
                <a:latin typeface="Cambria" pitchFamily="18" charset="0"/>
              </a:rPr>
              <a:t>Veteran-owned </a:t>
            </a:r>
            <a:r>
              <a:rPr lang="en-US" sz="2400" dirty="0">
                <a:solidFill>
                  <a:prstClr val="black"/>
                </a:solidFill>
                <a:latin typeface="Cambria" pitchFamily="18" charset="0"/>
              </a:rPr>
              <a:t>businesses when seeking product or service vendor support</a:t>
            </a:r>
          </a:p>
          <a:p>
            <a:pPr lvl="0">
              <a:spcBef>
                <a:spcPts val="0"/>
              </a:spcBef>
              <a:spcAft>
                <a:spcPts val="600"/>
              </a:spcAft>
            </a:pPr>
            <a:r>
              <a:rPr lang="en-US" sz="2400" dirty="0">
                <a:solidFill>
                  <a:prstClr val="black"/>
                </a:solidFill>
                <a:latin typeface="Cambria" pitchFamily="18" charset="0"/>
              </a:rPr>
              <a:t>Support a military-focused philanthropic effort</a:t>
            </a:r>
          </a:p>
        </p:txBody>
      </p:sp>
      <p:sp>
        <p:nvSpPr>
          <p:cNvPr id="4" name="Title 1"/>
          <p:cNvSpPr>
            <a:spLocks noGrp="1"/>
          </p:cNvSpPr>
          <p:nvPr>
            <p:ph type="title" idx="4294967295"/>
          </p:nvPr>
        </p:nvSpPr>
        <p:spPr>
          <a:xfrm>
            <a:off x="152400" y="1066800"/>
            <a:ext cx="8534400" cy="6096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Overview of Practices</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8</a:t>
            </a:fld>
            <a:endParaRPr lang="en-US" dirty="0"/>
          </a:p>
        </p:txBody>
      </p:sp>
    </p:spTree>
    <p:extLst>
      <p:ext uri="{BB962C8B-B14F-4D97-AF65-F5344CB8AC3E}">
        <p14:creationId xmlns:p14="http://schemas.microsoft.com/office/powerpoint/2010/main" xmlns="" val="3569913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676400"/>
            <a:ext cx="8077200" cy="4114800"/>
          </a:xfrm>
          <a:prstGeom prst="rect">
            <a:avLst/>
          </a:prstGeom>
        </p:spPr>
        <p:txBody>
          <a:bodyPr>
            <a:noAutofit/>
          </a:bodyPr>
          <a:lstStyle/>
          <a:p>
            <a:pPr marL="0" lvl="0" indent="0">
              <a:spcBef>
                <a:spcPts val="0"/>
              </a:spcBef>
              <a:spcAft>
                <a:spcPts val="600"/>
              </a:spcAft>
              <a:buNone/>
            </a:pPr>
            <a:r>
              <a:rPr lang="en-US" sz="2400" dirty="0">
                <a:solidFill>
                  <a:prstClr val="black"/>
                </a:solidFill>
                <a:latin typeface="Cambria" pitchFamily="18" charset="0"/>
              </a:rPr>
              <a:t>Recruitment and hiring practices to consider:</a:t>
            </a:r>
          </a:p>
          <a:p>
            <a:pPr lvl="0">
              <a:spcBef>
                <a:spcPts val="0"/>
              </a:spcBef>
              <a:spcAft>
                <a:spcPts val="600"/>
              </a:spcAft>
            </a:pPr>
            <a:r>
              <a:rPr lang="en-US" sz="2400" dirty="0">
                <a:solidFill>
                  <a:prstClr val="black"/>
                </a:solidFill>
                <a:latin typeface="Cambria" pitchFamily="18" charset="0"/>
              </a:rPr>
              <a:t>Have dedicated military recruiters</a:t>
            </a:r>
          </a:p>
          <a:p>
            <a:pPr lvl="0">
              <a:spcBef>
                <a:spcPts val="0"/>
              </a:spcBef>
              <a:spcAft>
                <a:spcPts val="600"/>
              </a:spcAft>
            </a:pPr>
            <a:r>
              <a:rPr lang="en-US" sz="2400" dirty="0">
                <a:solidFill>
                  <a:prstClr val="black"/>
                </a:solidFill>
                <a:latin typeface="Cambria" pitchFamily="18" charset="0"/>
              </a:rPr>
              <a:t>Advertise job openings on military job boards and social media sites</a:t>
            </a:r>
          </a:p>
          <a:p>
            <a:pPr lvl="0">
              <a:spcBef>
                <a:spcPts val="0"/>
              </a:spcBef>
              <a:spcAft>
                <a:spcPts val="600"/>
              </a:spcAft>
            </a:pPr>
            <a:r>
              <a:rPr lang="en-US" sz="2400" dirty="0">
                <a:solidFill>
                  <a:prstClr val="black"/>
                </a:solidFill>
                <a:latin typeface="Cambria" pitchFamily="18" charset="0"/>
              </a:rPr>
              <a:t>Attend military job fairs, both traditional and virtual</a:t>
            </a:r>
          </a:p>
          <a:p>
            <a:pPr lvl="0">
              <a:spcBef>
                <a:spcPts val="0"/>
              </a:spcBef>
              <a:spcAft>
                <a:spcPts val="600"/>
              </a:spcAft>
            </a:pPr>
            <a:r>
              <a:rPr lang="en-US" sz="2400" dirty="0">
                <a:solidFill>
                  <a:prstClr val="black"/>
                </a:solidFill>
                <a:latin typeface="Cambria" pitchFamily="18" charset="0"/>
              </a:rPr>
              <a:t>Have a dedicated military section on the organization’s website</a:t>
            </a:r>
          </a:p>
          <a:p>
            <a:pPr lvl="0">
              <a:spcBef>
                <a:spcPts val="0"/>
              </a:spcBef>
              <a:spcAft>
                <a:spcPts val="600"/>
              </a:spcAft>
            </a:pPr>
            <a:r>
              <a:rPr lang="en-US" sz="2400" dirty="0">
                <a:solidFill>
                  <a:prstClr val="black"/>
                </a:solidFill>
                <a:latin typeface="Cambria" pitchFamily="18" charset="0"/>
              </a:rPr>
              <a:t>Encourage Veteran employees to refer fellow Veterans for job openings</a:t>
            </a:r>
          </a:p>
          <a:p>
            <a:pPr lvl="0">
              <a:spcBef>
                <a:spcPts val="0"/>
              </a:spcBef>
              <a:spcAft>
                <a:spcPts val="600"/>
              </a:spcAft>
            </a:pPr>
            <a:r>
              <a:rPr lang="en-US" sz="2400" dirty="0">
                <a:solidFill>
                  <a:prstClr val="black"/>
                </a:solidFill>
                <a:latin typeface="Cambria" pitchFamily="18" charset="0"/>
              </a:rPr>
              <a:t>Develop a PR campaign to market your organization as military-friendly</a:t>
            </a:r>
          </a:p>
        </p:txBody>
      </p:sp>
      <p:sp>
        <p:nvSpPr>
          <p:cNvPr id="4" name="Title 1"/>
          <p:cNvSpPr>
            <a:spLocks noGrp="1"/>
          </p:cNvSpPr>
          <p:nvPr>
            <p:ph type="title" idx="4294967295"/>
          </p:nvPr>
        </p:nvSpPr>
        <p:spPr>
          <a:xfrm>
            <a:off x="762000" y="1066800"/>
            <a:ext cx="7924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Veteran Recruitment and Hiring Program</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9</a:t>
            </a:fld>
            <a:endParaRPr lang="en-US" dirty="0"/>
          </a:p>
        </p:txBody>
      </p:sp>
    </p:spTree>
    <p:extLst>
      <p:ext uri="{BB962C8B-B14F-4D97-AF65-F5344CB8AC3E}">
        <p14:creationId xmlns:p14="http://schemas.microsoft.com/office/powerpoint/2010/main" xmlns="" val="1653015023"/>
      </p:ext>
    </p:extLst>
  </p:cSld>
  <p:clrMapOvr>
    <a:masterClrMapping/>
  </p:clrMapOvr>
  <p:timing>
    <p:tnLst>
      <p:par>
        <p:cTn id="1" dur="indefinite" restart="never" nodeType="tmRoot"/>
      </p:par>
    </p:tnLst>
  </p:timing>
</p:sld>
</file>

<file path=ppt/theme/theme1.xml><?xml version="1.0" encoding="utf-8"?>
<a:theme xmlns:a="http://schemas.openxmlformats.org/drawingml/2006/main" name="EAP Information 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EAP Information v1</Template>
  <TotalTime>3245</TotalTime>
  <Words>2913</Words>
  <Application>Microsoft Office PowerPoint</Application>
  <PresentationFormat>On-screen Show (4:3)</PresentationFormat>
  <Paragraphs>277</Paragraphs>
  <Slides>21</Slides>
  <Notes>21</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EAP Information v1</vt:lpstr>
      <vt:lpstr>2_Office Theme</vt:lpstr>
      <vt:lpstr>Slide 1</vt:lpstr>
      <vt:lpstr>Introduction</vt:lpstr>
      <vt:lpstr>Introduction</vt:lpstr>
      <vt:lpstr>Why Hire Military?</vt:lpstr>
      <vt:lpstr>Strengths of Veteran Employees</vt:lpstr>
      <vt:lpstr>Veterans in the Workplace Study</vt:lpstr>
      <vt:lpstr>Overview of Practices</vt:lpstr>
      <vt:lpstr>Overview of Practices</vt:lpstr>
      <vt:lpstr>Veteran Recruitment and Hiring Program</vt:lpstr>
      <vt:lpstr>Support National Guard and  Reserve Member Employees</vt:lpstr>
      <vt:lpstr>Support Veteran Affinity Groups</vt:lpstr>
      <vt:lpstr>Provide Orientation for New Veteran Employees</vt:lpstr>
      <vt:lpstr>Organize Mentoring</vt:lpstr>
      <vt:lpstr>Provide Veteran-Friendly EAP Services</vt:lpstr>
      <vt:lpstr>Recognize Military Service</vt:lpstr>
      <vt:lpstr>Train Supervisors &amp; Managers</vt:lpstr>
      <vt:lpstr>Vendor Preference to Veteran-Owned Businesses</vt:lpstr>
      <vt:lpstr>Military-focused Philanthropy</vt:lpstr>
      <vt:lpstr>Is Your Organization Veteran-Friendly?</vt:lpstr>
      <vt:lpstr>Is Your Organization Veteran-Friendly?</vt:lpstr>
      <vt:lpstr>Sources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Karin</dc:creator>
  <cp:lastModifiedBy>Sara J. Landes</cp:lastModifiedBy>
  <cp:revision>167</cp:revision>
  <dcterms:created xsi:type="dcterms:W3CDTF">2013-03-07T20:56:01Z</dcterms:created>
  <dcterms:modified xsi:type="dcterms:W3CDTF">2013-10-18T19:47:57Z</dcterms:modified>
</cp:coreProperties>
</file>